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oter4.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13.xml" ContentType="application/vnd.openxmlformats-officedocument.wordprocessingml.header+xml"/>
  <Override PartName="/word/footer7.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header18.xml" ContentType="application/vnd.openxmlformats-officedocument.wordprocessingml.header+xml"/>
  <Override PartName="/word/footer10.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1.xml" ContentType="application/vnd.openxmlformats-officedocument.wordprocessingml.footer+xml"/>
  <Override PartName="/word/footer12.xml" ContentType="application/vnd.openxmlformats-officedocument.wordprocessingml.footer+xml"/>
  <Override PartName="/word/header21.xml" ContentType="application/vnd.openxmlformats-officedocument.wordprocessingml.header+xml"/>
  <Override PartName="/word/footer13.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header24.xml" ContentType="application/vnd.openxmlformats-officedocument.wordprocessingml.header+xml"/>
  <Override PartName="/word/header25.xml" ContentType="application/vnd.openxmlformats-officedocument.wordprocessingml.header+xml"/>
  <Override PartName="/word/footer14.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15.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30.xml" ContentType="application/vnd.openxmlformats-officedocument.wordprocessingml.header+xml"/>
  <Override PartName="/word/footer18.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19.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header35.xml" ContentType="application/vnd.openxmlformats-officedocument.wordprocessingml.header+xml"/>
  <Override PartName="/word/footer20.xml" ContentType="application/vnd.openxmlformats-officedocument.wordprocessingml.footer+xml"/>
  <Override PartName="/word/footer21.xml" ContentType="application/vnd.openxmlformats-officedocument.wordprocessingml.footer+xml"/>
  <Override PartName="/word/header36.xml" ContentType="application/vnd.openxmlformats-officedocument.wordprocessingml.header+xml"/>
  <Override PartName="/word/footer22.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header39.xml" ContentType="application/vnd.openxmlformats-officedocument.wordprocessingml.header+xml"/>
  <Override PartName="/word/header40.xml" ContentType="application/vnd.openxmlformats-officedocument.wordprocessingml.header+xml"/>
  <Override PartName="/word/header41.xml" ContentType="application/vnd.openxmlformats-officedocument.wordprocessingml.header+xml"/>
  <Override PartName="/word/header4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32F54559" w14:textId="22E795BF" w:rsidR="007A6DF1" w:rsidRDefault="00E0351A" w:rsidP="00347F86">
      <w:pPr>
        <w:rPr>
          <w:rFonts w:eastAsia="Calibri" w:cs="Open Sans"/>
          <w:color w:val="231F20"/>
          <w:sz w:val="28"/>
          <w:szCs w:val="28"/>
        </w:rPr>
      </w:pPr>
      <w:r>
        <w:rPr>
          <w:rFonts w:eastAsia="Calibri"/>
          <w:noProof/>
        </w:rPr>
        <w:drawing>
          <wp:anchor distT="0" distB="0" distL="114300" distR="114300" simplePos="0" relativeHeight="251952128" behindDoc="1" locked="0" layoutInCell="1" allowOverlap="1" wp14:anchorId="7B1E29C9" wp14:editId="56FBA7C4">
            <wp:simplePos x="0" y="0"/>
            <wp:positionH relativeFrom="column">
              <wp:posOffset>-905069</wp:posOffset>
            </wp:positionH>
            <wp:positionV relativeFrom="paragraph">
              <wp:posOffset>-923731</wp:posOffset>
            </wp:positionV>
            <wp:extent cx="7548245" cy="10692882"/>
            <wp:effectExtent l="0" t="0" r="0" b="635"/>
            <wp:wrapNone/>
            <wp:docPr id="38" name="Immagine 38" descr="Cover title: Children's Rights Report 2019–In Their Own Right: Children's Rights in Australia. National Children's Commissioner, 2019. Cover image: School children in clas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CRR_2019_Copertina.jpg"/>
                    <pic:cNvPicPr/>
                  </pic:nvPicPr>
                  <pic:blipFill>
                    <a:blip r:embed="rId14" cstate="print">
                      <a:extLst>
                        <a:ext uri="{28A0092B-C50C-407E-A947-70E740481C1C}">
                          <a14:useLocalDpi xmlns:a14="http://schemas.microsoft.com/office/drawing/2010/main" val="0"/>
                        </a:ext>
                      </a:extLst>
                    </a:blip>
                    <a:stretch>
                      <a:fillRect/>
                    </a:stretch>
                  </pic:blipFill>
                  <pic:spPr>
                    <a:xfrm>
                      <a:off x="0" y="0"/>
                      <a:ext cx="7551228" cy="10697108"/>
                    </a:xfrm>
                    <a:prstGeom prst="rect">
                      <a:avLst/>
                    </a:prstGeom>
                  </pic:spPr>
                </pic:pic>
              </a:graphicData>
            </a:graphic>
            <wp14:sizeRelH relativeFrom="margin">
              <wp14:pctWidth>0</wp14:pctWidth>
            </wp14:sizeRelH>
            <wp14:sizeRelV relativeFrom="margin">
              <wp14:pctHeight>0</wp14:pctHeight>
            </wp14:sizeRelV>
          </wp:anchor>
        </w:drawing>
      </w:r>
    </w:p>
    <w:p w14:paraId="0672478B" w14:textId="096B41A8" w:rsidR="007A6DF1" w:rsidRPr="00347F86" w:rsidRDefault="007A6DF1" w:rsidP="00347F86">
      <w:pPr>
        <w:rPr>
          <w:rFonts w:eastAsia="Calibri"/>
        </w:rPr>
      </w:pPr>
    </w:p>
    <w:p w14:paraId="692F5BA9" w14:textId="5191441E" w:rsidR="007A6DF1" w:rsidRPr="00E0351A" w:rsidRDefault="007A6DF1" w:rsidP="00347F86">
      <w:pPr>
        <w:rPr>
          <w:rFonts w:eastAsia="Calibri"/>
        </w:rPr>
      </w:pPr>
      <w:bookmarkStart w:id="0" w:name="_Hlk23336413"/>
      <w:bookmarkEnd w:id="0"/>
    </w:p>
    <w:p w14:paraId="18ED82B3" w14:textId="6AEBBA22" w:rsidR="007A6DF1" w:rsidRPr="00E0351A" w:rsidRDefault="007A6DF1" w:rsidP="00347F86">
      <w:pPr>
        <w:rPr>
          <w:rFonts w:eastAsia="Calibri"/>
        </w:rPr>
      </w:pPr>
    </w:p>
    <w:p w14:paraId="0C7C0B72" w14:textId="77777777" w:rsidR="007A6DF1" w:rsidRPr="00E0351A" w:rsidRDefault="007A6DF1" w:rsidP="00347F86">
      <w:pPr>
        <w:rPr>
          <w:rFonts w:eastAsia="Calibri"/>
        </w:rPr>
      </w:pPr>
    </w:p>
    <w:p w14:paraId="079C133E" w14:textId="6818956C" w:rsidR="007A6DF1" w:rsidRPr="00F27F5F" w:rsidRDefault="007A6DF1" w:rsidP="00347F86">
      <w:pPr>
        <w:rPr>
          <w:rFonts w:eastAsia="Calibri"/>
        </w:rPr>
      </w:pPr>
      <w:r w:rsidRPr="00E0351A">
        <w:rPr>
          <w:rFonts w:eastAsia="Calibri"/>
        </w:rPr>
        <w:br w:type="page"/>
      </w:r>
      <w:r w:rsidRPr="0019020F">
        <w:rPr>
          <w:rFonts w:eastAsia="Calibri"/>
        </w:rPr>
        <w:lastRenderedPageBreak/>
        <w:t>The</w:t>
      </w:r>
      <w:r w:rsidRPr="0019020F">
        <w:rPr>
          <w:rFonts w:eastAsia="Calibri"/>
          <w:spacing w:val="-12"/>
        </w:rPr>
        <w:t xml:space="preserve"> </w:t>
      </w:r>
      <w:r w:rsidRPr="0019020F">
        <w:rPr>
          <w:rFonts w:eastAsia="Calibri"/>
        </w:rPr>
        <w:t>Australian</w:t>
      </w:r>
      <w:r w:rsidRPr="0019020F">
        <w:rPr>
          <w:rFonts w:eastAsia="Calibri"/>
          <w:spacing w:val="-1"/>
        </w:rPr>
        <w:t xml:space="preserve"> Human</w:t>
      </w:r>
      <w:r w:rsidRPr="0019020F">
        <w:rPr>
          <w:rFonts w:eastAsia="Calibri"/>
        </w:rPr>
        <w:t xml:space="preserve"> </w:t>
      </w:r>
      <w:r w:rsidRPr="0019020F">
        <w:rPr>
          <w:rFonts w:eastAsia="Calibri"/>
          <w:spacing w:val="-1"/>
        </w:rPr>
        <w:t>Rights</w:t>
      </w:r>
      <w:r w:rsidRPr="0019020F">
        <w:rPr>
          <w:rFonts w:eastAsia="Calibri"/>
        </w:rPr>
        <w:t xml:space="preserve"> </w:t>
      </w:r>
      <w:r w:rsidRPr="0019020F">
        <w:rPr>
          <w:rFonts w:eastAsia="Calibri"/>
          <w:spacing w:val="-1"/>
        </w:rPr>
        <w:t>Commission</w:t>
      </w:r>
      <w:r w:rsidRPr="0019020F">
        <w:rPr>
          <w:rFonts w:eastAsia="Calibri"/>
        </w:rPr>
        <w:t xml:space="preserve"> </w:t>
      </w:r>
      <w:r w:rsidRPr="0019020F">
        <w:rPr>
          <w:rFonts w:eastAsia="Calibri"/>
          <w:spacing w:val="-1"/>
        </w:rPr>
        <w:t>encourages</w:t>
      </w:r>
      <w:r w:rsidRPr="0019020F">
        <w:rPr>
          <w:rFonts w:eastAsia="Calibri"/>
        </w:rPr>
        <w:t xml:space="preserve"> the</w:t>
      </w:r>
      <w:r w:rsidRPr="0019020F">
        <w:rPr>
          <w:rFonts w:eastAsia="Calibri"/>
          <w:spacing w:val="-1"/>
        </w:rPr>
        <w:t xml:space="preserve"> dissemination and</w:t>
      </w:r>
      <w:r w:rsidRPr="0019020F">
        <w:rPr>
          <w:rFonts w:eastAsia="Calibri"/>
        </w:rPr>
        <w:t xml:space="preserve"> </w:t>
      </w:r>
      <w:r w:rsidRPr="0019020F">
        <w:rPr>
          <w:rFonts w:eastAsia="Calibri"/>
          <w:spacing w:val="-1"/>
        </w:rPr>
        <w:t>exchange</w:t>
      </w:r>
      <w:r w:rsidRPr="0019020F">
        <w:rPr>
          <w:rFonts w:eastAsia="Calibri"/>
        </w:rPr>
        <w:t xml:space="preserve"> </w:t>
      </w:r>
      <w:r w:rsidRPr="0019020F">
        <w:rPr>
          <w:rFonts w:eastAsia="Calibri"/>
          <w:spacing w:val="-1"/>
        </w:rPr>
        <w:t>of</w:t>
      </w:r>
      <w:r w:rsidRPr="0019020F">
        <w:rPr>
          <w:rFonts w:eastAsia="Calibri"/>
        </w:rPr>
        <w:t xml:space="preserve"> </w:t>
      </w:r>
      <w:r w:rsidRPr="0019020F">
        <w:rPr>
          <w:rFonts w:eastAsia="Calibri"/>
          <w:spacing w:val="-1"/>
        </w:rPr>
        <w:t>information</w:t>
      </w:r>
      <w:r w:rsidRPr="0019020F">
        <w:rPr>
          <w:rFonts w:eastAsia="Calibri"/>
          <w:spacing w:val="28"/>
        </w:rPr>
        <w:t xml:space="preserve"> </w:t>
      </w:r>
      <w:r w:rsidRPr="0019020F">
        <w:rPr>
          <w:rFonts w:eastAsia="Calibri"/>
          <w:spacing w:val="-1"/>
        </w:rPr>
        <w:t>provided</w:t>
      </w:r>
      <w:r w:rsidRPr="0019020F">
        <w:rPr>
          <w:rFonts w:eastAsia="Calibri"/>
        </w:rPr>
        <w:t xml:space="preserve"> </w:t>
      </w:r>
      <w:r w:rsidRPr="0019020F">
        <w:rPr>
          <w:rFonts w:eastAsia="Calibri"/>
          <w:spacing w:val="-1"/>
        </w:rPr>
        <w:t>in</w:t>
      </w:r>
      <w:r w:rsidRPr="0019020F">
        <w:rPr>
          <w:rFonts w:eastAsia="Calibri"/>
        </w:rPr>
        <w:t xml:space="preserve"> this</w:t>
      </w:r>
      <w:r w:rsidRPr="0019020F">
        <w:rPr>
          <w:rFonts w:eastAsia="Calibri"/>
          <w:spacing w:val="-1"/>
        </w:rPr>
        <w:t xml:space="preserve"> publication.</w:t>
      </w:r>
    </w:p>
    <w:p w14:paraId="099ADD36" w14:textId="77777777" w:rsidR="007A6DF1" w:rsidRPr="0019020F" w:rsidRDefault="007A6DF1" w:rsidP="00347F86">
      <w:pPr>
        <w:spacing w:before="113" w:after="0" w:line="249" w:lineRule="auto"/>
        <w:ind w:left="100"/>
        <w:rPr>
          <w:rFonts w:eastAsia="Arial" w:cs="Open Sans"/>
          <w:sz w:val="18"/>
          <w:szCs w:val="18"/>
        </w:rPr>
      </w:pPr>
      <w:r w:rsidRPr="0019020F">
        <w:rPr>
          <w:rFonts w:eastAsia="Calibri" w:cs="Open Sans"/>
          <w:color w:val="231F20"/>
          <w:sz w:val="18"/>
          <w:szCs w:val="18"/>
        </w:rPr>
        <w:t>All</w:t>
      </w:r>
      <w:r w:rsidRPr="0019020F">
        <w:rPr>
          <w:rFonts w:eastAsia="Calibri" w:cs="Open Sans"/>
          <w:color w:val="231F20"/>
          <w:spacing w:val="-1"/>
          <w:sz w:val="18"/>
          <w:szCs w:val="18"/>
        </w:rPr>
        <w:t xml:space="preserve"> </w:t>
      </w:r>
      <w:r w:rsidRPr="0019020F">
        <w:rPr>
          <w:rFonts w:eastAsia="Calibri" w:cs="Open Sans"/>
          <w:color w:val="231F20"/>
          <w:sz w:val="18"/>
          <w:szCs w:val="18"/>
        </w:rPr>
        <w:t>material</w:t>
      </w:r>
      <w:r w:rsidRPr="0019020F">
        <w:rPr>
          <w:rFonts w:eastAsia="Calibri" w:cs="Open Sans"/>
          <w:color w:val="231F20"/>
          <w:spacing w:val="-1"/>
          <w:sz w:val="18"/>
          <w:szCs w:val="18"/>
        </w:rPr>
        <w:t xml:space="preserve"> presented</w:t>
      </w:r>
      <w:r w:rsidRPr="0019020F">
        <w:rPr>
          <w:rFonts w:eastAsia="Calibri" w:cs="Open Sans"/>
          <w:color w:val="231F20"/>
          <w:sz w:val="18"/>
          <w:szCs w:val="18"/>
        </w:rPr>
        <w:t xml:space="preserve"> </w:t>
      </w:r>
      <w:r w:rsidRPr="0019020F">
        <w:rPr>
          <w:rFonts w:eastAsia="Calibri" w:cs="Open Sans"/>
          <w:color w:val="231F20"/>
          <w:spacing w:val="-1"/>
          <w:sz w:val="18"/>
          <w:szCs w:val="18"/>
        </w:rPr>
        <w:t>in</w:t>
      </w:r>
      <w:r w:rsidRPr="0019020F">
        <w:rPr>
          <w:rFonts w:eastAsia="Calibri" w:cs="Open Sans"/>
          <w:color w:val="231F20"/>
          <w:sz w:val="18"/>
          <w:szCs w:val="18"/>
        </w:rPr>
        <w:t xml:space="preserve"> this</w:t>
      </w:r>
      <w:r w:rsidRPr="0019020F">
        <w:rPr>
          <w:rFonts w:eastAsia="Calibri" w:cs="Open Sans"/>
          <w:color w:val="231F20"/>
          <w:spacing w:val="-1"/>
          <w:sz w:val="18"/>
          <w:szCs w:val="18"/>
        </w:rPr>
        <w:t xml:space="preserve"> publication</w:t>
      </w:r>
      <w:r w:rsidRPr="0019020F">
        <w:rPr>
          <w:rFonts w:eastAsia="Calibri" w:cs="Open Sans"/>
          <w:color w:val="231F20"/>
          <w:sz w:val="18"/>
          <w:szCs w:val="18"/>
        </w:rPr>
        <w:t xml:space="preserve"> </w:t>
      </w:r>
      <w:r w:rsidRPr="0019020F">
        <w:rPr>
          <w:rFonts w:eastAsia="Calibri" w:cs="Open Sans"/>
          <w:color w:val="231F20"/>
          <w:spacing w:val="-1"/>
          <w:sz w:val="18"/>
          <w:szCs w:val="18"/>
        </w:rPr>
        <w:t>is</w:t>
      </w:r>
      <w:r w:rsidRPr="0019020F">
        <w:rPr>
          <w:rFonts w:eastAsia="Calibri" w:cs="Open Sans"/>
          <w:color w:val="231F20"/>
          <w:sz w:val="18"/>
          <w:szCs w:val="18"/>
        </w:rPr>
        <w:t xml:space="preserve"> </w:t>
      </w:r>
      <w:r w:rsidRPr="0019020F">
        <w:rPr>
          <w:rFonts w:eastAsia="Calibri" w:cs="Open Sans"/>
          <w:color w:val="231F20"/>
          <w:spacing w:val="-1"/>
          <w:sz w:val="18"/>
          <w:szCs w:val="18"/>
        </w:rPr>
        <w:t>provided</w:t>
      </w:r>
      <w:r w:rsidRPr="0019020F">
        <w:rPr>
          <w:rFonts w:eastAsia="Calibri" w:cs="Open Sans"/>
          <w:color w:val="231F20"/>
          <w:sz w:val="18"/>
          <w:szCs w:val="18"/>
        </w:rPr>
        <w:t xml:space="preserve"> </w:t>
      </w:r>
      <w:r w:rsidRPr="0019020F">
        <w:rPr>
          <w:rFonts w:eastAsia="Calibri" w:cs="Open Sans"/>
          <w:color w:val="231F20"/>
          <w:spacing w:val="-1"/>
          <w:sz w:val="18"/>
          <w:szCs w:val="18"/>
        </w:rPr>
        <w:t>under</w:t>
      </w:r>
      <w:r w:rsidRPr="0019020F">
        <w:rPr>
          <w:rFonts w:eastAsia="Calibri" w:cs="Open Sans"/>
          <w:color w:val="231F20"/>
          <w:sz w:val="18"/>
          <w:szCs w:val="18"/>
        </w:rPr>
        <w:t xml:space="preserve"> </w:t>
      </w:r>
      <w:r w:rsidRPr="0019020F">
        <w:rPr>
          <w:rFonts w:eastAsia="Calibri" w:cs="Open Sans"/>
          <w:color w:val="231F20"/>
          <w:spacing w:val="-1"/>
          <w:sz w:val="18"/>
          <w:szCs w:val="18"/>
        </w:rPr>
        <w:t>Creative</w:t>
      </w:r>
      <w:r w:rsidRPr="0019020F">
        <w:rPr>
          <w:rFonts w:eastAsia="Calibri" w:cs="Open Sans"/>
          <w:color w:val="231F20"/>
          <w:sz w:val="18"/>
          <w:szCs w:val="18"/>
        </w:rPr>
        <w:t xml:space="preserve"> </w:t>
      </w:r>
      <w:r w:rsidRPr="0019020F">
        <w:rPr>
          <w:rFonts w:eastAsia="Calibri" w:cs="Open Sans"/>
          <w:color w:val="231F20"/>
          <w:spacing w:val="-1"/>
          <w:sz w:val="18"/>
          <w:szCs w:val="18"/>
        </w:rPr>
        <w:t>Commons</w:t>
      </w:r>
      <w:r w:rsidRPr="0019020F">
        <w:rPr>
          <w:rFonts w:eastAsia="Calibri" w:cs="Open Sans"/>
          <w:color w:val="231F20"/>
          <w:spacing w:val="-10"/>
          <w:sz w:val="18"/>
          <w:szCs w:val="18"/>
        </w:rPr>
        <w:t xml:space="preserve"> </w:t>
      </w:r>
      <w:r w:rsidRPr="0019020F">
        <w:rPr>
          <w:rFonts w:eastAsia="Calibri" w:cs="Open Sans"/>
          <w:color w:val="231F20"/>
          <w:sz w:val="18"/>
          <w:szCs w:val="18"/>
        </w:rPr>
        <w:t>Attribution</w:t>
      </w:r>
      <w:r w:rsidRPr="0019020F">
        <w:rPr>
          <w:rFonts w:eastAsia="Calibri" w:cs="Open Sans"/>
          <w:color w:val="231F20"/>
          <w:spacing w:val="-1"/>
          <w:sz w:val="18"/>
          <w:szCs w:val="18"/>
        </w:rPr>
        <w:t xml:space="preserve"> 3.0</w:t>
      </w:r>
      <w:r w:rsidRPr="0019020F">
        <w:rPr>
          <w:rFonts w:eastAsia="Calibri" w:cs="Open Sans"/>
          <w:color w:val="231F20"/>
          <w:spacing w:val="-10"/>
          <w:sz w:val="18"/>
          <w:szCs w:val="18"/>
        </w:rPr>
        <w:t xml:space="preserve"> </w:t>
      </w:r>
      <w:r w:rsidRPr="0019020F">
        <w:rPr>
          <w:rFonts w:eastAsia="Calibri" w:cs="Open Sans"/>
          <w:color w:val="231F20"/>
          <w:sz w:val="18"/>
          <w:szCs w:val="18"/>
        </w:rPr>
        <w:t>Australia,</w:t>
      </w:r>
      <w:r w:rsidRPr="0019020F">
        <w:rPr>
          <w:rFonts w:eastAsia="Calibri" w:cs="Open Sans"/>
          <w:color w:val="231F20"/>
          <w:spacing w:val="-1"/>
          <w:sz w:val="18"/>
          <w:szCs w:val="18"/>
        </w:rPr>
        <w:t xml:space="preserve"> with</w:t>
      </w:r>
      <w:r w:rsidRPr="0019020F">
        <w:rPr>
          <w:rFonts w:eastAsia="Calibri" w:cs="Open Sans"/>
          <w:color w:val="231F20"/>
          <w:spacing w:val="29"/>
          <w:sz w:val="18"/>
          <w:szCs w:val="18"/>
        </w:rPr>
        <w:t xml:space="preserve"> </w:t>
      </w:r>
      <w:r w:rsidRPr="0019020F">
        <w:rPr>
          <w:rFonts w:eastAsia="Calibri" w:cs="Open Sans"/>
          <w:color w:val="231F20"/>
          <w:sz w:val="18"/>
          <w:szCs w:val="18"/>
        </w:rPr>
        <w:t>the</w:t>
      </w:r>
      <w:r w:rsidRPr="0019020F">
        <w:rPr>
          <w:rFonts w:eastAsia="Calibri" w:cs="Open Sans"/>
          <w:color w:val="231F20"/>
          <w:spacing w:val="-2"/>
          <w:sz w:val="18"/>
          <w:szCs w:val="18"/>
        </w:rPr>
        <w:t xml:space="preserve"> </w:t>
      </w:r>
      <w:r w:rsidRPr="0019020F">
        <w:rPr>
          <w:rFonts w:eastAsia="Calibri" w:cs="Open Sans"/>
          <w:color w:val="231F20"/>
          <w:spacing w:val="-1"/>
          <w:sz w:val="18"/>
          <w:szCs w:val="18"/>
        </w:rPr>
        <w:t>exception of:</w:t>
      </w:r>
    </w:p>
    <w:p w14:paraId="15251020" w14:textId="77777777" w:rsidR="007A6DF1" w:rsidRPr="0019020F" w:rsidRDefault="007A6DF1" w:rsidP="00347F86">
      <w:pPr>
        <w:keepNext w:val="0"/>
        <w:keepLines w:val="0"/>
        <w:numPr>
          <w:ilvl w:val="0"/>
          <w:numId w:val="6"/>
        </w:numPr>
        <w:tabs>
          <w:tab w:val="left" w:pos="745"/>
        </w:tabs>
        <w:spacing w:before="113" w:after="0"/>
        <w:rPr>
          <w:rFonts w:eastAsia="Arial" w:cs="Open Sans"/>
          <w:sz w:val="18"/>
          <w:szCs w:val="18"/>
        </w:rPr>
      </w:pPr>
      <w:r w:rsidRPr="0019020F">
        <w:rPr>
          <w:rFonts w:eastAsia="Calibri" w:cs="Open Sans"/>
          <w:color w:val="231F20"/>
          <w:sz w:val="18"/>
          <w:szCs w:val="18"/>
        </w:rPr>
        <w:t>the</w:t>
      </w:r>
      <w:r w:rsidRPr="0019020F">
        <w:rPr>
          <w:rFonts w:eastAsia="Calibri" w:cs="Open Sans"/>
          <w:color w:val="231F20"/>
          <w:spacing w:val="-11"/>
          <w:sz w:val="18"/>
          <w:szCs w:val="18"/>
        </w:rPr>
        <w:t xml:space="preserve"> </w:t>
      </w:r>
      <w:r w:rsidRPr="0019020F">
        <w:rPr>
          <w:rFonts w:eastAsia="Calibri" w:cs="Open Sans"/>
          <w:color w:val="231F20"/>
          <w:sz w:val="18"/>
          <w:szCs w:val="18"/>
        </w:rPr>
        <w:t>Australian</w:t>
      </w:r>
      <w:r w:rsidRPr="0019020F">
        <w:rPr>
          <w:rFonts w:eastAsia="Calibri" w:cs="Open Sans"/>
          <w:color w:val="231F20"/>
          <w:spacing w:val="-1"/>
          <w:sz w:val="18"/>
          <w:szCs w:val="18"/>
        </w:rPr>
        <w:t xml:space="preserve"> Human</w:t>
      </w:r>
      <w:r w:rsidRPr="0019020F">
        <w:rPr>
          <w:rFonts w:eastAsia="Calibri" w:cs="Open Sans"/>
          <w:color w:val="231F20"/>
          <w:sz w:val="18"/>
          <w:szCs w:val="18"/>
        </w:rPr>
        <w:t xml:space="preserve"> </w:t>
      </w:r>
      <w:r w:rsidRPr="0019020F">
        <w:rPr>
          <w:rFonts w:eastAsia="Calibri" w:cs="Open Sans"/>
          <w:color w:val="231F20"/>
          <w:spacing w:val="-1"/>
          <w:sz w:val="18"/>
          <w:szCs w:val="18"/>
        </w:rPr>
        <w:t>Rights</w:t>
      </w:r>
      <w:r w:rsidRPr="0019020F">
        <w:rPr>
          <w:rFonts w:eastAsia="Calibri" w:cs="Open Sans"/>
          <w:color w:val="231F20"/>
          <w:sz w:val="18"/>
          <w:szCs w:val="18"/>
        </w:rPr>
        <w:t xml:space="preserve"> </w:t>
      </w:r>
      <w:r w:rsidRPr="0019020F">
        <w:rPr>
          <w:rFonts w:eastAsia="Calibri" w:cs="Open Sans"/>
          <w:color w:val="231F20"/>
          <w:spacing w:val="-1"/>
          <w:sz w:val="18"/>
          <w:szCs w:val="18"/>
        </w:rPr>
        <w:t>Commission</w:t>
      </w:r>
      <w:r w:rsidRPr="0019020F">
        <w:rPr>
          <w:rFonts w:eastAsia="Calibri" w:cs="Open Sans"/>
          <w:color w:val="231F20"/>
          <w:sz w:val="18"/>
          <w:szCs w:val="18"/>
        </w:rPr>
        <w:t xml:space="preserve"> </w:t>
      </w:r>
      <w:r w:rsidRPr="0019020F">
        <w:rPr>
          <w:rFonts w:eastAsia="Calibri" w:cs="Open Sans"/>
          <w:color w:val="231F20"/>
          <w:spacing w:val="-1"/>
          <w:sz w:val="18"/>
          <w:szCs w:val="18"/>
        </w:rPr>
        <w:t>Logo</w:t>
      </w:r>
    </w:p>
    <w:p w14:paraId="49E8553F" w14:textId="77777777" w:rsidR="007A6DF1" w:rsidRPr="0019020F" w:rsidRDefault="007A6DF1" w:rsidP="00347F86">
      <w:pPr>
        <w:keepNext w:val="0"/>
        <w:keepLines w:val="0"/>
        <w:numPr>
          <w:ilvl w:val="0"/>
          <w:numId w:val="6"/>
        </w:numPr>
        <w:tabs>
          <w:tab w:val="left" w:pos="745"/>
        </w:tabs>
        <w:spacing w:before="9" w:after="0"/>
        <w:rPr>
          <w:rFonts w:eastAsia="Arial" w:cs="Open Sans"/>
          <w:sz w:val="18"/>
          <w:szCs w:val="18"/>
        </w:rPr>
      </w:pPr>
      <w:r w:rsidRPr="0019020F">
        <w:rPr>
          <w:rFonts w:eastAsia="Calibri" w:cs="Open Sans"/>
          <w:color w:val="231F20"/>
          <w:spacing w:val="-1"/>
          <w:sz w:val="18"/>
          <w:szCs w:val="18"/>
        </w:rPr>
        <w:t>photographs</w:t>
      </w:r>
      <w:r w:rsidRPr="0019020F">
        <w:rPr>
          <w:rFonts w:eastAsia="Calibri" w:cs="Open Sans"/>
          <w:color w:val="231F20"/>
          <w:sz w:val="18"/>
          <w:szCs w:val="18"/>
        </w:rPr>
        <w:t xml:space="preserve"> </w:t>
      </w:r>
      <w:r w:rsidRPr="0019020F">
        <w:rPr>
          <w:rFonts w:eastAsia="Calibri" w:cs="Open Sans"/>
          <w:color w:val="231F20"/>
          <w:spacing w:val="-1"/>
          <w:sz w:val="18"/>
          <w:szCs w:val="18"/>
        </w:rPr>
        <w:t>and</w:t>
      </w:r>
      <w:r w:rsidRPr="0019020F">
        <w:rPr>
          <w:rFonts w:eastAsia="Calibri" w:cs="Open Sans"/>
          <w:color w:val="231F20"/>
          <w:sz w:val="18"/>
          <w:szCs w:val="18"/>
        </w:rPr>
        <w:t xml:space="preserve"> </w:t>
      </w:r>
      <w:r w:rsidRPr="0019020F">
        <w:rPr>
          <w:rFonts w:eastAsia="Calibri" w:cs="Open Sans"/>
          <w:color w:val="231F20"/>
          <w:spacing w:val="-1"/>
          <w:sz w:val="18"/>
          <w:szCs w:val="18"/>
        </w:rPr>
        <w:t>images</w:t>
      </w:r>
    </w:p>
    <w:p w14:paraId="711B1F82" w14:textId="77777777" w:rsidR="007A6DF1" w:rsidRPr="0019020F" w:rsidRDefault="007A6DF1" w:rsidP="00347F86">
      <w:pPr>
        <w:keepNext w:val="0"/>
        <w:keepLines w:val="0"/>
        <w:numPr>
          <w:ilvl w:val="0"/>
          <w:numId w:val="6"/>
        </w:numPr>
        <w:tabs>
          <w:tab w:val="left" w:pos="745"/>
        </w:tabs>
        <w:spacing w:before="9" w:after="0"/>
        <w:rPr>
          <w:rFonts w:eastAsia="Arial" w:cs="Open Sans"/>
          <w:sz w:val="18"/>
          <w:szCs w:val="18"/>
        </w:rPr>
      </w:pPr>
      <w:r w:rsidRPr="0019020F">
        <w:rPr>
          <w:rFonts w:eastAsia="Calibri" w:cs="Open Sans"/>
          <w:color w:val="231F20"/>
          <w:spacing w:val="-1"/>
          <w:sz w:val="18"/>
          <w:szCs w:val="18"/>
        </w:rPr>
        <w:t>any</w:t>
      </w:r>
      <w:r w:rsidRPr="0019020F">
        <w:rPr>
          <w:rFonts w:eastAsia="Calibri" w:cs="Open Sans"/>
          <w:color w:val="231F20"/>
          <w:sz w:val="18"/>
          <w:szCs w:val="18"/>
        </w:rPr>
        <w:t xml:space="preserve"> content</w:t>
      </w:r>
      <w:r w:rsidRPr="0019020F">
        <w:rPr>
          <w:rFonts w:eastAsia="Calibri" w:cs="Open Sans"/>
          <w:color w:val="231F20"/>
          <w:spacing w:val="-1"/>
          <w:sz w:val="18"/>
          <w:szCs w:val="18"/>
        </w:rPr>
        <w:t xml:space="preserve"> or</w:t>
      </w:r>
      <w:r w:rsidRPr="0019020F">
        <w:rPr>
          <w:rFonts w:eastAsia="Calibri" w:cs="Open Sans"/>
          <w:color w:val="231F20"/>
          <w:sz w:val="18"/>
          <w:szCs w:val="18"/>
        </w:rPr>
        <w:t xml:space="preserve"> material</w:t>
      </w:r>
      <w:r w:rsidRPr="0019020F">
        <w:rPr>
          <w:rFonts w:eastAsia="Calibri" w:cs="Open Sans"/>
          <w:color w:val="231F20"/>
          <w:spacing w:val="-1"/>
          <w:sz w:val="18"/>
          <w:szCs w:val="18"/>
        </w:rPr>
        <w:t xml:space="preserve"> provided</w:t>
      </w:r>
      <w:r w:rsidRPr="0019020F">
        <w:rPr>
          <w:rFonts w:eastAsia="Calibri" w:cs="Open Sans"/>
          <w:color w:val="231F20"/>
          <w:sz w:val="18"/>
          <w:szCs w:val="18"/>
        </w:rPr>
        <w:t xml:space="preserve"> </w:t>
      </w:r>
      <w:r w:rsidRPr="0019020F">
        <w:rPr>
          <w:rFonts w:eastAsia="Calibri" w:cs="Open Sans"/>
          <w:color w:val="231F20"/>
          <w:spacing w:val="-1"/>
          <w:sz w:val="18"/>
          <w:szCs w:val="18"/>
        </w:rPr>
        <w:t>by</w:t>
      </w:r>
      <w:r w:rsidRPr="0019020F">
        <w:rPr>
          <w:rFonts w:eastAsia="Calibri" w:cs="Open Sans"/>
          <w:color w:val="231F20"/>
          <w:sz w:val="18"/>
          <w:szCs w:val="18"/>
        </w:rPr>
        <w:t xml:space="preserve"> third</w:t>
      </w:r>
      <w:r w:rsidRPr="0019020F">
        <w:rPr>
          <w:rFonts w:eastAsia="Calibri" w:cs="Open Sans"/>
          <w:color w:val="231F20"/>
          <w:spacing w:val="-1"/>
          <w:sz w:val="18"/>
          <w:szCs w:val="18"/>
        </w:rPr>
        <w:t xml:space="preserve"> parties.</w:t>
      </w:r>
    </w:p>
    <w:p w14:paraId="3894C553" w14:textId="77777777" w:rsidR="007A6DF1" w:rsidRPr="0019020F" w:rsidRDefault="007A6DF1" w:rsidP="00347F86">
      <w:pPr>
        <w:tabs>
          <w:tab w:val="left" w:pos="745"/>
        </w:tabs>
        <w:spacing w:before="9" w:after="0"/>
        <w:ind w:left="744"/>
        <w:rPr>
          <w:rFonts w:eastAsia="Arial" w:cs="Open Sans"/>
          <w:sz w:val="18"/>
          <w:szCs w:val="18"/>
        </w:rPr>
      </w:pPr>
    </w:p>
    <w:p w14:paraId="3E62C7CF" w14:textId="77777777" w:rsidR="007A6DF1" w:rsidRPr="0019020F" w:rsidRDefault="007A6DF1" w:rsidP="00347F86">
      <w:pPr>
        <w:spacing w:after="0" w:line="249" w:lineRule="auto"/>
        <w:ind w:left="100" w:right="117"/>
        <w:rPr>
          <w:rFonts w:eastAsia="Arial" w:cs="Open Sans"/>
          <w:sz w:val="18"/>
          <w:szCs w:val="18"/>
        </w:rPr>
      </w:pPr>
      <w:r w:rsidRPr="0019020F">
        <w:rPr>
          <w:rFonts w:eastAsia="Calibri" w:cs="Open Sans"/>
          <w:noProof/>
          <w:sz w:val="18"/>
          <w:szCs w:val="18"/>
        </w:rPr>
        <mc:AlternateContent>
          <mc:Choice Requires="wpg">
            <w:drawing>
              <wp:anchor distT="0" distB="0" distL="114300" distR="114300" simplePos="0" relativeHeight="251659264" behindDoc="1" locked="0" layoutInCell="1" allowOverlap="1" wp14:anchorId="02576714" wp14:editId="1EB5F9EF">
                <wp:simplePos x="0" y="0"/>
                <wp:positionH relativeFrom="page">
                  <wp:posOffset>1073150</wp:posOffset>
                </wp:positionH>
                <wp:positionV relativeFrom="paragraph">
                  <wp:posOffset>414020</wp:posOffset>
                </wp:positionV>
                <wp:extent cx="719455" cy="260350"/>
                <wp:effectExtent l="0" t="0" r="0" b="0"/>
                <wp:wrapNone/>
                <wp:docPr id="719" name="Group 697" descr="&quot;&quot;"/>
                <wp:cNvGraphicFramePr/>
                <a:graphic xmlns:a="http://schemas.openxmlformats.org/drawingml/2006/main">
                  <a:graphicData uri="http://schemas.microsoft.com/office/word/2010/wordprocessingGroup">
                    <wpg:wgp>
                      <wpg:cNvGrpSpPr/>
                      <wpg:grpSpPr bwMode="auto">
                        <a:xfrm>
                          <a:off x="0" y="0"/>
                          <a:ext cx="719455" cy="260350"/>
                          <a:chOff x="10" y="10"/>
                          <a:chExt cx="1113" cy="390"/>
                        </a:xfrm>
                      </wpg:grpSpPr>
                      <wpg:grpSp>
                        <wpg:cNvPr id="2" name="Group 2"/>
                        <wpg:cNvGrpSpPr>
                          <a:grpSpLocks/>
                        </wpg:cNvGrpSpPr>
                        <wpg:grpSpPr bwMode="auto">
                          <a:xfrm>
                            <a:off x="12" y="15"/>
                            <a:ext cx="1106" cy="378"/>
                            <a:chOff x="12" y="15"/>
                            <a:chExt cx="1106" cy="378"/>
                          </a:xfrm>
                        </wpg:grpSpPr>
                        <wps:wsp>
                          <wps:cNvPr id="34" name="Freeform 730"/>
                          <wps:cNvSpPr>
                            <a:spLocks/>
                          </wps:cNvSpPr>
                          <wps:spPr bwMode="auto">
                            <a:xfrm>
                              <a:off x="12" y="15"/>
                              <a:ext cx="1106" cy="378"/>
                            </a:xfrm>
                            <a:custGeom>
                              <a:avLst/>
                              <a:gdLst>
                                <a:gd name="T0" fmla="+- 0 1730 1703"/>
                                <a:gd name="T1" fmla="*/ T0 w 1106"/>
                                <a:gd name="T2" fmla="+- 0 667 667"/>
                                <a:gd name="T3" fmla="*/ 667 h 378"/>
                                <a:gd name="T4" fmla="+- 0 1705 1703"/>
                                <a:gd name="T5" fmla="*/ T4 w 1106"/>
                                <a:gd name="T6" fmla="+- 0 667 667"/>
                                <a:gd name="T7" fmla="*/ 667 h 378"/>
                                <a:gd name="T8" fmla="+- 0 1703 1703"/>
                                <a:gd name="T9" fmla="*/ T8 w 1106"/>
                                <a:gd name="T10" fmla="+- 0 681 667"/>
                                <a:gd name="T11" fmla="*/ 681 h 378"/>
                                <a:gd name="T12" fmla="+- 0 1703 1703"/>
                                <a:gd name="T13" fmla="*/ T12 w 1106"/>
                                <a:gd name="T14" fmla="+- 0 1044 667"/>
                                <a:gd name="T15" fmla="*/ 1044 h 378"/>
                                <a:gd name="T16" fmla="+- 0 2807 1703"/>
                                <a:gd name="T17" fmla="*/ T16 w 1106"/>
                                <a:gd name="T18" fmla="+- 0 1044 667"/>
                                <a:gd name="T19" fmla="*/ 1044 h 378"/>
                                <a:gd name="T20" fmla="+- 0 2808 1703"/>
                                <a:gd name="T21" fmla="*/ T20 w 1106"/>
                                <a:gd name="T22" fmla="+- 0 691 667"/>
                                <a:gd name="T23" fmla="*/ 691 h 378"/>
                                <a:gd name="T24" fmla="+- 0 2799 1703"/>
                                <a:gd name="T25" fmla="*/ T24 w 1106"/>
                                <a:gd name="T26" fmla="+- 0 671 667"/>
                                <a:gd name="T27" fmla="*/ 671 h 378"/>
                                <a:gd name="T28" fmla="+- 0 2781 1703"/>
                                <a:gd name="T29" fmla="*/ T28 w 1106"/>
                                <a:gd name="T30" fmla="+- 0 669 667"/>
                                <a:gd name="T31" fmla="*/ 669 h 378"/>
                                <a:gd name="T32" fmla="+- 0 1730 1703"/>
                                <a:gd name="T33" fmla="*/ T32 w 1106"/>
                                <a:gd name="T34" fmla="+- 0 667 667"/>
                                <a:gd name="T35" fmla="*/ 667 h 378"/>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106" h="378">
                                  <a:moveTo>
                                    <a:pt x="27" y="0"/>
                                  </a:moveTo>
                                  <a:lnTo>
                                    <a:pt x="2" y="0"/>
                                  </a:lnTo>
                                  <a:lnTo>
                                    <a:pt x="0" y="14"/>
                                  </a:lnTo>
                                  <a:lnTo>
                                    <a:pt x="0" y="377"/>
                                  </a:lnTo>
                                  <a:lnTo>
                                    <a:pt x="1104" y="377"/>
                                  </a:lnTo>
                                  <a:lnTo>
                                    <a:pt x="1105" y="24"/>
                                  </a:lnTo>
                                  <a:lnTo>
                                    <a:pt x="1096" y="4"/>
                                  </a:lnTo>
                                  <a:lnTo>
                                    <a:pt x="1078" y="2"/>
                                  </a:lnTo>
                                  <a:lnTo>
                                    <a:pt x="27" y="0"/>
                                  </a:lnTo>
                                  <a:close/>
                                </a:path>
                              </a:pathLst>
                            </a:custGeom>
                            <a:solidFill>
                              <a:srgbClr val="AAB2AB"/>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3" name="Group 3"/>
                        <wpg:cNvGrpSpPr>
                          <a:grpSpLocks/>
                        </wpg:cNvGrpSpPr>
                        <wpg:grpSpPr bwMode="auto">
                          <a:xfrm>
                            <a:off x="10" y="10"/>
                            <a:ext cx="1113" cy="390"/>
                            <a:chOff x="10" y="10"/>
                            <a:chExt cx="1113" cy="390"/>
                          </a:xfrm>
                        </wpg:grpSpPr>
                        <wps:wsp>
                          <wps:cNvPr id="32" name="Freeform 728"/>
                          <wps:cNvSpPr>
                            <a:spLocks/>
                          </wps:cNvSpPr>
                          <wps:spPr bwMode="auto">
                            <a:xfrm>
                              <a:off x="10" y="10"/>
                              <a:ext cx="1113" cy="390"/>
                            </a:xfrm>
                            <a:custGeom>
                              <a:avLst/>
                              <a:gdLst>
                                <a:gd name="T0" fmla="+- 0 2804 1701"/>
                                <a:gd name="T1" fmla="*/ T0 w 1113"/>
                                <a:gd name="T2" fmla="+- 0 662 662"/>
                                <a:gd name="T3" fmla="*/ 662 h 390"/>
                                <a:gd name="T4" fmla="+- 0 1710 1701"/>
                                <a:gd name="T5" fmla="*/ T4 w 1113"/>
                                <a:gd name="T6" fmla="+- 0 662 662"/>
                                <a:gd name="T7" fmla="*/ 662 h 390"/>
                                <a:gd name="T8" fmla="+- 0 1701 1701"/>
                                <a:gd name="T9" fmla="*/ T8 w 1113"/>
                                <a:gd name="T10" fmla="+- 0 671 662"/>
                                <a:gd name="T11" fmla="*/ 671 h 390"/>
                                <a:gd name="T12" fmla="+- 0 1701 1701"/>
                                <a:gd name="T13" fmla="*/ T12 w 1113"/>
                                <a:gd name="T14" fmla="+- 0 1049 662"/>
                                <a:gd name="T15" fmla="*/ 1049 h 390"/>
                                <a:gd name="T16" fmla="+- 0 1703 1701"/>
                                <a:gd name="T17" fmla="*/ T16 w 1113"/>
                                <a:gd name="T18" fmla="+- 0 1052 662"/>
                                <a:gd name="T19" fmla="*/ 1052 h 390"/>
                                <a:gd name="T20" fmla="+- 0 2811 1701"/>
                                <a:gd name="T21" fmla="*/ T20 w 1113"/>
                                <a:gd name="T22" fmla="+- 0 1052 662"/>
                                <a:gd name="T23" fmla="*/ 1052 h 390"/>
                                <a:gd name="T24" fmla="+- 0 2813 1701"/>
                                <a:gd name="T25" fmla="*/ T24 w 1113"/>
                                <a:gd name="T26" fmla="+- 0 1049 662"/>
                                <a:gd name="T27" fmla="*/ 1049 h 390"/>
                                <a:gd name="T28" fmla="+- 0 2813 1701"/>
                                <a:gd name="T29" fmla="*/ T28 w 1113"/>
                                <a:gd name="T30" fmla="+- 0 1021 662"/>
                                <a:gd name="T31" fmla="*/ 1021 h 390"/>
                                <a:gd name="T32" fmla="+- 0 1900 1701"/>
                                <a:gd name="T33" fmla="*/ T32 w 1113"/>
                                <a:gd name="T34" fmla="+- 0 1021 662"/>
                                <a:gd name="T35" fmla="*/ 1021 h 390"/>
                                <a:gd name="T36" fmla="+- 0 1877 1701"/>
                                <a:gd name="T37" fmla="*/ T36 w 1113"/>
                                <a:gd name="T38" fmla="+- 0 1020 662"/>
                                <a:gd name="T39" fmla="*/ 1020 h 390"/>
                                <a:gd name="T40" fmla="+- 0 1815 1701"/>
                                <a:gd name="T41" fmla="*/ T40 w 1113"/>
                                <a:gd name="T42" fmla="+- 0 1001 662"/>
                                <a:gd name="T43" fmla="*/ 1001 h 390"/>
                                <a:gd name="T44" fmla="+- 0 1767 1701"/>
                                <a:gd name="T45" fmla="*/ T44 w 1113"/>
                                <a:gd name="T46" fmla="+- 0 964 662"/>
                                <a:gd name="T47" fmla="*/ 964 h 390"/>
                                <a:gd name="T48" fmla="+- 0 1755 1701"/>
                                <a:gd name="T49" fmla="*/ T48 w 1113"/>
                                <a:gd name="T50" fmla="+- 0 948 662"/>
                                <a:gd name="T51" fmla="*/ 948 h 390"/>
                                <a:gd name="T52" fmla="+- 0 1710 1701"/>
                                <a:gd name="T53" fmla="*/ T52 w 1113"/>
                                <a:gd name="T54" fmla="+- 0 936 662"/>
                                <a:gd name="T55" fmla="*/ 936 h 390"/>
                                <a:gd name="T56" fmla="+- 0 1710 1701"/>
                                <a:gd name="T57" fmla="*/ T56 w 1113"/>
                                <a:gd name="T58" fmla="+- 0 677 662"/>
                                <a:gd name="T59" fmla="*/ 677 h 390"/>
                                <a:gd name="T60" fmla="+- 0 1715 1701"/>
                                <a:gd name="T61" fmla="*/ T60 w 1113"/>
                                <a:gd name="T62" fmla="+- 0 672 662"/>
                                <a:gd name="T63" fmla="*/ 672 h 390"/>
                                <a:gd name="T64" fmla="+- 0 2813 1701"/>
                                <a:gd name="T65" fmla="*/ T64 w 1113"/>
                                <a:gd name="T66" fmla="+- 0 672 662"/>
                                <a:gd name="T67" fmla="*/ 672 h 390"/>
                                <a:gd name="T68" fmla="+- 0 2804 1701"/>
                                <a:gd name="T69" fmla="*/ T68 w 1113"/>
                                <a:gd name="T70" fmla="+- 0 662 662"/>
                                <a:gd name="T71" fmla="*/ 662 h 39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113" h="390">
                                  <a:moveTo>
                                    <a:pt x="1103" y="0"/>
                                  </a:moveTo>
                                  <a:lnTo>
                                    <a:pt x="9" y="0"/>
                                  </a:lnTo>
                                  <a:lnTo>
                                    <a:pt x="0" y="9"/>
                                  </a:lnTo>
                                  <a:lnTo>
                                    <a:pt x="0" y="387"/>
                                  </a:lnTo>
                                  <a:lnTo>
                                    <a:pt x="2" y="390"/>
                                  </a:lnTo>
                                  <a:lnTo>
                                    <a:pt x="1110" y="390"/>
                                  </a:lnTo>
                                  <a:lnTo>
                                    <a:pt x="1112" y="387"/>
                                  </a:lnTo>
                                  <a:lnTo>
                                    <a:pt x="1112" y="359"/>
                                  </a:lnTo>
                                  <a:lnTo>
                                    <a:pt x="199" y="359"/>
                                  </a:lnTo>
                                  <a:lnTo>
                                    <a:pt x="176" y="358"/>
                                  </a:lnTo>
                                  <a:lnTo>
                                    <a:pt x="114" y="339"/>
                                  </a:lnTo>
                                  <a:lnTo>
                                    <a:pt x="66" y="302"/>
                                  </a:lnTo>
                                  <a:lnTo>
                                    <a:pt x="54" y="286"/>
                                  </a:lnTo>
                                  <a:lnTo>
                                    <a:pt x="9" y="274"/>
                                  </a:lnTo>
                                  <a:lnTo>
                                    <a:pt x="9" y="15"/>
                                  </a:lnTo>
                                  <a:lnTo>
                                    <a:pt x="14" y="10"/>
                                  </a:lnTo>
                                  <a:lnTo>
                                    <a:pt x="1112" y="10"/>
                                  </a:lnTo>
                                  <a:lnTo>
                                    <a:pt x="1103" y="0"/>
                                  </a:lnTo>
                                  <a:close/>
                                </a:path>
                              </a:pathLst>
                            </a:custGeom>
                            <a:solidFill>
                              <a:srgbClr val="010202"/>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33" name="Freeform 727"/>
                          <wps:cNvSpPr>
                            <a:spLocks/>
                          </wps:cNvSpPr>
                          <wps:spPr bwMode="auto">
                            <a:xfrm>
                              <a:off x="10" y="10"/>
                              <a:ext cx="1113" cy="390"/>
                            </a:xfrm>
                            <a:custGeom>
                              <a:avLst/>
                              <a:gdLst>
                                <a:gd name="T0" fmla="+- 0 2813 1701"/>
                                <a:gd name="T1" fmla="*/ T0 w 1113"/>
                                <a:gd name="T2" fmla="+- 0 672 662"/>
                                <a:gd name="T3" fmla="*/ 672 h 390"/>
                                <a:gd name="T4" fmla="+- 0 2799 1701"/>
                                <a:gd name="T5" fmla="*/ T4 w 1113"/>
                                <a:gd name="T6" fmla="+- 0 672 662"/>
                                <a:gd name="T7" fmla="*/ 672 h 390"/>
                                <a:gd name="T8" fmla="+- 0 2804 1701"/>
                                <a:gd name="T9" fmla="*/ T8 w 1113"/>
                                <a:gd name="T10" fmla="+- 0 677 662"/>
                                <a:gd name="T11" fmla="*/ 677 h 390"/>
                                <a:gd name="T12" fmla="+- 0 2804 1701"/>
                                <a:gd name="T13" fmla="*/ T12 w 1113"/>
                                <a:gd name="T14" fmla="+- 0 936 662"/>
                                <a:gd name="T15" fmla="*/ 936 h 390"/>
                                <a:gd name="T16" fmla="+- 0 2036 1701"/>
                                <a:gd name="T17" fmla="*/ T16 w 1113"/>
                                <a:gd name="T18" fmla="+- 0 936 662"/>
                                <a:gd name="T19" fmla="*/ 936 h 390"/>
                                <a:gd name="T20" fmla="+- 0 2025 1701"/>
                                <a:gd name="T21" fmla="*/ T20 w 1113"/>
                                <a:gd name="T22" fmla="+- 0 953 662"/>
                                <a:gd name="T23" fmla="*/ 953 h 390"/>
                                <a:gd name="T24" fmla="+- 0 2012 1701"/>
                                <a:gd name="T25" fmla="*/ T24 w 1113"/>
                                <a:gd name="T26" fmla="+- 0 969 662"/>
                                <a:gd name="T27" fmla="*/ 969 h 390"/>
                                <a:gd name="T28" fmla="+- 0 1962 1701"/>
                                <a:gd name="T29" fmla="*/ T28 w 1113"/>
                                <a:gd name="T30" fmla="+- 0 1005 662"/>
                                <a:gd name="T31" fmla="*/ 1005 h 390"/>
                                <a:gd name="T32" fmla="+- 0 1900 1701"/>
                                <a:gd name="T33" fmla="*/ T32 w 1113"/>
                                <a:gd name="T34" fmla="+- 0 1021 662"/>
                                <a:gd name="T35" fmla="*/ 1021 h 390"/>
                                <a:gd name="T36" fmla="+- 0 2813 1701"/>
                                <a:gd name="T37" fmla="*/ T36 w 1113"/>
                                <a:gd name="T38" fmla="+- 0 1021 662"/>
                                <a:gd name="T39" fmla="*/ 1021 h 390"/>
                                <a:gd name="T40" fmla="+- 0 2813 1701"/>
                                <a:gd name="T41" fmla="*/ T40 w 1113"/>
                                <a:gd name="T42" fmla="+- 0 672 662"/>
                                <a:gd name="T43" fmla="*/ 672 h 39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113" h="390">
                                  <a:moveTo>
                                    <a:pt x="1112" y="10"/>
                                  </a:moveTo>
                                  <a:lnTo>
                                    <a:pt x="1098" y="10"/>
                                  </a:lnTo>
                                  <a:lnTo>
                                    <a:pt x="1103" y="15"/>
                                  </a:lnTo>
                                  <a:lnTo>
                                    <a:pt x="1103" y="274"/>
                                  </a:lnTo>
                                  <a:lnTo>
                                    <a:pt x="335" y="274"/>
                                  </a:lnTo>
                                  <a:lnTo>
                                    <a:pt x="324" y="291"/>
                                  </a:lnTo>
                                  <a:lnTo>
                                    <a:pt x="311" y="307"/>
                                  </a:lnTo>
                                  <a:lnTo>
                                    <a:pt x="261" y="343"/>
                                  </a:lnTo>
                                  <a:lnTo>
                                    <a:pt x="199" y="359"/>
                                  </a:lnTo>
                                  <a:lnTo>
                                    <a:pt x="1112" y="359"/>
                                  </a:lnTo>
                                  <a:lnTo>
                                    <a:pt x="1112" y="10"/>
                                  </a:lnTo>
                                  <a:close/>
                                </a:path>
                              </a:pathLst>
                            </a:custGeom>
                            <a:solidFill>
                              <a:srgbClr val="010202"/>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4" name="Group 4"/>
                        <wpg:cNvGrpSpPr>
                          <a:grpSpLocks/>
                        </wpg:cNvGrpSpPr>
                        <wpg:grpSpPr bwMode="auto">
                          <a:xfrm>
                            <a:off x="665" y="314"/>
                            <a:ext cx="52" cy="62"/>
                            <a:chOff x="665" y="314"/>
                            <a:chExt cx="52" cy="62"/>
                          </a:xfrm>
                        </wpg:grpSpPr>
                        <wps:wsp>
                          <wps:cNvPr id="29" name="Freeform 725"/>
                          <wps:cNvSpPr>
                            <a:spLocks/>
                          </wps:cNvSpPr>
                          <wps:spPr bwMode="auto">
                            <a:xfrm>
                              <a:off x="665" y="314"/>
                              <a:ext cx="52" cy="62"/>
                            </a:xfrm>
                            <a:custGeom>
                              <a:avLst/>
                              <a:gdLst>
                                <a:gd name="T0" fmla="+- 0 2388 2356"/>
                                <a:gd name="T1" fmla="*/ T0 w 52"/>
                                <a:gd name="T2" fmla="+- 0 966 966"/>
                                <a:gd name="T3" fmla="*/ 966 h 62"/>
                                <a:gd name="T4" fmla="+- 0 2356 2356"/>
                                <a:gd name="T5" fmla="*/ T4 w 52"/>
                                <a:gd name="T6" fmla="+- 0 966 966"/>
                                <a:gd name="T7" fmla="*/ 966 h 62"/>
                                <a:gd name="T8" fmla="+- 0 2356 2356"/>
                                <a:gd name="T9" fmla="*/ T8 w 52"/>
                                <a:gd name="T10" fmla="+- 0 1027 966"/>
                                <a:gd name="T11" fmla="*/ 1027 h 62"/>
                                <a:gd name="T12" fmla="+- 0 2389 2356"/>
                                <a:gd name="T13" fmla="*/ T12 w 52"/>
                                <a:gd name="T14" fmla="+- 0 1027 966"/>
                                <a:gd name="T15" fmla="*/ 1027 h 62"/>
                                <a:gd name="T16" fmla="+- 0 2391 2356"/>
                                <a:gd name="T17" fmla="*/ T16 w 52"/>
                                <a:gd name="T18" fmla="+- 0 1027 966"/>
                                <a:gd name="T19" fmla="*/ 1027 h 62"/>
                                <a:gd name="T20" fmla="+- 0 2406 2356"/>
                                <a:gd name="T21" fmla="*/ T20 w 52"/>
                                <a:gd name="T22" fmla="+- 0 1017 966"/>
                                <a:gd name="T23" fmla="*/ 1017 h 62"/>
                                <a:gd name="T24" fmla="+- 0 2370 2356"/>
                                <a:gd name="T25" fmla="*/ T24 w 52"/>
                                <a:gd name="T26" fmla="+- 0 1017 966"/>
                                <a:gd name="T27" fmla="*/ 1017 h 62"/>
                                <a:gd name="T28" fmla="+- 0 2370 2356"/>
                                <a:gd name="T29" fmla="*/ T28 w 52"/>
                                <a:gd name="T30" fmla="+- 0 1000 966"/>
                                <a:gd name="T31" fmla="*/ 1000 h 62"/>
                                <a:gd name="T32" fmla="+- 0 2405 2356"/>
                                <a:gd name="T33" fmla="*/ T32 w 52"/>
                                <a:gd name="T34" fmla="+- 0 1000 966"/>
                                <a:gd name="T35" fmla="*/ 1000 h 62"/>
                                <a:gd name="T36" fmla="+- 0 2403 2356"/>
                                <a:gd name="T37" fmla="*/ T36 w 52"/>
                                <a:gd name="T38" fmla="+- 0 997 966"/>
                                <a:gd name="T39" fmla="*/ 997 h 62"/>
                                <a:gd name="T40" fmla="+- 0 2400 2356"/>
                                <a:gd name="T41" fmla="*/ T40 w 52"/>
                                <a:gd name="T42" fmla="+- 0 995 966"/>
                                <a:gd name="T43" fmla="*/ 995 h 62"/>
                                <a:gd name="T44" fmla="+- 0 2396 2356"/>
                                <a:gd name="T45" fmla="*/ T44 w 52"/>
                                <a:gd name="T46" fmla="+- 0 994 966"/>
                                <a:gd name="T47" fmla="*/ 994 h 62"/>
                                <a:gd name="T48" fmla="+- 0 2399 2356"/>
                                <a:gd name="T49" fmla="*/ T48 w 52"/>
                                <a:gd name="T50" fmla="+- 0 992 966"/>
                                <a:gd name="T51" fmla="*/ 992 h 62"/>
                                <a:gd name="T52" fmla="+- 0 2401 2356"/>
                                <a:gd name="T53" fmla="*/ T52 w 52"/>
                                <a:gd name="T54" fmla="+- 0 991 966"/>
                                <a:gd name="T55" fmla="*/ 991 h 62"/>
                                <a:gd name="T56" fmla="+- 0 2370 2356"/>
                                <a:gd name="T57" fmla="*/ T56 w 52"/>
                                <a:gd name="T58" fmla="+- 0 991 966"/>
                                <a:gd name="T59" fmla="*/ 991 h 62"/>
                                <a:gd name="T60" fmla="+- 0 2370 2356"/>
                                <a:gd name="T61" fmla="*/ T60 w 52"/>
                                <a:gd name="T62" fmla="+- 0 976 966"/>
                                <a:gd name="T63" fmla="*/ 976 h 62"/>
                                <a:gd name="T64" fmla="+- 0 2404 2356"/>
                                <a:gd name="T65" fmla="*/ T64 w 52"/>
                                <a:gd name="T66" fmla="+- 0 976 966"/>
                                <a:gd name="T67" fmla="*/ 976 h 62"/>
                                <a:gd name="T68" fmla="+- 0 2404 2356"/>
                                <a:gd name="T69" fmla="*/ T68 w 52"/>
                                <a:gd name="T70" fmla="+- 0 976 966"/>
                                <a:gd name="T71" fmla="*/ 976 h 62"/>
                                <a:gd name="T72" fmla="+- 0 2391 2356"/>
                                <a:gd name="T73" fmla="*/ T72 w 52"/>
                                <a:gd name="T74" fmla="+- 0 966 966"/>
                                <a:gd name="T75" fmla="*/ 966 h 62"/>
                                <a:gd name="T76" fmla="+- 0 2388 2356"/>
                                <a:gd name="T77" fmla="*/ T76 w 52"/>
                                <a:gd name="T78" fmla="+- 0 966 966"/>
                                <a:gd name="T79" fmla="*/ 966 h 6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52" h="62">
                                  <a:moveTo>
                                    <a:pt x="32" y="0"/>
                                  </a:moveTo>
                                  <a:lnTo>
                                    <a:pt x="0" y="0"/>
                                  </a:lnTo>
                                  <a:lnTo>
                                    <a:pt x="0" y="61"/>
                                  </a:lnTo>
                                  <a:lnTo>
                                    <a:pt x="33" y="61"/>
                                  </a:lnTo>
                                  <a:lnTo>
                                    <a:pt x="35" y="61"/>
                                  </a:lnTo>
                                  <a:lnTo>
                                    <a:pt x="50" y="51"/>
                                  </a:lnTo>
                                  <a:lnTo>
                                    <a:pt x="14" y="51"/>
                                  </a:lnTo>
                                  <a:lnTo>
                                    <a:pt x="14" y="34"/>
                                  </a:lnTo>
                                  <a:lnTo>
                                    <a:pt x="49" y="34"/>
                                  </a:lnTo>
                                  <a:lnTo>
                                    <a:pt x="47" y="31"/>
                                  </a:lnTo>
                                  <a:lnTo>
                                    <a:pt x="44" y="29"/>
                                  </a:lnTo>
                                  <a:lnTo>
                                    <a:pt x="40" y="28"/>
                                  </a:lnTo>
                                  <a:lnTo>
                                    <a:pt x="43" y="26"/>
                                  </a:lnTo>
                                  <a:lnTo>
                                    <a:pt x="45" y="25"/>
                                  </a:lnTo>
                                  <a:lnTo>
                                    <a:pt x="14" y="25"/>
                                  </a:lnTo>
                                  <a:lnTo>
                                    <a:pt x="14" y="10"/>
                                  </a:lnTo>
                                  <a:lnTo>
                                    <a:pt x="48" y="10"/>
                                  </a:lnTo>
                                  <a:lnTo>
                                    <a:pt x="35" y="0"/>
                                  </a:lnTo>
                                  <a:lnTo>
                                    <a:pt x="3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30" name="Freeform 724"/>
                          <wps:cNvSpPr>
                            <a:spLocks/>
                          </wps:cNvSpPr>
                          <wps:spPr bwMode="auto">
                            <a:xfrm>
                              <a:off x="665" y="314"/>
                              <a:ext cx="52" cy="62"/>
                            </a:xfrm>
                            <a:custGeom>
                              <a:avLst/>
                              <a:gdLst>
                                <a:gd name="T0" fmla="+- 0 2405 2356"/>
                                <a:gd name="T1" fmla="*/ T0 w 52"/>
                                <a:gd name="T2" fmla="+- 0 1000 966"/>
                                <a:gd name="T3" fmla="*/ 1000 h 62"/>
                                <a:gd name="T4" fmla="+- 0 2387 2356"/>
                                <a:gd name="T5" fmla="*/ T4 w 52"/>
                                <a:gd name="T6" fmla="+- 0 1000 966"/>
                                <a:gd name="T7" fmla="*/ 1000 h 62"/>
                                <a:gd name="T8" fmla="+- 0 2390 2356"/>
                                <a:gd name="T9" fmla="*/ T8 w 52"/>
                                <a:gd name="T10" fmla="+- 0 1001 966"/>
                                <a:gd name="T11" fmla="*/ 1001 h 62"/>
                                <a:gd name="T12" fmla="+- 0 2393 2356"/>
                                <a:gd name="T13" fmla="*/ T12 w 52"/>
                                <a:gd name="T14" fmla="+- 0 1003 966"/>
                                <a:gd name="T15" fmla="*/ 1003 h 62"/>
                                <a:gd name="T16" fmla="+- 0 2394 2356"/>
                                <a:gd name="T17" fmla="*/ T16 w 52"/>
                                <a:gd name="T18" fmla="+- 0 1005 966"/>
                                <a:gd name="T19" fmla="*/ 1005 h 62"/>
                                <a:gd name="T20" fmla="+- 0 2394 2356"/>
                                <a:gd name="T21" fmla="*/ T20 w 52"/>
                                <a:gd name="T22" fmla="+- 0 1010 966"/>
                                <a:gd name="T23" fmla="*/ 1010 h 62"/>
                                <a:gd name="T24" fmla="+- 0 2384 2356"/>
                                <a:gd name="T25" fmla="*/ T24 w 52"/>
                                <a:gd name="T26" fmla="+- 0 1017 966"/>
                                <a:gd name="T27" fmla="*/ 1017 h 62"/>
                                <a:gd name="T28" fmla="+- 0 2406 2356"/>
                                <a:gd name="T29" fmla="*/ T28 w 52"/>
                                <a:gd name="T30" fmla="+- 0 1017 966"/>
                                <a:gd name="T31" fmla="*/ 1017 h 62"/>
                                <a:gd name="T32" fmla="+- 0 2407 2356"/>
                                <a:gd name="T33" fmla="*/ T32 w 52"/>
                                <a:gd name="T34" fmla="+- 0 1015 966"/>
                                <a:gd name="T35" fmla="*/ 1015 h 62"/>
                                <a:gd name="T36" fmla="+- 0 2408 2356"/>
                                <a:gd name="T37" fmla="*/ T36 w 52"/>
                                <a:gd name="T38" fmla="+- 0 1012 966"/>
                                <a:gd name="T39" fmla="*/ 1012 h 62"/>
                                <a:gd name="T40" fmla="+- 0 2408 2356"/>
                                <a:gd name="T41" fmla="*/ T40 w 52"/>
                                <a:gd name="T42" fmla="+- 0 1005 966"/>
                                <a:gd name="T43" fmla="*/ 1005 h 62"/>
                                <a:gd name="T44" fmla="+- 0 2407 2356"/>
                                <a:gd name="T45" fmla="*/ T44 w 52"/>
                                <a:gd name="T46" fmla="+- 0 1002 966"/>
                                <a:gd name="T47" fmla="*/ 1002 h 62"/>
                                <a:gd name="T48" fmla="+- 0 2405 2356"/>
                                <a:gd name="T49" fmla="*/ T48 w 52"/>
                                <a:gd name="T50" fmla="+- 0 1000 966"/>
                                <a:gd name="T51" fmla="*/ 1000 h 6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52" h="62">
                                  <a:moveTo>
                                    <a:pt x="49" y="34"/>
                                  </a:moveTo>
                                  <a:lnTo>
                                    <a:pt x="31" y="34"/>
                                  </a:lnTo>
                                  <a:lnTo>
                                    <a:pt x="34" y="35"/>
                                  </a:lnTo>
                                  <a:lnTo>
                                    <a:pt x="37" y="37"/>
                                  </a:lnTo>
                                  <a:lnTo>
                                    <a:pt x="38" y="39"/>
                                  </a:lnTo>
                                  <a:lnTo>
                                    <a:pt x="38" y="44"/>
                                  </a:lnTo>
                                  <a:lnTo>
                                    <a:pt x="28" y="51"/>
                                  </a:lnTo>
                                  <a:lnTo>
                                    <a:pt x="50" y="51"/>
                                  </a:lnTo>
                                  <a:lnTo>
                                    <a:pt x="51" y="49"/>
                                  </a:lnTo>
                                  <a:lnTo>
                                    <a:pt x="52" y="46"/>
                                  </a:lnTo>
                                  <a:lnTo>
                                    <a:pt x="52" y="39"/>
                                  </a:lnTo>
                                  <a:lnTo>
                                    <a:pt x="51" y="36"/>
                                  </a:lnTo>
                                  <a:lnTo>
                                    <a:pt x="49" y="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31" name="Freeform 723"/>
                          <wps:cNvSpPr>
                            <a:spLocks/>
                          </wps:cNvSpPr>
                          <wps:spPr bwMode="auto">
                            <a:xfrm>
                              <a:off x="665" y="314"/>
                              <a:ext cx="52" cy="62"/>
                            </a:xfrm>
                            <a:custGeom>
                              <a:avLst/>
                              <a:gdLst>
                                <a:gd name="T0" fmla="+- 0 2404 2356"/>
                                <a:gd name="T1" fmla="*/ T0 w 52"/>
                                <a:gd name="T2" fmla="+- 0 976 966"/>
                                <a:gd name="T3" fmla="*/ 976 h 62"/>
                                <a:gd name="T4" fmla="+- 0 2370 2356"/>
                                <a:gd name="T5" fmla="*/ T4 w 52"/>
                                <a:gd name="T6" fmla="+- 0 976 966"/>
                                <a:gd name="T7" fmla="*/ 976 h 62"/>
                                <a:gd name="T8" fmla="+- 0 2385 2356"/>
                                <a:gd name="T9" fmla="*/ T8 w 52"/>
                                <a:gd name="T10" fmla="+- 0 976 966"/>
                                <a:gd name="T11" fmla="*/ 976 h 62"/>
                                <a:gd name="T12" fmla="+- 0 2387 2356"/>
                                <a:gd name="T13" fmla="*/ T12 w 52"/>
                                <a:gd name="T14" fmla="+- 0 977 966"/>
                                <a:gd name="T15" fmla="*/ 977 h 62"/>
                                <a:gd name="T16" fmla="+- 0 2392 2356"/>
                                <a:gd name="T17" fmla="*/ T16 w 52"/>
                                <a:gd name="T18" fmla="+- 0 982 966"/>
                                <a:gd name="T19" fmla="*/ 982 h 62"/>
                                <a:gd name="T20" fmla="+- 0 2392 2356"/>
                                <a:gd name="T21" fmla="*/ T20 w 52"/>
                                <a:gd name="T22" fmla="+- 0 986 966"/>
                                <a:gd name="T23" fmla="*/ 986 h 62"/>
                                <a:gd name="T24" fmla="+- 0 2391 2356"/>
                                <a:gd name="T25" fmla="*/ T24 w 52"/>
                                <a:gd name="T26" fmla="+- 0 988 966"/>
                                <a:gd name="T27" fmla="*/ 988 h 62"/>
                                <a:gd name="T28" fmla="+- 0 2388 2356"/>
                                <a:gd name="T29" fmla="*/ T28 w 52"/>
                                <a:gd name="T30" fmla="+- 0 990 966"/>
                                <a:gd name="T31" fmla="*/ 990 h 62"/>
                                <a:gd name="T32" fmla="+- 0 2386 2356"/>
                                <a:gd name="T33" fmla="*/ T32 w 52"/>
                                <a:gd name="T34" fmla="+- 0 991 966"/>
                                <a:gd name="T35" fmla="*/ 991 h 62"/>
                                <a:gd name="T36" fmla="+- 0 2401 2356"/>
                                <a:gd name="T37" fmla="*/ T36 w 52"/>
                                <a:gd name="T38" fmla="+- 0 991 966"/>
                                <a:gd name="T39" fmla="*/ 991 h 62"/>
                                <a:gd name="T40" fmla="+- 0 2404 2356"/>
                                <a:gd name="T41" fmla="*/ T40 w 52"/>
                                <a:gd name="T42" fmla="+- 0 987 966"/>
                                <a:gd name="T43" fmla="*/ 987 h 62"/>
                                <a:gd name="T44" fmla="+- 0 2405 2356"/>
                                <a:gd name="T45" fmla="*/ T44 w 52"/>
                                <a:gd name="T46" fmla="+- 0 984 966"/>
                                <a:gd name="T47" fmla="*/ 984 h 62"/>
                                <a:gd name="T48" fmla="+- 0 2405 2356"/>
                                <a:gd name="T49" fmla="*/ T48 w 52"/>
                                <a:gd name="T50" fmla="+- 0 977 966"/>
                                <a:gd name="T51" fmla="*/ 977 h 62"/>
                                <a:gd name="T52" fmla="+- 0 2404 2356"/>
                                <a:gd name="T53" fmla="*/ T52 w 52"/>
                                <a:gd name="T54" fmla="+- 0 976 966"/>
                                <a:gd name="T55" fmla="*/ 976 h 6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52" h="62">
                                  <a:moveTo>
                                    <a:pt x="48" y="10"/>
                                  </a:moveTo>
                                  <a:lnTo>
                                    <a:pt x="14" y="10"/>
                                  </a:lnTo>
                                  <a:lnTo>
                                    <a:pt x="29" y="10"/>
                                  </a:lnTo>
                                  <a:lnTo>
                                    <a:pt x="31" y="11"/>
                                  </a:lnTo>
                                  <a:lnTo>
                                    <a:pt x="36" y="16"/>
                                  </a:lnTo>
                                  <a:lnTo>
                                    <a:pt x="36" y="20"/>
                                  </a:lnTo>
                                  <a:lnTo>
                                    <a:pt x="35" y="22"/>
                                  </a:lnTo>
                                  <a:lnTo>
                                    <a:pt x="32" y="24"/>
                                  </a:lnTo>
                                  <a:lnTo>
                                    <a:pt x="30" y="25"/>
                                  </a:lnTo>
                                  <a:lnTo>
                                    <a:pt x="45" y="25"/>
                                  </a:lnTo>
                                  <a:lnTo>
                                    <a:pt x="48" y="21"/>
                                  </a:lnTo>
                                  <a:lnTo>
                                    <a:pt x="49" y="18"/>
                                  </a:lnTo>
                                  <a:lnTo>
                                    <a:pt x="49" y="11"/>
                                  </a:lnTo>
                                  <a:lnTo>
                                    <a:pt x="48" y="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5" name="Group 5"/>
                        <wpg:cNvGrpSpPr>
                          <a:grpSpLocks/>
                        </wpg:cNvGrpSpPr>
                        <wpg:grpSpPr bwMode="auto">
                          <a:xfrm>
                            <a:off x="719" y="314"/>
                            <a:ext cx="59" cy="62"/>
                            <a:chOff x="719" y="314"/>
                            <a:chExt cx="59" cy="62"/>
                          </a:xfrm>
                        </wpg:grpSpPr>
                        <wps:wsp>
                          <wps:cNvPr id="27" name="Freeform 721"/>
                          <wps:cNvSpPr>
                            <a:spLocks/>
                          </wps:cNvSpPr>
                          <wps:spPr bwMode="auto">
                            <a:xfrm>
                              <a:off x="719" y="314"/>
                              <a:ext cx="59" cy="62"/>
                            </a:xfrm>
                            <a:custGeom>
                              <a:avLst/>
                              <a:gdLst>
                                <a:gd name="T0" fmla="+- 0 2425 2410"/>
                                <a:gd name="T1" fmla="*/ T0 w 59"/>
                                <a:gd name="T2" fmla="+- 0 966 966"/>
                                <a:gd name="T3" fmla="*/ 966 h 62"/>
                                <a:gd name="T4" fmla="+- 0 2410 2410"/>
                                <a:gd name="T5" fmla="*/ T4 w 59"/>
                                <a:gd name="T6" fmla="+- 0 966 966"/>
                                <a:gd name="T7" fmla="*/ 966 h 62"/>
                                <a:gd name="T8" fmla="+- 0 2433 2410"/>
                                <a:gd name="T9" fmla="*/ T8 w 59"/>
                                <a:gd name="T10" fmla="+- 0 1003 966"/>
                                <a:gd name="T11" fmla="*/ 1003 h 62"/>
                                <a:gd name="T12" fmla="+- 0 2433 2410"/>
                                <a:gd name="T13" fmla="*/ T12 w 59"/>
                                <a:gd name="T14" fmla="+- 0 1027 966"/>
                                <a:gd name="T15" fmla="*/ 1027 h 62"/>
                                <a:gd name="T16" fmla="+- 0 2446 2410"/>
                                <a:gd name="T17" fmla="*/ T16 w 59"/>
                                <a:gd name="T18" fmla="+- 0 1027 966"/>
                                <a:gd name="T19" fmla="*/ 1027 h 62"/>
                                <a:gd name="T20" fmla="+- 0 2446 2410"/>
                                <a:gd name="T21" fmla="*/ T20 w 59"/>
                                <a:gd name="T22" fmla="+- 0 1004 966"/>
                                <a:gd name="T23" fmla="*/ 1004 h 62"/>
                                <a:gd name="T24" fmla="+- 0 2454 2410"/>
                                <a:gd name="T25" fmla="*/ T24 w 59"/>
                                <a:gd name="T26" fmla="+- 0 990 966"/>
                                <a:gd name="T27" fmla="*/ 990 h 62"/>
                                <a:gd name="T28" fmla="+- 0 2440 2410"/>
                                <a:gd name="T29" fmla="*/ T28 w 59"/>
                                <a:gd name="T30" fmla="+- 0 990 966"/>
                                <a:gd name="T31" fmla="*/ 990 h 62"/>
                                <a:gd name="T32" fmla="+- 0 2425 2410"/>
                                <a:gd name="T33" fmla="*/ T32 w 59"/>
                                <a:gd name="T34" fmla="+- 0 966 966"/>
                                <a:gd name="T35" fmla="*/ 966 h 6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59" h="62">
                                  <a:moveTo>
                                    <a:pt x="15" y="0"/>
                                  </a:moveTo>
                                  <a:lnTo>
                                    <a:pt x="0" y="0"/>
                                  </a:lnTo>
                                  <a:lnTo>
                                    <a:pt x="23" y="37"/>
                                  </a:lnTo>
                                  <a:lnTo>
                                    <a:pt x="23" y="61"/>
                                  </a:lnTo>
                                  <a:lnTo>
                                    <a:pt x="36" y="61"/>
                                  </a:lnTo>
                                  <a:lnTo>
                                    <a:pt x="36" y="38"/>
                                  </a:lnTo>
                                  <a:lnTo>
                                    <a:pt x="44" y="24"/>
                                  </a:lnTo>
                                  <a:lnTo>
                                    <a:pt x="30" y="24"/>
                                  </a:lnTo>
                                  <a:lnTo>
                                    <a:pt x="1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8" name="Freeform 720"/>
                          <wps:cNvSpPr>
                            <a:spLocks/>
                          </wps:cNvSpPr>
                          <wps:spPr bwMode="auto">
                            <a:xfrm>
                              <a:off x="719" y="314"/>
                              <a:ext cx="59" cy="62"/>
                            </a:xfrm>
                            <a:custGeom>
                              <a:avLst/>
                              <a:gdLst>
                                <a:gd name="T0" fmla="+- 0 2469 2410"/>
                                <a:gd name="T1" fmla="*/ T0 w 59"/>
                                <a:gd name="T2" fmla="+- 0 966 966"/>
                                <a:gd name="T3" fmla="*/ 966 h 62"/>
                                <a:gd name="T4" fmla="+- 0 2454 2410"/>
                                <a:gd name="T5" fmla="*/ T4 w 59"/>
                                <a:gd name="T6" fmla="+- 0 966 966"/>
                                <a:gd name="T7" fmla="*/ 966 h 62"/>
                                <a:gd name="T8" fmla="+- 0 2440 2410"/>
                                <a:gd name="T9" fmla="*/ T8 w 59"/>
                                <a:gd name="T10" fmla="+- 0 990 966"/>
                                <a:gd name="T11" fmla="*/ 990 h 62"/>
                                <a:gd name="T12" fmla="+- 0 2454 2410"/>
                                <a:gd name="T13" fmla="*/ T12 w 59"/>
                                <a:gd name="T14" fmla="+- 0 990 966"/>
                                <a:gd name="T15" fmla="*/ 990 h 62"/>
                                <a:gd name="T16" fmla="+- 0 2469 2410"/>
                                <a:gd name="T17" fmla="*/ T16 w 59"/>
                                <a:gd name="T18" fmla="+- 0 966 966"/>
                                <a:gd name="T19" fmla="*/ 966 h 62"/>
                              </a:gdLst>
                              <a:ahLst/>
                              <a:cxnLst>
                                <a:cxn ang="0">
                                  <a:pos x="T1" y="T3"/>
                                </a:cxn>
                                <a:cxn ang="0">
                                  <a:pos x="T5" y="T7"/>
                                </a:cxn>
                                <a:cxn ang="0">
                                  <a:pos x="T9" y="T11"/>
                                </a:cxn>
                                <a:cxn ang="0">
                                  <a:pos x="T13" y="T15"/>
                                </a:cxn>
                                <a:cxn ang="0">
                                  <a:pos x="T17" y="T19"/>
                                </a:cxn>
                              </a:cxnLst>
                              <a:rect l="0" t="0" r="r" b="b"/>
                              <a:pathLst>
                                <a:path w="59" h="62">
                                  <a:moveTo>
                                    <a:pt x="59" y="0"/>
                                  </a:moveTo>
                                  <a:lnTo>
                                    <a:pt x="44" y="0"/>
                                  </a:lnTo>
                                  <a:lnTo>
                                    <a:pt x="30" y="24"/>
                                  </a:lnTo>
                                  <a:lnTo>
                                    <a:pt x="44" y="24"/>
                                  </a:lnTo>
                                  <a:lnTo>
                                    <a:pt x="5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6" name="Group 6"/>
                        <wpg:cNvGrpSpPr>
                          <a:grpSpLocks/>
                        </wpg:cNvGrpSpPr>
                        <wpg:grpSpPr bwMode="auto">
                          <a:xfrm>
                            <a:off x="75" y="67"/>
                            <a:ext cx="253" cy="250"/>
                            <a:chOff x="75" y="67"/>
                            <a:chExt cx="253" cy="250"/>
                          </a:xfrm>
                        </wpg:grpSpPr>
                        <wps:wsp>
                          <wps:cNvPr id="26" name="Freeform 718"/>
                          <wps:cNvSpPr>
                            <a:spLocks/>
                          </wps:cNvSpPr>
                          <wps:spPr bwMode="auto">
                            <a:xfrm>
                              <a:off x="75" y="67"/>
                              <a:ext cx="253" cy="250"/>
                            </a:xfrm>
                            <a:custGeom>
                              <a:avLst/>
                              <a:gdLst>
                                <a:gd name="T0" fmla="+- 0 1870 1766"/>
                                <a:gd name="T1" fmla="*/ T0 w 253"/>
                                <a:gd name="T2" fmla="+- 0 719 719"/>
                                <a:gd name="T3" fmla="*/ 719 h 250"/>
                                <a:gd name="T4" fmla="+- 0 1811 1766"/>
                                <a:gd name="T5" fmla="*/ T4 w 253"/>
                                <a:gd name="T6" fmla="+- 0 747 719"/>
                                <a:gd name="T7" fmla="*/ 747 h 250"/>
                                <a:gd name="T8" fmla="+- 0 1774 1766"/>
                                <a:gd name="T9" fmla="*/ T8 w 253"/>
                                <a:gd name="T10" fmla="+- 0 800 719"/>
                                <a:gd name="T11" fmla="*/ 800 h 250"/>
                                <a:gd name="T12" fmla="+- 0 1766 1766"/>
                                <a:gd name="T13" fmla="*/ T12 w 253"/>
                                <a:gd name="T14" fmla="+- 0 844 719"/>
                                <a:gd name="T15" fmla="*/ 844 h 250"/>
                                <a:gd name="T16" fmla="+- 0 1767 1766"/>
                                <a:gd name="T17" fmla="*/ T16 w 253"/>
                                <a:gd name="T18" fmla="+- 0 861 719"/>
                                <a:gd name="T19" fmla="*/ 861 h 250"/>
                                <a:gd name="T20" fmla="+- 0 1790 1766"/>
                                <a:gd name="T21" fmla="*/ T20 w 253"/>
                                <a:gd name="T22" fmla="+- 0 917 719"/>
                                <a:gd name="T23" fmla="*/ 917 h 250"/>
                                <a:gd name="T24" fmla="+- 0 1840 1766"/>
                                <a:gd name="T25" fmla="*/ T24 w 253"/>
                                <a:gd name="T26" fmla="+- 0 955 719"/>
                                <a:gd name="T27" fmla="*/ 955 h 250"/>
                                <a:gd name="T28" fmla="+- 0 1914 1766"/>
                                <a:gd name="T29" fmla="*/ T28 w 253"/>
                                <a:gd name="T30" fmla="+- 0 969 719"/>
                                <a:gd name="T31" fmla="*/ 969 h 250"/>
                                <a:gd name="T32" fmla="+- 0 1935 1766"/>
                                <a:gd name="T33" fmla="*/ T32 w 253"/>
                                <a:gd name="T34" fmla="+- 0 963 719"/>
                                <a:gd name="T35" fmla="*/ 963 h 250"/>
                                <a:gd name="T36" fmla="+- 0 1988 1766"/>
                                <a:gd name="T37" fmla="*/ T36 w 253"/>
                                <a:gd name="T38" fmla="+- 0 926 719"/>
                                <a:gd name="T39" fmla="*/ 926 h 250"/>
                                <a:gd name="T40" fmla="+- 0 2016 1766"/>
                                <a:gd name="T41" fmla="*/ T40 w 253"/>
                                <a:gd name="T42" fmla="+- 0 867 719"/>
                                <a:gd name="T43" fmla="*/ 867 h 250"/>
                                <a:gd name="T44" fmla="+- 0 2018 1766"/>
                                <a:gd name="T45" fmla="*/ T44 w 253"/>
                                <a:gd name="T46" fmla="+- 0 844 719"/>
                                <a:gd name="T47" fmla="*/ 844 h 250"/>
                                <a:gd name="T48" fmla="+- 0 2017 1766"/>
                                <a:gd name="T49" fmla="*/ T48 w 253"/>
                                <a:gd name="T50" fmla="+- 0 827 719"/>
                                <a:gd name="T51" fmla="*/ 827 h 250"/>
                                <a:gd name="T52" fmla="+- 0 1994 1766"/>
                                <a:gd name="T53" fmla="*/ T52 w 253"/>
                                <a:gd name="T54" fmla="+- 0 771 719"/>
                                <a:gd name="T55" fmla="*/ 771 h 250"/>
                                <a:gd name="T56" fmla="+- 0 1944 1766"/>
                                <a:gd name="T57" fmla="*/ T56 w 253"/>
                                <a:gd name="T58" fmla="+- 0 733 719"/>
                                <a:gd name="T59" fmla="*/ 733 h 250"/>
                                <a:gd name="T60" fmla="+- 0 1870 1766"/>
                                <a:gd name="T61" fmla="*/ T60 w 253"/>
                                <a:gd name="T62" fmla="+- 0 719 719"/>
                                <a:gd name="T63" fmla="*/ 719 h 25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253" h="250">
                                  <a:moveTo>
                                    <a:pt x="104" y="0"/>
                                  </a:moveTo>
                                  <a:lnTo>
                                    <a:pt x="45" y="28"/>
                                  </a:lnTo>
                                  <a:lnTo>
                                    <a:pt x="8" y="81"/>
                                  </a:lnTo>
                                  <a:lnTo>
                                    <a:pt x="0" y="125"/>
                                  </a:lnTo>
                                  <a:lnTo>
                                    <a:pt x="1" y="142"/>
                                  </a:lnTo>
                                  <a:lnTo>
                                    <a:pt x="24" y="198"/>
                                  </a:lnTo>
                                  <a:lnTo>
                                    <a:pt x="74" y="236"/>
                                  </a:lnTo>
                                  <a:lnTo>
                                    <a:pt x="148" y="250"/>
                                  </a:lnTo>
                                  <a:lnTo>
                                    <a:pt x="169" y="244"/>
                                  </a:lnTo>
                                  <a:lnTo>
                                    <a:pt x="222" y="207"/>
                                  </a:lnTo>
                                  <a:lnTo>
                                    <a:pt x="250" y="148"/>
                                  </a:lnTo>
                                  <a:lnTo>
                                    <a:pt x="252" y="125"/>
                                  </a:lnTo>
                                  <a:lnTo>
                                    <a:pt x="251" y="108"/>
                                  </a:lnTo>
                                  <a:lnTo>
                                    <a:pt x="228" y="52"/>
                                  </a:lnTo>
                                  <a:lnTo>
                                    <a:pt x="178" y="14"/>
                                  </a:lnTo>
                                  <a:lnTo>
                                    <a:pt x="10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7" name="Group 7"/>
                        <wpg:cNvGrpSpPr>
                          <a:grpSpLocks/>
                        </wpg:cNvGrpSpPr>
                        <wpg:grpSpPr bwMode="auto">
                          <a:xfrm>
                            <a:off x="57" y="48"/>
                            <a:ext cx="289" cy="289"/>
                            <a:chOff x="57" y="48"/>
                            <a:chExt cx="289" cy="289"/>
                          </a:xfrm>
                        </wpg:grpSpPr>
                        <wps:wsp>
                          <wps:cNvPr id="18" name="Freeform 716"/>
                          <wps:cNvSpPr>
                            <a:spLocks/>
                          </wps:cNvSpPr>
                          <wps:spPr bwMode="auto">
                            <a:xfrm>
                              <a:off x="57" y="48"/>
                              <a:ext cx="289" cy="289"/>
                            </a:xfrm>
                            <a:custGeom>
                              <a:avLst/>
                              <a:gdLst>
                                <a:gd name="T0" fmla="+- 0 1876 1748"/>
                                <a:gd name="T1" fmla="*/ T0 w 289"/>
                                <a:gd name="T2" fmla="+- 0 700 700"/>
                                <a:gd name="T3" fmla="*/ 700 h 289"/>
                                <a:gd name="T4" fmla="+- 0 1803 1748"/>
                                <a:gd name="T5" fmla="*/ T4 w 289"/>
                                <a:gd name="T6" fmla="+- 0 730 700"/>
                                <a:gd name="T7" fmla="*/ 730 h 289"/>
                                <a:gd name="T8" fmla="+- 0 1757 1748"/>
                                <a:gd name="T9" fmla="*/ T8 w 289"/>
                                <a:gd name="T10" fmla="+- 0 793 700"/>
                                <a:gd name="T11" fmla="*/ 793 h 289"/>
                                <a:gd name="T12" fmla="+- 0 1748 1748"/>
                                <a:gd name="T13" fmla="*/ T12 w 289"/>
                                <a:gd name="T14" fmla="+- 0 858 700"/>
                                <a:gd name="T15" fmla="*/ 858 h 289"/>
                                <a:gd name="T16" fmla="+- 0 1751 1748"/>
                                <a:gd name="T17" fmla="*/ T16 w 289"/>
                                <a:gd name="T18" fmla="+- 0 877 700"/>
                                <a:gd name="T19" fmla="*/ 877 h 289"/>
                                <a:gd name="T20" fmla="+- 0 1778 1748"/>
                                <a:gd name="T21" fmla="*/ T20 w 289"/>
                                <a:gd name="T22" fmla="+- 0 932 700"/>
                                <a:gd name="T23" fmla="*/ 932 h 289"/>
                                <a:gd name="T24" fmla="+- 0 1840 1748"/>
                                <a:gd name="T25" fmla="*/ T24 w 289"/>
                                <a:gd name="T26" fmla="+- 0 979 700"/>
                                <a:gd name="T27" fmla="*/ 979 h 289"/>
                                <a:gd name="T28" fmla="+- 0 1906 1748"/>
                                <a:gd name="T29" fmla="*/ T28 w 289"/>
                                <a:gd name="T30" fmla="+- 0 988 700"/>
                                <a:gd name="T31" fmla="*/ 988 h 289"/>
                                <a:gd name="T32" fmla="+- 0 1926 1748"/>
                                <a:gd name="T33" fmla="*/ T32 w 289"/>
                                <a:gd name="T34" fmla="+- 0 985 700"/>
                                <a:gd name="T35" fmla="*/ 985 h 289"/>
                                <a:gd name="T36" fmla="+- 0 1945 1748"/>
                                <a:gd name="T37" fmla="*/ T36 w 289"/>
                                <a:gd name="T38" fmla="+- 0 979 700"/>
                                <a:gd name="T39" fmla="*/ 979 h 289"/>
                                <a:gd name="T40" fmla="+- 0 1963 1748"/>
                                <a:gd name="T41" fmla="*/ T40 w 289"/>
                                <a:gd name="T42" fmla="+- 0 971 700"/>
                                <a:gd name="T43" fmla="*/ 971 h 289"/>
                                <a:gd name="T44" fmla="+- 0 1976 1748"/>
                                <a:gd name="T45" fmla="*/ T44 w 289"/>
                                <a:gd name="T46" fmla="+- 0 962 700"/>
                                <a:gd name="T47" fmla="*/ 962 h 289"/>
                                <a:gd name="T48" fmla="+- 0 1879 1748"/>
                                <a:gd name="T49" fmla="*/ T48 w 289"/>
                                <a:gd name="T50" fmla="+- 0 962 700"/>
                                <a:gd name="T51" fmla="*/ 962 h 289"/>
                                <a:gd name="T52" fmla="+- 0 1860 1748"/>
                                <a:gd name="T53" fmla="*/ T52 w 289"/>
                                <a:gd name="T54" fmla="+- 0 958 700"/>
                                <a:gd name="T55" fmla="*/ 958 h 289"/>
                                <a:gd name="T56" fmla="+- 0 1807 1748"/>
                                <a:gd name="T57" fmla="*/ T56 w 289"/>
                                <a:gd name="T58" fmla="+- 0 926 700"/>
                                <a:gd name="T59" fmla="*/ 926 h 289"/>
                                <a:gd name="T60" fmla="+- 0 1775 1748"/>
                                <a:gd name="T61" fmla="*/ T60 w 289"/>
                                <a:gd name="T62" fmla="+- 0 856 700"/>
                                <a:gd name="T63" fmla="*/ 856 h 289"/>
                                <a:gd name="T64" fmla="+- 0 1774 1748"/>
                                <a:gd name="T65" fmla="*/ T64 w 289"/>
                                <a:gd name="T66" fmla="+- 0 832 700"/>
                                <a:gd name="T67" fmla="*/ 832 h 289"/>
                                <a:gd name="T68" fmla="+- 0 1777 1748"/>
                                <a:gd name="T69" fmla="*/ T68 w 289"/>
                                <a:gd name="T70" fmla="+- 0 812 700"/>
                                <a:gd name="T71" fmla="*/ 812 h 289"/>
                                <a:gd name="T72" fmla="+- 0 1809 1748"/>
                                <a:gd name="T73" fmla="*/ T72 w 289"/>
                                <a:gd name="T74" fmla="+- 0 760 700"/>
                                <a:gd name="T75" fmla="*/ 760 h 289"/>
                                <a:gd name="T76" fmla="+- 0 1882 1748"/>
                                <a:gd name="T77" fmla="*/ T76 w 289"/>
                                <a:gd name="T78" fmla="+- 0 727 700"/>
                                <a:gd name="T79" fmla="*/ 727 h 289"/>
                                <a:gd name="T80" fmla="+- 0 1907 1748"/>
                                <a:gd name="T81" fmla="*/ T80 w 289"/>
                                <a:gd name="T82" fmla="+- 0 726 700"/>
                                <a:gd name="T83" fmla="*/ 726 h 289"/>
                                <a:gd name="T84" fmla="+- 0 1977 1748"/>
                                <a:gd name="T85" fmla="*/ T84 w 289"/>
                                <a:gd name="T86" fmla="+- 0 726 700"/>
                                <a:gd name="T87" fmla="*/ 726 h 289"/>
                                <a:gd name="T88" fmla="+- 0 1977 1748"/>
                                <a:gd name="T89" fmla="*/ T88 w 289"/>
                                <a:gd name="T90" fmla="+- 0 726 700"/>
                                <a:gd name="T91" fmla="*/ 726 h 289"/>
                                <a:gd name="T92" fmla="+- 0 1961 1748"/>
                                <a:gd name="T93" fmla="*/ T92 w 289"/>
                                <a:gd name="T94" fmla="+- 0 716 700"/>
                                <a:gd name="T95" fmla="*/ 716 h 289"/>
                                <a:gd name="T96" fmla="+- 0 1943 1748"/>
                                <a:gd name="T97" fmla="*/ T96 w 289"/>
                                <a:gd name="T98" fmla="+- 0 709 700"/>
                                <a:gd name="T99" fmla="*/ 709 h 289"/>
                                <a:gd name="T100" fmla="+- 0 1924 1748"/>
                                <a:gd name="T101" fmla="*/ T100 w 289"/>
                                <a:gd name="T102" fmla="+- 0 703 700"/>
                                <a:gd name="T103" fmla="*/ 703 h 289"/>
                                <a:gd name="T104" fmla="+- 0 1902 1748"/>
                                <a:gd name="T105" fmla="*/ T104 w 289"/>
                                <a:gd name="T106" fmla="+- 0 700 700"/>
                                <a:gd name="T107" fmla="*/ 700 h 289"/>
                                <a:gd name="T108" fmla="+- 0 1876 1748"/>
                                <a:gd name="T109" fmla="*/ T108 w 289"/>
                                <a:gd name="T110" fmla="+- 0 700 700"/>
                                <a:gd name="T111" fmla="*/ 700 h 289"/>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Lst>
                              <a:rect l="0" t="0" r="r" b="b"/>
                              <a:pathLst>
                                <a:path w="289" h="289">
                                  <a:moveTo>
                                    <a:pt x="128" y="0"/>
                                  </a:moveTo>
                                  <a:lnTo>
                                    <a:pt x="55" y="30"/>
                                  </a:lnTo>
                                  <a:lnTo>
                                    <a:pt x="9" y="93"/>
                                  </a:lnTo>
                                  <a:lnTo>
                                    <a:pt x="0" y="158"/>
                                  </a:lnTo>
                                  <a:lnTo>
                                    <a:pt x="3" y="177"/>
                                  </a:lnTo>
                                  <a:lnTo>
                                    <a:pt x="30" y="232"/>
                                  </a:lnTo>
                                  <a:lnTo>
                                    <a:pt x="92" y="279"/>
                                  </a:lnTo>
                                  <a:lnTo>
                                    <a:pt x="158" y="288"/>
                                  </a:lnTo>
                                  <a:lnTo>
                                    <a:pt x="178" y="285"/>
                                  </a:lnTo>
                                  <a:lnTo>
                                    <a:pt x="197" y="279"/>
                                  </a:lnTo>
                                  <a:lnTo>
                                    <a:pt x="215" y="271"/>
                                  </a:lnTo>
                                  <a:lnTo>
                                    <a:pt x="228" y="262"/>
                                  </a:lnTo>
                                  <a:lnTo>
                                    <a:pt x="131" y="262"/>
                                  </a:lnTo>
                                  <a:lnTo>
                                    <a:pt x="112" y="258"/>
                                  </a:lnTo>
                                  <a:lnTo>
                                    <a:pt x="59" y="226"/>
                                  </a:lnTo>
                                  <a:lnTo>
                                    <a:pt x="27" y="156"/>
                                  </a:lnTo>
                                  <a:lnTo>
                                    <a:pt x="26" y="132"/>
                                  </a:lnTo>
                                  <a:lnTo>
                                    <a:pt x="29" y="112"/>
                                  </a:lnTo>
                                  <a:lnTo>
                                    <a:pt x="61" y="60"/>
                                  </a:lnTo>
                                  <a:lnTo>
                                    <a:pt x="134" y="27"/>
                                  </a:lnTo>
                                  <a:lnTo>
                                    <a:pt x="159" y="26"/>
                                  </a:lnTo>
                                  <a:lnTo>
                                    <a:pt x="229" y="26"/>
                                  </a:lnTo>
                                  <a:lnTo>
                                    <a:pt x="213" y="16"/>
                                  </a:lnTo>
                                  <a:lnTo>
                                    <a:pt x="195" y="9"/>
                                  </a:lnTo>
                                  <a:lnTo>
                                    <a:pt x="176" y="3"/>
                                  </a:lnTo>
                                  <a:lnTo>
                                    <a:pt x="154" y="0"/>
                                  </a:lnTo>
                                  <a:lnTo>
                                    <a:pt x="128" y="0"/>
                                  </a:lnTo>
                                  <a:close/>
                                </a:path>
                              </a:pathLst>
                            </a:custGeom>
                            <a:solidFill>
                              <a:srgbClr val="010202"/>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9" name="Freeform 715"/>
                          <wps:cNvSpPr>
                            <a:spLocks/>
                          </wps:cNvSpPr>
                          <wps:spPr bwMode="auto">
                            <a:xfrm>
                              <a:off x="57" y="48"/>
                              <a:ext cx="289" cy="289"/>
                            </a:xfrm>
                            <a:custGeom>
                              <a:avLst/>
                              <a:gdLst>
                                <a:gd name="T0" fmla="+- 0 1977 1748"/>
                                <a:gd name="T1" fmla="*/ T0 w 289"/>
                                <a:gd name="T2" fmla="+- 0 726 700"/>
                                <a:gd name="T3" fmla="*/ 726 h 289"/>
                                <a:gd name="T4" fmla="+- 0 1907 1748"/>
                                <a:gd name="T5" fmla="*/ T4 w 289"/>
                                <a:gd name="T6" fmla="+- 0 726 700"/>
                                <a:gd name="T7" fmla="*/ 726 h 289"/>
                                <a:gd name="T8" fmla="+- 0 1926 1748"/>
                                <a:gd name="T9" fmla="*/ T8 w 289"/>
                                <a:gd name="T10" fmla="+- 0 730 700"/>
                                <a:gd name="T11" fmla="*/ 730 h 289"/>
                                <a:gd name="T12" fmla="+- 0 1945 1748"/>
                                <a:gd name="T13" fmla="*/ T12 w 289"/>
                                <a:gd name="T14" fmla="+- 0 737 700"/>
                                <a:gd name="T15" fmla="*/ 737 h 289"/>
                                <a:gd name="T16" fmla="+- 0 1990 1748"/>
                                <a:gd name="T17" fmla="*/ T16 w 289"/>
                                <a:gd name="T18" fmla="+- 0 777 700"/>
                                <a:gd name="T19" fmla="*/ 777 h 289"/>
                                <a:gd name="T20" fmla="+- 0 2009 1748"/>
                                <a:gd name="T21" fmla="*/ T20 w 289"/>
                                <a:gd name="T22" fmla="+- 0 834 700"/>
                                <a:gd name="T23" fmla="*/ 834 h 289"/>
                                <a:gd name="T24" fmla="+- 0 2010 1748"/>
                                <a:gd name="T25" fmla="*/ T24 w 289"/>
                                <a:gd name="T26" fmla="+- 0 856 700"/>
                                <a:gd name="T27" fmla="*/ 856 h 289"/>
                                <a:gd name="T28" fmla="+- 0 2010 1748"/>
                                <a:gd name="T29" fmla="*/ T28 w 289"/>
                                <a:gd name="T30" fmla="+- 0 858 700"/>
                                <a:gd name="T31" fmla="*/ 858 h 289"/>
                                <a:gd name="T32" fmla="+- 0 1974 1748"/>
                                <a:gd name="T33" fmla="*/ T32 w 289"/>
                                <a:gd name="T34" fmla="+- 0 930 700"/>
                                <a:gd name="T35" fmla="*/ 930 h 289"/>
                                <a:gd name="T36" fmla="+- 0 1904 1748"/>
                                <a:gd name="T37" fmla="*/ T36 w 289"/>
                                <a:gd name="T38" fmla="+- 0 961 700"/>
                                <a:gd name="T39" fmla="*/ 961 h 289"/>
                                <a:gd name="T40" fmla="+- 0 1879 1748"/>
                                <a:gd name="T41" fmla="*/ T40 w 289"/>
                                <a:gd name="T42" fmla="+- 0 962 700"/>
                                <a:gd name="T43" fmla="*/ 962 h 289"/>
                                <a:gd name="T44" fmla="+- 0 1976 1748"/>
                                <a:gd name="T45" fmla="*/ T44 w 289"/>
                                <a:gd name="T46" fmla="+- 0 962 700"/>
                                <a:gd name="T47" fmla="*/ 962 h 289"/>
                                <a:gd name="T48" fmla="+- 0 2019 1748"/>
                                <a:gd name="T49" fmla="*/ T48 w 289"/>
                                <a:gd name="T50" fmla="+- 0 915 700"/>
                                <a:gd name="T51" fmla="*/ 915 h 289"/>
                                <a:gd name="T52" fmla="+- 0 2035 1748"/>
                                <a:gd name="T53" fmla="*/ T52 w 289"/>
                                <a:gd name="T54" fmla="+- 0 856 700"/>
                                <a:gd name="T55" fmla="*/ 856 h 289"/>
                                <a:gd name="T56" fmla="+- 0 2036 1748"/>
                                <a:gd name="T57" fmla="*/ T56 w 289"/>
                                <a:gd name="T58" fmla="+- 0 832 700"/>
                                <a:gd name="T59" fmla="*/ 832 h 289"/>
                                <a:gd name="T60" fmla="+- 0 2033 1748"/>
                                <a:gd name="T61" fmla="*/ T60 w 289"/>
                                <a:gd name="T62" fmla="+- 0 811 700"/>
                                <a:gd name="T63" fmla="*/ 811 h 289"/>
                                <a:gd name="T64" fmla="+- 0 1995 1748"/>
                                <a:gd name="T65" fmla="*/ T64 w 289"/>
                                <a:gd name="T66" fmla="+- 0 741 700"/>
                                <a:gd name="T67" fmla="*/ 741 h 289"/>
                                <a:gd name="T68" fmla="+- 0 1991 1748"/>
                                <a:gd name="T69" fmla="*/ T68 w 289"/>
                                <a:gd name="T70" fmla="+- 0 737 700"/>
                                <a:gd name="T71" fmla="*/ 737 h 289"/>
                                <a:gd name="T72" fmla="+- 0 1977 1748"/>
                                <a:gd name="T73" fmla="*/ T72 w 289"/>
                                <a:gd name="T74" fmla="+- 0 726 700"/>
                                <a:gd name="T75" fmla="*/ 726 h 289"/>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289" h="289">
                                  <a:moveTo>
                                    <a:pt x="229" y="26"/>
                                  </a:moveTo>
                                  <a:lnTo>
                                    <a:pt x="159" y="26"/>
                                  </a:lnTo>
                                  <a:lnTo>
                                    <a:pt x="178" y="30"/>
                                  </a:lnTo>
                                  <a:lnTo>
                                    <a:pt x="197" y="37"/>
                                  </a:lnTo>
                                  <a:lnTo>
                                    <a:pt x="242" y="77"/>
                                  </a:lnTo>
                                  <a:lnTo>
                                    <a:pt x="261" y="134"/>
                                  </a:lnTo>
                                  <a:lnTo>
                                    <a:pt x="262" y="156"/>
                                  </a:lnTo>
                                  <a:lnTo>
                                    <a:pt x="262" y="158"/>
                                  </a:lnTo>
                                  <a:lnTo>
                                    <a:pt x="226" y="230"/>
                                  </a:lnTo>
                                  <a:lnTo>
                                    <a:pt x="156" y="261"/>
                                  </a:lnTo>
                                  <a:lnTo>
                                    <a:pt x="131" y="262"/>
                                  </a:lnTo>
                                  <a:lnTo>
                                    <a:pt x="228" y="262"/>
                                  </a:lnTo>
                                  <a:lnTo>
                                    <a:pt x="271" y="215"/>
                                  </a:lnTo>
                                  <a:lnTo>
                                    <a:pt x="287" y="156"/>
                                  </a:lnTo>
                                  <a:lnTo>
                                    <a:pt x="288" y="132"/>
                                  </a:lnTo>
                                  <a:lnTo>
                                    <a:pt x="285" y="111"/>
                                  </a:lnTo>
                                  <a:lnTo>
                                    <a:pt x="247" y="41"/>
                                  </a:lnTo>
                                  <a:lnTo>
                                    <a:pt x="243" y="37"/>
                                  </a:lnTo>
                                  <a:lnTo>
                                    <a:pt x="229" y="26"/>
                                  </a:lnTo>
                                  <a:close/>
                                </a:path>
                              </a:pathLst>
                            </a:custGeom>
                            <a:solidFill>
                              <a:srgbClr val="010202"/>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0" name="Freeform 714"/>
                          <wps:cNvSpPr>
                            <a:spLocks/>
                          </wps:cNvSpPr>
                          <wps:spPr bwMode="auto">
                            <a:xfrm>
                              <a:off x="57" y="48"/>
                              <a:ext cx="289" cy="289"/>
                            </a:xfrm>
                            <a:custGeom>
                              <a:avLst/>
                              <a:gdLst>
                                <a:gd name="T0" fmla="+- 0 1852 1748"/>
                                <a:gd name="T1" fmla="*/ T0 w 289"/>
                                <a:gd name="T2" fmla="+- 0 799 700"/>
                                <a:gd name="T3" fmla="*/ 799 h 289"/>
                                <a:gd name="T4" fmla="+- 0 1840 1748"/>
                                <a:gd name="T5" fmla="*/ T4 w 289"/>
                                <a:gd name="T6" fmla="+- 0 799 700"/>
                                <a:gd name="T7" fmla="*/ 799 h 289"/>
                                <a:gd name="T8" fmla="+- 0 1830 1748"/>
                                <a:gd name="T9" fmla="*/ T8 w 289"/>
                                <a:gd name="T10" fmla="+- 0 803 700"/>
                                <a:gd name="T11" fmla="*/ 803 h 289"/>
                                <a:gd name="T12" fmla="+- 0 1814 1748"/>
                                <a:gd name="T13" fmla="*/ T12 w 289"/>
                                <a:gd name="T14" fmla="+- 0 819 700"/>
                                <a:gd name="T15" fmla="*/ 819 h 289"/>
                                <a:gd name="T16" fmla="+- 0 1810 1748"/>
                                <a:gd name="T17" fmla="*/ T16 w 289"/>
                                <a:gd name="T18" fmla="+- 0 830 700"/>
                                <a:gd name="T19" fmla="*/ 830 h 289"/>
                                <a:gd name="T20" fmla="+- 0 1810 1748"/>
                                <a:gd name="T21" fmla="*/ T20 w 289"/>
                                <a:gd name="T22" fmla="+- 0 858 700"/>
                                <a:gd name="T23" fmla="*/ 858 h 289"/>
                                <a:gd name="T24" fmla="+- 0 1814 1748"/>
                                <a:gd name="T25" fmla="*/ T24 w 289"/>
                                <a:gd name="T26" fmla="+- 0 869 700"/>
                                <a:gd name="T27" fmla="*/ 869 h 289"/>
                                <a:gd name="T28" fmla="+- 0 1829 1748"/>
                                <a:gd name="T29" fmla="*/ T28 w 289"/>
                                <a:gd name="T30" fmla="+- 0 885 700"/>
                                <a:gd name="T31" fmla="*/ 885 h 289"/>
                                <a:gd name="T32" fmla="+- 0 1840 1748"/>
                                <a:gd name="T33" fmla="*/ T32 w 289"/>
                                <a:gd name="T34" fmla="+- 0 889 700"/>
                                <a:gd name="T35" fmla="*/ 889 h 289"/>
                                <a:gd name="T36" fmla="+- 0 1857 1748"/>
                                <a:gd name="T37" fmla="*/ T36 w 289"/>
                                <a:gd name="T38" fmla="+- 0 889 700"/>
                                <a:gd name="T39" fmla="*/ 889 h 289"/>
                                <a:gd name="T40" fmla="+- 0 1877 1748"/>
                                <a:gd name="T41" fmla="*/ T40 w 289"/>
                                <a:gd name="T42" fmla="+- 0 882 700"/>
                                <a:gd name="T43" fmla="*/ 882 h 289"/>
                                <a:gd name="T44" fmla="+- 0 1888 1748"/>
                                <a:gd name="T45" fmla="*/ T44 w 289"/>
                                <a:gd name="T46" fmla="+- 0 870 700"/>
                                <a:gd name="T47" fmla="*/ 870 h 289"/>
                                <a:gd name="T48" fmla="+- 0 1842 1748"/>
                                <a:gd name="T49" fmla="*/ T48 w 289"/>
                                <a:gd name="T50" fmla="+- 0 870 700"/>
                                <a:gd name="T51" fmla="*/ 870 h 289"/>
                                <a:gd name="T52" fmla="+- 0 1836 1748"/>
                                <a:gd name="T53" fmla="*/ T52 w 289"/>
                                <a:gd name="T54" fmla="+- 0 861 700"/>
                                <a:gd name="T55" fmla="*/ 861 h 289"/>
                                <a:gd name="T56" fmla="+- 0 1836 1748"/>
                                <a:gd name="T57" fmla="*/ T56 w 289"/>
                                <a:gd name="T58" fmla="+- 0 827 700"/>
                                <a:gd name="T59" fmla="*/ 827 h 289"/>
                                <a:gd name="T60" fmla="+- 0 1842 1748"/>
                                <a:gd name="T61" fmla="*/ T60 w 289"/>
                                <a:gd name="T62" fmla="+- 0 818 700"/>
                                <a:gd name="T63" fmla="*/ 818 h 289"/>
                                <a:gd name="T64" fmla="+- 0 1886 1748"/>
                                <a:gd name="T65" fmla="*/ T64 w 289"/>
                                <a:gd name="T66" fmla="+- 0 818 700"/>
                                <a:gd name="T67" fmla="*/ 818 h 289"/>
                                <a:gd name="T68" fmla="+- 0 1888 1748"/>
                                <a:gd name="T69" fmla="*/ T68 w 289"/>
                                <a:gd name="T70" fmla="+- 0 817 700"/>
                                <a:gd name="T71" fmla="*/ 817 h 289"/>
                                <a:gd name="T72" fmla="+- 0 1873 1748"/>
                                <a:gd name="T73" fmla="*/ T72 w 289"/>
                                <a:gd name="T74" fmla="+- 0 803 700"/>
                                <a:gd name="T75" fmla="*/ 803 h 289"/>
                                <a:gd name="T76" fmla="+- 0 1852 1748"/>
                                <a:gd name="T77" fmla="*/ T76 w 289"/>
                                <a:gd name="T78" fmla="+- 0 799 700"/>
                                <a:gd name="T79" fmla="*/ 799 h 289"/>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289" h="289">
                                  <a:moveTo>
                                    <a:pt x="104" y="99"/>
                                  </a:moveTo>
                                  <a:lnTo>
                                    <a:pt x="92" y="99"/>
                                  </a:lnTo>
                                  <a:lnTo>
                                    <a:pt x="82" y="103"/>
                                  </a:lnTo>
                                  <a:lnTo>
                                    <a:pt x="66" y="119"/>
                                  </a:lnTo>
                                  <a:lnTo>
                                    <a:pt x="62" y="130"/>
                                  </a:lnTo>
                                  <a:lnTo>
                                    <a:pt x="62" y="158"/>
                                  </a:lnTo>
                                  <a:lnTo>
                                    <a:pt x="66" y="169"/>
                                  </a:lnTo>
                                  <a:lnTo>
                                    <a:pt x="81" y="185"/>
                                  </a:lnTo>
                                  <a:lnTo>
                                    <a:pt x="92" y="189"/>
                                  </a:lnTo>
                                  <a:lnTo>
                                    <a:pt x="109" y="189"/>
                                  </a:lnTo>
                                  <a:lnTo>
                                    <a:pt x="129" y="182"/>
                                  </a:lnTo>
                                  <a:lnTo>
                                    <a:pt x="140" y="170"/>
                                  </a:lnTo>
                                  <a:lnTo>
                                    <a:pt x="94" y="170"/>
                                  </a:lnTo>
                                  <a:lnTo>
                                    <a:pt x="88" y="161"/>
                                  </a:lnTo>
                                  <a:lnTo>
                                    <a:pt x="88" y="127"/>
                                  </a:lnTo>
                                  <a:lnTo>
                                    <a:pt x="94" y="118"/>
                                  </a:lnTo>
                                  <a:lnTo>
                                    <a:pt x="138" y="118"/>
                                  </a:lnTo>
                                  <a:lnTo>
                                    <a:pt x="140" y="117"/>
                                  </a:lnTo>
                                  <a:lnTo>
                                    <a:pt x="125" y="103"/>
                                  </a:lnTo>
                                  <a:lnTo>
                                    <a:pt x="104" y="99"/>
                                  </a:lnTo>
                                  <a:close/>
                                </a:path>
                              </a:pathLst>
                            </a:custGeom>
                            <a:solidFill>
                              <a:srgbClr val="010202"/>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 name="Freeform 713"/>
                          <wps:cNvSpPr>
                            <a:spLocks/>
                          </wps:cNvSpPr>
                          <wps:spPr bwMode="auto">
                            <a:xfrm>
                              <a:off x="57" y="48"/>
                              <a:ext cx="289" cy="289"/>
                            </a:xfrm>
                            <a:custGeom>
                              <a:avLst/>
                              <a:gdLst>
                                <a:gd name="T0" fmla="+- 0 1936 1748"/>
                                <a:gd name="T1" fmla="*/ T0 w 289"/>
                                <a:gd name="T2" fmla="+- 0 799 700"/>
                                <a:gd name="T3" fmla="*/ 799 h 289"/>
                                <a:gd name="T4" fmla="+- 0 1923 1748"/>
                                <a:gd name="T5" fmla="*/ T4 w 289"/>
                                <a:gd name="T6" fmla="+- 0 799 700"/>
                                <a:gd name="T7" fmla="*/ 799 h 289"/>
                                <a:gd name="T8" fmla="+- 0 1913 1748"/>
                                <a:gd name="T9" fmla="*/ T8 w 289"/>
                                <a:gd name="T10" fmla="+- 0 803 700"/>
                                <a:gd name="T11" fmla="*/ 803 h 289"/>
                                <a:gd name="T12" fmla="+- 0 1897 1748"/>
                                <a:gd name="T13" fmla="*/ T12 w 289"/>
                                <a:gd name="T14" fmla="+- 0 819 700"/>
                                <a:gd name="T15" fmla="*/ 819 h 289"/>
                                <a:gd name="T16" fmla="+- 0 1894 1748"/>
                                <a:gd name="T17" fmla="*/ T16 w 289"/>
                                <a:gd name="T18" fmla="+- 0 830 700"/>
                                <a:gd name="T19" fmla="*/ 830 h 289"/>
                                <a:gd name="T20" fmla="+- 0 1894 1748"/>
                                <a:gd name="T21" fmla="*/ T20 w 289"/>
                                <a:gd name="T22" fmla="+- 0 858 700"/>
                                <a:gd name="T23" fmla="*/ 858 h 289"/>
                                <a:gd name="T24" fmla="+- 0 1897 1748"/>
                                <a:gd name="T25" fmla="*/ T24 w 289"/>
                                <a:gd name="T26" fmla="+- 0 869 700"/>
                                <a:gd name="T27" fmla="*/ 869 h 289"/>
                                <a:gd name="T28" fmla="+- 0 1913 1748"/>
                                <a:gd name="T29" fmla="*/ T28 w 289"/>
                                <a:gd name="T30" fmla="+- 0 885 700"/>
                                <a:gd name="T31" fmla="*/ 885 h 289"/>
                                <a:gd name="T32" fmla="+- 0 1923 1748"/>
                                <a:gd name="T33" fmla="*/ T32 w 289"/>
                                <a:gd name="T34" fmla="+- 0 889 700"/>
                                <a:gd name="T35" fmla="*/ 889 h 289"/>
                                <a:gd name="T36" fmla="+- 0 1941 1748"/>
                                <a:gd name="T37" fmla="*/ T36 w 289"/>
                                <a:gd name="T38" fmla="+- 0 889 700"/>
                                <a:gd name="T39" fmla="*/ 889 h 289"/>
                                <a:gd name="T40" fmla="+- 0 1960 1748"/>
                                <a:gd name="T41" fmla="*/ T40 w 289"/>
                                <a:gd name="T42" fmla="+- 0 882 700"/>
                                <a:gd name="T43" fmla="*/ 882 h 289"/>
                                <a:gd name="T44" fmla="+- 0 1972 1748"/>
                                <a:gd name="T45" fmla="*/ T44 w 289"/>
                                <a:gd name="T46" fmla="+- 0 870 700"/>
                                <a:gd name="T47" fmla="*/ 870 h 289"/>
                                <a:gd name="T48" fmla="+- 0 1926 1748"/>
                                <a:gd name="T49" fmla="*/ T48 w 289"/>
                                <a:gd name="T50" fmla="+- 0 870 700"/>
                                <a:gd name="T51" fmla="*/ 870 h 289"/>
                                <a:gd name="T52" fmla="+- 0 1919 1748"/>
                                <a:gd name="T53" fmla="*/ T52 w 289"/>
                                <a:gd name="T54" fmla="+- 0 861 700"/>
                                <a:gd name="T55" fmla="*/ 861 h 289"/>
                                <a:gd name="T56" fmla="+- 0 1919 1748"/>
                                <a:gd name="T57" fmla="*/ T56 w 289"/>
                                <a:gd name="T58" fmla="+- 0 827 700"/>
                                <a:gd name="T59" fmla="*/ 827 h 289"/>
                                <a:gd name="T60" fmla="+- 0 1926 1748"/>
                                <a:gd name="T61" fmla="*/ T60 w 289"/>
                                <a:gd name="T62" fmla="+- 0 818 700"/>
                                <a:gd name="T63" fmla="*/ 818 h 289"/>
                                <a:gd name="T64" fmla="+- 0 1970 1748"/>
                                <a:gd name="T65" fmla="*/ T64 w 289"/>
                                <a:gd name="T66" fmla="+- 0 818 700"/>
                                <a:gd name="T67" fmla="*/ 818 h 289"/>
                                <a:gd name="T68" fmla="+- 0 1972 1748"/>
                                <a:gd name="T69" fmla="*/ T68 w 289"/>
                                <a:gd name="T70" fmla="+- 0 817 700"/>
                                <a:gd name="T71" fmla="*/ 817 h 289"/>
                                <a:gd name="T72" fmla="+- 0 1957 1748"/>
                                <a:gd name="T73" fmla="*/ T72 w 289"/>
                                <a:gd name="T74" fmla="+- 0 803 700"/>
                                <a:gd name="T75" fmla="*/ 803 h 289"/>
                                <a:gd name="T76" fmla="+- 0 1936 1748"/>
                                <a:gd name="T77" fmla="*/ T76 w 289"/>
                                <a:gd name="T78" fmla="+- 0 799 700"/>
                                <a:gd name="T79" fmla="*/ 799 h 289"/>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289" h="289">
                                  <a:moveTo>
                                    <a:pt x="188" y="99"/>
                                  </a:moveTo>
                                  <a:lnTo>
                                    <a:pt x="175" y="99"/>
                                  </a:lnTo>
                                  <a:lnTo>
                                    <a:pt x="165" y="103"/>
                                  </a:lnTo>
                                  <a:lnTo>
                                    <a:pt x="149" y="119"/>
                                  </a:lnTo>
                                  <a:lnTo>
                                    <a:pt x="146" y="130"/>
                                  </a:lnTo>
                                  <a:lnTo>
                                    <a:pt x="146" y="158"/>
                                  </a:lnTo>
                                  <a:lnTo>
                                    <a:pt x="149" y="169"/>
                                  </a:lnTo>
                                  <a:lnTo>
                                    <a:pt x="165" y="185"/>
                                  </a:lnTo>
                                  <a:lnTo>
                                    <a:pt x="175" y="189"/>
                                  </a:lnTo>
                                  <a:lnTo>
                                    <a:pt x="193" y="189"/>
                                  </a:lnTo>
                                  <a:lnTo>
                                    <a:pt x="212" y="182"/>
                                  </a:lnTo>
                                  <a:lnTo>
                                    <a:pt x="224" y="170"/>
                                  </a:lnTo>
                                  <a:lnTo>
                                    <a:pt x="178" y="170"/>
                                  </a:lnTo>
                                  <a:lnTo>
                                    <a:pt x="171" y="161"/>
                                  </a:lnTo>
                                  <a:lnTo>
                                    <a:pt x="171" y="127"/>
                                  </a:lnTo>
                                  <a:lnTo>
                                    <a:pt x="178" y="118"/>
                                  </a:lnTo>
                                  <a:lnTo>
                                    <a:pt x="222" y="118"/>
                                  </a:lnTo>
                                  <a:lnTo>
                                    <a:pt x="224" y="117"/>
                                  </a:lnTo>
                                  <a:lnTo>
                                    <a:pt x="209" y="103"/>
                                  </a:lnTo>
                                  <a:lnTo>
                                    <a:pt x="188" y="99"/>
                                  </a:lnTo>
                                  <a:close/>
                                </a:path>
                              </a:pathLst>
                            </a:custGeom>
                            <a:solidFill>
                              <a:srgbClr val="010202"/>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2" name="Freeform 712"/>
                          <wps:cNvSpPr>
                            <a:spLocks/>
                          </wps:cNvSpPr>
                          <wps:spPr bwMode="auto">
                            <a:xfrm>
                              <a:off x="57" y="48"/>
                              <a:ext cx="289" cy="289"/>
                            </a:xfrm>
                            <a:custGeom>
                              <a:avLst/>
                              <a:gdLst>
                                <a:gd name="T0" fmla="+- 0 1873 1748"/>
                                <a:gd name="T1" fmla="*/ T0 w 289"/>
                                <a:gd name="T2" fmla="+- 0 857 700"/>
                                <a:gd name="T3" fmla="*/ 857 h 289"/>
                                <a:gd name="T4" fmla="+- 0 1869 1748"/>
                                <a:gd name="T5" fmla="*/ T4 w 289"/>
                                <a:gd name="T6" fmla="+- 0 865 700"/>
                                <a:gd name="T7" fmla="*/ 865 h 289"/>
                                <a:gd name="T8" fmla="+- 0 1863 1748"/>
                                <a:gd name="T9" fmla="*/ T8 w 289"/>
                                <a:gd name="T10" fmla="+- 0 870 700"/>
                                <a:gd name="T11" fmla="*/ 870 h 289"/>
                                <a:gd name="T12" fmla="+- 0 1888 1748"/>
                                <a:gd name="T13" fmla="*/ T12 w 289"/>
                                <a:gd name="T14" fmla="+- 0 870 700"/>
                                <a:gd name="T15" fmla="*/ 870 h 289"/>
                                <a:gd name="T16" fmla="+- 0 1891 1748"/>
                                <a:gd name="T17" fmla="*/ T16 w 289"/>
                                <a:gd name="T18" fmla="+- 0 866 700"/>
                                <a:gd name="T19" fmla="*/ 866 h 289"/>
                                <a:gd name="T20" fmla="+- 0 1873 1748"/>
                                <a:gd name="T21" fmla="*/ T20 w 289"/>
                                <a:gd name="T22" fmla="+- 0 857 700"/>
                                <a:gd name="T23" fmla="*/ 857 h 289"/>
                              </a:gdLst>
                              <a:ahLst/>
                              <a:cxnLst>
                                <a:cxn ang="0">
                                  <a:pos x="T1" y="T3"/>
                                </a:cxn>
                                <a:cxn ang="0">
                                  <a:pos x="T5" y="T7"/>
                                </a:cxn>
                                <a:cxn ang="0">
                                  <a:pos x="T9" y="T11"/>
                                </a:cxn>
                                <a:cxn ang="0">
                                  <a:pos x="T13" y="T15"/>
                                </a:cxn>
                                <a:cxn ang="0">
                                  <a:pos x="T17" y="T19"/>
                                </a:cxn>
                                <a:cxn ang="0">
                                  <a:pos x="T21" y="T23"/>
                                </a:cxn>
                              </a:cxnLst>
                              <a:rect l="0" t="0" r="r" b="b"/>
                              <a:pathLst>
                                <a:path w="289" h="289">
                                  <a:moveTo>
                                    <a:pt x="125" y="157"/>
                                  </a:moveTo>
                                  <a:lnTo>
                                    <a:pt x="121" y="165"/>
                                  </a:lnTo>
                                  <a:lnTo>
                                    <a:pt x="115" y="170"/>
                                  </a:lnTo>
                                  <a:lnTo>
                                    <a:pt x="140" y="170"/>
                                  </a:lnTo>
                                  <a:lnTo>
                                    <a:pt x="143" y="166"/>
                                  </a:lnTo>
                                  <a:lnTo>
                                    <a:pt x="125" y="157"/>
                                  </a:lnTo>
                                  <a:close/>
                                </a:path>
                              </a:pathLst>
                            </a:custGeom>
                            <a:solidFill>
                              <a:srgbClr val="010202"/>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 name="Freeform 711"/>
                          <wps:cNvSpPr>
                            <a:spLocks/>
                          </wps:cNvSpPr>
                          <wps:spPr bwMode="auto">
                            <a:xfrm>
                              <a:off x="57" y="48"/>
                              <a:ext cx="289" cy="289"/>
                            </a:xfrm>
                            <a:custGeom>
                              <a:avLst/>
                              <a:gdLst>
                                <a:gd name="T0" fmla="+- 0 1956 1748"/>
                                <a:gd name="T1" fmla="*/ T0 w 289"/>
                                <a:gd name="T2" fmla="+- 0 857 700"/>
                                <a:gd name="T3" fmla="*/ 857 h 289"/>
                                <a:gd name="T4" fmla="+- 0 1953 1748"/>
                                <a:gd name="T5" fmla="*/ T4 w 289"/>
                                <a:gd name="T6" fmla="+- 0 865 700"/>
                                <a:gd name="T7" fmla="*/ 865 h 289"/>
                                <a:gd name="T8" fmla="+- 0 1947 1748"/>
                                <a:gd name="T9" fmla="*/ T8 w 289"/>
                                <a:gd name="T10" fmla="+- 0 870 700"/>
                                <a:gd name="T11" fmla="*/ 870 h 289"/>
                                <a:gd name="T12" fmla="+- 0 1972 1748"/>
                                <a:gd name="T13" fmla="*/ T12 w 289"/>
                                <a:gd name="T14" fmla="+- 0 870 700"/>
                                <a:gd name="T15" fmla="*/ 870 h 289"/>
                                <a:gd name="T16" fmla="+- 0 1974 1748"/>
                                <a:gd name="T17" fmla="*/ T16 w 289"/>
                                <a:gd name="T18" fmla="+- 0 866 700"/>
                                <a:gd name="T19" fmla="*/ 866 h 289"/>
                                <a:gd name="T20" fmla="+- 0 1956 1748"/>
                                <a:gd name="T21" fmla="*/ T20 w 289"/>
                                <a:gd name="T22" fmla="+- 0 857 700"/>
                                <a:gd name="T23" fmla="*/ 857 h 289"/>
                              </a:gdLst>
                              <a:ahLst/>
                              <a:cxnLst>
                                <a:cxn ang="0">
                                  <a:pos x="T1" y="T3"/>
                                </a:cxn>
                                <a:cxn ang="0">
                                  <a:pos x="T5" y="T7"/>
                                </a:cxn>
                                <a:cxn ang="0">
                                  <a:pos x="T9" y="T11"/>
                                </a:cxn>
                                <a:cxn ang="0">
                                  <a:pos x="T13" y="T15"/>
                                </a:cxn>
                                <a:cxn ang="0">
                                  <a:pos x="T17" y="T19"/>
                                </a:cxn>
                                <a:cxn ang="0">
                                  <a:pos x="T21" y="T23"/>
                                </a:cxn>
                              </a:cxnLst>
                              <a:rect l="0" t="0" r="r" b="b"/>
                              <a:pathLst>
                                <a:path w="289" h="289">
                                  <a:moveTo>
                                    <a:pt x="208" y="157"/>
                                  </a:moveTo>
                                  <a:lnTo>
                                    <a:pt x="205" y="165"/>
                                  </a:lnTo>
                                  <a:lnTo>
                                    <a:pt x="199" y="170"/>
                                  </a:lnTo>
                                  <a:lnTo>
                                    <a:pt x="224" y="170"/>
                                  </a:lnTo>
                                  <a:lnTo>
                                    <a:pt x="226" y="166"/>
                                  </a:lnTo>
                                  <a:lnTo>
                                    <a:pt x="208" y="157"/>
                                  </a:lnTo>
                                  <a:close/>
                                </a:path>
                              </a:pathLst>
                            </a:custGeom>
                            <a:solidFill>
                              <a:srgbClr val="010202"/>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4" name="Freeform 710"/>
                          <wps:cNvSpPr>
                            <a:spLocks/>
                          </wps:cNvSpPr>
                          <wps:spPr bwMode="auto">
                            <a:xfrm>
                              <a:off x="57" y="48"/>
                              <a:ext cx="289" cy="289"/>
                            </a:xfrm>
                            <a:custGeom>
                              <a:avLst/>
                              <a:gdLst>
                                <a:gd name="T0" fmla="+- 0 1886 1748"/>
                                <a:gd name="T1" fmla="*/ T0 w 289"/>
                                <a:gd name="T2" fmla="+- 0 818 700"/>
                                <a:gd name="T3" fmla="*/ 818 h 289"/>
                                <a:gd name="T4" fmla="+- 0 1862 1748"/>
                                <a:gd name="T5" fmla="*/ T4 w 289"/>
                                <a:gd name="T6" fmla="+- 0 818 700"/>
                                <a:gd name="T7" fmla="*/ 818 h 289"/>
                                <a:gd name="T8" fmla="+- 0 1868 1748"/>
                                <a:gd name="T9" fmla="*/ T8 w 289"/>
                                <a:gd name="T10" fmla="+- 0 822 700"/>
                                <a:gd name="T11" fmla="*/ 822 h 289"/>
                                <a:gd name="T12" fmla="+- 0 1871 1748"/>
                                <a:gd name="T13" fmla="*/ T12 w 289"/>
                                <a:gd name="T14" fmla="+- 0 830 700"/>
                                <a:gd name="T15" fmla="*/ 830 h 289"/>
                                <a:gd name="T16" fmla="+- 0 1886 1748"/>
                                <a:gd name="T17" fmla="*/ T16 w 289"/>
                                <a:gd name="T18" fmla="+- 0 818 700"/>
                                <a:gd name="T19" fmla="*/ 818 h 289"/>
                              </a:gdLst>
                              <a:ahLst/>
                              <a:cxnLst>
                                <a:cxn ang="0">
                                  <a:pos x="T1" y="T3"/>
                                </a:cxn>
                                <a:cxn ang="0">
                                  <a:pos x="T5" y="T7"/>
                                </a:cxn>
                                <a:cxn ang="0">
                                  <a:pos x="T9" y="T11"/>
                                </a:cxn>
                                <a:cxn ang="0">
                                  <a:pos x="T13" y="T15"/>
                                </a:cxn>
                                <a:cxn ang="0">
                                  <a:pos x="T17" y="T19"/>
                                </a:cxn>
                              </a:cxnLst>
                              <a:rect l="0" t="0" r="r" b="b"/>
                              <a:pathLst>
                                <a:path w="289" h="289">
                                  <a:moveTo>
                                    <a:pt x="138" y="118"/>
                                  </a:moveTo>
                                  <a:lnTo>
                                    <a:pt x="114" y="118"/>
                                  </a:lnTo>
                                  <a:lnTo>
                                    <a:pt x="120" y="122"/>
                                  </a:lnTo>
                                  <a:lnTo>
                                    <a:pt x="123" y="130"/>
                                  </a:lnTo>
                                  <a:lnTo>
                                    <a:pt x="138" y="118"/>
                                  </a:lnTo>
                                  <a:close/>
                                </a:path>
                              </a:pathLst>
                            </a:custGeom>
                            <a:solidFill>
                              <a:srgbClr val="010202"/>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 name="Freeform 709"/>
                          <wps:cNvSpPr>
                            <a:spLocks/>
                          </wps:cNvSpPr>
                          <wps:spPr bwMode="auto">
                            <a:xfrm>
                              <a:off x="57" y="48"/>
                              <a:ext cx="289" cy="289"/>
                            </a:xfrm>
                            <a:custGeom>
                              <a:avLst/>
                              <a:gdLst>
                                <a:gd name="T0" fmla="+- 0 1970 1748"/>
                                <a:gd name="T1" fmla="*/ T0 w 289"/>
                                <a:gd name="T2" fmla="+- 0 818 700"/>
                                <a:gd name="T3" fmla="*/ 818 h 289"/>
                                <a:gd name="T4" fmla="+- 0 1946 1748"/>
                                <a:gd name="T5" fmla="*/ T4 w 289"/>
                                <a:gd name="T6" fmla="+- 0 818 700"/>
                                <a:gd name="T7" fmla="*/ 818 h 289"/>
                                <a:gd name="T8" fmla="+- 0 1951 1748"/>
                                <a:gd name="T9" fmla="*/ T8 w 289"/>
                                <a:gd name="T10" fmla="+- 0 822 700"/>
                                <a:gd name="T11" fmla="*/ 822 h 289"/>
                                <a:gd name="T12" fmla="+- 0 1955 1748"/>
                                <a:gd name="T13" fmla="*/ T12 w 289"/>
                                <a:gd name="T14" fmla="+- 0 830 700"/>
                                <a:gd name="T15" fmla="*/ 830 h 289"/>
                                <a:gd name="T16" fmla="+- 0 1970 1748"/>
                                <a:gd name="T17" fmla="*/ T16 w 289"/>
                                <a:gd name="T18" fmla="+- 0 818 700"/>
                                <a:gd name="T19" fmla="*/ 818 h 289"/>
                              </a:gdLst>
                              <a:ahLst/>
                              <a:cxnLst>
                                <a:cxn ang="0">
                                  <a:pos x="T1" y="T3"/>
                                </a:cxn>
                                <a:cxn ang="0">
                                  <a:pos x="T5" y="T7"/>
                                </a:cxn>
                                <a:cxn ang="0">
                                  <a:pos x="T9" y="T11"/>
                                </a:cxn>
                                <a:cxn ang="0">
                                  <a:pos x="T13" y="T15"/>
                                </a:cxn>
                                <a:cxn ang="0">
                                  <a:pos x="T17" y="T19"/>
                                </a:cxn>
                              </a:cxnLst>
                              <a:rect l="0" t="0" r="r" b="b"/>
                              <a:pathLst>
                                <a:path w="289" h="289">
                                  <a:moveTo>
                                    <a:pt x="222" y="118"/>
                                  </a:moveTo>
                                  <a:lnTo>
                                    <a:pt x="198" y="118"/>
                                  </a:lnTo>
                                  <a:lnTo>
                                    <a:pt x="203" y="122"/>
                                  </a:lnTo>
                                  <a:lnTo>
                                    <a:pt x="207" y="130"/>
                                  </a:lnTo>
                                  <a:lnTo>
                                    <a:pt x="222" y="118"/>
                                  </a:lnTo>
                                  <a:close/>
                                </a:path>
                              </a:pathLst>
                            </a:custGeom>
                            <a:solidFill>
                              <a:srgbClr val="010202"/>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8" name="Group 8"/>
                        <wpg:cNvGrpSpPr>
                          <a:grpSpLocks/>
                        </wpg:cNvGrpSpPr>
                        <wpg:grpSpPr bwMode="auto">
                          <a:xfrm>
                            <a:off x="617" y="52"/>
                            <a:ext cx="200" cy="200"/>
                            <a:chOff x="617" y="52"/>
                            <a:chExt cx="200" cy="200"/>
                          </a:xfrm>
                        </wpg:grpSpPr>
                        <wps:wsp>
                          <wps:cNvPr id="17" name="Freeform 707"/>
                          <wps:cNvSpPr>
                            <a:spLocks/>
                          </wps:cNvSpPr>
                          <wps:spPr bwMode="auto">
                            <a:xfrm>
                              <a:off x="617" y="52"/>
                              <a:ext cx="200" cy="200"/>
                            </a:xfrm>
                            <a:custGeom>
                              <a:avLst/>
                              <a:gdLst>
                                <a:gd name="T0" fmla="+- 0 2408 2308"/>
                                <a:gd name="T1" fmla="*/ T0 w 200"/>
                                <a:gd name="T2" fmla="+- 0 704 704"/>
                                <a:gd name="T3" fmla="*/ 704 h 200"/>
                                <a:gd name="T4" fmla="+- 0 2344 2308"/>
                                <a:gd name="T5" fmla="*/ T4 w 200"/>
                                <a:gd name="T6" fmla="+- 0 727 704"/>
                                <a:gd name="T7" fmla="*/ 727 h 200"/>
                                <a:gd name="T8" fmla="+- 0 2311 2308"/>
                                <a:gd name="T9" fmla="*/ T8 w 200"/>
                                <a:gd name="T10" fmla="+- 0 782 704"/>
                                <a:gd name="T11" fmla="*/ 782 h 200"/>
                                <a:gd name="T12" fmla="+- 0 2308 2308"/>
                                <a:gd name="T13" fmla="*/ T12 w 200"/>
                                <a:gd name="T14" fmla="+- 0 806 704"/>
                                <a:gd name="T15" fmla="*/ 806 h 200"/>
                                <a:gd name="T16" fmla="+- 0 2311 2308"/>
                                <a:gd name="T17" fmla="*/ T16 w 200"/>
                                <a:gd name="T18" fmla="+- 0 828 704"/>
                                <a:gd name="T19" fmla="*/ 828 h 200"/>
                                <a:gd name="T20" fmla="+- 0 2347 2308"/>
                                <a:gd name="T21" fmla="*/ T20 w 200"/>
                                <a:gd name="T22" fmla="+- 0 881 704"/>
                                <a:gd name="T23" fmla="*/ 881 h 200"/>
                                <a:gd name="T24" fmla="+- 0 2410 2308"/>
                                <a:gd name="T25" fmla="*/ T24 w 200"/>
                                <a:gd name="T26" fmla="+- 0 903 704"/>
                                <a:gd name="T27" fmla="*/ 903 h 200"/>
                                <a:gd name="T28" fmla="+- 0 2432 2308"/>
                                <a:gd name="T29" fmla="*/ T28 w 200"/>
                                <a:gd name="T30" fmla="+- 0 900 704"/>
                                <a:gd name="T31" fmla="*/ 900 h 200"/>
                                <a:gd name="T32" fmla="+- 0 2486 2308"/>
                                <a:gd name="T33" fmla="*/ T32 w 200"/>
                                <a:gd name="T34" fmla="+- 0 865 704"/>
                                <a:gd name="T35" fmla="*/ 865 h 200"/>
                                <a:gd name="T36" fmla="+- 0 2507 2308"/>
                                <a:gd name="T37" fmla="*/ T36 w 200"/>
                                <a:gd name="T38" fmla="+- 0 802 704"/>
                                <a:gd name="T39" fmla="*/ 802 h 200"/>
                                <a:gd name="T40" fmla="+- 0 2505 2308"/>
                                <a:gd name="T41" fmla="*/ T40 w 200"/>
                                <a:gd name="T42" fmla="+- 0 780 704"/>
                                <a:gd name="T43" fmla="*/ 780 h 200"/>
                                <a:gd name="T44" fmla="+- 0 2470 2308"/>
                                <a:gd name="T45" fmla="*/ T44 w 200"/>
                                <a:gd name="T46" fmla="+- 0 725 704"/>
                                <a:gd name="T47" fmla="*/ 725 h 200"/>
                                <a:gd name="T48" fmla="+- 0 2408 2308"/>
                                <a:gd name="T49" fmla="*/ T48 w 200"/>
                                <a:gd name="T50" fmla="+- 0 704 704"/>
                                <a:gd name="T51" fmla="*/ 704 h 20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200" h="200">
                                  <a:moveTo>
                                    <a:pt x="100" y="0"/>
                                  </a:moveTo>
                                  <a:lnTo>
                                    <a:pt x="36" y="23"/>
                                  </a:lnTo>
                                  <a:lnTo>
                                    <a:pt x="3" y="78"/>
                                  </a:lnTo>
                                  <a:lnTo>
                                    <a:pt x="0" y="102"/>
                                  </a:lnTo>
                                  <a:lnTo>
                                    <a:pt x="3" y="124"/>
                                  </a:lnTo>
                                  <a:lnTo>
                                    <a:pt x="39" y="177"/>
                                  </a:lnTo>
                                  <a:lnTo>
                                    <a:pt x="102" y="199"/>
                                  </a:lnTo>
                                  <a:lnTo>
                                    <a:pt x="124" y="196"/>
                                  </a:lnTo>
                                  <a:lnTo>
                                    <a:pt x="178" y="161"/>
                                  </a:lnTo>
                                  <a:lnTo>
                                    <a:pt x="199" y="98"/>
                                  </a:lnTo>
                                  <a:lnTo>
                                    <a:pt x="197" y="76"/>
                                  </a:lnTo>
                                  <a:lnTo>
                                    <a:pt x="162" y="21"/>
                                  </a:lnTo>
                                  <a:lnTo>
                                    <a:pt x="10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 name="Group 9"/>
                        <wpg:cNvGrpSpPr>
                          <a:grpSpLocks/>
                        </wpg:cNvGrpSpPr>
                        <wpg:grpSpPr bwMode="auto">
                          <a:xfrm>
                            <a:off x="688" y="115"/>
                            <a:ext cx="46" cy="103"/>
                            <a:chOff x="688" y="115"/>
                            <a:chExt cx="46" cy="103"/>
                          </a:xfrm>
                        </wpg:grpSpPr>
                        <wps:wsp>
                          <wps:cNvPr id="15" name="Freeform 705"/>
                          <wps:cNvSpPr>
                            <a:spLocks/>
                          </wps:cNvSpPr>
                          <wps:spPr bwMode="auto">
                            <a:xfrm>
                              <a:off x="688" y="115"/>
                              <a:ext cx="46" cy="103"/>
                            </a:xfrm>
                            <a:custGeom>
                              <a:avLst/>
                              <a:gdLst>
                                <a:gd name="T0" fmla="+- 0 2424 2379"/>
                                <a:gd name="T1" fmla="*/ T0 w 46"/>
                                <a:gd name="T2" fmla="+- 0 818 767"/>
                                <a:gd name="T3" fmla="*/ 818 h 103"/>
                                <a:gd name="T4" fmla="+- 0 2391 2379"/>
                                <a:gd name="T5" fmla="*/ T4 w 46"/>
                                <a:gd name="T6" fmla="+- 0 818 767"/>
                                <a:gd name="T7" fmla="*/ 818 h 103"/>
                                <a:gd name="T8" fmla="+- 0 2391 2379"/>
                                <a:gd name="T9" fmla="*/ T8 w 46"/>
                                <a:gd name="T10" fmla="+- 0 870 767"/>
                                <a:gd name="T11" fmla="*/ 870 h 103"/>
                                <a:gd name="T12" fmla="+- 0 2424 2379"/>
                                <a:gd name="T13" fmla="*/ T12 w 46"/>
                                <a:gd name="T14" fmla="+- 0 870 767"/>
                                <a:gd name="T15" fmla="*/ 870 h 103"/>
                                <a:gd name="T16" fmla="+- 0 2424 2379"/>
                                <a:gd name="T17" fmla="*/ T16 w 46"/>
                                <a:gd name="T18" fmla="+- 0 818 767"/>
                                <a:gd name="T19" fmla="*/ 818 h 103"/>
                              </a:gdLst>
                              <a:ahLst/>
                              <a:cxnLst>
                                <a:cxn ang="0">
                                  <a:pos x="T1" y="T3"/>
                                </a:cxn>
                                <a:cxn ang="0">
                                  <a:pos x="T5" y="T7"/>
                                </a:cxn>
                                <a:cxn ang="0">
                                  <a:pos x="T9" y="T11"/>
                                </a:cxn>
                                <a:cxn ang="0">
                                  <a:pos x="T13" y="T15"/>
                                </a:cxn>
                                <a:cxn ang="0">
                                  <a:pos x="T17" y="T19"/>
                                </a:cxn>
                              </a:cxnLst>
                              <a:rect l="0" t="0" r="r" b="b"/>
                              <a:pathLst>
                                <a:path w="46" h="103">
                                  <a:moveTo>
                                    <a:pt x="45" y="51"/>
                                  </a:moveTo>
                                  <a:lnTo>
                                    <a:pt x="12" y="51"/>
                                  </a:lnTo>
                                  <a:lnTo>
                                    <a:pt x="12" y="103"/>
                                  </a:lnTo>
                                  <a:lnTo>
                                    <a:pt x="45" y="103"/>
                                  </a:lnTo>
                                  <a:lnTo>
                                    <a:pt x="45" y="51"/>
                                  </a:lnTo>
                                  <a:close/>
                                </a:path>
                              </a:pathLst>
                            </a:custGeom>
                            <a:solidFill>
                              <a:srgbClr val="010202"/>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6" name="Freeform 704"/>
                          <wps:cNvSpPr>
                            <a:spLocks/>
                          </wps:cNvSpPr>
                          <wps:spPr bwMode="auto">
                            <a:xfrm>
                              <a:off x="688" y="115"/>
                              <a:ext cx="46" cy="103"/>
                            </a:xfrm>
                            <a:custGeom>
                              <a:avLst/>
                              <a:gdLst>
                                <a:gd name="T0" fmla="+- 0 2434 2379"/>
                                <a:gd name="T1" fmla="*/ T0 w 46"/>
                                <a:gd name="T2" fmla="+- 0 767 767"/>
                                <a:gd name="T3" fmla="*/ 767 h 103"/>
                                <a:gd name="T4" fmla="+- 0 2382 2379"/>
                                <a:gd name="T5" fmla="*/ T4 w 46"/>
                                <a:gd name="T6" fmla="+- 0 767 767"/>
                                <a:gd name="T7" fmla="*/ 767 h 103"/>
                                <a:gd name="T8" fmla="+- 0 2379 2379"/>
                                <a:gd name="T9" fmla="*/ T8 w 46"/>
                                <a:gd name="T10" fmla="+- 0 771 767"/>
                                <a:gd name="T11" fmla="*/ 771 h 103"/>
                                <a:gd name="T12" fmla="+- 0 2379 2379"/>
                                <a:gd name="T13" fmla="*/ T12 w 46"/>
                                <a:gd name="T14" fmla="+- 0 818 767"/>
                                <a:gd name="T15" fmla="*/ 818 h 103"/>
                                <a:gd name="T16" fmla="+- 0 2437 2379"/>
                                <a:gd name="T17" fmla="*/ T16 w 46"/>
                                <a:gd name="T18" fmla="+- 0 818 767"/>
                                <a:gd name="T19" fmla="*/ 818 h 103"/>
                                <a:gd name="T20" fmla="+- 0 2437 2379"/>
                                <a:gd name="T21" fmla="*/ T20 w 46"/>
                                <a:gd name="T22" fmla="+- 0 771 767"/>
                                <a:gd name="T23" fmla="*/ 771 h 103"/>
                                <a:gd name="T24" fmla="+- 0 2434 2379"/>
                                <a:gd name="T25" fmla="*/ T24 w 46"/>
                                <a:gd name="T26" fmla="+- 0 767 767"/>
                                <a:gd name="T27" fmla="*/ 767 h 103"/>
                              </a:gdLst>
                              <a:ahLst/>
                              <a:cxnLst>
                                <a:cxn ang="0">
                                  <a:pos x="T1" y="T3"/>
                                </a:cxn>
                                <a:cxn ang="0">
                                  <a:pos x="T5" y="T7"/>
                                </a:cxn>
                                <a:cxn ang="0">
                                  <a:pos x="T9" y="T11"/>
                                </a:cxn>
                                <a:cxn ang="0">
                                  <a:pos x="T13" y="T15"/>
                                </a:cxn>
                                <a:cxn ang="0">
                                  <a:pos x="T17" y="T19"/>
                                </a:cxn>
                                <a:cxn ang="0">
                                  <a:pos x="T21" y="T23"/>
                                </a:cxn>
                                <a:cxn ang="0">
                                  <a:pos x="T25" y="T27"/>
                                </a:cxn>
                              </a:cxnLst>
                              <a:rect l="0" t="0" r="r" b="b"/>
                              <a:pathLst>
                                <a:path w="46" h="103">
                                  <a:moveTo>
                                    <a:pt x="55" y="0"/>
                                  </a:moveTo>
                                  <a:lnTo>
                                    <a:pt x="3" y="0"/>
                                  </a:lnTo>
                                  <a:lnTo>
                                    <a:pt x="0" y="4"/>
                                  </a:lnTo>
                                  <a:lnTo>
                                    <a:pt x="0" y="51"/>
                                  </a:lnTo>
                                  <a:lnTo>
                                    <a:pt x="58" y="51"/>
                                  </a:lnTo>
                                  <a:lnTo>
                                    <a:pt x="58" y="4"/>
                                  </a:lnTo>
                                  <a:lnTo>
                                    <a:pt x="55" y="0"/>
                                  </a:lnTo>
                                  <a:close/>
                                </a:path>
                              </a:pathLst>
                            </a:custGeom>
                            <a:solidFill>
                              <a:srgbClr val="010202"/>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0" name="Group 10"/>
                        <wpg:cNvGrpSpPr>
                          <a:grpSpLocks/>
                        </wpg:cNvGrpSpPr>
                        <wpg:grpSpPr bwMode="auto">
                          <a:xfrm>
                            <a:off x="702" y="80"/>
                            <a:ext cx="31" cy="31"/>
                            <a:chOff x="702" y="80"/>
                            <a:chExt cx="31" cy="31"/>
                          </a:xfrm>
                        </wpg:grpSpPr>
                        <wps:wsp>
                          <wps:cNvPr id="14" name="Freeform 702"/>
                          <wps:cNvSpPr>
                            <a:spLocks/>
                          </wps:cNvSpPr>
                          <wps:spPr bwMode="auto">
                            <a:xfrm>
                              <a:off x="702" y="80"/>
                              <a:ext cx="31" cy="31"/>
                            </a:xfrm>
                            <a:custGeom>
                              <a:avLst/>
                              <a:gdLst>
                                <a:gd name="T0" fmla="+- 0 2416 2393"/>
                                <a:gd name="T1" fmla="*/ T0 w 31"/>
                                <a:gd name="T2" fmla="+- 0 732 732"/>
                                <a:gd name="T3" fmla="*/ 732 h 31"/>
                                <a:gd name="T4" fmla="+- 0 2399 2393"/>
                                <a:gd name="T5" fmla="*/ T4 w 31"/>
                                <a:gd name="T6" fmla="+- 0 732 732"/>
                                <a:gd name="T7" fmla="*/ 732 h 31"/>
                                <a:gd name="T8" fmla="+- 0 2393 2393"/>
                                <a:gd name="T9" fmla="*/ T8 w 31"/>
                                <a:gd name="T10" fmla="+- 0 738 732"/>
                                <a:gd name="T11" fmla="*/ 738 h 31"/>
                                <a:gd name="T12" fmla="+- 0 2393 2393"/>
                                <a:gd name="T13" fmla="*/ T12 w 31"/>
                                <a:gd name="T14" fmla="+- 0 755 732"/>
                                <a:gd name="T15" fmla="*/ 755 h 31"/>
                                <a:gd name="T16" fmla="+- 0 2399 2393"/>
                                <a:gd name="T17" fmla="*/ T16 w 31"/>
                                <a:gd name="T18" fmla="+- 0 762 732"/>
                                <a:gd name="T19" fmla="*/ 762 h 31"/>
                                <a:gd name="T20" fmla="+- 0 2416 2393"/>
                                <a:gd name="T21" fmla="*/ T20 w 31"/>
                                <a:gd name="T22" fmla="+- 0 762 732"/>
                                <a:gd name="T23" fmla="*/ 762 h 31"/>
                                <a:gd name="T24" fmla="+- 0 2423 2393"/>
                                <a:gd name="T25" fmla="*/ T24 w 31"/>
                                <a:gd name="T26" fmla="+- 0 755 732"/>
                                <a:gd name="T27" fmla="*/ 755 h 31"/>
                                <a:gd name="T28" fmla="+- 0 2423 2393"/>
                                <a:gd name="T29" fmla="*/ T28 w 31"/>
                                <a:gd name="T30" fmla="+- 0 738 732"/>
                                <a:gd name="T31" fmla="*/ 738 h 31"/>
                                <a:gd name="T32" fmla="+- 0 2416 2393"/>
                                <a:gd name="T33" fmla="*/ T32 w 31"/>
                                <a:gd name="T34" fmla="+- 0 732 732"/>
                                <a:gd name="T35" fmla="*/ 732 h 3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31" h="31">
                                  <a:moveTo>
                                    <a:pt x="23" y="0"/>
                                  </a:moveTo>
                                  <a:lnTo>
                                    <a:pt x="6" y="0"/>
                                  </a:lnTo>
                                  <a:lnTo>
                                    <a:pt x="0" y="6"/>
                                  </a:lnTo>
                                  <a:lnTo>
                                    <a:pt x="0" y="23"/>
                                  </a:lnTo>
                                  <a:lnTo>
                                    <a:pt x="6" y="30"/>
                                  </a:lnTo>
                                  <a:lnTo>
                                    <a:pt x="23" y="30"/>
                                  </a:lnTo>
                                  <a:lnTo>
                                    <a:pt x="30" y="23"/>
                                  </a:lnTo>
                                  <a:lnTo>
                                    <a:pt x="30" y="6"/>
                                  </a:lnTo>
                                  <a:lnTo>
                                    <a:pt x="23" y="0"/>
                                  </a:lnTo>
                                  <a:close/>
                                </a:path>
                              </a:pathLst>
                            </a:custGeom>
                            <a:solidFill>
                              <a:srgbClr val="010202"/>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1" name="Group 11"/>
                        <wpg:cNvGrpSpPr>
                          <a:grpSpLocks/>
                        </wpg:cNvGrpSpPr>
                        <wpg:grpSpPr bwMode="auto">
                          <a:xfrm>
                            <a:off x="609" y="42"/>
                            <a:ext cx="215" cy="215"/>
                            <a:chOff x="609" y="42"/>
                            <a:chExt cx="215" cy="215"/>
                          </a:xfrm>
                        </wpg:grpSpPr>
                        <wps:wsp>
                          <wps:cNvPr id="12" name="Freeform 700"/>
                          <wps:cNvSpPr>
                            <a:spLocks/>
                          </wps:cNvSpPr>
                          <wps:spPr bwMode="auto">
                            <a:xfrm>
                              <a:off x="609" y="42"/>
                              <a:ext cx="215" cy="215"/>
                            </a:xfrm>
                            <a:custGeom>
                              <a:avLst/>
                              <a:gdLst>
                                <a:gd name="T0" fmla="+- 0 2408 2300"/>
                                <a:gd name="T1" fmla="*/ T0 w 215"/>
                                <a:gd name="T2" fmla="+- 0 694 694"/>
                                <a:gd name="T3" fmla="*/ 694 h 215"/>
                                <a:gd name="T4" fmla="+- 0 2350 2300"/>
                                <a:gd name="T5" fmla="*/ T4 w 215"/>
                                <a:gd name="T6" fmla="+- 0 710 694"/>
                                <a:gd name="T7" fmla="*/ 710 h 215"/>
                                <a:gd name="T8" fmla="+- 0 2309 2300"/>
                                <a:gd name="T9" fmla="*/ T8 w 215"/>
                                <a:gd name="T10" fmla="+- 0 758 694"/>
                                <a:gd name="T11" fmla="*/ 758 h 215"/>
                                <a:gd name="T12" fmla="+- 0 2300 2300"/>
                                <a:gd name="T13" fmla="*/ T12 w 215"/>
                                <a:gd name="T14" fmla="+- 0 796 694"/>
                                <a:gd name="T15" fmla="*/ 796 h 215"/>
                                <a:gd name="T16" fmla="+- 0 2302 2300"/>
                                <a:gd name="T17" fmla="*/ T16 w 215"/>
                                <a:gd name="T18" fmla="+- 0 819 694"/>
                                <a:gd name="T19" fmla="*/ 819 h 215"/>
                                <a:gd name="T20" fmla="+- 0 2345 2300"/>
                                <a:gd name="T21" fmla="*/ T20 w 215"/>
                                <a:gd name="T22" fmla="+- 0 887 694"/>
                                <a:gd name="T23" fmla="*/ 887 h 215"/>
                                <a:gd name="T24" fmla="+- 0 2400 2300"/>
                                <a:gd name="T25" fmla="*/ T24 w 215"/>
                                <a:gd name="T26" fmla="+- 0 908 694"/>
                                <a:gd name="T27" fmla="*/ 908 h 215"/>
                                <a:gd name="T28" fmla="+- 0 2423 2300"/>
                                <a:gd name="T29" fmla="*/ T28 w 215"/>
                                <a:gd name="T30" fmla="+- 0 907 694"/>
                                <a:gd name="T31" fmla="*/ 907 h 215"/>
                                <a:gd name="T32" fmla="+- 0 2443 2300"/>
                                <a:gd name="T33" fmla="*/ T32 w 215"/>
                                <a:gd name="T34" fmla="+- 0 902 694"/>
                                <a:gd name="T35" fmla="*/ 902 h 215"/>
                                <a:gd name="T36" fmla="+- 0 2461 2300"/>
                                <a:gd name="T37" fmla="*/ T36 w 215"/>
                                <a:gd name="T38" fmla="+- 0 895 694"/>
                                <a:gd name="T39" fmla="*/ 895 h 215"/>
                                <a:gd name="T40" fmla="+- 0 2470 2300"/>
                                <a:gd name="T41" fmla="*/ T40 w 215"/>
                                <a:gd name="T42" fmla="+- 0 889 694"/>
                                <a:gd name="T43" fmla="*/ 889 h 215"/>
                                <a:gd name="T44" fmla="+- 0 2416 2300"/>
                                <a:gd name="T45" fmla="*/ T44 w 215"/>
                                <a:gd name="T46" fmla="+- 0 889 694"/>
                                <a:gd name="T47" fmla="*/ 889 h 215"/>
                                <a:gd name="T48" fmla="+- 0 2393 2300"/>
                                <a:gd name="T49" fmla="*/ T48 w 215"/>
                                <a:gd name="T50" fmla="+- 0 887 694"/>
                                <a:gd name="T51" fmla="*/ 887 h 215"/>
                                <a:gd name="T52" fmla="+- 0 2339 2300"/>
                                <a:gd name="T53" fmla="*/ T52 w 215"/>
                                <a:gd name="T54" fmla="+- 0 853 694"/>
                                <a:gd name="T55" fmla="*/ 853 h 215"/>
                                <a:gd name="T56" fmla="+- 0 2320 2300"/>
                                <a:gd name="T57" fmla="*/ T56 w 215"/>
                                <a:gd name="T58" fmla="+- 0 801 694"/>
                                <a:gd name="T59" fmla="*/ 801 h 215"/>
                                <a:gd name="T60" fmla="+- 0 2322 2300"/>
                                <a:gd name="T61" fmla="*/ T60 w 215"/>
                                <a:gd name="T62" fmla="+- 0 781 694"/>
                                <a:gd name="T63" fmla="*/ 781 h 215"/>
                                <a:gd name="T64" fmla="+- 0 2358 2300"/>
                                <a:gd name="T65" fmla="*/ T64 w 215"/>
                                <a:gd name="T66" fmla="+- 0 729 694"/>
                                <a:gd name="T67" fmla="*/ 729 h 215"/>
                                <a:gd name="T68" fmla="+- 0 2408 2300"/>
                                <a:gd name="T69" fmla="*/ T68 w 215"/>
                                <a:gd name="T70" fmla="+- 0 713 694"/>
                                <a:gd name="T71" fmla="*/ 713 h 215"/>
                                <a:gd name="T72" fmla="+- 0 2468 2300"/>
                                <a:gd name="T73" fmla="*/ T72 w 215"/>
                                <a:gd name="T74" fmla="+- 0 713 694"/>
                                <a:gd name="T75" fmla="*/ 713 h 215"/>
                                <a:gd name="T76" fmla="+- 0 2456 2300"/>
                                <a:gd name="T77" fmla="*/ T76 w 215"/>
                                <a:gd name="T78" fmla="+- 0 705 694"/>
                                <a:gd name="T79" fmla="*/ 705 h 215"/>
                                <a:gd name="T80" fmla="+- 0 2439 2300"/>
                                <a:gd name="T81" fmla="*/ T80 w 215"/>
                                <a:gd name="T82" fmla="+- 0 698 694"/>
                                <a:gd name="T83" fmla="*/ 698 h 215"/>
                                <a:gd name="T84" fmla="+- 0 2420 2300"/>
                                <a:gd name="T85" fmla="*/ T84 w 215"/>
                                <a:gd name="T86" fmla="+- 0 694 694"/>
                                <a:gd name="T87" fmla="*/ 694 h 215"/>
                                <a:gd name="T88" fmla="+- 0 2408 2300"/>
                                <a:gd name="T89" fmla="*/ T88 w 215"/>
                                <a:gd name="T90" fmla="+- 0 694 694"/>
                                <a:gd name="T91" fmla="*/ 694 h 21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Lst>
                              <a:rect l="0" t="0" r="r" b="b"/>
                              <a:pathLst>
                                <a:path w="215" h="215">
                                  <a:moveTo>
                                    <a:pt x="108" y="0"/>
                                  </a:moveTo>
                                  <a:lnTo>
                                    <a:pt x="50" y="16"/>
                                  </a:lnTo>
                                  <a:lnTo>
                                    <a:pt x="9" y="64"/>
                                  </a:lnTo>
                                  <a:lnTo>
                                    <a:pt x="0" y="102"/>
                                  </a:lnTo>
                                  <a:lnTo>
                                    <a:pt x="2" y="125"/>
                                  </a:lnTo>
                                  <a:lnTo>
                                    <a:pt x="45" y="193"/>
                                  </a:lnTo>
                                  <a:lnTo>
                                    <a:pt x="100" y="214"/>
                                  </a:lnTo>
                                  <a:lnTo>
                                    <a:pt x="123" y="213"/>
                                  </a:lnTo>
                                  <a:lnTo>
                                    <a:pt x="143" y="208"/>
                                  </a:lnTo>
                                  <a:lnTo>
                                    <a:pt x="161" y="201"/>
                                  </a:lnTo>
                                  <a:lnTo>
                                    <a:pt x="170" y="195"/>
                                  </a:lnTo>
                                  <a:lnTo>
                                    <a:pt x="116" y="195"/>
                                  </a:lnTo>
                                  <a:lnTo>
                                    <a:pt x="93" y="193"/>
                                  </a:lnTo>
                                  <a:lnTo>
                                    <a:pt x="39" y="159"/>
                                  </a:lnTo>
                                  <a:lnTo>
                                    <a:pt x="20" y="107"/>
                                  </a:lnTo>
                                  <a:lnTo>
                                    <a:pt x="22" y="87"/>
                                  </a:lnTo>
                                  <a:lnTo>
                                    <a:pt x="58" y="35"/>
                                  </a:lnTo>
                                  <a:lnTo>
                                    <a:pt x="108" y="19"/>
                                  </a:lnTo>
                                  <a:lnTo>
                                    <a:pt x="168" y="19"/>
                                  </a:lnTo>
                                  <a:lnTo>
                                    <a:pt x="156" y="11"/>
                                  </a:lnTo>
                                  <a:lnTo>
                                    <a:pt x="139" y="4"/>
                                  </a:lnTo>
                                  <a:lnTo>
                                    <a:pt x="120" y="0"/>
                                  </a:lnTo>
                                  <a:lnTo>
                                    <a:pt x="108" y="0"/>
                                  </a:lnTo>
                                  <a:close/>
                                </a:path>
                              </a:pathLst>
                            </a:custGeom>
                            <a:solidFill>
                              <a:srgbClr val="010202"/>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3" name="Freeform 699"/>
                          <wps:cNvSpPr>
                            <a:spLocks/>
                          </wps:cNvSpPr>
                          <wps:spPr bwMode="auto">
                            <a:xfrm>
                              <a:off x="609" y="42"/>
                              <a:ext cx="215" cy="215"/>
                            </a:xfrm>
                            <a:custGeom>
                              <a:avLst/>
                              <a:gdLst>
                                <a:gd name="T0" fmla="+- 0 2468 2300"/>
                                <a:gd name="T1" fmla="*/ T0 w 215"/>
                                <a:gd name="T2" fmla="+- 0 713 694"/>
                                <a:gd name="T3" fmla="*/ 713 h 215"/>
                                <a:gd name="T4" fmla="+- 0 2408 2300"/>
                                <a:gd name="T5" fmla="*/ T4 w 215"/>
                                <a:gd name="T6" fmla="+- 0 713 694"/>
                                <a:gd name="T7" fmla="*/ 713 h 215"/>
                                <a:gd name="T8" fmla="+- 0 2429 2300"/>
                                <a:gd name="T9" fmla="*/ T8 w 215"/>
                                <a:gd name="T10" fmla="+- 0 715 694"/>
                                <a:gd name="T11" fmla="*/ 715 h 215"/>
                                <a:gd name="T12" fmla="+- 0 2448 2300"/>
                                <a:gd name="T13" fmla="*/ T12 w 215"/>
                                <a:gd name="T14" fmla="+- 0 722 694"/>
                                <a:gd name="T15" fmla="*/ 722 h 215"/>
                                <a:gd name="T16" fmla="+- 0 2464 2300"/>
                                <a:gd name="T17" fmla="*/ T16 w 215"/>
                                <a:gd name="T18" fmla="+- 0 733 694"/>
                                <a:gd name="T19" fmla="*/ 733 h 215"/>
                                <a:gd name="T20" fmla="+- 0 2480 2300"/>
                                <a:gd name="T21" fmla="*/ T20 w 215"/>
                                <a:gd name="T22" fmla="+- 0 751 694"/>
                                <a:gd name="T23" fmla="*/ 751 h 215"/>
                                <a:gd name="T24" fmla="+- 0 2490 2300"/>
                                <a:gd name="T25" fmla="*/ T24 w 215"/>
                                <a:gd name="T26" fmla="+- 0 769 694"/>
                                <a:gd name="T27" fmla="*/ 769 h 215"/>
                                <a:gd name="T28" fmla="+- 0 2495 2300"/>
                                <a:gd name="T29" fmla="*/ T28 w 215"/>
                                <a:gd name="T30" fmla="+- 0 787 694"/>
                                <a:gd name="T31" fmla="*/ 787 h 215"/>
                                <a:gd name="T32" fmla="+- 0 2494 2300"/>
                                <a:gd name="T33" fmla="*/ T32 w 215"/>
                                <a:gd name="T34" fmla="+- 0 813 694"/>
                                <a:gd name="T35" fmla="*/ 813 h 215"/>
                                <a:gd name="T36" fmla="+- 0 2454 2300"/>
                                <a:gd name="T37" fmla="*/ T36 w 215"/>
                                <a:gd name="T38" fmla="+- 0 876 694"/>
                                <a:gd name="T39" fmla="*/ 876 h 215"/>
                                <a:gd name="T40" fmla="+- 0 2416 2300"/>
                                <a:gd name="T41" fmla="*/ T40 w 215"/>
                                <a:gd name="T42" fmla="+- 0 889 694"/>
                                <a:gd name="T43" fmla="*/ 889 h 215"/>
                                <a:gd name="T44" fmla="+- 0 2470 2300"/>
                                <a:gd name="T45" fmla="*/ T44 w 215"/>
                                <a:gd name="T46" fmla="+- 0 889 694"/>
                                <a:gd name="T47" fmla="*/ 889 h 215"/>
                                <a:gd name="T48" fmla="+- 0 2511 2300"/>
                                <a:gd name="T49" fmla="*/ T48 w 215"/>
                                <a:gd name="T50" fmla="+- 0 831 694"/>
                                <a:gd name="T51" fmla="*/ 831 h 215"/>
                                <a:gd name="T52" fmla="+- 0 2515 2300"/>
                                <a:gd name="T53" fmla="*/ T52 w 215"/>
                                <a:gd name="T54" fmla="+- 0 812 694"/>
                                <a:gd name="T55" fmla="*/ 812 h 215"/>
                                <a:gd name="T56" fmla="+- 0 2514 2300"/>
                                <a:gd name="T57" fmla="*/ T56 w 215"/>
                                <a:gd name="T58" fmla="+- 0 788 694"/>
                                <a:gd name="T59" fmla="*/ 788 h 215"/>
                                <a:gd name="T60" fmla="+- 0 2509 2300"/>
                                <a:gd name="T61" fmla="*/ T60 w 215"/>
                                <a:gd name="T62" fmla="+- 0 767 694"/>
                                <a:gd name="T63" fmla="*/ 767 h 215"/>
                                <a:gd name="T64" fmla="+- 0 2502 2300"/>
                                <a:gd name="T65" fmla="*/ T64 w 215"/>
                                <a:gd name="T66" fmla="+- 0 749 694"/>
                                <a:gd name="T67" fmla="*/ 749 h 215"/>
                                <a:gd name="T68" fmla="+- 0 2492 2300"/>
                                <a:gd name="T69" fmla="*/ T68 w 215"/>
                                <a:gd name="T70" fmla="+- 0 734 694"/>
                                <a:gd name="T71" fmla="*/ 734 h 215"/>
                                <a:gd name="T72" fmla="+- 0 2474 2300"/>
                                <a:gd name="T73" fmla="*/ T72 w 215"/>
                                <a:gd name="T74" fmla="+- 0 717 694"/>
                                <a:gd name="T75" fmla="*/ 717 h 215"/>
                                <a:gd name="T76" fmla="+- 0 2468 2300"/>
                                <a:gd name="T77" fmla="*/ T76 w 215"/>
                                <a:gd name="T78" fmla="+- 0 713 694"/>
                                <a:gd name="T79" fmla="*/ 713 h 21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215" h="215">
                                  <a:moveTo>
                                    <a:pt x="168" y="19"/>
                                  </a:moveTo>
                                  <a:lnTo>
                                    <a:pt x="108" y="19"/>
                                  </a:lnTo>
                                  <a:lnTo>
                                    <a:pt x="129" y="21"/>
                                  </a:lnTo>
                                  <a:lnTo>
                                    <a:pt x="148" y="28"/>
                                  </a:lnTo>
                                  <a:lnTo>
                                    <a:pt x="164" y="39"/>
                                  </a:lnTo>
                                  <a:lnTo>
                                    <a:pt x="180" y="57"/>
                                  </a:lnTo>
                                  <a:lnTo>
                                    <a:pt x="190" y="75"/>
                                  </a:lnTo>
                                  <a:lnTo>
                                    <a:pt x="195" y="93"/>
                                  </a:lnTo>
                                  <a:lnTo>
                                    <a:pt x="194" y="119"/>
                                  </a:lnTo>
                                  <a:lnTo>
                                    <a:pt x="154" y="182"/>
                                  </a:lnTo>
                                  <a:lnTo>
                                    <a:pt x="116" y="195"/>
                                  </a:lnTo>
                                  <a:lnTo>
                                    <a:pt x="170" y="195"/>
                                  </a:lnTo>
                                  <a:lnTo>
                                    <a:pt x="211" y="137"/>
                                  </a:lnTo>
                                  <a:lnTo>
                                    <a:pt x="215" y="118"/>
                                  </a:lnTo>
                                  <a:lnTo>
                                    <a:pt x="214" y="94"/>
                                  </a:lnTo>
                                  <a:lnTo>
                                    <a:pt x="209" y="73"/>
                                  </a:lnTo>
                                  <a:lnTo>
                                    <a:pt x="202" y="55"/>
                                  </a:lnTo>
                                  <a:lnTo>
                                    <a:pt x="192" y="40"/>
                                  </a:lnTo>
                                  <a:lnTo>
                                    <a:pt x="174" y="23"/>
                                  </a:lnTo>
                                  <a:lnTo>
                                    <a:pt x="168" y="19"/>
                                  </a:lnTo>
                                  <a:close/>
                                </a:path>
                              </a:pathLst>
                            </a:custGeom>
                            <a:solidFill>
                              <a:srgbClr val="010202"/>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w14:anchorId="6B758422" id="Group 697" o:spid="_x0000_s1026" alt="&quot;&quot;" style="position:absolute;margin-left:84.5pt;margin-top:32.6pt;width:56.65pt;height:20.5pt;z-index:-251657216;mso-position-horizontal-relative:page" coordorigin="10,10" coordsize="1113,3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RNQQTC4AADdkAQAOAAAAZHJzL2Uyb0RvYy54bWzsfWtvHEly7fcL+D80+OF+sLGrrupHVfGu&#10;1hh77wwusF4vsH1/QIuiRMESm2ZToxn/ep/IR3VG5omqUpEcSuseYKal6eisUxH5iDgRmfmHf/7l&#10;08fFz9f3xw+H29cX1e+XF4vr26vD2w+3719f/P/dj79rLxbHh/3t2/3Hw+3164tfr48X//zHf/hf&#10;f/hyd3ldH24OH99e3y/QyO3x8svd64ubh4e7y1evjlc315/2x98f7q5v8eW7w/2n/QP+ev/+1dv7&#10;/Re0/unjq3q53L76crh/e3d/uLo+HvF//+S/vPija//du+urh39/9+54/bD4+PoC2B7cf+/df9/I&#10;f1/98Q/7y/f3+7ubD1cBxn4Gik/7D7d4aN/Un/YP+8Xn+w9FU58+XN0fjod3D7+/Onx6dXj37sPV&#10;tXsHvE21zN7mp/vD5zv3Lu8vv7y/69UE1WZ6mt3s1V9+/uv94sPb1xdN1V0sbvefYCT33MW2ay4W&#10;b6+PV1DX//7Pz4eH/+P/Kzr7cvf+Ej/96f7ub3d/vQ//473/2+LNl387vEUz+88PB6eUX97dfxLl&#10;4HUXvzjd/9rr/vqXh8UV/icev95sLhZX+KreLlebYJurGxhQflXBfPgOH85mVzf/N/yyqqqV/92q&#10;c1++2l/6J74SmAGVx+z+0sMPb17r967LF/SWxbv++XD1H0c837V8UkDSONoce/8KD5Q32fg3iRqo&#10;quU2vEfTxpeML69/kr589iPz5TG+jqcudHxcF/rbzf7u2vXMo/SDoMjVOmryx/vraxm0i2blTPLl&#10;zslJZxFdHlNFJt+I2BEyT6bCXhv7y6vPx4efrg+uI+5//vPxwXWj92/xJ2fet6Hz79DP3n36iFng&#10;n363WC4qvAH+s1x5i7zvxaoo9o+vFrvl4svC2S80GtuC2ZK2tttmgX/zltB7vRBaEpGbxSp2gNPj&#10;oNqkJQDaUFQYQX1bu7WBCt0sactAhcHft2SiwuyetCRqoqgws/Rt7VoDlQzwpLFtWzFlVaneRYZq&#10;S4ZY0pYJTGaOE7KqtqBl2l+u1xRbqv1KhDg4rf+6XTZUa1Vqgl21tcBlRrDApUawwdXaCgDXUnB1&#10;aoddbQ4AbYhtR41ap2YQGaq3WluhbrqOQ0vNsKutUVBrM2wbDi01gshwaNoGdYOOySaNOjXCrraG&#10;AibNtPtutx3rbqvUBCJDoa20Bcz5bJXaYLeyhoLM8cnIMiaPVWoCNXtgRu7n3P1NnIavfrkN8zD+&#10;tNiL87h0rsPd4SiL/w6viiVz52ZhNAEpmbQNYTxchN1EOyoMi4gw5hVZ18ealgnDibvFe1wcvceJ&#10;d5Nal0El4hgPU8DU4UXraW8qnU9aR7+Z0rp0CCeuXtW/cjDWPfzr3LO+v1jAs34jj9hf3u0fxMbx&#10;j4svcHucm3Pz+kIWOfni0+Hn693BiTyIrfE28tzoyp2+/nirxJRU/C5+3rmmMIzQUrUO7xu/jJ+p&#10;0KqJSozfxk8vBdjo+WhtgqA3C6Yrr+bYUPwMDS47TEBocEwMahIx55ZC+7GV+Olby5QWv7z6eDhe&#10;exRiCtfBe5uIKROn6Hj4+OHtjx8+fhRTHO/fv/nXj/eLn/cInH744V/qH/4lvI0S++iG4e1BfhZf&#10;1nnH3o8Tv/h4+ebw9lf4dPcHH30hWsQfbg73/3Wx+ILI6/XF8T8/7++vLxYf/98t/NKuWq9huAf3&#10;l/WmkRXpPv3mTfrN/vYKTb2+eLjAtCF//NcH/A0/+Xx3/+H9DZ5UuV52e/gB4ci7D+L2wXuPqMJf&#10;4Bq7P4VwIfHn82ABgyINktxA1dGQqM/FGU8TLIQ+HMKeU7CQBT2w5RNGSr9FsIB1yWvyFCzULu55&#10;8mBhogoxHmKkmo6LrwgW4C2tZd13E6wsdDEOSFfqECzAfuiKqZBeqLfbGou+G/WpULpKiwjWfB/1&#10;pkJ6ja6ayoUwBSrMUyfn17tJJarMS+KolJNkodI+kqiJ6kq5SN5DKlHlwYJz3gpl6WDBO2+ltspg&#10;gQOTEXfSVwgWCLRM+8u1eG8ltlT7WFyc+0bAaf3HSKawJQ0WCLjMCMsN7WXCBfWvWokQ7WcyNSfO&#10;YN1WXHM0WCjB1XoEuOcSzaloYQCctgPAueC00Jx4Uf27xnCBgMsMYZhVFuK+NdusmOkyzRngUkPE&#10;gKEElwUM1bKWYKbocypicELUrHnI0C35/EFDBgJOG8IEl9phAFxmh7Zx0XNh1lVqiN3KR88EnDYE&#10;nrukmkvt4ISo5sRxSQZE1VaOpinArdWCsPbRcwlunQ8ITJnErOt0YqqWEOLgMjs04JrYYrVODbED&#10;iyHcFgGnDdFthRMputw6NYPIcGiZFZqNobfUDLu1tTqAPE7N0EGQQNukRhAZCm2T2cBcTFMj7DBj&#10;cq1ttBE6dEwGLTWByHBo2gL2Op/aYLexhsJGG2GLgcWgpSYQGQptqy0AaNyg29QGu601ENCvUoNu&#10;G7pqbVMTiAyHpi1grgvb1AY79Fxu0K02ggUtNYENTVvAdCe3qQ12W2sYNNoIMCYzaJOaQGR6rcEh&#10;PnM1Fsn0HXA1JkEmayMohd1qGi0lq5WIY53xQf4w/SbrhxOPjMqIODqziGM6ntL6BoPciStaynzV&#10;TXjVzbRXlflIWsdUMgWMzBFOfNqryrgVcQy5pHXhYXr+cx6lhtV5IZQa4geJKU+cWU9eea2NkWoe&#10;X5SKLFL89I1hUsE7RHXG7+JnKrNqo1rit/EzkFaupVPWNn4bPyP4kPqdIIhlAtjGngtvJgj2vSI+&#10;Mn6GR3deIasxuQaLgDwYS6g3bGwnfsZXwdojcv3Ai9/HTy8na4qILZ07hf4Rv46fXkx8CYjV7Xbw&#10;qf4d6maYaPRSPiltPhFUqjzRJ+FtqajfUTmkVaW9vMM9DW2Jgoq61+DfL20pdNnzp/ZhqIKtc6P7&#10;e2brDEYgdYimsnXcI4XWejLA9PoyfzSkNYuYUbmjpjcaH+iKFwxndJIvOtEVxbTRv2FI7ZehYsHW&#10;0cgiY+uMyCJj60wfWZbEE7KpbJ0Rj2FaPDVmxmOVDgXqJQI3FmDP4+osaKkFTGg5U7eseTw2j6nr&#10;NisWWSiiTmT6yCIlq/O0/hK2Ylqbx9N1Lnde0BKKphMZDk0PgqpDdEShpTb4CpYORTwkws5YOghR&#10;cN8TS2cG2bNZOkqEwa06DVObQsxYOhPcPJbOmHQVSafWAvhR5zD7HGbveJiN3vHs0WEIh3p3/RQ/&#10;6oCjWnaYEacEAMGxHwsnqiA3FpyspKBIQp2RIGYli4nIdTHCji8QP33ktBJfA3Kr5UiEGviAVU99&#10;xHbiZwjspgaKMTIajSijYG+T+MBzbPTUJR3oMmlJhwuTn7OkYxtYo5UvTNpfxqIOSTVI/XvMovQV&#10;HcUvTgXg+jeYLHjp+28QIkp5WREiOpLuqUPEQh1cgb0yMIMmdU5fU8+xattFvdo4fiX1WYsIEWYA&#10;8ZOK6IxFt90u8G8ulMYoInKziLY/1Y5k4SHQUEhphOIqv0tIOjwxIKXBoQVJu8WiIAop9cZcbFhC&#10;yiJD+GwN05MKDZ0Q01QeGq7ajuIioSFBpvVuIkv1biPTqq9XqHGm/SrVvi/5Jsi0+k1kqfpNZHlg&#10;uF5yW5LAsERWFHBU1JoqLqyWEGLWzOPCVbOkOiNxIUGmDeAeSsajCgttZNoAtYkstYAPC0tkRekG&#10;ii0IsjwoXFKdZTFhvUbwyPoZqdwgyPIRYCDTIwBCzJorbQAgW3FkagS4sg2CTBug62g3U9GgyDBc&#10;eSy4Bn6mMRILlriyeo2u2zBTqkhQZCgurXzMGHxckmINgksrv+vWFFeqepGhuLTqgYvPsWvV91Fc&#10;8WVR4srrNLqa4dJ1GpBhuNB4CP0d84n+xWdYSR+eaEFXpkFwaeV3mK3JkJTtin1TIkNxadWbc4Xk&#10;KfvGfI0GwaWVb+FKVW/hygo0TFykQKPElZVndA11dlR5hsgwfW216mHHNR2PpDqD4NLKt3Clqjdx&#10;adXbuFLl+9KMEldWmGHgUoUZFq4m6/eWZ9Gofo9sBRuPiK7TQSTuH+n3jer3htcqGVHfn/14tDxp&#10;bLtI+j06BcWllW/hSlUvMrF/nQk2CU3AIrGdVec6Fksz5zoWSzO8jsXsYjL3gNbYYeJIyl5scUwJ&#10;TjzWmLj6oUfzoJiGpUYGaxUrkRHPGQ+NlQgWA+qLX6JU5OTipycDvQwWzqFSkLC7bkwKU60QQsNt&#10;iRsFqb6AKsKJn4GjxOQ+WQrbPIfQi3eHtsakvCH7/YYRT/z0uNYeF+ijwSf6d/Q7hNAXYhvxM7Tl&#10;exq29g625bWKwHFIKtS6TJMqaNoMFxYw6GtEKpDcw70r66jxOU9DC//o/glqOZfMTDynxTgNAz22&#10;4EMDuZycefEEp2H8dnyoxSd8NR+KXQqc5ki8QScTfbiUWtVeao1yPxoipG7qJEbUApW6qCYo7aIi&#10;LuY8QuqjTuVEEcoSNzzjRN2uj5I9LjjRjvMu8zhRkDgMWap5KEwKPwiyPEIA48CYF1ItU0ZUlVY/&#10;Hkqpl2xfmyutKJHlnOjKQDaTE6UdP+dEOYtWcKIt19nLc6Imj6wGgDsBo7RmwYlyHjnjRA0eueRE&#10;+XQxjxPFvhYyAtT5F+CROcdXcqI820SKZIjO8hGAMiqGLNU/kHE2rWRFObI5rKg1NhUt6oTYrCHe&#10;YsorrHF4Dps15vCieCjVmdrD5oQoMm0AMESce5/DjOKhdNZQ1KgTisjOnMeZ88BhKkZRkRl7Pwnn&#10;8cyheh58WrG6LA/jQaocaCRSw8Fg2DGFj6GQcYUpQNoaDmWDFGayobZkhzjaGgnqp4X+Mk2gLShu&#10;6IlCkIjUcPAcpEbeMTwRK9zQE3NLnoPZGcfW/Db7P9CDimA2HH7z/Qaz3Hn+6mDWyN+kGRcrfZN5&#10;M1YlQRpQTQplDUhpJGtBytyYVcvdmNSPnBbIGphUHGuBKsJYI+afE8Z22MROPGW958NtdC9DxXzL&#10;xwrpaeaOzgliu5Z6oyqGFZno8qUUSRnCclxzQtiupWlBFcGKDMWVd3ijEGpOANuhWI/YUdX0iAzF&#10;VfR6HvBIkeMpTT8tfO1ABRFcKnoVGYYrD15X0CvrX3OCV6N8QMWuVvlAGbrycos5oauFK1W9hasM&#10;XPkcPydw7TDnEDuquFVkmB3LsJXPqnPC1g4kEMOlJnvIUFxZv3/KoNWYV1XMKjIMl3iZOszndpxV&#10;zsPLU3Q5T1Kecg6lz6H0S4XSZqDOj8F47sjbx6R9GtOKvKcdEyBrKeLNvrUY/cVPn9INUTy8xKFI&#10;UtYjaWs43gxScI4G2wrp4eHDF0IeFoz8YFshbT3MLgTWZSTVvPbah8s29MQQUyMhMkVqpK3M3tEy&#10;52TzU+9BQpdL9yC57vKce5DcbR8YMOUeJAxKugep+EWyB0n9BnPQy+1Bgs9T0BSujz/1HqRCHf0e&#10;JK4MTOQz9yCtsVW/XvtZMg3xSprC0XupiHai4CMyP1HRFEnVZNpQFrUBDYVU0hQFJJ30NSApz9WA&#10;lDuuK+S1iZZgjVO85qrQC0hQbeprIo3Cs9qpwp0Qc1xzomJt4GJERYlM693c6ZPq3dzpk1MV6zVC&#10;SaIxRlWUyLT6TWSp+k1kOVlhIWNkRYGs2IOEAnISHSm2Atbk4VGeb19vEIYQnTG6okSW9X1OC2i6&#10;wqAF8uNjcWI6x5XqP+xAKnBl2fanpCusuYvRFSUu3fuNuULTFclkcQ7bvu+w7fGxDDq/XfAr9C4c&#10;oBgKWKGM99+jVHSA46cPUWQuEV9qODkYpEZqeUOIMk0KmcRBJx8DCLgmhijDgUymrqiAcyTwFZHA&#10;b5Kpk6WhcIFd//2OXWAc0MSW3dQjcwe1+XMaU8/12VxgwxNIXTGfqSvWtcwN4F75HBfYcAKUDzDJ&#10;BTZcAJ2pM1yTwgE2FDXHAbZwpUq3MimF+2v1qVTzYQt+YcKs3NRwTXSm7uyaODX6ZR237Thq8xEX&#10;SWGsDyzv8u2E5T1sPhle38VBHl9HQ1Mjq22G67yOzqh4Od3rOnBRE2bZlFFzxPCzMmren4zXe0Y6&#10;qBai3l1qi1ItOGvo9fGeJtlHi24Vf3Hi0/LfYKi8HKPW6/F0TZPnlp/cndDqsBTYK2M2o1a1OEmk&#10;asrTeAp3QgzhbHY6jUf7E2ABF8IEZkIppSYiN4s6Wv/Uko5ucVWI3J1TgkrXNudQEFDao2jWDQOV&#10;rmsiQkFltE7TyH1WJajCpSCgMlqtRQUzUZXyKUSGwsqcCoFEcRGngiHTqm/Xa4os1bzIcGRa90Am&#10;l6qUGiOsGkOm9d9uK4osVb/IUGQZq1Y1cNgYMsKqEWQZrdZhswWxpmLVRIYj0/qvWjiuFFlqAX8z&#10;E0OmLdDh6hiGLO3+IsORaf1XuIuQI0st4Hk1giwn1uBxEmS6DsgdRUtmi6wQqOpWcoBv2c8Is8aQ&#10;aQt02xVFlupfZKjOslKgSkqsKLLUAv5CJoZMW6CrtxRZqn+RocjyYqAl7lBmyEgxEEGWHe7TYqAT&#10;a6pqIJHhyLT+62XFdUbKgRgyPQKM+UztYjHnM0kyp4U3SwxiqrPUAv4mJoJMytOT1lqc7kZ0piqC&#10;RIbqLCsJquSEIoaMlAQxZNoCDS4HZMjSESAyHJnWf9VhsaDI1Ahw9zAxZNoCDRJIDFmqf5GhyLJT&#10;fkzPB3RjkiZz1zARZCh/Ta0JVAyZOuZHZHpkcN3OBx1bZ2rIMoxo4Fu++9lF7OwMmbA75nyfUHFv&#10;uQwssaq+T+jR3IcMTiE/xFGQmPKUvfAZiXhZdeQ1Tt9HwiGcl4H5TZiN4TwCJiQItcO1Qp4jqUZq&#10;mLw6KqylQ4kLSbviiXAlBsXkuCpBDw9kqLUqFk75GAzKj0qIn0Fp4VibemxnlvjC8tyxw6Nl9ZPX&#10;wPOH8NVhS9WY7uqwqapajrQXt44NK7kKF4v7U4htrYR7z2NXijo7Z36+IvMzibGCd5AyVuF2nfeX&#10;V3/5+af7u7/d/fVehvrTXS0erkbzvfN0CnXdwrVwjBX+4IiNnrHKfpEwVtlv0JtejLESbj5PgPm6&#10;0KdmrDJ19IyVpYzHMFYSuURLnTgk5bbJ5ZliPGezk0zmtAkNswxU5ElIMVaehSlb0i5z1aJOioFK&#10;fWbPWJVNaY+5WVFQqbssInAky5a0t1w1G4lXSk2l7rLbrkaayhirBkelEFUpxkpkKKyCscIRqAwX&#10;Y6zKl5SC6jSO2rQUWar5FjIcmdY9NCbEY6kxxlgRZFr/chsz01mqfpGhyArGquE6Y4xViSxnrFY1&#10;Q6YZK8hwZFr/gbEqdUbqwEg/w/FkqTW7BnFUOSR1IRhkODKt/6rD+d3MmmTjGkGWM1agcggyzVi5&#10;HXWsLT3xVELTMGSMsSqtKdv0kxHQYVcqQ5aOAJGhOisYq7VwaaU1yeY19p7aAoY19WHUljUzxgoX&#10;TvEpljFWpc4yxqoTjqPsZ4qxEhmqs2wDWyUbdZnOGGNFkGUjAPdqMWTpAiB3b3FkWv/gODqOLJ2D&#10;AmNVIssYK3kqQaYYKxNZzli1IFaYzhhjRZBlI4CvAXoXm7UG4EaLdDRhKeerJjmVmoyA7OJwx9mW&#10;/Uwy334E/+OrReBsy7fMGaum4WOTMVakNT0HteDciDUVYyUytJ9lJ1NXPjdWzhrkZGqiMzD3qQVa&#10;vjohN3zSmchwZNkIaLDAsn5Grg0nyLLDqVscEUV0pg6nFhmKLDudGv2Mj01yOjVDpkdAg+HEkKVr&#10;gMhwZFr/VYuN9Exn5HxqhkxboBGeuxwBTToCRIYiazVnjhWdWxN8zKlv7FrD+2/1CGgkn1Iia5X/&#10;7/Mp5Whqtf6xBhjIUgvssPOYxiW4tTgdARaydASIDNeZ1r+NLLXADp4LRYZbtCcgwxVjJ/2byDqt&#10;f6zo3NvuUgvscIoER6Yt0CChRazZpfoXGaqzTusfWQvua3SpBXa4hoIj0xZoMNAZslT/IkORYTtG&#10;VK07PB6uoyRUyqkW59dFQawpO/yOg8POkyjnGmwQuRJ07ja6fokSIQOetgJGKJ87qmVqCMAzRkK1&#10;1KYANA4vtYQIGfC0KeAQcVcNt/lFrXjtGcOhyuNiA54OjFN4oIPOiZ9z4udFDqMzk1bidYOd38Fj&#10;9uy8O2beFsfgc+KqitUU54kfWxwzhbTuiwExXobBvMQB/CZ2cUQEO5yIKYpsw6u2cbvM8KvCDXGt&#10;9zd6DovLOipgsAZOASOLmxOfZlW34Ii8LBVT2ndLgP/BtNd1k7L7AabT5Am+SzyiXFq8VpcyxCdN&#10;GYasUczzWClDCTCBD0yRRxfzQfHT59K80WCMIaGQHkP4OCTlDYpwa1jKN1ajTmqoMXHHgL6GKz4k&#10;VklIK3LtMLaYQ6vRqQfbC/1s7Ll12GZVI7waaq8Oxqr9iWToHFH98TOkNMPpGaNyQlfL+47YIlSv&#10;1yMXLAh1idYqf3GmiU54UBEbsVk8JwQYh3QSZlwQCENSVTjvExAHxeKbDqeW64BtTB/C8subDrdW&#10;ieMOsZG+KVcrQWp4bFUbOKmQGtFGNuhj73ma5O4Sfjc8b6/n820Sj7pNQvYSFVnNcEzI0x7A+dtl&#10;NS3+QAV1RkiXBXSc1sCoO4VzFndQBHOc1MDQ7NuamNXkoFQQZ4HKQjgrd4JOcQJlhW86mDZyrTp4&#10;s5KteVazMzIns7KazYqyZuocTpHhUa8OoVEdyrn2WVlNIVQZX5CqX2QosiyrWS8NDnRWVrNdYe9C&#10;yeeprKbIcGS666MKmetsVlbT4NpVVtPk2mVZ8h3b3x5oIkstEOrwS94yy2pKZpzoTGU1zex5UYfv&#10;dsiU1NS8rCavg9BHXFhjs8hqgm5ipNm8rKbsRCn7mc5q+p0opf7zrKaZoVMTPzaFUKYxz2ryDJ3O&#10;apq5Qz0Cvt2sJsYmz5zIcW+nJQBFJlRneVYTF5IQa+qspru0hOQ6sqxmvXQ7UcoRMCuracwaKqtp&#10;zhpZVhPIOPE5K6tpZOhUVtPO0Ok1GMg41z4vq4mdg8SaOqsJGboG5FlNuY+azRqzsprNmiNTLhBk&#10;ODK9BmBF55mTWVlNw9dQWU3T18izmpYfOy+raXiNqf+psk0Ir8/k+plcP5PrJkEtcxeokN+UXH92&#10;vragnizCtppGZUUqc4TYhYvk2adh/qwWLw06H2Ft60DaCSs3RMcJfynNjTOKUW6YtxUCU9qrx95W&#10;XAqRA84hfNVEnnUqbyv8r3sugt+h59ZIokzSC3hsJzdGtYbkTNUnHyIjGD89r1zLZlLoBXWIg/DE&#10;C4fY2MloFot6piHR5V225vbww+eHw7sPD6Ju2cfw5vD2V9kQ4v7y5XgnJ6EcL/GHxS+fPt7iT3fH&#10;1xc3Dw93l69eHa9urj/tj7//9OHq/nB8FA0pZEZBQ7qx+x1vrtgY5RtpZGUEoxkN2dGqF0VDQoS6&#10;u1kk6s9EIFFVCsqoJ9FUWMNBKR/cApW54C24BxYcqBjUCEGzIhLZPEKCFkVDigzVVU5Dtu6YhlJZ&#10;s2jIVrY1l1SHoiFFhiPTusepLlxjs2hIUT9DlqpfZCiyjIY0kc2jITmlpmlIqxg5O2QXyDhxNY+G&#10;lEM3SmtqGtIfulESVxkNWbU1J2Fk/TqRMO5WIEKc5DSksYUhJcFacwuDnnjMDSmzaMi2pTpTNKTI&#10;0H6W05CtsSFrFg1pIUv1byIraUie6Zm1uULqh0k/UzSkyFCd5ZsrWneESjmfzdpcIaddMWTpAiAy&#10;HFm+Aqz5WjmLhjSQKRrSRJbRkFVrkX3p6rvDUs8JUr38uoOXyllD05AW3Z3RkDay1AI7fxxIOQdl&#10;myvcESoEmRoBtZGKyjdXtIY1Z9KQNK2S0ZDGpsSchmxxzxnzNGbRkC1O1yEjQG+ugAwdAdt8BBhj&#10;cxYN2coxWqU1FQ0pMhRZTkO2DSeVZ9GQhn8mZxb2K53pn0mFSpK+q1rDw563ucLwZ9MRID5vr7Mz&#10;QeqOnfzllh3dIu4eIvTzsTPF0S3hUqYdqA7PcQwXnoZ7l3ZYvaaIn6uPLcpeJgXpkX2JptP7s/Op&#10;8cicLlbfWXxqKCHt5SIzFj89Qyb7rvAWpzrh+HX89GKyDVDE/BmieMn4dfwMYqG1EbqyZ0mH2c/4&#10;UCxZQ+xdqOvG7D0oFvRRedfFfIVY2DwqF8hABFuDj63EnRfVYb/i0Ft08OwmiEWCdITojWIj5aPx&#10;oSO3sFXhKvhqTC6+K2iDoXeVE4Sm9Lqir8fediZcvznCFetzQbi60t/vl3DtjFAtZT7cdQ6ERNG8&#10;h8FtpiGfcgUlVR7UudMRH/YYcu85dXgn1n0aDmr0ibHZzgSVBRtdxUGlvu7E02wMh34m4dpx6uQb&#10;IFzdqaAldfINEK4Gsm+AcDWs+fKEq9X/X55wtaaLlydcOxRUMerk5QnXzjj/5OUJ164xaE09+xv5&#10;trWmOwxaU5+/PJVwtSr/X55w7YyK1Hl1n7y+eB7haiJ7ccLVsubLE66duxOjXDdfnnC1xubLE66d&#10;kdp6ecLV8rDPhGu8eGqAEg2bNXd97dUw8SeeJQiGXU/hDIufCVeL+DsTrpZmZKqTLtbvCh/uYjL/&#10;OPFI3I2IvxDhGri0nki1CFecUOrepxeMbFX89BxpFcp8xyjXKjD1Y5xrJW6dMIcjpGsvN7J3vn/u&#10;CO3av8cI7xrVMkqohiMxxuTqcAbAGPFax9PZR4jXWFA8RtBWoda1GqFee7kR7rV/7gipWodj3MfI&#10;1/59R8jXWo5Tkv7SHw0S+2f8DP007/fx6zP5+s2Rr2AbC/LVpSW+X/LVqhL4evJVKrtI8UJKvopI&#10;n4cfIF9bVOAxzkKH37x0Jwu+t3RrYxr5tRChoDLytTUO351DvvIaLE2+WpRAUe1qVKDMI18NZKnm&#10;zRqs7E5drDCceppHvuKOP9K95CCMUwWKu1SXpQn0hkucgceJ9JnkK+34WbVr0vPPFSgD4RYPiJ4/&#10;3x9zpdgN7HOqpv8ZEIpjNph9lRJxcQDGHKOYzR2V83585W/5szPrxZucPYoZtwrLkv78+2dg0sKj&#10;cBVD369H0aF0lS3eL+pRdBs+4afr2rR0rrgLZB2a41F0uHaXaSpd0qamc411O1W6vW7rLDr2dPL0&#10;x8t7FJ1xvMrLexRWrz97FN8oxfrsHkWNe9nc+j/qUdRyMLR4CmMeBSivKR5FT1GMeBRx2/OYR1G+&#10;ydmj+GY9CtQxFR6FK4n8fj0Ka/dHurhNKxAztn4ojsLa+ZEViLU4RIot3jM8Cr4fRXkUFqiCo+BX&#10;ZM3xKGq6g01zFJCh1EnBUeAeIaaseR6Fse811by577XgKIydRfM8Cm5JzVGkpjwzAdE7eM6jrIuy&#10;ajO0l4v1ZCEeyRVUsnta5JAzGKQAhAMSubGcUYHwvMB+swssppl8gUWqB93g+11grWqfF11guzXn&#10;EdJpfmLIzqflOQtsZ9yO+dILbLfh5/S9/AJr9q1U/TvcSkQ3YmMiTreOGv7beYE9Ln6RmiPoFMtN&#10;Vnv0/JFukTo3F1hc4T5lgcWJmJMWWLlzfcoCayf3z1l2uCdTz5SadG85LOzXx5/uD5/vFm7v4Ze7&#10;57u3fBt6PU6AwCKcXFyOjfT+4vK4o76/uDz/SXJzefYjjJ2Xu7kcfbvwNFx26qk9jVwf/dXlljZw&#10;tuLn48NP14dPovH9z/Dene77k0dP+6p05rVeL9sFjtlzvSKtAChdjWi1U1Oapm5woDX+9UY/CaWx&#10;vIggPi1b0rF8vVqvKajS1Sib0vUG/qrHAlS61oWbHsuW9FJXr3BGL9NU6WqUTWWnazXuNJoClYrl&#10;RYbqKovlBRLFxVwNgkyrvsX91MSI+nQtyHBkWvemxlgsT5Bp/bc4t4khS9UvMhRZdroWOlhDdcay&#10;AyWy7OrytpVjlAtr6noDyHBkWv/1GieSsV7GNnsRZNoCnTvFrUSWdn+R4ci0/us17relyFILhEP+&#10;S2TZ6Vqdu6SwQKYO+RcZiiw75L9egzNiyNhmL4JMW8DnE0tk6dwTSpRIW1r/9QaXw1JkqQV22G8L&#10;Z5u0pi3Q4h5L0s/UIf8iQ3WWna4FZBuKjG32KpFlh/w3uN6WIFOna4kMR6b1j7NL+Qhgp2sRZNoC&#10;TS3Z4cKaarOXyHBkWv/mWsk2e5XIskP+gYohU6driUyP7MxNfnWVknnkdCjJ2fW1ysMl+OHMix2m&#10;J08vDovLvCNhH07kmySOycCJx/M+hluXESriGF1TWn+SbRuPD1kxHtz1hvgUM54C0lB1Ld/jreJh&#10;IafvI/Pq5eT4QohhbfXvHr+Nn0HKCTXDx6z4B8rdw+NNVSiqH5TCGghYY7cguouORW5sr0Ss4ccl&#10;0EOP7Wvpx2rzQ6Ia0f5gc+HwcJwPNigWzrGBszQolpk0muhpIvwf3T8BwN/v5XWTInx0vjTCD+T3&#10;M0b48ZgdvwXvFOLLlpwr6d9+jwWm35t/f/dOqLBt/pNTiJ/96EUjfJZLcJP4k0f4uT5iiG9p4xER&#10;fi3BtD+uazDCx6MxnlMRHeA7stffgJwKpQG+iNwsevOfWIDMx1uhEp1hSp1sl0soMWn/zsCUutcm&#10;psy7szCp8EZOzy4xZeG9O2GgVJQK733xH9FUHt6vLfOlet9VcnAqAab1bgFL1W4D05rHFRJGv0qV&#10;7xMJBJhWvmFGkkc4bd/qua39TaS74DiFvDX+xI5TDK5T9B6GHS1oBXPZLtafDwt7B2AHG/s1cVha&#10;uBlp+1F7mB/tlMEs4pOJSplPFjzH/sREyyeTHouX6eXiQh8/vU8WpE72i1/HTy8WHjpRrHjm0zgX&#10;55txn+5KCinwKVhz501/z2sq7uxk61fBmpczn15Tmy32KpVLRTq3i8ikNRWEMcOUTu6T1lQDUzqt&#10;m5j0tC5wKKavX1MbVKwRRak1VWSopvI11YJFKPPSgFKTlJyebC1dqdpNFySrfgPHKnwh8dVS5T/X&#10;mpo6dTlhbgEjhHmpsYwvN0yp+HLTlNltFNAYH4mELyfAtEtjdHx1GYXq+WdK7rkpuef2ceQEK/gu&#10;o7STkooeS/z0novnk4Z5Ii9TeC26IblSYNyfClLDz8teLz7n7CXB633SIguJAFMOBn9HHPCcZRYN&#10;iEvpJq170omDkRSacDCeq04omPwHJwZG/+RFCRisrYWz+CwnOuTaiPyLoYtH0C8opatXOOQl41YK&#10;VzEa7ESaZK4i8q+NvyAwXamVqwiRm0XZkPZYgEa8shJS6rI4T7FsKVswOaTUWQFiCil3FLsVhVQ4&#10;iiWkjHxpVqgTKNWkHUXIMD0VfqKBiviJBJfWeoOKUIYrVbrIUFxa7aYBSWEFwaVV38gF7URfqeZF&#10;huEqvESjrxMvscSVe4kcl/YSLVxa9aCqeO8iTiLBpZVv2FE7iYYdswvLbFyp8n1JRYkrq6gw+j1+&#10;dzqPQ2SYHYuCCsOOpKCC4NLKlwmA9C91W5nIRFxnn/q5fWqsZZwdfZI096M9dumxYCXxwUhJGf8T&#10;HHaM2UQq+r3xM3XYh3Od3mEfSTf7h43sKQrAR6RkUAP4yAOD1DD0TFPx3c++/5P7/uiwyvcPB4Y8&#10;YwI2nGWHMiznVUbntZY6TXH+5Q/um1MCNvvJyfvPf/Si/j9c3sL/D6HU8fLqLz//7U5uVd5fHu/+&#10;fLj6jyPe0d2w3H8jnPIRMos3X/7t8Pb69cUe9zK7icSXje8vDyEhnenDUmGvjUdEAL5AN8RpJ/c+&#10;XZn9dulotZOMDgG2uKMA/+ahRBoCiAhKxsqW9Kpcrzauyq4AlbqjLgYgTWUOESpWCSgVBECEgtKu&#10;KColJTBB3UgWKyl3yF1gXL5fHgbgOluCSocB/spb0pZWu0CiuEgcQNSVEcZNt6XIUs2LDFVYThiv&#10;UO/JNEYiAYZM61+uTWY6S9UfrlYudZbHAqu1KzAtbEliAYIsCwbatmHIZIk7HTYHGaqzgjI2rEmi&#10;AYZM9/4Og5voTIUDIsORaf2HeKDs/+w+jdIC4hUkiYkOtccEmQoIRIYiKyKCtURQJTISERCdrfTk&#10;06HTMmTpCBAZjkzrv17jagKKLJ2AQok10Zm2QNttKDI1AiBDkeUl1qGQuRgBrMS6RJaVWMu1yURn&#10;qsQ6XK1M2tL6xyYDVzBfIkstsFu7+zRIa9oCFrJU/zYyrX9hpag1WYl1iSwrsTZmDdDvE2aN7ALj&#10;erXiaxO7T4Mg0xZocfwZsaa+TwMytJ9lFxjXq5qvTjjn6PSe4QJjgkxboF1WFJkaAZChyLILjIGM&#10;r07sPo0SmZSZJvNZgy00RGfqAmOR4ci0/uH+tLSfsfs0CDI9AhrcO8+QpfoXGY5M6z9uMijGJrtP&#10;o0SGE6aUznBBGUGmLjBuIEORZRcYY6blOmP3aRBk2gLyVIYsnYFsZFr/9RpHHLI1gN2nQZBpCzTY&#10;GcOQpSNAZKjOkI1J9Y/0NJ815PLO3nPZYWsMNgCVyOSW0mQEbDvqa7SpFyQyHJnWP3wNPmvgWPsU&#10;mbEGtNoC0BfTWZuOAJHhyLT+zRGAG0xTZEYc0GkLGMi6VP8K2Zl//L75R5PdlAvWQI3ssF9OaAMn&#10;N/CqL7HNxsR+vo7a4qz5ddSmIsOlyTvMmVM6gUyG0mcwkU0Sxwwl4phdEnHf1R5zoBZWBrd5Cp+M&#10;E6/CyZbOZ8DTrEJdcY8BDxyCRxcp4fjpaXH/DtvhwpLQ0sjmKSxf8jwE1kMPjCW/PiEN/BFP/PS4&#10;qrCfqAafMtRcFYjvGuzMoJzEToAnp2kOyom36uSiVSOu+Bnwie8lr9sNv24lHM4EuXgvzIhaZPuv&#10;tLaJ01pEFT89OqFnRAwHtAy9rPAuEOv7e2wkfvrGQu1Rv78xfhs/o8GwsLsXHXxktZ0mJmGPtDZi&#10;haCPsT7i1RFHTAQeP/UL5FLnFArM4Gai28MP4NfffZDTRhwR/+bw9ldh6N1fcFy7P4Xt2c9tFyI2&#10;yxts/R7LJy8y/w3zBka8lbqu0/IGRrCVxg1mrJWHDUYyQ0UNRtCgYwYDVBoymKDyiAHBNYv/dMDA&#10;Y6w8b1DR6E/nDSBDI5m8fmi9bimueXkDkCmIVGQuTeu/xDfoI8nGHwBbRpJ53mC9lbLpks+dlTdo&#10;VjSWV7u3RIbqLM8brBEMM2Sz8gYNjgckOlN5A5HhyPKu3xnIUgvsaqPz11nvx5VKDJnq/pDhyPL+&#10;D0qa6kwNAByOQ1mGLG/Q8FyLyhuIDEVW5A0Q9DNks/IGLeeMVCmRyHBkWv/gjAxkqQUm5w0amtPT&#10;R7NAhiIr8gYWO68m/rXBGT1r3sAfzVJwk+LB93PQi+QNNv5wrhKZGgGYjukIyPMGKzpr6LwBZKg1&#10;87zBBosFGwHz8gbY50tmDZ03gAxHlo2ATcVHwKy8QYNbzxiyVP8iQ5HleYONUQcwL2+A/XMEmc4b&#10;uD12hIFFGBx69j/9boHpf2Pk2+flDdZ0DcB2wNNoaiDDdVasAUauJbXADi4lHQF53gC7qojOdN4A&#10;MhRZkTfAJTFsBMzMG1Bryh20/QzUVMbqhINNlDXNjEZqgR3mba4zbQHLn031rxxaMB3/4/ewm0Sd&#10;uHuI9ndw1TxfMbyhXmo3nHikN0bEYRQRh1MzpfW/vwOdTL2fmeavY5qfn9zN6TGL3Y0sMMIu36cj&#10;mRU/A6kVqrwxwAbF1pjdMESwZWFQTBZIiPVJlfiw+BkeKnlRiPVXL8Wv42cQk+QdxDCbDz4UDKuI&#10;jTCjFYJlERu9SXwT5JBuHXzsROJWLph0zx0hgmshFQQfMlNDzxW3xL/HsC2EGBc5zxGYPHq8CBvL&#10;7+BTw/5C+JZDYlXnGWMEMYNijcfWT+fR8PEzdIC8s8evz5TrV1Cu6aFh7s9f3oOIFXfjfn938+Hq&#10;T/uHffp3R9deXteHm8PHt9f3f/xvAAAA//8DAFBLAwQUAAYACAAAACEAtav6suAAAAAKAQAADwAA&#10;AGRycy9kb3ducmV2LnhtbEyPQWvCQBSE74X+h+UJvdVNIgYbsxGRticpVAult2f2mQSzuyG7JvHf&#10;9/VUj8MMM9/km8m0YqDeN84qiOcRCLKl042tFHwd355XIHxAq7F1lhTcyMOmeHzIMdNutJ80HEIl&#10;uMT6DBXUIXSZlL6syaCfu44se2fXGwws+0rqHkcuN61MoiiVBhvLCzV2tKupvByuRsH7iON2Eb8O&#10;+8t5d/s5Lj++9zEp9TSbtmsQgabwH4Y/fEaHgplO7mq1Fy3r9IW/BAXpMgHBgWSVLECc2InSBGSR&#10;y/sLxS8AAAD//wMAUEsBAi0AFAAGAAgAAAAhALaDOJL+AAAA4QEAABMAAAAAAAAAAAAAAAAAAAAA&#10;AFtDb250ZW50X1R5cGVzXS54bWxQSwECLQAUAAYACAAAACEAOP0h/9YAAACUAQAACwAAAAAAAAAA&#10;AAAAAAAvAQAAX3JlbHMvLnJlbHNQSwECLQAUAAYACAAAACEAx0TUEEwuAAA3ZAEADgAAAAAAAAAA&#10;AAAAAAAuAgAAZHJzL2Uyb0RvYy54bWxQSwECLQAUAAYACAAAACEAtav6suAAAAAKAQAADwAAAAAA&#10;AAAAAAAAAACmMAAAZHJzL2Rvd25yZXYueG1sUEsFBgAAAAAEAAQA8wAAALMxAAAAAA==&#10;">
                <v:group id="Group 2" o:spid="_x0000_s1027" style="position:absolute;left:12;top:15;width:1106;height:378" coordorigin="12,15" coordsize="1106,37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MBtcxAAAANoAAAAPAAAAZHJzL2Rvd25yZXYueG1sRI9Pa8JA&#10;FMTvBb/D8gRvdROlpUTXEMSKh1CoFsTbI/tMgtm3IbvNn2/fLRR6HGbmN8w2HU0jeupcbVlBvIxA&#10;EBdW11wq+Lq8P7+BcB5ZY2OZFEzkIN3NnraYaDvwJ/VnX4oAYZeggsr7NpHSFRUZdEvbEgfvbjuD&#10;PsiulLrDIcBNI1dR9CoN1hwWKmxpX1HxOH8bBccBh2wdH/r8cd9Pt8vLxzWPSanFfMw2IDyN/j/8&#10;1z5pBSv4vRJugNz9AAAA//8DAFBLAQItABQABgAIAAAAIQDb4fbL7gAAAIUBAAATAAAAAAAAAAAA&#10;AAAAAAAAAABbQ29udGVudF9UeXBlc10ueG1sUEsBAi0AFAAGAAgAAAAhAFr0LFu/AAAAFQEAAAsA&#10;AAAAAAAAAAAAAAAAHwEAAF9yZWxzLy5yZWxzUEsBAi0AFAAGAAgAAAAhALIwG1zEAAAA2gAAAA8A&#10;AAAAAAAAAAAAAAAABwIAAGRycy9kb3ducmV2LnhtbFBLBQYAAAAAAwADALcAAAD4AgAAAAA=&#10;">
                  <v:shape id="Freeform 730" o:spid="_x0000_s1028" style="position:absolute;left:12;top:15;width:1106;height:378;visibility:visible;mso-wrap-style:square;v-text-anchor:top" coordsize="1106,37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ih/7wwAAANsAAAAPAAAAZHJzL2Rvd25yZXYueG1sRI9Ba8JA&#10;FITvBf/D8gq9iG5sJUiajUhB7FUrmOMz+5qEZt+G7GtM/71bKPQ4zMw3TL6dXKdGGkLr2cBqmYAi&#10;rrxtuTZw/tgvNqCCIFvsPJOBHwqwLWYPOWbW3/hI40lqFSEcMjTQiPSZ1qFqyGFY+p44ep9+cChR&#10;DrW2A94i3HX6OUlS7bDluNBgT28NVV+nb2egPM9lLEuv1xe5pqtLyvNNeTDm6XHavYISmuQ//Nd+&#10;twZe1vD7Jf4AXdwBAAD//wMAUEsBAi0AFAAGAAgAAAAhANvh9svuAAAAhQEAABMAAAAAAAAAAAAA&#10;AAAAAAAAAFtDb250ZW50X1R5cGVzXS54bWxQSwECLQAUAAYACAAAACEAWvQsW78AAAAVAQAACwAA&#10;AAAAAAAAAAAAAAAfAQAAX3JlbHMvLnJlbHNQSwECLQAUAAYACAAAACEAuoof+8MAAADbAAAADwAA&#10;AAAAAAAAAAAAAAAHAgAAZHJzL2Rvd25yZXYueG1sUEsFBgAAAAADAAMAtwAAAPcCAAAAAA==&#10;" path="m27,l2,,,14,,377r1104,l1105,24,1096,4,1078,2,27,xe" fillcolor="#aab2ab" stroked="f">
                    <v:path arrowok="t" o:connecttype="custom" o:connectlocs="27,667;2,667;0,681;0,1044;1104,1044;1105,691;1096,671;1078,669;27,667" o:connectangles="0,0,0,0,0,0,0,0,0"/>
                  </v:shape>
                </v:group>
                <v:group id="Group 3" o:spid="_x0000_s1029" style="position:absolute;left:10;top:10;width:1113;height:390" coordorigin="10,10" coordsize="1113,3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fL7HwwAAANoAAAAPAAAAZHJzL2Rvd25yZXYueG1sRI9Bi8Iw&#10;FITvwv6H8ARvmlZRpBpFZF08yIJVWPb2aJ5tsXkpTbat/94sCB6HmfmGWW97U4mWGldaVhBPIhDE&#10;mdUl5wqul8N4CcJ5ZI2VZVLwIAfbzcdgjYm2HZ+pTX0uAoRdggoK7+tESpcVZNBNbE0cvJttDPog&#10;m1zqBrsAN5WcRtFCGiw5LBRY076g7J7+GQVfHXa7WfzZnu63/eP3Mv/+OcWk1GjY71YgPPX+HX61&#10;j1rBDP6vhBsgN08AAAD//wMAUEsBAi0AFAAGAAgAAAAhANvh9svuAAAAhQEAABMAAAAAAAAAAAAA&#10;AAAAAAAAAFtDb250ZW50X1R5cGVzXS54bWxQSwECLQAUAAYACAAAACEAWvQsW78AAAAVAQAACwAA&#10;AAAAAAAAAAAAAAAfAQAAX3JlbHMvLnJlbHNQSwECLQAUAAYACAAAACEA3Xy+x8MAAADaAAAADwAA&#10;AAAAAAAAAAAAAAAHAgAAZHJzL2Rvd25yZXYueG1sUEsFBgAAAAADAAMAtwAAAPcCAAAAAA==&#10;">
                  <v:shape id="Freeform 728" o:spid="_x0000_s1030" style="position:absolute;left:10;top:10;width:1113;height:390;visibility:visible;mso-wrap-style:square;v-text-anchor:top" coordsize="1113,3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sLVQxgAAANsAAAAPAAAAZHJzL2Rvd25yZXYueG1sRI9fa8JA&#10;EMTfC/0Oxxb6Vi9aKDV6SrG0lYqI//B1za1JaG435E6N/fQ9oeDjMDO/YYbj1lXqRI0vhQ10Owko&#10;4kxsybmBzfrj6RWUD8gWK2EycCEP49H93RBTK2de0mkVchUh7FM0UIRQp1r7rCCHviM1cfQO0jgM&#10;UTa5tg2eI9xVupckL9phyXGhwJomBWU/q6MzMJX+xf1u5fs4f59UX7LYf3Z3M2MeH9q3AahAbbiF&#10;/9tTa+C5B9cv8Qfo0R8AAAD//wMAUEsBAi0AFAAGAAgAAAAhANvh9svuAAAAhQEAABMAAAAAAAAA&#10;AAAAAAAAAAAAAFtDb250ZW50X1R5cGVzXS54bWxQSwECLQAUAAYACAAAACEAWvQsW78AAAAVAQAA&#10;CwAAAAAAAAAAAAAAAAAfAQAAX3JlbHMvLnJlbHNQSwECLQAUAAYACAAAACEAS7C1UMYAAADbAAAA&#10;DwAAAAAAAAAAAAAAAAAHAgAAZHJzL2Rvd25yZXYueG1sUEsFBgAAAAADAAMAtwAAAPoCAAAAAA==&#10;" path="m1103,l9,,,9,,387r2,3l1110,390r2,-3l1112,359r-913,l176,358,114,339,66,302,54,286,9,274,9,15r5,-5l1112,10,1103,xe" fillcolor="#010202" stroked="f">
                    <v:path arrowok="t" o:connecttype="custom" o:connectlocs="1103,662;9,662;0,671;0,1049;2,1052;1110,1052;1112,1049;1112,1021;199,1021;176,1020;114,1001;66,964;54,948;9,936;9,677;14,672;1112,672;1103,662" o:connectangles="0,0,0,0,0,0,0,0,0,0,0,0,0,0,0,0,0,0"/>
                  </v:shape>
                  <v:shape id="Freeform 727" o:spid="_x0000_s1031" style="position:absolute;left:10;top:10;width:1113;height:390;visibility:visible;mso-wrap-style:square;v-text-anchor:top" coordsize="1113,3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BDLxgAAANsAAAAPAAAAZHJzL2Rvd25yZXYueG1sRI9fa8JA&#10;EMTfC/0Oxxb6Vi9WKDV6SrG0lYqI//B1za1JaG435E6N/fQ9oeDjMDO/YYbj1lXqRI0vhQ10Owko&#10;4kxsybmBzfrj6RWUD8gWK2EycCEP49H93RBTK2de0mkVchUh7FM0UIRQp1r7rCCHviM1cfQO0jgM&#10;UTa5tg2eI9xV+jlJXrTDkuNCgTVNCsp+VkdnYCr9i/vdyvdx/j6pvmSx/+zuZsY8PrRvA1CB2nAL&#10;/7en1kCvB9cv8Qfo0R8AAAD//wMAUEsBAi0AFAAGAAgAAAAhANvh9svuAAAAhQEAABMAAAAAAAAA&#10;AAAAAAAAAAAAAFtDb250ZW50X1R5cGVzXS54bWxQSwECLQAUAAYACAAAACEAWvQsW78AAAAVAQAA&#10;CwAAAAAAAAAAAAAAAAAfAQAAX3JlbHMvLnJlbHNQSwECLQAUAAYACAAAACEAJPwQy8YAAADbAAAA&#10;DwAAAAAAAAAAAAAAAAAHAgAAZHJzL2Rvd25yZXYueG1sUEsFBgAAAAADAAMAtwAAAPoCAAAAAA==&#10;" path="m1112,10r-14,l1103,15r,259l335,274r-11,17l311,307r-50,36l199,359r913,l1112,10xe" fillcolor="#010202" stroked="f">
                    <v:path arrowok="t" o:connecttype="custom" o:connectlocs="1112,672;1098,672;1103,677;1103,936;335,936;324,953;311,969;261,1005;199,1021;1112,1021;1112,672" o:connectangles="0,0,0,0,0,0,0,0,0,0,0"/>
                  </v:shape>
                </v:group>
                <v:group id="Group 4" o:spid="_x0000_s1032" style="position:absolute;left:665;top:314;width:52;height:62" coordorigin="665,314" coordsize="52,6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lSazxQAAANoAAAAPAAAAZHJzL2Rvd25yZXYueG1sRI9Pa8JA&#10;FMTvBb/D8oTe6ibaFomuEkItPYRCVRBvj+wzCWbfhuw2f759t1DocZiZ3zDb/Wga0VPnassK4kUE&#10;griwuuZSwfl0eFqDcB5ZY2OZFEzkYL+bPWwx0XbgL+qPvhQBwi5BBZX3bSKlKyoy6Ba2JQ7ezXYG&#10;fZBdKXWHQ4CbRi6j6FUarDksVNhSVlFxP34bBe8DDukqfuvz+y2brqeXz0sek1KP8zHdgPA0+v/w&#10;X/tDK3iG3yvhBsjdDwAAAP//AwBQSwECLQAUAAYACAAAACEA2+H2y+4AAACFAQAAEwAAAAAAAAAA&#10;AAAAAAAAAAAAW0NvbnRlbnRfVHlwZXNdLnhtbFBLAQItABQABgAIAAAAIQBa9CxbvwAAABUBAAAL&#10;AAAAAAAAAAAAAAAAAB8BAABfcmVscy8ucmVsc1BLAQItABQABgAIAAAAIQBSlSazxQAAANoAAAAP&#10;AAAAAAAAAAAAAAAAAAcCAABkcnMvZG93bnJldi54bWxQSwUGAAAAAAMAAwC3AAAA+QIAAAAA&#10;">
                  <v:shape id="Freeform 725" o:spid="_x0000_s1033" style="position:absolute;left:665;top:314;width:52;height:62;visibility:visible;mso-wrap-style:square;v-text-anchor:top" coordsize="52,6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XNkwwwAAANsAAAAPAAAAZHJzL2Rvd25yZXYueG1sRI/dagIx&#10;FITvC75DOELvalZhpa5GUaGsFy3Unwc4bM7+4OYkbKK7vn0jCL0cZuYbZrUZTCvu1PnGsoLpJAFB&#10;XFjdcKXgcv76+AThA7LG1jIpeJCHzXr0tsJM256PdD+FSkQI+wwV1CG4TEpf1GTQT6wjjl5pO4Mh&#10;yq6SusM+wk0rZ0kylwYbjgs1OtrXVFxPN6PA7+flzjUu7/Oy//1JMb1956lS7+NhuwQRaAj/4Vf7&#10;oBXMFvD8En+AXP8BAAD//wMAUEsBAi0AFAAGAAgAAAAhANvh9svuAAAAhQEAABMAAAAAAAAAAAAA&#10;AAAAAAAAAFtDb250ZW50X1R5cGVzXS54bWxQSwECLQAUAAYACAAAACEAWvQsW78AAAAVAQAACwAA&#10;AAAAAAAAAAAAAAAfAQAAX3JlbHMvLnJlbHNQSwECLQAUAAYACAAAACEAD1zZMMMAAADbAAAADwAA&#10;AAAAAAAAAAAAAAAHAgAAZHJzL2Rvd25yZXYueG1sUEsFBgAAAAADAAMAtwAAAPcCAAAAAA==&#10;" path="m32,l,,,61r33,l35,61,50,51r-36,l14,34r35,l47,31,44,29,40,28r3,-2l45,25r-31,l14,10r34,l35,,32,xe" stroked="f">
                    <v:path arrowok="t" o:connecttype="custom" o:connectlocs="32,966;0,966;0,1027;33,1027;35,1027;50,1017;14,1017;14,1000;49,1000;47,997;44,995;40,994;43,992;45,991;14,991;14,976;48,976;48,976;35,966;32,966" o:connectangles="0,0,0,0,0,0,0,0,0,0,0,0,0,0,0,0,0,0,0,0"/>
                  </v:shape>
                  <v:shape id="Freeform 724" o:spid="_x0000_s1034" style="position:absolute;left:665;top:314;width:52;height:62;visibility:visible;mso-wrap-style:square;v-text-anchor:top" coordsize="52,6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v+ZwwAAAANsAAAAPAAAAZHJzL2Rvd25yZXYueG1sRE/JasMw&#10;EL0X8g9iArnVchocghslNIHiHlponH7AYI0Xao2EJS/9++pQ6PHx9uN5Mb2YaPCdZQXbJAVBXFnd&#10;caPg6/76eADhA7LG3jIp+CEP59Pq4Yi5tjPfaCpDI2II+xwVtCG4XEpftWTQJ9YRR662g8EQ4dBI&#10;PeAcw00vn9J0Lw12HBtadHRtqfouR6PAX/f1xXWumIt6/vzIMBvfi0ypzXp5eQYRaAn/4j/3m1aw&#10;i+vjl/gD5OkXAAD//wMAUEsBAi0AFAAGAAgAAAAhANvh9svuAAAAhQEAABMAAAAAAAAAAAAAAAAA&#10;AAAAAFtDb250ZW50X1R5cGVzXS54bWxQSwECLQAUAAYACAAAACEAWvQsW78AAAAVAQAACwAAAAAA&#10;AAAAAAAAAAAfAQAAX3JlbHMvLnJlbHNQSwECLQAUAAYACAAAACEAG7/mcMAAAADbAAAADwAAAAAA&#10;AAAAAAAAAAAHAgAAZHJzL2Rvd25yZXYueG1sUEsFBgAAAAADAAMAtwAAAPQCAAAAAA==&#10;" path="m49,34r-18,l34,35r3,2l38,39r,5l28,51r22,l51,49r1,-3l52,39,51,36,49,34xe" stroked="f">
                    <v:path arrowok="t" o:connecttype="custom" o:connectlocs="49,1000;31,1000;34,1001;37,1003;38,1005;38,1010;28,1017;50,1017;51,1015;52,1012;52,1005;51,1002;49,1000" o:connectangles="0,0,0,0,0,0,0,0,0,0,0,0,0"/>
                  </v:shape>
                  <v:shape id="Freeform 723" o:spid="_x0000_s1035" style="position:absolute;left:665;top:314;width:52;height:62;visibility:visible;mso-wrap-style:square;v-text-anchor:top" coordsize="52,6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80PrwwAAANsAAAAPAAAAZHJzL2Rvd25yZXYueG1sRI/dagIx&#10;FITvC75DOIJ3NatlRVajqFDWixbqzwMcNmd/cHMSNtFd394UCr0cZuYbZr0dTCse1PnGsoLZNAFB&#10;XFjdcKXgevl8X4LwAVlja5kUPMnDdjN6W2Ombc8nepxDJSKEfYYK6hBcJqUvajLop9YRR6+0ncEQ&#10;ZVdJ3WEf4aaV8yRZSIMNx4UaHR1qKm7nu1HgD4ty7xqX93nZ/3ynmN6/8lSpyXjYrUAEGsJ/+K99&#10;1Ao+ZvD7Jf4AuXkBAAD//wMAUEsBAi0AFAAGAAgAAAAhANvh9svuAAAAhQEAABMAAAAAAAAAAAAA&#10;AAAAAAAAAFtDb250ZW50X1R5cGVzXS54bWxQSwECLQAUAAYACAAAACEAWvQsW78AAAAVAQAACwAA&#10;AAAAAAAAAAAAAAAfAQAAX3JlbHMvLnJlbHNQSwECLQAUAAYACAAAACEAdPND68MAAADbAAAADwAA&#10;AAAAAAAAAAAAAAAHAgAAZHJzL2Rvd25yZXYueG1sUEsFBgAAAAADAAMAtwAAAPcCAAAAAA==&#10;" path="m48,10r-34,l29,10r2,1l36,16r,4l35,22r-3,2l30,25r15,l48,21r1,-3l49,11,48,10xe" stroked="f">
                    <v:path arrowok="t" o:connecttype="custom" o:connectlocs="48,976;14,976;29,976;31,977;36,982;36,986;35,988;32,990;30,991;45,991;48,987;49,984;49,977;48,976" o:connectangles="0,0,0,0,0,0,0,0,0,0,0,0,0,0"/>
                  </v:shape>
                </v:group>
                <v:group id="Group 5" o:spid="_x0000_s1036" style="position:absolute;left:719;top:314;width:59;height:62" coordorigin="719,314" coordsize="59,6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2YMoxAAAANoAAAAPAAAAZHJzL2Rvd25yZXYueG1sRI9Ba8JA&#10;FITvBf/D8oTe6iYtKSW6hiBWeghCtSDeHtlnEsy+Ddk1if++KxR6HGbmG2aVTaYVA/WusawgXkQg&#10;iEurG64U/Bw/Xz5AOI+ssbVMCu7kIFvPnlaYajvyNw0HX4kAYZeigtr7LpXSlTUZdAvbEQfvYnuD&#10;Psi+krrHMcBNK1+j6F0abDgs1NjRpqbyergZBbsRx/wt3g7F9bK5n4/J/lTEpNTzfMqXIDxN/j/8&#10;1/7SChJ4XAk3QK5/AQAA//8DAFBLAQItABQABgAIAAAAIQDb4fbL7gAAAIUBAAATAAAAAAAAAAAA&#10;AAAAAAAAAABbQ29udGVudF9UeXBlc10ueG1sUEsBAi0AFAAGAAgAAAAhAFr0LFu/AAAAFQEAAAsA&#10;AAAAAAAAAAAAAAAAHwEAAF9yZWxzLy5yZWxzUEsBAi0AFAAGAAgAAAAhAD3ZgyjEAAAA2gAAAA8A&#10;AAAAAAAAAAAAAAAABwIAAGRycy9kb3ducmV2LnhtbFBLBQYAAAAAAwADALcAAAD4AgAAAAA=&#10;">
                  <v:shape id="Freeform 721" o:spid="_x0000_s1037" style="position:absolute;left:719;top:314;width:59;height:62;visibility:visible;mso-wrap-style:square;v-text-anchor:top" coordsize="59,6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meG+xQAAANsAAAAPAAAAZHJzL2Rvd25yZXYueG1sRI9Lb8Iw&#10;EITvlfgP1iJxKw4ceKQYhEAVXDjwEG1vi70kEfE6jQ2Ef18jVeI4mplvNJNZY0txo9oXjhX0ugkI&#10;Yu1MwZmCw/7zfQTCB2SDpWNS8CAPs2nrbYKpcXfe0m0XMhEh7FNUkIdQpVJ6nZNF33UVcfTOrrYY&#10;oqwzaWq8R7gtZT9JBtJiwXEhx4oWOenL7moV2NP4a7P8/m1kpeXooOfH1c/RKtVpN/MPEIGa8Ar/&#10;t9dGQX8Izy/xB8jpHwAAAP//AwBQSwECLQAUAAYACAAAACEA2+H2y+4AAACFAQAAEwAAAAAAAAAA&#10;AAAAAAAAAAAAW0NvbnRlbnRfVHlwZXNdLnhtbFBLAQItABQABgAIAAAAIQBa9CxbvwAAABUBAAAL&#10;AAAAAAAAAAAAAAAAAB8BAABfcmVscy8ucmVsc1BLAQItABQABgAIAAAAIQC6meG+xQAAANsAAAAP&#10;AAAAAAAAAAAAAAAAAAcCAABkcnMvZG93bnJldi54bWxQSwUGAAAAAAMAAwC3AAAA+QIAAAAA&#10;" path="m15,l,,23,37r,24l36,61r,-23l44,24r-14,l15,xe" stroked="f">
                    <v:path arrowok="t" o:connecttype="custom" o:connectlocs="15,966;0,966;23,1003;23,1027;36,1027;36,1004;44,990;30,990;15,966" o:connectangles="0,0,0,0,0,0,0,0,0"/>
                  </v:shape>
                  <v:shape id="Freeform 720" o:spid="_x0000_s1038" style="position:absolute;left:719;top:314;width:59;height:62;visibility:visible;mso-wrap-style:square;v-text-anchor:top" coordsize="59,6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BnXMwAAAANsAAAAPAAAAZHJzL2Rvd25yZXYueG1sRE/LisIw&#10;FN0L/kO4gjtNdSFajSKK6GYWo+Jjd02ubbG5qU1GO38/WQy4PJz3bNHYUryo9oVjBYN+AoJYO1Nw&#10;puB42PTGIHxANlg6JgW/5GExb7dmmBr35m967UMmYgj7FBXkIVSplF7nZNH3XUUcuburLYYI60ya&#10;Gt8x3JZymCQjabHg2JBjRauc9GP/YxXY2+T8tb48G1lpOT7q5Wl7PVmlup1mOQURqAkf8b97ZxQM&#10;49j4Jf4AOf8DAAD//wMAUEsBAi0AFAAGAAgAAAAhANvh9svuAAAAhQEAABMAAAAAAAAAAAAAAAAA&#10;AAAAAFtDb250ZW50X1R5cGVzXS54bWxQSwECLQAUAAYACAAAACEAWvQsW78AAAAVAQAACwAAAAAA&#10;AAAAAAAAAAAfAQAAX3JlbHMvLnJlbHNQSwECLQAUAAYACAAAACEAywZ1zMAAAADbAAAADwAAAAAA&#10;AAAAAAAAAAAHAgAAZHJzL2Rvd25yZXYueG1sUEsFBgAAAAADAAMAtwAAAPQCAAAAAA==&#10;" path="m59,l44,,30,24r14,l59,xe" stroked="f">
                    <v:path arrowok="t" o:connecttype="custom" o:connectlocs="59,966;44,966;30,990;44,990;59,966" o:connectangles="0,0,0,0,0"/>
                  </v:shape>
                </v:group>
                <v:group id="Group 6" o:spid="_x0000_s1039" style="position:absolute;left:75;top:67;width:253;height:250" coordorigin="75,67" coordsize="253,2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Cx1fwgAAANoAAAAPAAAAZHJzL2Rvd25yZXYueG1sRI9Bi8Iw&#10;FITvC/6H8ARva1plRapRRFQ8iLAqiLdH82yLzUtpYlv/vVkQ9jjMzDfMfNmZUjRUu8KygngYgSBO&#10;rS44U3A5b7+nIJxH1lhaJgUvcrBc9L7mmGjb8i81J5+JAGGXoILc+yqR0qU5GXRDWxEH725rgz7I&#10;OpO6xjbATSlHUTSRBgsOCzlWtM4pfZyeRsGuxXY1jjfN4XFfv27nn+P1EJNSg363moHw1Pn/8Ke9&#10;1wom8Hcl3AC5eAMAAP//AwBQSwECLQAUAAYACAAAACEA2+H2y+4AAACFAQAAEwAAAAAAAAAAAAAA&#10;AAAAAAAAW0NvbnRlbnRfVHlwZXNdLnhtbFBLAQItABQABgAIAAAAIQBa9CxbvwAAABUBAAALAAAA&#10;AAAAAAAAAAAAAB8BAABfcmVscy8ucmVsc1BLAQItABQABgAIAAAAIQDNCx1fwgAAANoAAAAPAAAA&#10;AAAAAAAAAAAAAAcCAABkcnMvZG93bnJldi54bWxQSwUGAAAAAAMAAwC3AAAA9gIAAAAA&#10;">
                  <v:shape id="Freeform 718" o:spid="_x0000_s1040" style="position:absolute;left:75;top:67;width:253;height:250;visibility:visible;mso-wrap-style:square;v-text-anchor:top" coordsize="253,2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6PUjxQAAANsAAAAPAAAAZHJzL2Rvd25yZXYueG1sRI9PawIx&#10;FMTvhX6H8ArearaKi6xGkVLRlor456C3x+a5Wbp5WZJUt9++KRQ8DjPzG2Y672wjruRD7VjBSz8D&#10;QVw6XXOl4HhYPo9BhIissXFMCn4owHz2+DDFQrsb7+i6j5VIEA4FKjAxtoWUoTRkMfRdS5y8i/MW&#10;Y5K+ktrjLcFtIwdZlkuLNacFgy29Giq/9t9WwXnDn9vRyb+N1miG7yv5ke0wV6r31C0mICJ18R7+&#10;b6+1gkEOf1/SD5CzXwAAAP//AwBQSwECLQAUAAYACAAAACEA2+H2y+4AAACFAQAAEwAAAAAAAAAA&#10;AAAAAAAAAAAAW0NvbnRlbnRfVHlwZXNdLnhtbFBLAQItABQABgAIAAAAIQBa9CxbvwAAABUBAAAL&#10;AAAAAAAAAAAAAAAAAB8BAABfcmVscy8ucmVsc1BLAQItABQABgAIAAAAIQAB6PUjxQAAANsAAAAP&#10;AAAAAAAAAAAAAAAAAAcCAABkcnMvZG93bnJldi54bWxQSwUGAAAAAAMAAwC3AAAA+QIAAAAA&#10;" path="m104,l45,28,8,81,,125r1,17l24,198r50,38l148,250r21,-6l222,207r28,-59l252,125r-1,-17l228,52,178,14,104,xe" stroked="f">
                    <v:path arrowok="t" o:connecttype="custom" o:connectlocs="104,719;45,747;8,800;0,844;1,861;24,917;74,955;148,969;169,963;222,926;250,867;252,844;251,827;228,771;178,733;104,719" o:connectangles="0,0,0,0,0,0,0,0,0,0,0,0,0,0,0,0"/>
                  </v:shape>
                </v:group>
                <v:group id="Group 7" o:spid="_x0000_s1041" style="position:absolute;left:57;top:48;width:289;height:289" coordorigin="57,48" coordsize="289,2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R7jExQAAANoAAAAPAAAAZHJzL2Rvd25yZXYueG1sRI9Pa8JA&#10;FMTvBb/D8oTe6iZKW4muEkItPYRCVRBvj+wzCWbfhuw2f759t1DocZiZ3zDb/Wga0VPnassK4kUE&#10;griwuuZSwfl0eFqDcB5ZY2OZFEzkYL+bPWwx0XbgL+qPvhQBwi5BBZX3bSKlKyoy6Ba2JQ7ezXYG&#10;fZBdKXWHQ4CbRi6j6EUarDksVNhSVlFxP34bBe8DDukqfuvz+y2brqfnz0sek1KP8zHdgPA0+v/w&#10;X/tDK3iF3yvhBsjdDwAAAP//AwBQSwECLQAUAAYACAAAACEA2+H2y+4AAACFAQAAEwAAAAAAAAAA&#10;AAAAAAAAAAAAW0NvbnRlbnRfVHlwZXNdLnhtbFBLAQItABQABgAIAAAAIQBa9CxbvwAAABUBAAAL&#10;AAAAAAAAAAAAAAAAAB8BAABfcmVscy8ucmVsc1BLAQItABQABgAIAAAAIQCiR7jExQAAANoAAAAP&#10;AAAAAAAAAAAAAAAAAAcCAABkcnMvZG93bnJldi54bWxQSwUGAAAAAAMAAwC3AAAA+QIAAAAA&#10;">
                  <v:shape id="Freeform 716" o:spid="_x0000_s1042" style="position:absolute;left:57;top:48;width:289;height:289;visibility:visible;mso-wrap-style:square;v-text-anchor:top" coordsize="289,2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WgCpxAAAANsAAAAPAAAAZHJzL2Rvd25yZXYueG1sRI9Pa8JA&#10;EMXvBb/DMkJvdaMHsamriKKEKgX/XHobstMkNTsbsquJ3945FHqb4b157zfzZe9qdac2VJ4NjEcJ&#10;KOLc24oLA5fz9m0GKkRki7VnMvCgAMvF4GWOqfUdH+l+ioWSEA4pGihjbFKtQ16SwzDyDbFoP751&#10;GGVtC21b7CTc1XqSJFPtsGJpKLGhdUn59XRzBq7ZvnvEz9/3bbfZ5Zh90UF/kzGvw371ASpSH//N&#10;f9eZFXyBlV9kAL14AgAA//8DAFBLAQItABQABgAIAAAAIQDb4fbL7gAAAIUBAAATAAAAAAAAAAAA&#10;AAAAAAAAAABbQ29udGVudF9UeXBlc10ueG1sUEsBAi0AFAAGAAgAAAAhAFr0LFu/AAAAFQEAAAsA&#10;AAAAAAAAAAAAAAAAHwEAAF9yZWxzLy5yZWxzUEsBAi0AFAAGAAgAAAAhAFhaAKnEAAAA2wAAAA8A&#10;AAAAAAAAAAAAAAAABwIAAGRycy9kb3ducmV2LnhtbFBLBQYAAAAAAwADALcAAAD4AgAAAAA=&#10;" path="m128,l55,30,9,93,,158r3,19l30,232r62,47l158,288r20,-3l197,279r18,-8l228,262r-97,l112,258,59,226,27,156,26,132r3,-20l61,60,134,27r25,-1l229,26,213,16,195,9,176,3,154,,128,xe" fillcolor="#010202" stroked="f">
                    <v:path arrowok="t" o:connecttype="custom" o:connectlocs="128,700;55,730;9,793;0,858;3,877;30,932;92,979;158,988;178,985;197,979;215,971;228,962;131,962;112,958;59,926;27,856;26,832;29,812;61,760;134,727;159,726;229,726;229,726;213,716;195,709;176,703;154,700;128,700" o:connectangles="0,0,0,0,0,0,0,0,0,0,0,0,0,0,0,0,0,0,0,0,0,0,0,0,0,0,0,0"/>
                  </v:shape>
                  <v:shape id="Freeform 715" o:spid="_x0000_s1043" style="position:absolute;left:57;top:48;width:289;height:289;visibility:visible;mso-wrap-style:square;v-text-anchor:top" coordsize="289,2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FqUywAAAANsAAAAPAAAAZHJzL2Rvd25yZXYueG1sRE9Li8Iw&#10;EL4L/ocwgjdN9SBrNYooStldBB8Xb0MzttVmUppo67/fLAje5uN7znzZmlI8qXaFZQWjYQSCOLW6&#10;4EzB+bQdfIFwHlljaZkUvMjBctHtzDHWtuEDPY8+EyGEXYwKcu+rWEqX5mTQDW1FHLirrQ36AOtM&#10;6hqbEG5KOY6iiTRYcGjIsaJ1Tun9+DAK7slP8/Lft+m22exSTPb0Ky+kVL/XrmYgPLX+I367Ex3m&#10;T+H/l3CAXPwBAAD//wMAUEsBAi0AFAAGAAgAAAAhANvh9svuAAAAhQEAABMAAAAAAAAAAAAAAAAA&#10;AAAAAFtDb250ZW50X1R5cGVzXS54bWxQSwECLQAUAAYACAAAACEAWvQsW78AAAAVAQAACwAAAAAA&#10;AAAAAAAAAAAfAQAAX3JlbHMvLnJlbHNQSwECLQAUAAYACAAAACEANxalMsAAAADbAAAADwAAAAAA&#10;AAAAAAAAAAAHAgAAZHJzL2Rvd25yZXYueG1sUEsFBgAAAAADAAMAtwAAAPQCAAAAAA==&#10;" path="m229,26r-70,l178,30r19,7l242,77r19,57l262,156r,2l226,230r-70,31l131,262r97,l271,215r16,-59l288,132r-3,-21l247,41r-4,-4l229,26xe" fillcolor="#010202" stroked="f">
                    <v:path arrowok="t" o:connecttype="custom" o:connectlocs="229,726;159,726;178,730;197,737;242,777;261,834;262,856;262,858;226,930;156,961;131,962;228,962;271,915;287,856;288,832;285,811;247,741;243,737;229,726" o:connectangles="0,0,0,0,0,0,0,0,0,0,0,0,0,0,0,0,0,0,0"/>
                  </v:shape>
                  <v:shape id="Freeform 714" o:spid="_x0000_s1044" style="position:absolute;left:57;top:48;width:289;height:289;visibility:visible;mso-wrap-style:square;v-text-anchor:top" coordsize="289,2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QMYSvwAAANsAAAAPAAAAZHJzL2Rvd25yZXYueG1sRE9Ni8Iw&#10;EL0v+B/CCN7WVA+i1SiiKEVFWNeLt6EZ22ozKU209d+bg+Dx8b5ni9aU4km1KywrGPQjEMSp1QVn&#10;Cs7/m98xCOeRNZaWScGLHCzmnZ8Zxto2/EfPk89ECGEXo4Lc+yqW0qU5GXR9WxEH7mprgz7AOpO6&#10;xiaEm1IOo2gkDRYcGnKsaJVTej89jIJ7sm9efnebbJr1NsXkSAd5IaV63XY5BeGp9V/xx51oBcOw&#10;PnwJP0DO3wAAAP//AwBQSwECLQAUAAYACAAAACEA2+H2y+4AAACFAQAAEwAAAAAAAAAAAAAAAAAA&#10;AAAAW0NvbnRlbnRfVHlwZXNdLnhtbFBLAQItABQABgAIAAAAIQBa9CxbvwAAABUBAAALAAAAAAAA&#10;AAAAAAAAAB8BAABfcmVscy8ucmVsc1BLAQItABQABgAIAAAAIQBoQMYSvwAAANsAAAAPAAAAAAAA&#10;AAAAAAAAAAcCAABkcnMvZG93bnJldi54bWxQSwUGAAAAAAMAAwC3AAAA8wIAAAAA&#10;" path="m104,99r-12,l82,103,66,119r-4,11l62,158r4,11l81,185r11,4l109,189r20,-7l140,170r-46,l88,161r,-34l94,118r44,l140,117,125,103,104,99xe" fillcolor="#010202" stroked="f">
                    <v:path arrowok="t" o:connecttype="custom" o:connectlocs="104,799;92,799;82,803;66,819;62,830;62,858;66,869;81,885;92,889;109,889;129,882;140,870;94,870;88,861;88,827;94,818;138,818;140,817;125,803;104,799" o:connectangles="0,0,0,0,0,0,0,0,0,0,0,0,0,0,0,0,0,0,0,0"/>
                  </v:shape>
                  <v:shape id="Freeform 713" o:spid="_x0000_s1045" style="position:absolute;left:57;top:48;width:289;height:289;visibility:visible;mso-wrap-style:square;v-text-anchor:top" coordsize="289,2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DGOJwgAAANsAAAAPAAAAZHJzL2Rvd25yZXYueG1sRI9Bi8Iw&#10;FITvgv8hPMGbpnqQtRpFFKW4Iqx68fZonm21eSlNtPXfm4WFPQ4z8w0zX7amFC+qXWFZwWgYgSBO&#10;rS44U3A5bwdfIJxH1lhaJgVvcrBcdDtzjLVt+IdeJ5+JAGEXo4Lc+yqW0qU5GXRDWxEH72Zrgz7I&#10;OpO6xibATSnHUTSRBgsOCzlWtM4pfZyeRsEj+W7efn+fbpvNLsXkSAd5JaX6vXY1A+Gp9f/hv3ai&#10;FYxH8Psl/AC5+AAAAP//AwBQSwECLQAUAAYACAAAACEA2+H2y+4AAACFAQAAEwAAAAAAAAAAAAAA&#10;AAAAAAAAW0NvbnRlbnRfVHlwZXNdLnhtbFBLAQItABQABgAIAAAAIQBa9CxbvwAAABUBAAALAAAA&#10;AAAAAAAAAAAAAB8BAABfcmVscy8ucmVsc1BLAQItABQABgAIAAAAIQAHDGOJwgAAANsAAAAPAAAA&#10;AAAAAAAAAAAAAAcCAABkcnMvZG93bnJldi54bWxQSwUGAAAAAAMAAwC3AAAA9gIAAAAA&#10;" path="m188,99r-13,l165,103r-16,16l146,130r,28l149,169r16,16l175,189r18,l212,182r12,-12l178,170r-7,-9l171,127r7,-9l222,118r2,-1l209,103,188,99xe" fillcolor="#010202" stroked="f">
                    <v:path arrowok="t" o:connecttype="custom" o:connectlocs="188,799;175,799;165,803;149,819;146,830;146,858;149,869;165,885;175,889;193,889;212,882;224,870;178,870;171,861;171,827;178,818;222,818;224,817;209,803;188,799" o:connectangles="0,0,0,0,0,0,0,0,0,0,0,0,0,0,0,0,0,0,0,0"/>
                  </v:shape>
                  <v:shape id="Freeform 712" o:spid="_x0000_s1046" style="position:absolute;left:57;top:48;width:289;height:289;visibility:visible;mso-wrap-style:square;v-text-anchor:top" coordsize="289,2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3v3+xAAAANsAAAAPAAAAZHJzL2Rvd25yZXYueG1sRI/NasMw&#10;EITvgb6D2EJuiVwfSuNYNqUlxaQhkJ9Lb4u1tV1bK2OpsfP2UaGQ4zAz3zBpPplOXGhwjWUFT8sI&#10;BHFpdcOVgvNps3gB4Tyyxs4yKbiSgzx7mKWYaDvygS5HX4kAYZeggtr7PpHSlTUZdEvbEwfv2w4G&#10;fZBDJfWAY4CbTsZR9CwNNhwWauzpraayPf4aBW3xOV799me1Gd8/Siz2tJNfpNT8cXpdg/A0+Xv4&#10;v11oBXEMf1/CD5DZDQAA//8DAFBLAQItABQABgAIAAAAIQDb4fbL7gAAAIUBAAATAAAAAAAAAAAA&#10;AAAAAAAAAABbQ29udGVudF9UeXBlc10ueG1sUEsBAi0AFAAGAAgAAAAhAFr0LFu/AAAAFQEAAAsA&#10;AAAAAAAAAAAAAAAAHwEAAF9yZWxzLy5yZWxzUEsBAi0AFAAGAAgAAAAhAPfe/f7EAAAA2wAAAA8A&#10;AAAAAAAAAAAAAAAABwIAAGRycy9kb3ducmV2LnhtbFBLBQYAAAAAAwADALcAAAD4AgAAAAA=&#10;" path="m125,157r-4,8l115,170r25,l143,166r-18,-9xe" fillcolor="#010202" stroked="f">
                    <v:path arrowok="t" o:connecttype="custom" o:connectlocs="125,857;121,865;115,870;140,870;143,866;125,857" o:connectangles="0,0,0,0,0,0"/>
                  </v:shape>
                  <v:shape id="Freeform 711" o:spid="_x0000_s1047" style="position:absolute;left:57;top:48;width:289;height:289;visibility:visible;mso-wrap-style:square;v-text-anchor:top" coordsize="289,2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klhlxAAAANsAAAAPAAAAZHJzL2Rvd25yZXYueG1sRI9Ba8JA&#10;FITvgv9heUJvdaOFojGbUCyWUKVQ7aW3R/aZpMm+Ddmtif++KxQ8DjPzDZNko2nFhXpXW1awmEcg&#10;iAuray4VfJ12jysQziNrbC2Tgis5yNLpJMFY24E/6XL0pQgQdjEqqLzvYildUZFBN7cdcfDOtjfo&#10;g+xLqXscAty0chlFz9JgzWGhwo62FRXN8dcoaPL9cPXvP+vd8PpWYP5BB/lNSj3MxpcNCE+jv4f/&#10;27lWsHyC25fwA2T6BwAA//8DAFBLAQItABQABgAIAAAAIQDb4fbL7gAAAIUBAAATAAAAAAAAAAAA&#10;AAAAAAAAAABbQ29udGVudF9UeXBlc10ueG1sUEsBAi0AFAAGAAgAAAAhAFr0LFu/AAAAFQEAAAsA&#10;AAAAAAAAAAAAAAAAHwEAAF9yZWxzLy5yZWxzUEsBAi0AFAAGAAgAAAAhAJiSWGXEAAAA2wAAAA8A&#10;AAAAAAAAAAAAAAAABwIAAGRycy9kb3ducmV2LnhtbFBLBQYAAAAAAwADALcAAAD4AgAAAAA=&#10;" path="m208,157r-3,8l199,170r25,l226,166r-18,-9xe" fillcolor="#010202" stroked="f">
                    <v:path arrowok="t" o:connecttype="custom" o:connectlocs="208,857;205,865;199,870;224,870;226,866;208,857" o:connectangles="0,0,0,0,0,0"/>
                  </v:shape>
                  <v:shape id="Freeform 710" o:spid="_x0000_s1048" style="position:absolute;left:57;top:48;width:289;height:289;visibility:visible;mso-wrap-style:square;v-text-anchor:top" coordsize="289,2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e8ARxAAAANsAAAAPAAAAZHJzL2Rvd25yZXYueG1sRI9Ba8JA&#10;FITvgv9heUJvdaOUojGbUCyWUKVQ7aW3R/aZpMm+Ddmtif++KxQ8DjPzDZNko2nFhXpXW1awmEcg&#10;iAuray4VfJ12jysQziNrbC2Tgis5yNLpJMFY24E/6XL0pQgQdjEqqLzvYildUZFBN7cdcfDOtjfo&#10;g+xLqXscAty0chlFz9JgzWGhwo62FRXN8dcoaPL9cPXvP+vd8PpWYP5BB/lNSj3MxpcNCE+jv4f/&#10;27lWsHyC25fwA2T6BwAA//8DAFBLAQItABQABgAIAAAAIQDb4fbL7gAAAIUBAAATAAAAAAAAAAAA&#10;AAAAAAAAAABbQ29udGVudF9UeXBlc10ueG1sUEsBAi0AFAAGAAgAAAAhAFr0LFu/AAAAFQEAAAsA&#10;AAAAAAAAAAAAAAAAHwEAAF9yZWxzLy5yZWxzUEsBAi0AFAAGAAgAAAAhABd7wBHEAAAA2wAAAA8A&#10;AAAAAAAAAAAAAAAABwIAAGRycy9kb3ducmV2LnhtbFBLBQYAAAAAAwADALcAAAD4AgAAAAA=&#10;" path="m138,118r-24,l120,122r3,8l138,118xe" fillcolor="#010202" stroked="f">
                    <v:path arrowok="t" o:connecttype="custom" o:connectlocs="138,818;114,818;120,822;123,830;138,818" o:connectangles="0,0,0,0,0"/>
                  </v:shape>
                  <v:shape id="Freeform 709" o:spid="_x0000_s1049" style="position:absolute;left:57;top:48;width:289;height:289;visibility:visible;mso-wrap-style:square;v-text-anchor:top" coordsize="289,2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N2WKxAAAANsAAAAPAAAAZHJzL2Rvd25yZXYueG1sRI9Ba8JA&#10;FITvgv9heUJvdaPQojGbUCyWUKVQ7aW3R/aZpMm+Ddmtif++KxQ8DjPzDZNko2nFhXpXW1awmEcg&#10;iAuray4VfJ12jysQziNrbC2Tgis5yNLpJMFY24E/6XL0pQgQdjEqqLzvYildUZFBN7cdcfDOtjfo&#10;g+xLqXscAty0chlFz9JgzWGhwo62FRXN8dcoaPL9cPXvP+vd8PpWYP5BB/lNSj3MxpcNCE+jv4f/&#10;27lWsHyC25fwA2T6BwAA//8DAFBLAQItABQABgAIAAAAIQDb4fbL7gAAAIUBAAATAAAAAAAAAAAA&#10;AAAAAAAAAABbQ29udGVudF9UeXBlc10ueG1sUEsBAi0AFAAGAAgAAAAhAFr0LFu/AAAAFQEAAAsA&#10;AAAAAAAAAAAAAAAAHwEAAF9yZWxzLy5yZWxzUEsBAi0AFAAGAAgAAAAhAHg3ZYrEAAAA2wAAAA8A&#10;AAAAAAAAAAAAAAAABwIAAGRycy9kb3ducmV2LnhtbFBLBQYAAAAAAwADALcAAAD4AgAAAAA=&#10;" path="m222,118r-24,l203,122r4,8l222,118xe" fillcolor="#010202" stroked="f">
                    <v:path arrowok="t" o:connecttype="custom" o:connectlocs="222,818;198,818;203,822;207,830;222,818" o:connectangles="0,0,0,0,0"/>
                  </v:shape>
                </v:group>
                <v:group id="Group 8" o:spid="_x0000_s1050" style="position:absolute;left:617;top:52;width:200;height:200" coordorigin="617,52" coordsize="200,2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2Cy2wQAAANoAAAAPAAAAZHJzL2Rvd25yZXYueG1sRE/LasJA&#10;FN0X/IfhCt3VSVoqEh2DiJUuQsEHiLtL5pqEZO6EzJjH33cWhS4P571JR9OInjpXWVYQLyIQxLnV&#10;FRcKrpevtxUI55E1NpZJwUQO0u3sZYOJtgOfqD/7QoQQdgkqKL1vEyldXpJBt7AtceAetjPoA+wK&#10;qTscQrhp5HsULaXBikNDiS3tS8rr89MoOA447D7iQ5/Vj/10v3z+3LKYlHqdj7s1CE+j/xf/ub+1&#10;grA1XAk3QG5/AQAA//8DAFBLAQItABQABgAIAAAAIQDb4fbL7gAAAIUBAAATAAAAAAAAAAAAAAAA&#10;AAAAAABbQ29udGVudF9UeXBlc10ueG1sUEsBAi0AFAAGAAgAAAAhAFr0LFu/AAAAFQEAAAsAAAAA&#10;AAAAAAAAAAAAHwEAAF9yZWxzLy5yZWxzUEsBAi0AFAAGAAgAAAAhANPYLLbBAAAA2gAAAA8AAAAA&#10;AAAAAAAAAAAABwIAAGRycy9kb3ducmV2LnhtbFBLBQYAAAAAAwADALcAAAD1AgAAAAA=&#10;">
                  <v:shape id="Freeform 707" o:spid="_x0000_s1051" style="position:absolute;left:617;top:52;width:200;height:200;visibility:visible;mso-wrap-style:square;v-text-anchor:top" coordsize="200,2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jTPvwAAANsAAAAPAAAAZHJzL2Rvd25yZXYueG1sRE9Li8Iw&#10;EL4v+B/CCN7W1B5UqlF8syeXVcHr2IxtMZmUJmr99xthYW/z8T1nOm+tEQ9qfOVYwaCfgCDOna64&#10;UHA6bj/HIHxA1mgck4IXeZjPOh9TzLR78g89DqEQMYR9hgrKEOpMSp+XZNH3XU0cuatrLIYIm0Lq&#10;Bp8x3BqZJslQWqw4NpRY06qk/Ha4WwXGcHo5Lsbn3WmZktmMvvdrI5XqddvFBESgNvyL/9xfOs4f&#10;wfuXeICc/QIAAP//AwBQSwECLQAUAAYACAAAACEA2+H2y+4AAACFAQAAEwAAAAAAAAAAAAAAAAAA&#10;AAAAW0NvbnRlbnRfVHlwZXNdLnhtbFBLAQItABQABgAIAAAAIQBa9CxbvwAAABUBAAALAAAAAAAA&#10;AAAAAAAAAB8BAABfcmVscy8ucmVsc1BLAQItABQABgAIAAAAIQAW+jTPvwAAANsAAAAPAAAAAAAA&#10;AAAAAAAAAAcCAABkcnMvZG93bnJldi54bWxQSwUGAAAAAAMAAwC3AAAA8wIAAAAA&#10;" path="m100,l36,23,3,78,,102r3,22l39,177r63,22l124,196r54,-35l199,98,197,76,162,21,100,xe" stroked="f">
                    <v:path arrowok="t" o:connecttype="custom" o:connectlocs="100,704;36,727;3,782;0,806;3,828;39,881;102,903;124,900;178,865;199,802;197,780;162,725;100,704" o:connectangles="0,0,0,0,0,0,0,0,0,0,0,0,0"/>
                  </v:shape>
                </v:group>
                <v:group id="Group 9" o:spid="_x0000_s1052" style="position:absolute;left:688;top:115;width:46;height:103" coordorigin="688,115" coordsize="46,10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lIktxQAAANoAAAAPAAAAZHJzL2Rvd25yZXYueG1sRI9Pa8JA&#10;FMTvBb/D8oTe6iZKS42uEkItPYRCVRBvj+wzCWbfhuw2f759t1DocZiZ3zDb/Wga0VPnassK4kUE&#10;griwuuZSwfl0eHoF4TyyxsYyKZjIwX43e9hiou3AX9QffSkChF2CCirv20RKV1Rk0C1sSxy8m+0M&#10;+iC7UuoOhwA3jVxG0Ys0WHNYqLClrKLifvw2Ct4HHNJV/Nbn91s2XU/Pn5c8JqUe52O6AeFp9P/h&#10;v/aHVrCG3yvhBsjdDwAAAP//AwBQSwECLQAUAAYACAAAACEA2+H2y+4AAACFAQAAEwAAAAAAAAAA&#10;AAAAAAAAAAAAW0NvbnRlbnRfVHlwZXNdLnhtbFBLAQItABQABgAIAAAAIQBa9CxbvwAAABUBAAAL&#10;AAAAAAAAAAAAAAAAAB8BAABfcmVscy8ucmVsc1BLAQItABQABgAIAAAAIQC8lIktxQAAANoAAAAP&#10;AAAAAAAAAAAAAAAAAAcCAABkcnMvZG93bnJldi54bWxQSwUGAAAAAAMAAwC3AAAA+QIAAAAA&#10;">
                  <v:shape id="Freeform 705" o:spid="_x0000_s1053" style="position:absolute;left:688;top:115;width:46;height:103;visibility:visible;mso-wrap-style:square;v-text-anchor:top" coordsize="46,10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nGi4wgAAANsAAAAPAAAAZHJzL2Rvd25yZXYueG1sRE/basJA&#10;EH0X/IdlCr6ZTQWDpK5SFS8oWmpL+zpkp0kwOxuyq8a/dwWhb3M41xlPW1OJCzWutKzgNYpBEGdW&#10;l5wr+P5a9kcgnEfWWFkmBTdyMJ10O2NMtb3yJ12OPhchhF2KCgrv61RKlxVk0EW2Jg7cn20M+gCb&#10;XOoGryHcVHIQx4k0WHJoKLCmeUHZ6Xg2CuLZLt9vzQ8eZvqQJKuP32pRrpXqvbTvbyA8tf5f/HRv&#10;dJg/hMcv4QA5uQMAAP//AwBQSwECLQAUAAYACAAAACEA2+H2y+4AAACFAQAAEwAAAAAAAAAAAAAA&#10;AAAAAAAAW0NvbnRlbnRfVHlwZXNdLnhtbFBLAQItABQABgAIAAAAIQBa9CxbvwAAABUBAAALAAAA&#10;AAAAAAAAAAAAAB8BAABfcmVscy8ucmVsc1BLAQItABQABgAIAAAAIQBmnGi4wgAAANsAAAAPAAAA&#10;AAAAAAAAAAAAAAcCAABkcnMvZG93bnJldi54bWxQSwUGAAAAAAMAAwC3AAAA9gIAAAAA&#10;" path="m45,51r-33,l12,103r33,l45,51xe" fillcolor="#010202" stroked="f">
                    <v:path arrowok="t" o:connecttype="custom" o:connectlocs="45,818;12,818;12,870;45,870;45,818" o:connectangles="0,0,0,0,0"/>
                  </v:shape>
                  <v:shape id="Freeform 704" o:spid="_x0000_s1054" style="position:absolute;left:688;top:115;width:46;height:103;visibility:visible;mso-wrap-style:square;v-text-anchor:top" coordsize="46,10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TvbPwQAAANsAAAAPAAAAZHJzL2Rvd25yZXYueG1sRE9Ni8Iw&#10;EL0L/ocwwt401UORahR1WVdcVNRlvQ7N2BabSWmidv+9EQRv83ifM542phQ3ql1hWUG/F4EgTq0u&#10;OFPwe/zqDkE4j6yxtEwK/snBdNJujTHR9s57uh18JkIIuwQV5N5XiZQuzcmg69mKOHBnWxv0AdaZ&#10;1DXeQ7gp5SCKYmmw4NCQY0WLnNLL4WoURPOfbLM2f7id620cL3en8rP4Vuqj08xGIDw1/i1+uVc6&#10;zI/h+Us4QE4eAAAA//8DAFBLAQItABQABgAIAAAAIQDb4fbL7gAAAIUBAAATAAAAAAAAAAAAAAAA&#10;AAAAAABbQ29udGVudF9UeXBlc10ueG1sUEsBAi0AFAAGAAgAAAAhAFr0LFu/AAAAFQEAAAsAAAAA&#10;AAAAAAAAAAAAHwEAAF9yZWxzLy5yZWxzUEsBAi0AFAAGAAgAAAAhAJZO9s/BAAAA2wAAAA8AAAAA&#10;AAAAAAAAAAAABwIAAGRycy9kb3ducmV2LnhtbFBLBQYAAAAAAwADALcAAAD1AgAAAAA=&#10;" path="m55,l3,,,4,,51r58,l58,4,55,xe" fillcolor="#010202" stroked="f">
                    <v:path arrowok="t" o:connecttype="custom" o:connectlocs="55,767;3,767;0,771;0,818;58,818;58,771;55,767" o:connectangles="0,0,0,0,0,0,0"/>
                  </v:shape>
                </v:group>
                <v:group id="Group 10" o:spid="_x0000_s1055" style="position:absolute;left:702;top:80;width:31;height:31" coordorigin="702,80" coordsize="31,3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PcIaxQAAANsAAAAPAAAAZHJzL2Rvd25yZXYueG1sRI9Pa8JA&#10;EMXvQr/DMoXedBNLS0ndiEiVHqRQLYi3ITv5g9nZkF2T+O07h0JvM7w37/1mtZ5cqwbqQ+PZQLpI&#10;QBEX3jZcGfg57eZvoEJEtth6JgN3CrDOH2YrzKwf+ZuGY6yUhHDI0EAdY5dpHYqaHIaF74hFK33v&#10;MMraV9r2OEq4a/UySV61w4alocaOtjUV1+PNGdiPOG6e04/hcC2398vp5et8SMmYp8dp8w4q0hT/&#10;zX/Xn1bwhV5+kQF0/gsAAP//AwBQSwECLQAUAAYACAAAACEA2+H2y+4AAACFAQAAEwAAAAAAAAAA&#10;AAAAAAAAAAAAW0NvbnRlbnRfVHlwZXNdLnhtbFBLAQItABQABgAIAAAAIQBa9CxbvwAAABUBAAAL&#10;AAAAAAAAAAAAAAAAAB8BAABfcmVscy8ucmVsc1BLAQItABQABgAIAAAAIQDtPcIaxQAAANsAAAAP&#10;AAAAAAAAAAAAAAAAAAcCAABkcnMvZG93bnJldi54bWxQSwUGAAAAAAMAAwC3AAAA+QIAAAAA&#10;">
                  <v:shape id="Freeform 702" o:spid="_x0000_s1056" style="position:absolute;left:702;top:80;width:31;height:31;visibility:visible;mso-wrap-style:square;v-text-anchor:top" coordsize="31,3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Hb/VwQAAANsAAAAPAAAAZHJzL2Rvd25yZXYueG1sRE/JigIx&#10;EL0P+A+hhLlp2oVRWqOIMoN4cT94KzvVC3YqTSej7d+bAWFu9XhrTeeNKcWdaldYVtDrRiCIE6sL&#10;zhScjt+dMQjnkTWWlknBkxzMZ62PKcbaPnhP94PPRAhhF6OC3PsqltIlORl0XVsRBy61tUEfYJ1J&#10;XeMjhJtS9qPoSxosODTkWNEyp+R2+DUKNsk1uyz8eeSkS3c//e0xHQxWSn22m8UEhKfG/4vf7rUO&#10;84fw90s4QM5eAAAA//8DAFBLAQItABQABgAIAAAAIQDb4fbL7gAAAIUBAAATAAAAAAAAAAAAAAAA&#10;AAAAAABbQ29udGVudF9UeXBlc10ueG1sUEsBAi0AFAAGAAgAAAAhAFr0LFu/AAAAFQEAAAsAAAAA&#10;AAAAAAAAAAAAHwEAAF9yZWxzLy5yZWxzUEsBAi0AFAAGAAgAAAAhALQdv9XBAAAA2wAAAA8AAAAA&#10;AAAAAAAAAAAABwIAAGRycy9kb3ducmV2LnhtbFBLBQYAAAAAAwADALcAAAD1AgAAAAA=&#10;" path="m23,l6,,,6,,23r6,7l23,30r7,-7l30,6,23,xe" fillcolor="#010202" stroked="f">
                    <v:path arrowok="t" o:connecttype="custom" o:connectlocs="23,732;6,732;0,738;0,755;6,762;23,762;30,755;30,738;23,732" o:connectangles="0,0,0,0,0,0,0,0,0"/>
                  </v:shape>
                </v:group>
                <v:group id="Group 11" o:spid="_x0000_s1057" style="position:absolute;left:609;top:42;width:215;height:215" coordorigin="609,42" coordsize="215,2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cWeBwgAAANsAAAAPAAAAZHJzL2Rvd25yZXYueG1sRE9Na8JA&#10;EL0X/A/LCL01mygtEl1DECs9SKFGEG9DdkyC2dmQ3Sbx33cLhd7m8T5nk02mFQP1rrGsIIliEMSl&#10;1Q1XCs7F+8sKhPPIGlvLpOBBDrLt7GmDqbYjf9Fw8pUIIexSVFB736VSurImgy6yHXHgbrY36APs&#10;K6l7HEO4aeUijt+kwYZDQ40d7Woq76dvo+Aw4pgvk/1wvN92j2vx+nk5JqTU83zK1yA8Tf5f/Of+&#10;0GF+Ar+/hAPk9gcAAP//AwBQSwECLQAUAAYACAAAACEA2+H2y+4AAACFAQAAEwAAAAAAAAAAAAAA&#10;AAAAAAAAW0NvbnRlbnRfVHlwZXNdLnhtbFBLAQItABQABgAIAAAAIQBa9CxbvwAAABUBAAALAAAA&#10;AAAAAAAAAAAAAB8BAABfcmVscy8ucmVsc1BLAQItABQABgAIAAAAIQCCcWeBwgAAANsAAAAPAAAA&#10;AAAAAAAAAAAAAAcCAABkcnMvZG93bnJldi54bWxQSwUGAAAAAAMAAwC3AAAA9gIAAAAA&#10;">
                  <v:shape id="Freeform 700" o:spid="_x0000_s1058" style="position:absolute;left:609;top:42;width:215;height:215;visibility:visible;mso-wrap-style:square;v-text-anchor:top" coordsize="215,2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6qJzwQAAANsAAAAPAAAAZHJzL2Rvd25yZXYueG1sRE9NawIx&#10;EL0X/A9hBG81q6CVrVGKIApeWhW9TjfT3WU3kyWJbvz3jVDobR7vc5braFpxJ+drywom4wwEcWF1&#10;zaWC82n7ugDhA7LG1jIpeJCH9WrwssRc256/6H4MpUgh7HNUUIXQ5VL6oiKDfmw74sT9WGcwJOhK&#10;qR32Kdy0cpplc2mw5tRQYUebiormeDMKvt1sczrs4sRc97u3z0Vs+kvRKDUaxo93EIFi+Bf/ufc6&#10;zZ/C85d0gFz9AgAA//8DAFBLAQItABQABgAIAAAAIQDb4fbL7gAAAIUBAAATAAAAAAAAAAAAAAAA&#10;AAAAAABbQ29udGVudF9UeXBlc10ueG1sUEsBAi0AFAAGAAgAAAAhAFr0LFu/AAAAFQEAAAsAAAAA&#10;AAAAAAAAAAAAHwEAAF9yZWxzLy5yZWxzUEsBAi0AFAAGAAgAAAAhADPqonPBAAAA2wAAAA8AAAAA&#10;AAAAAAAAAAAABwIAAGRycy9kb3ducmV2LnhtbFBLBQYAAAAAAwADALcAAAD1AgAAAAA=&#10;" path="m108,l50,16,9,64,,102r2,23l45,193r55,21l123,213r20,-5l161,201r9,-6l116,195,93,193,39,159,20,107,22,87,58,35,108,19r60,l156,11,139,4,120,,108,xe" fillcolor="#010202" stroked="f">
                    <v:path arrowok="t" o:connecttype="custom" o:connectlocs="108,694;50,710;9,758;0,796;2,819;45,887;100,908;123,907;143,902;161,895;170,889;116,889;93,887;39,853;20,801;22,781;58,729;108,713;168,713;156,705;139,698;120,694;108,694" o:connectangles="0,0,0,0,0,0,0,0,0,0,0,0,0,0,0,0,0,0,0,0,0,0,0"/>
                  </v:shape>
                  <v:shape id="Freeform 699" o:spid="_x0000_s1059" style="position:absolute;left:609;top:42;width:215;height:215;visibility:visible;mso-wrap-style:square;v-text-anchor:top" coordsize="215,2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pgfowgAAANsAAAAPAAAAZHJzL2Rvd25yZXYueG1sRE9LawIx&#10;EL4X/A9hCt5qVktVtkYRQRR6qQ/a63Qz3V12M1mS1I3/vhEEb/PxPWexiqYVF3K+tqxgPMpAEBdW&#10;11wqOJ+2L3MQPiBrbC2Tgit5WC0HTwvMte35QJdjKEUKYZ+jgiqELpfSFxUZ9CPbESfu1zqDIUFX&#10;Su2wT+GmlZMsm0qDNaeGCjvaVFQ0xz+j4Me9bU4fuzg23/vd7HMem/6raJQaPsf1O4hAMTzEd/de&#10;p/mvcPslHSCX/wAAAP//AwBQSwECLQAUAAYACAAAACEA2+H2y+4AAACFAQAAEwAAAAAAAAAAAAAA&#10;AAAAAAAAW0NvbnRlbnRfVHlwZXNdLnhtbFBLAQItABQABgAIAAAAIQBa9CxbvwAAABUBAAALAAAA&#10;AAAAAAAAAAAAAB8BAABfcmVscy8ucmVsc1BLAQItABQABgAIAAAAIQBcpgfowgAAANsAAAAPAAAA&#10;AAAAAAAAAAAAAAcCAABkcnMvZG93bnJldi54bWxQSwUGAAAAAAMAAwC3AAAA9gIAAAAA&#10;" path="m168,19r-60,l129,21r19,7l164,39r16,18l190,75r5,18l194,119r-40,63l116,195r54,l211,137r4,-19l214,94,209,73,202,55,192,40,174,23r-6,-4xe" fillcolor="#010202" stroked="f">
                    <v:path arrowok="t" o:connecttype="custom" o:connectlocs="168,713;108,713;129,715;148,722;164,733;180,751;190,769;195,787;194,813;154,876;116,889;170,889;211,831;215,812;214,788;209,767;202,749;192,734;174,717;168,713" o:connectangles="0,0,0,0,0,0,0,0,0,0,0,0,0,0,0,0,0,0,0,0"/>
                  </v:shape>
                </v:group>
                <w10:wrap anchorx="page"/>
              </v:group>
            </w:pict>
          </mc:Fallback>
        </mc:AlternateContent>
      </w:r>
      <w:r w:rsidRPr="0019020F">
        <w:rPr>
          <w:rFonts w:eastAsia="Calibri" w:cs="Open Sans"/>
          <w:color w:val="231F20"/>
          <w:sz w:val="18"/>
          <w:szCs w:val="18"/>
        </w:rPr>
        <w:t>The</w:t>
      </w:r>
      <w:r w:rsidRPr="0019020F">
        <w:rPr>
          <w:rFonts w:eastAsia="Calibri" w:cs="Open Sans"/>
          <w:color w:val="231F20"/>
          <w:spacing w:val="-2"/>
          <w:sz w:val="18"/>
          <w:szCs w:val="18"/>
        </w:rPr>
        <w:t xml:space="preserve"> </w:t>
      </w:r>
      <w:r w:rsidRPr="0019020F">
        <w:rPr>
          <w:rFonts w:eastAsia="Calibri" w:cs="Open Sans"/>
          <w:color w:val="231F20"/>
          <w:spacing w:val="-1"/>
          <w:sz w:val="18"/>
          <w:szCs w:val="18"/>
        </w:rPr>
        <w:t>details</w:t>
      </w:r>
      <w:r w:rsidRPr="0019020F">
        <w:rPr>
          <w:rFonts w:eastAsia="Calibri" w:cs="Open Sans"/>
          <w:color w:val="231F20"/>
          <w:sz w:val="18"/>
          <w:szCs w:val="18"/>
        </w:rPr>
        <w:t xml:space="preserve"> </w:t>
      </w:r>
      <w:r w:rsidRPr="0019020F">
        <w:rPr>
          <w:rFonts w:eastAsia="Calibri" w:cs="Open Sans"/>
          <w:color w:val="231F20"/>
          <w:spacing w:val="-1"/>
          <w:sz w:val="18"/>
          <w:szCs w:val="18"/>
        </w:rPr>
        <w:t>of</w:t>
      </w:r>
      <w:r w:rsidRPr="0019020F">
        <w:rPr>
          <w:rFonts w:eastAsia="Calibri" w:cs="Open Sans"/>
          <w:color w:val="231F20"/>
          <w:sz w:val="18"/>
          <w:szCs w:val="18"/>
        </w:rPr>
        <w:t xml:space="preserve"> the</w:t>
      </w:r>
      <w:r w:rsidRPr="0019020F">
        <w:rPr>
          <w:rFonts w:eastAsia="Calibri" w:cs="Open Sans"/>
          <w:color w:val="231F20"/>
          <w:spacing w:val="-1"/>
          <w:sz w:val="18"/>
          <w:szCs w:val="18"/>
        </w:rPr>
        <w:t xml:space="preserve"> </w:t>
      </w:r>
      <w:r w:rsidRPr="0019020F">
        <w:rPr>
          <w:rFonts w:eastAsia="Calibri" w:cs="Open Sans"/>
          <w:color w:val="231F20"/>
          <w:sz w:val="18"/>
          <w:szCs w:val="18"/>
        </w:rPr>
        <w:t>relevant</w:t>
      </w:r>
      <w:r w:rsidRPr="0019020F">
        <w:rPr>
          <w:rFonts w:eastAsia="Calibri" w:cs="Open Sans"/>
          <w:color w:val="231F20"/>
          <w:spacing w:val="-1"/>
          <w:sz w:val="18"/>
          <w:szCs w:val="18"/>
        </w:rPr>
        <w:t xml:space="preserve"> licence</w:t>
      </w:r>
      <w:r w:rsidRPr="0019020F">
        <w:rPr>
          <w:rFonts w:eastAsia="Calibri" w:cs="Open Sans"/>
          <w:color w:val="231F20"/>
          <w:sz w:val="18"/>
          <w:szCs w:val="18"/>
        </w:rPr>
        <w:t xml:space="preserve"> conditions</w:t>
      </w:r>
      <w:r w:rsidRPr="0019020F">
        <w:rPr>
          <w:rFonts w:eastAsia="Calibri" w:cs="Open Sans"/>
          <w:color w:val="231F20"/>
          <w:spacing w:val="-1"/>
          <w:sz w:val="18"/>
          <w:szCs w:val="18"/>
        </w:rPr>
        <w:t xml:space="preserve"> are</w:t>
      </w:r>
      <w:r w:rsidRPr="0019020F">
        <w:rPr>
          <w:rFonts w:eastAsia="Calibri" w:cs="Open Sans"/>
          <w:color w:val="231F20"/>
          <w:sz w:val="18"/>
          <w:szCs w:val="18"/>
        </w:rPr>
        <w:t xml:space="preserve"> </w:t>
      </w:r>
      <w:r w:rsidRPr="0019020F">
        <w:rPr>
          <w:rFonts w:eastAsia="Calibri" w:cs="Open Sans"/>
          <w:color w:val="231F20"/>
          <w:spacing w:val="-1"/>
          <w:sz w:val="18"/>
          <w:szCs w:val="18"/>
        </w:rPr>
        <w:t>available</w:t>
      </w:r>
      <w:r w:rsidRPr="0019020F">
        <w:rPr>
          <w:rFonts w:eastAsia="Calibri" w:cs="Open Sans"/>
          <w:color w:val="231F20"/>
          <w:sz w:val="18"/>
          <w:szCs w:val="18"/>
        </w:rPr>
        <w:t xml:space="preserve"> </w:t>
      </w:r>
      <w:r w:rsidRPr="0019020F">
        <w:rPr>
          <w:rFonts w:eastAsia="Calibri" w:cs="Open Sans"/>
          <w:color w:val="231F20"/>
          <w:spacing w:val="-1"/>
          <w:sz w:val="18"/>
          <w:szCs w:val="18"/>
        </w:rPr>
        <w:t>on</w:t>
      </w:r>
      <w:r w:rsidRPr="0019020F">
        <w:rPr>
          <w:rFonts w:eastAsia="Calibri" w:cs="Open Sans"/>
          <w:color w:val="231F20"/>
          <w:sz w:val="18"/>
          <w:szCs w:val="18"/>
        </w:rPr>
        <w:t xml:space="preserve"> the</w:t>
      </w:r>
      <w:r w:rsidRPr="0019020F">
        <w:rPr>
          <w:rFonts w:eastAsia="Calibri" w:cs="Open Sans"/>
          <w:color w:val="231F20"/>
          <w:spacing w:val="-1"/>
          <w:sz w:val="18"/>
          <w:szCs w:val="18"/>
        </w:rPr>
        <w:t xml:space="preserve"> Creative Commons</w:t>
      </w:r>
      <w:r w:rsidRPr="0019020F">
        <w:rPr>
          <w:rFonts w:eastAsia="Calibri" w:cs="Open Sans"/>
          <w:color w:val="231F20"/>
          <w:sz w:val="18"/>
          <w:szCs w:val="18"/>
        </w:rPr>
        <w:t xml:space="preserve"> </w:t>
      </w:r>
      <w:r w:rsidRPr="0019020F">
        <w:rPr>
          <w:rFonts w:eastAsia="Calibri" w:cs="Open Sans"/>
          <w:color w:val="231F20"/>
          <w:spacing w:val="-1"/>
          <w:sz w:val="18"/>
          <w:szCs w:val="18"/>
        </w:rPr>
        <w:t>website,</w:t>
      </w:r>
      <w:r w:rsidRPr="0019020F">
        <w:rPr>
          <w:rFonts w:eastAsia="Calibri" w:cs="Open Sans"/>
          <w:color w:val="231F20"/>
          <w:sz w:val="18"/>
          <w:szCs w:val="18"/>
        </w:rPr>
        <w:t xml:space="preserve"> </w:t>
      </w:r>
      <w:r w:rsidRPr="0019020F">
        <w:rPr>
          <w:rFonts w:eastAsia="Calibri" w:cs="Open Sans"/>
          <w:color w:val="231F20"/>
          <w:spacing w:val="-1"/>
          <w:sz w:val="18"/>
          <w:szCs w:val="18"/>
        </w:rPr>
        <w:t>as</w:t>
      </w:r>
      <w:r w:rsidRPr="0019020F">
        <w:rPr>
          <w:rFonts w:eastAsia="Calibri" w:cs="Open Sans"/>
          <w:color w:val="231F20"/>
          <w:sz w:val="18"/>
          <w:szCs w:val="18"/>
        </w:rPr>
        <w:t xml:space="preserve"> </w:t>
      </w:r>
      <w:r w:rsidRPr="0019020F">
        <w:rPr>
          <w:rFonts w:eastAsia="Calibri" w:cs="Open Sans"/>
          <w:color w:val="231F20"/>
          <w:spacing w:val="-1"/>
          <w:sz w:val="18"/>
          <w:szCs w:val="18"/>
        </w:rPr>
        <w:t>is</w:t>
      </w:r>
      <w:r w:rsidRPr="0019020F">
        <w:rPr>
          <w:rFonts w:eastAsia="Calibri" w:cs="Open Sans"/>
          <w:color w:val="231F20"/>
          <w:sz w:val="18"/>
          <w:szCs w:val="18"/>
        </w:rPr>
        <w:t xml:space="preserve"> the</w:t>
      </w:r>
      <w:r w:rsidRPr="0019020F">
        <w:rPr>
          <w:rFonts w:eastAsia="Calibri" w:cs="Open Sans"/>
          <w:color w:val="231F20"/>
          <w:spacing w:val="-1"/>
          <w:sz w:val="18"/>
          <w:szCs w:val="18"/>
        </w:rPr>
        <w:t xml:space="preserve"> </w:t>
      </w:r>
      <w:r w:rsidRPr="0019020F">
        <w:rPr>
          <w:rFonts w:eastAsia="Calibri" w:cs="Open Sans"/>
          <w:color w:val="231F20"/>
          <w:sz w:val="18"/>
          <w:szCs w:val="18"/>
        </w:rPr>
        <w:t>full</w:t>
      </w:r>
      <w:r w:rsidRPr="0019020F">
        <w:rPr>
          <w:rFonts w:eastAsia="Calibri" w:cs="Open Sans"/>
          <w:color w:val="231F20"/>
          <w:spacing w:val="23"/>
          <w:sz w:val="18"/>
          <w:szCs w:val="18"/>
        </w:rPr>
        <w:t xml:space="preserve"> </w:t>
      </w:r>
      <w:r w:rsidRPr="0019020F">
        <w:rPr>
          <w:rFonts w:eastAsia="Calibri" w:cs="Open Sans"/>
          <w:color w:val="231F20"/>
          <w:spacing w:val="-1"/>
          <w:sz w:val="18"/>
          <w:szCs w:val="18"/>
        </w:rPr>
        <w:t xml:space="preserve">legal </w:t>
      </w:r>
      <w:r w:rsidRPr="0019020F">
        <w:rPr>
          <w:rFonts w:eastAsia="Calibri" w:cs="Open Sans"/>
          <w:color w:val="231F20"/>
          <w:sz w:val="18"/>
          <w:szCs w:val="18"/>
        </w:rPr>
        <w:t>code</w:t>
      </w:r>
      <w:r w:rsidRPr="0019020F">
        <w:rPr>
          <w:rFonts w:eastAsia="Calibri" w:cs="Open Sans"/>
          <w:color w:val="231F20"/>
          <w:spacing w:val="-2"/>
          <w:sz w:val="18"/>
          <w:szCs w:val="18"/>
        </w:rPr>
        <w:t xml:space="preserve"> </w:t>
      </w:r>
      <w:r w:rsidRPr="0019020F">
        <w:rPr>
          <w:rFonts w:eastAsia="Calibri" w:cs="Open Sans"/>
          <w:color w:val="231F20"/>
          <w:sz w:val="18"/>
          <w:szCs w:val="18"/>
        </w:rPr>
        <w:t>for</w:t>
      </w:r>
      <w:r w:rsidRPr="0019020F">
        <w:rPr>
          <w:rFonts w:eastAsia="Calibri" w:cs="Open Sans"/>
          <w:color w:val="231F20"/>
          <w:spacing w:val="-1"/>
          <w:sz w:val="18"/>
          <w:szCs w:val="18"/>
        </w:rPr>
        <w:t xml:space="preserve"> </w:t>
      </w:r>
      <w:r w:rsidRPr="0019020F">
        <w:rPr>
          <w:rFonts w:eastAsia="Calibri" w:cs="Open Sans"/>
          <w:color w:val="231F20"/>
          <w:sz w:val="18"/>
          <w:szCs w:val="18"/>
        </w:rPr>
        <w:t>the</w:t>
      </w:r>
      <w:r w:rsidRPr="0019020F">
        <w:rPr>
          <w:rFonts w:eastAsia="Calibri" w:cs="Open Sans"/>
          <w:color w:val="231F20"/>
          <w:spacing w:val="-2"/>
          <w:sz w:val="18"/>
          <w:szCs w:val="18"/>
        </w:rPr>
        <w:t xml:space="preserve"> </w:t>
      </w:r>
      <w:r w:rsidRPr="0019020F">
        <w:rPr>
          <w:rFonts w:eastAsia="Calibri" w:cs="Open Sans"/>
          <w:color w:val="231F20"/>
          <w:spacing w:val="-1"/>
          <w:sz w:val="18"/>
          <w:szCs w:val="18"/>
        </w:rPr>
        <w:t>CC</w:t>
      </w:r>
      <w:r w:rsidRPr="0019020F">
        <w:rPr>
          <w:rFonts w:eastAsia="Calibri" w:cs="Open Sans"/>
          <w:color w:val="231F20"/>
          <w:sz w:val="18"/>
          <w:szCs w:val="18"/>
        </w:rPr>
        <w:t xml:space="preserve"> BY</w:t>
      </w:r>
      <w:r w:rsidRPr="0019020F">
        <w:rPr>
          <w:rFonts w:eastAsia="Calibri" w:cs="Open Sans"/>
          <w:color w:val="231F20"/>
          <w:spacing w:val="-5"/>
          <w:sz w:val="18"/>
          <w:szCs w:val="18"/>
        </w:rPr>
        <w:t xml:space="preserve"> </w:t>
      </w:r>
      <w:r w:rsidRPr="0019020F">
        <w:rPr>
          <w:rFonts w:eastAsia="Calibri" w:cs="Open Sans"/>
          <w:color w:val="231F20"/>
          <w:spacing w:val="-1"/>
          <w:sz w:val="18"/>
          <w:szCs w:val="18"/>
        </w:rPr>
        <w:t>3.0</w:t>
      </w:r>
      <w:r w:rsidRPr="0019020F">
        <w:rPr>
          <w:rFonts w:eastAsia="Calibri" w:cs="Open Sans"/>
          <w:color w:val="231F20"/>
          <w:spacing w:val="-10"/>
          <w:sz w:val="18"/>
          <w:szCs w:val="18"/>
        </w:rPr>
        <w:t xml:space="preserve"> </w:t>
      </w:r>
      <w:r w:rsidRPr="0019020F">
        <w:rPr>
          <w:rFonts w:eastAsia="Calibri" w:cs="Open Sans"/>
          <w:color w:val="231F20"/>
          <w:sz w:val="18"/>
          <w:szCs w:val="18"/>
        </w:rPr>
        <w:t>AU</w:t>
      </w:r>
      <w:r w:rsidRPr="0019020F">
        <w:rPr>
          <w:rFonts w:eastAsia="Calibri" w:cs="Open Sans"/>
          <w:color w:val="231F20"/>
          <w:spacing w:val="-2"/>
          <w:sz w:val="18"/>
          <w:szCs w:val="18"/>
        </w:rPr>
        <w:t xml:space="preserve"> </w:t>
      </w:r>
      <w:r w:rsidRPr="0019020F">
        <w:rPr>
          <w:rFonts w:eastAsia="Calibri" w:cs="Open Sans"/>
          <w:color w:val="231F20"/>
          <w:spacing w:val="-1"/>
          <w:sz w:val="18"/>
          <w:szCs w:val="18"/>
        </w:rPr>
        <w:t>licence.</w:t>
      </w:r>
    </w:p>
    <w:p w14:paraId="6E98350D" w14:textId="77777777" w:rsidR="007A6DF1" w:rsidRPr="0019020F" w:rsidRDefault="007A6DF1" w:rsidP="00347F86">
      <w:pPr>
        <w:spacing w:before="7" w:after="0" w:line="180" w:lineRule="exact"/>
        <w:rPr>
          <w:rFonts w:ascii="Arial" w:eastAsia="Calibri" w:hAnsi="Arial" w:cs="Arial"/>
          <w:sz w:val="18"/>
          <w:szCs w:val="18"/>
        </w:rPr>
      </w:pPr>
    </w:p>
    <w:p w14:paraId="6038204B" w14:textId="77777777" w:rsidR="007A6DF1" w:rsidRPr="0019020F" w:rsidRDefault="007A6DF1" w:rsidP="00347F86">
      <w:pPr>
        <w:spacing w:after="0" w:line="200" w:lineRule="exact"/>
        <w:rPr>
          <w:rFonts w:ascii="Arial" w:eastAsia="Calibri" w:hAnsi="Arial" w:cs="Arial"/>
          <w:sz w:val="18"/>
          <w:szCs w:val="18"/>
        </w:rPr>
      </w:pPr>
    </w:p>
    <w:p w14:paraId="643BBEBA" w14:textId="77777777" w:rsidR="007A6DF1" w:rsidRPr="0019020F" w:rsidRDefault="007A6DF1" w:rsidP="00347F86">
      <w:pPr>
        <w:spacing w:after="0" w:line="200" w:lineRule="exact"/>
        <w:rPr>
          <w:rFonts w:ascii="Arial" w:eastAsia="Calibri" w:hAnsi="Arial" w:cs="Arial"/>
          <w:sz w:val="18"/>
          <w:szCs w:val="18"/>
        </w:rPr>
      </w:pPr>
    </w:p>
    <w:p w14:paraId="6310CB79" w14:textId="77777777" w:rsidR="007A6DF1" w:rsidRPr="0019020F" w:rsidRDefault="007A6DF1" w:rsidP="00347F86">
      <w:pPr>
        <w:spacing w:before="77" w:after="0"/>
        <w:ind w:left="100"/>
        <w:rPr>
          <w:rFonts w:ascii="Arial" w:eastAsia="Calibri" w:hAnsi="Arial" w:cs="Arial"/>
          <w:b/>
          <w:color w:val="231F20"/>
          <w:spacing w:val="-1"/>
          <w:sz w:val="18"/>
          <w:szCs w:val="18"/>
        </w:rPr>
      </w:pPr>
    </w:p>
    <w:p w14:paraId="165ABBFF" w14:textId="77777777" w:rsidR="007A6DF1" w:rsidRPr="0019020F" w:rsidRDefault="007A6DF1" w:rsidP="00347F86">
      <w:pPr>
        <w:spacing w:before="77" w:after="0"/>
        <w:ind w:left="100"/>
        <w:rPr>
          <w:rFonts w:eastAsia="Arial" w:cs="Open Sans"/>
          <w:sz w:val="18"/>
          <w:szCs w:val="18"/>
        </w:rPr>
      </w:pPr>
      <w:r w:rsidRPr="0019020F">
        <w:rPr>
          <w:rFonts w:eastAsia="Calibri" w:cs="Open Sans"/>
          <w:b/>
          <w:color w:val="231F20"/>
          <w:spacing w:val="-1"/>
          <w:sz w:val="18"/>
          <w:szCs w:val="18"/>
        </w:rPr>
        <w:t>Attribution</w:t>
      </w:r>
    </w:p>
    <w:p w14:paraId="31EAF3B7" w14:textId="77777777" w:rsidR="007A6DF1" w:rsidRPr="0019020F" w:rsidRDefault="007A6DF1" w:rsidP="00347F86">
      <w:pPr>
        <w:spacing w:before="122" w:after="0" w:line="249" w:lineRule="auto"/>
        <w:ind w:left="100" w:right="157"/>
        <w:rPr>
          <w:rFonts w:eastAsia="Arial" w:cs="Open Sans"/>
          <w:sz w:val="18"/>
          <w:szCs w:val="18"/>
        </w:rPr>
      </w:pPr>
      <w:r w:rsidRPr="0019020F">
        <w:rPr>
          <w:rFonts w:eastAsia="Calibri" w:cs="Open Sans"/>
          <w:color w:val="231F20"/>
          <w:sz w:val="18"/>
          <w:szCs w:val="18"/>
        </w:rPr>
        <w:t>Material</w:t>
      </w:r>
      <w:r w:rsidRPr="0019020F">
        <w:rPr>
          <w:rFonts w:eastAsia="Calibri" w:cs="Open Sans"/>
          <w:color w:val="231F20"/>
          <w:spacing w:val="-2"/>
          <w:sz w:val="18"/>
          <w:szCs w:val="18"/>
        </w:rPr>
        <w:t xml:space="preserve"> </w:t>
      </w:r>
      <w:r w:rsidRPr="0019020F">
        <w:rPr>
          <w:rFonts w:eastAsia="Calibri" w:cs="Open Sans"/>
          <w:color w:val="231F20"/>
          <w:spacing w:val="-1"/>
          <w:sz w:val="18"/>
          <w:szCs w:val="18"/>
        </w:rPr>
        <w:t>obtained</w:t>
      </w:r>
      <w:r w:rsidRPr="0019020F">
        <w:rPr>
          <w:rFonts w:eastAsia="Calibri" w:cs="Open Sans"/>
          <w:color w:val="231F20"/>
          <w:sz w:val="18"/>
          <w:szCs w:val="18"/>
        </w:rPr>
        <w:t xml:space="preserve"> from</w:t>
      </w:r>
      <w:r w:rsidRPr="0019020F">
        <w:rPr>
          <w:rFonts w:eastAsia="Calibri" w:cs="Open Sans"/>
          <w:color w:val="231F20"/>
          <w:spacing w:val="-1"/>
          <w:sz w:val="18"/>
          <w:szCs w:val="18"/>
        </w:rPr>
        <w:t xml:space="preserve"> </w:t>
      </w:r>
      <w:r w:rsidRPr="0019020F">
        <w:rPr>
          <w:rFonts w:eastAsia="Calibri" w:cs="Open Sans"/>
          <w:color w:val="231F20"/>
          <w:sz w:val="18"/>
          <w:szCs w:val="18"/>
        </w:rPr>
        <w:t>this</w:t>
      </w:r>
      <w:r w:rsidRPr="0019020F">
        <w:rPr>
          <w:rFonts w:eastAsia="Calibri" w:cs="Open Sans"/>
          <w:color w:val="231F20"/>
          <w:spacing w:val="-1"/>
          <w:sz w:val="18"/>
          <w:szCs w:val="18"/>
        </w:rPr>
        <w:t xml:space="preserve"> publication</w:t>
      </w:r>
      <w:r w:rsidRPr="0019020F">
        <w:rPr>
          <w:rFonts w:eastAsia="Calibri" w:cs="Open Sans"/>
          <w:color w:val="231F20"/>
          <w:sz w:val="18"/>
          <w:szCs w:val="18"/>
        </w:rPr>
        <w:t xml:space="preserve"> </w:t>
      </w:r>
      <w:r w:rsidRPr="0019020F">
        <w:rPr>
          <w:rFonts w:eastAsia="Calibri" w:cs="Open Sans"/>
          <w:color w:val="231F20"/>
          <w:spacing w:val="-1"/>
          <w:sz w:val="18"/>
          <w:szCs w:val="18"/>
        </w:rPr>
        <w:t xml:space="preserve">is </w:t>
      </w:r>
      <w:r w:rsidRPr="0019020F">
        <w:rPr>
          <w:rFonts w:eastAsia="Calibri" w:cs="Open Sans"/>
          <w:color w:val="231F20"/>
          <w:sz w:val="18"/>
          <w:szCs w:val="18"/>
        </w:rPr>
        <w:t>to</w:t>
      </w:r>
      <w:r w:rsidRPr="0019020F">
        <w:rPr>
          <w:rFonts w:eastAsia="Calibri" w:cs="Open Sans"/>
          <w:color w:val="231F20"/>
          <w:spacing w:val="-1"/>
          <w:sz w:val="18"/>
          <w:szCs w:val="18"/>
        </w:rPr>
        <w:t xml:space="preserve"> be</w:t>
      </w:r>
      <w:r w:rsidRPr="0019020F">
        <w:rPr>
          <w:rFonts w:eastAsia="Calibri" w:cs="Open Sans"/>
          <w:color w:val="231F20"/>
          <w:sz w:val="18"/>
          <w:szCs w:val="18"/>
        </w:rPr>
        <w:t xml:space="preserve"> </w:t>
      </w:r>
      <w:r w:rsidRPr="0019020F">
        <w:rPr>
          <w:rFonts w:eastAsia="Calibri" w:cs="Open Sans"/>
          <w:color w:val="231F20"/>
          <w:spacing w:val="-1"/>
          <w:sz w:val="18"/>
          <w:szCs w:val="18"/>
        </w:rPr>
        <w:t>attributed</w:t>
      </w:r>
      <w:r w:rsidRPr="0019020F">
        <w:rPr>
          <w:rFonts w:eastAsia="Calibri" w:cs="Open Sans"/>
          <w:color w:val="231F20"/>
          <w:sz w:val="18"/>
          <w:szCs w:val="18"/>
        </w:rPr>
        <w:t xml:space="preserve"> to</w:t>
      </w:r>
      <w:r w:rsidRPr="0019020F">
        <w:rPr>
          <w:rFonts w:eastAsia="Calibri" w:cs="Open Sans"/>
          <w:color w:val="231F20"/>
          <w:spacing w:val="-2"/>
          <w:sz w:val="18"/>
          <w:szCs w:val="18"/>
        </w:rPr>
        <w:t xml:space="preserve"> </w:t>
      </w:r>
      <w:r w:rsidRPr="0019020F">
        <w:rPr>
          <w:rFonts w:eastAsia="Calibri" w:cs="Open Sans"/>
          <w:color w:val="231F20"/>
          <w:sz w:val="18"/>
          <w:szCs w:val="18"/>
        </w:rPr>
        <w:t>the</w:t>
      </w:r>
      <w:r w:rsidRPr="0019020F">
        <w:rPr>
          <w:rFonts w:eastAsia="Calibri" w:cs="Open Sans"/>
          <w:color w:val="231F20"/>
          <w:spacing w:val="-10"/>
          <w:sz w:val="18"/>
          <w:szCs w:val="18"/>
        </w:rPr>
        <w:t xml:space="preserve"> </w:t>
      </w:r>
      <w:r w:rsidRPr="0019020F">
        <w:rPr>
          <w:rFonts w:eastAsia="Calibri" w:cs="Open Sans"/>
          <w:color w:val="231F20"/>
          <w:sz w:val="18"/>
          <w:szCs w:val="18"/>
        </w:rPr>
        <w:t>Australian</w:t>
      </w:r>
      <w:r w:rsidRPr="0019020F">
        <w:rPr>
          <w:rFonts w:eastAsia="Calibri" w:cs="Open Sans"/>
          <w:color w:val="231F20"/>
          <w:spacing w:val="-1"/>
          <w:sz w:val="18"/>
          <w:szCs w:val="18"/>
        </w:rPr>
        <w:t xml:space="preserve"> Human</w:t>
      </w:r>
      <w:r w:rsidRPr="0019020F">
        <w:rPr>
          <w:rFonts w:eastAsia="Calibri" w:cs="Open Sans"/>
          <w:color w:val="231F20"/>
          <w:sz w:val="18"/>
          <w:szCs w:val="18"/>
        </w:rPr>
        <w:t xml:space="preserve"> </w:t>
      </w:r>
      <w:r w:rsidRPr="0019020F">
        <w:rPr>
          <w:rFonts w:eastAsia="Calibri" w:cs="Open Sans"/>
          <w:color w:val="231F20"/>
          <w:spacing w:val="-1"/>
          <w:sz w:val="18"/>
          <w:szCs w:val="18"/>
        </w:rPr>
        <w:t>Rights</w:t>
      </w:r>
      <w:r w:rsidRPr="0019020F">
        <w:rPr>
          <w:rFonts w:eastAsia="Calibri" w:cs="Open Sans"/>
          <w:color w:val="231F20"/>
          <w:sz w:val="18"/>
          <w:szCs w:val="18"/>
        </w:rPr>
        <w:t xml:space="preserve"> </w:t>
      </w:r>
      <w:r w:rsidRPr="0019020F">
        <w:rPr>
          <w:rFonts w:eastAsia="Calibri" w:cs="Open Sans"/>
          <w:color w:val="231F20"/>
          <w:spacing w:val="-1"/>
          <w:sz w:val="18"/>
          <w:szCs w:val="18"/>
        </w:rPr>
        <w:t>Commission</w:t>
      </w:r>
      <w:r w:rsidRPr="0019020F">
        <w:rPr>
          <w:rFonts w:eastAsia="Calibri" w:cs="Open Sans"/>
          <w:color w:val="231F20"/>
          <w:sz w:val="18"/>
          <w:szCs w:val="18"/>
        </w:rPr>
        <w:t xml:space="preserve"> </w:t>
      </w:r>
      <w:r w:rsidRPr="0019020F">
        <w:rPr>
          <w:rFonts w:eastAsia="Calibri" w:cs="Open Sans"/>
          <w:color w:val="231F20"/>
          <w:spacing w:val="-1"/>
          <w:sz w:val="18"/>
          <w:szCs w:val="18"/>
        </w:rPr>
        <w:t>with</w:t>
      </w:r>
      <w:r w:rsidRPr="0019020F">
        <w:rPr>
          <w:rFonts w:eastAsia="Calibri" w:cs="Open Sans"/>
          <w:color w:val="231F20"/>
          <w:spacing w:val="28"/>
          <w:sz w:val="18"/>
          <w:szCs w:val="18"/>
        </w:rPr>
        <w:t xml:space="preserve"> </w:t>
      </w:r>
      <w:r w:rsidRPr="0019020F">
        <w:rPr>
          <w:rFonts w:eastAsia="Calibri" w:cs="Open Sans"/>
          <w:color w:val="231F20"/>
          <w:sz w:val="18"/>
          <w:szCs w:val="18"/>
        </w:rPr>
        <w:t>the</w:t>
      </w:r>
      <w:r w:rsidRPr="0019020F">
        <w:rPr>
          <w:rFonts w:eastAsia="Calibri" w:cs="Open Sans"/>
          <w:color w:val="231F20"/>
          <w:spacing w:val="-1"/>
          <w:sz w:val="18"/>
          <w:szCs w:val="18"/>
        </w:rPr>
        <w:t xml:space="preserve"> </w:t>
      </w:r>
      <w:r w:rsidRPr="0019020F">
        <w:rPr>
          <w:rFonts w:eastAsia="Calibri" w:cs="Open Sans"/>
          <w:color w:val="231F20"/>
          <w:sz w:val="18"/>
          <w:szCs w:val="18"/>
        </w:rPr>
        <w:t>following</w:t>
      </w:r>
      <w:r w:rsidRPr="0019020F">
        <w:rPr>
          <w:rFonts w:eastAsia="Calibri" w:cs="Open Sans"/>
          <w:color w:val="231F20"/>
          <w:spacing w:val="-1"/>
          <w:sz w:val="18"/>
          <w:szCs w:val="18"/>
        </w:rPr>
        <w:t xml:space="preserve"> </w:t>
      </w:r>
      <w:r w:rsidRPr="0019020F">
        <w:rPr>
          <w:rFonts w:eastAsia="Calibri" w:cs="Open Sans"/>
          <w:color w:val="231F20"/>
          <w:sz w:val="18"/>
          <w:szCs w:val="18"/>
        </w:rPr>
        <w:t>copyright</w:t>
      </w:r>
      <w:r w:rsidRPr="0019020F">
        <w:rPr>
          <w:rFonts w:eastAsia="Calibri" w:cs="Open Sans"/>
          <w:color w:val="231F20"/>
          <w:spacing w:val="-1"/>
          <w:sz w:val="18"/>
          <w:szCs w:val="18"/>
        </w:rPr>
        <w:t xml:space="preserve"> notice:</w:t>
      </w:r>
    </w:p>
    <w:p w14:paraId="1D94714C" w14:textId="77777777" w:rsidR="007A6DF1" w:rsidRPr="0019020F" w:rsidRDefault="007A6DF1" w:rsidP="00347F86">
      <w:pPr>
        <w:spacing w:before="113" w:after="0"/>
        <w:ind w:left="100"/>
        <w:rPr>
          <w:rFonts w:eastAsia="Arial" w:cs="Open Sans"/>
          <w:sz w:val="18"/>
          <w:szCs w:val="18"/>
        </w:rPr>
      </w:pPr>
      <w:r w:rsidRPr="0019020F">
        <w:rPr>
          <w:rFonts w:eastAsia="Calibri" w:cs="Open Sans"/>
          <w:color w:val="231F20"/>
          <w:sz w:val="18"/>
          <w:szCs w:val="18"/>
        </w:rPr>
        <w:t>©</w:t>
      </w:r>
      <w:r w:rsidRPr="0019020F">
        <w:rPr>
          <w:rFonts w:eastAsia="Calibri" w:cs="Open Sans"/>
          <w:color w:val="231F20"/>
          <w:spacing w:val="-11"/>
          <w:sz w:val="18"/>
          <w:szCs w:val="18"/>
        </w:rPr>
        <w:t xml:space="preserve"> </w:t>
      </w:r>
      <w:r w:rsidRPr="0019020F">
        <w:rPr>
          <w:rFonts w:eastAsia="Calibri" w:cs="Open Sans"/>
          <w:color w:val="231F20"/>
          <w:sz w:val="18"/>
          <w:szCs w:val="18"/>
        </w:rPr>
        <w:t>Australian</w:t>
      </w:r>
      <w:r w:rsidRPr="0019020F">
        <w:rPr>
          <w:rFonts w:eastAsia="Calibri" w:cs="Open Sans"/>
          <w:color w:val="231F20"/>
          <w:spacing w:val="-1"/>
          <w:sz w:val="18"/>
          <w:szCs w:val="18"/>
        </w:rPr>
        <w:t xml:space="preserve"> Human</w:t>
      </w:r>
      <w:r w:rsidRPr="0019020F">
        <w:rPr>
          <w:rFonts w:eastAsia="Calibri" w:cs="Open Sans"/>
          <w:color w:val="231F20"/>
          <w:sz w:val="18"/>
          <w:szCs w:val="18"/>
        </w:rPr>
        <w:t xml:space="preserve"> </w:t>
      </w:r>
      <w:r w:rsidRPr="0019020F">
        <w:rPr>
          <w:rFonts w:eastAsia="Calibri" w:cs="Open Sans"/>
          <w:color w:val="231F20"/>
          <w:spacing w:val="-1"/>
          <w:sz w:val="18"/>
          <w:szCs w:val="18"/>
        </w:rPr>
        <w:t>Rights Commission</w:t>
      </w:r>
      <w:r w:rsidRPr="0019020F">
        <w:rPr>
          <w:rFonts w:eastAsia="Calibri" w:cs="Open Sans"/>
          <w:color w:val="231F20"/>
          <w:sz w:val="18"/>
          <w:szCs w:val="18"/>
        </w:rPr>
        <w:t xml:space="preserve"> </w:t>
      </w:r>
      <w:r w:rsidRPr="0019020F">
        <w:rPr>
          <w:rFonts w:eastAsia="Calibri" w:cs="Open Sans"/>
          <w:color w:val="231F20"/>
          <w:spacing w:val="-1"/>
          <w:sz w:val="18"/>
          <w:szCs w:val="18"/>
        </w:rPr>
        <w:t>2019.</w:t>
      </w:r>
    </w:p>
    <w:p w14:paraId="2687643F" w14:textId="5FF78912" w:rsidR="007345E0" w:rsidRDefault="007345E0" w:rsidP="00347F86">
      <w:pPr>
        <w:spacing w:before="122" w:after="0"/>
        <w:ind w:left="100"/>
        <w:rPr>
          <w:rFonts w:eastAsia="Calibri" w:cs="Open Sans"/>
          <w:color w:val="231F20"/>
          <w:sz w:val="18"/>
          <w:szCs w:val="18"/>
        </w:rPr>
      </w:pPr>
      <w:r w:rsidRPr="0054506C">
        <w:rPr>
          <w:rFonts w:eastAsia="MS Mincho" w:cs="Open Sans"/>
          <w:b/>
          <w:bCs/>
          <w:sz w:val="20"/>
          <w:szCs w:val="20"/>
        </w:rPr>
        <w:t>Children’s Rights Report 2019—</w:t>
      </w:r>
      <w:r w:rsidRPr="0019020F">
        <w:rPr>
          <w:rFonts w:eastAsia="MS Mincho" w:cs="Open Sans"/>
          <w:b/>
          <w:bCs/>
          <w:i/>
          <w:iCs/>
          <w:sz w:val="20"/>
          <w:szCs w:val="20"/>
        </w:rPr>
        <w:t>In Their Own Right</w:t>
      </w:r>
      <w:r w:rsidR="006113A6">
        <w:rPr>
          <w:rFonts w:eastAsia="MS Mincho" w:cs="Open Sans"/>
          <w:b/>
          <w:bCs/>
          <w:i/>
          <w:iCs/>
          <w:sz w:val="20"/>
          <w:szCs w:val="20"/>
        </w:rPr>
        <w:t>: Children’s Rights in Australia</w:t>
      </w:r>
      <w:r w:rsidRPr="0019020F">
        <w:rPr>
          <w:rFonts w:eastAsia="Calibri" w:cs="Open Sans"/>
          <w:color w:val="231F20"/>
          <w:sz w:val="18"/>
          <w:szCs w:val="18"/>
        </w:rPr>
        <w:t xml:space="preserve"> </w:t>
      </w:r>
    </w:p>
    <w:p w14:paraId="2B1C5926" w14:textId="232A3D89" w:rsidR="007A6DF1" w:rsidRPr="0019020F" w:rsidRDefault="007A6DF1" w:rsidP="00347F86">
      <w:pPr>
        <w:spacing w:before="122" w:after="0"/>
        <w:ind w:left="100"/>
        <w:rPr>
          <w:rFonts w:eastAsia="Calibri" w:cs="Open Sans"/>
          <w:color w:val="231F20"/>
          <w:sz w:val="18"/>
          <w:szCs w:val="18"/>
        </w:rPr>
      </w:pPr>
      <w:r w:rsidRPr="0019020F">
        <w:rPr>
          <w:rFonts w:eastAsia="Calibri" w:cs="Open Sans"/>
          <w:color w:val="231F20"/>
          <w:sz w:val="18"/>
          <w:szCs w:val="18"/>
        </w:rPr>
        <w:t>ISSN</w:t>
      </w:r>
      <w:r w:rsidRPr="0019020F">
        <w:rPr>
          <w:rFonts w:eastAsia="Calibri" w:cs="Open Sans"/>
          <w:color w:val="231F20"/>
          <w:spacing w:val="-4"/>
          <w:sz w:val="18"/>
          <w:szCs w:val="18"/>
        </w:rPr>
        <w:t xml:space="preserve"> </w:t>
      </w:r>
      <w:r w:rsidRPr="0019020F">
        <w:rPr>
          <w:rFonts w:eastAsia="Calibri" w:cs="Open Sans"/>
          <w:color w:val="231F20"/>
          <w:spacing w:val="-1"/>
          <w:sz w:val="18"/>
          <w:szCs w:val="18"/>
        </w:rPr>
        <w:t xml:space="preserve">2203-0948 </w:t>
      </w:r>
      <w:r w:rsidRPr="0019020F">
        <w:rPr>
          <w:rFonts w:eastAsia="Calibri" w:cs="Open Sans"/>
          <w:color w:val="231F20"/>
          <w:sz w:val="18"/>
          <w:szCs w:val="18"/>
        </w:rPr>
        <w:t>(Print)</w:t>
      </w:r>
    </w:p>
    <w:p w14:paraId="7994E25D" w14:textId="77777777" w:rsidR="007A6DF1" w:rsidRPr="0019020F" w:rsidRDefault="007A6DF1" w:rsidP="00347F86">
      <w:pPr>
        <w:spacing w:before="122" w:after="0"/>
        <w:ind w:left="100"/>
        <w:rPr>
          <w:rFonts w:eastAsia="Arial" w:cs="Open Sans"/>
          <w:sz w:val="18"/>
          <w:szCs w:val="18"/>
        </w:rPr>
      </w:pPr>
      <w:r w:rsidRPr="0019020F">
        <w:rPr>
          <w:rFonts w:eastAsia="Calibri" w:cs="Open Sans"/>
          <w:color w:val="231F20"/>
          <w:spacing w:val="-1"/>
          <w:sz w:val="18"/>
          <w:szCs w:val="18"/>
        </w:rPr>
        <w:t>ISSN 2204-1176 (</w:t>
      </w:r>
      <w:r w:rsidRPr="0019020F">
        <w:rPr>
          <w:rFonts w:eastAsia="Calibri" w:cs="Open Sans"/>
          <w:color w:val="231F20"/>
          <w:sz w:val="18"/>
          <w:szCs w:val="18"/>
        </w:rPr>
        <w:t>Online)</w:t>
      </w:r>
    </w:p>
    <w:p w14:paraId="5FBD08A3" w14:textId="77777777" w:rsidR="007A6DF1" w:rsidRPr="0019020F" w:rsidRDefault="007A6DF1" w:rsidP="00347F86">
      <w:pPr>
        <w:spacing w:before="122" w:after="0"/>
        <w:ind w:left="100"/>
        <w:rPr>
          <w:rFonts w:eastAsia="Arial" w:cs="Open Sans"/>
          <w:sz w:val="18"/>
          <w:szCs w:val="18"/>
        </w:rPr>
      </w:pPr>
      <w:r w:rsidRPr="0019020F">
        <w:rPr>
          <w:rFonts w:eastAsia="Calibri" w:cs="Open Sans"/>
          <w:b/>
          <w:color w:val="231F20"/>
          <w:spacing w:val="-1"/>
          <w:sz w:val="18"/>
          <w:szCs w:val="18"/>
        </w:rPr>
        <w:t>Acknowledgments</w:t>
      </w:r>
    </w:p>
    <w:p w14:paraId="720142FB" w14:textId="70D786B6" w:rsidR="007A6DF1" w:rsidRPr="0019020F" w:rsidRDefault="007A6DF1" w:rsidP="00347F86">
      <w:pPr>
        <w:spacing w:before="122" w:after="0"/>
        <w:ind w:left="100"/>
        <w:rPr>
          <w:rFonts w:eastAsia="Arial" w:cs="Open Sans"/>
          <w:sz w:val="18"/>
          <w:szCs w:val="18"/>
        </w:rPr>
      </w:pPr>
      <w:r w:rsidRPr="0019020F">
        <w:rPr>
          <w:rFonts w:eastAsia="Arial" w:cs="Open Sans"/>
          <w:color w:val="231F20"/>
          <w:sz w:val="18"/>
          <w:szCs w:val="18"/>
        </w:rPr>
        <w:t>The</w:t>
      </w:r>
      <w:r w:rsidRPr="0019020F">
        <w:rPr>
          <w:rFonts w:eastAsia="Arial" w:cs="Open Sans"/>
          <w:color w:val="231F20"/>
          <w:spacing w:val="-1"/>
          <w:sz w:val="18"/>
          <w:szCs w:val="18"/>
        </w:rPr>
        <w:t xml:space="preserve"> </w:t>
      </w:r>
      <w:r w:rsidRPr="0019020F">
        <w:rPr>
          <w:rFonts w:eastAsia="Arial" w:cs="Open Sans"/>
          <w:i/>
          <w:color w:val="231F20"/>
          <w:spacing w:val="-2"/>
          <w:sz w:val="18"/>
          <w:szCs w:val="18"/>
        </w:rPr>
        <w:t>Children’s</w:t>
      </w:r>
      <w:r w:rsidRPr="0019020F">
        <w:rPr>
          <w:rFonts w:eastAsia="Arial" w:cs="Open Sans"/>
          <w:i/>
          <w:color w:val="231F20"/>
          <w:sz w:val="18"/>
          <w:szCs w:val="18"/>
        </w:rPr>
        <w:t xml:space="preserve"> </w:t>
      </w:r>
      <w:r w:rsidRPr="0019020F">
        <w:rPr>
          <w:rFonts w:eastAsia="Arial" w:cs="Open Sans"/>
          <w:i/>
          <w:color w:val="231F20"/>
          <w:spacing w:val="-1"/>
          <w:sz w:val="18"/>
          <w:szCs w:val="18"/>
        </w:rPr>
        <w:t>Rights</w:t>
      </w:r>
      <w:r w:rsidRPr="0019020F">
        <w:rPr>
          <w:rFonts w:eastAsia="Arial" w:cs="Open Sans"/>
          <w:i/>
          <w:color w:val="231F20"/>
          <w:sz w:val="18"/>
          <w:szCs w:val="18"/>
        </w:rPr>
        <w:t xml:space="preserve"> </w:t>
      </w:r>
      <w:r w:rsidRPr="0019020F">
        <w:rPr>
          <w:rFonts w:eastAsia="Arial" w:cs="Open Sans"/>
          <w:i/>
          <w:color w:val="231F20"/>
          <w:spacing w:val="-1"/>
          <w:sz w:val="18"/>
          <w:szCs w:val="18"/>
        </w:rPr>
        <w:t>Report</w:t>
      </w:r>
      <w:r w:rsidRPr="0019020F">
        <w:rPr>
          <w:rFonts w:eastAsia="Arial" w:cs="Open Sans"/>
          <w:i/>
          <w:color w:val="231F20"/>
          <w:sz w:val="18"/>
          <w:szCs w:val="18"/>
        </w:rPr>
        <w:t xml:space="preserve"> </w:t>
      </w:r>
      <w:r w:rsidRPr="0019020F">
        <w:rPr>
          <w:rFonts w:eastAsia="Arial" w:cs="Open Sans"/>
          <w:i/>
          <w:color w:val="231F20"/>
          <w:spacing w:val="-1"/>
          <w:sz w:val="18"/>
          <w:szCs w:val="18"/>
        </w:rPr>
        <w:t>2019</w:t>
      </w:r>
      <w:r w:rsidR="007345E0">
        <w:rPr>
          <w:rFonts w:eastAsia="Arial" w:cs="Open Sans"/>
          <w:i/>
          <w:color w:val="231F20"/>
          <w:spacing w:val="-1"/>
          <w:sz w:val="18"/>
          <w:szCs w:val="18"/>
        </w:rPr>
        <w:t>—</w:t>
      </w:r>
      <w:r w:rsidR="007345E0">
        <w:rPr>
          <w:rFonts w:eastAsia="Arial" w:cs="Open Sans"/>
          <w:i/>
          <w:color w:val="231F20"/>
          <w:sz w:val="18"/>
          <w:szCs w:val="18"/>
        </w:rPr>
        <w:t>In Their Own Right</w:t>
      </w:r>
      <w:r w:rsidRPr="0019020F">
        <w:rPr>
          <w:rFonts w:eastAsia="Arial" w:cs="Open Sans"/>
          <w:i/>
          <w:color w:val="231F20"/>
          <w:sz w:val="18"/>
          <w:szCs w:val="18"/>
        </w:rPr>
        <w:t xml:space="preserve"> </w:t>
      </w:r>
      <w:r w:rsidRPr="0019020F">
        <w:rPr>
          <w:rFonts w:eastAsia="Arial" w:cs="Open Sans"/>
          <w:color w:val="231F20"/>
          <w:spacing w:val="-1"/>
          <w:sz w:val="18"/>
          <w:szCs w:val="18"/>
        </w:rPr>
        <w:t>was</w:t>
      </w:r>
      <w:r w:rsidRPr="0019020F">
        <w:rPr>
          <w:rFonts w:eastAsia="Arial" w:cs="Open Sans"/>
          <w:color w:val="231F20"/>
          <w:sz w:val="18"/>
          <w:szCs w:val="18"/>
        </w:rPr>
        <w:t xml:space="preserve"> </w:t>
      </w:r>
      <w:r w:rsidRPr="0019020F">
        <w:rPr>
          <w:rFonts w:eastAsia="Arial" w:cs="Open Sans"/>
          <w:color w:val="231F20"/>
          <w:spacing w:val="-1"/>
          <w:sz w:val="18"/>
          <w:szCs w:val="18"/>
        </w:rPr>
        <w:t>drafted</w:t>
      </w:r>
      <w:r w:rsidRPr="0019020F">
        <w:rPr>
          <w:rFonts w:eastAsia="Arial" w:cs="Open Sans"/>
          <w:color w:val="231F20"/>
          <w:sz w:val="18"/>
          <w:szCs w:val="18"/>
        </w:rPr>
        <w:t xml:space="preserve"> </w:t>
      </w:r>
      <w:r w:rsidRPr="0019020F">
        <w:rPr>
          <w:rFonts w:eastAsia="Arial" w:cs="Open Sans"/>
          <w:color w:val="231F20"/>
          <w:spacing w:val="-1"/>
          <w:sz w:val="18"/>
          <w:szCs w:val="18"/>
        </w:rPr>
        <w:t>by Susan Nicolson, Susan Newell, Victoria Flanagan</w:t>
      </w:r>
      <w:r>
        <w:rPr>
          <w:rFonts w:eastAsia="Arial" w:cs="Open Sans"/>
          <w:color w:val="231F20"/>
          <w:spacing w:val="-1"/>
          <w:sz w:val="18"/>
          <w:szCs w:val="18"/>
        </w:rPr>
        <w:t xml:space="preserve">, </w:t>
      </w:r>
      <w:r w:rsidRPr="0019020F">
        <w:rPr>
          <w:rFonts w:eastAsia="Arial" w:cs="Open Sans"/>
          <w:color w:val="231F20"/>
          <w:spacing w:val="-1"/>
          <w:sz w:val="18"/>
          <w:szCs w:val="18"/>
        </w:rPr>
        <w:t>Hwei-See Kay</w:t>
      </w:r>
      <w:r>
        <w:rPr>
          <w:rFonts w:eastAsia="Arial" w:cs="Open Sans"/>
          <w:color w:val="231F20"/>
          <w:spacing w:val="-1"/>
          <w:sz w:val="18"/>
          <w:szCs w:val="18"/>
        </w:rPr>
        <w:t xml:space="preserve">, Helen Potts and </w:t>
      </w:r>
      <w:r w:rsidRPr="0019020F">
        <w:rPr>
          <w:rFonts w:eastAsia="Arial" w:cs="Open Sans"/>
          <w:color w:val="231F20"/>
          <w:spacing w:val="-1"/>
          <w:sz w:val="18"/>
          <w:szCs w:val="18"/>
        </w:rPr>
        <w:t>Gabriela Sanchez</w:t>
      </w:r>
      <w:r>
        <w:rPr>
          <w:rFonts w:eastAsia="Arial" w:cs="Open Sans"/>
          <w:color w:val="231F20"/>
          <w:spacing w:val="-1"/>
          <w:sz w:val="18"/>
          <w:szCs w:val="18"/>
        </w:rPr>
        <w:t>.</w:t>
      </w:r>
    </w:p>
    <w:p w14:paraId="35739B5C" w14:textId="77777777" w:rsidR="007A6DF1" w:rsidRPr="0019020F" w:rsidRDefault="007A6DF1" w:rsidP="00347F86">
      <w:pPr>
        <w:spacing w:before="113" w:after="0" w:line="249" w:lineRule="auto"/>
        <w:ind w:left="100" w:right="157"/>
        <w:rPr>
          <w:rFonts w:eastAsia="Arial" w:cs="Open Sans"/>
          <w:sz w:val="18"/>
          <w:szCs w:val="18"/>
        </w:rPr>
      </w:pPr>
      <w:r w:rsidRPr="0019020F">
        <w:rPr>
          <w:rFonts w:eastAsia="Arial" w:cs="Open Sans"/>
          <w:color w:val="231F20"/>
          <w:sz w:val="18"/>
          <w:szCs w:val="18"/>
        </w:rPr>
        <w:t>The</w:t>
      </w:r>
      <w:r w:rsidRPr="0019020F">
        <w:rPr>
          <w:rFonts w:eastAsia="Arial" w:cs="Open Sans"/>
          <w:color w:val="231F20"/>
          <w:spacing w:val="-2"/>
          <w:sz w:val="18"/>
          <w:szCs w:val="18"/>
        </w:rPr>
        <w:t xml:space="preserve"> </w:t>
      </w:r>
      <w:r w:rsidRPr="0019020F">
        <w:rPr>
          <w:rFonts w:eastAsia="Arial" w:cs="Open Sans"/>
          <w:color w:val="231F20"/>
          <w:spacing w:val="-1"/>
          <w:sz w:val="18"/>
          <w:szCs w:val="18"/>
        </w:rPr>
        <w:t>National</w:t>
      </w:r>
      <w:r w:rsidRPr="0019020F">
        <w:rPr>
          <w:rFonts w:eastAsia="Arial" w:cs="Open Sans"/>
          <w:color w:val="231F20"/>
          <w:sz w:val="18"/>
          <w:szCs w:val="18"/>
        </w:rPr>
        <w:t xml:space="preserve"> </w:t>
      </w:r>
      <w:r w:rsidRPr="0019020F">
        <w:rPr>
          <w:rFonts w:eastAsia="Arial" w:cs="Open Sans"/>
          <w:color w:val="231F20"/>
          <w:spacing w:val="-2"/>
          <w:sz w:val="18"/>
          <w:szCs w:val="18"/>
        </w:rPr>
        <w:t>Children’s</w:t>
      </w:r>
      <w:r w:rsidRPr="0019020F">
        <w:rPr>
          <w:rFonts w:eastAsia="Arial" w:cs="Open Sans"/>
          <w:color w:val="231F20"/>
          <w:spacing w:val="-1"/>
          <w:sz w:val="18"/>
          <w:szCs w:val="18"/>
        </w:rPr>
        <w:t xml:space="preserve"> Commissioner</w:t>
      </w:r>
      <w:r w:rsidRPr="0019020F">
        <w:rPr>
          <w:rFonts w:eastAsia="Arial" w:cs="Open Sans"/>
          <w:color w:val="231F20"/>
          <w:sz w:val="18"/>
          <w:szCs w:val="18"/>
        </w:rPr>
        <w:t xml:space="preserve"> thanks</w:t>
      </w:r>
      <w:r w:rsidRPr="0019020F">
        <w:rPr>
          <w:rFonts w:eastAsia="Arial" w:cs="Open Sans"/>
          <w:color w:val="231F20"/>
          <w:spacing w:val="-2"/>
          <w:sz w:val="18"/>
          <w:szCs w:val="18"/>
        </w:rPr>
        <w:t xml:space="preserve"> </w:t>
      </w:r>
      <w:r w:rsidRPr="0019020F">
        <w:rPr>
          <w:rFonts w:eastAsia="Arial" w:cs="Open Sans"/>
          <w:color w:val="231F20"/>
          <w:sz w:val="18"/>
          <w:szCs w:val="18"/>
        </w:rPr>
        <w:t>the</w:t>
      </w:r>
      <w:r w:rsidRPr="0019020F">
        <w:rPr>
          <w:rFonts w:eastAsia="Arial" w:cs="Open Sans"/>
          <w:color w:val="231F20"/>
          <w:spacing w:val="-1"/>
          <w:sz w:val="18"/>
          <w:szCs w:val="18"/>
        </w:rPr>
        <w:t xml:space="preserve"> </w:t>
      </w:r>
      <w:r w:rsidRPr="0019020F">
        <w:rPr>
          <w:rFonts w:eastAsia="Arial" w:cs="Open Sans"/>
          <w:color w:val="231F20"/>
          <w:sz w:val="18"/>
          <w:szCs w:val="18"/>
        </w:rPr>
        <w:t>following</w:t>
      </w:r>
      <w:r w:rsidRPr="0019020F">
        <w:rPr>
          <w:rFonts w:eastAsia="Arial" w:cs="Open Sans"/>
          <w:color w:val="231F20"/>
          <w:spacing w:val="-1"/>
          <w:sz w:val="18"/>
          <w:szCs w:val="18"/>
        </w:rPr>
        <w:t xml:space="preserve"> staff of</w:t>
      </w:r>
      <w:r w:rsidRPr="0019020F">
        <w:rPr>
          <w:rFonts w:eastAsia="Arial" w:cs="Open Sans"/>
          <w:color w:val="231F20"/>
          <w:sz w:val="18"/>
          <w:szCs w:val="18"/>
        </w:rPr>
        <w:t xml:space="preserve"> the</w:t>
      </w:r>
      <w:r w:rsidRPr="0019020F">
        <w:rPr>
          <w:rFonts w:eastAsia="Arial" w:cs="Open Sans"/>
          <w:color w:val="231F20"/>
          <w:spacing w:val="-12"/>
          <w:sz w:val="18"/>
          <w:szCs w:val="18"/>
        </w:rPr>
        <w:t xml:space="preserve"> </w:t>
      </w:r>
      <w:r w:rsidRPr="0019020F">
        <w:rPr>
          <w:rFonts w:eastAsia="Arial" w:cs="Open Sans"/>
          <w:color w:val="231F20"/>
          <w:sz w:val="18"/>
          <w:szCs w:val="18"/>
        </w:rPr>
        <w:t>Australian</w:t>
      </w:r>
      <w:r w:rsidRPr="0019020F">
        <w:rPr>
          <w:rFonts w:eastAsia="Arial" w:cs="Open Sans"/>
          <w:color w:val="231F20"/>
          <w:spacing w:val="-1"/>
          <w:sz w:val="18"/>
          <w:szCs w:val="18"/>
        </w:rPr>
        <w:t xml:space="preserve"> Human</w:t>
      </w:r>
      <w:r w:rsidRPr="0019020F">
        <w:rPr>
          <w:rFonts w:eastAsia="Arial" w:cs="Open Sans"/>
          <w:color w:val="231F20"/>
          <w:sz w:val="18"/>
          <w:szCs w:val="18"/>
        </w:rPr>
        <w:t xml:space="preserve"> </w:t>
      </w:r>
      <w:r w:rsidRPr="0019020F">
        <w:rPr>
          <w:rFonts w:eastAsia="Arial" w:cs="Open Sans"/>
          <w:color w:val="231F20"/>
          <w:spacing w:val="-1"/>
          <w:sz w:val="18"/>
          <w:szCs w:val="18"/>
        </w:rPr>
        <w:t>Rights</w:t>
      </w:r>
      <w:r w:rsidRPr="0019020F">
        <w:rPr>
          <w:rFonts w:eastAsia="Arial" w:cs="Open Sans"/>
          <w:color w:val="231F20"/>
          <w:spacing w:val="30"/>
          <w:sz w:val="18"/>
          <w:szCs w:val="18"/>
        </w:rPr>
        <w:t xml:space="preserve"> </w:t>
      </w:r>
      <w:r w:rsidRPr="0019020F">
        <w:rPr>
          <w:rFonts w:eastAsia="Arial" w:cs="Open Sans"/>
          <w:color w:val="231F20"/>
          <w:spacing w:val="-1"/>
          <w:sz w:val="18"/>
          <w:szCs w:val="18"/>
        </w:rPr>
        <w:t>Commission:</w:t>
      </w:r>
      <w:r w:rsidRPr="0019020F">
        <w:rPr>
          <w:rFonts w:eastAsia="Arial" w:cs="Open Sans"/>
          <w:color w:val="231F20"/>
          <w:sz w:val="18"/>
          <w:szCs w:val="18"/>
        </w:rPr>
        <w:t xml:space="preserve"> Padma Raman</w:t>
      </w:r>
      <w:r>
        <w:rPr>
          <w:rFonts w:eastAsia="Arial" w:cs="Open Sans"/>
          <w:color w:val="231F20"/>
          <w:sz w:val="18"/>
          <w:szCs w:val="18"/>
        </w:rPr>
        <w:t xml:space="preserve">, </w:t>
      </w:r>
      <w:r w:rsidRPr="0019020F">
        <w:rPr>
          <w:rFonts w:eastAsia="Arial" w:cs="Open Sans"/>
          <w:color w:val="231F20"/>
          <w:sz w:val="18"/>
          <w:szCs w:val="18"/>
        </w:rPr>
        <w:t>Darren Dick</w:t>
      </w:r>
      <w:r>
        <w:rPr>
          <w:rFonts w:eastAsia="Arial" w:cs="Open Sans"/>
          <w:color w:val="231F20"/>
          <w:sz w:val="18"/>
          <w:szCs w:val="18"/>
        </w:rPr>
        <w:t xml:space="preserve"> and Leon Wild.</w:t>
      </w:r>
    </w:p>
    <w:p w14:paraId="2F1BDBC9" w14:textId="77777777" w:rsidR="007A6DF1" w:rsidRPr="0019020F" w:rsidRDefault="007A6DF1" w:rsidP="00347F86">
      <w:pPr>
        <w:spacing w:before="122" w:after="0"/>
        <w:ind w:left="100"/>
        <w:rPr>
          <w:rFonts w:eastAsia="Arial" w:cs="Open Sans"/>
          <w:sz w:val="18"/>
          <w:szCs w:val="18"/>
        </w:rPr>
      </w:pPr>
      <w:r w:rsidRPr="0019020F">
        <w:rPr>
          <w:rFonts w:eastAsia="Calibri" w:cs="Open Sans"/>
          <w:b/>
          <w:color w:val="231F20"/>
          <w:spacing w:val="-1"/>
          <w:sz w:val="18"/>
          <w:szCs w:val="18"/>
        </w:rPr>
        <w:t>Design</w:t>
      </w:r>
      <w:r w:rsidRPr="0019020F">
        <w:rPr>
          <w:rFonts w:eastAsia="Calibri" w:cs="Open Sans"/>
          <w:b/>
          <w:color w:val="231F20"/>
          <w:spacing w:val="-4"/>
          <w:sz w:val="18"/>
          <w:szCs w:val="18"/>
        </w:rPr>
        <w:t xml:space="preserve"> </w:t>
      </w:r>
      <w:r w:rsidRPr="0019020F">
        <w:rPr>
          <w:rFonts w:eastAsia="Calibri" w:cs="Open Sans"/>
          <w:b/>
          <w:color w:val="231F20"/>
          <w:spacing w:val="-1"/>
          <w:sz w:val="18"/>
          <w:szCs w:val="18"/>
        </w:rPr>
        <w:t>and</w:t>
      </w:r>
      <w:r w:rsidRPr="0019020F">
        <w:rPr>
          <w:rFonts w:eastAsia="Calibri" w:cs="Open Sans"/>
          <w:b/>
          <w:color w:val="231F20"/>
          <w:spacing w:val="-4"/>
          <w:sz w:val="18"/>
          <w:szCs w:val="18"/>
        </w:rPr>
        <w:t xml:space="preserve"> </w:t>
      </w:r>
      <w:r w:rsidRPr="0019020F">
        <w:rPr>
          <w:rFonts w:eastAsia="Calibri" w:cs="Open Sans"/>
          <w:b/>
          <w:color w:val="231F20"/>
          <w:sz w:val="18"/>
          <w:szCs w:val="18"/>
        </w:rPr>
        <w:t>layout</w:t>
      </w:r>
      <w:r w:rsidRPr="0019020F">
        <w:rPr>
          <w:rFonts w:eastAsia="Calibri" w:cs="Open Sans"/>
          <w:b/>
          <w:color w:val="231F20"/>
          <w:spacing w:val="-4"/>
          <w:sz w:val="18"/>
          <w:szCs w:val="18"/>
        </w:rPr>
        <w:t xml:space="preserve"> </w:t>
      </w:r>
      <w:r w:rsidRPr="0019020F">
        <w:rPr>
          <w:rFonts w:eastAsia="Calibri" w:cs="Open Sans"/>
          <w:bCs/>
          <w:color w:val="231F20"/>
          <w:spacing w:val="-4"/>
          <w:sz w:val="18"/>
          <w:szCs w:val="18"/>
        </w:rPr>
        <w:t>Dancingirl Designs</w:t>
      </w:r>
    </w:p>
    <w:p w14:paraId="5ACB6CCF" w14:textId="77777777" w:rsidR="007A6DF1" w:rsidRPr="0019020F" w:rsidRDefault="007A6DF1" w:rsidP="00347F86">
      <w:pPr>
        <w:spacing w:before="122" w:after="0"/>
        <w:ind w:left="100"/>
        <w:rPr>
          <w:rFonts w:eastAsia="Arial" w:cs="Open Sans"/>
          <w:sz w:val="18"/>
          <w:szCs w:val="18"/>
        </w:rPr>
      </w:pPr>
      <w:r w:rsidRPr="0019020F">
        <w:rPr>
          <w:rFonts w:eastAsia="Calibri" w:cs="Open Sans"/>
          <w:b/>
          <w:color w:val="231F20"/>
          <w:sz w:val="18"/>
          <w:szCs w:val="18"/>
        </w:rPr>
        <w:t>Printing</w:t>
      </w:r>
      <w:r w:rsidRPr="0019020F">
        <w:rPr>
          <w:rFonts w:eastAsia="Calibri" w:cs="Open Sans"/>
          <w:b/>
          <w:color w:val="231F20"/>
          <w:spacing w:val="-8"/>
          <w:sz w:val="18"/>
          <w:szCs w:val="18"/>
        </w:rPr>
        <w:t xml:space="preserve"> </w:t>
      </w:r>
      <w:r w:rsidRPr="0019020F">
        <w:rPr>
          <w:rFonts w:eastAsia="Calibri" w:cs="Open Sans"/>
          <w:color w:val="231F20"/>
          <w:spacing w:val="-8"/>
          <w:sz w:val="18"/>
          <w:szCs w:val="18"/>
        </w:rPr>
        <w:t>Centrum</w:t>
      </w:r>
    </w:p>
    <w:p w14:paraId="491A2348" w14:textId="77777777" w:rsidR="007A6DF1" w:rsidRPr="0019020F" w:rsidRDefault="007A6DF1" w:rsidP="00347F86">
      <w:pPr>
        <w:spacing w:before="122" w:after="0"/>
        <w:ind w:left="100"/>
        <w:rPr>
          <w:rFonts w:eastAsia="Calibri" w:cs="Open Sans"/>
          <w:b/>
          <w:color w:val="231F20"/>
          <w:sz w:val="18"/>
          <w:szCs w:val="18"/>
        </w:rPr>
      </w:pPr>
      <w:r w:rsidRPr="0019020F">
        <w:rPr>
          <w:rFonts w:eastAsia="Calibri" w:cs="Open Sans"/>
          <w:b/>
          <w:color w:val="231F20"/>
          <w:spacing w:val="-1"/>
          <w:sz w:val="18"/>
          <w:szCs w:val="18"/>
        </w:rPr>
        <w:t>Cover</w:t>
      </w:r>
      <w:r w:rsidRPr="0019020F">
        <w:rPr>
          <w:rFonts w:eastAsia="Calibri" w:cs="Open Sans"/>
          <w:b/>
          <w:color w:val="231F20"/>
          <w:spacing w:val="-11"/>
          <w:sz w:val="18"/>
          <w:szCs w:val="18"/>
        </w:rPr>
        <w:t xml:space="preserve"> </w:t>
      </w:r>
      <w:r w:rsidRPr="0019020F">
        <w:rPr>
          <w:rFonts w:eastAsia="Calibri" w:cs="Open Sans"/>
          <w:b/>
          <w:color w:val="231F20"/>
          <w:sz w:val="18"/>
          <w:szCs w:val="18"/>
        </w:rPr>
        <w:t>photography</w:t>
      </w:r>
    </w:p>
    <w:p w14:paraId="0AC85215" w14:textId="77777777" w:rsidR="007A6DF1" w:rsidRPr="0019020F" w:rsidRDefault="007A6DF1" w:rsidP="00347F86">
      <w:pPr>
        <w:spacing w:before="122" w:after="0"/>
        <w:ind w:left="100"/>
        <w:rPr>
          <w:rFonts w:eastAsia="Calibri" w:cs="Open Sans"/>
          <w:color w:val="231F20"/>
          <w:sz w:val="18"/>
          <w:szCs w:val="18"/>
        </w:rPr>
      </w:pPr>
      <w:r w:rsidRPr="0019020F">
        <w:rPr>
          <w:rFonts w:eastAsia="Calibri" w:cs="Open Sans"/>
          <w:color w:val="231F20"/>
          <w:sz w:val="18"/>
          <w:szCs w:val="18"/>
        </w:rPr>
        <w:t xml:space="preserve">Photograph of </w:t>
      </w:r>
      <w:r>
        <w:rPr>
          <w:rFonts w:eastAsia="Calibri" w:cs="Open Sans"/>
          <w:color w:val="231F20"/>
          <w:sz w:val="18"/>
          <w:szCs w:val="18"/>
        </w:rPr>
        <w:t>three students participating in a consultation with the National Children’s Commissioner</w:t>
      </w:r>
    </w:p>
    <w:p w14:paraId="4201A9B3" w14:textId="77777777" w:rsidR="007A6DF1" w:rsidRPr="0019020F" w:rsidRDefault="007A6DF1" w:rsidP="00347F86">
      <w:pPr>
        <w:spacing w:before="122" w:after="0"/>
        <w:ind w:left="100"/>
        <w:rPr>
          <w:rFonts w:eastAsia="Calibri" w:cs="Open Sans"/>
          <w:color w:val="231F20"/>
          <w:sz w:val="18"/>
          <w:szCs w:val="18"/>
        </w:rPr>
      </w:pPr>
      <w:r w:rsidRPr="0019020F">
        <w:rPr>
          <w:rFonts w:eastAsia="Calibri" w:cs="Open Sans"/>
          <w:color w:val="231F20"/>
          <w:sz w:val="18"/>
          <w:szCs w:val="18"/>
        </w:rPr>
        <w:t xml:space="preserve">Photograph taken by </w:t>
      </w:r>
      <w:r>
        <w:rPr>
          <w:rFonts w:eastAsia="Calibri" w:cs="Open Sans"/>
          <w:color w:val="231F20"/>
          <w:sz w:val="18"/>
          <w:szCs w:val="18"/>
        </w:rPr>
        <w:t>Sarah Bamford (Communications Team, Australian Human Rights Commission)</w:t>
      </w:r>
    </w:p>
    <w:p w14:paraId="54D80919" w14:textId="77777777" w:rsidR="007A6DF1" w:rsidRPr="0019020F" w:rsidRDefault="007A6DF1" w:rsidP="00347F86">
      <w:pPr>
        <w:spacing w:before="3" w:after="0"/>
        <w:ind w:firstLine="100"/>
        <w:rPr>
          <w:rFonts w:eastAsia="Arial" w:cs="Open Sans"/>
          <w:sz w:val="18"/>
          <w:szCs w:val="18"/>
        </w:rPr>
      </w:pPr>
    </w:p>
    <w:p w14:paraId="7EE1F273" w14:textId="77777777" w:rsidR="007A6DF1" w:rsidRPr="0019020F" w:rsidRDefault="007A6DF1" w:rsidP="00347F86">
      <w:pPr>
        <w:spacing w:before="3" w:after="0"/>
        <w:ind w:firstLine="100"/>
        <w:rPr>
          <w:rFonts w:eastAsia="Arial" w:cs="Open Sans"/>
          <w:sz w:val="18"/>
          <w:szCs w:val="18"/>
        </w:rPr>
      </w:pPr>
      <w:r w:rsidRPr="0019020F">
        <w:rPr>
          <w:rFonts w:eastAsia="Calibri" w:cs="Open Sans"/>
          <w:b/>
          <w:color w:val="231F20"/>
          <w:sz w:val="18"/>
          <w:szCs w:val="18"/>
        </w:rPr>
        <w:t>Electronic</w:t>
      </w:r>
      <w:r w:rsidRPr="0019020F">
        <w:rPr>
          <w:rFonts w:eastAsia="Calibri" w:cs="Open Sans"/>
          <w:b/>
          <w:color w:val="231F20"/>
          <w:spacing w:val="-9"/>
          <w:sz w:val="18"/>
          <w:szCs w:val="18"/>
        </w:rPr>
        <w:t xml:space="preserve"> </w:t>
      </w:r>
      <w:r w:rsidRPr="0019020F">
        <w:rPr>
          <w:rFonts w:eastAsia="Calibri" w:cs="Open Sans"/>
          <w:b/>
          <w:color w:val="231F20"/>
          <w:sz w:val="18"/>
          <w:szCs w:val="18"/>
        </w:rPr>
        <w:t>format</w:t>
      </w:r>
    </w:p>
    <w:p w14:paraId="3644F446" w14:textId="512237F2" w:rsidR="003E5B10" w:rsidRPr="0019020F" w:rsidRDefault="003E5B10" w:rsidP="00347F86">
      <w:pPr>
        <w:spacing w:before="122" w:after="0" w:line="249" w:lineRule="auto"/>
        <w:ind w:left="100" w:right="117"/>
        <w:rPr>
          <w:rFonts w:eastAsia="Arial" w:cs="Open Sans"/>
          <w:sz w:val="18"/>
          <w:szCs w:val="18"/>
        </w:rPr>
      </w:pPr>
      <w:r w:rsidRPr="0019020F">
        <w:rPr>
          <w:rFonts w:eastAsia="Calibri" w:cs="Open Sans"/>
          <w:color w:val="231F20"/>
          <w:sz w:val="18"/>
          <w:szCs w:val="18"/>
        </w:rPr>
        <w:t>This</w:t>
      </w:r>
      <w:r w:rsidRPr="0019020F">
        <w:rPr>
          <w:rFonts w:eastAsia="Calibri" w:cs="Open Sans"/>
          <w:color w:val="231F20"/>
          <w:spacing w:val="-2"/>
          <w:sz w:val="18"/>
          <w:szCs w:val="18"/>
        </w:rPr>
        <w:t xml:space="preserve"> </w:t>
      </w:r>
      <w:r w:rsidRPr="0019020F">
        <w:rPr>
          <w:rFonts w:eastAsia="Calibri" w:cs="Open Sans"/>
          <w:color w:val="231F20"/>
          <w:spacing w:val="-1"/>
          <w:sz w:val="18"/>
          <w:szCs w:val="18"/>
        </w:rPr>
        <w:t>publication</w:t>
      </w:r>
      <w:r w:rsidRPr="0019020F">
        <w:rPr>
          <w:rFonts w:eastAsia="Calibri" w:cs="Open Sans"/>
          <w:color w:val="231F20"/>
          <w:sz w:val="18"/>
          <w:szCs w:val="18"/>
        </w:rPr>
        <w:t xml:space="preserve"> can</w:t>
      </w:r>
      <w:r w:rsidRPr="0019020F">
        <w:rPr>
          <w:rFonts w:eastAsia="Calibri" w:cs="Open Sans"/>
          <w:color w:val="231F20"/>
          <w:spacing w:val="-2"/>
          <w:sz w:val="18"/>
          <w:szCs w:val="18"/>
        </w:rPr>
        <w:t xml:space="preserve"> </w:t>
      </w:r>
      <w:r w:rsidRPr="0019020F">
        <w:rPr>
          <w:rFonts w:eastAsia="Calibri" w:cs="Open Sans"/>
          <w:color w:val="231F20"/>
          <w:spacing w:val="-1"/>
          <w:sz w:val="18"/>
          <w:szCs w:val="18"/>
        </w:rPr>
        <w:t>be</w:t>
      </w:r>
      <w:r w:rsidRPr="0019020F">
        <w:rPr>
          <w:rFonts w:eastAsia="Calibri" w:cs="Open Sans"/>
          <w:color w:val="231F20"/>
          <w:sz w:val="18"/>
          <w:szCs w:val="18"/>
        </w:rPr>
        <w:t xml:space="preserve"> found</w:t>
      </w:r>
      <w:r w:rsidRPr="0019020F">
        <w:rPr>
          <w:rFonts w:eastAsia="Calibri" w:cs="Open Sans"/>
          <w:color w:val="231F20"/>
          <w:spacing w:val="-2"/>
          <w:sz w:val="18"/>
          <w:szCs w:val="18"/>
        </w:rPr>
        <w:t xml:space="preserve"> </w:t>
      </w:r>
      <w:r w:rsidRPr="0019020F">
        <w:rPr>
          <w:rFonts w:eastAsia="Calibri" w:cs="Open Sans"/>
          <w:color w:val="231F20"/>
          <w:spacing w:val="-1"/>
          <w:sz w:val="18"/>
          <w:szCs w:val="18"/>
        </w:rPr>
        <w:t>in</w:t>
      </w:r>
      <w:r w:rsidRPr="0019020F">
        <w:rPr>
          <w:rFonts w:eastAsia="Calibri" w:cs="Open Sans"/>
          <w:color w:val="231F20"/>
          <w:sz w:val="18"/>
          <w:szCs w:val="18"/>
        </w:rPr>
        <w:t xml:space="preserve"> </w:t>
      </w:r>
      <w:r w:rsidRPr="0019020F">
        <w:rPr>
          <w:rFonts w:eastAsia="Calibri" w:cs="Open Sans"/>
          <w:color w:val="231F20"/>
          <w:spacing w:val="-1"/>
          <w:sz w:val="18"/>
          <w:szCs w:val="18"/>
        </w:rPr>
        <w:t xml:space="preserve">electronic </w:t>
      </w:r>
      <w:r w:rsidRPr="0019020F">
        <w:rPr>
          <w:rFonts w:eastAsia="Calibri" w:cs="Open Sans"/>
          <w:color w:val="231F20"/>
          <w:sz w:val="18"/>
          <w:szCs w:val="18"/>
        </w:rPr>
        <w:t>format</w:t>
      </w:r>
      <w:r w:rsidRPr="0019020F">
        <w:rPr>
          <w:rFonts w:eastAsia="Calibri" w:cs="Open Sans"/>
          <w:color w:val="231F20"/>
          <w:spacing w:val="-1"/>
          <w:sz w:val="18"/>
          <w:szCs w:val="18"/>
        </w:rPr>
        <w:t xml:space="preserve"> on</w:t>
      </w:r>
      <w:r w:rsidRPr="0019020F">
        <w:rPr>
          <w:rFonts w:eastAsia="Calibri" w:cs="Open Sans"/>
          <w:color w:val="231F20"/>
          <w:sz w:val="18"/>
          <w:szCs w:val="18"/>
        </w:rPr>
        <w:t xml:space="preserve"> the</w:t>
      </w:r>
      <w:r w:rsidRPr="0019020F">
        <w:rPr>
          <w:rFonts w:eastAsia="Calibri" w:cs="Open Sans"/>
          <w:color w:val="231F20"/>
          <w:spacing w:val="-2"/>
          <w:sz w:val="18"/>
          <w:szCs w:val="18"/>
        </w:rPr>
        <w:t xml:space="preserve"> </w:t>
      </w:r>
      <w:r w:rsidRPr="0019020F">
        <w:rPr>
          <w:rFonts w:eastAsia="Calibri" w:cs="Open Sans"/>
          <w:color w:val="231F20"/>
          <w:spacing w:val="-1"/>
          <w:sz w:val="18"/>
          <w:szCs w:val="18"/>
        </w:rPr>
        <w:t>website</w:t>
      </w:r>
      <w:r w:rsidRPr="0019020F">
        <w:rPr>
          <w:rFonts w:eastAsia="Calibri" w:cs="Open Sans"/>
          <w:color w:val="231F20"/>
          <w:sz w:val="18"/>
          <w:szCs w:val="18"/>
        </w:rPr>
        <w:t xml:space="preserve"> </w:t>
      </w:r>
      <w:r w:rsidRPr="0019020F">
        <w:rPr>
          <w:rFonts w:eastAsia="Calibri" w:cs="Open Sans"/>
          <w:color w:val="231F20"/>
          <w:spacing w:val="-1"/>
          <w:sz w:val="18"/>
          <w:szCs w:val="18"/>
        </w:rPr>
        <w:t xml:space="preserve">of </w:t>
      </w:r>
      <w:r w:rsidRPr="0019020F">
        <w:rPr>
          <w:rFonts w:eastAsia="Calibri" w:cs="Open Sans"/>
          <w:color w:val="231F20"/>
          <w:sz w:val="18"/>
          <w:szCs w:val="18"/>
        </w:rPr>
        <w:t>the</w:t>
      </w:r>
      <w:r w:rsidRPr="0019020F">
        <w:rPr>
          <w:rFonts w:eastAsia="Calibri" w:cs="Open Sans"/>
          <w:color w:val="231F20"/>
          <w:spacing w:val="-10"/>
          <w:sz w:val="18"/>
          <w:szCs w:val="18"/>
        </w:rPr>
        <w:t xml:space="preserve"> </w:t>
      </w:r>
      <w:r w:rsidRPr="0019020F">
        <w:rPr>
          <w:rFonts w:eastAsia="Calibri" w:cs="Open Sans"/>
          <w:color w:val="231F20"/>
          <w:sz w:val="18"/>
          <w:szCs w:val="18"/>
        </w:rPr>
        <w:t>Australian</w:t>
      </w:r>
      <w:r w:rsidRPr="0019020F">
        <w:rPr>
          <w:rFonts w:eastAsia="Calibri" w:cs="Open Sans"/>
          <w:color w:val="231F20"/>
          <w:spacing w:val="-2"/>
          <w:sz w:val="18"/>
          <w:szCs w:val="18"/>
        </w:rPr>
        <w:t xml:space="preserve"> </w:t>
      </w:r>
      <w:r w:rsidRPr="0019020F">
        <w:rPr>
          <w:rFonts w:eastAsia="Calibri" w:cs="Open Sans"/>
          <w:color w:val="231F20"/>
          <w:spacing w:val="-1"/>
          <w:sz w:val="18"/>
          <w:szCs w:val="18"/>
        </w:rPr>
        <w:t>Human</w:t>
      </w:r>
      <w:r w:rsidRPr="0019020F">
        <w:rPr>
          <w:rFonts w:eastAsia="Calibri" w:cs="Open Sans"/>
          <w:color w:val="231F20"/>
          <w:sz w:val="18"/>
          <w:szCs w:val="18"/>
        </w:rPr>
        <w:t xml:space="preserve"> </w:t>
      </w:r>
      <w:r w:rsidRPr="0019020F">
        <w:rPr>
          <w:rFonts w:eastAsia="Calibri" w:cs="Open Sans"/>
          <w:color w:val="231F20"/>
          <w:spacing w:val="-1"/>
          <w:sz w:val="18"/>
          <w:szCs w:val="18"/>
        </w:rPr>
        <w:t>Rights</w:t>
      </w:r>
      <w:r w:rsidRPr="0019020F">
        <w:rPr>
          <w:rFonts w:eastAsia="Calibri" w:cs="Open Sans"/>
          <w:color w:val="231F20"/>
          <w:spacing w:val="28"/>
          <w:sz w:val="18"/>
          <w:szCs w:val="18"/>
        </w:rPr>
        <w:t xml:space="preserve"> </w:t>
      </w:r>
      <w:r w:rsidRPr="0019020F">
        <w:rPr>
          <w:rFonts w:eastAsia="Calibri" w:cs="Open Sans"/>
          <w:color w:val="231F20"/>
          <w:spacing w:val="-1"/>
          <w:sz w:val="18"/>
          <w:szCs w:val="18"/>
        </w:rPr>
        <w:t>Commission:</w:t>
      </w:r>
      <w:r>
        <w:rPr>
          <w:rFonts w:eastAsia="Calibri" w:cs="Open Sans"/>
          <w:color w:val="231F20"/>
          <w:spacing w:val="-1"/>
          <w:sz w:val="18"/>
          <w:szCs w:val="18"/>
        </w:rPr>
        <w:t xml:space="preserve"> </w:t>
      </w:r>
      <w:hyperlink r:id="rId15" w:history="1">
        <w:r w:rsidRPr="00CB2E68">
          <w:rPr>
            <w:rStyle w:val="Hyperlink"/>
            <w:rFonts w:cs="Open Sans"/>
            <w:sz w:val="18"/>
            <w:szCs w:val="18"/>
          </w:rPr>
          <w:t>https://www.humanrights.gov.au/our-work/childrens-rights/publications</w:t>
        </w:r>
      </w:hyperlink>
      <w:r w:rsidRPr="003545E0">
        <w:rPr>
          <w:rStyle w:val="Hyperlink"/>
          <w:rFonts w:cs="Open Sans"/>
          <w:sz w:val="18"/>
          <w:szCs w:val="18"/>
        </w:rPr>
        <w:t>.</w:t>
      </w:r>
    </w:p>
    <w:p w14:paraId="6C745D36" w14:textId="77777777" w:rsidR="007A6DF1" w:rsidRPr="0019020F" w:rsidRDefault="007A6DF1" w:rsidP="00347F86">
      <w:pPr>
        <w:spacing w:before="113" w:after="0"/>
        <w:ind w:left="100"/>
        <w:rPr>
          <w:rFonts w:eastAsia="Arial" w:cs="Open Sans"/>
          <w:sz w:val="18"/>
          <w:szCs w:val="18"/>
        </w:rPr>
      </w:pPr>
      <w:r w:rsidRPr="0019020F">
        <w:rPr>
          <w:rFonts w:eastAsia="Calibri" w:cs="Open Sans"/>
          <w:b/>
          <w:color w:val="231F20"/>
          <w:spacing w:val="-1"/>
          <w:sz w:val="18"/>
          <w:szCs w:val="18"/>
        </w:rPr>
        <w:t>Contact</w:t>
      </w:r>
      <w:r w:rsidRPr="0019020F">
        <w:rPr>
          <w:rFonts w:eastAsia="Calibri" w:cs="Open Sans"/>
          <w:b/>
          <w:color w:val="231F20"/>
          <w:spacing w:val="-6"/>
          <w:sz w:val="18"/>
          <w:szCs w:val="18"/>
        </w:rPr>
        <w:t xml:space="preserve"> </w:t>
      </w:r>
      <w:r w:rsidRPr="0019020F">
        <w:rPr>
          <w:rFonts w:eastAsia="Calibri" w:cs="Open Sans"/>
          <w:b/>
          <w:color w:val="231F20"/>
          <w:sz w:val="18"/>
          <w:szCs w:val="18"/>
        </w:rPr>
        <w:t>details</w:t>
      </w:r>
    </w:p>
    <w:p w14:paraId="4728C8C4" w14:textId="77777777" w:rsidR="007A6DF1" w:rsidRPr="0019020F" w:rsidRDefault="007A6DF1" w:rsidP="00347F86">
      <w:pPr>
        <w:spacing w:before="122" w:after="0" w:line="249" w:lineRule="auto"/>
        <w:ind w:left="100" w:right="157"/>
        <w:rPr>
          <w:rFonts w:cs="Open Sans"/>
          <w:sz w:val="18"/>
          <w:szCs w:val="18"/>
        </w:rPr>
      </w:pPr>
      <w:r w:rsidRPr="0019020F">
        <w:rPr>
          <w:rFonts w:eastAsia="Calibri" w:cs="Open Sans"/>
          <w:color w:val="231F20"/>
          <w:sz w:val="18"/>
          <w:szCs w:val="18"/>
        </w:rPr>
        <w:t>For</w:t>
      </w:r>
      <w:r w:rsidRPr="0019020F">
        <w:rPr>
          <w:rFonts w:eastAsia="Calibri" w:cs="Open Sans"/>
          <w:color w:val="231F20"/>
          <w:spacing w:val="-2"/>
          <w:sz w:val="18"/>
          <w:szCs w:val="18"/>
        </w:rPr>
        <w:t xml:space="preserve"> </w:t>
      </w:r>
      <w:r w:rsidRPr="0019020F">
        <w:rPr>
          <w:rFonts w:eastAsia="Calibri" w:cs="Open Sans"/>
          <w:color w:val="231F20"/>
          <w:sz w:val="18"/>
          <w:szCs w:val="18"/>
        </w:rPr>
        <w:t>further</w:t>
      </w:r>
      <w:r w:rsidRPr="0019020F">
        <w:rPr>
          <w:rFonts w:eastAsia="Calibri" w:cs="Open Sans"/>
          <w:color w:val="231F20"/>
          <w:spacing w:val="-1"/>
          <w:sz w:val="18"/>
          <w:szCs w:val="18"/>
        </w:rPr>
        <w:t xml:space="preserve"> information</w:t>
      </w:r>
      <w:r w:rsidRPr="0019020F">
        <w:rPr>
          <w:rFonts w:eastAsia="Calibri" w:cs="Open Sans"/>
          <w:color w:val="231F20"/>
          <w:sz w:val="18"/>
          <w:szCs w:val="18"/>
        </w:rPr>
        <w:t xml:space="preserve"> </w:t>
      </w:r>
      <w:r w:rsidRPr="0019020F">
        <w:rPr>
          <w:rFonts w:eastAsia="Calibri" w:cs="Open Sans"/>
          <w:color w:val="231F20"/>
          <w:spacing w:val="-1"/>
          <w:sz w:val="18"/>
          <w:szCs w:val="18"/>
        </w:rPr>
        <w:t>about</w:t>
      </w:r>
      <w:r w:rsidRPr="0019020F">
        <w:rPr>
          <w:rFonts w:eastAsia="Calibri" w:cs="Open Sans"/>
          <w:color w:val="231F20"/>
          <w:sz w:val="18"/>
          <w:szCs w:val="18"/>
        </w:rPr>
        <w:t xml:space="preserve"> the</w:t>
      </w:r>
      <w:r w:rsidRPr="0019020F">
        <w:rPr>
          <w:rFonts w:eastAsia="Calibri" w:cs="Open Sans"/>
          <w:color w:val="231F20"/>
          <w:spacing w:val="-10"/>
          <w:sz w:val="18"/>
          <w:szCs w:val="18"/>
        </w:rPr>
        <w:t xml:space="preserve"> </w:t>
      </w:r>
      <w:r w:rsidRPr="0019020F">
        <w:rPr>
          <w:rFonts w:eastAsia="Calibri" w:cs="Open Sans"/>
          <w:color w:val="231F20"/>
          <w:sz w:val="18"/>
          <w:szCs w:val="18"/>
        </w:rPr>
        <w:t>Australian</w:t>
      </w:r>
      <w:r w:rsidRPr="0019020F">
        <w:rPr>
          <w:rFonts w:eastAsia="Calibri" w:cs="Open Sans"/>
          <w:color w:val="231F20"/>
          <w:spacing w:val="-1"/>
          <w:sz w:val="18"/>
          <w:szCs w:val="18"/>
        </w:rPr>
        <w:t xml:space="preserve"> Human</w:t>
      </w:r>
      <w:r w:rsidRPr="0019020F">
        <w:rPr>
          <w:rFonts w:eastAsia="Calibri" w:cs="Open Sans"/>
          <w:color w:val="231F20"/>
          <w:sz w:val="18"/>
          <w:szCs w:val="18"/>
        </w:rPr>
        <w:t xml:space="preserve"> </w:t>
      </w:r>
      <w:r w:rsidRPr="0019020F">
        <w:rPr>
          <w:rFonts w:eastAsia="Calibri" w:cs="Open Sans"/>
          <w:color w:val="231F20"/>
          <w:spacing w:val="-1"/>
          <w:sz w:val="18"/>
          <w:szCs w:val="18"/>
        </w:rPr>
        <w:t>Rights</w:t>
      </w:r>
      <w:r w:rsidRPr="0019020F">
        <w:rPr>
          <w:rFonts w:eastAsia="Calibri" w:cs="Open Sans"/>
          <w:color w:val="231F20"/>
          <w:sz w:val="18"/>
          <w:szCs w:val="18"/>
        </w:rPr>
        <w:t xml:space="preserve"> </w:t>
      </w:r>
      <w:r w:rsidRPr="0019020F">
        <w:rPr>
          <w:rFonts w:eastAsia="Calibri" w:cs="Open Sans"/>
          <w:color w:val="231F20"/>
          <w:spacing w:val="-1"/>
          <w:sz w:val="18"/>
          <w:szCs w:val="18"/>
        </w:rPr>
        <w:t>Commission,</w:t>
      </w:r>
      <w:r w:rsidRPr="0019020F">
        <w:rPr>
          <w:rFonts w:eastAsia="Calibri" w:cs="Open Sans"/>
          <w:color w:val="231F20"/>
          <w:sz w:val="18"/>
          <w:szCs w:val="18"/>
        </w:rPr>
        <w:t xml:space="preserve"> </w:t>
      </w:r>
      <w:r w:rsidRPr="0019020F">
        <w:rPr>
          <w:rFonts w:eastAsia="Calibri" w:cs="Open Sans"/>
          <w:color w:val="231F20"/>
          <w:spacing w:val="-1"/>
          <w:sz w:val="18"/>
          <w:szCs w:val="18"/>
        </w:rPr>
        <w:t>please</w:t>
      </w:r>
      <w:r w:rsidRPr="0019020F">
        <w:rPr>
          <w:rFonts w:eastAsia="Calibri" w:cs="Open Sans"/>
          <w:color w:val="231F20"/>
          <w:sz w:val="18"/>
          <w:szCs w:val="18"/>
        </w:rPr>
        <w:t xml:space="preserve"> visit </w:t>
      </w:r>
      <w:hyperlink r:id="rId16" w:history="1">
        <w:r w:rsidRPr="0019020F">
          <w:rPr>
            <w:rFonts w:eastAsia="Calibri" w:cs="Open Sans"/>
            <w:b/>
            <w:color w:val="231F20"/>
            <w:spacing w:val="-2"/>
            <w:sz w:val="18"/>
            <w:szCs w:val="18"/>
            <w:u w:val="single"/>
          </w:rPr>
          <w:t>www.humanrights.gov.</w:t>
        </w:r>
      </w:hyperlink>
      <w:r w:rsidRPr="0019020F">
        <w:rPr>
          <w:rFonts w:eastAsia="Calibri" w:cs="Open Sans"/>
          <w:b/>
          <w:color w:val="231F20"/>
          <w:spacing w:val="-1"/>
          <w:sz w:val="18"/>
          <w:szCs w:val="18"/>
        </w:rPr>
        <w:t>au</w:t>
      </w:r>
      <w:r w:rsidRPr="0019020F">
        <w:rPr>
          <w:rFonts w:eastAsia="Calibri" w:cs="Open Sans"/>
          <w:color w:val="231F20"/>
          <w:spacing w:val="-1"/>
          <w:sz w:val="18"/>
          <w:szCs w:val="18"/>
        </w:rPr>
        <w:t xml:space="preserve"> or</w:t>
      </w:r>
      <w:r w:rsidRPr="0019020F">
        <w:rPr>
          <w:rFonts w:eastAsia="Calibri" w:cs="Open Sans"/>
          <w:color w:val="231F20"/>
          <w:sz w:val="18"/>
          <w:szCs w:val="18"/>
        </w:rPr>
        <w:t xml:space="preserve"> </w:t>
      </w:r>
      <w:r w:rsidRPr="0019020F">
        <w:rPr>
          <w:rFonts w:eastAsia="Calibri" w:cs="Open Sans"/>
          <w:color w:val="231F20"/>
          <w:spacing w:val="-1"/>
          <w:sz w:val="18"/>
          <w:szCs w:val="18"/>
        </w:rPr>
        <w:t xml:space="preserve">email </w:t>
      </w:r>
      <w:hyperlink r:id="rId17" w:history="1">
        <w:r w:rsidRPr="0019020F">
          <w:rPr>
            <w:rStyle w:val="Hyperlink"/>
            <w:rFonts w:cs="Open Sans"/>
            <w:sz w:val="18"/>
            <w:szCs w:val="18"/>
          </w:rPr>
          <w:t>kids@humanrights.gov.au</w:t>
        </w:r>
      </w:hyperlink>
      <w:r w:rsidRPr="0019020F">
        <w:rPr>
          <w:rFonts w:cs="Open Sans"/>
          <w:sz w:val="18"/>
          <w:szCs w:val="18"/>
        </w:rPr>
        <w:t xml:space="preserve"> </w:t>
      </w:r>
    </w:p>
    <w:p w14:paraId="4832BE34" w14:textId="77777777" w:rsidR="007D2675" w:rsidRDefault="007D2675" w:rsidP="00347F86">
      <w:pPr>
        <w:keepNext w:val="0"/>
        <w:keepLines w:val="0"/>
        <w:spacing w:after="160" w:line="259" w:lineRule="auto"/>
        <w:rPr>
          <w:rFonts w:eastAsia="Arial" w:cs="Open Sans"/>
          <w:sz w:val="18"/>
          <w:szCs w:val="18"/>
        </w:rPr>
        <w:sectPr w:rsidR="007D2675" w:rsidSect="00EC1134">
          <w:footerReference w:type="even" r:id="rId18"/>
          <w:footerReference w:type="default" r:id="rId19"/>
          <w:footerReference w:type="first" r:id="rId20"/>
          <w:endnotePr>
            <w:numFmt w:val="decimal"/>
            <w:numRestart w:val="eachSect"/>
          </w:endnotePr>
          <w:type w:val="continuous"/>
          <w:pgSz w:w="11906" w:h="16838" w:code="9"/>
          <w:pgMar w:top="1440" w:right="1440" w:bottom="1440" w:left="1440" w:header="708" w:footer="708" w:gutter="0"/>
          <w:pgNumType w:start="1"/>
          <w:cols w:space="708"/>
          <w:titlePg/>
          <w:docGrid w:linePitch="360"/>
        </w:sectPr>
      </w:pPr>
      <w:r>
        <w:rPr>
          <w:rFonts w:eastAsia="Arial" w:cs="Open Sans"/>
          <w:sz w:val="18"/>
          <w:szCs w:val="18"/>
        </w:rPr>
        <w:br w:type="page"/>
      </w:r>
    </w:p>
    <w:p w14:paraId="7ABCE036" w14:textId="77777777" w:rsidR="007A6DF1" w:rsidRPr="0019020F" w:rsidRDefault="007A6DF1" w:rsidP="00347F86">
      <w:pPr>
        <w:spacing w:before="122" w:after="0" w:line="249" w:lineRule="auto"/>
        <w:ind w:left="100" w:right="157"/>
        <w:rPr>
          <w:rFonts w:eastAsia="Arial" w:cs="Open Sans"/>
          <w:sz w:val="18"/>
          <w:szCs w:val="18"/>
        </w:rPr>
      </w:pPr>
    </w:p>
    <w:p w14:paraId="73511498" w14:textId="07CAEDC9" w:rsidR="007A6DF1" w:rsidRPr="0019020F" w:rsidRDefault="007A6DF1" w:rsidP="00347F86">
      <w:pPr>
        <w:rPr>
          <w:rFonts w:eastAsia="Arial" w:cs="Open Sans"/>
          <w:sz w:val="18"/>
          <w:szCs w:val="18"/>
        </w:rPr>
      </w:pPr>
    </w:p>
    <w:tbl>
      <w:tblPr>
        <w:tblW w:w="9247" w:type="dxa"/>
        <w:tblLayout w:type="fixed"/>
        <w:tblLook w:val="00A0" w:firstRow="1" w:lastRow="0" w:firstColumn="1" w:lastColumn="0" w:noHBand="0" w:noVBand="0"/>
      </w:tblPr>
      <w:tblGrid>
        <w:gridCol w:w="3794"/>
        <w:gridCol w:w="301"/>
        <w:gridCol w:w="5152"/>
      </w:tblGrid>
      <w:tr w:rsidR="007A6DF1" w:rsidRPr="00F67D3F" w14:paraId="47D76E7B" w14:textId="77777777" w:rsidTr="00EC5308">
        <w:trPr>
          <w:trHeight w:val="1603"/>
        </w:trPr>
        <w:tc>
          <w:tcPr>
            <w:tcW w:w="3794" w:type="dxa"/>
          </w:tcPr>
          <w:p w14:paraId="088FF267" w14:textId="77777777" w:rsidR="007A6DF1" w:rsidRPr="008D1634" w:rsidRDefault="007A6DF1" w:rsidP="00347F86">
            <w:pPr>
              <w:pStyle w:val="Header"/>
              <w:tabs>
                <w:tab w:val="left" w:pos="4686"/>
                <w:tab w:val="left" w:pos="7088"/>
                <w:tab w:val="left" w:pos="7242"/>
              </w:tabs>
              <w:rPr>
                <w:rFonts w:cs="ArialMT"/>
                <w:b/>
                <w:color w:val="000000"/>
                <w:spacing w:val="-20"/>
                <w:sz w:val="32"/>
                <w:lang w:val="en-US" w:eastAsia="en-US" w:bidi="en-US"/>
              </w:rPr>
            </w:pPr>
            <w:r>
              <w:rPr>
                <w:rFonts w:cs="ArialMT"/>
                <w:b/>
                <w:noProof/>
                <w:color w:val="000000"/>
                <w:spacing w:val="-20"/>
                <w:sz w:val="32"/>
              </w:rPr>
              <w:drawing>
                <wp:inline distT="0" distB="0" distL="0" distR="0" wp14:anchorId="7C8361B8" wp14:editId="5748C2DC">
                  <wp:extent cx="2273935" cy="777875"/>
                  <wp:effectExtent l="0" t="0" r="0" b="0"/>
                  <wp:docPr id="36" name="Picture 36" descr="AHRC-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AHRC-l"/>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2273935" cy="777875"/>
                          </a:xfrm>
                          <a:prstGeom prst="rect">
                            <a:avLst/>
                          </a:prstGeom>
                          <a:noFill/>
                          <a:ln>
                            <a:noFill/>
                          </a:ln>
                        </pic:spPr>
                      </pic:pic>
                    </a:graphicData>
                  </a:graphic>
                </wp:inline>
              </w:drawing>
            </w:r>
          </w:p>
        </w:tc>
        <w:tc>
          <w:tcPr>
            <w:tcW w:w="301" w:type="dxa"/>
            <w:vAlign w:val="center"/>
          </w:tcPr>
          <w:p w14:paraId="1553021B" w14:textId="77777777" w:rsidR="007A6DF1" w:rsidRPr="008D1634" w:rsidRDefault="007A6DF1" w:rsidP="00347F86">
            <w:pPr>
              <w:spacing w:after="0" w:line="210" w:lineRule="exact"/>
              <w:rPr>
                <w:rFonts w:cs="ArialMT"/>
                <w:i/>
                <w:color w:val="808080"/>
                <w:sz w:val="17"/>
                <w:lang w:bidi="en-US"/>
              </w:rPr>
            </w:pPr>
          </w:p>
        </w:tc>
        <w:tc>
          <w:tcPr>
            <w:tcW w:w="5152" w:type="dxa"/>
          </w:tcPr>
          <w:p w14:paraId="2C84917D" w14:textId="77777777" w:rsidR="007A6DF1" w:rsidRDefault="007A6DF1" w:rsidP="00347F86">
            <w:pPr>
              <w:pStyle w:val="LogoType"/>
              <w:pBdr>
                <w:bottom w:val="none" w:sz="0" w:space="0" w:color="auto"/>
              </w:pBdr>
              <w:spacing w:before="0" w:after="0" w:line="240" w:lineRule="auto"/>
              <w:rPr>
                <w:color w:val="646464"/>
                <w:spacing w:val="0"/>
                <w:kern w:val="144"/>
                <w:sz w:val="24"/>
                <w:lang w:val="en-US" w:eastAsia="en-US" w:bidi="en-US"/>
              </w:rPr>
            </w:pPr>
          </w:p>
          <w:p w14:paraId="74CE2D6B" w14:textId="77777777" w:rsidR="007A6DF1" w:rsidRDefault="007A6DF1" w:rsidP="00347F86">
            <w:pPr>
              <w:pStyle w:val="LogoType"/>
              <w:pBdr>
                <w:bottom w:val="none" w:sz="0" w:space="0" w:color="auto"/>
              </w:pBdr>
              <w:spacing w:before="0" w:after="0" w:line="240" w:lineRule="auto"/>
              <w:rPr>
                <w:color w:val="646464"/>
                <w:spacing w:val="0"/>
                <w:kern w:val="144"/>
                <w:sz w:val="24"/>
                <w:lang w:val="en-US" w:eastAsia="en-US" w:bidi="en-US"/>
              </w:rPr>
            </w:pPr>
          </w:p>
          <w:p w14:paraId="24B146E0" w14:textId="77777777" w:rsidR="007A6DF1" w:rsidRDefault="007A6DF1" w:rsidP="00347F86">
            <w:pPr>
              <w:pStyle w:val="LogoType"/>
              <w:pBdr>
                <w:bottom w:val="none" w:sz="0" w:space="0" w:color="auto"/>
              </w:pBdr>
              <w:spacing w:before="0" w:after="0" w:line="240" w:lineRule="auto"/>
              <w:rPr>
                <w:color w:val="646464"/>
                <w:spacing w:val="0"/>
                <w:kern w:val="144"/>
                <w:sz w:val="24"/>
                <w:lang w:val="en-US" w:eastAsia="en-US" w:bidi="en-US"/>
              </w:rPr>
            </w:pPr>
            <w:r>
              <w:rPr>
                <w:color w:val="646464"/>
                <w:spacing w:val="0"/>
                <w:kern w:val="144"/>
                <w:sz w:val="24"/>
                <w:lang w:val="en-US" w:eastAsia="en-US" w:bidi="en-US"/>
              </w:rPr>
              <w:t xml:space="preserve">National Children’s Commissioner </w:t>
            </w:r>
          </w:p>
          <w:p w14:paraId="3FF8D385" w14:textId="77777777" w:rsidR="007A6DF1" w:rsidRPr="003430F6" w:rsidRDefault="007A6DF1" w:rsidP="00347F86">
            <w:pPr>
              <w:pStyle w:val="LogoType"/>
              <w:pBdr>
                <w:bottom w:val="none" w:sz="0" w:space="0" w:color="auto"/>
              </w:pBdr>
              <w:spacing w:before="120" w:after="80" w:line="240" w:lineRule="auto"/>
              <w:rPr>
                <w:color w:val="646464"/>
                <w:spacing w:val="0"/>
                <w:kern w:val="144"/>
                <w:sz w:val="24"/>
                <w:lang w:val="en-US" w:eastAsia="en-US" w:bidi="en-US"/>
              </w:rPr>
            </w:pPr>
            <w:r>
              <w:rPr>
                <w:noProof/>
                <w:color w:val="646464"/>
                <w:spacing w:val="0"/>
                <w:kern w:val="144"/>
                <w:sz w:val="24"/>
              </w:rPr>
              <mc:AlternateContent>
                <mc:Choice Requires="wps">
                  <w:drawing>
                    <wp:anchor distT="0" distB="0" distL="114300" distR="114300" simplePos="0" relativeHeight="251660288" behindDoc="0" locked="0" layoutInCell="1" allowOverlap="1" wp14:anchorId="1D6844DF" wp14:editId="1487F971">
                      <wp:simplePos x="0" y="0"/>
                      <wp:positionH relativeFrom="column">
                        <wp:posOffset>154940</wp:posOffset>
                      </wp:positionH>
                      <wp:positionV relativeFrom="paragraph">
                        <wp:posOffset>31750</wp:posOffset>
                      </wp:positionV>
                      <wp:extent cx="2967355" cy="0"/>
                      <wp:effectExtent l="12065" t="12700" r="11430" b="6350"/>
                      <wp:wrapNone/>
                      <wp:docPr id="35" name="Line 5" descr="&quot;&quot;"/>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2967355" cy="0"/>
                              </a:xfrm>
                              <a:prstGeom prst="line">
                                <a:avLst/>
                              </a:prstGeom>
                              <a:noFill/>
                              <a:ln w="9525">
                                <a:solidFill>
                                  <a:srgbClr val="5F5F5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506ED574" id="Line 5" o:spid="_x0000_s1026" alt="&quot;&quot;" style="position:absolute;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12.2pt,2.5pt" to="245.85pt,2.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6gzs0QEAAH8DAAAOAAAAZHJzL2Uyb0RvYy54bWysU01v2zAMvQ/YfxB02G1xksLd6sXpIV12&#10;ybYAbX8AI8m2MFnUJCV2/v0o5WPddisGA4Qoio98j/TifuwNOygfNNqazyZTzpQVKLVta/78tH7/&#10;kbMQwUowaFXNjyrw++XbN4vBVWqOHRqpPCMQG6rB1byL0VVFEUSneggTdMpSsEHfQyTXt4X0MBB6&#10;b4r5dHpbDOil8yhUCHT7cAryZcZvGiXi96YJKjJTc+otZuuz3SVbLBdQtR5cp8W5DXhFFz1oS0Wv&#10;UA8Qge29/geq18JjwCZOBPYFNo0WKnMgNrPpX2weO3AqcyFxgrvKFP4frPh22HqmZc1vSs4s9DSj&#10;jbaKkSdVECTVu597jJ9ONuk1uFBR2spufWIsRvvoNih+BGZx1YFtVe776egIa5Yyij9SkhMcVd0N&#10;X1HSG9hHzOKNje8TJMnCxjyj43VGaoxM0OX87vbDTUndiUusgOqS6HyIXxT2LB1qbohIBobDJsTU&#10;CFSXJ6mOxbU2Jq+AsWyo+V05L3NCQKNlCqZnwbe7lfHsALRE5Tp9mRVFXj7zuLcyg3UK5OfzOYI2&#10;pzMVN/YsRuJ/UnKH8rj1F5FoyrnL80amNXrp5+zf/83yFwAAAP//AwBQSwMEFAAGAAgAAAAhAE/a&#10;pjTcAAAABgEAAA8AAABkcnMvZG93bnJldi54bWxMj81OwzAQhO9IvIO1SNyo0xD+QpwKRUIqlThQ&#10;Ks7bZJtExOtgu23g6Vm4wHE0o5lvisVkB3UgH3rHBuazBBRx7ZqeWwOb18eLW1AhIjc4OCYDnxRg&#10;UZ6eFJg37sgvdFjHVkkJhxwNdDGOudah7shimLmRWLyd8xajSN/qxuNRyu2g0yS51hZ7loUOR6o6&#10;qt/Xe2tgWvb+a7NaPaVL/7xzb1iNlx+VMedn08M9qEhT/AvDD76gQylMW7fnJqjBQJplkjRwJY/E&#10;zu7mN6C2v1qXhf6PX34DAAD//wMAUEsBAi0AFAAGAAgAAAAhALaDOJL+AAAA4QEAABMAAAAAAAAA&#10;AAAAAAAAAAAAAFtDb250ZW50X1R5cGVzXS54bWxQSwECLQAUAAYACAAAACEAOP0h/9YAAACUAQAA&#10;CwAAAAAAAAAAAAAAAAAvAQAAX3JlbHMvLnJlbHNQSwECLQAUAAYACAAAACEAtuoM7NEBAAB/AwAA&#10;DgAAAAAAAAAAAAAAAAAuAgAAZHJzL2Uyb0RvYy54bWxQSwECLQAUAAYACAAAACEAT9qmNNwAAAAG&#10;AQAADwAAAAAAAAAAAAAAAAArBAAAZHJzL2Rvd25yZXYueG1sUEsFBgAAAAAEAAQA8wAAADQFAAAA&#10;AA==&#10;" strokecolor="#5f5f5f"/>
                  </w:pict>
                </mc:Fallback>
              </mc:AlternateContent>
            </w:r>
            <w:r>
              <w:rPr>
                <w:color w:val="646464"/>
                <w:spacing w:val="0"/>
                <w:kern w:val="144"/>
                <w:sz w:val="24"/>
                <w:lang w:val="en-US" w:eastAsia="en-US" w:bidi="en-US"/>
              </w:rPr>
              <w:t>Megan Mitchell</w:t>
            </w:r>
          </w:p>
        </w:tc>
      </w:tr>
    </w:tbl>
    <w:p w14:paraId="2EB6445E" w14:textId="77777777" w:rsidR="007A6DF1" w:rsidRDefault="007A6DF1" w:rsidP="00347F86">
      <w:pPr>
        <w:spacing w:after="0"/>
        <w:rPr>
          <w:rFonts w:eastAsia="MS Mincho" w:cs="Open Sans"/>
          <w:sz w:val="20"/>
          <w:szCs w:val="20"/>
          <w:highlight w:val="yellow"/>
        </w:rPr>
      </w:pPr>
    </w:p>
    <w:p w14:paraId="2169A244" w14:textId="79FEC908" w:rsidR="007A6DF1" w:rsidRPr="0019020F" w:rsidRDefault="00D5659D" w:rsidP="00347F86">
      <w:pPr>
        <w:spacing w:after="0"/>
        <w:rPr>
          <w:rFonts w:eastAsia="MS Mincho" w:cs="Open Sans"/>
          <w:sz w:val="20"/>
          <w:szCs w:val="20"/>
        </w:rPr>
      </w:pPr>
      <w:r>
        <w:rPr>
          <w:rFonts w:eastAsia="MS Mincho" w:cs="Open Sans"/>
          <w:sz w:val="20"/>
          <w:szCs w:val="20"/>
        </w:rPr>
        <w:t>28</w:t>
      </w:r>
      <w:r w:rsidR="007A6DF1" w:rsidRPr="0019020F">
        <w:rPr>
          <w:rFonts w:eastAsia="MS Mincho" w:cs="Open Sans"/>
          <w:sz w:val="20"/>
          <w:szCs w:val="20"/>
        </w:rPr>
        <w:t xml:space="preserve"> October 2019</w:t>
      </w:r>
    </w:p>
    <w:p w14:paraId="6C82D58E" w14:textId="77777777" w:rsidR="007A6DF1" w:rsidRPr="0019020F" w:rsidRDefault="007A6DF1" w:rsidP="00347F86">
      <w:pPr>
        <w:spacing w:after="0"/>
        <w:rPr>
          <w:rFonts w:eastAsia="MS Mincho" w:cs="Open Sans"/>
          <w:sz w:val="20"/>
          <w:szCs w:val="20"/>
        </w:rPr>
      </w:pPr>
    </w:p>
    <w:p w14:paraId="72479408" w14:textId="77777777" w:rsidR="007A6DF1" w:rsidRPr="0019020F" w:rsidRDefault="007A6DF1" w:rsidP="00347F86">
      <w:pPr>
        <w:spacing w:after="0"/>
        <w:rPr>
          <w:rFonts w:eastAsia="MS Mincho" w:cs="Open Sans"/>
          <w:sz w:val="20"/>
          <w:szCs w:val="20"/>
        </w:rPr>
      </w:pPr>
      <w:r w:rsidRPr="0019020F">
        <w:rPr>
          <w:rFonts w:eastAsia="MS Mincho" w:cs="Open Sans"/>
          <w:sz w:val="20"/>
          <w:szCs w:val="20"/>
        </w:rPr>
        <w:t>The Hon Christian Porter MP</w:t>
      </w:r>
    </w:p>
    <w:p w14:paraId="3F06E307" w14:textId="77777777" w:rsidR="007A6DF1" w:rsidRPr="0019020F" w:rsidRDefault="007A6DF1" w:rsidP="00347F86">
      <w:pPr>
        <w:spacing w:after="0"/>
        <w:rPr>
          <w:rFonts w:eastAsia="MS Mincho" w:cs="Open Sans"/>
          <w:sz w:val="20"/>
          <w:szCs w:val="20"/>
        </w:rPr>
      </w:pPr>
      <w:r w:rsidRPr="0019020F">
        <w:rPr>
          <w:rFonts w:eastAsia="MS Mincho" w:cs="Open Sans"/>
          <w:sz w:val="20"/>
          <w:szCs w:val="20"/>
        </w:rPr>
        <w:t>Attorney-General</w:t>
      </w:r>
    </w:p>
    <w:p w14:paraId="06406195" w14:textId="77777777" w:rsidR="007A6DF1" w:rsidRPr="0019020F" w:rsidRDefault="007A6DF1" w:rsidP="00347F86">
      <w:pPr>
        <w:spacing w:after="0"/>
        <w:rPr>
          <w:rFonts w:eastAsia="MS Mincho" w:cs="Open Sans"/>
          <w:sz w:val="20"/>
          <w:szCs w:val="20"/>
        </w:rPr>
      </w:pPr>
      <w:r w:rsidRPr="0019020F">
        <w:rPr>
          <w:rFonts w:eastAsia="MS Mincho" w:cs="Open Sans"/>
          <w:sz w:val="20"/>
          <w:szCs w:val="20"/>
        </w:rPr>
        <w:t xml:space="preserve">Parliament House </w:t>
      </w:r>
    </w:p>
    <w:p w14:paraId="6EEC4307" w14:textId="77777777" w:rsidR="007A6DF1" w:rsidRPr="0019020F" w:rsidRDefault="007A6DF1" w:rsidP="00347F86">
      <w:pPr>
        <w:spacing w:after="0"/>
        <w:rPr>
          <w:rFonts w:eastAsia="MS Mincho" w:cs="Open Sans"/>
          <w:sz w:val="20"/>
          <w:szCs w:val="20"/>
        </w:rPr>
      </w:pPr>
      <w:r w:rsidRPr="0019020F">
        <w:rPr>
          <w:rFonts w:eastAsia="MS Mincho" w:cs="Open Sans"/>
          <w:sz w:val="20"/>
          <w:szCs w:val="20"/>
        </w:rPr>
        <w:t>CANBERRA ACT 2600</w:t>
      </w:r>
    </w:p>
    <w:p w14:paraId="78D462B1" w14:textId="77777777" w:rsidR="007A6DF1" w:rsidRPr="0019020F" w:rsidRDefault="007A6DF1" w:rsidP="00347F86">
      <w:pPr>
        <w:spacing w:after="0"/>
        <w:rPr>
          <w:rFonts w:eastAsia="MS Mincho" w:cs="Open Sans"/>
          <w:sz w:val="20"/>
          <w:szCs w:val="20"/>
        </w:rPr>
      </w:pPr>
    </w:p>
    <w:p w14:paraId="06DB29F3" w14:textId="77777777" w:rsidR="007A6DF1" w:rsidRPr="0019020F" w:rsidRDefault="007A6DF1" w:rsidP="00347F86">
      <w:pPr>
        <w:spacing w:after="0"/>
        <w:rPr>
          <w:rFonts w:eastAsia="MS Mincho" w:cs="Open Sans"/>
          <w:sz w:val="20"/>
          <w:szCs w:val="20"/>
        </w:rPr>
      </w:pPr>
      <w:r w:rsidRPr="0019020F">
        <w:rPr>
          <w:rFonts w:eastAsia="MS Mincho" w:cs="Open Sans"/>
          <w:sz w:val="20"/>
          <w:szCs w:val="20"/>
        </w:rPr>
        <w:t>Dear Attorney</w:t>
      </w:r>
    </w:p>
    <w:p w14:paraId="20E4F651" w14:textId="77777777" w:rsidR="007A6DF1" w:rsidRPr="0019020F" w:rsidRDefault="007A6DF1" w:rsidP="00347F86">
      <w:pPr>
        <w:spacing w:after="0"/>
        <w:rPr>
          <w:rFonts w:eastAsia="MS Mincho" w:cs="Open Sans"/>
          <w:sz w:val="20"/>
          <w:szCs w:val="20"/>
        </w:rPr>
      </w:pPr>
    </w:p>
    <w:p w14:paraId="0ACA4D42" w14:textId="77777777" w:rsidR="007A6DF1" w:rsidRPr="0019020F" w:rsidRDefault="007A6DF1" w:rsidP="00347F86">
      <w:pPr>
        <w:spacing w:after="0"/>
        <w:rPr>
          <w:rFonts w:eastAsia="MS Mincho" w:cs="Open Sans"/>
          <w:b/>
          <w:sz w:val="20"/>
          <w:szCs w:val="20"/>
        </w:rPr>
      </w:pPr>
      <w:r w:rsidRPr="0019020F">
        <w:rPr>
          <w:rFonts w:eastAsia="MS Mincho" w:cs="Open Sans"/>
          <w:b/>
          <w:sz w:val="20"/>
          <w:szCs w:val="20"/>
        </w:rPr>
        <w:t>Children’s Rights Report 2019</w:t>
      </w:r>
    </w:p>
    <w:p w14:paraId="0E028990" w14:textId="77777777" w:rsidR="007A6DF1" w:rsidRPr="0019020F" w:rsidRDefault="007A6DF1" w:rsidP="00347F86">
      <w:pPr>
        <w:spacing w:after="0"/>
        <w:rPr>
          <w:rFonts w:eastAsia="MS Mincho" w:cs="Open Sans"/>
          <w:sz w:val="20"/>
          <w:szCs w:val="20"/>
        </w:rPr>
      </w:pPr>
    </w:p>
    <w:p w14:paraId="12640FB7" w14:textId="77777777" w:rsidR="007A6DF1" w:rsidRPr="0019020F" w:rsidRDefault="007A6DF1" w:rsidP="00347F86">
      <w:pPr>
        <w:spacing w:after="0"/>
        <w:rPr>
          <w:rFonts w:eastAsia="MS Mincho" w:cs="Open Sans"/>
          <w:sz w:val="20"/>
          <w:szCs w:val="20"/>
        </w:rPr>
      </w:pPr>
      <w:bookmarkStart w:id="1" w:name="_Hlk23167051"/>
      <w:r w:rsidRPr="0019020F">
        <w:rPr>
          <w:rFonts w:eastAsia="MS Mincho" w:cs="Open Sans"/>
          <w:sz w:val="20"/>
          <w:szCs w:val="20"/>
        </w:rPr>
        <w:t xml:space="preserve">I am pleased to present to you the </w:t>
      </w:r>
      <w:r w:rsidRPr="0054506C">
        <w:rPr>
          <w:rFonts w:eastAsia="MS Mincho" w:cs="Open Sans"/>
          <w:b/>
          <w:bCs/>
          <w:sz w:val="20"/>
          <w:szCs w:val="20"/>
        </w:rPr>
        <w:t>Children’s Rights Report 2019—</w:t>
      </w:r>
      <w:r w:rsidRPr="0019020F">
        <w:rPr>
          <w:rFonts w:eastAsia="MS Mincho" w:cs="Open Sans"/>
          <w:b/>
          <w:bCs/>
          <w:i/>
          <w:iCs/>
          <w:sz w:val="20"/>
          <w:szCs w:val="20"/>
        </w:rPr>
        <w:t>In Their Own Right,</w:t>
      </w:r>
      <w:r w:rsidRPr="0019020F">
        <w:rPr>
          <w:rFonts w:eastAsia="MS Mincho" w:cs="Open Sans"/>
          <w:sz w:val="20"/>
          <w:szCs w:val="20"/>
        </w:rPr>
        <w:t xml:space="preserve"> in accordance with section 46MB of the </w:t>
      </w:r>
      <w:r w:rsidRPr="0019020F">
        <w:rPr>
          <w:rFonts w:eastAsia="MS Mincho" w:cs="Open Sans"/>
          <w:i/>
          <w:sz w:val="20"/>
          <w:szCs w:val="20"/>
        </w:rPr>
        <w:t>Australian Human Rights Commission Act 1986</w:t>
      </w:r>
      <w:r w:rsidRPr="0019020F">
        <w:rPr>
          <w:rFonts w:eastAsia="MS Mincho" w:cs="Open Sans"/>
          <w:sz w:val="20"/>
          <w:szCs w:val="20"/>
        </w:rPr>
        <w:t xml:space="preserve"> (Cth) (the Act). The Act provides that I may submit reports relating to the enjoyment and exercise of human rights by children in Australia as I consider appropriate.</w:t>
      </w:r>
    </w:p>
    <w:bookmarkEnd w:id="1"/>
    <w:p w14:paraId="23BB8E03" w14:textId="77777777" w:rsidR="007A6DF1" w:rsidRPr="0019020F" w:rsidRDefault="007A6DF1" w:rsidP="00347F86">
      <w:pPr>
        <w:spacing w:after="0"/>
        <w:rPr>
          <w:rFonts w:eastAsia="MS Mincho" w:cs="Open Sans"/>
          <w:sz w:val="20"/>
          <w:szCs w:val="20"/>
        </w:rPr>
      </w:pPr>
    </w:p>
    <w:p w14:paraId="6D43DB35" w14:textId="77777777" w:rsidR="007A6DF1" w:rsidRPr="0019020F" w:rsidRDefault="007A6DF1" w:rsidP="00347F86">
      <w:pPr>
        <w:spacing w:after="0"/>
        <w:rPr>
          <w:rFonts w:eastAsia="MS Mincho" w:cs="Open Sans"/>
          <w:sz w:val="20"/>
          <w:szCs w:val="20"/>
        </w:rPr>
      </w:pPr>
      <w:r w:rsidRPr="0019020F">
        <w:rPr>
          <w:rFonts w:eastAsia="MS Mincho" w:cs="Open Sans"/>
          <w:sz w:val="20"/>
          <w:szCs w:val="20"/>
        </w:rPr>
        <w:t>This report covers the work I have undertaken since I began my term in 2013</w:t>
      </w:r>
      <w:r w:rsidRPr="0019020F">
        <w:rPr>
          <w:rFonts w:eastAsia="MS Mincho" w:cs="Open Sans"/>
          <w:b/>
          <w:sz w:val="20"/>
          <w:szCs w:val="20"/>
        </w:rPr>
        <w:t>.</w:t>
      </w:r>
    </w:p>
    <w:p w14:paraId="5F3D8374" w14:textId="77777777" w:rsidR="007A6DF1" w:rsidRPr="0019020F" w:rsidRDefault="007A6DF1" w:rsidP="00347F86">
      <w:pPr>
        <w:spacing w:after="0"/>
        <w:rPr>
          <w:rFonts w:eastAsia="MS Mincho" w:cs="Open Sans"/>
          <w:sz w:val="20"/>
          <w:szCs w:val="20"/>
        </w:rPr>
      </w:pPr>
      <w:r w:rsidRPr="0019020F">
        <w:rPr>
          <w:rFonts w:eastAsia="MS Mincho" w:cs="Open Sans"/>
          <w:sz w:val="20"/>
          <w:szCs w:val="20"/>
        </w:rPr>
        <w:t xml:space="preserve"> </w:t>
      </w:r>
    </w:p>
    <w:p w14:paraId="55E8D514" w14:textId="77777777" w:rsidR="007A6DF1" w:rsidRPr="0019020F" w:rsidRDefault="007A6DF1" w:rsidP="00347F86">
      <w:pPr>
        <w:spacing w:after="0"/>
        <w:rPr>
          <w:rFonts w:eastAsia="MS Mincho" w:cs="Open Sans"/>
          <w:sz w:val="20"/>
          <w:szCs w:val="20"/>
        </w:rPr>
      </w:pPr>
      <w:r w:rsidRPr="0019020F">
        <w:rPr>
          <w:rFonts w:eastAsia="MS Mincho" w:cs="Open Sans"/>
          <w:sz w:val="20"/>
          <w:szCs w:val="20"/>
        </w:rPr>
        <w:t>It is based on my Report to the United Nations Committee on the Rights of the Child submitted in December 2018, updated to include the most recent available data. It reflects issues raised by the Committee when Australia appeared before the Committee in September 2019</w:t>
      </w:r>
      <w:r>
        <w:rPr>
          <w:rFonts w:eastAsia="MS Mincho" w:cs="Open Sans"/>
          <w:sz w:val="20"/>
          <w:szCs w:val="20"/>
        </w:rPr>
        <w:t>,</w:t>
      </w:r>
      <w:r w:rsidRPr="0019020F">
        <w:rPr>
          <w:rFonts w:eastAsia="MS Mincho" w:cs="Open Sans"/>
          <w:sz w:val="20"/>
          <w:szCs w:val="20"/>
        </w:rPr>
        <w:t xml:space="preserve"> and also includes the Committee’s concluding observations on Australia’s progress in meeting its obligations to children under the Convention on the Rights of the Child. </w:t>
      </w:r>
    </w:p>
    <w:p w14:paraId="6043353C" w14:textId="77777777" w:rsidR="007A6DF1" w:rsidRPr="0019020F" w:rsidRDefault="007A6DF1" w:rsidP="00347F86">
      <w:pPr>
        <w:spacing w:after="0"/>
        <w:rPr>
          <w:rFonts w:eastAsia="MS Mincho" w:cs="Open Sans"/>
          <w:sz w:val="20"/>
          <w:szCs w:val="20"/>
        </w:rPr>
      </w:pPr>
    </w:p>
    <w:p w14:paraId="0D5E17E4" w14:textId="77777777" w:rsidR="007A6DF1" w:rsidRPr="0019020F" w:rsidRDefault="007A6DF1" w:rsidP="00347F86">
      <w:pPr>
        <w:spacing w:after="0"/>
        <w:rPr>
          <w:rFonts w:eastAsia="MS Mincho" w:cs="Open Sans"/>
          <w:sz w:val="20"/>
          <w:szCs w:val="20"/>
        </w:rPr>
      </w:pPr>
      <w:r w:rsidRPr="0019020F">
        <w:rPr>
          <w:rFonts w:eastAsia="MS Mincho" w:cs="Open Sans"/>
          <w:sz w:val="20"/>
          <w:szCs w:val="20"/>
        </w:rPr>
        <w:t>I look forward to discussing the report with you.</w:t>
      </w:r>
    </w:p>
    <w:p w14:paraId="6DC7382D" w14:textId="77777777" w:rsidR="007A6DF1" w:rsidRPr="0019020F" w:rsidRDefault="007A6DF1" w:rsidP="00347F86">
      <w:pPr>
        <w:spacing w:after="0"/>
        <w:rPr>
          <w:rFonts w:cs="Open Sans"/>
          <w:sz w:val="20"/>
          <w:szCs w:val="20"/>
        </w:rPr>
      </w:pPr>
    </w:p>
    <w:p w14:paraId="107E4D6F" w14:textId="466C6F12" w:rsidR="00FA1A05" w:rsidRPr="0019020F" w:rsidRDefault="007A6DF1" w:rsidP="00347F86">
      <w:pPr>
        <w:spacing w:after="0"/>
        <w:rPr>
          <w:rFonts w:cs="Open Sans"/>
          <w:sz w:val="20"/>
          <w:szCs w:val="20"/>
        </w:rPr>
      </w:pPr>
      <w:r w:rsidRPr="0019020F">
        <w:rPr>
          <w:rFonts w:cs="Open Sans"/>
          <w:sz w:val="20"/>
          <w:szCs w:val="20"/>
        </w:rPr>
        <w:t>Yours sincerely</w:t>
      </w:r>
      <w:r w:rsidR="007A48EC">
        <w:rPr>
          <w:rFonts w:cs="Open Sans"/>
          <w:sz w:val="20"/>
          <w:szCs w:val="20"/>
        </w:rPr>
        <w:t xml:space="preserve">, </w:t>
      </w:r>
    </w:p>
    <w:p w14:paraId="51AA76F4" w14:textId="77777777" w:rsidR="007A6DF1" w:rsidRPr="0019020F" w:rsidRDefault="007A6DF1" w:rsidP="00347F86">
      <w:pPr>
        <w:pStyle w:val="AddressBlock"/>
        <w:rPr>
          <w:rFonts w:cs="Open Sans"/>
          <w:sz w:val="20"/>
          <w:szCs w:val="20"/>
        </w:rPr>
      </w:pPr>
      <w:r w:rsidRPr="0019020F">
        <w:rPr>
          <w:rFonts w:cs="Open Sans"/>
          <w:sz w:val="20"/>
          <w:szCs w:val="20"/>
        </w:rPr>
        <w:t>Megan Mitchell</w:t>
      </w:r>
    </w:p>
    <w:p w14:paraId="13A244E3" w14:textId="77777777" w:rsidR="007A6DF1" w:rsidRPr="0019020F" w:rsidRDefault="007A6DF1" w:rsidP="00347F86">
      <w:pPr>
        <w:pStyle w:val="AddressBlock"/>
        <w:rPr>
          <w:rFonts w:cs="Open Sans"/>
          <w:b/>
          <w:sz w:val="20"/>
          <w:szCs w:val="20"/>
        </w:rPr>
      </w:pPr>
      <w:r w:rsidRPr="0019020F">
        <w:rPr>
          <w:rFonts w:cs="Open Sans"/>
          <w:b/>
          <w:sz w:val="20"/>
          <w:szCs w:val="20"/>
        </w:rPr>
        <w:t>National Children’s Commissioner</w:t>
      </w:r>
    </w:p>
    <w:p w14:paraId="53396E90" w14:textId="77777777" w:rsidR="007A6DF1" w:rsidRPr="0019020F" w:rsidRDefault="007A6DF1" w:rsidP="00347F86">
      <w:pPr>
        <w:pStyle w:val="Contactdetails"/>
        <w:spacing w:after="0" w:line="240" w:lineRule="auto"/>
        <w:rPr>
          <w:rFonts w:ascii="Open Sans" w:hAnsi="Open Sans" w:cs="Open Sans"/>
          <w:color w:val="000000"/>
          <w:szCs w:val="20"/>
        </w:rPr>
      </w:pPr>
    </w:p>
    <w:p w14:paraId="2340D75E" w14:textId="29B0F719" w:rsidR="007A6DF1" w:rsidRDefault="003E5B10" w:rsidP="00347F86">
      <w:pPr>
        <w:rPr>
          <w:rFonts w:eastAsia="Arial" w:cs="Open Sans"/>
          <w:sz w:val="18"/>
          <w:szCs w:val="18"/>
        </w:rPr>
      </w:pPr>
      <w:r w:rsidRPr="003545E0">
        <w:rPr>
          <w:rFonts w:cs="Open Sans"/>
          <w:sz w:val="20"/>
          <w:szCs w:val="20"/>
        </w:rPr>
        <w:t>Australian Human Rights Commission</w:t>
      </w:r>
      <w:r w:rsidRPr="003545E0">
        <w:rPr>
          <w:rFonts w:cs="Open Sans"/>
          <w:sz w:val="20"/>
          <w:szCs w:val="20"/>
        </w:rPr>
        <w:br/>
        <w:t>T: 02 9284 9600</w:t>
      </w:r>
      <w:r w:rsidRPr="003545E0">
        <w:rPr>
          <w:rFonts w:cs="Open Sans"/>
          <w:sz w:val="20"/>
          <w:szCs w:val="20"/>
        </w:rPr>
        <w:br/>
        <w:t xml:space="preserve">Website: </w:t>
      </w:r>
      <w:hyperlink r:id="rId22" w:history="1">
        <w:r w:rsidRPr="003545E0">
          <w:rPr>
            <w:rStyle w:val="Hyperlink"/>
            <w:rFonts w:cs="Open Sans"/>
            <w:sz w:val="20"/>
            <w:szCs w:val="20"/>
          </w:rPr>
          <w:t>www.humanrights.gov.au</w:t>
        </w:r>
      </w:hyperlink>
      <w:r>
        <w:t xml:space="preserve"> </w:t>
      </w:r>
      <w:r w:rsidR="007A6DF1">
        <w:rPr>
          <w:rFonts w:eastAsia="Arial" w:cs="Open Sans"/>
          <w:sz w:val="18"/>
          <w:szCs w:val="18"/>
        </w:rPr>
        <w:br w:type="page"/>
      </w:r>
    </w:p>
    <w:p w14:paraId="099304D9" w14:textId="77777777" w:rsidR="007A6DF1" w:rsidRPr="008964A4" w:rsidRDefault="007A6DF1" w:rsidP="00347F86">
      <w:pPr>
        <w:spacing w:after="0"/>
        <w:rPr>
          <w:rFonts w:cs="Open Sans"/>
          <w:b/>
          <w:bCs/>
          <w:sz w:val="36"/>
          <w:szCs w:val="36"/>
        </w:rPr>
      </w:pPr>
      <w:bookmarkStart w:id="2" w:name="_Toc495926748"/>
      <w:r w:rsidRPr="008964A4">
        <w:rPr>
          <w:rFonts w:cs="Open Sans"/>
          <w:b/>
          <w:bCs/>
          <w:sz w:val="36"/>
          <w:szCs w:val="36"/>
        </w:rPr>
        <w:lastRenderedPageBreak/>
        <w:t>About the National Children’s Commissioner</w:t>
      </w:r>
      <w:bookmarkEnd w:id="2"/>
      <w:r w:rsidRPr="008964A4">
        <w:rPr>
          <w:rFonts w:cs="Open Sans"/>
          <w:b/>
          <w:bCs/>
          <w:sz w:val="36"/>
          <w:szCs w:val="36"/>
        </w:rPr>
        <w:t xml:space="preserve"> </w:t>
      </w:r>
    </w:p>
    <w:p w14:paraId="14912704" w14:textId="77777777" w:rsidR="00417D5A" w:rsidRPr="00B35B99" w:rsidRDefault="00417D5A" w:rsidP="00347F86">
      <w:pPr>
        <w:spacing w:after="0"/>
        <w:rPr>
          <w:rFonts w:eastAsia="MS Mincho" w:cs="Open Sans"/>
        </w:rPr>
      </w:pPr>
      <w:r w:rsidRPr="00B35B99">
        <w:rPr>
          <w:rFonts w:eastAsia="MS Mincho" w:cs="Open Sans"/>
        </w:rPr>
        <w:t>Legislation establishing the position of National Children’s Commissioner was passed by the federal Parliament on 25 June 2012.</w:t>
      </w:r>
    </w:p>
    <w:p w14:paraId="1F926FD7" w14:textId="77777777" w:rsidR="00417D5A" w:rsidRPr="00B35B99" w:rsidRDefault="00417D5A" w:rsidP="00347F86">
      <w:pPr>
        <w:spacing w:after="0"/>
        <w:rPr>
          <w:rFonts w:eastAsia="MS Mincho" w:cs="Open Sans"/>
        </w:rPr>
      </w:pPr>
    </w:p>
    <w:p w14:paraId="4FD94519" w14:textId="77777777" w:rsidR="00417D5A" w:rsidRPr="00B35B99" w:rsidRDefault="00417D5A" w:rsidP="00347F86">
      <w:pPr>
        <w:spacing w:after="0"/>
        <w:rPr>
          <w:rFonts w:eastAsia="MS Mincho" w:cs="Open Sans"/>
        </w:rPr>
      </w:pPr>
      <w:r w:rsidRPr="00B35B99">
        <w:rPr>
          <w:rFonts w:eastAsia="MS Mincho" w:cs="Open Sans"/>
        </w:rPr>
        <w:t xml:space="preserve">Ms Megan Mitchell was appointed as the inaugural National Children’s Commissioner on 25 February 2013 and commenced in the role on 25 March 2013. </w:t>
      </w:r>
    </w:p>
    <w:p w14:paraId="5D3CC08C" w14:textId="77777777" w:rsidR="00417D5A" w:rsidRPr="00B35B99" w:rsidRDefault="00417D5A" w:rsidP="00347F86">
      <w:pPr>
        <w:spacing w:after="0"/>
        <w:rPr>
          <w:rFonts w:eastAsia="MS Mincho" w:cs="Open Sans"/>
        </w:rPr>
      </w:pPr>
    </w:p>
    <w:p w14:paraId="7EB3AD59" w14:textId="77777777" w:rsidR="00417D5A" w:rsidRPr="00B35B99" w:rsidRDefault="00417D5A" w:rsidP="00347F86">
      <w:pPr>
        <w:spacing w:after="0"/>
        <w:rPr>
          <w:rFonts w:eastAsia="MS Mincho" w:cs="Open Sans"/>
        </w:rPr>
      </w:pPr>
      <w:r w:rsidRPr="00B35B99">
        <w:rPr>
          <w:rFonts w:eastAsia="MS Mincho" w:cs="Open Sans"/>
        </w:rPr>
        <w:t xml:space="preserve">Section 46MB of the </w:t>
      </w:r>
      <w:r w:rsidRPr="00B35B99">
        <w:rPr>
          <w:rFonts w:eastAsia="MS Mincho" w:cs="Open Sans"/>
          <w:i/>
        </w:rPr>
        <w:t>Australian Human Rights Commission Act 1986</w:t>
      </w:r>
      <w:r w:rsidRPr="00B35B99">
        <w:rPr>
          <w:rFonts w:eastAsia="MS Mincho" w:cs="Open Sans"/>
        </w:rPr>
        <w:t xml:space="preserve"> (Cth) (the Act) describes the functions that are to be performed by the National Children’s Commissioner. Under the Act, the National Children’s Commissioner is specifically required to:</w:t>
      </w:r>
    </w:p>
    <w:p w14:paraId="4E0E1E27" w14:textId="77777777" w:rsidR="00417D5A" w:rsidRPr="00B35B99" w:rsidRDefault="00417D5A" w:rsidP="00347F86">
      <w:pPr>
        <w:pStyle w:val="ListParagraph"/>
        <w:numPr>
          <w:ilvl w:val="0"/>
          <w:numId w:val="7"/>
        </w:numPr>
        <w:spacing w:before="240"/>
        <w:contextualSpacing/>
        <w:rPr>
          <w:rFonts w:cs="Open Sans"/>
        </w:rPr>
      </w:pPr>
      <w:r w:rsidRPr="00B35B99">
        <w:rPr>
          <w:rFonts w:cs="Open Sans"/>
        </w:rPr>
        <w:t>promote discussion and awareness of matters relating to the human rights of children in Australia</w:t>
      </w:r>
    </w:p>
    <w:p w14:paraId="0EA78A86" w14:textId="77777777" w:rsidR="00417D5A" w:rsidRPr="00B35B99" w:rsidRDefault="00417D5A" w:rsidP="00347F86">
      <w:pPr>
        <w:pStyle w:val="ListParagraph"/>
        <w:numPr>
          <w:ilvl w:val="0"/>
          <w:numId w:val="8"/>
        </w:numPr>
        <w:spacing w:before="240"/>
        <w:contextualSpacing/>
        <w:rPr>
          <w:rFonts w:cs="Open Sans"/>
        </w:rPr>
      </w:pPr>
      <w:r w:rsidRPr="00B35B99">
        <w:rPr>
          <w:rFonts w:cs="Open Sans"/>
        </w:rPr>
        <w:t>undertake research, or educational or other programs, for the purpose of promoting respect for the human rights of children in Australia, and promoting the enjoyment and exercise of human rights by children in Australia</w:t>
      </w:r>
    </w:p>
    <w:p w14:paraId="4C79EDAD" w14:textId="77777777" w:rsidR="00417D5A" w:rsidRPr="00B35B99" w:rsidRDefault="00417D5A" w:rsidP="00347F86">
      <w:pPr>
        <w:pStyle w:val="ListParagraph"/>
        <w:numPr>
          <w:ilvl w:val="0"/>
          <w:numId w:val="8"/>
        </w:numPr>
        <w:spacing w:before="240"/>
        <w:contextualSpacing/>
        <w:rPr>
          <w:rFonts w:cs="Open Sans"/>
        </w:rPr>
      </w:pPr>
      <w:r w:rsidRPr="00B35B99">
        <w:rPr>
          <w:rFonts w:cs="Open Sans"/>
        </w:rPr>
        <w:t>examine existing and proposed Commonwealth enactments for the purpose of ascertaining whether they recognise and protect the human rights of children in Australia, and to report to the Minister the results of any such examination.</w:t>
      </w:r>
    </w:p>
    <w:p w14:paraId="1A640EA7" w14:textId="77777777" w:rsidR="00417D5A" w:rsidRPr="00B35B99" w:rsidRDefault="00417D5A" w:rsidP="00347F86">
      <w:pPr>
        <w:spacing w:after="0"/>
        <w:rPr>
          <w:rFonts w:eastAsia="MS Mincho" w:cs="Open Sans"/>
        </w:rPr>
      </w:pPr>
      <w:bookmarkStart w:id="3" w:name="_Hlk23770001"/>
      <w:bookmarkStart w:id="4" w:name="_Hlk23769990"/>
      <w:r w:rsidRPr="00B35B99">
        <w:rPr>
          <w:rFonts w:eastAsia="MS Mincho" w:cs="Open Sans"/>
        </w:rPr>
        <w:t xml:space="preserve">In performing these functions, the Commissioner may give particular attention to children who are at risk or vulnerable. The Commissioner may consult with children, </w:t>
      </w:r>
      <w:r>
        <w:rPr>
          <w:rFonts w:eastAsia="MS Mincho" w:cs="Open Sans"/>
        </w:rPr>
        <w:t>de</w:t>
      </w:r>
      <w:r w:rsidRPr="00B35B99">
        <w:rPr>
          <w:rFonts w:eastAsia="MS Mincho" w:cs="Open Sans"/>
        </w:rPr>
        <w:t xml:space="preserve">partments and authorities of the Commonwealth, and of the </w:t>
      </w:r>
      <w:r>
        <w:rPr>
          <w:rFonts w:eastAsia="MS Mincho" w:cs="Open Sans"/>
        </w:rPr>
        <w:t>s</w:t>
      </w:r>
      <w:r w:rsidRPr="00B35B99">
        <w:rPr>
          <w:rFonts w:eastAsia="MS Mincho" w:cs="Open Sans"/>
        </w:rPr>
        <w:t xml:space="preserve">tates and </w:t>
      </w:r>
      <w:r>
        <w:rPr>
          <w:rFonts w:eastAsia="MS Mincho" w:cs="Open Sans"/>
        </w:rPr>
        <w:t>t</w:t>
      </w:r>
      <w:r w:rsidRPr="00B35B99">
        <w:rPr>
          <w:rFonts w:eastAsia="MS Mincho" w:cs="Open Sans"/>
        </w:rPr>
        <w:t>erritories, non-governmental organisations, international organisations and agencies, and other organisations, agencies or persons.</w:t>
      </w:r>
    </w:p>
    <w:bookmarkEnd w:id="3"/>
    <w:p w14:paraId="0B92D5EB" w14:textId="77777777" w:rsidR="00417D5A" w:rsidRPr="00B35B99" w:rsidRDefault="00417D5A" w:rsidP="00347F86">
      <w:pPr>
        <w:spacing w:after="0"/>
        <w:rPr>
          <w:rFonts w:eastAsia="MS Mincho" w:cs="Open Sans"/>
        </w:rPr>
      </w:pPr>
    </w:p>
    <w:p w14:paraId="1B254328" w14:textId="77777777" w:rsidR="00417D5A" w:rsidRPr="00B35B99" w:rsidRDefault="00417D5A" w:rsidP="00347F86">
      <w:pPr>
        <w:spacing w:after="0"/>
        <w:rPr>
          <w:rFonts w:eastAsia="MS Mincho" w:cs="Open Sans"/>
        </w:rPr>
      </w:pPr>
      <w:r w:rsidRPr="00B35B99">
        <w:rPr>
          <w:rFonts w:eastAsia="MS Mincho" w:cs="Open Sans"/>
        </w:rPr>
        <w:t xml:space="preserve">The Act provides that the National Children’s Commissioner may submit reports to the Minister that deal with matters relating to the enjoyment and exercise of human rights by children in Australia, as the Commissioner considers appropriate. A report may include recommendations that the Commissioner considers appropriate as to the action that should be taken to ensure the enjoyment and exercise of human rights by children in Australia. </w:t>
      </w:r>
    </w:p>
    <w:bookmarkEnd w:id="4"/>
    <w:p w14:paraId="7F8E2481" w14:textId="77777777" w:rsidR="00417D5A" w:rsidRPr="00B35B99" w:rsidRDefault="00417D5A" w:rsidP="00347F86">
      <w:pPr>
        <w:spacing w:after="0"/>
        <w:rPr>
          <w:rFonts w:eastAsia="MS Mincho" w:cs="Open Sans"/>
        </w:rPr>
      </w:pPr>
    </w:p>
    <w:p w14:paraId="0B1B53F0" w14:textId="77777777" w:rsidR="00417D5A" w:rsidRPr="00B35B99" w:rsidRDefault="00417D5A" w:rsidP="00347F86">
      <w:pPr>
        <w:spacing w:after="0"/>
        <w:rPr>
          <w:rFonts w:eastAsia="MS Mincho" w:cs="Open Sans"/>
        </w:rPr>
      </w:pPr>
      <w:r w:rsidRPr="00B35B99">
        <w:rPr>
          <w:rFonts w:eastAsia="MS Mincho" w:cs="Open Sans"/>
        </w:rPr>
        <w:t>The Commissioner is able to compel the production of documents and information held by the Commonwealth.</w:t>
      </w:r>
    </w:p>
    <w:p w14:paraId="326FE765" w14:textId="77777777" w:rsidR="00417D5A" w:rsidRPr="00B35B99" w:rsidRDefault="00417D5A" w:rsidP="00347F86">
      <w:pPr>
        <w:spacing w:after="0"/>
        <w:rPr>
          <w:rFonts w:eastAsia="MS Mincho" w:cs="Open Sans"/>
        </w:rPr>
      </w:pPr>
    </w:p>
    <w:p w14:paraId="0A0CD2EE" w14:textId="77777777" w:rsidR="00417D5A" w:rsidRPr="00B35B99" w:rsidRDefault="00417D5A" w:rsidP="00347F86">
      <w:pPr>
        <w:spacing w:after="0"/>
        <w:rPr>
          <w:rFonts w:eastAsia="MS Mincho" w:cs="Open Sans"/>
        </w:rPr>
      </w:pPr>
      <w:r w:rsidRPr="00B35B99">
        <w:rPr>
          <w:rFonts w:eastAsia="MS Mincho" w:cs="Open Sans"/>
        </w:rPr>
        <w:lastRenderedPageBreak/>
        <w:t xml:space="preserve">The United Nations </w:t>
      </w:r>
      <w:r w:rsidRPr="00B35B99">
        <w:rPr>
          <w:rFonts w:eastAsia="MS Mincho" w:cs="Open Sans"/>
          <w:i/>
        </w:rPr>
        <w:t>Convention on the Rights of the Child</w:t>
      </w:r>
      <w:r w:rsidRPr="00B35B99">
        <w:rPr>
          <w:rFonts w:eastAsia="MS Mincho" w:cs="Open Sans"/>
        </w:rPr>
        <w:t xml:space="preserve"> (CRC) underpins the Commissioner’s work. In addition to having regard to the CRC, the Commissioner must have regard to a range of human rights instruments:</w:t>
      </w:r>
    </w:p>
    <w:p w14:paraId="2904A1A5" w14:textId="77777777" w:rsidR="00417D5A" w:rsidRPr="00B35B99" w:rsidRDefault="00417D5A" w:rsidP="00347F86">
      <w:pPr>
        <w:spacing w:after="0"/>
        <w:rPr>
          <w:rFonts w:eastAsia="MS Mincho" w:cs="Open Sans"/>
        </w:rPr>
      </w:pPr>
    </w:p>
    <w:p w14:paraId="31B9FEB9" w14:textId="77777777" w:rsidR="00417D5A" w:rsidRPr="00B35B99" w:rsidRDefault="00417D5A" w:rsidP="00347F86">
      <w:pPr>
        <w:numPr>
          <w:ilvl w:val="0"/>
          <w:numId w:val="9"/>
        </w:numPr>
        <w:spacing w:after="0"/>
        <w:contextualSpacing/>
        <w:rPr>
          <w:rFonts w:eastAsia="MS Mincho" w:cs="Open Sans"/>
          <w:i/>
        </w:rPr>
      </w:pPr>
      <w:r w:rsidRPr="00B35B99">
        <w:rPr>
          <w:rFonts w:eastAsia="MS Mincho" w:cs="Open Sans"/>
          <w:i/>
        </w:rPr>
        <w:t>Universal Declaration of Human Rights</w:t>
      </w:r>
    </w:p>
    <w:p w14:paraId="476DD97F" w14:textId="77777777" w:rsidR="00417D5A" w:rsidRPr="00B35B99" w:rsidRDefault="00417D5A" w:rsidP="00347F86">
      <w:pPr>
        <w:numPr>
          <w:ilvl w:val="0"/>
          <w:numId w:val="9"/>
        </w:numPr>
        <w:spacing w:after="0"/>
        <w:contextualSpacing/>
        <w:rPr>
          <w:rFonts w:eastAsia="MS Mincho" w:cs="Open Sans"/>
          <w:i/>
        </w:rPr>
      </w:pPr>
      <w:r w:rsidRPr="00B35B99">
        <w:rPr>
          <w:rFonts w:eastAsia="MS Mincho" w:cs="Open Sans"/>
          <w:i/>
        </w:rPr>
        <w:t>International Convention on the Elimination of All Forms of Racial Discrimination</w:t>
      </w:r>
    </w:p>
    <w:p w14:paraId="5C3DB241" w14:textId="77777777" w:rsidR="00417D5A" w:rsidRPr="00B35B99" w:rsidRDefault="00417D5A" w:rsidP="00347F86">
      <w:pPr>
        <w:numPr>
          <w:ilvl w:val="0"/>
          <w:numId w:val="9"/>
        </w:numPr>
        <w:spacing w:after="0"/>
        <w:contextualSpacing/>
        <w:rPr>
          <w:rFonts w:eastAsia="MS Mincho" w:cs="Open Sans"/>
          <w:i/>
        </w:rPr>
      </w:pPr>
      <w:r w:rsidRPr="00B35B99">
        <w:rPr>
          <w:rFonts w:eastAsia="MS Mincho" w:cs="Open Sans"/>
          <w:i/>
        </w:rPr>
        <w:t>International Covenant on Economic, Social and Cultural Rights</w:t>
      </w:r>
    </w:p>
    <w:p w14:paraId="45EC4EA4" w14:textId="77777777" w:rsidR="00417D5A" w:rsidRPr="00B35B99" w:rsidRDefault="00417D5A" w:rsidP="00347F86">
      <w:pPr>
        <w:numPr>
          <w:ilvl w:val="0"/>
          <w:numId w:val="9"/>
        </w:numPr>
        <w:spacing w:after="0"/>
        <w:contextualSpacing/>
        <w:rPr>
          <w:rFonts w:eastAsia="MS Mincho" w:cs="Open Sans"/>
          <w:i/>
        </w:rPr>
      </w:pPr>
      <w:r w:rsidRPr="00B35B99">
        <w:rPr>
          <w:rFonts w:eastAsia="MS Mincho" w:cs="Open Sans"/>
          <w:i/>
        </w:rPr>
        <w:t>International Covenant on Civil and Political Rights</w:t>
      </w:r>
    </w:p>
    <w:p w14:paraId="1591BA0E" w14:textId="77777777" w:rsidR="00417D5A" w:rsidRPr="00B35B99" w:rsidRDefault="00417D5A" w:rsidP="00347F86">
      <w:pPr>
        <w:numPr>
          <w:ilvl w:val="0"/>
          <w:numId w:val="9"/>
        </w:numPr>
        <w:spacing w:after="0"/>
        <w:contextualSpacing/>
        <w:rPr>
          <w:rFonts w:eastAsia="MS Mincho" w:cs="Open Sans"/>
          <w:i/>
        </w:rPr>
      </w:pPr>
      <w:r w:rsidRPr="00B35B99">
        <w:rPr>
          <w:rFonts w:eastAsia="MS Mincho" w:cs="Open Sans"/>
          <w:i/>
        </w:rPr>
        <w:t>Convention on the Elimination of All Forms of Discrimination Against Women</w:t>
      </w:r>
    </w:p>
    <w:p w14:paraId="129B61B6" w14:textId="77777777" w:rsidR="00417D5A" w:rsidRDefault="00417D5A" w:rsidP="00347F86">
      <w:pPr>
        <w:numPr>
          <w:ilvl w:val="0"/>
          <w:numId w:val="9"/>
        </w:numPr>
        <w:spacing w:after="0"/>
        <w:contextualSpacing/>
        <w:rPr>
          <w:rFonts w:eastAsia="MS Mincho" w:cs="Open Sans"/>
        </w:rPr>
      </w:pPr>
      <w:r w:rsidRPr="00B35B99">
        <w:rPr>
          <w:rFonts w:eastAsia="MS Mincho" w:cs="Open Sans"/>
          <w:i/>
        </w:rPr>
        <w:t xml:space="preserve">Convention on the Rights of Persons with Disabilities </w:t>
      </w:r>
      <w:r w:rsidRPr="00B35B99">
        <w:rPr>
          <w:rFonts w:eastAsia="MS Mincho" w:cs="Open Sans"/>
        </w:rPr>
        <w:t xml:space="preserve">and </w:t>
      </w:r>
    </w:p>
    <w:p w14:paraId="560CA55F" w14:textId="77777777" w:rsidR="00417D5A" w:rsidRDefault="00417D5A" w:rsidP="00347F86">
      <w:pPr>
        <w:numPr>
          <w:ilvl w:val="0"/>
          <w:numId w:val="9"/>
        </w:numPr>
        <w:spacing w:after="0"/>
        <w:contextualSpacing/>
        <w:rPr>
          <w:rFonts w:eastAsia="MS Mincho" w:cs="Open Sans"/>
        </w:rPr>
      </w:pPr>
      <w:r w:rsidRPr="00B35B99">
        <w:rPr>
          <w:rFonts w:eastAsia="MS Mincho" w:cs="Open Sans"/>
        </w:rPr>
        <w:t xml:space="preserve">such other instruments relating to human rights considered relevant. </w:t>
      </w:r>
    </w:p>
    <w:p w14:paraId="7C2FDFA1" w14:textId="77777777" w:rsidR="00417D5A" w:rsidRDefault="00417D5A" w:rsidP="00347F86">
      <w:pPr>
        <w:spacing w:after="0"/>
        <w:contextualSpacing/>
        <w:rPr>
          <w:rFonts w:eastAsia="MS Mincho" w:cs="Open Sans"/>
        </w:rPr>
      </w:pPr>
    </w:p>
    <w:p w14:paraId="504BBD01" w14:textId="265018CC" w:rsidR="00417D5A" w:rsidRDefault="00417D5A" w:rsidP="00347F86">
      <w:pPr>
        <w:spacing w:after="0"/>
        <w:contextualSpacing/>
        <w:rPr>
          <w:rFonts w:eastAsia="MS Mincho" w:cs="Open Sans"/>
        </w:rPr>
      </w:pPr>
      <w:r w:rsidRPr="00417D5A">
        <w:rPr>
          <w:rFonts w:eastAsia="MS Mincho" w:cs="Open Sans"/>
        </w:rPr>
        <w:t xml:space="preserve">All Australian states and territories have Children’s Commissioners, Guardians or Advocates. The legislative functions of these roles differ between jurisdictions. Some have a broad focus, which include all children, whereas others have specified responsibilities relating to children who are at risk or who are vulnerable. </w:t>
      </w:r>
      <w:bookmarkStart w:id="5" w:name="_Hlk23770093"/>
      <w:r w:rsidRPr="00417D5A">
        <w:rPr>
          <w:rFonts w:eastAsia="MS Mincho" w:cs="Open Sans"/>
        </w:rPr>
        <w:t xml:space="preserve">Their primary focus is on issues concerning children within their individual jurisdictions. The National Children’s Commissioner works collaboratively with the state and territory Children’s Commissioners, Guardians and Advocates through the Australian and New Zealand Children’s Commissioners and Guardians group. </w:t>
      </w:r>
      <w:bookmarkEnd w:id="5"/>
    </w:p>
    <w:p w14:paraId="69D41E54" w14:textId="77777777" w:rsidR="00417D5A" w:rsidRPr="00417D5A" w:rsidRDefault="00417D5A" w:rsidP="00347F86">
      <w:pPr>
        <w:spacing w:after="0"/>
        <w:contextualSpacing/>
        <w:rPr>
          <w:rFonts w:eastAsia="MS Mincho" w:cs="Open Sans"/>
        </w:rPr>
      </w:pPr>
    </w:p>
    <w:p w14:paraId="1DD9A6EE" w14:textId="77777777" w:rsidR="00417D5A" w:rsidRPr="00B35B99" w:rsidRDefault="00417D5A" w:rsidP="00347F86">
      <w:pPr>
        <w:spacing w:after="0"/>
        <w:rPr>
          <w:rFonts w:eastAsia="MS Mincho" w:cs="Open Sans"/>
          <w:b/>
        </w:rPr>
      </w:pPr>
      <w:r w:rsidRPr="00B35B99">
        <w:rPr>
          <w:rFonts w:eastAsia="MS Mincho" w:cs="Open Sans"/>
          <w:b/>
        </w:rPr>
        <w:t>Previous roles and qualifications</w:t>
      </w:r>
    </w:p>
    <w:p w14:paraId="41E5C6C3" w14:textId="77777777" w:rsidR="00417D5A" w:rsidRPr="00B35B99" w:rsidRDefault="00417D5A" w:rsidP="00347F86">
      <w:pPr>
        <w:spacing w:after="0"/>
        <w:rPr>
          <w:rFonts w:eastAsia="MS Mincho" w:cs="Open Sans"/>
        </w:rPr>
      </w:pPr>
    </w:p>
    <w:p w14:paraId="27071091" w14:textId="77777777" w:rsidR="00417D5A" w:rsidRPr="00B35B99" w:rsidRDefault="00417D5A" w:rsidP="00347F86">
      <w:pPr>
        <w:spacing w:after="0"/>
        <w:rPr>
          <w:rFonts w:eastAsia="MS Mincho" w:cs="Open Sans"/>
        </w:rPr>
      </w:pPr>
      <w:r w:rsidRPr="00B35B99">
        <w:rPr>
          <w:rFonts w:eastAsia="MS Mincho" w:cs="Open Sans"/>
        </w:rPr>
        <w:t>Commissioner Mitchell has extensive experience working with children from all types of backgrounds, including practical expertise in child protection, juvenile justice, and children’s services. Previous roles include NSW Commissioner for Children and Young People, Executive Director of the ACT Office for Children, Youth and Family Support, Executive Director for Out-of-Home Care in the NSW Department of Community Services, and CEO of the Australian Council of Social Service.</w:t>
      </w:r>
    </w:p>
    <w:p w14:paraId="55134977" w14:textId="77777777" w:rsidR="00417D5A" w:rsidRPr="00B35B99" w:rsidRDefault="00417D5A" w:rsidP="00347F86">
      <w:pPr>
        <w:spacing w:after="0"/>
        <w:rPr>
          <w:rFonts w:eastAsia="MS Mincho" w:cs="Open Sans"/>
        </w:rPr>
      </w:pPr>
      <w:r w:rsidRPr="00B35B99">
        <w:rPr>
          <w:rFonts w:eastAsia="MS Mincho" w:cs="Open Sans"/>
        </w:rPr>
        <w:t xml:space="preserve"> </w:t>
      </w:r>
    </w:p>
    <w:p w14:paraId="5FF63C4F" w14:textId="77777777" w:rsidR="00417D5A" w:rsidRPr="00B35B99" w:rsidRDefault="00417D5A" w:rsidP="00347F86">
      <w:pPr>
        <w:spacing w:after="0"/>
        <w:rPr>
          <w:rFonts w:eastAsia="MS Mincho" w:cs="Open Sans"/>
        </w:rPr>
      </w:pPr>
      <w:r w:rsidRPr="00B35B99">
        <w:rPr>
          <w:rFonts w:eastAsia="MS Mincho" w:cs="Open Sans"/>
        </w:rPr>
        <w:t>Commissioner Mitchell has qualifications in social policy, psychology and education: a Bachelor of Arts from the University of Sydney (1979), a Diploma of Education from the Sydney Teachers College (1980), a Master of Arts (Psychology) from the University of Sydney (1982), and a Master of Arts (Social Policy) from the University of York (1989).</w:t>
      </w:r>
    </w:p>
    <w:p w14:paraId="047499FD" w14:textId="77777777" w:rsidR="00417D5A" w:rsidRPr="00B35B99" w:rsidRDefault="00417D5A" w:rsidP="00347F86">
      <w:pPr>
        <w:spacing w:after="0"/>
        <w:rPr>
          <w:rFonts w:eastAsia="MS Mincho" w:cs="Open Sans"/>
        </w:rPr>
      </w:pPr>
    </w:p>
    <w:p w14:paraId="084438FC" w14:textId="77777777" w:rsidR="00417D5A" w:rsidRPr="00B35B99" w:rsidRDefault="00417D5A" w:rsidP="00347F86">
      <w:pPr>
        <w:spacing w:after="0"/>
        <w:rPr>
          <w:rFonts w:eastAsia="MS Mincho" w:cs="Open Sans"/>
        </w:rPr>
      </w:pPr>
      <w:r w:rsidRPr="00B35B99">
        <w:rPr>
          <w:rFonts w:eastAsia="MS Mincho" w:cs="Open Sans"/>
        </w:rPr>
        <w:t xml:space="preserve">For information on the work of the National Children’s Commissioner, please visit: </w:t>
      </w:r>
      <w:hyperlink r:id="rId23" w:history="1">
        <w:r w:rsidRPr="00B35B99">
          <w:rPr>
            <w:rStyle w:val="Hyperlink"/>
            <w:rFonts w:eastAsia="MS Mincho" w:cs="Open Sans"/>
          </w:rPr>
          <w:t>http://www.humanrights.gov.au/our-work/childrens-rights</w:t>
        </w:r>
      </w:hyperlink>
      <w:r w:rsidRPr="00B35B99">
        <w:rPr>
          <w:rFonts w:eastAsia="MS Mincho" w:cs="Open Sans"/>
        </w:rPr>
        <w:t xml:space="preserve">. </w:t>
      </w:r>
    </w:p>
    <w:p w14:paraId="6AD5D062" w14:textId="77777777" w:rsidR="007A6DF1" w:rsidRPr="0019020F" w:rsidRDefault="007A6DF1" w:rsidP="00347F86">
      <w:pPr>
        <w:rPr>
          <w:sz w:val="18"/>
          <w:szCs w:val="18"/>
        </w:rPr>
      </w:pPr>
      <w:r w:rsidRPr="0019020F">
        <w:rPr>
          <w:sz w:val="18"/>
          <w:szCs w:val="18"/>
        </w:rPr>
        <w:br w:type="page"/>
      </w:r>
    </w:p>
    <w:p w14:paraId="27A839F6" w14:textId="77777777" w:rsidR="007A6DF1" w:rsidRPr="00AA3DAD" w:rsidRDefault="007A6DF1" w:rsidP="00347F86">
      <w:pPr>
        <w:rPr>
          <w:rFonts w:eastAsia="MS Mincho" w:cs="Open Sans"/>
          <w:b/>
          <w:bCs/>
          <w:sz w:val="32"/>
          <w:szCs w:val="32"/>
        </w:rPr>
      </w:pPr>
      <w:r w:rsidRPr="00AA3DAD">
        <w:rPr>
          <w:rFonts w:eastAsia="MS Mincho" w:cs="Open Sans"/>
          <w:b/>
          <w:bCs/>
          <w:sz w:val="32"/>
          <w:szCs w:val="32"/>
        </w:rPr>
        <w:lastRenderedPageBreak/>
        <w:t>Contents</w:t>
      </w:r>
    </w:p>
    <w:sdt>
      <w:sdtPr>
        <w:rPr>
          <w:rFonts w:eastAsia="Times New Roman"/>
          <w:b w:val="0"/>
          <w:lang w:val="en-AU" w:eastAsia="en-AU"/>
        </w:rPr>
        <w:id w:val="-916171030"/>
        <w:docPartObj>
          <w:docPartGallery w:val="Table of Contents"/>
          <w:docPartUnique/>
        </w:docPartObj>
      </w:sdtPr>
      <w:sdtEndPr>
        <w:rPr>
          <w:bCs/>
          <w:noProof/>
        </w:rPr>
      </w:sdtEndPr>
      <w:sdtContent>
        <w:p w14:paraId="3DD270CD" w14:textId="5273748E" w:rsidR="00E95AD1" w:rsidRDefault="00E95AD1" w:rsidP="00347F86">
          <w:pPr>
            <w:pStyle w:val="TOCHeading"/>
          </w:pPr>
        </w:p>
        <w:p w14:paraId="1BAB2F87" w14:textId="5BA1FC90" w:rsidR="00FA1A05" w:rsidRDefault="00E95AD1">
          <w:pPr>
            <w:pStyle w:val="TOC1"/>
            <w:rPr>
              <w:rFonts w:asciiTheme="minorHAnsi" w:eastAsiaTheme="minorEastAsia" w:hAnsiTheme="minorHAnsi" w:cstheme="minorBidi"/>
              <w:b w:val="0"/>
              <w:lang w:val="it-IT" w:eastAsia="it-IT"/>
            </w:rPr>
          </w:pPr>
          <w:r>
            <w:rPr>
              <w:b w:val="0"/>
            </w:rPr>
            <w:fldChar w:fldCharType="begin"/>
          </w:r>
          <w:r>
            <w:rPr>
              <w:b w:val="0"/>
            </w:rPr>
            <w:instrText xml:space="preserve"> TOC \o "1-2" \h \z \u </w:instrText>
          </w:r>
          <w:r>
            <w:rPr>
              <w:b w:val="0"/>
            </w:rPr>
            <w:fldChar w:fldCharType="separate"/>
          </w:r>
          <w:hyperlink w:anchor="_Toc25573063" w:history="1">
            <w:r w:rsidR="00FA1A05" w:rsidRPr="002B2E45">
              <w:rPr>
                <w:rStyle w:val="Hyperlink"/>
              </w:rPr>
              <w:t>1</w:t>
            </w:r>
            <w:r w:rsidR="00FA1A05">
              <w:rPr>
                <w:rFonts w:asciiTheme="minorHAnsi" w:eastAsiaTheme="minorEastAsia" w:hAnsiTheme="minorHAnsi" w:cstheme="minorBidi"/>
                <w:b w:val="0"/>
                <w:lang w:val="it-IT" w:eastAsia="it-IT"/>
              </w:rPr>
              <w:tab/>
            </w:r>
            <w:r w:rsidR="00FA1A05" w:rsidRPr="002B2E45">
              <w:rPr>
                <w:rStyle w:val="Hyperlink"/>
              </w:rPr>
              <w:t>Introduction</w:t>
            </w:r>
            <w:r w:rsidR="00FA1A05">
              <w:rPr>
                <w:webHidden/>
              </w:rPr>
              <w:tab/>
            </w:r>
            <w:r w:rsidR="00FA1A05">
              <w:rPr>
                <w:webHidden/>
              </w:rPr>
              <w:fldChar w:fldCharType="begin"/>
            </w:r>
            <w:r w:rsidR="00FA1A05">
              <w:rPr>
                <w:webHidden/>
              </w:rPr>
              <w:instrText xml:space="preserve"> PAGEREF _Toc25573063 \h </w:instrText>
            </w:r>
            <w:r w:rsidR="00FA1A05">
              <w:rPr>
                <w:webHidden/>
              </w:rPr>
            </w:r>
            <w:r w:rsidR="00FA1A05">
              <w:rPr>
                <w:webHidden/>
              </w:rPr>
              <w:fldChar w:fldCharType="separate"/>
            </w:r>
            <w:r w:rsidR="00764915">
              <w:rPr>
                <w:webHidden/>
              </w:rPr>
              <w:t>10</w:t>
            </w:r>
            <w:r w:rsidR="00FA1A05">
              <w:rPr>
                <w:webHidden/>
              </w:rPr>
              <w:fldChar w:fldCharType="end"/>
            </w:r>
          </w:hyperlink>
        </w:p>
        <w:p w14:paraId="114B1AFF" w14:textId="568A6CC8" w:rsidR="00FA1A05" w:rsidRDefault="006C3D0A">
          <w:pPr>
            <w:pStyle w:val="TOC1"/>
            <w:rPr>
              <w:rFonts w:asciiTheme="minorHAnsi" w:eastAsiaTheme="minorEastAsia" w:hAnsiTheme="minorHAnsi" w:cstheme="minorBidi"/>
              <w:b w:val="0"/>
              <w:lang w:val="it-IT" w:eastAsia="it-IT"/>
            </w:rPr>
          </w:pPr>
          <w:hyperlink w:anchor="_Toc25573064" w:history="1">
            <w:r w:rsidR="00FA1A05" w:rsidRPr="002B2E45">
              <w:rPr>
                <w:rStyle w:val="Hyperlink"/>
              </w:rPr>
              <w:t>Recommendations</w:t>
            </w:r>
            <w:r w:rsidR="00FA1A05">
              <w:rPr>
                <w:webHidden/>
              </w:rPr>
              <w:tab/>
            </w:r>
            <w:r w:rsidR="00FA1A05">
              <w:rPr>
                <w:webHidden/>
              </w:rPr>
              <w:fldChar w:fldCharType="begin"/>
            </w:r>
            <w:r w:rsidR="00FA1A05">
              <w:rPr>
                <w:webHidden/>
              </w:rPr>
              <w:instrText xml:space="preserve"> PAGEREF _Toc25573064 \h </w:instrText>
            </w:r>
            <w:r w:rsidR="00FA1A05">
              <w:rPr>
                <w:webHidden/>
              </w:rPr>
            </w:r>
            <w:r w:rsidR="00FA1A05">
              <w:rPr>
                <w:webHidden/>
              </w:rPr>
              <w:fldChar w:fldCharType="separate"/>
            </w:r>
            <w:r w:rsidR="00764915">
              <w:rPr>
                <w:webHidden/>
              </w:rPr>
              <w:t>13</w:t>
            </w:r>
            <w:r w:rsidR="00FA1A05">
              <w:rPr>
                <w:webHidden/>
              </w:rPr>
              <w:fldChar w:fldCharType="end"/>
            </w:r>
          </w:hyperlink>
        </w:p>
        <w:p w14:paraId="09577105" w14:textId="4FD288D4" w:rsidR="00FA1A05" w:rsidRDefault="006C3D0A">
          <w:pPr>
            <w:pStyle w:val="TOC1"/>
            <w:rPr>
              <w:rFonts w:asciiTheme="minorHAnsi" w:eastAsiaTheme="minorEastAsia" w:hAnsiTheme="minorHAnsi" w:cstheme="minorBidi"/>
              <w:b w:val="0"/>
              <w:lang w:val="it-IT" w:eastAsia="it-IT"/>
            </w:rPr>
          </w:pPr>
          <w:hyperlink w:anchor="_Toc25573065" w:history="1">
            <w:r w:rsidR="00FA1A05" w:rsidRPr="002B2E45">
              <w:rPr>
                <w:rStyle w:val="Hyperlink"/>
              </w:rPr>
              <w:t>2</w:t>
            </w:r>
            <w:r w:rsidR="00FA1A05">
              <w:rPr>
                <w:rFonts w:asciiTheme="minorHAnsi" w:eastAsiaTheme="minorEastAsia" w:hAnsiTheme="minorHAnsi" w:cstheme="minorBidi"/>
                <w:b w:val="0"/>
                <w:lang w:val="it-IT" w:eastAsia="it-IT"/>
              </w:rPr>
              <w:tab/>
            </w:r>
            <w:r w:rsidR="00FA1A05" w:rsidRPr="002B2E45">
              <w:rPr>
                <w:rStyle w:val="Hyperlink"/>
              </w:rPr>
              <w:t>Australia’s children</w:t>
            </w:r>
            <w:r w:rsidR="00FA1A05">
              <w:rPr>
                <w:webHidden/>
              </w:rPr>
              <w:tab/>
            </w:r>
            <w:r w:rsidR="00FA1A05">
              <w:rPr>
                <w:webHidden/>
              </w:rPr>
              <w:fldChar w:fldCharType="begin"/>
            </w:r>
            <w:r w:rsidR="00FA1A05">
              <w:rPr>
                <w:webHidden/>
              </w:rPr>
              <w:instrText xml:space="preserve"> PAGEREF _Toc25573065 \h </w:instrText>
            </w:r>
            <w:r w:rsidR="00FA1A05">
              <w:rPr>
                <w:webHidden/>
              </w:rPr>
            </w:r>
            <w:r w:rsidR="00FA1A05">
              <w:rPr>
                <w:webHidden/>
              </w:rPr>
              <w:fldChar w:fldCharType="separate"/>
            </w:r>
            <w:r w:rsidR="00764915">
              <w:rPr>
                <w:webHidden/>
              </w:rPr>
              <w:t>26</w:t>
            </w:r>
            <w:r w:rsidR="00FA1A05">
              <w:rPr>
                <w:webHidden/>
              </w:rPr>
              <w:fldChar w:fldCharType="end"/>
            </w:r>
          </w:hyperlink>
        </w:p>
        <w:p w14:paraId="7A97921F" w14:textId="7D19ECF2" w:rsidR="00FA1A05" w:rsidRDefault="006C3D0A">
          <w:pPr>
            <w:pStyle w:val="TOC2"/>
            <w:rPr>
              <w:rFonts w:asciiTheme="minorHAnsi" w:eastAsiaTheme="minorEastAsia" w:hAnsiTheme="minorHAnsi" w:cstheme="minorBidi"/>
              <w:b w:val="0"/>
              <w:i w:val="0"/>
              <w:lang w:val="it-IT" w:eastAsia="it-IT"/>
            </w:rPr>
          </w:pPr>
          <w:hyperlink w:anchor="_Toc25573066" w:history="1">
            <w:r w:rsidR="00FA1A05" w:rsidRPr="002B2E45">
              <w:rPr>
                <w:rStyle w:val="Hyperlink"/>
              </w:rPr>
              <w:t>2.1</w:t>
            </w:r>
            <w:r w:rsidR="00FA1A05">
              <w:rPr>
                <w:rFonts w:asciiTheme="minorHAnsi" w:eastAsiaTheme="minorEastAsia" w:hAnsiTheme="minorHAnsi" w:cstheme="minorBidi"/>
                <w:b w:val="0"/>
                <w:i w:val="0"/>
                <w:lang w:val="it-IT" w:eastAsia="it-IT"/>
              </w:rPr>
              <w:tab/>
            </w:r>
            <w:r w:rsidR="00FA1A05" w:rsidRPr="002B2E45">
              <w:rPr>
                <w:rStyle w:val="Hyperlink"/>
              </w:rPr>
              <w:t>How many children are there?</w:t>
            </w:r>
            <w:r w:rsidR="00FA1A05">
              <w:rPr>
                <w:webHidden/>
              </w:rPr>
              <w:tab/>
            </w:r>
            <w:r w:rsidR="00FA1A05">
              <w:rPr>
                <w:webHidden/>
              </w:rPr>
              <w:fldChar w:fldCharType="begin"/>
            </w:r>
            <w:r w:rsidR="00FA1A05">
              <w:rPr>
                <w:webHidden/>
              </w:rPr>
              <w:instrText xml:space="preserve"> PAGEREF _Toc25573066 \h </w:instrText>
            </w:r>
            <w:r w:rsidR="00FA1A05">
              <w:rPr>
                <w:webHidden/>
              </w:rPr>
            </w:r>
            <w:r w:rsidR="00FA1A05">
              <w:rPr>
                <w:webHidden/>
              </w:rPr>
              <w:fldChar w:fldCharType="separate"/>
            </w:r>
            <w:r w:rsidR="00764915">
              <w:rPr>
                <w:webHidden/>
              </w:rPr>
              <w:t>26</w:t>
            </w:r>
            <w:r w:rsidR="00FA1A05">
              <w:rPr>
                <w:webHidden/>
              </w:rPr>
              <w:fldChar w:fldCharType="end"/>
            </w:r>
          </w:hyperlink>
        </w:p>
        <w:p w14:paraId="23CDB024" w14:textId="236F3901" w:rsidR="00FA1A05" w:rsidRDefault="006C3D0A">
          <w:pPr>
            <w:pStyle w:val="TOC2"/>
            <w:rPr>
              <w:rFonts w:asciiTheme="minorHAnsi" w:eastAsiaTheme="minorEastAsia" w:hAnsiTheme="minorHAnsi" w:cstheme="minorBidi"/>
              <w:b w:val="0"/>
              <w:i w:val="0"/>
              <w:lang w:val="it-IT" w:eastAsia="it-IT"/>
            </w:rPr>
          </w:pPr>
          <w:hyperlink w:anchor="_Toc25573067" w:history="1">
            <w:r w:rsidR="00FA1A05" w:rsidRPr="002B2E45">
              <w:rPr>
                <w:rStyle w:val="Hyperlink"/>
              </w:rPr>
              <w:t>2.2</w:t>
            </w:r>
            <w:r w:rsidR="00FA1A05">
              <w:rPr>
                <w:rFonts w:asciiTheme="minorHAnsi" w:eastAsiaTheme="minorEastAsia" w:hAnsiTheme="minorHAnsi" w:cstheme="minorBidi"/>
                <w:b w:val="0"/>
                <w:i w:val="0"/>
                <w:lang w:val="it-IT" w:eastAsia="it-IT"/>
              </w:rPr>
              <w:tab/>
            </w:r>
            <w:r w:rsidR="00FA1A05" w:rsidRPr="002B2E45">
              <w:rPr>
                <w:rStyle w:val="Hyperlink"/>
              </w:rPr>
              <w:t>Where do they live?</w:t>
            </w:r>
            <w:r w:rsidR="00FA1A05">
              <w:rPr>
                <w:webHidden/>
              </w:rPr>
              <w:tab/>
            </w:r>
            <w:r w:rsidR="00FA1A05">
              <w:rPr>
                <w:webHidden/>
              </w:rPr>
              <w:fldChar w:fldCharType="begin"/>
            </w:r>
            <w:r w:rsidR="00FA1A05">
              <w:rPr>
                <w:webHidden/>
              </w:rPr>
              <w:instrText xml:space="preserve"> PAGEREF _Toc25573067 \h </w:instrText>
            </w:r>
            <w:r w:rsidR="00FA1A05">
              <w:rPr>
                <w:webHidden/>
              </w:rPr>
            </w:r>
            <w:r w:rsidR="00FA1A05">
              <w:rPr>
                <w:webHidden/>
              </w:rPr>
              <w:fldChar w:fldCharType="separate"/>
            </w:r>
            <w:r w:rsidR="00764915">
              <w:rPr>
                <w:webHidden/>
              </w:rPr>
              <w:t>27</w:t>
            </w:r>
            <w:r w:rsidR="00FA1A05">
              <w:rPr>
                <w:webHidden/>
              </w:rPr>
              <w:fldChar w:fldCharType="end"/>
            </w:r>
          </w:hyperlink>
        </w:p>
        <w:p w14:paraId="24EB18BE" w14:textId="7FBA0A89" w:rsidR="00FA1A05" w:rsidRDefault="006C3D0A">
          <w:pPr>
            <w:pStyle w:val="TOC2"/>
            <w:rPr>
              <w:rFonts w:asciiTheme="minorHAnsi" w:eastAsiaTheme="minorEastAsia" w:hAnsiTheme="minorHAnsi" w:cstheme="minorBidi"/>
              <w:b w:val="0"/>
              <w:i w:val="0"/>
              <w:lang w:val="it-IT" w:eastAsia="it-IT"/>
            </w:rPr>
          </w:pPr>
          <w:hyperlink w:anchor="_Toc25573068" w:history="1">
            <w:r w:rsidR="00FA1A05" w:rsidRPr="002B2E45">
              <w:rPr>
                <w:rStyle w:val="Hyperlink"/>
              </w:rPr>
              <w:t>2.3</w:t>
            </w:r>
            <w:r w:rsidR="00FA1A05">
              <w:rPr>
                <w:rFonts w:asciiTheme="minorHAnsi" w:eastAsiaTheme="minorEastAsia" w:hAnsiTheme="minorHAnsi" w:cstheme="minorBidi"/>
                <w:b w:val="0"/>
                <w:i w:val="0"/>
                <w:lang w:val="it-IT" w:eastAsia="it-IT"/>
              </w:rPr>
              <w:tab/>
            </w:r>
            <w:r w:rsidR="00FA1A05" w:rsidRPr="002B2E45">
              <w:rPr>
                <w:rStyle w:val="Hyperlink"/>
              </w:rPr>
              <w:t>Where do they come from?</w:t>
            </w:r>
            <w:r w:rsidR="00FA1A05">
              <w:rPr>
                <w:webHidden/>
              </w:rPr>
              <w:tab/>
            </w:r>
            <w:r w:rsidR="00FA1A05">
              <w:rPr>
                <w:webHidden/>
              </w:rPr>
              <w:fldChar w:fldCharType="begin"/>
            </w:r>
            <w:r w:rsidR="00FA1A05">
              <w:rPr>
                <w:webHidden/>
              </w:rPr>
              <w:instrText xml:space="preserve"> PAGEREF _Toc25573068 \h </w:instrText>
            </w:r>
            <w:r w:rsidR="00FA1A05">
              <w:rPr>
                <w:webHidden/>
              </w:rPr>
            </w:r>
            <w:r w:rsidR="00FA1A05">
              <w:rPr>
                <w:webHidden/>
              </w:rPr>
              <w:fldChar w:fldCharType="separate"/>
            </w:r>
            <w:r w:rsidR="00764915">
              <w:rPr>
                <w:webHidden/>
              </w:rPr>
              <w:t>29</w:t>
            </w:r>
            <w:r w:rsidR="00FA1A05">
              <w:rPr>
                <w:webHidden/>
              </w:rPr>
              <w:fldChar w:fldCharType="end"/>
            </w:r>
          </w:hyperlink>
        </w:p>
        <w:p w14:paraId="6A20E552" w14:textId="1600AC49" w:rsidR="00FA1A05" w:rsidRDefault="006C3D0A">
          <w:pPr>
            <w:pStyle w:val="TOC2"/>
            <w:rPr>
              <w:rFonts w:asciiTheme="minorHAnsi" w:eastAsiaTheme="minorEastAsia" w:hAnsiTheme="minorHAnsi" w:cstheme="minorBidi"/>
              <w:b w:val="0"/>
              <w:i w:val="0"/>
              <w:lang w:val="it-IT" w:eastAsia="it-IT"/>
            </w:rPr>
          </w:pPr>
          <w:hyperlink w:anchor="_Toc25573069" w:history="1">
            <w:r w:rsidR="00FA1A05" w:rsidRPr="002B2E45">
              <w:rPr>
                <w:rStyle w:val="Hyperlink"/>
              </w:rPr>
              <w:t>2.4</w:t>
            </w:r>
            <w:r w:rsidR="00FA1A05">
              <w:rPr>
                <w:rFonts w:asciiTheme="minorHAnsi" w:eastAsiaTheme="minorEastAsia" w:hAnsiTheme="minorHAnsi" w:cstheme="minorBidi"/>
                <w:b w:val="0"/>
                <w:i w:val="0"/>
                <w:lang w:val="it-IT" w:eastAsia="it-IT"/>
              </w:rPr>
              <w:tab/>
            </w:r>
            <w:r w:rsidR="00FA1A05" w:rsidRPr="002B2E45">
              <w:rPr>
                <w:rStyle w:val="Hyperlink"/>
              </w:rPr>
              <w:t>Who do Australia’s children live with?</w:t>
            </w:r>
            <w:r w:rsidR="00FA1A05">
              <w:rPr>
                <w:webHidden/>
              </w:rPr>
              <w:tab/>
            </w:r>
            <w:r w:rsidR="00FA1A05">
              <w:rPr>
                <w:webHidden/>
              </w:rPr>
              <w:fldChar w:fldCharType="begin"/>
            </w:r>
            <w:r w:rsidR="00FA1A05">
              <w:rPr>
                <w:webHidden/>
              </w:rPr>
              <w:instrText xml:space="preserve"> PAGEREF _Toc25573069 \h </w:instrText>
            </w:r>
            <w:r w:rsidR="00FA1A05">
              <w:rPr>
                <w:webHidden/>
              </w:rPr>
            </w:r>
            <w:r w:rsidR="00FA1A05">
              <w:rPr>
                <w:webHidden/>
              </w:rPr>
              <w:fldChar w:fldCharType="separate"/>
            </w:r>
            <w:r w:rsidR="00764915">
              <w:rPr>
                <w:webHidden/>
              </w:rPr>
              <w:t>31</w:t>
            </w:r>
            <w:r w:rsidR="00FA1A05">
              <w:rPr>
                <w:webHidden/>
              </w:rPr>
              <w:fldChar w:fldCharType="end"/>
            </w:r>
          </w:hyperlink>
        </w:p>
        <w:p w14:paraId="0B0A72C1" w14:textId="1FC498F1" w:rsidR="00FA1A05" w:rsidRDefault="006C3D0A">
          <w:pPr>
            <w:pStyle w:val="TOC1"/>
            <w:rPr>
              <w:rFonts w:asciiTheme="minorHAnsi" w:eastAsiaTheme="minorEastAsia" w:hAnsiTheme="minorHAnsi" w:cstheme="minorBidi"/>
              <w:b w:val="0"/>
              <w:lang w:val="it-IT" w:eastAsia="it-IT"/>
            </w:rPr>
          </w:pPr>
          <w:hyperlink w:anchor="_Toc25573070" w:history="1">
            <w:r w:rsidR="00FA1A05" w:rsidRPr="002B2E45">
              <w:rPr>
                <w:rStyle w:val="Hyperlink"/>
              </w:rPr>
              <w:t>3</w:t>
            </w:r>
            <w:r w:rsidR="00FA1A05">
              <w:rPr>
                <w:rFonts w:asciiTheme="minorHAnsi" w:eastAsiaTheme="minorEastAsia" w:hAnsiTheme="minorHAnsi" w:cstheme="minorBidi"/>
                <w:b w:val="0"/>
                <w:lang w:val="it-IT" w:eastAsia="it-IT"/>
              </w:rPr>
              <w:tab/>
            </w:r>
            <w:r w:rsidR="00FA1A05" w:rsidRPr="002B2E45">
              <w:rPr>
                <w:rStyle w:val="Hyperlink"/>
              </w:rPr>
              <w:t>A nationwide children’s rights framework: What is needed to ensure children’s rights in Australia are fully protected?</w:t>
            </w:r>
            <w:r w:rsidR="00FA1A05">
              <w:rPr>
                <w:webHidden/>
              </w:rPr>
              <w:tab/>
            </w:r>
            <w:r w:rsidR="00FA1A05">
              <w:rPr>
                <w:webHidden/>
              </w:rPr>
              <w:fldChar w:fldCharType="begin"/>
            </w:r>
            <w:r w:rsidR="00FA1A05">
              <w:rPr>
                <w:webHidden/>
              </w:rPr>
              <w:instrText xml:space="preserve"> PAGEREF _Toc25573070 \h </w:instrText>
            </w:r>
            <w:r w:rsidR="00FA1A05">
              <w:rPr>
                <w:webHidden/>
              </w:rPr>
            </w:r>
            <w:r w:rsidR="00FA1A05">
              <w:rPr>
                <w:webHidden/>
              </w:rPr>
              <w:fldChar w:fldCharType="separate"/>
            </w:r>
            <w:r w:rsidR="00764915">
              <w:rPr>
                <w:webHidden/>
              </w:rPr>
              <w:t>35</w:t>
            </w:r>
            <w:r w:rsidR="00FA1A05">
              <w:rPr>
                <w:webHidden/>
              </w:rPr>
              <w:fldChar w:fldCharType="end"/>
            </w:r>
          </w:hyperlink>
        </w:p>
        <w:p w14:paraId="2AE1022C" w14:textId="05203A8D" w:rsidR="00FA1A05" w:rsidRDefault="006C3D0A">
          <w:pPr>
            <w:pStyle w:val="TOC2"/>
            <w:rPr>
              <w:rFonts w:asciiTheme="minorHAnsi" w:eastAsiaTheme="minorEastAsia" w:hAnsiTheme="minorHAnsi" w:cstheme="minorBidi"/>
              <w:b w:val="0"/>
              <w:i w:val="0"/>
              <w:lang w:val="it-IT" w:eastAsia="it-IT"/>
            </w:rPr>
          </w:pPr>
          <w:hyperlink w:anchor="_Toc25573071" w:history="1">
            <w:r w:rsidR="00FA1A05" w:rsidRPr="002B2E45">
              <w:rPr>
                <w:rStyle w:val="Hyperlink"/>
              </w:rPr>
              <w:t>3.1</w:t>
            </w:r>
            <w:r w:rsidR="00FA1A05">
              <w:rPr>
                <w:rFonts w:asciiTheme="minorHAnsi" w:eastAsiaTheme="minorEastAsia" w:hAnsiTheme="minorHAnsi" w:cstheme="minorBidi"/>
                <w:b w:val="0"/>
                <w:i w:val="0"/>
                <w:lang w:val="it-IT" w:eastAsia="it-IT"/>
              </w:rPr>
              <w:tab/>
            </w:r>
            <w:r w:rsidR="00FA1A05" w:rsidRPr="002B2E45">
              <w:rPr>
                <w:rStyle w:val="Hyperlink"/>
              </w:rPr>
              <w:t>Legislation</w:t>
            </w:r>
            <w:r w:rsidR="00FA1A05">
              <w:rPr>
                <w:webHidden/>
              </w:rPr>
              <w:tab/>
            </w:r>
            <w:r w:rsidR="00FA1A05">
              <w:rPr>
                <w:webHidden/>
              </w:rPr>
              <w:fldChar w:fldCharType="begin"/>
            </w:r>
            <w:r w:rsidR="00FA1A05">
              <w:rPr>
                <w:webHidden/>
              </w:rPr>
              <w:instrText xml:space="preserve"> PAGEREF _Toc25573071 \h </w:instrText>
            </w:r>
            <w:r w:rsidR="00FA1A05">
              <w:rPr>
                <w:webHidden/>
              </w:rPr>
            </w:r>
            <w:r w:rsidR="00FA1A05">
              <w:rPr>
                <w:webHidden/>
              </w:rPr>
              <w:fldChar w:fldCharType="separate"/>
            </w:r>
            <w:r w:rsidR="00764915">
              <w:rPr>
                <w:webHidden/>
              </w:rPr>
              <w:t>35</w:t>
            </w:r>
            <w:r w:rsidR="00FA1A05">
              <w:rPr>
                <w:webHidden/>
              </w:rPr>
              <w:fldChar w:fldCharType="end"/>
            </w:r>
          </w:hyperlink>
        </w:p>
        <w:p w14:paraId="151D2455" w14:textId="23A00E3D" w:rsidR="00FA1A05" w:rsidRDefault="006C3D0A">
          <w:pPr>
            <w:pStyle w:val="TOC2"/>
            <w:rPr>
              <w:rFonts w:asciiTheme="minorHAnsi" w:eastAsiaTheme="minorEastAsia" w:hAnsiTheme="minorHAnsi" w:cstheme="minorBidi"/>
              <w:b w:val="0"/>
              <w:i w:val="0"/>
              <w:lang w:val="it-IT" w:eastAsia="it-IT"/>
            </w:rPr>
          </w:pPr>
          <w:hyperlink w:anchor="_Toc25573072" w:history="1">
            <w:r w:rsidR="00FA1A05" w:rsidRPr="002B2E45">
              <w:rPr>
                <w:rStyle w:val="Hyperlink"/>
              </w:rPr>
              <w:t>3.2</w:t>
            </w:r>
            <w:r w:rsidR="00FA1A05">
              <w:rPr>
                <w:rFonts w:asciiTheme="minorHAnsi" w:eastAsiaTheme="minorEastAsia" w:hAnsiTheme="minorHAnsi" w:cstheme="minorBidi"/>
                <w:b w:val="0"/>
                <w:i w:val="0"/>
                <w:lang w:val="it-IT" w:eastAsia="it-IT"/>
              </w:rPr>
              <w:tab/>
            </w:r>
            <w:r w:rsidR="00FA1A05" w:rsidRPr="002B2E45">
              <w:rPr>
                <w:rStyle w:val="Hyperlink"/>
              </w:rPr>
              <w:t>Coordination and National Plan of Action</w:t>
            </w:r>
            <w:r w:rsidR="00FA1A05">
              <w:rPr>
                <w:webHidden/>
              </w:rPr>
              <w:tab/>
            </w:r>
            <w:r w:rsidR="00FA1A05">
              <w:rPr>
                <w:webHidden/>
              </w:rPr>
              <w:fldChar w:fldCharType="begin"/>
            </w:r>
            <w:r w:rsidR="00FA1A05">
              <w:rPr>
                <w:webHidden/>
              </w:rPr>
              <w:instrText xml:space="preserve"> PAGEREF _Toc25573072 \h </w:instrText>
            </w:r>
            <w:r w:rsidR="00FA1A05">
              <w:rPr>
                <w:webHidden/>
              </w:rPr>
            </w:r>
            <w:r w:rsidR="00FA1A05">
              <w:rPr>
                <w:webHidden/>
              </w:rPr>
              <w:fldChar w:fldCharType="separate"/>
            </w:r>
            <w:r w:rsidR="00764915">
              <w:rPr>
                <w:webHidden/>
              </w:rPr>
              <w:t>36</w:t>
            </w:r>
            <w:r w:rsidR="00FA1A05">
              <w:rPr>
                <w:webHidden/>
              </w:rPr>
              <w:fldChar w:fldCharType="end"/>
            </w:r>
          </w:hyperlink>
        </w:p>
        <w:p w14:paraId="1A079C42" w14:textId="04EFAAE0" w:rsidR="00FA1A05" w:rsidRDefault="006C3D0A">
          <w:pPr>
            <w:pStyle w:val="TOC2"/>
            <w:rPr>
              <w:rFonts w:asciiTheme="minorHAnsi" w:eastAsiaTheme="minorEastAsia" w:hAnsiTheme="minorHAnsi" w:cstheme="minorBidi"/>
              <w:b w:val="0"/>
              <w:i w:val="0"/>
              <w:lang w:val="it-IT" w:eastAsia="it-IT"/>
            </w:rPr>
          </w:pPr>
          <w:hyperlink w:anchor="_Toc25573073" w:history="1">
            <w:r w:rsidR="00FA1A05" w:rsidRPr="002B2E45">
              <w:rPr>
                <w:rStyle w:val="Hyperlink"/>
              </w:rPr>
              <w:t>3.3</w:t>
            </w:r>
            <w:r w:rsidR="00FA1A05">
              <w:rPr>
                <w:rFonts w:asciiTheme="minorHAnsi" w:eastAsiaTheme="minorEastAsia" w:hAnsiTheme="minorHAnsi" w:cstheme="minorBidi"/>
                <w:b w:val="0"/>
                <w:i w:val="0"/>
                <w:lang w:val="it-IT" w:eastAsia="it-IT"/>
              </w:rPr>
              <w:tab/>
            </w:r>
            <w:r w:rsidR="00FA1A05" w:rsidRPr="002B2E45">
              <w:rPr>
                <w:rStyle w:val="Hyperlink"/>
              </w:rPr>
              <w:t>Allocation of resources</w:t>
            </w:r>
            <w:r w:rsidR="00FA1A05">
              <w:rPr>
                <w:webHidden/>
              </w:rPr>
              <w:tab/>
            </w:r>
            <w:r w:rsidR="00FA1A05">
              <w:rPr>
                <w:webHidden/>
              </w:rPr>
              <w:fldChar w:fldCharType="begin"/>
            </w:r>
            <w:r w:rsidR="00FA1A05">
              <w:rPr>
                <w:webHidden/>
              </w:rPr>
              <w:instrText xml:space="preserve"> PAGEREF _Toc25573073 \h </w:instrText>
            </w:r>
            <w:r w:rsidR="00FA1A05">
              <w:rPr>
                <w:webHidden/>
              </w:rPr>
            </w:r>
            <w:r w:rsidR="00FA1A05">
              <w:rPr>
                <w:webHidden/>
              </w:rPr>
              <w:fldChar w:fldCharType="separate"/>
            </w:r>
            <w:r w:rsidR="00764915">
              <w:rPr>
                <w:webHidden/>
              </w:rPr>
              <w:t>37</w:t>
            </w:r>
            <w:r w:rsidR="00FA1A05">
              <w:rPr>
                <w:webHidden/>
              </w:rPr>
              <w:fldChar w:fldCharType="end"/>
            </w:r>
          </w:hyperlink>
        </w:p>
        <w:p w14:paraId="31025F7A" w14:textId="5FE4BD13" w:rsidR="00FA1A05" w:rsidRDefault="006C3D0A">
          <w:pPr>
            <w:pStyle w:val="TOC2"/>
            <w:rPr>
              <w:rFonts w:asciiTheme="minorHAnsi" w:eastAsiaTheme="minorEastAsia" w:hAnsiTheme="minorHAnsi" w:cstheme="minorBidi"/>
              <w:b w:val="0"/>
              <w:i w:val="0"/>
              <w:lang w:val="it-IT" w:eastAsia="it-IT"/>
            </w:rPr>
          </w:pPr>
          <w:hyperlink w:anchor="_Toc25573074" w:history="1">
            <w:r w:rsidR="00FA1A05" w:rsidRPr="002B2E45">
              <w:rPr>
                <w:rStyle w:val="Hyperlink"/>
              </w:rPr>
              <w:t>3.4</w:t>
            </w:r>
            <w:r w:rsidR="00FA1A05">
              <w:rPr>
                <w:rFonts w:asciiTheme="minorHAnsi" w:eastAsiaTheme="minorEastAsia" w:hAnsiTheme="minorHAnsi" w:cstheme="minorBidi"/>
                <w:b w:val="0"/>
                <w:i w:val="0"/>
                <w:lang w:val="it-IT" w:eastAsia="it-IT"/>
              </w:rPr>
              <w:tab/>
            </w:r>
            <w:r w:rsidR="00FA1A05" w:rsidRPr="002B2E45">
              <w:rPr>
                <w:rStyle w:val="Hyperlink"/>
              </w:rPr>
              <w:t>Independent monitoring</w:t>
            </w:r>
            <w:r w:rsidR="00FA1A05">
              <w:rPr>
                <w:webHidden/>
              </w:rPr>
              <w:tab/>
            </w:r>
            <w:r w:rsidR="00FA1A05">
              <w:rPr>
                <w:webHidden/>
              </w:rPr>
              <w:fldChar w:fldCharType="begin"/>
            </w:r>
            <w:r w:rsidR="00FA1A05">
              <w:rPr>
                <w:webHidden/>
              </w:rPr>
              <w:instrText xml:space="preserve"> PAGEREF _Toc25573074 \h </w:instrText>
            </w:r>
            <w:r w:rsidR="00FA1A05">
              <w:rPr>
                <w:webHidden/>
              </w:rPr>
            </w:r>
            <w:r w:rsidR="00FA1A05">
              <w:rPr>
                <w:webHidden/>
              </w:rPr>
              <w:fldChar w:fldCharType="separate"/>
            </w:r>
            <w:r w:rsidR="00764915">
              <w:rPr>
                <w:webHidden/>
              </w:rPr>
              <w:t>38</w:t>
            </w:r>
            <w:r w:rsidR="00FA1A05">
              <w:rPr>
                <w:webHidden/>
              </w:rPr>
              <w:fldChar w:fldCharType="end"/>
            </w:r>
          </w:hyperlink>
        </w:p>
        <w:p w14:paraId="43159A72" w14:textId="16CABF7A" w:rsidR="00FA1A05" w:rsidRDefault="006C3D0A">
          <w:pPr>
            <w:pStyle w:val="TOC2"/>
            <w:rPr>
              <w:rFonts w:asciiTheme="minorHAnsi" w:eastAsiaTheme="minorEastAsia" w:hAnsiTheme="minorHAnsi" w:cstheme="minorBidi"/>
              <w:b w:val="0"/>
              <w:i w:val="0"/>
              <w:lang w:val="it-IT" w:eastAsia="it-IT"/>
            </w:rPr>
          </w:pPr>
          <w:hyperlink w:anchor="_Toc25573075" w:history="1">
            <w:r w:rsidR="00FA1A05" w:rsidRPr="002B2E45">
              <w:rPr>
                <w:rStyle w:val="Hyperlink"/>
              </w:rPr>
              <w:t>3.5</w:t>
            </w:r>
            <w:r w:rsidR="00FA1A05">
              <w:rPr>
                <w:rFonts w:asciiTheme="minorHAnsi" w:eastAsiaTheme="minorEastAsia" w:hAnsiTheme="minorHAnsi" w:cstheme="minorBidi"/>
                <w:b w:val="0"/>
                <w:i w:val="0"/>
                <w:lang w:val="it-IT" w:eastAsia="it-IT"/>
              </w:rPr>
              <w:tab/>
            </w:r>
            <w:r w:rsidR="00FA1A05" w:rsidRPr="002B2E45">
              <w:rPr>
                <w:rStyle w:val="Hyperlink"/>
              </w:rPr>
              <w:t>Data</w:t>
            </w:r>
            <w:r w:rsidR="00FA1A05">
              <w:rPr>
                <w:webHidden/>
              </w:rPr>
              <w:tab/>
            </w:r>
            <w:r w:rsidR="00FA1A05">
              <w:rPr>
                <w:webHidden/>
              </w:rPr>
              <w:fldChar w:fldCharType="begin"/>
            </w:r>
            <w:r w:rsidR="00FA1A05">
              <w:rPr>
                <w:webHidden/>
              </w:rPr>
              <w:instrText xml:space="preserve"> PAGEREF _Toc25573075 \h </w:instrText>
            </w:r>
            <w:r w:rsidR="00FA1A05">
              <w:rPr>
                <w:webHidden/>
              </w:rPr>
            </w:r>
            <w:r w:rsidR="00FA1A05">
              <w:rPr>
                <w:webHidden/>
              </w:rPr>
              <w:fldChar w:fldCharType="separate"/>
            </w:r>
            <w:r w:rsidR="00764915">
              <w:rPr>
                <w:webHidden/>
              </w:rPr>
              <w:t>39</w:t>
            </w:r>
            <w:r w:rsidR="00FA1A05">
              <w:rPr>
                <w:webHidden/>
              </w:rPr>
              <w:fldChar w:fldCharType="end"/>
            </w:r>
          </w:hyperlink>
        </w:p>
        <w:p w14:paraId="2ED2DA10" w14:textId="47593564" w:rsidR="00FA1A05" w:rsidRDefault="006C3D0A">
          <w:pPr>
            <w:pStyle w:val="TOC2"/>
            <w:rPr>
              <w:rFonts w:asciiTheme="minorHAnsi" w:eastAsiaTheme="minorEastAsia" w:hAnsiTheme="minorHAnsi" w:cstheme="minorBidi"/>
              <w:b w:val="0"/>
              <w:i w:val="0"/>
              <w:lang w:val="it-IT" w:eastAsia="it-IT"/>
            </w:rPr>
          </w:pPr>
          <w:hyperlink w:anchor="_Toc25573076" w:history="1">
            <w:r w:rsidR="00FA1A05" w:rsidRPr="002B2E45">
              <w:rPr>
                <w:rStyle w:val="Hyperlink"/>
              </w:rPr>
              <w:t>3.6</w:t>
            </w:r>
            <w:r w:rsidR="00FA1A05">
              <w:rPr>
                <w:rFonts w:asciiTheme="minorHAnsi" w:eastAsiaTheme="minorEastAsia" w:hAnsiTheme="minorHAnsi" w:cstheme="minorBidi"/>
                <w:b w:val="0"/>
                <w:i w:val="0"/>
                <w:lang w:val="it-IT" w:eastAsia="it-IT"/>
              </w:rPr>
              <w:tab/>
            </w:r>
            <w:r w:rsidR="00FA1A05" w:rsidRPr="002B2E45">
              <w:rPr>
                <w:rStyle w:val="Hyperlink"/>
              </w:rPr>
              <w:t>Sustainable Development Goals</w:t>
            </w:r>
            <w:r w:rsidR="00FA1A05">
              <w:rPr>
                <w:webHidden/>
              </w:rPr>
              <w:tab/>
            </w:r>
            <w:r w:rsidR="00FA1A05">
              <w:rPr>
                <w:webHidden/>
              </w:rPr>
              <w:fldChar w:fldCharType="begin"/>
            </w:r>
            <w:r w:rsidR="00FA1A05">
              <w:rPr>
                <w:webHidden/>
              </w:rPr>
              <w:instrText xml:space="preserve"> PAGEREF _Toc25573076 \h </w:instrText>
            </w:r>
            <w:r w:rsidR="00FA1A05">
              <w:rPr>
                <w:webHidden/>
              </w:rPr>
            </w:r>
            <w:r w:rsidR="00FA1A05">
              <w:rPr>
                <w:webHidden/>
              </w:rPr>
              <w:fldChar w:fldCharType="separate"/>
            </w:r>
            <w:r w:rsidR="00764915">
              <w:rPr>
                <w:webHidden/>
              </w:rPr>
              <w:t>42</w:t>
            </w:r>
            <w:r w:rsidR="00FA1A05">
              <w:rPr>
                <w:webHidden/>
              </w:rPr>
              <w:fldChar w:fldCharType="end"/>
            </w:r>
          </w:hyperlink>
        </w:p>
        <w:p w14:paraId="6A0458B3" w14:textId="1F77D631" w:rsidR="00FA1A05" w:rsidRDefault="006C3D0A">
          <w:pPr>
            <w:pStyle w:val="TOC2"/>
            <w:rPr>
              <w:rFonts w:asciiTheme="minorHAnsi" w:eastAsiaTheme="minorEastAsia" w:hAnsiTheme="minorHAnsi" w:cstheme="minorBidi"/>
              <w:b w:val="0"/>
              <w:i w:val="0"/>
              <w:lang w:val="it-IT" w:eastAsia="it-IT"/>
            </w:rPr>
          </w:pPr>
          <w:hyperlink w:anchor="_Toc25573077" w:history="1">
            <w:r w:rsidR="00FA1A05" w:rsidRPr="002B2E45">
              <w:rPr>
                <w:rStyle w:val="Hyperlink"/>
              </w:rPr>
              <w:t>3.7</w:t>
            </w:r>
            <w:r w:rsidR="00FA1A05">
              <w:rPr>
                <w:rFonts w:asciiTheme="minorHAnsi" w:eastAsiaTheme="minorEastAsia" w:hAnsiTheme="minorHAnsi" w:cstheme="minorBidi"/>
                <w:b w:val="0"/>
                <w:i w:val="0"/>
                <w:lang w:val="it-IT" w:eastAsia="it-IT"/>
              </w:rPr>
              <w:tab/>
            </w:r>
            <w:r w:rsidR="00FA1A05" w:rsidRPr="002B2E45">
              <w:rPr>
                <w:rStyle w:val="Hyperlink"/>
              </w:rPr>
              <w:t>Dissemination, awareness-raising and training</w:t>
            </w:r>
            <w:r w:rsidR="00FA1A05">
              <w:rPr>
                <w:webHidden/>
              </w:rPr>
              <w:tab/>
            </w:r>
            <w:r w:rsidR="00FA1A05">
              <w:rPr>
                <w:webHidden/>
              </w:rPr>
              <w:fldChar w:fldCharType="begin"/>
            </w:r>
            <w:r w:rsidR="00FA1A05">
              <w:rPr>
                <w:webHidden/>
              </w:rPr>
              <w:instrText xml:space="preserve"> PAGEREF _Toc25573077 \h </w:instrText>
            </w:r>
            <w:r w:rsidR="00FA1A05">
              <w:rPr>
                <w:webHidden/>
              </w:rPr>
            </w:r>
            <w:r w:rsidR="00FA1A05">
              <w:rPr>
                <w:webHidden/>
              </w:rPr>
              <w:fldChar w:fldCharType="separate"/>
            </w:r>
            <w:r w:rsidR="00764915">
              <w:rPr>
                <w:webHidden/>
              </w:rPr>
              <w:t>43</w:t>
            </w:r>
            <w:r w:rsidR="00FA1A05">
              <w:rPr>
                <w:webHidden/>
              </w:rPr>
              <w:fldChar w:fldCharType="end"/>
            </w:r>
          </w:hyperlink>
        </w:p>
        <w:p w14:paraId="43CBB068" w14:textId="421BDB51" w:rsidR="00FA1A05" w:rsidRDefault="006C3D0A">
          <w:pPr>
            <w:pStyle w:val="TOC2"/>
            <w:rPr>
              <w:rFonts w:asciiTheme="minorHAnsi" w:eastAsiaTheme="minorEastAsia" w:hAnsiTheme="minorHAnsi" w:cstheme="minorBidi"/>
              <w:b w:val="0"/>
              <w:i w:val="0"/>
              <w:lang w:val="it-IT" w:eastAsia="it-IT"/>
            </w:rPr>
          </w:pPr>
          <w:hyperlink w:anchor="_Toc25573078" w:history="1">
            <w:r w:rsidR="00FA1A05" w:rsidRPr="002B2E45">
              <w:rPr>
                <w:rStyle w:val="Hyperlink"/>
              </w:rPr>
              <w:t>3.8</w:t>
            </w:r>
            <w:r w:rsidR="00FA1A05">
              <w:rPr>
                <w:rFonts w:asciiTheme="minorHAnsi" w:eastAsiaTheme="minorEastAsia" w:hAnsiTheme="minorHAnsi" w:cstheme="minorBidi"/>
                <w:b w:val="0"/>
                <w:i w:val="0"/>
                <w:lang w:val="it-IT" w:eastAsia="it-IT"/>
              </w:rPr>
              <w:tab/>
            </w:r>
            <w:r w:rsidR="00FA1A05" w:rsidRPr="002B2E45">
              <w:rPr>
                <w:rStyle w:val="Hyperlink"/>
              </w:rPr>
              <w:t>The way forward</w:t>
            </w:r>
            <w:r w:rsidR="00FA1A05">
              <w:rPr>
                <w:webHidden/>
              </w:rPr>
              <w:tab/>
            </w:r>
            <w:r w:rsidR="00FA1A05">
              <w:rPr>
                <w:webHidden/>
              </w:rPr>
              <w:fldChar w:fldCharType="begin"/>
            </w:r>
            <w:r w:rsidR="00FA1A05">
              <w:rPr>
                <w:webHidden/>
              </w:rPr>
              <w:instrText xml:space="preserve"> PAGEREF _Toc25573078 \h </w:instrText>
            </w:r>
            <w:r w:rsidR="00FA1A05">
              <w:rPr>
                <w:webHidden/>
              </w:rPr>
            </w:r>
            <w:r w:rsidR="00FA1A05">
              <w:rPr>
                <w:webHidden/>
              </w:rPr>
              <w:fldChar w:fldCharType="separate"/>
            </w:r>
            <w:r w:rsidR="00764915">
              <w:rPr>
                <w:webHidden/>
              </w:rPr>
              <w:t>46</w:t>
            </w:r>
            <w:r w:rsidR="00FA1A05">
              <w:rPr>
                <w:webHidden/>
              </w:rPr>
              <w:fldChar w:fldCharType="end"/>
            </w:r>
          </w:hyperlink>
        </w:p>
        <w:p w14:paraId="783B5667" w14:textId="42167AA9" w:rsidR="00FA1A05" w:rsidRDefault="006C3D0A">
          <w:pPr>
            <w:pStyle w:val="TOC1"/>
            <w:rPr>
              <w:rFonts w:asciiTheme="minorHAnsi" w:eastAsiaTheme="minorEastAsia" w:hAnsiTheme="minorHAnsi" w:cstheme="minorBidi"/>
              <w:b w:val="0"/>
              <w:lang w:val="it-IT" w:eastAsia="it-IT"/>
            </w:rPr>
          </w:pPr>
          <w:hyperlink w:anchor="_Toc25573079" w:history="1">
            <w:r w:rsidR="00FA1A05" w:rsidRPr="002B2E45">
              <w:rPr>
                <w:rStyle w:val="Hyperlink"/>
                <w:rFonts w:cs="Open Sans"/>
              </w:rPr>
              <w:t>4</w:t>
            </w:r>
            <w:r w:rsidR="00FA1A05">
              <w:rPr>
                <w:rFonts w:asciiTheme="minorHAnsi" w:eastAsiaTheme="minorEastAsia" w:hAnsiTheme="minorHAnsi" w:cstheme="minorBidi"/>
                <w:b w:val="0"/>
                <w:lang w:val="it-IT" w:eastAsia="it-IT"/>
              </w:rPr>
              <w:tab/>
            </w:r>
            <w:r w:rsidR="00FA1A05" w:rsidRPr="002B2E45">
              <w:rPr>
                <w:rStyle w:val="Hyperlink"/>
                <w:rFonts w:cs="Open Sans"/>
              </w:rPr>
              <w:t>Children’s voices</w:t>
            </w:r>
            <w:r w:rsidR="00FA1A05">
              <w:rPr>
                <w:webHidden/>
              </w:rPr>
              <w:tab/>
            </w:r>
            <w:r w:rsidR="00FA1A05">
              <w:rPr>
                <w:webHidden/>
              </w:rPr>
              <w:fldChar w:fldCharType="begin"/>
            </w:r>
            <w:r w:rsidR="00FA1A05">
              <w:rPr>
                <w:webHidden/>
              </w:rPr>
              <w:instrText xml:space="preserve"> PAGEREF _Toc25573079 \h </w:instrText>
            </w:r>
            <w:r w:rsidR="00FA1A05">
              <w:rPr>
                <w:webHidden/>
              </w:rPr>
            </w:r>
            <w:r w:rsidR="00FA1A05">
              <w:rPr>
                <w:webHidden/>
              </w:rPr>
              <w:fldChar w:fldCharType="separate"/>
            </w:r>
            <w:r w:rsidR="00764915">
              <w:rPr>
                <w:webHidden/>
              </w:rPr>
              <w:t>50</w:t>
            </w:r>
            <w:r w:rsidR="00FA1A05">
              <w:rPr>
                <w:webHidden/>
              </w:rPr>
              <w:fldChar w:fldCharType="end"/>
            </w:r>
          </w:hyperlink>
        </w:p>
        <w:p w14:paraId="176E9858" w14:textId="1BACD3E6" w:rsidR="00FA1A05" w:rsidRDefault="006C3D0A">
          <w:pPr>
            <w:pStyle w:val="TOC2"/>
            <w:rPr>
              <w:rFonts w:asciiTheme="minorHAnsi" w:eastAsiaTheme="minorEastAsia" w:hAnsiTheme="minorHAnsi" w:cstheme="minorBidi"/>
              <w:b w:val="0"/>
              <w:i w:val="0"/>
              <w:lang w:val="it-IT" w:eastAsia="it-IT"/>
            </w:rPr>
          </w:pPr>
          <w:hyperlink w:anchor="_Toc25573080" w:history="1">
            <w:r w:rsidR="00FA1A05" w:rsidRPr="002B2E45">
              <w:rPr>
                <w:rStyle w:val="Hyperlink"/>
              </w:rPr>
              <w:t>4.1</w:t>
            </w:r>
            <w:r w:rsidR="00FA1A05">
              <w:rPr>
                <w:rFonts w:asciiTheme="minorHAnsi" w:eastAsiaTheme="minorEastAsia" w:hAnsiTheme="minorHAnsi" w:cstheme="minorBidi"/>
                <w:b w:val="0"/>
                <w:i w:val="0"/>
                <w:lang w:val="it-IT" w:eastAsia="it-IT"/>
              </w:rPr>
              <w:tab/>
            </w:r>
            <w:r w:rsidR="00FA1A05" w:rsidRPr="002B2E45">
              <w:rPr>
                <w:rStyle w:val="Hyperlink"/>
              </w:rPr>
              <w:t>Consultations with children and young people—2018</w:t>
            </w:r>
            <w:r w:rsidR="00FA1A05">
              <w:rPr>
                <w:webHidden/>
              </w:rPr>
              <w:tab/>
            </w:r>
            <w:r w:rsidR="00FA1A05">
              <w:rPr>
                <w:webHidden/>
              </w:rPr>
              <w:fldChar w:fldCharType="begin"/>
            </w:r>
            <w:r w:rsidR="00FA1A05">
              <w:rPr>
                <w:webHidden/>
              </w:rPr>
              <w:instrText xml:space="preserve"> PAGEREF _Toc25573080 \h </w:instrText>
            </w:r>
            <w:r w:rsidR="00FA1A05">
              <w:rPr>
                <w:webHidden/>
              </w:rPr>
            </w:r>
            <w:r w:rsidR="00FA1A05">
              <w:rPr>
                <w:webHidden/>
              </w:rPr>
              <w:fldChar w:fldCharType="separate"/>
            </w:r>
            <w:r w:rsidR="00764915">
              <w:rPr>
                <w:webHidden/>
              </w:rPr>
              <w:t>51</w:t>
            </w:r>
            <w:r w:rsidR="00FA1A05">
              <w:rPr>
                <w:webHidden/>
              </w:rPr>
              <w:fldChar w:fldCharType="end"/>
            </w:r>
          </w:hyperlink>
        </w:p>
        <w:p w14:paraId="08D7233E" w14:textId="2425E0A4" w:rsidR="00FA1A05" w:rsidRDefault="006C3D0A">
          <w:pPr>
            <w:pStyle w:val="TOC2"/>
            <w:rPr>
              <w:rFonts w:asciiTheme="minorHAnsi" w:eastAsiaTheme="minorEastAsia" w:hAnsiTheme="minorHAnsi" w:cstheme="minorBidi"/>
              <w:b w:val="0"/>
              <w:i w:val="0"/>
              <w:lang w:val="it-IT" w:eastAsia="it-IT"/>
            </w:rPr>
          </w:pPr>
          <w:hyperlink w:anchor="_Toc25573081" w:history="1">
            <w:r w:rsidR="00FA1A05" w:rsidRPr="002B2E45">
              <w:rPr>
                <w:rStyle w:val="Hyperlink"/>
              </w:rPr>
              <w:t>4.2</w:t>
            </w:r>
            <w:r w:rsidR="00FA1A05">
              <w:rPr>
                <w:rFonts w:asciiTheme="minorHAnsi" w:eastAsiaTheme="minorEastAsia" w:hAnsiTheme="minorHAnsi" w:cstheme="minorBidi"/>
                <w:b w:val="0"/>
                <w:i w:val="0"/>
                <w:lang w:val="it-IT" w:eastAsia="it-IT"/>
              </w:rPr>
              <w:tab/>
            </w:r>
            <w:r w:rsidR="00FA1A05" w:rsidRPr="002B2E45">
              <w:rPr>
                <w:rStyle w:val="Hyperlink"/>
              </w:rPr>
              <w:t>The Children’s Rights Poll</w:t>
            </w:r>
            <w:r w:rsidR="00FA1A05">
              <w:rPr>
                <w:webHidden/>
              </w:rPr>
              <w:tab/>
            </w:r>
            <w:r w:rsidR="00FA1A05">
              <w:rPr>
                <w:webHidden/>
              </w:rPr>
              <w:fldChar w:fldCharType="begin"/>
            </w:r>
            <w:r w:rsidR="00FA1A05">
              <w:rPr>
                <w:webHidden/>
              </w:rPr>
              <w:instrText xml:space="preserve"> PAGEREF _Toc25573081 \h </w:instrText>
            </w:r>
            <w:r w:rsidR="00FA1A05">
              <w:rPr>
                <w:webHidden/>
              </w:rPr>
            </w:r>
            <w:r w:rsidR="00FA1A05">
              <w:rPr>
                <w:webHidden/>
              </w:rPr>
              <w:fldChar w:fldCharType="separate"/>
            </w:r>
            <w:r w:rsidR="00764915">
              <w:rPr>
                <w:webHidden/>
              </w:rPr>
              <w:t>52</w:t>
            </w:r>
            <w:r w:rsidR="00FA1A05">
              <w:rPr>
                <w:webHidden/>
              </w:rPr>
              <w:fldChar w:fldCharType="end"/>
            </w:r>
          </w:hyperlink>
        </w:p>
        <w:p w14:paraId="406FA8A3" w14:textId="32914943" w:rsidR="00FA1A05" w:rsidRDefault="006C3D0A">
          <w:pPr>
            <w:pStyle w:val="TOC2"/>
            <w:rPr>
              <w:rFonts w:asciiTheme="minorHAnsi" w:eastAsiaTheme="minorEastAsia" w:hAnsiTheme="minorHAnsi" w:cstheme="minorBidi"/>
              <w:b w:val="0"/>
              <w:i w:val="0"/>
              <w:lang w:val="it-IT" w:eastAsia="it-IT"/>
            </w:rPr>
          </w:pPr>
          <w:hyperlink w:anchor="_Toc25573082" w:history="1">
            <w:r w:rsidR="00FA1A05" w:rsidRPr="002B2E45">
              <w:rPr>
                <w:rStyle w:val="Hyperlink"/>
              </w:rPr>
              <w:t>4.3</w:t>
            </w:r>
            <w:r w:rsidR="00FA1A05">
              <w:rPr>
                <w:rFonts w:asciiTheme="minorHAnsi" w:eastAsiaTheme="minorEastAsia" w:hAnsiTheme="minorHAnsi" w:cstheme="minorBidi"/>
                <w:b w:val="0"/>
                <w:i w:val="0"/>
                <w:lang w:val="it-IT" w:eastAsia="it-IT"/>
              </w:rPr>
              <w:tab/>
            </w:r>
            <w:r w:rsidR="00FA1A05" w:rsidRPr="002B2E45">
              <w:rPr>
                <w:rStyle w:val="Hyperlink"/>
              </w:rPr>
              <w:t>Participation</w:t>
            </w:r>
            <w:r w:rsidR="00FA1A05">
              <w:rPr>
                <w:webHidden/>
              </w:rPr>
              <w:tab/>
            </w:r>
            <w:r w:rsidR="00FA1A05">
              <w:rPr>
                <w:webHidden/>
              </w:rPr>
              <w:fldChar w:fldCharType="begin"/>
            </w:r>
            <w:r w:rsidR="00FA1A05">
              <w:rPr>
                <w:webHidden/>
              </w:rPr>
              <w:instrText xml:space="preserve"> PAGEREF _Toc25573082 \h </w:instrText>
            </w:r>
            <w:r w:rsidR="00FA1A05">
              <w:rPr>
                <w:webHidden/>
              </w:rPr>
            </w:r>
            <w:r w:rsidR="00FA1A05">
              <w:rPr>
                <w:webHidden/>
              </w:rPr>
              <w:fldChar w:fldCharType="separate"/>
            </w:r>
            <w:r w:rsidR="00764915">
              <w:rPr>
                <w:webHidden/>
              </w:rPr>
              <w:t>56</w:t>
            </w:r>
            <w:r w:rsidR="00FA1A05">
              <w:rPr>
                <w:webHidden/>
              </w:rPr>
              <w:fldChar w:fldCharType="end"/>
            </w:r>
          </w:hyperlink>
        </w:p>
        <w:p w14:paraId="16A54803" w14:textId="5115AAB2" w:rsidR="00FA1A05" w:rsidRDefault="006C3D0A">
          <w:pPr>
            <w:pStyle w:val="TOC2"/>
            <w:rPr>
              <w:rFonts w:asciiTheme="minorHAnsi" w:eastAsiaTheme="minorEastAsia" w:hAnsiTheme="minorHAnsi" w:cstheme="minorBidi"/>
              <w:b w:val="0"/>
              <w:i w:val="0"/>
              <w:lang w:val="it-IT" w:eastAsia="it-IT"/>
            </w:rPr>
          </w:pPr>
          <w:hyperlink w:anchor="_Toc25573083" w:history="1">
            <w:r w:rsidR="00FA1A05" w:rsidRPr="002B2E45">
              <w:rPr>
                <w:rStyle w:val="Hyperlink"/>
              </w:rPr>
              <w:t>4.4</w:t>
            </w:r>
            <w:r w:rsidR="00FA1A05">
              <w:rPr>
                <w:rFonts w:asciiTheme="minorHAnsi" w:eastAsiaTheme="minorEastAsia" w:hAnsiTheme="minorHAnsi" w:cstheme="minorBidi"/>
                <w:b w:val="0"/>
                <w:i w:val="0"/>
                <w:lang w:val="it-IT" w:eastAsia="it-IT"/>
              </w:rPr>
              <w:tab/>
            </w:r>
            <w:r w:rsidR="00FA1A05" w:rsidRPr="002B2E45">
              <w:rPr>
                <w:rStyle w:val="Hyperlink"/>
              </w:rPr>
              <w:t>Children’s views about safety</w:t>
            </w:r>
            <w:r w:rsidR="00FA1A05">
              <w:rPr>
                <w:webHidden/>
              </w:rPr>
              <w:tab/>
            </w:r>
            <w:r w:rsidR="00FA1A05">
              <w:rPr>
                <w:webHidden/>
              </w:rPr>
              <w:fldChar w:fldCharType="begin"/>
            </w:r>
            <w:r w:rsidR="00FA1A05">
              <w:rPr>
                <w:webHidden/>
              </w:rPr>
              <w:instrText xml:space="preserve"> PAGEREF _Toc25573083 \h </w:instrText>
            </w:r>
            <w:r w:rsidR="00FA1A05">
              <w:rPr>
                <w:webHidden/>
              </w:rPr>
            </w:r>
            <w:r w:rsidR="00FA1A05">
              <w:rPr>
                <w:webHidden/>
              </w:rPr>
              <w:fldChar w:fldCharType="separate"/>
            </w:r>
            <w:r w:rsidR="00764915">
              <w:rPr>
                <w:webHidden/>
              </w:rPr>
              <w:t>56</w:t>
            </w:r>
            <w:r w:rsidR="00FA1A05">
              <w:rPr>
                <w:webHidden/>
              </w:rPr>
              <w:fldChar w:fldCharType="end"/>
            </w:r>
          </w:hyperlink>
        </w:p>
        <w:p w14:paraId="5DC869EA" w14:textId="517A97B6" w:rsidR="00FA1A05" w:rsidRDefault="006C3D0A">
          <w:pPr>
            <w:pStyle w:val="TOC2"/>
            <w:rPr>
              <w:rFonts w:asciiTheme="minorHAnsi" w:eastAsiaTheme="minorEastAsia" w:hAnsiTheme="minorHAnsi" w:cstheme="minorBidi"/>
              <w:b w:val="0"/>
              <w:i w:val="0"/>
              <w:lang w:val="it-IT" w:eastAsia="it-IT"/>
            </w:rPr>
          </w:pPr>
          <w:hyperlink w:anchor="_Toc25573084" w:history="1">
            <w:r w:rsidR="00FA1A05" w:rsidRPr="002B2E45">
              <w:rPr>
                <w:rStyle w:val="Hyperlink"/>
              </w:rPr>
              <w:t>4.5</w:t>
            </w:r>
            <w:r w:rsidR="00FA1A05">
              <w:rPr>
                <w:rFonts w:asciiTheme="minorHAnsi" w:eastAsiaTheme="minorEastAsia" w:hAnsiTheme="minorHAnsi" w:cstheme="minorBidi"/>
                <w:b w:val="0"/>
                <w:i w:val="0"/>
                <w:lang w:val="it-IT" w:eastAsia="it-IT"/>
              </w:rPr>
              <w:tab/>
            </w:r>
            <w:r w:rsidR="00FA1A05" w:rsidRPr="002B2E45">
              <w:rPr>
                <w:rStyle w:val="Hyperlink"/>
              </w:rPr>
              <w:t>Decision making in relation to family life</w:t>
            </w:r>
            <w:r w:rsidR="00FA1A05">
              <w:rPr>
                <w:webHidden/>
              </w:rPr>
              <w:tab/>
            </w:r>
            <w:r w:rsidR="00FA1A05">
              <w:rPr>
                <w:webHidden/>
              </w:rPr>
              <w:fldChar w:fldCharType="begin"/>
            </w:r>
            <w:r w:rsidR="00FA1A05">
              <w:rPr>
                <w:webHidden/>
              </w:rPr>
              <w:instrText xml:space="preserve"> PAGEREF _Toc25573084 \h </w:instrText>
            </w:r>
            <w:r w:rsidR="00FA1A05">
              <w:rPr>
                <w:webHidden/>
              </w:rPr>
            </w:r>
            <w:r w:rsidR="00FA1A05">
              <w:rPr>
                <w:webHidden/>
              </w:rPr>
              <w:fldChar w:fldCharType="separate"/>
            </w:r>
            <w:r w:rsidR="00764915">
              <w:rPr>
                <w:webHidden/>
              </w:rPr>
              <w:t>58</w:t>
            </w:r>
            <w:r w:rsidR="00FA1A05">
              <w:rPr>
                <w:webHidden/>
              </w:rPr>
              <w:fldChar w:fldCharType="end"/>
            </w:r>
          </w:hyperlink>
        </w:p>
        <w:p w14:paraId="6C941324" w14:textId="54C7F5EC" w:rsidR="00FA1A05" w:rsidRDefault="006C3D0A">
          <w:pPr>
            <w:pStyle w:val="TOC2"/>
            <w:rPr>
              <w:rFonts w:asciiTheme="minorHAnsi" w:eastAsiaTheme="minorEastAsia" w:hAnsiTheme="minorHAnsi" w:cstheme="minorBidi"/>
              <w:b w:val="0"/>
              <w:i w:val="0"/>
              <w:lang w:val="it-IT" w:eastAsia="it-IT"/>
            </w:rPr>
          </w:pPr>
          <w:hyperlink w:anchor="_Toc25573085" w:history="1">
            <w:r w:rsidR="00FA1A05" w:rsidRPr="002B2E45">
              <w:rPr>
                <w:rStyle w:val="Hyperlink"/>
              </w:rPr>
              <w:t>4.6</w:t>
            </w:r>
            <w:r w:rsidR="00FA1A05">
              <w:rPr>
                <w:rFonts w:asciiTheme="minorHAnsi" w:eastAsiaTheme="minorEastAsia" w:hAnsiTheme="minorHAnsi" w:cstheme="minorBidi"/>
                <w:b w:val="0"/>
                <w:i w:val="0"/>
                <w:lang w:val="it-IT" w:eastAsia="it-IT"/>
              </w:rPr>
              <w:tab/>
            </w:r>
            <w:r w:rsidR="00FA1A05" w:rsidRPr="002B2E45">
              <w:rPr>
                <w:rStyle w:val="Hyperlink"/>
              </w:rPr>
              <w:t>The way forward</w:t>
            </w:r>
            <w:r w:rsidR="00FA1A05">
              <w:rPr>
                <w:webHidden/>
              </w:rPr>
              <w:tab/>
            </w:r>
            <w:r w:rsidR="00FA1A05">
              <w:rPr>
                <w:webHidden/>
              </w:rPr>
              <w:fldChar w:fldCharType="begin"/>
            </w:r>
            <w:r w:rsidR="00FA1A05">
              <w:rPr>
                <w:webHidden/>
              </w:rPr>
              <w:instrText xml:space="preserve"> PAGEREF _Toc25573085 \h </w:instrText>
            </w:r>
            <w:r w:rsidR="00FA1A05">
              <w:rPr>
                <w:webHidden/>
              </w:rPr>
            </w:r>
            <w:r w:rsidR="00FA1A05">
              <w:rPr>
                <w:webHidden/>
              </w:rPr>
              <w:fldChar w:fldCharType="separate"/>
            </w:r>
            <w:r w:rsidR="00764915">
              <w:rPr>
                <w:webHidden/>
              </w:rPr>
              <w:t>62</w:t>
            </w:r>
            <w:r w:rsidR="00FA1A05">
              <w:rPr>
                <w:webHidden/>
              </w:rPr>
              <w:fldChar w:fldCharType="end"/>
            </w:r>
          </w:hyperlink>
        </w:p>
        <w:p w14:paraId="07AF43D1" w14:textId="34629EB0" w:rsidR="00FA1A05" w:rsidRDefault="006C3D0A">
          <w:pPr>
            <w:pStyle w:val="TOC1"/>
            <w:rPr>
              <w:rFonts w:asciiTheme="minorHAnsi" w:eastAsiaTheme="minorEastAsia" w:hAnsiTheme="minorHAnsi" w:cstheme="minorBidi"/>
              <w:b w:val="0"/>
              <w:lang w:val="it-IT" w:eastAsia="it-IT"/>
            </w:rPr>
          </w:pPr>
          <w:hyperlink w:anchor="_Toc25573086" w:history="1">
            <w:r w:rsidR="00FA1A05" w:rsidRPr="002B2E45">
              <w:rPr>
                <w:rStyle w:val="Hyperlink"/>
              </w:rPr>
              <w:t>5</w:t>
            </w:r>
            <w:r w:rsidR="00FA1A05">
              <w:rPr>
                <w:rFonts w:asciiTheme="minorHAnsi" w:eastAsiaTheme="minorEastAsia" w:hAnsiTheme="minorHAnsi" w:cstheme="minorBidi"/>
                <w:b w:val="0"/>
                <w:lang w:val="it-IT" w:eastAsia="it-IT"/>
              </w:rPr>
              <w:tab/>
            </w:r>
            <w:r w:rsidR="00FA1A05" w:rsidRPr="002B2E45">
              <w:rPr>
                <w:rStyle w:val="Hyperlink"/>
              </w:rPr>
              <w:t>Civil rights</w:t>
            </w:r>
            <w:r w:rsidR="00FA1A05">
              <w:rPr>
                <w:webHidden/>
              </w:rPr>
              <w:tab/>
            </w:r>
            <w:r w:rsidR="00FA1A05">
              <w:rPr>
                <w:webHidden/>
              </w:rPr>
              <w:fldChar w:fldCharType="begin"/>
            </w:r>
            <w:r w:rsidR="00FA1A05">
              <w:rPr>
                <w:webHidden/>
              </w:rPr>
              <w:instrText xml:space="preserve"> PAGEREF _Toc25573086 \h </w:instrText>
            </w:r>
            <w:r w:rsidR="00FA1A05">
              <w:rPr>
                <w:webHidden/>
              </w:rPr>
            </w:r>
            <w:r w:rsidR="00FA1A05">
              <w:rPr>
                <w:webHidden/>
              </w:rPr>
              <w:fldChar w:fldCharType="separate"/>
            </w:r>
            <w:r w:rsidR="00764915">
              <w:rPr>
                <w:webHidden/>
              </w:rPr>
              <w:t>68</w:t>
            </w:r>
            <w:r w:rsidR="00FA1A05">
              <w:rPr>
                <w:webHidden/>
              </w:rPr>
              <w:fldChar w:fldCharType="end"/>
            </w:r>
          </w:hyperlink>
        </w:p>
        <w:p w14:paraId="69C96697" w14:textId="010FA306" w:rsidR="00FA1A05" w:rsidRDefault="006C3D0A">
          <w:pPr>
            <w:pStyle w:val="TOC2"/>
            <w:rPr>
              <w:rFonts w:asciiTheme="minorHAnsi" w:eastAsiaTheme="minorEastAsia" w:hAnsiTheme="minorHAnsi" w:cstheme="minorBidi"/>
              <w:b w:val="0"/>
              <w:i w:val="0"/>
              <w:lang w:val="it-IT" w:eastAsia="it-IT"/>
            </w:rPr>
          </w:pPr>
          <w:hyperlink w:anchor="_Toc25573087" w:history="1">
            <w:r w:rsidR="00FA1A05" w:rsidRPr="002B2E45">
              <w:rPr>
                <w:rStyle w:val="Hyperlink"/>
              </w:rPr>
              <w:t>5.1</w:t>
            </w:r>
            <w:r w:rsidR="00FA1A05">
              <w:rPr>
                <w:rFonts w:asciiTheme="minorHAnsi" w:eastAsiaTheme="minorEastAsia" w:hAnsiTheme="minorHAnsi" w:cstheme="minorBidi"/>
                <w:b w:val="0"/>
                <w:i w:val="0"/>
                <w:lang w:val="it-IT" w:eastAsia="it-IT"/>
              </w:rPr>
              <w:tab/>
            </w:r>
            <w:r w:rsidR="00FA1A05" w:rsidRPr="002B2E45">
              <w:rPr>
                <w:rStyle w:val="Hyperlink"/>
              </w:rPr>
              <w:t>Birth registration and identity documents</w:t>
            </w:r>
            <w:r w:rsidR="00FA1A05">
              <w:rPr>
                <w:webHidden/>
              </w:rPr>
              <w:tab/>
            </w:r>
            <w:r w:rsidR="00FA1A05">
              <w:rPr>
                <w:webHidden/>
              </w:rPr>
              <w:fldChar w:fldCharType="begin"/>
            </w:r>
            <w:r w:rsidR="00FA1A05">
              <w:rPr>
                <w:webHidden/>
              </w:rPr>
              <w:instrText xml:space="preserve"> PAGEREF _Toc25573087 \h </w:instrText>
            </w:r>
            <w:r w:rsidR="00FA1A05">
              <w:rPr>
                <w:webHidden/>
              </w:rPr>
            </w:r>
            <w:r w:rsidR="00FA1A05">
              <w:rPr>
                <w:webHidden/>
              </w:rPr>
              <w:fldChar w:fldCharType="separate"/>
            </w:r>
            <w:r w:rsidR="00764915">
              <w:rPr>
                <w:webHidden/>
              </w:rPr>
              <w:t>68</w:t>
            </w:r>
            <w:r w:rsidR="00FA1A05">
              <w:rPr>
                <w:webHidden/>
              </w:rPr>
              <w:fldChar w:fldCharType="end"/>
            </w:r>
          </w:hyperlink>
        </w:p>
        <w:p w14:paraId="6E719B80" w14:textId="76AA7EB9" w:rsidR="00FA1A05" w:rsidRDefault="006C3D0A">
          <w:pPr>
            <w:pStyle w:val="TOC2"/>
            <w:rPr>
              <w:rFonts w:asciiTheme="minorHAnsi" w:eastAsiaTheme="minorEastAsia" w:hAnsiTheme="minorHAnsi" w:cstheme="minorBidi"/>
              <w:b w:val="0"/>
              <w:i w:val="0"/>
              <w:lang w:val="it-IT" w:eastAsia="it-IT"/>
            </w:rPr>
          </w:pPr>
          <w:hyperlink w:anchor="_Toc25573088" w:history="1">
            <w:r w:rsidR="00FA1A05" w:rsidRPr="002B2E45">
              <w:rPr>
                <w:rStyle w:val="Hyperlink"/>
              </w:rPr>
              <w:t>5.2</w:t>
            </w:r>
            <w:r w:rsidR="00FA1A05">
              <w:rPr>
                <w:rFonts w:asciiTheme="minorHAnsi" w:eastAsiaTheme="minorEastAsia" w:hAnsiTheme="minorHAnsi" w:cstheme="minorBidi"/>
                <w:b w:val="0"/>
                <w:i w:val="0"/>
                <w:lang w:val="it-IT" w:eastAsia="it-IT"/>
              </w:rPr>
              <w:tab/>
            </w:r>
            <w:r w:rsidR="00FA1A05" w:rsidRPr="002B2E45">
              <w:rPr>
                <w:rStyle w:val="Hyperlink"/>
              </w:rPr>
              <w:t>Discrimination</w:t>
            </w:r>
            <w:r w:rsidR="00FA1A05">
              <w:rPr>
                <w:webHidden/>
              </w:rPr>
              <w:tab/>
            </w:r>
            <w:r w:rsidR="00FA1A05">
              <w:rPr>
                <w:webHidden/>
              </w:rPr>
              <w:fldChar w:fldCharType="begin"/>
            </w:r>
            <w:r w:rsidR="00FA1A05">
              <w:rPr>
                <w:webHidden/>
              </w:rPr>
              <w:instrText xml:space="preserve"> PAGEREF _Toc25573088 \h </w:instrText>
            </w:r>
            <w:r w:rsidR="00FA1A05">
              <w:rPr>
                <w:webHidden/>
              </w:rPr>
            </w:r>
            <w:r w:rsidR="00FA1A05">
              <w:rPr>
                <w:webHidden/>
              </w:rPr>
              <w:fldChar w:fldCharType="separate"/>
            </w:r>
            <w:r w:rsidR="00764915">
              <w:rPr>
                <w:webHidden/>
              </w:rPr>
              <w:t>70</w:t>
            </w:r>
            <w:r w:rsidR="00FA1A05">
              <w:rPr>
                <w:webHidden/>
              </w:rPr>
              <w:fldChar w:fldCharType="end"/>
            </w:r>
          </w:hyperlink>
        </w:p>
        <w:p w14:paraId="176765E1" w14:textId="4A760228" w:rsidR="00FA1A05" w:rsidRDefault="006C3D0A">
          <w:pPr>
            <w:pStyle w:val="TOC2"/>
            <w:rPr>
              <w:rFonts w:asciiTheme="minorHAnsi" w:eastAsiaTheme="minorEastAsia" w:hAnsiTheme="minorHAnsi" w:cstheme="minorBidi"/>
              <w:b w:val="0"/>
              <w:i w:val="0"/>
              <w:lang w:val="it-IT" w:eastAsia="it-IT"/>
            </w:rPr>
          </w:pPr>
          <w:hyperlink w:anchor="_Toc25573089" w:history="1">
            <w:r w:rsidR="00FA1A05" w:rsidRPr="002B2E45">
              <w:rPr>
                <w:rStyle w:val="Hyperlink"/>
              </w:rPr>
              <w:t>5.3</w:t>
            </w:r>
            <w:r w:rsidR="00FA1A05">
              <w:rPr>
                <w:rFonts w:asciiTheme="minorHAnsi" w:eastAsiaTheme="minorEastAsia" w:hAnsiTheme="minorHAnsi" w:cstheme="minorBidi"/>
                <w:b w:val="0"/>
                <w:i w:val="0"/>
                <w:lang w:val="it-IT" w:eastAsia="it-IT"/>
              </w:rPr>
              <w:tab/>
            </w:r>
            <w:r w:rsidR="00FA1A05" w:rsidRPr="002B2E45">
              <w:rPr>
                <w:rStyle w:val="Hyperlink"/>
              </w:rPr>
              <w:t>Freedom of expression and the right to seek and receive information</w:t>
            </w:r>
            <w:r w:rsidR="00FA1A05">
              <w:rPr>
                <w:webHidden/>
              </w:rPr>
              <w:tab/>
            </w:r>
            <w:r w:rsidR="00FA1A05">
              <w:rPr>
                <w:webHidden/>
              </w:rPr>
              <w:fldChar w:fldCharType="begin"/>
            </w:r>
            <w:r w:rsidR="00FA1A05">
              <w:rPr>
                <w:webHidden/>
              </w:rPr>
              <w:instrText xml:space="preserve"> PAGEREF _Toc25573089 \h </w:instrText>
            </w:r>
            <w:r w:rsidR="00FA1A05">
              <w:rPr>
                <w:webHidden/>
              </w:rPr>
            </w:r>
            <w:r w:rsidR="00FA1A05">
              <w:rPr>
                <w:webHidden/>
              </w:rPr>
              <w:fldChar w:fldCharType="separate"/>
            </w:r>
            <w:r w:rsidR="00764915">
              <w:rPr>
                <w:webHidden/>
              </w:rPr>
              <w:t>78</w:t>
            </w:r>
            <w:r w:rsidR="00FA1A05">
              <w:rPr>
                <w:webHidden/>
              </w:rPr>
              <w:fldChar w:fldCharType="end"/>
            </w:r>
          </w:hyperlink>
        </w:p>
        <w:p w14:paraId="74BC1D43" w14:textId="349DE247" w:rsidR="00FA1A05" w:rsidRDefault="006C3D0A">
          <w:pPr>
            <w:pStyle w:val="TOC2"/>
            <w:rPr>
              <w:rFonts w:asciiTheme="minorHAnsi" w:eastAsiaTheme="minorEastAsia" w:hAnsiTheme="minorHAnsi" w:cstheme="minorBidi"/>
              <w:b w:val="0"/>
              <w:i w:val="0"/>
              <w:lang w:val="it-IT" w:eastAsia="it-IT"/>
            </w:rPr>
          </w:pPr>
          <w:hyperlink w:anchor="_Toc25573090" w:history="1">
            <w:r w:rsidR="00FA1A05" w:rsidRPr="002B2E45">
              <w:rPr>
                <w:rStyle w:val="Hyperlink"/>
              </w:rPr>
              <w:t>5.4</w:t>
            </w:r>
            <w:r w:rsidR="00FA1A05">
              <w:rPr>
                <w:rFonts w:asciiTheme="minorHAnsi" w:eastAsiaTheme="minorEastAsia" w:hAnsiTheme="minorHAnsi" w:cstheme="minorBidi"/>
                <w:b w:val="0"/>
                <w:i w:val="0"/>
                <w:lang w:val="it-IT" w:eastAsia="it-IT"/>
              </w:rPr>
              <w:tab/>
            </w:r>
            <w:r w:rsidR="00FA1A05" w:rsidRPr="002B2E45">
              <w:rPr>
                <w:rStyle w:val="Hyperlink"/>
              </w:rPr>
              <w:t>The way forward</w:t>
            </w:r>
            <w:r w:rsidR="00FA1A05">
              <w:rPr>
                <w:webHidden/>
              </w:rPr>
              <w:tab/>
            </w:r>
            <w:r w:rsidR="00FA1A05">
              <w:rPr>
                <w:webHidden/>
              </w:rPr>
              <w:fldChar w:fldCharType="begin"/>
            </w:r>
            <w:r w:rsidR="00FA1A05">
              <w:rPr>
                <w:webHidden/>
              </w:rPr>
              <w:instrText xml:space="preserve"> PAGEREF _Toc25573090 \h </w:instrText>
            </w:r>
            <w:r w:rsidR="00FA1A05">
              <w:rPr>
                <w:webHidden/>
              </w:rPr>
            </w:r>
            <w:r w:rsidR="00FA1A05">
              <w:rPr>
                <w:webHidden/>
              </w:rPr>
              <w:fldChar w:fldCharType="separate"/>
            </w:r>
            <w:r w:rsidR="00764915">
              <w:rPr>
                <w:webHidden/>
              </w:rPr>
              <w:t>83</w:t>
            </w:r>
            <w:r w:rsidR="00FA1A05">
              <w:rPr>
                <w:webHidden/>
              </w:rPr>
              <w:fldChar w:fldCharType="end"/>
            </w:r>
          </w:hyperlink>
        </w:p>
        <w:p w14:paraId="6FBB79D7" w14:textId="4D697515" w:rsidR="00FA1A05" w:rsidRDefault="006C3D0A">
          <w:pPr>
            <w:pStyle w:val="TOC1"/>
            <w:rPr>
              <w:rFonts w:asciiTheme="minorHAnsi" w:eastAsiaTheme="minorEastAsia" w:hAnsiTheme="minorHAnsi" w:cstheme="minorBidi"/>
              <w:b w:val="0"/>
              <w:lang w:val="it-IT" w:eastAsia="it-IT"/>
            </w:rPr>
          </w:pPr>
          <w:hyperlink w:anchor="_Toc25573091" w:history="1">
            <w:r w:rsidR="00FA1A05" w:rsidRPr="002B2E45">
              <w:rPr>
                <w:rStyle w:val="Hyperlink"/>
              </w:rPr>
              <w:t>6</w:t>
            </w:r>
            <w:r w:rsidR="00FA1A05">
              <w:rPr>
                <w:rFonts w:asciiTheme="minorHAnsi" w:eastAsiaTheme="minorEastAsia" w:hAnsiTheme="minorHAnsi" w:cstheme="minorBidi"/>
                <w:b w:val="0"/>
                <w:lang w:val="it-IT" w:eastAsia="it-IT"/>
              </w:rPr>
              <w:tab/>
            </w:r>
            <w:r w:rsidR="00FA1A05" w:rsidRPr="002B2E45">
              <w:rPr>
                <w:rStyle w:val="Hyperlink"/>
              </w:rPr>
              <w:t>Safety</w:t>
            </w:r>
            <w:r w:rsidR="00FA1A05">
              <w:rPr>
                <w:webHidden/>
              </w:rPr>
              <w:tab/>
            </w:r>
            <w:r w:rsidR="00FA1A05">
              <w:rPr>
                <w:webHidden/>
              </w:rPr>
              <w:fldChar w:fldCharType="begin"/>
            </w:r>
            <w:r w:rsidR="00FA1A05">
              <w:rPr>
                <w:webHidden/>
              </w:rPr>
              <w:instrText xml:space="preserve"> PAGEREF _Toc25573091 \h </w:instrText>
            </w:r>
            <w:r w:rsidR="00FA1A05">
              <w:rPr>
                <w:webHidden/>
              </w:rPr>
            </w:r>
            <w:r w:rsidR="00FA1A05">
              <w:rPr>
                <w:webHidden/>
              </w:rPr>
              <w:fldChar w:fldCharType="separate"/>
            </w:r>
            <w:r w:rsidR="00764915">
              <w:rPr>
                <w:webHidden/>
              </w:rPr>
              <w:t>89</w:t>
            </w:r>
            <w:r w:rsidR="00FA1A05">
              <w:rPr>
                <w:webHidden/>
              </w:rPr>
              <w:fldChar w:fldCharType="end"/>
            </w:r>
          </w:hyperlink>
        </w:p>
        <w:p w14:paraId="063E1988" w14:textId="5C19C1E8" w:rsidR="00FA1A05" w:rsidRDefault="006C3D0A">
          <w:pPr>
            <w:pStyle w:val="TOC2"/>
            <w:rPr>
              <w:rFonts w:asciiTheme="minorHAnsi" w:eastAsiaTheme="minorEastAsia" w:hAnsiTheme="minorHAnsi" w:cstheme="minorBidi"/>
              <w:b w:val="0"/>
              <w:i w:val="0"/>
              <w:lang w:val="it-IT" w:eastAsia="it-IT"/>
            </w:rPr>
          </w:pPr>
          <w:hyperlink w:anchor="_Toc25573092" w:history="1">
            <w:r w:rsidR="00FA1A05" w:rsidRPr="002B2E45">
              <w:rPr>
                <w:rStyle w:val="Hyperlink"/>
              </w:rPr>
              <w:t>6.1</w:t>
            </w:r>
            <w:r w:rsidR="00FA1A05">
              <w:rPr>
                <w:rFonts w:asciiTheme="minorHAnsi" w:eastAsiaTheme="minorEastAsia" w:hAnsiTheme="minorHAnsi" w:cstheme="minorBidi"/>
                <w:b w:val="0"/>
                <w:i w:val="0"/>
                <w:lang w:val="it-IT" w:eastAsia="it-IT"/>
              </w:rPr>
              <w:tab/>
            </w:r>
            <w:r w:rsidR="00FA1A05" w:rsidRPr="002B2E45">
              <w:rPr>
                <w:rStyle w:val="Hyperlink"/>
              </w:rPr>
              <w:t>Extent of family violence, abuse and neglect</w:t>
            </w:r>
            <w:r w:rsidR="00FA1A05">
              <w:rPr>
                <w:webHidden/>
              </w:rPr>
              <w:tab/>
            </w:r>
            <w:r w:rsidR="00FA1A05">
              <w:rPr>
                <w:webHidden/>
              </w:rPr>
              <w:fldChar w:fldCharType="begin"/>
            </w:r>
            <w:r w:rsidR="00FA1A05">
              <w:rPr>
                <w:webHidden/>
              </w:rPr>
              <w:instrText xml:space="preserve"> PAGEREF _Toc25573092 \h </w:instrText>
            </w:r>
            <w:r w:rsidR="00FA1A05">
              <w:rPr>
                <w:webHidden/>
              </w:rPr>
            </w:r>
            <w:r w:rsidR="00FA1A05">
              <w:rPr>
                <w:webHidden/>
              </w:rPr>
              <w:fldChar w:fldCharType="separate"/>
            </w:r>
            <w:r w:rsidR="00764915">
              <w:rPr>
                <w:webHidden/>
              </w:rPr>
              <w:t>89</w:t>
            </w:r>
            <w:r w:rsidR="00FA1A05">
              <w:rPr>
                <w:webHidden/>
              </w:rPr>
              <w:fldChar w:fldCharType="end"/>
            </w:r>
          </w:hyperlink>
        </w:p>
        <w:p w14:paraId="17662397" w14:textId="0F41F83E" w:rsidR="00FA1A05" w:rsidRDefault="006C3D0A">
          <w:pPr>
            <w:pStyle w:val="TOC2"/>
            <w:rPr>
              <w:rFonts w:asciiTheme="minorHAnsi" w:eastAsiaTheme="minorEastAsia" w:hAnsiTheme="minorHAnsi" w:cstheme="minorBidi"/>
              <w:b w:val="0"/>
              <w:i w:val="0"/>
              <w:lang w:val="it-IT" w:eastAsia="it-IT"/>
            </w:rPr>
          </w:pPr>
          <w:hyperlink w:anchor="_Toc25573093" w:history="1">
            <w:r w:rsidR="00FA1A05" w:rsidRPr="002B2E45">
              <w:rPr>
                <w:rStyle w:val="Hyperlink"/>
              </w:rPr>
              <w:t>6.2</w:t>
            </w:r>
            <w:r w:rsidR="00FA1A05">
              <w:rPr>
                <w:rFonts w:asciiTheme="minorHAnsi" w:eastAsiaTheme="minorEastAsia" w:hAnsiTheme="minorHAnsi" w:cstheme="minorBidi"/>
                <w:b w:val="0"/>
                <w:i w:val="0"/>
                <w:lang w:val="it-IT" w:eastAsia="it-IT"/>
              </w:rPr>
              <w:tab/>
            </w:r>
            <w:r w:rsidR="00FA1A05" w:rsidRPr="002B2E45">
              <w:rPr>
                <w:rStyle w:val="Hyperlink"/>
              </w:rPr>
              <w:t>Who is at the greatest risk of family violence, abuse and neglect?</w:t>
            </w:r>
            <w:r w:rsidR="00FA1A05">
              <w:rPr>
                <w:webHidden/>
              </w:rPr>
              <w:tab/>
            </w:r>
            <w:r w:rsidR="00FA1A05">
              <w:rPr>
                <w:webHidden/>
              </w:rPr>
              <w:fldChar w:fldCharType="begin"/>
            </w:r>
            <w:r w:rsidR="00FA1A05">
              <w:rPr>
                <w:webHidden/>
              </w:rPr>
              <w:instrText xml:space="preserve"> PAGEREF _Toc25573093 \h </w:instrText>
            </w:r>
            <w:r w:rsidR="00FA1A05">
              <w:rPr>
                <w:webHidden/>
              </w:rPr>
            </w:r>
            <w:r w:rsidR="00FA1A05">
              <w:rPr>
                <w:webHidden/>
              </w:rPr>
              <w:fldChar w:fldCharType="separate"/>
            </w:r>
            <w:r w:rsidR="00764915">
              <w:rPr>
                <w:webHidden/>
              </w:rPr>
              <w:t>94</w:t>
            </w:r>
            <w:r w:rsidR="00FA1A05">
              <w:rPr>
                <w:webHidden/>
              </w:rPr>
              <w:fldChar w:fldCharType="end"/>
            </w:r>
          </w:hyperlink>
        </w:p>
        <w:p w14:paraId="44701FA3" w14:textId="7AD136E8" w:rsidR="00FA1A05" w:rsidRDefault="006C3D0A">
          <w:pPr>
            <w:pStyle w:val="TOC2"/>
            <w:rPr>
              <w:rFonts w:asciiTheme="minorHAnsi" w:eastAsiaTheme="minorEastAsia" w:hAnsiTheme="minorHAnsi" w:cstheme="minorBidi"/>
              <w:b w:val="0"/>
              <w:i w:val="0"/>
              <w:lang w:val="it-IT" w:eastAsia="it-IT"/>
            </w:rPr>
          </w:pPr>
          <w:hyperlink w:anchor="_Toc25573094" w:history="1">
            <w:r w:rsidR="00FA1A05" w:rsidRPr="002B2E45">
              <w:rPr>
                <w:rStyle w:val="Hyperlink"/>
              </w:rPr>
              <w:t>6.3</w:t>
            </w:r>
            <w:r w:rsidR="00FA1A05">
              <w:rPr>
                <w:rFonts w:asciiTheme="minorHAnsi" w:eastAsiaTheme="minorEastAsia" w:hAnsiTheme="minorHAnsi" w:cstheme="minorBidi"/>
                <w:b w:val="0"/>
                <w:i w:val="0"/>
                <w:lang w:val="it-IT" w:eastAsia="it-IT"/>
              </w:rPr>
              <w:tab/>
            </w:r>
            <w:r w:rsidR="00FA1A05" w:rsidRPr="002B2E45">
              <w:rPr>
                <w:rStyle w:val="Hyperlink"/>
              </w:rPr>
              <w:t>Long-term consequences of child maltreatment</w:t>
            </w:r>
            <w:r w:rsidR="00FA1A05">
              <w:rPr>
                <w:webHidden/>
              </w:rPr>
              <w:tab/>
            </w:r>
            <w:r w:rsidR="00FA1A05">
              <w:rPr>
                <w:webHidden/>
              </w:rPr>
              <w:fldChar w:fldCharType="begin"/>
            </w:r>
            <w:r w:rsidR="00FA1A05">
              <w:rPr>
                <w:webHidden/>
              </w:rPr>
              <w:instrText xml:space="preserve"> PAGEREF _Toc25573094 \h </w:instrText>
            </w:r>
            <w:r w:rsidR="00FA1A05">
              <w:rPr>
                <w:webHidden/>
              </w:rPr>
            </w:r>
            <w:r w:rsidR="00FA1A05">
              <w:rPr>
                <w:webHidden/>
              </w:rPr>
              <w:fldChar w:fldCharType="separate"/>
            </w:r>
            <w:r w:rsidR="00764915">
              <w:rPr>
                <w:webHidden/>
              </w:rPr>
              <w:t>96</w:t>
            </w:r>
            <w:r w:rsidR="00FA1A05">
              <w:rPr>
                <w:webHidden/>
              </w:rPr>
              <w:fldChar w:fldCharType="end"/>
            </w:r>
          </w:hyperlink>
        </w:p>
        <w:p w14:paraId="1C7A8A82" w14:textId="62CCC51B" w:rsidR="00FA1A05" w:rsidRDefault="006C3D0A">
          <w:pPr>
            <w:pStyle w:val="TOC2"/>
            <w:rPr>
              <w:rFonts w:asciiTheme="minorHAnsi" w:eastAsiaTheme="minorEastAsia" w:hAnsiTheme="minorHAnsi" w:cstheme="minorBidi"/>
              <w:b w:val="0"/>
              <w:i w:val="0"/>
              <w:lang w:val="it-IT" w:eastAsia="it-IT"/>
            </w:rPr>
          </w:pPr>
          <w:hyperlink w:anchor="_Toc25573095" w:history="1">
            <w:r w:rsidR="00FA1A05" w:rsidRPr="002B2E45">
              <w:rPr>
                <w:rStyle w:val="Hyperlink"/>
              </w:rPr>
              <w:t>6.4</w:t>
            </w:r>
            <w:r w:rsidR="00FA1A05">
              <w:rPr>
                <w:rFonts w:asciiTheme="minorHAnsi" w:eastAsiaTheme="minorEastAsia" w:hAnsiTheme="minorHAnsi" w:cstheme="minorBidi"/>
                <w:b w:val="0"/>
                <w:i w:val="0"/>
                <w:lang w:val="it-IT" w:eastAsia="it-IT"/>
              </w:rPr>
              <w:tab/>
            </w:r>
            <w:r w:rsidR="00FA1A05" w:rsidRPr="002B2E45">
              <w:rPr>
                <w:rStyle w:val="Hyperlink"/>
              </w:rPr>
              <w:t>Corporal punishment</w:t>
            </w:r>
            <w:r w:rsidR="00FA1A05">
              <w:rPr>
                <w:webHidden/>
              </w:rPr>
              <w:tab/>
            </w:r>
            <w:r w:rsidR="00FA1A05">
              <w:rPr>
                <w:webHidden/>
              </w:rPr>
              <w:fldChar w:fldCharType="begin"/>
            </w:r>
            <w:r w:rsidR="00FA1A05">
              <w:rPr>
                <w:webHidden/>
              </w:rPr>
              <w:instrText xml:space="preserve"> PAGEREF _Toc25573095 \h </w:instrText>
            </w:r>
            <w:r w:rsidR="00FA1A05">
              <w:rPr>
                <w:webHidden/>
              </w:rPr>
            </w:r>
            <w:r w:rsidR="00FA1A05">
              <w:rPr>
                <w:webHidden/>
              </w:rPr>
              <w:fldChar w:fldCharType="separate"/>
            </w:r>
            <w:r w:rsidR="00764915">
              <w:rPr>
                <w:webHidden/>
              </w:rPr>
              <w:t>96</w:t>
            </w:r>
            <w:r w:rsidR="00FA1A05">
              <w:rPr>
                <w:webHidden/>
              </w:rPr>
              <w:fldChar w:fldCharType="end"/>
            </w:r>
          </w:hyperlink>
        </w:p>
        <w:p w14:paraId="24204BFC" w14:textId="4DA7C32F" w:rsidR="00FA1A05" w:rsidRDefault="006C3D0A">
          <w:pPr>
            <w:pStyle w:val="TOC2"/>
            <w:rPr>
              <w:rFonts w:asciiTheme="minorHAnsi" w:eastAsiaTheme="minorEastAsia" w:hAnsiTheme="minorHAnsi" w:cstheme="minorBidi"/>
              <w:b w:val="0"/>
              <w:i w:val="0"/>
              <w:lang w:val="it-IT" w:eastAsia="it-IT"/>
            </w:rPr>
          </w:pPr>
          <w:hyperlink w:anchor="_Toc25573096" w:history="1">
            <w:r w:rsidR="00FA1A05" w:rsidRPr="002B2E45">
              <w:rPr>
                <w:rStyle w:val="Hyperlink"/>
              </w:rPr>
              <w:t>6.5</w:t>
            </w:r>
            <w:r w:rsidR="00FA1A05">
              <w:rPr>
                <w:rFonts w:asciiTheme="minorHAnsi" w:eastAsiaTheme="minorEastAsia" w:hAnsiTheme="minorHAnsi" w:cstheme="minorBidi"/>
                <w:b w:val="0"/>
                <w:i w:val="0"/>
                <w:lang w:val="it-IT" w:eastAsia="it-IT"/>
              </w:rPr>
              <w:tab/>
            </w:r>
            <w:r w:rsidR="00FA1A05" w:rsidRPr="002B2E45">
              <w:rPr>
                <w:rStyle w:val="Hyperlink"/>
              </w:rPr>
              <w:t>Witnessing violence against a parent</w:t>
            </w:r>
            <w:r w:rsidR="00FA1A05">
              <w:rPr>
                <w:webHidden/>
              </w:rPr>
              <w:tab/>
            </w:r>
            <w:r w:rsidR="00FA1A05">
              <w:rPr>
                <w:webHidden/>
              </w:rPr>
              <w:fldChar w:fldCharType="begin"/>
            </w:r>
            <w:r w:rsidR="00FA1A05">
              <w:rPr>
                <w:webHidden/>
              </w:rPr>
              <w:instrText xml:space="preserve"> PAGEREF _Toc25573096 \h </w:instrText>
            </w:r>
            <w:r w:rsidR="00FA1A05">
              <w:rPr>
                <w:webHidden/>
              </w:rPr>
            </w:r>
            <w:r w:rsidR="00FA1A05">
              <w:rPr>
                <w:webHidden/>
              </w:rPr>
              <w:fldChar w:fldCharType="separate"/>
            </w:r>
            <w:r w:rsidR="00764915">
              <w:rPr>
                <w:webHidden/>
              </w:rPr>
              <w:t>99</w:t>
            </w:r>
            <w:r w:rsidR="00FA1A05">
              <w:rPr>
                <w:webHidden/>
              </w:rPr>
              <w:fldChar w:fldCharType="end"/>
            </w:r>
          </w:hyperlink>
        </w:p>
        <w:p w14:paraId="060FC337" w14:textId="0C7A7465" w:rsidR="00FA1A05" w:rsidRDefault="006C3D0A">
          <w:pPr>
            <w:pStyle w:val="TOC2"/>
            <w:rPr>
              <w:rFonts w:asciiTheme="minorHAnsi" w:eastAsiaTheme="minorEastAsia" w:hAnsiTheme="minorHAnsi" w:cstheme="minorBidi"/>
              <w:b w:val="0"/>
              <w:i w:val="0"/>
              <w:lang w:val="it-IT" w:eastAsia="it-IT"/>
            </w:rPr>
          </w:pPr>
          <w:hyperlink w:anchor="_Toc25573097" w:history="1">
            <w:r w:rsidR="00FA1A05" w:rsidRPr="002B2E45">
              <w:rPr>
                <w:rStyle w:val="Hyperlink"/>
              </w:rPr>
              <w:t>6.6</w:t>
            </w:r>
            <w:r w:rsidR="00FA1A05">
              <w:rPr>
                <w:rFonts w:asciiTheme="minorHAnsi" w:eastAsiaTheme="minorEastAsia" w:hAnsiTheme="minorHAnsi" w:cstheme="minorBidi"/>
                <w:b w:val="0"/>
                <w:i w:val="0"/>
                <w:lang w:val="it-IT" w:eastAsia="it-IT"/>
              </w:rPr>
              <w:tab/>
            </w:r>
            <w:r w:rsidR="00FA1A05" w:rsidRPr="002B2E45">
              <w:rPr>
                <w:rStyle w:val="Hyperlink"/>
              </w:rPr>
              <w:t>Child safety and family law</w:t>
            </w:r>
            <w:r w:rsidR="00FA1A05">
              <w:rPr>
                <w:webHidden/>
              </w:rPr>
              <w:tab/>
            </w:r>
            <w:r w:rsidR="00FA1A05">
              <w:rPr>
                <w:webHidden/>
              </w:rPr>
              <w:fldChar w:fldCharType="begin"/>
            </w:r>
            <w:r w:rsidR="00FA1A05">
              <w:rPr>
                <w:webHidden/>
              </w:rPr>
              <w:instrText xml:space="preserve"> PAGEREF _Toc25573097 \h </w:instrText>
            </w:r>
            <w:r w:rsidR="00FA1A05">
              <w:rPr>
                <w:webHidden/>
              </w:rPr>
            </w:r>
            <w:r w:rsidR="00FA1A05">
              <w:rPr>
                <w:webHidden/>
              </w:rPr>
              <w:fldChar w:fldCharType="separate"/>
            </w:r>
            <w:r w:rsidR="00764915">
              <w:rPr>
                <w:webHidden/>
              </w:rPr>
              <w:t>100</w:t>
            </w:r>
            <w:r w:rsidR="00FA1A05">
              <w:rPr>
                <w:webHidden/>
              </w:rPr>
              <w:fldChar w:fldCharType="end"/>
            </w:r>
          </w:hyperlink>
        </w:p>
        <w:p w14:paraId="25C0BF18" w14:textId="28043096" w:rsidR="00FA1A05" w:rsidRDefault="006C3D0A">
          <w:pPr>
            <w:pStyle w:val="TOC2"/>
            <w:rPr>
              <w:rFonts w:asciiTheme="minorHAnsi" w:eastAsiaTheme="minorEastAsia" w:hAnsiTheme="minorHAnsi" w:cstheme="minorBidi"/>
              <w:b w:val="0"/>
              <w:i w:val="0"/>
              <w:lang w:val="it-IT" w:eastAsia="it-IT"/>
            </w:rPr>
          </w:pPr>
          <w:hyperlink w:anchor="_Toc25573098" w:history="1">
            <w:r w:rsidR="00FA1A05" w:rsidRPr="002B2E45">
              <w:rPr>
                <w:rStyle w:val="Hyperlink"/>
              </w:rPr>
              <w:t>6.7</w:t>
            </w:r>
            <w:r w:rsidR="00FA1A05">
              <w:rPr>
                <w:rFonts w:asciiTheme="minorHAnsi" w:eastAsiaTheme="minorEastAsia" w:hAnsiTheme="minorHAnsi" w:cstheme="minorBidi"/>
                <w:b w:val="0"/>
                <w:i w:val="0"/>
                <w:lang w:val="it-IT" w:eastAsia="it-IT"/>
              </w:rPr>
              <w:tab/>
            </w:r>
            <w:r w:rsidR="00FA1A05" w:rsidRPr="002B2E45">
              <w:rPr>
                <w:rStyle w:val="Hyperlink"/>
              </w:rPr>
              <w:t>Attitudes to violence</w:t>
            </w:r>
            <w:r w:rsidR="00FA1A05">
              <w:rPr>
                <w:webHidden/>
              </w:rPr>
              <w:tab/>
            </w:r>
            <w:r w:rsidR="00FA1A05">
              <w:rPr>
                <w:webHidden/>
              </w:rPr>
              <w:fldChar w:fldCharType="begin"/>
            </w:r>
            <w:r w:rsidR="00FA1A05">
              <w:rPr>
                <w:webHidden/>
              </w:rPr>
              <w:instrText xml:space="preserve"> PAGEREF _Toc25573098 \h </w:instrText>
            </w:r>
            <w:r w:rsidR="00FA1A05">
              <w:rPr>
                <w:webHidden/>
              </w:rPr>
            </w:r>
            <w:r w:rsidR="00FA1A05">
              <w:rPr>
                <w:webHidden/>
              </w:rPr>
              <w:fldChar w:fldCharType="separate"/>
            </w:r>
            <w:r w:rsidR="00764915">
              <w:rPr>
                <w:webHidden/>
              </w:rPr>
              <w:t>102</w:t>
            </w:r>
            <w:r w:rsidR="00FA1A05">
              <w:rPr>
                <w:webHidden/>
              </w:rPr>
              <w:fldChar w:fldCharType="end"/>
            </w:r>
          </w:hyperlink>
        </w:p>
        <w:p w14:paraId="6E6FB257" w14:textId="2F4A5C3E" w:rsidR="00FA1A05" w:rsidRDefault="006C3D0A">
          <w:pPr>
            <w:pStyle w:val="TOC2"/>
            <w:rPr>
              <w:rFonts w:asciiTheme="minorHAnsi" w:eastAsiaTheme="minorEastAsia" w:hAnsiTheme="minorHAnsi" w:cstheme="minorBidi"/>
              <w:b w:val="0"/>
              <w:i w:val="0"/>
              <w:lang w:val="it-IT" w:eastAsia="it-IT"/>
            </w:rPr>
          </w:pPr>
          <w:hyperlink w:anchor="_Toc25573099" w:history="1">
            <w:r w:rsidR="00FA1A05" w:rsidRPr="002B2E45">
              <w:rPr>
                <w:rStyle w:val="Hyperlink"/>
              </w:rPr>
              <w:t>6.8</w:t>
            </w:r>
            <w:r w:rsidR="00FA1A05">
              <w:rPr>
                <w:rFonts w:asciiTheme="minorHAnsi" w:eastAsiaTheme="minorEastAsia" w:hAnsiTheme="minorHAnsi" w:cstheme="minorBidi"/>
                <w:b w:val="0"/>
                <w:i w:val="0"/>
                <w:lang w:val="it-IT" w:eastAsia="it-IT"/>
              </w:rPr>
              <w:tab/>
            </w:r>
            <w:r w:rsidR="00FA1A05" w:rsidRPr="002B2E45">
              <w:rPr>
                <w:rStyle w:val="Hyperlink"/>
              </w:rPr>
              <w:t>Child abuse in institutional settings</w:t>
            </w:r>
            <w:r w:rsidR="00FA1A05">
              <w:rPr>
                <w:webHidden/>
              </w:rPr>
              <w:tab/>
            </w:r>
            <w:r w:rsidR="00FA1A05">
              <w:rPr>
                <w:webHidden/>
              </w:rPr>
              <w:fldChar w:fldCharType="begin"/>
            </w:r>
            <w:r w:rsidR="00FA1A05">
              <w:rPr>
                <w:webHidden/>
              </w:rPr>
              <w:instrText xml:space="preserve"> PAGEREF _Toc25573099 \h </w:instrText>
            </w:r>
            <w:r w:rsidR="00FA1A05">
              <w:rPr>
                <w:webHidden/>
              </w:rPr>
            </w:r>
            <w:r w:rsidR="00FA1A05">
              <w:rPr>
                <w:webHidden/>
              </w:rPr>
              <w:fldChar w:fldCharType="separate"/>
            </w:r>
            <w:r w:rsidR="00764915">
              <w:rPr>
                <w:webHidden/>
              </w:rPr>
              <w:t>103</w:t>
            </w:r>
            <w:r w:rsidR="00FA1A05">
              <w:rPr>
                <w:webHidden/>
              </w:rPr>
              <w:fldChar w:fldCharType="end"/>
            </w:r>
          </w:hyperlink>
        </w:p>
        <w:p w14:paraId="4E199D67" w14:textId="70ED500C" w:rsidR="00FA1A05" w:rsidRDefault="006C3D0A">
          <w:pPr>
            <w:pStyle w:val="TOC2"/>
            <w:rPr>
              <w:rFonts w:asciiTheme="minorHAnsi" w:eastAsiaTheme="minorEastAsia" w:hAnsiTheme="minorHAnsi" w:cstheme="minorBidi"/>
              <w:b w:val="0"/>
              <w:i w:val="0"/>
              <w:lang w:val="it-IT" w:eastAsia="it-IT"/>
            </w:rPr>
          </w:pPr>
          <w:hyperlink w:anchor="_Toc25573100" w:history="1">
            <w:r w:rsidR="00FA1A05" w:rsidRPr="002B2E45">
              <w:rPr>
                <w:rStyle w:val="Hyperlink"/>
              </w:rPr>
              <w:t>6.9</w:t>
            </w:r>
            <w:r w:rsidR="00FA1A05">
              <w:rPr>
                <w:rFonts w:asciiTheme="minorHAnsi" w:eastAsiaTheme="minorEastAsia" w:hAnsiTheme="minorHAnsi" w:cstheme="minorBidi"/>
                <w:b w:val="0"/>
                <w:i w:val="0"/>
                <w:lang w:val="it-IT" w:eastAsia="it-IT"/>
              </w:rPr>
              <w:tab/>
            </w:r>
            <w:r w:rsidR="00FA1A05" w:rsidRPr="002B2E45">
              <w:rPr>
                <w:rStyle w:val="Hyperlink"/>
              </w:rPr>
              <w:t>Bullying</w:t>
            </w:r>
            <w:r w:rsidR="00FA1A05">
              <w:rPr>
                <w:webHidden/>
              </w:rPr>
              <w:tab/>
            </w:r>
            <w:r w:rsidR="00FA1A05">
              <w:rPr>
                <w:webHidden/>
              </w:rPr>
              <w:fldChar w:fldCharType="begin"/>
            </w:r>
            <w:r w:rsidR="00FA1A05">
              <w:rPr>
                <w:webHidden/>
              </w:rPr>
              <w:instrText xml:space="preserve"> PAGEREF _Toc25573100 \h </w:instrText>
            </w:r>
            <w:r w:rsidR="00FA1A05">
              <w:rPr>
                <w:webHidden/>
              </w:rPr>
            </w:r>
            <w:r w:rsidR="00FA1A05">
              <w:rPr>
                <w:webHidden/>
              </w:rPr>
              <w:fldChar w:fldCharType="separate"/>
            </w:r>
            <w:r w:rsidR="00764915">
              <w:rPr>
                <w:webHidden/>
              </w:rPr>
              <w:t>107</w:t>
            </w:r>
            <w:r w:rsidR="00FA1A05">
              <w:rPr>
                <w:webHidden/>
              </w:rPr>
              <w:fldChar w:fldCharType="end"/>
            </w:r>
          </w:hyperlink>
        </w:p>
        <w:p w14:paraId="47B8648A" w14:textId="37317269" w:rsidR="00FA1A05" w:rsidRDefault="006C3D0A">
          <w:pPr>
            <w:pStyle w:val="TOC2"/>
            <w:rPr>
              <w:rFonts w:asciiTheme="minorHAnsi" w:eastAsiaTheme="minorEastAsia" w:hAnsiTheme="minorHAnsi" w:cstheme="minorBidi"/>
              <w:b w:val="0"/>
              <w:i w:val="0"/>
              <w:lang w:val="it-IT" w:eastAsia="it-IT"/>
            </w:rPr>
          </w:pPr>
          <w:hyperlink w:anchor="_Toc25573101" w:history="1">
            <w:r w:rsidR="00FA1A05" w:rsidRPr="002B2E45">
              <w:rPr>
                <w:rStyle w:val="Hyperlink"/>
              </w:rPr>
              <w:t>6.10</w:t>
            </w:r>
            <w:r w:rsidR="00FA1A05">
              <w:rPr>
                <w:rFonts w:asciiTheme="minorHAnsi" w:eastAsiaTheme="minorEastAsia" w:hAnsiTheme="minorHAnsi" w:cstheme="minorBidi"/>
                <w:b w:val="0"/>
                <w:i w:val="0"/>
                <w:lang w:val="it-IT" w:eastAsia="it-IT"/>
              </w:rPr>
              <w:tab/>
            </w:r>
            <w:r w:rsidR="00FA1A05" w:rsidRPr="002B2E45">
              <w:rPr>
                <w:rStyle w:val="Hyperlink"/>
              </w:rPr>
              <w:t>Online child exploitation</w:t>
            </w:r>
            <w:r w:rsidR="00FA1A05">
              <w:rPr>
                <w:webHidden/>
              </w:rPr>
              <w:tab/>
            </w:r>
            <w:r w:rsidR="00FA1A05">
              <w:rPr>
                <w:webHidden/>
              </w:rPr>
              <w:fldChar w:fldCharType="begin"/>
            </w:r>
            <w:r w:rsidR="00FA1A05">
              <w:rPr>
                <w:webHidden/>
              </w:rPr>
              <w:instrText xml:space="preserve"> PAGEREF _Toc25573101 \h </w:instrText>
            </w:r>
            <w:r w:rsidR="00FA1A05">
              <w:rPr>
                <w:webHidden/>
              </w:rPr>
            </w:r>
            <w:r w:rsidR="00FA1A05">
              <w:rPr>
                <w:webHidden/>
              </w:rPr>
              <w:fldChar w:fldCharType="separate"/>
            </w:r>
            <w:r w:rsidR="00764915">
              <w:rPr>
                <w:webHidden/>
              </w:rPr>
              <w:t>110</w:t>
            </w:r>
            <w:r w:rsidR="00FA1A05">
              <w:rPr>
                <w:webHidden/>
              </w:rPr>
              <w:fldChar w:fldCharType="end"/>
            </w:r>
          </w:hyperlink>
        </w:p>
        <w:p w14:paraId="07F5E019" w14:textId="459B0C65" w:rsidR="00FA1A05" w:rsidRDefault="006C3D0A">
          <w:pPr>
            <w:pStyle w:val="TOC2"/>
            <w:rPr>
              <w:rFonts w:asciiTheme="minorHAnsi" w:eastAsiaTheme="minorEastAsia" w:hAnsiTheme="minorHAnsi" w:cstheme="minorBidi"/>
              <w:b w:val="0"/>
              <w:i w:val="0"/>
              <w:lang w:val="it-IT" w:eastAsia="it-IT"/>
            </w:rPr>
          </w:pPr>
          <w:hyperlink w:anchor="_Toc25573102" w:history="1">
            <w:r w:rsidR="00FA1A05" w:rsidRPr="002B2E45">
              <w:rPr>
                <w:rStyle w:val="Hyperlink"/>
              </w:rPr>
              <w:t>6.11</w:t>
            </w:r>
            <w:r w:rsidR="00FA1A05">
              <w:rPr>
                <w:rFonts w:asciiTheme="minorHAnsi" w:eastAsiaTheme="minorEastAsia" w:hAnsiTheme="minorHAnsi" w:cstheme="minorBidi"/>
                <w:b w:val="0"/>
                <w:i w:val="0"/>
                <w:lang w:val="it-IT" w:eastAsia="it-IT"/>
              </w:rPr>
              <w:tab/>
            </w:r>
            <w:r w:rsidR="00FA1A05" w:rsidRPr="002B2E45">
              <w:rPr>
                <w:rStyle w:val="Hyperlink"/>
              </w:rPr>
              <w:t>Child trafficking</w:t>
            </w:r>
            <w:r w:rsidR="00FA1A05">
              <w:rPr>
                <w:webHidden/>
              </w:rPr>
              <w:tab/>
            </w:r>
            <w:r w:rsidR="00FA1A05">
              <w:rPr>
                <w:webHidden/>
              </w:rPr>
              <w:fldChar w:fldCharType="begin"/>
            </w:r>
            <w:r w:rsidR="00FA1A05">
              <w:rPr>
                <w:webHidden/>
              </w:rPr>
              <w:instrText xml:space="preserve"> PAGEREF _Toc25573102 \h </w:instrText>
            </w:r>
            <w:r w:rsidR="00FA1A05">
              <w:rPr>
                <w:webHidden/>
              </w:rPr>
            </w:r>
            <w:r w:rsidR="00FA1A05">
              <w:rPr>
                <w:webHidden/>
              </w:rPr>
              <w:fldChar w:fldCharType="separate"/>
            </w:r>
            <w:r w:rsidR="00764915">
              <w:rPr>
                <w:webHidden/>
              </w:rPr>
              <w:t>112</w:t>
            </w:r>
            <w:r w:rsidR="00FA1A05">
              <w:rPr>
                <w:webHidden/>
              </w:rPr>
              <w:fldChar w:fldCharType="end"/>
            </w:r>
          </w:hyperlink>
        </w:p>
        <w:p w14:paraId="7EA2CA03" w14:textId="2D6FE3E4" w:rsidR="00FA1A05" w:rsidRDefault="006C3D0A">
          <w:pPr>
            <w:pStyle w:val="TOC2"/>
            <w:rPr>
              <w:rFonts w:asciiTheme="minorHAnsi" w:eastAsiaTheme="minorEastAsia" w:hAnsiTheme="minorHAnsi" w:cstheme="minorBidi"/>
              <w:b w:val="0"/>
              <w:i w:val="0"/>
              <w:lang w:val="it-IT" w:eastAsia="it-IT"/>
            </w:rPr>
          </w:pPr>
          <w:hyperlink w:anchor="_Toc25573103" w:history="1">
            <w:r w:rsidR="00FA1A05" w:rsidRPr="002B2E45">
              <w:rPr>
                <w:rStyle w:val="Hyperlink"/>
              </w:rPr>
              <w:t>6.12</w:t>
            </w:r>
            <w:r w:rsidR="00FA1A05">
              <w:rPr>
                <w:rFonts w:asciiTheme="minorHAnsi" w:eastAsiaTheme="minorEastAsia" w:hAnsiTheme="minorHAnsi" w:cstheme="minorBidi"/>
                <w:b w:val="0"/>
                <w:i w:val="0"/>
                <w:lang w:val="it-IT" w:eastAsia="it-IT"/>
              </w:rPr>
              <w:tab/>
            </w:r>
            <w:r w:rsidR="00FA1A05" w:rsidRPr="002B2E45">
              <w:rPr>
                <w:rStyle w:val="Hyperlink"/>
              </w:rPr>
              <w:t>Unregulated surrogacy</w:t>
            </w:r>
            <w:r w:rsidR="00FA1A05">
              <w:rPr>
                <w:webHidden/>
              </w:rPr>
              <w:tab/>
            </w:r>
            <w:r w:rsidR="00FA1A05">
              <w:rPr>
                <w:webHidden/>
              </w:rPr>
              <w:fldChar w:fldCharType="begin"/>
            </w:r>
            <w:r w:rsidR="00FA1A05">
              <w:rPr>
                <w:webHidden/>
              </w:rPr>
              <w:instrText xml:space="preserve"> PAGEREF _Toc25573103 \h </w:instrText>
            </w:r>
            <w:r w:rsidR="00FA1A05">
              <w:rPr>
                <w:webHidden/>
              </w:rPr>
            </w:r>
            <w:r w:rsidR="00FA1A05">
              <w:rPr>
                <w:webHidden/>
              </w:rPr>
              <w:fldChar w:fldCharType="separate"/>
            </w:r>
            <w:r w:rsidR="00764915">
              <w:rPr>
                <w:webHidden/>
              </w:rPr>
              <w:t>114</w:t>
            </w:r>
            <w:r w:rsidR="00FA1A05">
              <w:rPr>
                <w:webHidden/>
              </w:rPr>
              <w:fldChar w:fldCharType="end"/>
            </w:r>
          </w:hyperlink>
        </w:p>
        <w:p w14:paraId="462CD85D" w14:textId="1347E53F" w:rsidR="00FA1A05" w:rsidRDefault="006C3D0A">
          <w:pPr>
            <w:pStyle w:val="TOC2"/>
            <w:rPr>
              <w:rFonts w:asciiTheme="minorHAnsi" w:eastAsiaTheme="minorEastAsia" w:hAnsiTheme="minorHAnsi" w:cstheme="minorBidi"/>
              <w:b w:val="0"/>
              <w:i w:val="0"/>
              <w:lang w:val="it-IT" w:eastAsia="it-IT"/>
            </w:rPr>
          </w:pPr>
          <w:hyperlink w:anchor="_Toc25573104" w:history="1">
            <w:r w:rsidR="00FA1A05" w:rsidRPr="002B2E45">
              <w:rPr>
                <w:rStyle w:val="Hyperlink"/>
              </w:rPr>
              <w:t>6.13</w:t>
            </w:r>
            <w:r w:rsidR="00FA1A05">
              <w:rPr>
                <w:rFonts w:asciiTheme="minorHAnsi" w:eastAsiaTheme="minorEastAsia" w:hAnsiTheme="minorHAnsi" w:cstheme="minorBidi"/>
                <w:b w:val="0"/>
                <w:i w:val="0"/>
                <w:lang w:val="it-IT" w:eastAsia="it-IT"/>
              </w:rPr>
              <w:tab/>
            </w:r>
            <w:r w:rsidR="00FA1A05" w:rsidRPr="002B2E45">
              <w:rPr>
                <w:rStyle w:val="Hyperlink"/>
              </w:rPr>
              <w:t>Forced marriage of children</w:t>
            </w:r>
            <w:r w:rsidR="00FA1A05">
              <w:rPr>
                <w:webHidden/>
              </w:rPr>
              <w:tab/>
            </w:r>
            <w:r w:rsidR="00FA1A05">
              <w:rPr>
                <w:webHidden/>
              </w:rPr>
              <w:fldChar w:fldCharType="begin"/>
            </w:r>
            <w:r w:rsidR="00FA1A05">
              <w:rPr>
                <w:webHidden/>
              </w:rPr>
              <w:instrText xml:space="preserve"> PAGEREF _Toc25573104 \h </w:instrText>
            </w:r>
            <w:r w:rsidR="00FA1A05">
              <w:rPr>
                <w:webHidden/>
              </w:rPr>
            </w:r>
            <w:r w:rsidR="00FA1A05">
              <w:rPr>
                <w:webHidden/>
              </w:rPr>
              <w:fldChar w:fldCharType="separate"/>
            </w:r>
            <w:r w:rsidR="00764915">
              <w:rPr>
                <w:webHidden/>
              </w:rPr>
              <w:t>115</w:t>
            </w:r>
            <w:r w:rsidR="00FA1A05">
              <w:rPr>
                <w:webHidden/>
              </w:rPr>
              <w:fldChar w:fldCharType="end"/>
            </w:r>
          </w:hyperlink>
        </w:p>
        <w:p w14:paraId="41754A9E" w14:textId="7E25077A" w:rsidR="00FA1A05" w:rsidRDefault="006C3D0A">
          <w:pPr>
            <w:pStyle w:val="TOC2"/>
            <w:rPr>
              <w:rFonts w:asciiTheme="minorHAnsi" w:eastAsiaTheme="minorEastAsia" w:hAnsiTheme="minorHAnsi" w:cstheme="minorBidi"/>
              <w:b w:val="0"/>
              <w:i w:val="0"/>
              <w:lang w:val="it-IT" w:eastAsia="it-IT"/>
            </w:rPr>
          </w:pPr>
          <w:hyperlink w:anchor="_Toc25573105" w:history="1">
            <w:r w:rsidR="00FA1A05" w:rsidRPr="002B2E45">
              <w:rPr>
                <w:rStyle w:val="Hyperlink"/>
              </w:rPr>
              <w:t>6.14</w:t>
            </w:r>
            <w:r w:rsidR="00FA1A05">
              <w:rPr>
                <w:rFonts w:asciiTheme="minorHAnsi" w:eastAsiaTheme="minorEastAsia" w:hAnsiTheme="minorHAnsi" w:cstheme="minorBidi"/>
                <w:b w:val="0"/>
                <w:i w:val="0"/>
                <w:lang w:val="it-IT" w:eastAsia="it-IT"/>
              </w:rPr>
              <w:tab/>
            </w:r>
            <w:r w:rsidR="00FA1A05" w:rsidRPr="002B2E45">
              <w:rPr>
                <w:rStyle w:val="Hyperlink"/>
              </w:rPr>
              <w:t>Female genital mutilation or cutting</w:t>
            </w:r>
            <w:r w:rsidR="00FA1A05">
              <w:rPr>
                <w:webHidden/>
              </w:rPr>
              <w:tab/>
            </w:r>
            <w:r w:rsidR="00FA1A05">
              <w:rPr>
                <w:webHidden/>
              </w:rPr>
              <w:fldChar w:fldCharType="begin"/>
            </w:r>
            <w:r w:rsidR="00FA1A05">
              <w:rPr>
                <w:webHidden/>
              </w:rPr>
              <w:instrText xml:space="preserve"> PAGEREF _Toc25573105 \h </w:instrText>
            </w:r>
            <w:r w:rsidR="00FA1A05">
              <w:rPr>
                <w:webHidden/>
              </w:rPr>
            </w:r>
            <w:r w:rsidR="00FA1A05">
              <w:rPr>
                <w:webHidden/>
              </w:rPr>
              <w:fldChar w:fldCharType="separate"/>
            </w:r>
            <w:r w:rsidR="00764915">
              <w:rPr>
                <w:webHidden/>
              </w:rPr>
              <w:t>117</w:t>
            </w:r>
            <w:r w:rsidR="00FA1A05">
              <w:rPr>
                <w:webHidden/>
              </w:rPr>
              <w:fldChar w:fldCharType="end"/>
            </w:r>
          </w:hyperlink>
        </w:p>
        <w:p w14:paraId="4BBC5947" w14:textId="46C1BBDE" w:rsidR="00FA1A05" w:rsidRDefault="006C3D0A">
          <w:pPr>
            <w:pStyle w:val="TOC2"/>
            <w:rPr>
              <w:rFonts w:asciiTheme="minorHAnsi" w:eastAsiaTheme="minorEastAsia" w:hAnsiTheme="minorHAnsi" w:cstheme="minorBidi"/>
              <w:b w:val="0"/>
              <w:i w:val="0"/>
              <w:lang w:val="it-IT" w:eastAsia="it-IT"/>
            </w:rPr>
          </w:pPr>
          <w:hyperlink w:anchor="_Toc25573106" w:history="1">
            <w:r w:rsidR="00FA1A05" w:rsidRPr="002B2E45">
              <w:rPr>
                <w:rStyle w:val="Hyperlink"/>
              </w:rPr>
              <w:t>6.15</w:t>
            </w:r>
            <w:r w:rsidR="00FA1A05">
              <w:rPr>
                <w:rFonts w:asciiTheme="minorHAnsi" w:eastAsiaTheme="minorEastAsia" w:hAnsiTheme="minorHAnsi" w:cstheme="minorBidi"/>
                <w:b w:val="0"/>
                <w:i w:val="0"/>
                <w:lang w:val="it-IT" w:eastAsia="it-IT"/>
              </w:rPr>
              <w:tab/>
            </w:r>
            <w:r w:rsidR="00FA1A05" w:rsidRPr="002B2E45">
              <w:rPr>
                <w:rStyle w:val="Hyperlink"/>
              </w:rPr>
              <w:t>The way forward</w:t>
            </w:r>
            <w:r w:rsidR="00FA1A05">
              <w:rPr>
                <w:webHidden/>
              </w:rPr>
              <w:tab/>
            </w:r>
            <w:r w:rsidR="00FA1A05">
              <w:rPr>
                <w:webHidden/>
              </w:rPr>
              <w:fldChar w:fldCharType="begin"/>
            </w:r>
            <w:r w:rsidR="00FA1A05">
              <w:rPr>
                <w:webHidden/>
              </w:rPr>
              <w:instrText xml:space="preserve"> PAGEREF _Toc25573106 \h </w:instrText>
            </w:r>
            <w:r w:rsidR="00FA1A05">
              <w:rPr>
                <w:webHidden/>
              </w:rPr>
            </w:r>
            <w:r w:rsidR="00FA1A05">
              <w:rPr>
                <w:webHidden/>
              </w:rPr>
              <w:fldChar w:fldCharType="separate"/>
            </w:r>
            <w:r w:rsidR="00764915">
              <w:rPr>
                <w:webHidden/>
              </w:rPr>
              <w:t>118</w:t>
            </w:r>
            <w:r w:rsidR="00FA1A05">
              <w:rPr>
                <w:webHidden/>
              </w:rPr>
              <w:fldChar w:fldCharType="end"/>
            </w:r>
          </w:hyperlink>
        </w:p>
        <w:p w14:paraId="13B9D662" w14:textId="4A5F180A" w:rsidR="00FA1A05" w:rsidRDefault="006C3D0A">
          <w:pPr>
            <w:pStyle w:val="TOC1"/>
            <w:rPr>
              <w:rFonts w:asciiTheme="minorHAnsi" w:eastAsiaTheme="minorEastAsia" w:hAnsiTheme="minorHAnsi" w:cstheme="minorBidi"/>
              <w:b w:val="0"/>
              <w:lang w:val="it-IT" w:eastAsia="it-IT"/>
            </w:rPr>
          </w:pPr>
          <w:hyperlink w:anchor="_Toc25573107" w:history="1">
            <w:r w:rsidR="00FA1A05" w:rsidRPr="002B2E45">
              <w:rPr>
                <w:rStyle w:val="Hyperlink"/>
              </w:rPr>
              <w:t>7</w:t>
            </w:r>
            <w:r w:rsidR="00FA1A05">
              <w:rPr>
                <w:rFonts w:asciiTheme="minorHAnsi" w:eastAsiaTheme="minorEastAsia" w:hAnsiTheme="minorHAnsi" w:cstheme="minorBidi"/>
                <w:b w:val="0"/>
                <w:lang w:val="it-IT" w:eastAsia="it-IT"/>
              </w:rPr>
              <w:tab/>
            </w:r>
            <w:r w:rsidR="00FA1A05" w:rsidRPr="002B2E45">
              <w:rPr>
                <w:rStyle w:val="Hyperlink"/>
              </w:rPr>
              <w:t>Family Life</w:t>
            </w:r>
            <w:r w:rsidR="00FA1A05">
              <w:rPr>
                <w:webHidden/>
              </w:rPr>
              <w:tab/>
            </w:r>
            <w:r w:rsidR="00FA1A05">
              <w:rPr>
                <w:webHidden/>
              </w:rPr>
              <w:fldChar w:fldCharType="begin"/>
            </w:r>
            <w:r w:rsidR="00FA1A05">
              <w:rPr>
                <w:webHidden/>
              </w:rPr>
              <w:instrText xml:space="preserve"> PAGEREF _Toc25573107 \h </w:instrText>
            </w:r>
            <w:r w:rsidR="00FA1A05">
              <w:rPr>
                <w:webHidden/>
              </w:rPr>
            </w:r>
            <w:r w:rsidR="00FA1A05">
              <w:rPr>
                <w:webHidden/>
              </w:rPr>
              <w:fldChar w:fldCharType="separate"/>
            </w:r>
            <w:r w:rsidR="00764915">
              <w:rPr>
                <w:webHidden/>
              </w:rPr>
              <w:t>132</w:t>
            </w:r>
            <w:r w:rsidR="00FA1A05">
              <w:rPr>
                <w:webHidden/>
              </w:rPr>
              <w:fldChar w:fldCharType="end"/>
            </w:r>
          </w:hyperlink>
        </w:p>
        <w:p w14:paraId="5B621C0E" w14:textId="6E89DFB0" w:rsidR="00FA1A05" w:rsidRDefault="006C3D0A">
          <w:pPr>
            <w:pStyle w:val="TOC2"/>
            <w:rPr>
              <w:rFonts w:asciiTheme="minorHAnsi" w:eastAsiaTheme="minorEastAsia" w:hAnsiTheme="minorHAnsi" w:cstheme="minorBidi"/>
              <w:b w:val="0"/>
              <w:i w:val="0"/>
              <w:lang w:val="it-IT" w:eastAsia="it-IT"/>
            </w:rPr>
          </w:pPr>
          <w:hyperlink w:anchor="_Toc25573108" w:history="1">
            <w:r w:rsidR="00FA1A05" w:rsidRPr="002B2E45">
              <w:rPr>
                <w:rStyle w:val="Hyperlink"/>
              </w:rPr>
              <w:t>7.1</w:t>
            </w:r>
            <w:r w:rsidR="00FA1A05">
              <w:rPr>
                <w:rFonts w:asciiTheme="minorHAnsi" w:eastAsiaTheme="minorEastAsia" w:hAnsiTheme="minorHAnsi" w:cstheme="minorBidi"/>
                <w:b w:val="0"/>
                <w:i w:val="0"/>
                <w:lang w:val="it-IT" w:eastAsia="it-IT"/>
              </w:rPr>
              <w:tab/>
            </w:r>
            <w:r w:rsidR="00FA1A05" w:rsidRPr="002B2E45">
              <w:rPr>
                <w:rStyle w:val="Hyperlink"/>
              </w:rPr>
              <w:t>Family composition</w:t>
            </w:r>
            <w:r w:rsidR="00FA1A05">
              <w:rPr>
                <w:webHidden/>
              </w:rPr>
              <w:tab/>
            </w:r>
            <w:r w:rsidR="00FA1A05">
              <w:rPr>
                <w:webHidden/>
              </w:rPr>
              <w:fldChar w:fldCharType="begin"/>
            </w:r>
            <w:r w:rsidR="00FA1A05">
              <w:rPr>
                <w:webHidden/>
              </w:rPr>
              <w:instrText xml:space="preserve"> PAGEREF _Toc25573108 \h </w:instrText>
            </w:r>
            <w:r w:rsidR="00FA1A05">
              <w:rPr>
                <w:webHidden/>
              </w:rPr>
            </w:r>
            <w:r w:rsidR="00FA1A05">
              <w:rPr>
                <w:webHidden/>
              </w:rPr>
              <w:fldChar w:fldCharType="separate"/>
            </w:r>
            <w:r w:rsidR="00764915">
              <w:rPr>
                <w:webHidden/>
              </w:rPr>
              <w:t>132</w:t>
            </w:r>
            <w:r w:rsidR="00FA1A05">
              <w:rPr>
                <w:webHidden/>
              </w:rPr>
              <w:fldChar w:fldCharType="end"/>
            </w:r>
          </w:hyperlink>
        </w:p>
        <w:p w14:paraId="5DDB369A" w14:textId="235E3828" w:rsidR="00FA1A05" w:rsidRDefault="006C3D0A">
          <w:pPr>
            <w:pStyle w:val="TOC2"/>
            <w:rPr>
              <w:rFonts w:asciiTheme="minorHAnsi" w:eastAsiaTheme="minorEastAsia" w:hAnsiTheme="minorHAnsi" w:cstheme="minorBidi"/>
              <w:b w:val="0"/>
              <w:i w:val="0"/>
              <w:lang w:val="it-IT" w:eastAsia="it-IT"/>
            </w:rPr>
          </w:pPr>
          <w:hyperlink w:anchor="_Toc25573109" w:history="1">
            <w:r w:rsidR="00FA1A05" w:rsidRPr="002B2E45">
              <w:rPr>
                <w:rStyle w:val="Hyperlink"/>
              </w:rPr>
              <w:t>7.2</w:t>
            </w:r>
            <w:r w:rsidR="00FA1A05">
              <w:rPr>
                <w:rFonts w:asciiTheme="minorHAnsi" w:eastAsiaTheme="minorEastAsia" w:hAnsiTheme="minorHAnsi" w:cstheme="minorBidi"/>
                <w:b w:val="0"/>
                <w:i w:val="0"/>
                <w:lang w:val="it-IT" w:eastAsia="it-IT"/>
              </w:rPr>
              <w:tab/>
            </w:r>
            <w:r w:rsidR="00FA1A05" w:rsidRPr="002B2E45">
              <w:rPr>
                <w:rStyle w:val="Hyperlink"/>
              </w:rPr>
              <w:t>Help in the early years</w:t>
            </w:r>
            <w:r w:rsidR="00FA1A05">
              <w:rPr>
                <w:webHidden/>
              </w:rPr>
              <w:tab/>
            </w:r>
            <w:r w:rsidR="00FA1A05">
              <w:rPr>
                <w:webHidden/>
              </w:rPr>
              <w:fldChar w:fldCharType="begin"/>
            </w:r>
            <w:r w:rsidR="00FA1A05">
              <w:rPr>
                <w:webHidden/>
              </w:rPr>
              <w:instrText xml:space="preserve"> PAGEREF _Toc25573109 \h </w:instrText>
            </w:r>
            <w:r w:rsidR="00FA1A05">
              <w:rPr>
                <w:webHidden/>
              </w:rPr>
            </w:r>
            <w:r w:rsidR="00FA1A05">
              <w:rPr>
                <w:webHidden/>
              </w:rPr>
              <w:fldChar w:fldCharType="separate"/>
            </w:r>
            <w:r w:rsidR="00764915">
              <w:rPr>
                <w:webHidden/>
              </w:rPr>
              <w:t>133</w:t>
            </w:r>
            <w:r w:rsidR="00FA1A05">
              <w:rPr>
                <w:webHidden/>
              </w:rPr>
              <w:fldChar w:fldCharType="end"/>
            </w:r>
          </w:hyperlink>
        </w:p>
        <w:p w14:paraId="3DCA92E7" w14:textId="0590CD7B" w:rsidR="00FA1A05" w:rsidRDefault="006C3D0A">
          <w:pPr>
            <w:pStyle w:val="TOC2"/>
            <w:rPr>
              <w:rFonts w:asciiTheme="minorHAnsi" w:eastAsiaTheme="minorEastAsia" w:hAnsiTheme="minorHAnsi" w:cstheme="minorBidi"/>
              <w:b w:val="0"/>
              <w:i w:val="0"/>
              <w:lang w:val="it-IT" w:eastAsia="it-IT"/>
            </w:rPr>
          </w:pPr>
          <w:hyperlink w:anchor="_Toc25573110" w:history="1">
            <w:r w:rsidR="00FA1A05" w:rsidRPr="002B2E45">
              <w:rPr>
                <w:rStyle w:val="Hyperlink"/>
              </w:rPr>
              <w:t>7.3</w:t>
            </w:r>
            <w:r w:rsidR="00FA1A05">
              <w:rPr>
                <w:rFonts w:asciiTheme="minorHAnsi" w:eastAsiaTheme="minorEastAsia" w:hAnsiTheme="minorHAnsi" w:cstheme="minorBidi"/>
                <w:b w:val="0"/>
                <w:i w:val="0"/>
                <w:lang w:val="it-IT" w:eastAsia="it-IT"/>
              </w:rPr>
              <w:tab/>
            </w:r>
            <w:r w:rsidR="00FA1A05" w:rsidRPr="002B2E45">
              <w:rPr>
                <w:rStyle w:val="Hyperlink"/>
              </w:rPr>
              <w:t>Children unable to live with their families</w:t>
            </w:r>
            <w:r w:rsidR="00FA1A05">
              <w:rPr>
                <w:webHidden/>
              </w:rPr>
              <w:tab/>
            </w:r>
            <w:r w:rsidR="00FA1A05">
              <w:rPr>
                <w:webHidden/>
              </w:rPr>
              <w:fldChar w:fldCharType="begin"/>
            </w:r>
            <w:r w:rsidR="00FA1A05">
              <w:rPr>
                <w:webHidden/>
              </w:rPr>
              <w:instrText xml:space="preserve"> PAGEREF _Toc25573110 \h </w:instrText>
            </w:r>
            <w:r w:rsidR="00FA1A05">
              <w:rPr>
                <w:webHidden/>
              </w:rPr>
            </w:r>
            <w:r w:rsidR="00FA1A05">
              <w:rPr>
                <w:webHidden/>
              </w:rPr>
              <w:fldChar w:fldCharType="separate"/>
            </w:r>
            <w:r w:rsidR="00764915">
              <w:rPr>
                <w:webHidden/>
              </w:rPr>
              <w:t>134</w:t>
            </w:r>
            <w:r w:rsidR="00FA1A05">
              <w:rPr>
                <w:webHidden/>
              </w:rPr>
              <w:fldChar w:fldCharType="end"/>
            </w:r>
          </w:hyperlink>
        </w:p>
        <w:p w14:paraId="1F728368" w14:textId="72351F2E" w:rsidR="00FA1A05" w:rsidRDefault="006C3D0A">
          <w:pPr>
            <w:pStyle w:val="TOC2"/>
            <w:rPr>
              <w:rFonts w:asciiTheme="minorHAnsi" w:eastAsiaTheme="minorEastAsia" w:hAnsiTheme="minorHAnsi" w:cstheme="minorBidi"/>
              <w:b w:val="0"/>
              <w:i w:val="0"/>
              <w:lang w:val="it-IT" w:eastAsia="it-IT"/>
            </w:rPr>
          </w:pPr>
          <w:hyperlink w:anchor="_Toc25573111" w:history="1">
            <w:r w:rsidR="00FA1A05" w:rsidRPr="002B2E45">
              <w:rPr>
                <w:rStyle w:val="Hyperlink"/>
              </w:rPr>
              <w:t>7.4</w:t>
            </w:r>
            <w:r w:rsidR="00FA1A05">
              <w:rPr>
                <w:rFonts w:asciiTheme="minorHAnsi" w:eastAsiaTheme="minorEastAsia" w:hAnsiTheme="minorHAnsi" w:cstheme="minorBidi"/>
                <w:b w:val="0"/>
                <w:i w:val="0"/>
                <w:lang w:val="it-IT" w:eastAsia="it-IT"/>
              </w:rPr>
              <w:tab/>
            </w:r>
            <w:r w:rsidR="00FA1A05" w:rsidRPr="002B2E45">
              <w:rPr>
                <w:rStyle w:val="Hyperlink"/>
              </w:rPr>
              <w:t>The way forward</w:t>
            </w:r>
            <w:r w:rsidR="00FA1A05">
              <w:rPr>
                <w:webHidden/>
              </w:rPr>
              <w:tab/>
            </w:r>
            <w:r w:rsidR="00FA1A05">
              <w:rPr>
                <w:webHidden/>
              </w:rPr>
              <w:fldChar w:fldCharType="begin"/>
            </w:r>
            <w:r w:rsidR="00FA1A05">
              <w:rPr>
                <w:webHidden/>
              </w:rPr>
              <w:instrText xml:space="preserve"> PAGEREF _Toc25573111 \h </w:instrText>
            </w:r>
            <w:r w:rsidR="00FA1A05">
              <w:rPr>
                <w:webHidden/>
              </w:rPr>
            </w:r>
            <w:r w:rsidR="00FA1A05">
              <w:rPr>
                <w:webHidden/>
              </w:rPr>
              <w:fldChar w:fldCharType="separate"/>
            </w:r>
            <w:r w:rsidR="00764915">
              <w:rPr>
                <w:webHidden/>
              </w:rPr>
              <w:t>139</w:t>
            </w:r>
            <w:r w:rsidR="00FA1A05">
              <w:rPr>
                <w:webHidden/>
              </w:rPr>
              <w:fldChar w:fldCharType="end"/>
            </w:r>
          </w:hyperlink>
        </w:p>
        <w:p w14:paraId="0727FE4F" w14:textId="47B63B0D" w:rsidR="00FA1A05" w:rsidRDefault="006C3D0A">
          <w:pPr>
            <w:pStyle w:val="TOC1"/>
            <w:rPr>
              <w:rFonts w:asciiTheme="minorHAnsi" w:eastAsiaTheme="minorEastAsia" w:hAnsiTheme="minorHAnsi" w:cstheme="minorBidi"/>
              <w:b w:val="0"/>
              <w:lang w:val="it-IT" w:eastAsia="it-IT"/>
            </w:rPr>
          </w:pPr>
          <w:hyperlink w:anchor="_Toc25573112" w:history="1">
            <w:r w:rsidR="00FA1A05" w:rsidRPr="002B2E45">
              <w:rPr>
                <w:rStyle w:val="Hyperlink"/>
              </w:rPr>
              <w:t>8</w:t>
            </w:r>
            <w:r w:rsidR="00FA1A05">
              <w:rPr>
                <w:rFonts w:asciiTheme="minorHAnsi" w:eastAsiaTheme="minorEastAsia" w:hAnsiTheme="minorHAnsi" w:cstheme="minorBidi"/>
                <w:b w:val="0"/>
                <w:lang w:val="it-IT" w:eastAsia="it-IT"/>
              </w:rPr>
              <w:tab/>
            </w:r>
            <w:r w:rsidR="00FA1A05" w:rsidRPr="002B2E45">
              <w:rPr>
                <w:rStyle w:val="Hyperlink"/>
              </w:rPr>
              <w:t>Health</w:t>
            </w:r>
            <w:r w:rsidR="00FA1A05">
              <w:rPr>
                <w:webHidden/>
              </w:rPr>
              <w:tab/>
            </w:r>
            <w:r w:rsidR="00FA1A05">
              <w:rPr>
                <w:webHidden/>
              </w:rPr>
              <w:fldChar w:fldCharType="begin"/>
            </w:r>
            <w:r w:rsidR="00FA1A05">
              <w:rPr>
                <w:webHidden/>
              </w:rPr>
              <w:instrText xml:space="preserve"> PAGEREF _Toc25573112 \h </w:instrText>
            </w:r>
            <w:r w:rsidR="00FA1A05">
              <w:rPr>
                <w:webHidden/>
              </w:rPr>
            </w:r>
            <w:r w:rsidR="00FA1A05">
              <w:rPr>
                <w:webHidden/>
              </w:rPr>
              <w:fldChar w:fldCharType="separate"/>
            </w:r>
            <w:r w:rsidR="00764915">
              <w:rPr>
                <w:webHidden/>
              </w:rPr>
              <w:t>144</w:t>
            </w:r>
            <w:r w:rsidR="00FA1A05">
              <w:rPr>
                <w:webHidden/>
              </w:rPr>
              <w:fldChar w:fldCharType="end"/>
            </w:r>
          </w:hyperlink>
        </w:p>
        <w:p w14:paraId="2453C1CA" w14:textId="15DB691F" w:rsidR="00FA1A05" w:rsidRDefault="006C3D0A">
          <w:pPr>
            <w:pStyle w:val="TOC2"/>
            <w:rPr>
              <w:rFonts w:asciiTheme="minorHAnsi" w:eastAsiaTheme="minorEastAsia" w:hAnsiTheme="minorHAnsi" w:cstheme="minorBidi"/>
              <w:b w:val="0"/>
              <w:i w:val="0"/>
              <w:lang w:val="it-IT" w:eastAsia="it-IT"/>
            </w:rPr>
          </w:pPr>
          <w:hyperlink w:anchor="_Toc25573113" w:history="1">
            <w:r w:rsidR="00FA1A05" w:rsidRPr="002B2E45">
              <w:rPr>
                <w:rStyle w:val="Hyperlink"/>
              </w:rPr>
              <w:t>8.1</w:t>
            </w:r>
            <w:r w:rsidR="00FA1A05">
              <w:rPr>
                <w:rFonts w:asciiTheme="minorHAnsi" w:eastAsiaTheme="minorEastAsia" w:hAnsiTheme="minorHAnsi" w:cstheme="minorBidi"/>
                <w:b w:val="0"/>
                <w:i w:val="0"/>
                <w:lang w:val="it-IT" w:eastAsia="it-IT"/>
              </w:rPr>
              <w:tab/>
            </w:r>
            <w:r w:rsidR="00FA1A05" w:rsidRPr="002B2E45">
              <w:rPr>
                <w:rStyle w:val="Hyperlink"/>
              </w:rPr>
              <w:t>Assistance for children with disability</w:t>
            </w:r>
            <w:r w:rsidR="00FA1A05">
              <w:rPr>
                <w:webHidden/>
              </w:rPr>
              <w:tab/>
            </w:r>
            <w:r w:rsidR="00FA1A05">
              <w:rPr>
                <w:webHidden/>
              </w:rPr>
              <w:fldChar w:fldCharType="begin"/>
            </w:r>
            <w:r w:rsidR="00FA1A05">
              <w:rPr>
                <w:webHidden/>
              </w:rPr>
              <w:instrText xml:space="preserve"> PAGEREF _Toc25573113 \h </w:instrText>
            </w:r>
            <w:r w:rsidR="00FA1A05">
              <w:rPr>
                <w:webHidden/>
              </w:rPr>
            </w:r>
            <w:r w:rsidR="00FA1A05">
              <w:rPr>
                <w:webHidden/>
              </w:rPr>
              <w:fldChar w:fldCharType="separate"/>
            </w:r>
            <w:r w:rsidR="00764915">
              <w:rPr>
                <w:webHidden/>
              </w:rPr>
              <w:t>145</w:t>
            </w:r>
            <w:r w:rsidR="00FA1A05">
              <w:rPr>
                <w:webHidden/>
              </w:rPr>
              <w:fldChar w:fldCharType="end"/>
            </w:r>
          </w:hyperlink>
        </w:p>
        <w:p w14:paraId="3C3E38DA" w14:textId="2D0C950E" w:rsidR="00FA1A05" w:rsidRDefault="006C3D0A">
          <w:pPr>
            <w:pStyle w:val="TOC2"/>
            <w:rPr>
              <w:rFonts w:asciiTheme="minorHAnsi" w:eastAsiaTheme="minorEastAsia" w:hAnsiTheme="minorHAnsi" w:cstheme="minorBidi"/>
              <w:b w:val="0"/>
              <w:i w:val="0"/>
              <w:lang w:val="it-IT" w:eastAsia="it-IT"/>
            </w:rPr>
          </w:pPr>
          <w:hyperlink w:anchor="_Toc25573114" w:history="1">
            <w:r w:rsidR="00FA1A05" w:rsidRPr="002B2E45">
              <w:rPr>
                <w:rStyle w:val="Hyperlink"/>
              </w:rPr>
              <w:t>8.2</w:t>
            </w:r>
            <w:r w:rsidR="00FA1A05">
              <w:rPr>
                <w:rFonts w:asciiTheme="minorHAnsi" w:eastAsiaTheme="minorEastAsia" w:hAnsiTheme="minorHAnsi" w:cstheme="minorBidi"/>
                <w:b w:val="0"/>
                <w:i w:val="0"/>
                <w:lang w:val="it-IT" w:eastAsia="it-IT"/>
              </w:rPr>
              <w:tab/>
            </w:r>
            <w:r w:rsidR="00FA1A05" w:rsidRPr="002B2E45">
              <w:rPr>
                <w:rStyle w:val="Hyperlink"/>
              </w:rPr>
              <w:t>Non-therapeutic sterilisation of people with disability</w:t>
            </w:r>
            <w:r w:rsidR="00FA1A05">
              <w:rPr>
                <w:webHidden/>
              </w:rPr>
              <w:tab/>
            </w:r>
            <w:r w:rsidR="00FA1A05">
              <w:rPr>
                <w:webHidden/>
              </w:rPr>
              <w:fldChar w:fldCharType="begin"/>
            </w:r>
            <w:r w:rsidR="00FA1A05">
              <w:rPr>
                <w:webHidden/>
              </w:rPr>
              <w:instrText xml:space="preserve"> PAGEREF _Toc25573114 \h </w:instrText>
            </w:r>
            <w:r w:rsidR="00FA1A05">
              <w:rPr>
                <w:webHidden/>
              </w:rPr>
            </w:r>
            <w:r w:rsidR="00FA1A05">
              <w:rPr>
                <w:webHidden/>
              </w:rPr>
              <w:fldChar w:fldCharType="separate"/>
            </w:r>
            <w:r w:rsidR="00764915">
              <w:rPr>
                <w:webHidden/>
              </w:rPr>
              <w:t>149</w:t>
            </w:r>
            <w:r w:rsidR="00FA1A05">
              <w:rPr>
                <w:webHidden/>
              </w:rPr>
              <w:fldChar w:fldCharType="end"/>
            </w:r>
          </w:hyperlink>
        </w:p>
        <w:p w14:paraId="3A17CE33" w14:textId="33299B1D" w:rsidR="00FA1A05" w:rsidRDefault="006C3D0A">
          <w:pPr>
            <w:pStyle w:val="TOC2"/>
            <w:rPr>
              <w:rFonts w:asciiTheme="minorHAnsi" w:eastAsiaTheme="minorEastAsia" w:hAnsiTheme="minorHAnsi" w:cstheme="minorBidi"/>
              <w:b w:val="0"/>
              <w:i w:val="0"/>
              <w:lang w:val="it-IT" w:eastAsia="it-IT"/>
            </w:rPr>
          </w:pPr>
          <w:hyperlink w:anchor="_Toc25573115" w:history="1">
            <w:r w:rsidR="00FA1A05" w:rsidRPr="002B2E45">
              <w:rPr>
                <w:rStyle w:val="Hyperlink"/>
              </w:rPr>
              <w:t>8.3</w:t>
            </w:r>
            <w:r w:rsidR="00FA1A05">
              <w:rPr>
                <w:rFonts w:asciiTheme="minorHAnsi" w:eastAsiaTheme="minorEastAsia" w:hAnsiTheme="minorHAnsi" w:cstheme="minorBidi"/>
                <w:b w:val="0"/>
                <w:i w:val="0"/>
                <w:lang w:val="it-IT" w:eastAsia="it-IT"/>
              </w:rPr>
              <w:tab/>
            </w:r>
            <w:r w:rsidR="00FA1A05" w:rsidRPr="002B2E45">
              <w:rPr>
                <w:rStyle w:val="Hyperlink"/>
              </w:rPr>
              <w:t>Mental health and wellbeing</w:t>
            </w:r>
            <w:r w:rsidR="00FA1A05">
              <w:rPr>
                <w:webHidden/>
              </w:rPr>
              <w:tab/>
            </w:r>
            <w:r w:rsidR="00FA1A05">
              <w:rPr>
                <w:webHidden/>
              </w:rPr>
              <w:fldChar w:fldCharType="begin"/>
            </w:r>
            <w:r w:rsidR="00FA1A05">
              <w:rPr>
                <w:webHidden/>
              </w:rPr>
              <w:instrText xml:space="preserve"> PAGEREF _Toc25573115 \h </w:instrText>
            </w:r>
            <w:r w:rsidR="00FA1A05">
              <w:rPr>
                <w:webHidden/>
              </w:rPr>
            </w:r>
            <w:r w:rsidR="00FA1A05">
              <w:rPr>
                <w:webHidden/>
              </w:rPr>
              <w:fldChar w:fldCharType="separate"/>
            </w:r>
            <w:r w:rsidR="00764915">
              <w:rPr>
                <w:webHidden/>
              </w:rPr>
              <w:t>150</w:t>
            </w:r>
            <w:r w:rsidR="00FA1A05">
              <w:rPr>
                <w:webHidden/>
              </w:rPr>
              <w:fldChar w:fldCharType="end"/>
            </w:r>
          </w:hyperlink>
        </w:p>
        <w:p w14:paraId="3E4E4D8C" w14:textId="4957B22D" w:rsidR="00FA1A05" w:rsidRDefault="006C3D0A">
          <w:pPr>
            <w:pStyle w:val="TOC2"/>
            <w:rPr>
              <w:rFonts w:asciiTheme="minorHAnsi" w:eastAsiaTheme="minorEastAsia" w:hAnsiTheme="minorHAnsi" w:cstheme="minorBidi"/>
              <w:b w:val="0"/>
              <w:i w:val="0"/>
              <w:lang w:val="it-IT" w:eastAsia="it-IT"/>
            </w:rPr>
          </w:pPr>
          <w:hyperlink w:anchor="_Toc25573116" w:history="1">
            <w:r w:rsidR="00FA1A05" w:rsidRPr="002B2E45">
              <w:rPr>
                <w:rStyle w:val="Hyperlink"/>
              </w:rPr>
              <w:t>8.4</w:t>
            </w:r>
            <w:r w:rsidR="00FA1A05">
              <w:rPr>
                <w:rFonts w:asciiTheme="minorHAnsi" w:eastAsiaTheme="minorEastAsia" w:hAnsiTheme="minorHAnsi" w:cstheme="minorBidi"/>
                <w:b w:val="0"/>
                <w:i w:val="0"/>
                <w:lang w:val="it-IT" w:eastAsia="it-IT"/>
              </w:rPr>
              <w:tab/>
            </w:r>
            <w:r w:rsidR="00FA1A05" w:rsidRPr="002B2E45">
              <w:rPr>
                <w:rStyle w:val="Hyperlink"/>
              </w:rPr>
              <w:t>Fetal Alcohol Spectrum Disorder</w:t>
            </w:r>
            <w:r w:rsidR="00FA1A05">
              <w:rPr>
                <w:webHidden/>
              </w:rPr>
              <w:tab/>
            </w:r>
            <w:r w:rsidR="00FA1A05">
              <w:rPr>
                <w:webHidden/>
              </w:rPr>
              <w:fldChar w:fldCharType="begin"/>
            </w:r>
            <w:r w:rsidR="00FA1A05">
              <w:rPr>
                <w:webHidden/>
              </w:rPr>
              <w:instrText xml:space="preserve"> PAGEREF _Toc25573116 \h </w:instrText>
            </w:r>
            <w:r w:rsidR="00FA1A05">
              <w:rPr>
                <w:webHidden/>
              </w:rPr>
            </w:r>
            <w:r w:rsidR="00FA1A05">
              <w:rPr>
                <w:webHidden/>
              </w:rPr>
              <w:fldChar w:fldCharType="separate"/>
            </w:r>
            <w:r w:rsidR="00764915">
              <w:rPr>
                <w:webHidden/>
              </w:rPr>
              <w:t>158</w:t>
            </w:r>
            <w:r w:rsidR="00FA1A05">
              <w:rPr>
                <w:webHidden/>
              </w:rPr>
              <w:fldChar w:fldCharType="end"/>
            </w:r>
          </w:hyperlink>
        </w:p>
        <w:p w14:paraId="5D01D796" w14:textId="06E51C83" w:rsidR="00FA1A05" w:rsidRDefault="006C3D0A">
          <w:pPr>
            <w:pStyle w:val="TOC2"/>
            <w:rPr>
              <w:rFonts w:asciiTheme="minorHAnsi" w:eastAsiaTheme="minorEastAsia" w:hAnsiTheme="minorHAnsi" w:cstheme="minorBidi"/>
              <w:b w:val="0"/>
              <w:i w:val="0"/>
              <w:lang w:val="it-IT" w:eastAsia="it-IT"/>
            </w:rPr>
          </w:pPr>
          <w:hyperlink w:anchor="_Toc25573117" w:history="1">
            <w:r w:rsidR="00FA1A05" w:rsidRPr="002B2E45">
              <w:rPr>
                <w:rStyle w:val="Hyperlink"/>
              </w:rPr>
              <w:t>8.5</w:t>
            </w:r>
            <w:r w:rsidR="00FA1A05">
              <w:rPr>
                <w:rFonts w:asciiTheme="minorHAnsi" w:eastAsiaTheme="minorEastAsia" w:hAnsiTheme="minorHAnsi" w:cstheme="minorBidi"/>
                <w:b w:val="0"/>
                <w:i w:val="0"/>
                <w:lang w:val="it-IT" w:eastAsia="it-IT"/>
              </w:rPr>
              <w:tab/>
            </w:r>
            <w:r w:rsidR="00FA1A05" w:rsidRPr="002B2E45">
              <w:rPr>
                <w:rStyle w:val="Hyperlink"/>
              </w:rPr>
              <w:t>Childhood obesity</w:t>
            </w:r>
            <w:r w:rsidR="00FA1A05">
              <w:rPr>
                <w:webHidden/>
              </w:rPr>
              <w:tab/>
            </w:r>
            <w:r w:rsidR="00FA1A05">
              <w:rPr>
                <w:webHidden/>
              </w:rPr>
              <w:fldChar w:fldCharType="begin"/>
            </w:r>
            <w:r w:rsidR="00FA1A05">
              <w:rPr>
                <w:webHidden/>
              </w:rPr>
              <w:instrText xml:space="preserve"> PAGEREF _Toc25573117 \h </w:instrText>
            </w:r>
            <w:r w:rsidR="00FA1A05">
              <w:rPr>
                <w:webHidden/>
              </w:rPr>
            </w:r>
            <w:r w:rsidR="00FA1A05">
              <w:rPr>
                <w:webHidden/>
              </w:rPr>
              <w:fldChar w:fldCharType="separate"/>
            </w:r>
            <w:r w:rsidR="00764915">
              <w:rPr>
                <w:webHidden/>
              </w:rPr>
              <w:t>158</w:t>
            </w:r>
            <w:r w:rsidR="00FA1A05">
              <w:rPr>
                <w:webHidden/>
              </w:rPr>
              <w:fldChar w:fldCharType="end"/>
            </w:r>
          </w:hyperlink>
        </w:p>
        <w:p w14:paraId="2AB88CA1" w14:textId="60812811" w:rsidR="00FA1A05" w:rsidRDefault="006C3D0A">
          <w:pPr>
            <w:pStyle w:val="TOC2"/>
            <w:rPr>
              <w:rFonts w:asciiTheme="minorHAnsi" w:eastAsiaTheme="minorEastAsia" w:hAnsiTheme="minorHAnsi" w:cstheme="minorBidi"/>
              <w:b w:val="0"/>
              <w:i w:val="0"/>
              <w:lang w:val="it-IT" w:eastAsia="it-IT"/>
            </w:rPr>
          </w:pPr>
          <w:hyperlink w:anchor="_Toc25573118" w:history="1">
            <w:r w:rsidR="00FA1A05" w:rsidRPr="002B2E45">
              <w:rPr>
                <w:rStyle w:val="Hyperlink"/>
              </w:rPr>
              <w:t>8.6</w:t>
            </w:r>
            <w:r w:rsidR="00FA1A05">
              <w:rPr>
                <w:rFonts w:asciiTheme="minorHAnsi" w:eastAsiaTheme="minorEastAsia" w:hAnsiTheme="minorHAnsi" w:cstheme="minorBidi"/>
                <w:b w:val="0"/>
                <w:i w:val="0"/>
                <w:lang w:val="it-IT" w:eastAsia="it-IT"/>
              </w:rPr>
              <w:tab/>
            </w:r>
            <w:r w:rsidR="00FA1A05" w:rsidRPr="002B2E45">
              <w:rPr>
                <w:rStyle w:val="Hyperlink"/>
              </w:rPr>
              <w:t>Immunisation and infectious diseases</w:t>
            </w:r>
            <w:r w:rsidR="00FA1A05">
              <w:rPr>
                <w:webHidden/>
              </w:rPr>
              <w:tab/>
            </w:r>
            <w:r w:rsidR="00FA1A05">
              <w:rPr>
                <w:webHidden/>
              </w:rPr>
              <w:fldChar w:fldCharType="begin"/>
            </w:r>
            <w:r w:rsidR="00FA1A05">
              <w:rPr>
                <w:webHidden/>
              </w:rPr>
              <w:instrText xml:space="preserve"> PAGEREF _Toc25573118 \h </w:instrText>
            </w:r>
            <w:r w:rsidR="00FA1A05">
              <w:rPr>
                <w:webHidden/>
              </w:rPr>
            </w:r>
            <w:r w:rsidR="00FA1A05">
              <w:rPr>
                <w:webHidden/>
              </w:rPr>
              <w:fldChar w:fldCharType="separate"/>
            </w:r>
            <w:r w:rsidR="00764915">
              <w:rPr>
                <w:webHidden/>
              </w:rPr>
              <w:t>162</w:t>
            </w:r>
            <w:r w:rsidR="00FA1A05">
              <w:rPr>
                <w:webHidden/>
              </w:rPr>
              <w:fldChar w:fldCharType="end"/>
            </w:r>
          </w:hyperlink>
        </w:p>
        <w:p w14:paraId="04F7CEFD" w14:textId="799EDC2F" w:rsidR="00FA1A05" w:rsidRDefault="006C3D0A">
          <w:pPr>
            <w:pStyle w:val="TOC2"/>
            <w:rPr>
              <w:rFonts w:asciiTheme="minorHAnsi" w:eastAsiaTheme="minorEastAsia" w:hAnsiTheme="minorHAnsi" w:cstheme="minorBidi"/>
              <w:b w:val="0"/>
              <w:i w:val="0"/>
              <w:lang w:val="it-IT" w:eastAsia="it-IT"/>
            </w:rPr>
          </w:pPr>
          <w:hyperlink w:anchor="_Toc25573119" w:history="1">
            <w:r w:rsidR="00FA1A05" w:rsidRPr="002B2E45">
              <w:rPr>
                <w:rStyle w:val="Hyperlink"/>
              </w:rPr>
              <w:t>8.7</w:t>
            </w:r>
            <w:r w:rsidR="00FA1A05">
              <w:rPr>
                <w:rFonts w:asciiTheme="minorHAnsi" w:eastAsiaTheme="minorEastAsia" w:hAnsiTheme="minorHAnsi" w:cstheme="minorBidi"/>
                <w:b w:val="0"/>
                <w:i w:val="0"/>
                <w:lang w:val="it-IT" w:eastAsia="it-IT"/>
              </w:rPr>
              <w:tab/>
            </w:r>
            <w:r w:rsidR="00FA1A05" w:rsidRPr="002B2E45">
              <w:rPr>
                <w:rStyle w:val="Hyperlink"/>
              </w:rPr>
              <w:t>Breastfeeding</w:t>
            </w:r>
            <w:r w:rsidR="00FA1A05">
              <w:rPr>
                <w:webHidden/>
              </w:rPr>
              <w:tab/>
            </w:r>
            <w:r w:rsidR="00FA1A05">
              <w:rPr>
                <w:webHidden/>
              </w:rPr>
              <w:fldChar w:fldCharType="begin"/>
            </w:r>
            <w:r w:rsidR="00FA1A05">
              <w:rPr>
                <w:webHidden/>
              </w:rPr>
              <w:instrText xml:space="preserve"> PAGEREF _Toc25573119 \h </w:instrText>
            </w:r>
            <w:r w:rsidR="00FA1A05">
              <w:rPr>
                <w:webHidden/>
              </w:rPr>
            </w:r>
            <w:r w:rsidR="00FA1A05">
              <w:rPr>
                <w:webHidden/>
              </w:rPr>
              <w:fldChar w:fldCharType="separate"/>
            </w:r>
            <w:r w:rsidR="00764915">
              <w:rPr>
                <w:webHidden/>
              </w:rPr>
              <w:t>163</w:t>
            </w:r>
            <w:r w:rsidR="00FA1A05">
              <w:rPr>
                <w:webHidden/>
              </w:rPr>
              <w:fldChar w:fldCharType="end"/>
            </w:r>
          </w:hyperlink>
        </w:p>
        <w:p w14:paraId="31CC72DD" w14:textId="1F5B444E" w:rsidR="00FA1A05" w:rsidRDefault="006C3D0A">
          <w:pPr>
            <w:pStyle w:val="TOC2"/>
            <w:rPr>
              <w:rFonts w:asciiTheme="minorHAnsi" w:eastAsiaTheme="minorEastAsia" w:hAnsiTheme="minorHAnsi" w:cstheme="minorBidi"/>
              <w:b w:val="0"/>
              <w:i w:val="0"/>
              <w:lang w:val="it-IT" w:eastAsia="it-IT"/>
            </w:rPr>
          </w:pPr>
          <w:hyperlink w:anchor="_Toc25573120" w:history="1">
            <w:r w:rsidR="00FA1A05" w:rsidRPr="002B2E45">
              <w:rPr>
                <w:rStyle w:val="Hyperlink"/>
              </w:rPr>
              <w:t>8.8</w:t>
            </w:r>
            <w:r w:rsidR="00FA1A05">
              <w:rPr>
                <w:rFonts w:asciiTheme="minorHAnsi" w:eastAsiaTheme="minorEastAsia" w:hAnsiTheme="minorHAnsi" w:cstheme="minorBidi"/>
                <w:b w:val="0"/>
                <w:i w:val="0"/>
                <w:lang w:val="it-IT" w:eastAsia="it-IT"/>
              </w:rPr>
              <w:tab/>
            </w:r>
            <w:r w:rsidR="00FA1A05" w:rsidRPr="002B2E45">
              <w:rPr>
                <w:rStyle w:val="Hyperlink"/>
              </w:rPr>
              <w:t>Medical interventions for intersex children</w:t>
            </w:r>
            <w:r w:rsidR="00FA1A05">
              <w:rPr>
                <w:webHidden/>
              </w:rPr>
              <w:tab/>
            </w:r>
            <w:r w:rsidR="00FA1A05">
              <w:rPr>
                <w:webHidden/>
              </w:rPr>
              <w:fldChar w:fldCharType="begin"/>
            </w:r>
            <w:r w:rsidR="00FA1A05">
              <w:rPr>
                <w:webHidden/>
              </w:rPr>
              <w:instrText xml:space="preserve"> PAGEREF _Toc25573120 \h </w:instrText>
            </w:r>
            <w:r w:rsidR="00FA1A05">
              <w:rPr>
                <w:webHidden/>
              </w:rPr>
            </w:r>
            <w:r w:rsidR="00FA1A05">
              <w:rPr>
                <w:webHidden/>
              </w:rPr>
              <w:fldChar w:fldCharType="separate"/>
            </w:r>
            <w:r w:rsidR="00764915">
              <w:rPr>
                <w:webHidden/>
              </w:rPr>
              <w:t>165</w:t>
            </w:r>
            <w:r w:rsidR="00FA1A05">
              <w:rPr>
                <w:webHidden/>
              </w:rPr>
              <w:fldChar w:fldCharType="end"/>
            </w:r>
          </w:hyperlink>
        </w:p>
        <w:p w14:paraId="0B5F4F8C" w14:textId="4656173C" w:rsidR="00FA1A05" w:rsidRDefault="006C3D0A">
          <w:pPr>
            <w:pStyle w:val="TOC2"/>
            <w:rPr>
              <w:rFonts w:asciiTheme="minorHAnsi" w:eastAsiaTheme="minorEastAsia" w:hAnsiTheme="minorHAnsi" w:cstheme="minorBidi"/>
              <w:b w:val="0"/>
              <w:i w:val="0"/>
              <w:lang w:val="it-IT" w:eastAsia="it-IT"/>
            </w:rPr>
          </w:pPr>
          <w:hyperlink w:anchor="_Toc25573121" w:history="1">
            <w:r w:rsidR="00FA1A05" w:rsidRPr="002B2E45">
              <w:rPr>
                <w:rStyle w:val="Hyperlink"/>
              </w:rPr>
              <w:t>8.9</w:t>
            </w:r>
            <w:r w:rsidR="00FA1A05">
              <w:rPr>
                <w:rFonts w:asciiTheme="minorHAnsi" w:eastAsiaTheme="minorEastAsia" w:hAnsiTheme="minorHAnsi" w:cstheme="minorBidi"/>
                <w:b w:val="0"/>
                <w:i w:val="0"/>
                <w:lang w:val="it-IT" w:eastAsia="it-IT"/>
              </w:rPr>
              <w:tab/>
            </w:r>
            <w:r w:rsidR="00FA1A05" w:rsidRPr="002B2E45">
              <w:rPr>
                <w:rStyle w:val="Hyperlink"/>
              </w:rPr>
              <w:t>Medical care for transgender and gender diverse children and young people</w:t>
            </w:r>
            <w:r w:rsidR="00FA1A05">
              <w:rPr>
                <w:webHidden/>
              </w:rPr>
              <w:tab/>
            </w:r>
            <w:r w:rsidR="00FA1A05">
              <w:rPr>
                <w:webHidden/>
              </w:rPr>
              <w:fldChar w:fldCharType="begin"/>
            </w:r>
            <w:r w:rsidR="00FA1A05">
              <w:rPr>
                <w:webHidden/>
              </w:rPr>
              <w:instrText xml:space="preserve"> PAGEREF _Toc25573121 \h </w:instrText>
            </w:r>
            <w:r w:rsidR="00FA1A05">
              <w:rPr>
                <w:webHidden/>
              </w:rPr>
            </w:r>
            <w:r w:rsidR="00FA1A05">
              <w:rPr>
                <w:webHidden/>
              </w:rPr>
              <w:fldChar w:fldCharType="separate"/>
            </w:r>
            <w:r w:rsidR="00764915">
              <w:rPr>
                <w:webHidden/>
              </w:rPr>
              <w:t>166</w:t>
            </w:r>
            <w:r w:rsidR="00FA1A05">
              <w:rPr>
                <w:webHidden/>
              </w:rPr>
              <w:fldChar w:fldCharType="end"/>
            </w:r>
          </w:hyperlink>
        </w:p>
        <w:p w14:paraId="627B575E" w14:textId="3F5BD108" w:rsidR="00FA1A05" w:rsidRDefault="006C3D0A">
          <w:pPr>
            <w:pStyle w:val="TOC2"/>
            <w:rPr>
              <w:rFonts w:asciiTheme="minorHAnsi" w:eastAsiaTheme="minorEastAsia" w:hAnsiTheme="minorHAnsi" w:cstheme="minorBidi"/>
              <w:b w:val="0"/>
              <w:i w:val="0"/>
              <w:lang w:val="it-IT" w:eastAsia="it-IT"/>
            </w:rPr>
          </w:pPr>
          <w:hyperlink w:anchor="_Toc25573122" w:history="1">
            <w:r w:rsidR="00FA1A05" w:rsidRPr="002B2E45">
              <w:rPr>
                <w:rStyle w:val="Hyperlink"/>
              </w:rPr>
              <w:t>8.10</w:t>
            </w:r>
            <w:r w:rsidR="00FA1A05">
              <w:rPr>
                <w:rFonts w:asciiTheme="minorHAnsi" w:eastAsiaTheme="minorEastAsia" w:hAnsiTheme="minorHAnsi" w:cstheme="minorBidi"/>
                <w:b w:val="0"/>
                <w:i w:val="0"/>
                <w:lang w:val="it-IT" w:eastAsia="it-IT"/>
              </w:rPr>
              <w:tab/>
            </w:r>
            <w:r w:rsidR="00FA1A05" w:rsidRPr="002B2E45">
              <w:rPr>
                <w:rStyle w:val="Hyperlink"/>
              </w:rPr>
              <w:t>Child mortality</w:t>
            </w:r>
            <w:r w:rsidR="00FA1A05">
              <w:rPr>
                <w:webHidden/>
              </w:rPr>
              <w:tab/>
            </w:r>
            <w:r w:rsidR="00FA1A05">
              <w:rPr>
                <w:webHidden/>
              </w:rPr>
              <w:fldChar w:fldCharType="begin"/>
            </w:r>
            <w:r w:rsidR="00FA1A05">
              <w:rPr>
                <w:webHidden/>
              </w:rPr>
              <w:instrText xml:space="preserve"> PAGEREF _Toc25573122 \h </w:instrText>
            </w:r>
            <w:r w:rsidR="00FA1A05">
              <w:rPr>
                <w:webHidden/>
              </w:rPr>
            </w:r>
            <w:r w:rsidR="00FA1A05">
              <w:rPr>
                <w:webHidden/>
              </w:rPr>
              <w:fldChar w:fldCharType="separate"/>
            </w:r>
            <w:r w:rsidR="00764915">
              <w:rPr>
                <w:webHidden/>
              </w:rPr>
              <w:t>167</w:t>
            </w:r>
            <w:r w:rsidR="00FA1A05">
              <w:rPr>
                <w:webHidden/>
              </w:rPr>
              <w:fldChar w:fldCharType="end"/>
            </w:r>
          </w:hyperlink>
        </w:p>
        <w:p w14:paraId="30D3A31E" w14:textId="2106692B" w:rsidR="00FA1A05" w:rsidRDefault="006C3D0A">
          <w:pPr>
            <w:pStyle w:val="TOC2"/>
            <w:rPr>
              <w:rFonts w:asciiTheme="minorHAnsi" w:eastAsiaTheme="minorEastAsia" w:hAnsiTheme="minorHAnsi" w:cstheme="minorBidi"/>
              <w:b w:val="0"/>
              <w:i w:val="0"/>
              <w:lang w:val="it-IT" w:eastAsia="it-IT"/>
            </w:rPr>
          </w:pPr>
          <w:hyperlink w:anchor="_Toc25573123" w:history="1">
            <w:r w:rsidR="00FA1A05" w:rsidRPr="002B2E45">
              <w:rPr>
                <w:rStyle w:val="Hyperlink"/>
              </w:rPr>
              <w:t>8.11</w:t>
            </w:r>
            <w:r w:rsidR="00FA1A05">
              <w:rPr>
                <w:rFonts w:asciiTheme="minorHAnsi" w:eastAsiaTheme="minorEastAsia" w:hAnsiTheme="minorHAnsi" w:cstheme="minorBidi"/>
                <w:b w:val="0"/>
                <w:i w:val="0"/>
                <w:lang w:val="it-IT" w:eastAsia="it-IT"/>
              </w:rPr>
              <w:tab/>
            </w:r>
            <w:r w:rsidR="00FA1A05" w:rsidRPr="002B2E45">
              <w:rPr>
                <w:rStyle w:val="Hyperlink"/>
              </w:rPr>
              <w:t>Sexual health</w:t>
            </w:r>
            <w:r w:rsidR="00FA1A05">
              <w:rPr>
                <w:webHidden/>
              </w:rPr>
              <w:tab/>
            </w:r>
            <w:r w:rsidR="00FA1A05">
              <w:rPr>
                <w:webHidden/>
              </w:rPr>
              <w:fldChar w:fldCharType="begin"/>
            </w:r>
            <w:r w:rsidR="00FA1A05">
              <w:rPr>
                <w:webHidden/>
              </w:rPr>
              <w:instrText xml:space="preserve"> PAGEREF _Toc25573123 \h </w:instrText>
            </w:r>
            <w:r w:rsidR="00FA1A05">
              <w:rPr>
                <w:webHidden/>
              </w:rPr>
            </w:r>
            <w:r w:rsidR="00FA1A05">
              <w:rPr>
                <w:webHidden/>
              </w:rPr>
              <w:fldChar w:fldCharType="separate"/>
            </w:r>
            <w:r w:rsidR="00764915">
              <w:rPr>
                <w:webHidden/>
              </w:rPr>
              <w:t>167</w:t>
            </w:r>
            <w:r w:rsidR="00FA1A05">
              <w:rPr>
                <w:webHidden/>
              </w:rPr>
              <w:fldChar w:fldCharType="end"/>
            </w:r>
          </w:hyperlink>
        </w:p>
        <w:p w14:paraId="422573F0" w14:textId="45AD79E4" w:rsidR="00FA1A05" w:rsidRDefault="006C3D0A">
          <w:pPr>
            <w:pStyle w:val="TOC2"/>
            <w:rPr>
              <w:rFonts w:asciiTheme="minorHAnsi" w:eastAsiaTheme="minorEastAsia" w:hAnsiTheme="minorHAnsi" w:cstheme="minorBidi"/>
              <w:b w:val="0"/>
              <w:i w:val="0"/>
              <w:lang w:val="it-IT" w:eastAsia="it-IT"/>
            </w:rPr>
          </w:pPr>
          <w:hyperlink w:anchor="_Toc25573124" w:history="1">
            <w:r w:rsidR="00FA1A05" w:rsidRPr="002B2E45">
              <w:rPr>
                <w:rStyle w:val="Hyperlink"/>
              </w:rPr>
              <w:t>8.12</w:t>
            </w:r>
            <w:r w:rsidR="00FA1A05">
              <w:rPr>
                <w:rFonts w:asciiTheme="minorHAnsi" w:eastAsiaTheme="minorEastAsia" w:hAnsiTheme="minorHAnsi" w:cstheme="minorBidi"/>
                <w:b w:val="0"/>
                <w:i w:val="0"/>
                <w:lang w:val="it-IT" w:eastAsia="it-IT"/>
              </w:rPr>
              <w:tab/>
            </w:r>
            <w:r w:rsidR="00FA1A05" w:rsidRPr="002B2E45">
              <w:rPr>
                <w:rStyle w:val="Hyperlink"/>
              </w:rPr>
              <w:t>Drug and substance abuse</w:t>
            </w:r>
            <w:r w:rsidR="00FA1A05">
              <w:rPr>
                <w:webHidden/>
              </w:rPr>
              <w:tab/>
            </w:r>
            <w:r w:rsidR="00FA1A05">
              <w:rPr>
                <w:webHidden/>
              </w:rPr>
              <w:fldChar w:fldCharType="begin"/>
            </w:r>
            <w:r w:rsidR="00FA1A05">
              <w:rPr>
                <w:webHidden/>
              </w:rPr>
              <w:instrText xml:space="preserve"> PAGEREF _Toc25573124 \h </w:instrText>
            </w:r>
            <w:r w:rsidR="00FA1A05">
              <w:rPr>
                <w:webHidden/>
              </w:rPr>
            </w:r>
            <w:r w:rsidR="00FA1A05">
              <w:rPr>
                <w:webHidden/>
              </w:rPr>
              <w:fldChar w:fldCharType="separate"/>
            </w:r>
            <w:r w:rsidR="00764915">
              <w:rPr>
                <w:webHidden/>
              </w:rPr>
              <w:t>169</w:t>
            </w:r>
            <w:r w:rsidR="00FA1A05">
              <w:rPr>
                <w:webHidden/>
              </w:rPr>
              <w:fldChar w:fldCharType="end"/>
            </w:r>
          </w:hyperlink>
        </w:p>
        <w:p w14:paraId="31DDA750" w14:textId="52ABD1F7" w:rsidR="00FA1A05" w:rsidRDefault="006C3D0A">
          <w:pPr>
            <w:pStyle w:val="TOC2"/>
            <w:rPr>
              <w:rFonts w:asciiTheme="minorHAnsi" w:eastAsiaTheme="minorEastAsia" w:hAnsiTheme="minorHAnsi" w:cstheme="minorBidi"/>
              <w:b w:val="0"/>
              <w:i w:val="0"/>
              <w:lang w:val="it-IT" w:eastAsia="it-IT"/>
            </w:rPr>
          </w:pPr>
          <w:hyperlink w:anchor="_Toc25573125" w:history="1">
            <w:r w:rsidR="00FA1A05" w:rsidRPr="002B2E45">
              <w:rPr>
                <w:rStyle w:val="Hyperlink"/>
              </w:rPr>
              <w:t>8.13</w:t>
            </w:r>
            <w:r w:rsidR="00FA1A05">
              <w:rPr>
                <w:rFonts w:asciiTheme="minorHAnsi" w:eastAsiaTheme="minorEastAsia" w:hAnsiTheme="minorHAnsi" w:cstheme="minorBidi"/>
                <w:b w:val="0"/>
                <w:i w:val="0"/>
                <w:lang w:val="it-IT" w:eastAsia="it-IT"/>
              </w:rPr>
              <w:tab/>
            </w:r>
            <w:r w:rsidR="00FA1A05" w:rsidRPr="002B2E45">
              <w:rPr>
                <w:rStyle w:val="Hyperlink"/>
              </w:rPr>
              <w:t>Male circumcision</w:t>
            </w:r>
            <w:r w:rsidR="00FA1A05">
              <w:rPr>
                <w:webHidden/>
              </w:rPr>
              <w:tab/>
            </w:r>
            <w:r w:rsidR="00FA1A05">
              <w:rPr>
                <w:webHidden/>
              </w:rPr>
              <w:fldChar w:fldCharType="begin"/>
            </w:r>
            <w:r w:rsidR="00FA1A05">
              <w:rPr>
                <w:webHidden/>
              </w:rPr>
              <w:instrText xml:space="preserve"> PAGEREF _Toc25573125 \h </w:instrText>
            </w:r>
            <w:r w:rsidR="00FA1A05">
              <w:rPr>
                <w:webHidden/>
              </w:rPr>
            </w:r>
            <w:r w:rsidR="00FA1A05">
              <w:rPr>
                <w:webHidden/>
              </w:rPr>
              <w:fldChar w:fldCharType="separate"/>
            </w:r>
            <w:r w:rsidR="00764915">
              <w:rPr>
                <w:webHidden/>
              </w:rPr>
              <w:t>170</w:t>
            </w:r>
            <w:r w:rsidR="00FA1A05">
              <w:rPr>
                <w:webHidden/>
              </w:rPr>
              <w:fldChar w:fldCharType="end"/>
            </w:r>
          </w:hyperlink>
        </w:p>
        <w:p w14:paraId="1F687BD6" w14:textId="77614099" w:rsidR="00FA1A05" w:rsidRDefault="006C3D0A">
          <w:pPr>
            <w:pStyle w:val="TOC2"/>
            <w:rPr>
              <w:rFonts w:asciiTheme="minorHAnsi" w:eastAsiaTheme="minorEastAsia" w:hAnsiTheme="minorHAnsi" w:cstheme="minorBidi"/>
              <w:b w:val="0"/>
              <w:i w:val="0"/>
              <w:lang w:val="it-IT" w:eastAsia="it-IT"/>
            </w:rPr>
          </w:pPr>
          <w:hyperlink w:anchor="_Toc25573126" w:history="1">
            <w:r w:rsidR="00FA1A05" w:rsidRPr="002B2E45">
              <w:rPr>
                <w:rStyle w:val="Hyperlink"/>
              </w:rPr>
              <w:t>8.14</w:t>
            </w:r>
            <w:r w:rsidR="00FA1A05">
              <w:rPr>
                <w:rFonts w:asciiTheme="minorHAnsi" w:eastAsiaTheme="minorEastAsia" w:hAnsiTheme="minorHAnsi" w:cstheme="minorBidi"/>
                <w:b w:val="0"/>
                <w:i w:val="0"/>
                <w:lang w:val="it-IT" w:eastAsia="it-IT"/>
              </w:rPr>
              <w:tab/>
            </w:r>
            <w:r w:rsidR="00FA1A05" w:rsidRPr="002B2E45">
              <w:rPr>
                <w:rStyle w:val="Hyperlink"/>
              </w:rPr>
              <w:t>The way forward</w:t>
            </w:r>
            <w:r w:rsidR="00FA1A05">
              <w:rPr>
                <w:webHidden/>
              </w:rPr>
              <w:tab/>
            </w:r>
            <w:r w:rsidR="00FA1A05">
              <w:rPr>
                <w:webHidden/>
              </w:rPr>
              <w:fldChar w:fldCharType="begin"/>
            </w:r>
            <w:r w:rsidR="00FA1A05">
              <w:rPr>
                <w:webHidden/>
              </w:rPr>
              <w:instrText xml:space="preserve"> PAGEREF _Toc25573126 \h </w:instrText>
            </w:r>
            <w:r w:rsidR="00FA1A05">
              <w:rPr>
                <w:webHidden/>
              </w:rPr>
            </w:r>
            <w:r w:rsidR="00FA1A05">
              <w:rPr>
                <w:webHidden/>
              </w:rPr>
              <w:fldChar w:fldCharType="separate"/>
            </w:r>
            <w:r w:rsidR="00764915">
              <w:rPr>
                <w:webHidden/>
              </w:rPr>
              <w:t>171</w:t>
            </w:r>
            <w:r w:rsidR="00FA1A05">
              <w:rPr>
                <w:webHidden/>
              </w:rPr>
              <w:fldChar w:fldCharType="end"/>
            </w:r>
          </w:hyperlink>
        </w:p>
        <w:p w14:paraId="06637712" w14:textId="4217D8D9" w:rsidR="00FA1A05" w:rsidRDefault="006C3D0A">
          <w:pPr>
            <w:pStyle w:val="TOC1"/>
            <w:rPr>
              <w:rFonts w:asciiTheme="minorHAnsi" w:eastAsiaTheme="minorEastAsia" w:hAnsiTheme="minorHAnsi" w:cstheme="minorBidi"/>
              <w:b w:val="0"/>
              <w:lang w:val="it-IT" w:eastAsia="it-IT"/>
            </w:rPr>
          </w:pPr>
          <w:hyperlink w:anchor="_Toc25573127" w:history="1">
            <w:r w:rsidR="00FA1A05" w:rsidRPr="002B2E45">
              <w:rPr>
                <w:rStyle w:val="Hyperlink"/>
              </w:rPr>
              <w:t>9</w:t>
            </w:r>
            <w:r w:rsidR="00FA1A05">
              <w:rPr>
                <w:rFonts w:asciiTheme="minorHAnsi" w:eastAsiaTheme="minorEastAsia" w:hAnsiTheme="minorHAnsi" w:cstheme="minorBidi"/>
                <w:b w:val="0"/>
                <w:lang w:val="it-IT" w:eastAsia="it-IT"/>
              </w:rPr>
              <w:tab/>
            </w:r>
            <w:r w:rsidR="00FA1A05" w:rsidRPr="002B2E45">
              <w:rPr>
                <w:rStyle w:val="Hyperlink"/>
              </w:rPr>
              <w:t>Living standards</w:t>
            </w:r>
            <w:r w:rsidR="00FA1A05">
              <w:rPr>
                <w:webHidden/>
              </w:rPr>
              <w:tab/>
            </w:r>
            <w:r w:rsidR="00FA1A05">
              <w:rPr>
                <w:webHidden/>
              </w:rPr>
              <w:fldChar w:fldCharType="begin"/>
            </w:r>
            <w:r w:rsidR="00FA1A05">
              <w:rPr>
                <w:webHidden/>
              </w:rPr>
              <w:instrText xml:space="preserve"> PAGEREF _Toc25573127 \h </w:instrText>
            </w:r>
            <w:r w:rsidR="00FA1A05">
              <w:rPr>
                <w:webHidden/>
              </w:rPr>
            </w:r>
            <w:r w:rsidR="00FA1A05">
              <w:rPr>
                <w:webHidden/>
              </w:rPr>
              <w:fldChar w:fldCharType="separate"/>
            </w:r>
            <w:r w:rsidR="00764915">
              <w:rPr>
                <w:webHidden/>
              </w:rPr>
              <w:t>180</w:t>
            </w:r>
            <w:r w:rsidR="00FA1A05">
              <w:rPr>
                <w:webHidden/>
              </w:rPr>
              <w:fldChar w:fldCharType="end"/>
            </w:r>
          </w:hyperlink>
        </w:p>
        <w:p w14:paraId="30DB951A" w14:textId="07BA0F02" w:rsidR="00FA1A05" w:rsidRDefault="006C3D0A">
          <w:pPr>
            <w:pStyle w:val="TOC2"/>
            <w:rPr>
              <w:rFonts w:asciiTheme="minorHAnsi" w:eastAsiaTheme="minorEastAsia" w:hAnsiTheme="minorHAnsi" w:cstheme="minorBidi"/>
              <w:b w:val="0"/>
              <w:i w:val="0"/>
              <w:lang w:val="it-IT" w:eastAsia="it-IT"/>
            </w:rPr>
          </w:pPr>
          <w:hyperlink w:anchor="_Toc25573128" w:history="1">
            <w:r w:rsidR="00FA1A05" w:rsidRPr="002B2E45">
              <w:rPr>
                <w:rStyle w:val="Hyperlink"/>
              </w:rPr>
              <w:t>9.1</w:t>
            </w:r>
            <w:r w:rsidR="00FA1A05">
              <w:rPr>
                <w:rFonts w:asciiTheme="minorHAnsi" w:eastAsiaTheme="minorEastAsia" w:hAnsiTheme="minorHAnsi" w:cstheme="minorBidi"/>
                <w:b w:val="0"/>
                <w:i w:val="0"/>
                <w:lang w:val="it-IT" w:eastAsia="it-IT"/>
              </w:rPr>
              <w:tab/>
            </w:r>
            <w:r w:rsidR="00FA1A05" w:rsidRPr="002B2E45">
              <w:rPr>
                <w:rStyle w:val="Hyperlink"/>
              </w:rPr>
              <w:t>Child poverty</w:t>
            </w:r>
            <w:r w:rsidR="00FA1A05">
              <w:rPr>
                <w:webHidden/>
              </w:rPr>
              <w:tab/>
            </w:r>
            <w:r w:rsidR="00FA1A05">
              <w:rPr>
                <w:webHidden/>
              </w:rPr>
              <w:fldChar w:fldCharType="begin"/>
            </w:r>
            <w:r w:rsidR="00FA1A05">
              <w:rPr>
                <w:webHidden/>
              </w:rPr>
              <w:instrText xml:space="preserve"> PAGEREF _Toc25573128 \h </w:instrText>
            </w:r>
            <w:r w:rsidR="00FA1A05">
              <w:rPr>
                <w:webHidden/>
              </w:rPr>
            </w:r>
            <w:r w:rsidR="00FA1A05">
              <w:rPr>
                <w:webHidden/>
              </w:rPr>
              <w:fldChar w:fldCharType="separate"/>
            </w:r>
            <w:r w:rsidR="00764915">
              <w:rPr>
                <w:webHidden/>
              </w:rPr>
              <w:t>180</w:t>
            </w:r>
            <w:r w:rsidR="00FA1A05">
              <w:rPr>
                <w:webHidden/>
              </w:rPr>
              <w:fldChar w:fldCharType="end"/>
            </w:r>
          </w:hyperlink>
        </w:p>
        <w:p w14:paraId="72F3DCAF" w14:textId="2E5D7D21" w:rsidR="00FA1A05" w:rsidRDefault="006C3D0A">
          <w:pPr>
            <w:pStyle w:val="TOC2"/>
            <w:rPr>
              <w:rFonts w:asciiTheme="minorHAnsi" w:eastAsiaTheme="minorEastAsia" w:hAnsiTheme="minorHAnsi" w:cstheme="minorBidi"/>
              <w:b w:val="0"/>
              <w:i w:val="0"/>
              <w:lang w:val="it-IT" w:eastAsia="it-IT"/>
            </w:rPr>
          </w:pPr>
          <w:hyperlink w:anchor="_Toc25573129" w:history="1">
            <w:r w:rsidR="00FA1A05" w:rsidRPr="002B2E45">
              <w:rPr>
                <w:rStyle w:val="Hyperlink"/>
              </w:rPr>
              <w:t>9.2</w:t>
            </w:r>
            <w:r w:rsidR="00FA1A05">
              <w:rPr>
                <w:rFonts w:asciiTheme="minorHAnsi" w:eastAsiaTheme="minorEastAsia" w:hAnsiTheme="minorHAnsi" w:cstheme="minorBidi"/>
                <w:b w:val="0"/>
                <w:i w:val="0"/>
                <w:lang w:val="it-IT" w:eastAsia="it-IT"/>
              </w:rPr>
              <w:tab/>
            </w:r>
            <w:r w:rsidR="00FA1A05" w:rsidRPr="002B2E45">
              <w:rPr>
                <w:rStyle w:val="Hyperlink"/>
              </w:rPr>
              <w:t>Child homelessness</w:t>
            </w:r>
            <w:r w:rsidR="00FA1A05">
              <w:rPr>
                <w:webHidden/>
              </w:rPr>
              <w:tab/>
            </w:r>
            <w:r w:rsidR="00FA1A05">
              <w:rPr>
                <w:webHidden/>
              </w:rPr>
              <w:fldChar w:fldCharType="begin"/>
            </w:r>
            <w:r w:rsidR="00FA1A05">
              <w:rPr>
                <w:webHidden/>
              </w:rPr>
              <w:instrText xml:space="preserve"> PAGEREF _Toc25573129 \h </w:instrText>
            </w:r>
            <w:r w:rsidR="00FA1A05">
              <w:rPr>
                <w:webHidden/>
              </w:rPr>
            </w:r>
            <w:r w:rsidR="00FA1A05">
              <w:rPr>
                <w:webHidden/>
              </w:rPr>
              <w:fldChar w:fldCharType="separate"/>
            </w:r>
            <w:r w:rsidR="00764915">
              <w:rPr>
                <w:webHidden/>
              </w:rPr>
              <w:t>182</w:t>
            </w:r>
            <w:r w:rsidR="00FA1A05">
              <w:rPr>
                <w:webHidden/>
              </w:rPr>
              <w:fldChar w:fldCharType="end"/>
            </w:r>
          </w:hyperlink>
        </w:p>
        <w:p w14:paraId="10662867" w14:textId="709E205F" w:rsidR="00FA1A05" w:rsidRDefault="006C3D0A">
          <w:pPr>
            <w:pStyle w:val="TOC2"/>
            <w:rPr>
              <w:rFonts w:asciiTheme="minorHAnsi" w:eastAsiaTheme="minorEastAsia" w:hAnsiTheme="minorHAnsi" w:cstheme="minorBidi"/>
              <w:b w:val="0"/>
              <w:i w:val="0"/>
              <w:lang w:val="it-IT" w:eastAsia="it-IT"/>
            </w:rPr>
          </w:pPr>
          <w:hyperlink w:anchor="_Toc25573130" w:history="1">
            <w:r w:rsidR="00FA1A05" w:rsidRPr="002B2E45">
              <w:rPr>
                <w:rStyle w:val="Hyperlink"/>
              </w:rPr>
              <w:t>9.3</w:t>
            </w:r>
            <w:r w:rsidR="00FA1A05">
              <w:rPr>
                <w:rFonts w:asciiTheme="minorHAnsi" w:eastAsiaTheme="minorEastAsia" w:hAnsiTheme="minorHAnsi" w:cstheme="minorBidi"/>
                <w:b w:val="0"/>
                <w:i w:val="0"/>
                <w:lang w:val="it-IT" w:eastAsia="it-IT"/>
              </w:rPr>
              <w:tab/>
            </w:r>
            <w:r w:rsidR="00FA1A05" w:rsidRPr="002B2E45">
              <w:rPr>
                <w:rStyle w:val="Hyperlink"/>
              </w:rPr>
              <w:t>Children living in rural and remote Australia</w:t>
            </w:r>
            <w:r w:rsidR="00FA1A05">
              <w:rPr>
                <w:webHidden/>
              </w:rPr>
              <w:tab/>
            </w:r>
            <w:r w:rsidR="00FA1A05">
              <w:rPr>
                <w:webHidden/>
              </w:rPr>
              <w:fldChar w:fldCharType="begin"/>
            </w:r>
            <w:r w:rsidR="00FA1A05">
              <w:rPr>
                <w:webHidden/>
              </w:rPr>
              <w:instrText xml:space="preserve"> PAGEREF _Toc25573130 \h </w:instrText>
            </w:r>
            <w:r w:rsidR="00FA1A05">
              <w:rPr>
                <w:webHidden/>
              </w:rPr>
            </w:r>
            <w:r w:rsidR="00FA1A05">
              <w:rPr>
                <w:webHidden/>
              </w:rPr>
              <w:fldChar w:fldCharType="separate"/>
            </w:r>
            <w:r w:rsidR="00764915">
              <w:rPr>
                <w:webHidden/>
              </w:rPr>
              <w:t>185</w:t>
            </w:r>
            <w:r w:rsidR="00FA1A05">
              <w:rPr>
                <w:webHidden/>
              </w:rPr>
              <w:fldChar w:fldCharType="end"/>
            </w:r>
          </w:hyperlink>
        </w:p>
        <w:p w14:paraId="3A28B097" w14:textId="45BADFE4" w:rsidR="00FA1A05" w:rsidRDefault="006C3D0A">
          <w:pPr>
            <w:pStyle w:val="TOC2"/>
            <w:rPr>
              <w:rFonts w:asciiTheme="minorHAnsi" w:eastAsiaTheme="minorEastAsia" w:hAnsiTheme="minorHAnsi" w:cstheme="minorBidi"/>
              <w:b w:val="0"/>
              <w:i w:val="0"/>
              <w:lang w:val="it-IT" w:eastAsia="it-IT"/>
            </w:rPr>
          </w:pPr>
          <w:hyperlink w:anchor="_Toc25573131" w:history="1">
            <w:r w:rsidR="00FA1A05" w:rsidRPr="002B2E45">
              <w:rPr>
                <w:rStyle w:val="Hyperlink"/>
              </w:rPr>
              <w:t>9.4</w:t>
            </w:r>
            <w:r w:rsidR="00FA1A05">
              <w:rPr>
                <w:rFonts w:asciiTheme="minorHAnsi" w:eastAsiaTheme="minorEastAsia" w:hAnsiTheme="minorHAnsi" w:cstheme="minorBidi"/>
                <w:b w:val="0"/>
                <w:i w:val="0"/>
                <w:lang w:val="it-IT" w:eastAsia="it-IT"/>
              </w:rPr>
              <w:tab/>
            </w:r>
            <w:r w:rsidR="00FA1A05" w:rsidRPr="002B2E45">
              <w:rPr>
                <w:rStyle w:val="Hyperlink"/>
              </w:rPr>
              <w:t>The way forward</w:t>
            </w:r>
            <w:r w:rsidR="00FA1A05">
              <w:rPr>
                <w:webHidden/>
              </w:rPr>
              <w:tab/>
            </w:r>
            <w:r w:rsidR="00FA1A05">
              <w:rPr>
                <w:webHidden/>
              </w:rPr>
              <w:fldChar w:fldCharType="begin"/>
            </w:r>
            <w:r w:rsidR="00FA1A05">
              <w:rPr>
                <w:webHidden/>
              </w:rPr>
              <w:instrText xml:space="preserve"> PAGEREF _Toc25573131 \h </w:instrText>
            </w:r>
            <w:r w:rsidR="00FA1A05">
              <w:rPr>
                <w:webHidden/>
              </w:rPr>
            </w:r>
            <w:r w:rsidR="00FA1A05">
              <w:rPr>
                <w:webHidden/>
              </w:rPr>
              <w:fldChar w:fldCharType="separate"/>
            </w:r>
            <w:r w:rsidR="00764915">
              <w:rPr>
                <w:webHidden/>
              </w:rPr>
              <w:t>188</w:t>
            </w:r>
            <w:r w:rsidR="00FA1A05">
              <w:rPr>
                <w:webHidden/>
              </w:rPr>
              <w:fldChar w:fldCharType="end"/>
            </w:r>
          </w:hyperlink>
        </w:p>
        <w:p w14:paraId="460B5B09" w14:textId="13935941" w:rsidR="00FA1A05" w:rsidRDefault="006C3D0A">
          <w:pPr>
            <w:pStyle w:val="TOC1"/>
            <w:rPr>
              <w:rFonts w:asciiTheme="minorHAnsi" w:eastAsiaTheme="minorEastAsia" w:hAnsiTheme="minorHAnsi" w:cstheme="minorBidi"/>
              <w:b w:val="0"/>
              <w:lang w:val="it-IT" w:eastAsia="it-IT"/>
            </w:rPr>
          </w:pPr>
          <w:hyperlink w:anchor="_Toc25573132" w:history="1">
            <w:r w:rsidR="00FA1A05" w:rsidRPr="002B2E45">
              <w:rPr>
                <w:rStyle w:val="Hyperlink"/>
              </w:rPr>
              <w:t>10</w:t>
            </w:r>
            <w:r w:rsidR="00FA1A05">
              <w:rPr>
                <w:rFonts w:asciiTheme="minorHAnsi" w:eastAsiaTheme="minorEastAsia" w:hAnsiTheme="minorHAnsi" w:cstheme="minorBidi"/>
                <w:b w:val="0"/>
                <w:lang w:val="it-IT" w:eastAsia="it-IT"/>
              </w:rPr>
              <w:tab/>
            </w:r>
            <w:r w:rsidR="00FA1A05" w:rsidRPr="002B2E45">
              <w:rPr>
                <w:rStyle w:val="Hyperlink"/>
              </w:rPr>
              <w:t>Education, leisure and cultural activities</w:t>
            </w:r>
            <w:r w:rsidR="00FA1A05">
              <w:rPr>
                <w:webHidden/>
              </w:rPr>
              <w:tab/>
            </w:r>
            <w:r w:rsidR="00FA1A05">
              <w:rPr>
                <w:webHidden/>
              </w:rPr>
              <w:fldChar w:fldCharType="begin"/>
            </w:r>
            <w:r w:rsidR="00FA1A05">
              <w:rPr>
                <w:webHidden/>
              </w:rPr>
              <w:instrText xml:space="preserve"> PAGEREF _Toc25573132 \h </w:instrText>
            </w:r>
            <w:r w:rsidR="00FA1A05">
              <w:rPr>
                <w:webHidden/>
              </w:rPr>
            </w:r>
            <w:r w:rsidR="00FA1A05">
              <w:rPr>
                <w:webHidden/>
              </w:rPr>
              <w:fldChar w:fldCharType="separate"/>
            </w:r>
            <w:r w:rsidR="00764915">
              <w:rPr>
                <w:webHidden/>
              </w:rPr>
              <w:t>193</w:t>
            </w:r>
            <w:r w:rsidR="00FA1A05">
              <w:rPr>
                <w:webHidden/>
              </w:rPr>
              <w:fldChar w:fldCharType="end"/>
            </w:r>
          </w:hyperlink>
        </w:p>
        <w:p w14:paraId="3CB03B5E" w14:textId="10B5D36F" w:rsidR="00FA1A05" w:rsidRDefault="006C3D0A">
          <w:pPr>
            <w:pStyle w:val="TOC2"/>
            <w:rPr>
              <w:rFonts w:asciiTheme="minorHAnsi" w:eastAsiaTheme="minorEastAsia" w:hAnsiTheme="minorHAnsi" w:cstheme="minorBidi"/>
              <w:b w:val="0"/>
              <w:i w:val="0"/>
              <w:lang w:val="it-IT" w:eastAsia="it-IT"/>
            </w:rPr>
          </w:pPr>
          <w:hyperlink w:anchor="_Toc25573133" w:history="1">
            <w:r w:rsidR="00FA1A05" w:rsidRPr="002B2E45">
              <w:rPr>
                <w:rStyle w:val="Hyperlink"/>
              </w:rPr>
              <w:t>10.1</w:t>
            </w:r>
            <w:r w:rsidR="00FA1A05">
              <w:rPr>
                <w:rFonts w:asciiTheme="minorHAnsi" w:eastAsiaTheme="minorEastAsia" w:hAnsiTheme="minorHAnsi" w:cstheme="minorBidi"/>
                <w:b w:val="0"/>
                <w:i w:val="0"/>
                <w:lang w:val="it-IT" w:eastAsia="it-IT"/>
              </w:rPr>
              <w:tab/>
            </w:r>
            <w:r w:rsidR="00FA1A05" w:rsidRPr="002B2E45">
              <w:rPr>
                <w:rStyle w:val="Hyperlink"/>
              </w:rPr>
              <w:t>Early childhood education and care</w:t>
            </w:r>
            <w:r w:rsidR="00FA1A05">
              <w:rPr>
                <w:webHidden/>
              </w:rPr>
              <w:tab/>
            </w:r>
            <w:r w:rsidR="00FA1A05">
              <w:rPr>
                <w:webHidden/>
              </w:rPr>
              <w:fldChar w:fldCharType="begin"/>
            </w:r>
            <w:r w:rsidR="00FA1A05">
              <w:rPr>
                <w:webHidden/>
              </w:rPr>
              <w:instrText xml:space="preserve"> PAGEREF _Toc25573133 \h </w:instrText>
            </w:r>
            <w:r w:rsidR="00FA1A05">
              <w:rPr>
                <w:webHidden/>
              </w:rPr>
            </w:r>
            <w:r w:rsidR="00FA1A05">
              <w:rPr>
                <w:webHidden/>
              </w:rPr>
              <w:fldChar w:fldCharType="separate"/>
            </w:r>
            <w:r w:rsidR="00764915">
              <w:rPr>
                <w:webHidden/>
              </w:rPr>
              <w:t>193</w:t>
            </w:r>
            <w:r w:rsidR="00FA1A05">
              <w:rPr>
                <w:webHidden/>
              </w:rPr>
              <w:fldChar w:fldCharType="end"/>
            </w:r>
          </w:hyperlink>
        </w:p>
        <w:p w14:paraId="4FE2497B" w14:textId="72BCDF4A" w:rsidR="00FA1A05" w:rsidRDefault="006C3D0A">
          <w:pPr>
            <w:pStyle w:val="TOC2"/>
            <w:rPr>
              <w:rFonts w:asciiTheme="minorHAnsi" w:eastAsiaTheme="minorEastAsia" w:hAnsiTheme="minorHAnsi" w:cstheme="minorBidi"/>
              <w:b w:val="0"/>
              <w:i w:val="0"/>
              <w:lang w:val="it-IT" w:eastAsia="it-IT"/>
            </w:rPr>
          </w:pPr>
          <w:hyperlink w:anchor="_Toc25573134" w:history="1">
            <w:r w:rsidR="00FA1A05" w:rsidRPr="002B2E45">
              <w:rPr>
                <w:rStyle w:val="Hyperlink"/>
              </w:rPr>
              <w:t>10.2</w:t>
            </w:r>
            <w:r w:rsidR="00FA1A05">
              <w:rPr>
                <w:rFonts w:asciiTheme="minorHAnsi" w:eastAsiaTheme="minorEastAsia" w:hAnsiTheme="minorHAnsi" w:cstheme="minorBidi"/>
                <w:b w:val="0"/>
                <w:i w:val="0"/>
                <w:lang w:val="it-IT" w:eastAsia="it-IT"/>
              </w:rPr>
              <w:tab/>
            </w:r>
            <w:r w:rsidR="00FA1A05" w:rsidRPr="002B2E45">
              <w:rPr>
                <w:rStyle w:val="Hyperlink"/>
              </w:rPr>
              <w:t>Primary and secondary education</w:t>
            </w:r>
            <w:r w:rsidR="00FA1A05">
              <w:rPr>
                <w:webHidden/>
              </w:rPr>
              <w:tab/>
            </w:r>
            <w:r w:rsidR="00FA1A05">
              <w:rPr>
                <w:webHidden/>
              </w:rPr>
              <w:fldChar w:fldCharType="begin"/>
            </w:r>
            <w:r w:rsidR="00FA1A05">
              <w:rPr>
                <w:webHidden/>
              </w:rPr>
              <w:instrText xml:space="preserve"> PAGEREF _Toc25573134 \h </w:instrText>
            </w:r>
            <w:r w:rsidR="00FA1A05">
              <w:rPr>
                <w:webHidden/>
              </w:rPr>
            </w:r>
            <w:r w:rsidR="00FA1A05">
              <w:rPr>
                <w:webHidden/>
              </w:rPr>
              <w:fldChar w:fldCharType="separate"/>
            </w:r>
            <w:r w:rsidR="00764915">
              <w:rPr>
                <w:webHidden/>
              </w:rPr>
              <w:t>196</w:t>
            </w:r>
            <w:r w:rsidR="00FA1A05">
              <w:rPr>
                <w:webHidden/>
              </w:rPr>
              <w:fldChar w:fldCharType="end"/>
            </w:r>
          </w:hyperlink>
        </w:p>
        <w:p w14:paraId="3729E6B3" w14:textId="13C2E73B" w:rsidR="00FA1A05" w:rsidRDefault="006C3D0A">
          <w:pPr>
            <w:pStyle w:val="TOC2"/>
            <w:rPr>
              <w:rFonts w:asciiTheme="minorHAnsi" w:eastAsiaTheme="minorEastAsia" w:hAnsiTheme="minorHAnsi" w:cstheme="minorBidi"/>
              <w:b w:val="0"/>
              <w:i w:val="0"/>
              <w:lang w:val="it-IT" w:eastAsia="it-IT"/>
            </w:rPr>
          </w:pPr>
          <w:hyperlink w:anchor="_Toc25573135" w:history="1">
            <w:r w:rsidR="00FA1A05" w:rsidRPr="002B2E45">
              <w:rPr>
                <w:rStyle w:val="Hyperlink"/>
              </w:rPr>
              <w:t>10.3</w:t>
            </w:r>
            <w:r w:rsidR="00FA1A05">
              <w:rPr>
                <w:rFonts w:asciiTheme="minorHAnsi" w:eastAsiaTheme="minorEastAsia" w:hAnsiTheme="minorHAnsi" w:cstheme="minorBidi"/>
                <w:b w:val="0"/>
                <w:i w:val="0"/>
                <w:lang w:val="it-IT" w:eastAsia="it-IT"/>
              </w:rPr>
              <w:tab/>
            </w:r>
            <w:r w:rsidR="00FA1A05" w:rsidRPr="002B2E45">
              <w:rPr>
                <w:rStyle w:val="Hyperlink"/>
              </w:rPr>
              <w:t>Inclusive education</w:t>
            </w:r>
            <w:r w:rsidR="00FA1A05">
              <w:rPr>
                <w:webHidden/>
              </w:rPr>
              <w:tab/>
            </w:r>
            <w:r w:rsidR="00FA1A05">
              <w:rPr>
                <w:webHidden/>
              </w:rPr>
              <w:fldChar w:fldCharType="begin"/>
            </w:r>
            <w:r w:rsidR="00FA1A05">
              <w:rPr>
                <w:webHidden/>
              </w:rPr>
              <w:instrText xml:space="preserve"> PAGEREF _Toc25573135 \h </w:instrText>
            </w:r>
            <w:r w:rsidR="00FA1A05">
              <w:rPr>
                <w:webHidden/>
              </w:rPr>
            </w:r>
            <w:r w:rsidR="00FA1A05">
              <w:rPr>
                <w:webHidden/>
              </w:rPr>
              <w:fldChar w:fldCharType="separate"/>
            </w:r>
            <w:r w:rsidR="00764915">
              <w:rPr>
                <w:webHidden/>
              </w:rPr>
              <w:t>200</w:t>
            </w:r>
            <w:r w:rsidR="00FA1A05">
              <w:rPr>
                <w:webHidden/>
              </w:rPr>
              <w:fldChar w:fldCharType="end"/>
            </w:r>
          </w:hyperlink>
        </w:p>
        <w:p w14:paraId="5D8433E6" w14:textId="185566E5" w:rsidR="00FA1A05" w:rsidRDefault="006C3D0A">
          <w:pPr>
            <w:pStyle w:val="TOC2"/>
            <w:rPr>
              <w:rFonts w:asciiTheme="minorHAnsi" w:eastAsiaTheme="minorEastAsia" w:hAnsiTheme="minorHAnsi" w:cstheme="minorBidi"/>
              <w:b w:val="0"/>
              <w:i w:val="0"/>
              <w:lang w:val="it-IT" w:eastAsia="it-IT"/>
            </w:rPr>
          </w:pPr>
          <w:hyperlink w:anchor="_Toc25573136" w:history="1">
            <w:r w:rsidR="00FA1A05" w:rsidRPr="002B2E45">
              <w:rPr>
                <w:rStyle w:val="Hyperlink"/>
              </w:rPr>
              <w:t>10.4</w:t>
            </w:r>
            <w:r w:rsidR="00FA1A05">
              <w:rPr>
                <w:rFonts w:asciiTheme="minorHAnsi" w:eastAsiaTheme="minorEastAsia" w:hAnsiTheme="minorHAnsi" w:cstheme="minorBidi"/>
                <w:b w:val="0"/>
                <w:i w:val="0"/>
                <w:lang w:val="it-IT" w:eastAsia="it-IT"/>
              </w:rPr>
              <w:tab/>
            </w:r>
            <w:r w:rsidR="00FA1A05" w:rsidRPr="002B2E45">
              <w:rPr>
                <w:rStyle w:val="Hyperlink"/>
              </w:rPr>
              <w:t>Suspension and expulsion</w:t>
            </w:r>
            <w:r w:rsidR="00FA1A05">
              <w:rPr>
                <w:webHidden/>
              </w:rPr>
              <w:tab/>
            </w:r>
            <w:r w:rsidR="00FA1A05">
              <w:rPr>
                <w:webHidden/>
              </w:rPr>
              <w:fldChar w:fldCharType="begin"/>
            </w:r>
            <w:r w:rsidR="00FA1A05">
              <w:rPr>
                <w:webHidden/>
              </w:rPr>
              <w:instrText xml:space="preserve"> PAGEREF _Toc25573136 \h </w:instrText>
            </w:r>
            <w:r w:rsidR="00FA1A05">
              <w:rPr>
                <w:webHidden/>
              </w:rPr>
            </w:r>
            <w:r w:rsidR="00FA1A05">
              <w:rPr>
                <w:webHidden/>
              </w:rPr>
              <w:fldChar w:fldCharType="separate"/>
            </w:r>
            <w:r w:rsidR="00764915">
              <w:rPr>
                <w:webHidden/>
              </w:rPr>
              <w:t>202</w:t>
            </w:r>
            <w:r w:rsidR="00FA1A05">
              <w:rPr>
                <w:webHidden/>
              </w:rPr>
              <w:fldChar w:fldCharType="end"/>
            </w:r>
          </w:hyperlink>
        </w:p>
        <w:p w14:paraId="33C7D459" w14:textId="509C4467" w:rsidR="00FA1A05" w:rsidRDefault="006C3D0A">
          <w:pPr>
            <w:pStyle w:val="TOC2"/>
            <w:rPr>
              <w:rFonts w:asciiTheme="minorHAnsi" w:eastAsiaTheme="minorEastAsia" w:hAnsiTheme="minorHAnsi" w:cstheme="minorBidi"/>
              <w:b w:val="0"/>
              <w:i w:val="0"/>
              <w:lang w:val="it-IT" w:eastAsia="it-IT"/>
            </w:rPr>
          </w:pPr>
          <w:hyperlink w:anchor="_Toc25573137" w:history="1">
            <w:r w:rsidR="00FA1A05" w:rsidRPr="002B2E45">
              <w:rPr>
                <w:rStyle w:val="Hyperlink"/>
              </w:rPr>
              <w:t>10.5</w:t>
            </w:r>
            <w:r w:rsidR="00FA1A05">
              <w:rPr>
                <w:rFonts w:asciiTheme="minorHAnsi" w:eastAsiaTheme="minorEastAsia" w:hAnsiTheme="minorHAnsi" w:cstheme="minorBidi"/>
                <w:b w:val="0"/>
                <w:i w:val="0"/>
                <w:lang w:val="it-IT" w:eastAsia="it-IT"/>
              </w:rPr>
              <w:tab/>
            </w:r>
            <w:r w:rsidR="00FA1A05" w:rsidRPr="002B2E45">
              <w:rPr>
                <w:rStyle w:val="Hyperlink"/>
              </w:rPr>
              <w:t>Vocational education and training</w:t>
            </w:r>
            <w:r w:rsidR="00FA1A05">
              <w:rPr>
                <w:webHidden/>
              </w:rPr>
              <w:tab/>
            </w:r>
            <w:r w:rsidR="00FA1A05">
              <w:rPr>
                <w:webHidden/>
              </w:rPr>
              <w:fldChar w:fldCharType="begin"/>
            </w:r>
            <w:r w:rsidR="00FA1A05">
              <w:rPr>
                <w:webHidden/>
              </w:rPr>
              <w:instrText xml:space="preserve"> PAGEREF _Toc25573137 \h </w:instrText>
            </w:r>
            <w:r w:rsidR="00FA1A05">
              <w:rPr>
                <w:webHidden/>
              </w:rPr>
            </w:r>
            <w:r w:rsidR="00FA1A05">
              <w:rPr>
                <w:webHidden/>
              </w:rPr>
              <w:fldChar w:fldCharType="separate"/>
            </w:r>
            <w:r w:rsidR="00764915">
              <w:rPr>
                <w:webHidden/>
              </w:rPr>
              <w:t>203</w:t>
            </w:r>
            <w:r w:rsidR="00FA1A05">
              <w:rPr>
                <w:webHidden/>
              </w:rPr>
              <w:fldChar w:fldCharType="end"/>
            </w:r>
          </w:hyperlink>
        </w:p>
        <w:p w14:paraId="142A335A" w14:textId="134F13FD" w:rsidR="00FA1A05" w:rsidRDefault="006C3D0A">
          <w:pPr>
            <w:pStyle w:val="TOC2"/>
            <w:rPr>
              <w:rFonts w:asciiTheme="minorHAnsi" w:eastAsiaTheme="minorEastAsia" w:hAnsiTheme="minorHAnsi" w:cstheme="minorBidi"/>
              <w:b w:val="0"/>
              <w:i w:val="0"/>
              <w:lang w:val="it-IT" w:eastAsia="it-IT"/>
            </w:rPr>
          </w:pPr>
          <w:hyperlink w:anchor="_Toc25573138" w:history="1">
            <w:r w:rsidR="00FA1A05" w:rsidRPr="002B2E45">
              <w:rPr>
                <w:rStyle w:val="Hyperlink"/>
              </w:rPr>
              <w:t>10.6</w:t>
            </w:r>
            <w:r w:rsidR="00FA1A05">
              <w:rPr>
                <w:rFonts w:asciiTheme="minorHAnsi" w:eastAsiaTheme="minorEastAsia" w:hAnsiTheme="minorHAnsi" w:cstheme="minorBidi"/>
                <w:b w:val="0"/>
                <w:i w:val="0"/>
                <w:lang w:val="it-IT" w:eastAsia="it-IT"/>
              </w:rPr>
              <w:tab/>
            </w:r>
            <w:r w:rsidR="00FA1A05" w:rsidRPr="002B2E45">
              <w:rPr>
                <w:rStyle w:val="Hyperlink"/>
              </w:rPr>
              <w:t>Leisure, play and cultural activities</w:t>
            </w:r>
            <w:r w:rsidR="00FA1A05">
              <w:rPr>
                <w:webHidden/>
              </w:rPr>
              <w:tab/>
            </w:r>
            <w:r w:rsidR="00FA1A05">
              <w:rPr>
                <w:webHidden/>
              </w:rPr>
              <w:fldChar w:fldCharType="begin"/>
            </w:r>
            <w:r w:rsidR="00FA1A05">
              <w:rPr>
                <w:webHidden/>
              </w:rPr>
              <w:instrText xml:space="preserve"> PAGEREF _Toc25573138 \h </w:instrText>
            </w:r>
            <w:r w:rsidR="00FA1A05">
              <w:rPr>
                <w:webHidden/>
              </w:rPr>
            </w:r>
            <w:r w:rsidR="00FA1A05">
              <w:rPr>
                <w:webHidden/>
              </w:rPr>
              <w:fldChar w:fldCharType="separate"/>
            </w:r>
            <w:r w:rsidR="00764915">
              <w:rPr>
                <w:webHidden/>
              </w:rPr>
              <w:t>204</w:t>
            </w:r>
            <w:r w:rsidR="00FA1A05">
              <w:rPr>
                <w:webHidden/>
              </w:rPr>
              <w:fldChar w:fldCharType="end"/>
            </w:r>
          </w:hyperlink>
        </w:p>
        <w:p w14:paraId="3200AF14" w14:textId="778EADF9" w:rsidR="00FA1A05" w:rsidRDefault="006C3D0A">
          <w:pPr>
            <w:pStyle w:val="TOC2"/>
            <w:rPr>
              <w:rFonts w:asciiTheme="minorHAnsi" w:eastAsiaTheme="minorEastAsia" w:hAnsiTheme="minorHAnsi" w:cstheme="minorBidi"/>
              <w:b w:val="0"/>
              <w:i w:val="0"/>
              <w:lang w:val="it-IT" w:eastAsia="it-IT"/>
            </w:rPr>
          </w:pPr>
          <w:hyperlink w:anchor="_Toc25573139" w:history="1">
            <w:r w:rsidR="00FA1A05" w:rsidRPr="002B2E45">
              <w:rPr>
                <w:rStyle w:val="Hyperlink"/>
              </w:rPr>
              <w:t>10.7</w:t>
            </w:r>
            <w:r w:rsidR="00FA1A05">
              <w:rPr>
                <w:rFonts w:asciiTheme="minorHAnsi" w:eastAsiaTheme="minorEastAsia" w:hAnsiTheme="minorHAnsi" w:cstheme="minorBidi"/>
                <w:b w:val="0"/>
                <w:i w:val="0"/>
                <w:lang w:val="it-IT" w:eastAsia="it-IT"/>
              </w:rPr>
              <w:tab/>
            </w:r>
            <w:r w:rsidR="00FA1A05" w:rsidRPr="002B2E45">
              <w:rPr>
                <w:rStyle w:val="Hyperlink"/>
              </w:rPr>
              <w:t>The way forward</w:t>
            </w:r>
            <w:r w:rsidR="00FA1A05">
              <w:rPr>
                <w:webHidden/>
              </w:rPr>
              <w:tab/>
            </w:r>
            <w:r w:rsidR="00FA1A05">
              <w:rPr>
                <w:webHidden/>
              </w:rPr>
              <w:fldChar w:fldCharType="begin"/>
            </w:r>
            <w:r w:rsidR="00FA1A05">
              <w:rPr>
                <w:webHidden/>
              </w:rPr>
              <w:instrText xml:space="preserve"> PAGEREF _Toc25573139 \h </w:instrText>
            </w:r>
            <w:r w:rsidR="00FA1A05">
              <w:rPr>
                <w:webHidden/>
              </w:rPr>
            </w:r>
            <w:r w:rsidR="00FA1A05">
              <w:rPr>
                <w:webHidden/>
              </w:rPr>
              <w:fldChar w:fldCharType="separate"/>
            </w:r>
            <w:r w:rsidR="00764915">
              <w:rPr>
                <w:webHidden/>
              </w:rPr>
              <w:t>210</w:t>
            </w:r>
            <w:r w:rsidR="00FA1A05">
              <w:rPr>
                <w:webHidden/>
              </w:rPr>
              <w:fldChar w:fldCharType="end"/>
            </w:r>
          </w:hyperlink>
        </w:p>
        <w:p w14:paraId="5F49729F" w14:textId="7882EC2C" w:rsidR="00FA1A05" w:rsidRDefault="006C3D0A">
          <w:pPr>
            <w:pStyle w:val="TOC1"/>
            <w:rPr>
              <w:rFonts w:asciiTheme="minorHAnsi" w:eastAsiaTheme="minorEastAsia" w:hAnsiTheme="minorHAnsi" w:cstheme="minorBidi"/>
              <w:b w:val="0"/>
              <w:lang w:val="it-IT" w:eastAsia="it-IT"/>
            </w:rPr>
          </w:pPr>
          <w:hyperlink w:anchor="_Toc25573140" w:history="1">
            <w:r w:rsidR="00FA1A05" w:rsidRPr="002B2E45">
              <w:rPr>
                <w:rStyle w:val="Hyperlink"/>
              </w:rPr>
              <w:t>11</w:t>
            </w:r>
            <w:r w:rsidR="00FA1A05">
              <w:rPr>
                <w:rFonts w:asciiTheme="minorHAnsi" w:eastAsiaTheme="minorEastAsia" w:hAnsiTheme="minorHAnsi" w:cstheme="minorBidi"/>
                <w:b w:val="0"/>
                <w:lang w:val="it-IT" w:eastAsia="it-IT"/>
              </w:rPr>
              <w:tab/>
            </w:r>
            <w:r w:rsidR="00FA1A05" w:rsidRPr="002B2E45">
              <w:rPr>
                <w:rStyle w:val="Hyperlink"/>
              </w:rPr>
              <w:t>Youth justice</w:t>
            </w:r>
            <w:r w:rsidR="00FA1A05">
              <w:rPr>
                <w:webHidden/>
              </w:rPr>
              <w:tab/>
            </w:r>
            <w:r w:rsidR="00FA1A05">
              <w:rPr>
                <w:webHidden/>
              </w:rPr>
              <w:fldChar w:fldCharType="begin"/>
            </w:r>
            <w:r w:rsidR="00FA1A05">
              <w:rPr>
                <w:webHidden/>
              </w:rPr>
              <w:instrText xml:space="preserve"> PAGEREF _Toc25573140 \h </w:instrText>
            </w:r>
            <w:r w:rsidR="00FA1A05">
              <w:rPr>
                <w:webHidden/>
              </w:rPr>
            </w:r>
            <w:r w:rsidR="00FA1A05">
              <w:rPr>
                <w:webHidden/>
              </w:rPr>
              <w:fldChar w:fldCharType="separate"/>
            </w:r>
            <w:r w:rsidR="00764915">
              <w:rPr>
                <w:webHidden/>
              </w:rPr>
              <w:t>217</w:t>
            </w:r>
            <w:r w:rsidR="00FA1A05">
              <w:rPr>
                <w:webHidden/>
              </w:rPr>
              <w:fldChar w:fldCharType="end"/>
            </w:r>
          </w:hyperlink>
        </w:p>
        <w:p w14:paraId="1FBF2E3B" w14:textId="34F58923" w:rsidR="00FA1A05" w:rsidRDefault="006C3D0A">
          <w:pPr>
            <w:pStyle w:val="TOC2"/>
            <w:rPr>
              <w:rFonts w:asciiTheme="minorHAnsi" w:eastAsiaTheme="minorEastAsia" w:hAnsiTheme="minorHAnsi" w:cstheme="minorBidi"/>
              <w:b w:val="0"/>
              <w:i w:val="0"/>
              <w:lang w:val="it-IT" w:eastAsia="it-IT"/>
            </w:rPr>
          </w:pPr>
          <w:hyperlink w:anchor="_Toc25573141" w:history="1">
            <w:r w:rsidR="00FA1A05" w:rsidRPr="002B2E45">
              <w:rPr>
                <w:rStyle w:val="Hyperlink"/>
              </w:rPr>
              <w:t>11.1</w:t>
            </w:r>
            <w:r w:rsidR="00FA1A05">
              <w:rPr>
                <w:rFonts w:asciiTheme="minorHAnsi" w:eastAsiaTheme="minorEastAsia" w:hAnsiTheme="minorHAnsi" w:cstheme="minorBidi"/>
                <w:b w:val="0"/>
                <w:i w:val="0"/>
                <w:lang w:val="it-IT" w:eastAsia="it-IT"/>
              </w:rPr>
              <w:tab/>
            </w:r>
            <w:r w:rsidR="00FA1A05" w:rsidRPr="002B2E45">
              <w:rPr>
                <w:rStyle w:val="Hyperlink"/>
              </w:rPr>
              <w:t>Children in contact with the youth justice system</w:t>
            </w:r>
            <w:r w:rsidR="00FA1A05">
              <w:rPr>
                <w:webHidden/>
              </w:rPr>
              <w:tab/>
            </w:r>
            <w:r w:rsidR="00FA1A05">
              <w:rPr>
                <w:webHidden/>
              </w:rPr>
              <w:fldChar w:fldCharType="begin"/>
            </w:r>
            <w:r w:rsidR="00FA1A05">
              <w:rPr>
                <w:webHidden/>
              </w:rPr>
              <w:instrText xml:space="preserve"> PAGEREF _Toc25573141 \h </w:instrText>
            </w:r>
            <w:r w:rsidR="00FA1A05">
              <w:rPr>
                <w:webHidden/>
              </w:rPr>
            </w:r>
            <w:r w:rsidR="00FA1A05">
              <w:rPr>
                <w:webHidden/>
              </w:rPr>
              <w:fldChar w:fldCharType="separate"/>
            </w:r>
            <w:r w:rsidR="00764915">
              <w:rPr>
                <w:webHidden/>
              </w:rPr>
              <w:t>217</w:t>
            </w:r>
            <w:r w:rsidR="00FA1A05">
              <w:rPr>
                <w:webHidden/>
              </w:rPr>
              <w:fldChar w:fldCharType="end"/>
            </w:r>
          </w:hyperlink>
        </w:p>
        <w:p w14:paraId="045D5991" w14:textId="1CA477EF" w:rsidR="00FA1A05" w:rsidRDefault="006C3D0A">
          <w:pPr>
            <w:pStyle w:val="TOC2"/>
            <w:rPr>
              <w:rFonts w:asciiTheme="minorHAnsi" w:eastAsiaTheme="minorEastAsia" w:hAnsiTheme="minorHAnsi" w:cstheme="minorBidi"/>
              <w:b w:val="0"/>
              <w:i w:val="0"/>
              <w:lang w:val="it-IT" w:eastAsia="it-IT"/>
            </w:rPr>
          </w:pPr>
          <w:hyperlink w:anchor="_Toc25573142" w:history="1">
            <w:r w:rsidR="00FA1A05" w:rsidRPr="002B2E45">
              <w:rPr>
                <w:rStyle w:val="Hyperlink"/>
              </w:rPr>
              <w:t>11.2</w:t>
            </w:r>
            <w:r w:rsidR="00FA1A05">
              <w:rPr>
                <w:rFonts w:asciiTheme="minorHAnsi" w:eastAsiaTheme="minorEastAsia" w:hAnsiTheme="minorHAnsi" w:cstheme="minorBidi"/>
                <w:b w:val="0"/>
                <w:i w:val="0"/>
                <w:lang w:val="it-IT" w:eastAsia="it-IT"/>
              </w:rPr>
              <w:tab/>
            </w:r>
            <w:r w:rsidR="00FA1A05" w:rsidRPr="002B2E45">
              <w:rPr>
                <w:rStyle w:val="Hyperlink"/>
              </w:rPr>
              <w:t>Conditions and treatment in youth detention</w:t>
            </w:r>
            <w:r w:rsidR="00FA1A05">
              <w:rPr>
                <w:webHidden/>
              </w:rPr>
              <w:tab/>
            </w:r>
            <w:r w:rsidR="00FA1A05">
              <w:rPr>
                <w:webHidden/>
              </w:rPr>
              <w:fldChar w:fldCharType="begin"/>
            </w:r>
            <w:r w:rsidR="00FA1A05">
              <w:rPr>
                <w:webHidden/>
              </w:rPr>
              <w:instrText xml:space="preserve"> PAGEREF _Toc25573142 \h </w:instrText>
            </w:r>
            <w:r w:rsidR="00FA1A05">
              <w:rPr>
                <w:webHidden/>
              </w:rPr>
            </w:r>
            <w:r w:rsidR="00FA1A05">
              <w:rPr>
                <w:webHidden/>
              </w:rPr>
              <w:fldChar w:fldCharType="separate"/>
            </w:r>
            <w:r w:rsidR="00764915">
              <w:rPr>
                <w:webHidden/>
              </w:rPr>
              <w:t>222</w:t>
            </w:r>
            <w:r w:rsidR="00FA1A05">
              <w:rPr>
                <w:webHidden/>
              </w:rPr>
              <w:fldChar w:fldCharType="end"/>
            </w:r>
          </w:hyperlink>
        </w:p>
        <w:p w14:paraId="0C41B1C6" w14:textId="091D1F2F" w:rsidR="00FA1A05" w:rsidRDefault="006C3D0A">
          <w:pPr>
            <w:pStyle w:val="TOC2"/>
            <w:rPr>
              <w:rFonts w:asciiTheme="minorHAnsi" w:eastAsiaTheme="minorEastAsia" w:hAnsiTheme="minorHAnsi" w:cstheme="minorBidi"/>
              <w:b w:val="0"/>
              <w:i w:val="0"/>
              <w:lang w:val="it-IT" w:eastAsia="it-IT"/>
            </w:rPr>
          </w:pPr>
          <w:hyperlink w:anchor="_Toc25573143" w:history="1">
            <w:r w:rsidR="00FA1A05" w:rsidRPr="002B2E45">
              <w:rPr>
                <w:rStyle w:val="Hyperlink"/>
              </w:rPr>
              <w:t>11.3</w:t>
            </w:r>
            <w:r w:rsidR="00FA1A05">
              <w:rPr>
                <w:rFonts w:asciiTheme="minorHAnsi" w:eastAsiaTheme="minorEastAsia" w:hAnsiTheme="minorHAnsi" w:cstheme="minorBidi"/>
                <w:b w:val="0"/>
                <w:i w:val="0"/>
                <w:lang w:val="it-IT" w:eastAsia="it-IT"/>
              </w:rPr>
              <w:tab/>
            </w:r>
            <w:r w:rsidR="00FA1A05" w:rsidRPr="002B2E45">
              <w:rPr>
                <w:rStyle w:val="Hyperlink"/>
              </w:rPr>
              <w:t>Youth diversion</w:t>
            </w:r>
            <w:r w:rsidR="00FA1A05">
              <w:rPr>
                <w:webHidden/>
              </w:rPr>
              <w:tab/>
            </w:r>
            <w:r w:rsidR="00FA1A05">
              <w:rPr>
                <w:webHidden/>
              </w:rPr>
              <w:fldChar w:fldCharType="begin"/>
            </w:r>
            <w:r w:rsidR="00FA1A05">
              <w:rPr>
                <w:webHidden/>
              </w:rPr>
              <w:instrText xml:space="preserve"> PAGEREF _Toc25573143 \h </w:instrText>
            </w:r>
            <w:r w:rsidR="00FA1A05">
              <w:rPr>
                <w:webHidden/>
              </w:rPr>
            </w:r>
            <w:r w:rsidR="00FA1A05">
              <w:rPr>
                <w:webHidden/>
              </w:rPr>
              <w:fldChar w:fldCharType="separate"/>
            </w:r>
            <w:r w:rsidR="00764915">
              <w:rPr>
                <w:webHidden/>
              </w:rPr>
              <w:t>225</w:t>
            </w:r>
            <w:r w:rsidR="00FA1A05">
              <w:rPr>
                <w:webHidden/>
              </w:rPr>
              <w:fldChar w:fldCharType="end"/>
            </w:r>
          </w:hyperlink>
        </w:p>
        <w:p w14:paraId="4F4D9ED8" w14:textId="38B7452F" w:rsidR="00FA1A05" w:rsidRDefault="006C3D0A">
          <w:pPr>
            <w:pStyle w:val="TOC2"/>
            <w:rPr>
              <w:rFonts w:asciiTheme="minorHAnsi" w:eastAsiaTheme="minorEastAsia" w:hAnsiTheme="minorHAnsi" w:cstheme="minorBidi"/>
              <w:b w:val="0"/>
              <w:i w:val="0"/>
              <w:lang w:val="it-IT" w:eastAsia="it-IT"/>
            </w:rPr>
          </w:pPr>
          <w:hyperlink w:anchor="_Toc25573144" w:history="1">
            <w:r w:rsidR="00FA1A05" w:rsidRPr="002B2E45">
              <w:rPr>
                <w:rStyle w:val="Hyperlink"/>
              </w:rPr>
              <w:t>11.4</w:t>
            </w:r>
            <w:r w:rsidR="00FA1A05">
              <w:rPr>
                <w:rFonts w:asciiTheme="minorHAnsi" w:eastAsiaTheme="minorEastAsia" w:hAnsiTheme="minorHAnsi" w:cstheme="minorBidi"/>
                <w:b w:val="0"/>
                <w:i w:val="0"/>
                <w:lang w:val="it-IT" w:eastAsia="it-IT"/>
              </w:rPr>
              <w:tab/>
            </w:r>
            <w:r w:rsidR="00FA1A05" w:rsidRPr="002B2E45">
              <w:rPr>
                <w:rStyle w:val="Hyperlink"/>
              </w:rPr>
              <w:t>Unsentenced children in detention</w:t>
            </w:r>
            <w:r w:rsidR="00FA1A05">
              <w:rPr>
                <w:webHidden/>
              </w:rPr>
              <w:tab/>
            </w:r>
            <w:r w:rsidR="00FA1A05">
              <w:rPr>
                <w:webHidden/>
              </w:rPr>
              <w:fldChar w:fldCharType="begin"/>
            </w:r>
            <w:r w:rsidR="00FA1A05">
              <w:rPr>
                <w:webHidden/>
              </w:rPr>
              <w:instrText xml:space="preserve"> PAGEREF _Toc25573144 \h </w:instrText>
            </w:r>
            <w:r w:rsidR="00FA1A05">
              <w:rPr>
                <w:webHidden/>
              </w:rPr>
            </w:r>
            <w:r w:rsidR="00FA1A05">
              <w:rPr>
                <w:webHidden/>
              </w:rPr>
              <w:fldChar w:fldCharType="separate"/>
            </w:r>
            <w:r w:rsidR="00764915">
              <w:rPr>
                <w:webHidden/>
              </w:rPr>
              <w:t>226</w:t>
            </w:r>
            <w:r w:rsidR="00FA1A05">
              <w:rPr>
                <w:webHidden/>
              </w:rPr>
              <w:fldChar w:fldCharType="end"/>
            </w:r>
          </w:hyperlink>
        </w:p>
        <w:p w14:paraId="6FD39ADC" w14:textId="5F20DC9A" w:rsidR="00FA1A05" w:rsidRDefault="006C3D0A">
          <w:pPr>
            <w:pStyle w:val="TOC2"/>
            <w:rPr>
              <w:rFonts w:asciiTheme="minorHAnsi" w:eastAsiaTheme="minorEastAsia" w:hAnsiTheme="minorHAnsi" w:cstheme="minorBidi"/>
              <w:b w:val="0"/>
              <w:i w:val="0"/>
              <w:lang w:val="it-IT" w:eastAsia="it-IT"/>
            </w:rPr>
          </w:pPr>
          <w:hyperlink w:anchor="_Toc25573145" w:history="1">
            <w:r w:rsidR="00FA1A05" w:rsidRPr="002B2E45">
              <w:rPr>
                <w:rStyle w:val="Hyperlink"/>
                <w:lang w:val="en"/>
              </w:rPr>
              <w:t>11.5</w:t>
            </w:r>
            <w:r w:rsidR="00FA1A05">
              <w:rPr>
                <w:rFonts w:asciiTheme="minorHAnsi" w:eastAsiaTheme="minorEastAsia" w:hAnsiTheme="minorHAnsi" w:cstheme="minorBidi"/>
                <w:b w:val="0"/>
                <w:i w:val="0"/>
                <w:lang w:val="it-IT" w:eastAsia="it-IT"/>
              </w:rPr>
              <w:tab/>
            </w:r>
            <w:r w:rsidR="00FA1A05" w:rsidRPr="002B2E45">
              <w:rPr>
                <w:rStyle w:val="Hyperlink"/>
                <w:lang w:val="en"/>
              </w:rPr>
              <w:t>Mandatory minimum</w:t>
            </w:r>
            <w:r w:rsidR="00FA1A05" w:rsidRPr="002B2E45">
              <w:rPr>
                <w:rStyle w:val="Hyperlink"/>
              </w:rPr>
              <w:t xml:space="preserve"> </w:t>
            </w:r>
            <w:r w:rsidR="00FA1A05" w:rsidRPr="002B2E45">
              <w:rPr>
                <w:rStyle w:val="Hyperlink"/>
                <w:lang w:val="en"/>
              </w:rPr>
              <w:t>sentencing laws</w:t>
            </w:r>
            <w:r w:rsidR="00FA1A05">
              <w:rPr>
                <w:webHidden/>
              </w:rPr>
              <w:tab/>
            </w:r>
            <w:r w:rsidR="00FA1A05">
              <w:rPr>
                <w:webHidden/>
              </w:rPr>
              <w:fldChar w:fldCharType="begin"/>
            </w:r>
            <w:r w:rsidR="00FA1A05">
              <w:rPr>
                <w:webHidden/>
              </w:rPr>
              <w:instrText xml:space="preserve"> PAGEREF _Toc25573145 \h </w:instrText>
            </w:r>
            <w:r w:rsidR="00FA1A05">
              <w:rPr>
                <w:webHidden/>
              </w:rPr>
            </w:r>
            <w:r w:rsidR="00FA1A05">
              <w:rPr>
                <w:webHidden/>
              </w:rPr>
              <w:fldChar w:fldCharType="separate"/>
            </w:r>
            <w:r w:rsidR="00764915">
              <w:rPr>
                <w:webHidden/>
              </w:rPr>
              <w:t>227</w:t>
            </w:r>
            <w:r w:rsidR="00FA1A05">
              <w:rPr>
                <w:webHidden/>
              </w:rPr>
              <w:fldChar w:fldCharType="end"/>
            </w:r>
          </w:hyperlink>
        </w:p>
        <w:p w14:paraId="23E8D452" w14:textId="707530A6" w:rsidR="00FA1A05" w:rsidRDefault="006C3D0A">
          <w:pPr>
            <w:pStyle w:val="TOC2"/>
            <w:rPr>
              <w:rFonts w:asciiTheme="minorHAnsi" w:eastAsiaTheme="minorEastAsia" w:hAnsiTheme="minorHAnsi" w:cstheme="minorBidi"/>
              <w:b w:val="0"/>
              <w:i w:val="0"/>
              <w:lang w:val="it-IT" w:eastAsia="it-IT"/>
            </w:rPr>
          </w:pPr>
          <w:hyperlink w:anchor="_Toc25573146" w:history="1">
            <w:r w:rsidR="00FA1A05" w:rsidRPr="002B2E45">
              <w:rPr>
                <w:rStyle w:val="Hyperlink"/>
              </w:rPr>
              <w:t>11.6</w:t>
            </w:r>
            <w:r w:rsidR="00FA1A05">
              <w:rPr>
                <w:rFonts w:asciiTheme="minorHAnsi" w:eastAsiaTheme="minorEastAsia" w:hAnsiTheme="minorHAnsi" w:cstheme="minorBidi"/>
                <w:b w:val="0"/>
                <w:i w:val="0"/>
                <w:lang w:val="it-IT" w:eastAsia="it-IT"/>
              </w:rPr>
              <w:tab/>
            </w:r>
            <w:r w:rsidR="00FA1A05" w:rsidRPr="002B2E45">
              <w:rPr>
                <w:rStyle w:val="Hyperlink"/>
              </w:rPr>
              <w:t>The minimum age of criminal responsibility</w:t>
            </w:r>
            <w:r w:rsidR="00FA1A05">
              <w:rPr>
                <w:webHidden/>
              </w:rPr>
              <w:tab/>
            </w:r>
            <w:r w:rsidR="00FA1A05">
              <w:rPr>
                <w:webHidden/>
              </w:rPr>
              <w:fldChar w:fldCharType="begin"/>
            </w:r>
            <w:r w:rsidR="00FA1A05">
              <w:rPr>
                <w:webHidden/>
              </w:rPr>
              <w:instrText xml:space="preserve"> PAGEREF _Toc25573146 \h </w:instrText>
            </w:r>
            <w:r w:rsidR="00FA1A05">
              <w:rPr>
                <w:webHidden/>
              </w:rPr>
            </w:r>
            <w:r w:rsidR="00FA1A05">
              <w:rPr>
                <w:webHidden/>
              </w:rPr>
              <w:fldChar w:fldCharType="separate"/>
            </w:r>
            <w:r w:rsidR="00764915">
              <w:rPr>
                <w:webHidden/>
              </w:rPr>
              <w:t>228</w:t>
            </w:r>
            <w:r w:rsidR="00FA1A05">
              <w:rPr>
                <w:webHidden/>
              </w:rPr>
              <w:fldChar w:fldCharType="end"/>
            </w:r>
          </w:hyperlink>
        </w:p>
        <w:p w14:paraId="362624EE" w14:textId="7ABE2F84" w:rsidR="00FA1A05" w:rsidRDefault="006C3D0A">
          <w:pPr>
            <w:pStyle w:val="TOC2"/>
            <w:rPr>
              <w:rFonts w:asciiTheme="minorHAnsi" w:eastAsiaTheme="minorEastAsia" w:hAnsiTheme="minorHAnsi" w:cstheme="minorBidi"/>
              <w:b w:val="0"/>
              <w:i w:val="0"/>
              <w:lang w:val="it-IT" w:eastAsia="it-IT"/>
            </w:rPr>
          </w:pPr>
          <w:hyperlink w:anchor="_Toc25573147" w:history="1">
            <w:r w:rsidR="00FA1A05" w:rsidRPr="002B2E45">
              <w:rPr>
                <w:rStyle w:val="Hyperlink"/>
              </w:rPr>
              <w:t>11.7</w:t>
            </w:r>
            <w:r w:rsidR="00FA1A05">
              <w:rPr>
                <w:rFonts w:asciiTheme="minorHAnsi" w:eastAsiaTheme="minorEastAsia" w:hAnsiTheme="minorHAnsi" w:cstheme="minorBidi"/>
                <w:b w:val="0"/>
                <w:i w:val="0"/>
                <w:lang w:val="it-IT" w:eastAsia="it-IT"/>
              </w:rPr>
              <w:tab/>
            </w:r>
            <w:r w:rsidR="00FA1A05" w:rsidRPr="002B2E45">
              <w:rPr>
                <w:rStyle w:val="Hyperlink"/>
              </w:rPr>
              <w:t>Aboriginal and Torres Strait Islander children overrepresentation in youth justice</w:t>
            </w:r>
            <w:r w:rsidR="00FA1A05">
              <w:rPr>
                <w:webHidden/>
              </w:rPr>
              <w:tab/>
            </w:r>
            <w:r w:rsidR="00FA1A05">
              <w:rPr>
                <w:webHidden/>
              </w:rPr>
              <w:fldChar w:fldCharType="begin"/>
            </w:r>
            <w:r w:rsidR="00FA1A05">
              <w:rPr>
                <w:webHidden/>
              </w:rPr>
              <w:instrText xml:space="preserve"> PAGEREF _Toc25573147 \h </w:instrText>
            </w:r>
            <w:r w:rsidR="00FA1A05">
              <w:rPr>
                <w:webHidden/>
              </w:rPr>
            </w:r>
            <w:r w:rsidR="00FA1A05">
              <w:rPr>
                <w:webHidden/>
              </w:rPr>
              <w:fldChar w:fldCharType="separate"/>
            </w:r>
            <w:r w:rsidR="00764915">
              <w:rPr>
                <w:webHidden/>
              </w:rPr>
              <w:t>231</w:t>
            </w:r>
            <w:r w:rsidR="00FA1A05">
              <w:rPr>
                <w:webHidden/>
              </w:rPr>
              <w:fldChar w:fldCharType="end"/>
            </w:r>
          </w:hyperlink>
        </w:p>
        <w:p w14:paraId="7063A1D0" w14:textId="765527CA" w:rsidR="00FA1A05" w:rsidRDefault="006C3D0A">
          <w:pPr>
            <w:pStyle w:val="TOC2"/>
            <w:rPr>
              <w:rFonts w:asciiTheme="minorHAnsi" w:eastAsiaTheme="minorEastAsia" w:hAnsiTheme="minorHAnsi" w:cstheme="minorBidi"/>
              <w:b w:val="0"/>
              <w:i w:val="0"/>
              <w:lang w:val="it-IT" w:eastAsia="it-IT"/>
            </w:rPr>
          </w:pPr>
          <w:hyperlink w:anchor="_Toc25573148" w:history="1">
            <w:r w:rsidR="00FA1A05" w:rsidRPr="002B2E45">
              <w:rPr>
                <w:rStyle w:val="Hyperlink"/>
              </w:rPr>
              <w:t>11.8</w:t>
            </w:r>
            <w:r w:rsidR="00FA1A05">
              <w:rPr>
                <w:rFonts w:asciiTheme="minorHAnsi" w:eastAsiaTheme="minorEastAsia" w:hAnsiTheme="minorHAnsi" w:cstheme="minorBidi"/>
                <w:b w:val="0"/>
                <w:i w:val="0"/>
                <w:lang w:val="it-IT" w:eastAsia="it-IT"/>
              </w:rPr>
              <w:tab/>
            </w:r>
            <w:r w:rsidR="00FA1A05" w:rsidRPr="002B2E45">
              <w:rPr>
                <w:rStyle w:val="Hyperlink"/>
              </w:rPr>
              <w:t>Children with disability in youth justice</w:t>
            </w:r>
            <w:r w:rsidR="00FA1A05">
              <w:rPr>
                <w:webHidden/>
              </w:rPr>
              <w:tab/>
            </w:r>
            <w:r w:rsidR="00FA1A05">
              <w:rPr>
                <w:webHidden/>
              </w:rPr>
              <w:fldChar w:fldCharType="begin"/>
            </w:r>
            <w:r w:rsidR="00FA1A05">
              <w:rPr>
                <w:webHidden/>
              </w:rPr>
              <w:instrText xml:space="preserve"> PAGEREF _Toc25573148 \h </w:instrText>
            </w:r>
            <w:r w:rsidR="00FA1A05">
              <w:rPr>
                <w:webHidden/>
              </w:rPr>
            </w:r>
            <w:r w:rsidR="00FA1A05">
              <w:rPr>
                <w:webHidden/>
              </w:rPr>
              <w:fldChar w:fldCharType="separate"/>
            </w:r>
            <w:r w:rsidR="00764915">
              <w:rPr>
                <w:webHidden/>
              </w:rPr>
              <w:t>231</w:t>
            </w:r>
            <w:r w:rsidR="00FA1A05">
              <w:rPr>
                <w:webHidden/>
              </w:rPr>
              <w:fldChar w:fldCharType="end"/>
            </w:r>
          </w:hyperlink>
        </w:p>
        <w:p w14:paraId="3943A339" w14:textId="73C1E5FC" w:rsidR="00FA1A05" w:rsidRDefault="006C3D0A">
          <w:pPr>
            <w:pStyle w:val="TOC2"/>
            <w:rPr>
              <w:rFonts w:asciiTheme="minorHAnsi" w:eastAsiaTheme="minorEastAsia" w:hAnsiTheme="minorHAnsi" w:cstheme="minorBidi"/>
              <w:b w:val="0"/>
              <w:i w:val="0"/>
              <w:lang w:val="it-IT" w:eastAsia="it-IT"/>
            </w:rPr>
          </w:pPr>
          <w:hyperlink w:anchor="_Toc25573149" w:history="1">
            <w:r w:rsidR="00FA1A05" w:rsidRPr="002B2E45">
              <w:rPr>
                <w:rStyle w:val="Hyperlink"/>
              </w:rPr>
              <w:t>11.9</w:t>
            </w:r>
            <w:r w:rsidR="00FA1A05">
              <w:rPr>
                <w:rFonts w:asciiTheme="minorHAnsi" w:eastAsiaTheme="minorEastAsia" w:hAnsiTheme="minorHAnsi" w:cstheme="minorBidi"/>
                <w:b w:val="0"/>
                <w:i w:val="0"/>
                <w:lang w:val="it-IT" w:eastAsia="it-IT"/>
              </w:rPr>
              <w:tab/>
            </w:r>
            <w:r w:rsidR="00FA1A05" w:rsidRPr="002B2E45">
              <w:rPr>
                <w:rStyle w:val="Hyperlink"/>
              </w:rPr>
              <w:t>Children charged and convicted of terrorism offences</w:t>
            </w:r>
            <w:r w:rsidR="00FA1A05">
              <w:rPr>
                <w:webHidden/>
              </w:rPr>
              <w:tab/>
            </w:r>
            <w:r w:rsidR="00FA1A05">
              <w:rPr>
                <w:webHidden/>
              </w:rPr>
              <w:fldChar w:fldCharType="begin"/>
            </w:r>
            <w:r w:rsidR="00FA1A05">
              <w:rPr>
                <w:webHidden/>
              </w:rPr>
              <w:instrText xml:space="preserve"> PAGEREF _Toc25573149 \h </w:instrText>
            </w:r>
            <w:r w:rsidR="00FA1A05">
              <w:rPr>
                <w:webHidden/>
              </w:rPr>
            </w:r>
            <w:r w:rsidR="00FA1A05">
              <w:rPr>
                <w:webHidden/>
              </w:rPr>
              <w:fldChar w:fldCharType="separate"/>
            </w:r>
            <w:r w:rsidR="00764915">
              <w:rPr>
                <w:webHidden/>
              </w:rPr>
              <w:t>233</w:t>
            </w:r>
            <w:r w:rsidR="00FA1A05">
              <w:rPr>
                <w:webHidden/>
              </w:rPr>
              <w:fldChar w:fldCharType="end"/>
            </w:r>
          </w:hyperlink>
        </w:p>
        <w:p w14:paraId="72D98284" w14:textId="004D5E99" w:rsidR="00FA1A05" w:rsidRDefault="006C3D0A">
          <w:pPr>
            <w:pStyle w:val="TOC2"/>
            <w:rPr>
              <w:rFonts w:asciiTheme="minorHAnsi" w:eastAsiaTheme="minorEastAsia" w:hAnsiTheme="minorHAnsi" w:cstheme="minorBidi"/>
              <w:b w:val="0"/>
              <w:i w:val="0"/>
              <w:lang w:val="it-IT" w:eastAsia="it-IT"/>
            </w:rPr>
          </w:pPr>
          <w:hyperlink w:anchor="_Toc25573150" w:history="1">
            <w:r w:rsidR="00FA1A05" w:rsidRPr="002B2E45">
              <w:rPr>
                <w:rStyle w:val="Hyperlink"/>
              </w:rPr>
              <w:t>11.10</w:t>
            </w:r>
            <w:r w:rsidR="00FA1A05">
              <w:rPr>
                <w:rFonts w:asciiTheme="minorHAnsi" w:eastAsiaTheme="minorEastAsia" w:hAnsiTheme="minorHAnsi" w:cstheme="minorBidi"/>
                <w:b w:val="0"/>
                <w:i w:val="0"/>
                <w:lang w:val="it-IT" w:eastAsia="it-IT"/>
              </w:rPr>
              <w:tab/>
            </w:r>
            <w:r w:rsidR="00FA1A05" w:rsidRPr="002B2E45">
              <w:rPr>
                <w:rStyle w:val="Hyperlink"/>
                <w:bCs/>
              </w:rPr>
              <w:t>The way forward</w:t>
            </w:r>
            <w:r w:rsidR="00FA1A05">
              <w:rPr>
                <w:webHidden/>
              </w:rPr>
              <w:tab/>
            </w:r>
            <w:r w:rsidR="00FA1A05">
              <w:rPr>
                <w:webHidden/>
              </w:rPr>
              <w:fldChar w:fldCharType="begin"/>
            </w:r>
            <w:r w:rsidR="00FA1A05">
              <w:rPr>
                <w:webHidden/>
              </w:rPr>
              <w:instrText xml:space="preserve"> PAGEREF _Toc25573150 \h </w:instrText>
            </w:r>
            <w:r w:rsidR="00FA1A05">
              <w:rPr>
                <w:webHidden/>
              </w:rPr>
            </w:r>
            <w:r w:rsidR="00FA1A05">
              <w:rPr>
                <w:webHidden/>
              </w:rPr>
              <w:fldChar w:fldCharType="separate"/>
            </w:r>
            <w:r w:rsidR="00764915">
              <w:rPr>
                <w:webHidden/>
              </w:rPr>
              <w:t>235</w:t>
            </w:r>
            <w:r w:rsidR="00FA1A05">
              <w:rPr>
                <w:webHidden/>
              </w:rPr>
              <w:fldChar w:fldCharType="end"/>
            </w:r>
          </w:hyperlink>
        </w:p>
        <w:p w14:paraId="1D7106BA" w14:textId="450746FE" w:rsidR="00FA1A05" w:rsidRDefault="006C3D0A">
          <w:pPr>
            <w:pStyle w:val="TOC1"/>
            <w:rPr>
              <w:rFonts w:asciiTheme="minorHAnsi" w:eastAsiaTheme="minorEastAsia" w:hAnsiTheme="minorHAnsi" w:cstheme="minorBidi"/>
              <w:b w:val="0"/>
              <w:lang w:val="it-IT" w:eastAsia="it-IT"/>
            </w:rPr>
          </w:pPr>
          <w:hyperlink w:anchor="_Toc25573151" w:history="1">
            <w:r w:rsidR="00FA1A05" w:rsidRPr="002B2E45">
              <w:rPr>
                <w:rStyle w:val="Hyperlink"/>
              </w:rPr>
              <w:t>12</w:t>
            </w:r>
            <w:r w:rsidR="00FA1A05">
              <w:rPr>
                <w:rFonts w:asciiTheme="minorHAnsi" w:eastAsiaTheme="minorEastAsia" w:hAnsiTheme="minorHAnsi" w:cstheme="minorBidi"/>
                <w:b w:val="0"/>
                <w:lang w:val="it-IT" w:eastAsia="it-IT"/>
              </w:rPr>
              <w:tab/>
            </w:r>
            <w:r w:rsidR="00FA1A05" w:rsidRPr="002B2E45">
              <w:rPr>
                <w:rStyle w:val="Hyperlink"/>
              </w:rPr>
              <w:t>Aboriginal and Torres Strait Islander children</w:t>
            </w:r>
            <w:r w:rsidR="00FA1A05">
              <w:rPr>
                <w:webHidden/>
              </w:rPr>
              <w:tab/>
            </w:r>
            <w:r w:rsidR="00FA1A05">
              <w:rPr>
                <w:webHidden/>
              </w:rPr>
              <w:fldChar w:fldCharType="begin"/>
            </w:r>
            <w:r w:rsidR="00FA1A05">
              <w:rPr>
                <w:webHidden/>
              </w:rPr>
              <w:instrText xml:space="preserve"> PAGEREF _Toc25573151 \h </w:instrText>
            </w:r>
            <w:r w:rsidR="00FA1A05">
              <w:rPr>
                <w:webHidden/>
              </w:rPr>
            </w:r>
            <w:r w:rsidR="00FA1A05">
              <w:rPr>
                <w:webHidden/>
              </w:rPr>
              <w:fldChar w:fldCharType="separate"/>
            </w:r>
            <w:r w:rsidR="00764915">
              <w:rPr>
                <w:webHidden/>
              </w:rPr>
              <w:t>244</w:t>
            </w:r>
            <w:r w:rsidR="00FA1A05">
              <w:rPr>
                <w:webHidden/>
              </w:rPr>
              <w:fldChar w:fldCharType="end"/>
            </w:r>
          </w:hyperlink>
        </w:p>
        <w:p w14:paraId="141BE251" w14:textId="18C3145D" w:rsidR="00FA1A05" w:rsidRDefault="006C3D0A">
          <w:pPr>
            <w:pStyle w:val="TOC2"/>
            <w:rPr>
              <w:rFonts w:asciiTheme="minorHAnsi" w:eastAsiaTheme="minorEastAsia" w:hAnsiTheme="minorHAnsi" w:cstheme="minorBidi"/>
              <w:b w:val="0"/>
              <w:i w:val="0"/>
              <w:lang w:val="it-IT" w:eastAsia="it-IT"/>
            </w:rPr>
          </w:pPr>
          <w:hyperlink w:anchor="_Toc25573152" w:history="1">
            <w:r w:rsidR="00FA1A05" w:rsidRPr="002B2E45">
              <w:rPr>
                <w:rStyle w:val="Hyperlink"/>
              </w:rPr>
              <w:t>12.1</w:t>
            </w:r>
            <w:r w:rsidR="00FA1A05">
              <w:rPr>
                <w:rFonts w:asciiTheme="minorHAnsi" w:eastAsiaTheme="minorEastAsia" w:hAnsiTheme="minorHAnsi" w:cstheme="minorBidi"/>
                <w:b w:val="0"/>
                <w:i w:val="0"/>
                <w:lang w:val="it-IT" w:eastAsia="it-IT"/>
              </w:rPr>
              <w:tab/>
            </w:r>
            <w:r w:rsidR="00FA1A05" w:rsidRPr="002B2E45">
              <w:rPr>
                <w:rStyle w:val="Hyperlink"/>
              </w:rPr>
              <w:t>Health inequality</w:t>
            </w:r>
            <w:r w:rsidR="00FA1A05">
              <w:rPr>
                <w:webHidden/>
              </w:rPr>
              <w:tab/>
            </w:r>
            <w:r w:rsidR="00FA1A05">
              <w:rPr>
                <w:webHidden/>
              </w:rPr>
              <w:fldChar w:fldCharType="begin"/>
            </w:r>
            <w:r w:rsidR="00FA1A05">
              <w:rPr>
                <w:webHidden/>
              </w:rPr>
              <w:instrText xml:space="preserve"> PAGEREF _Toc25573152 \h </w:instrText>
            </w:r>
            <w:r w:rsidR="00FA1A05">
              <w:rPr>
                <w:webHidden/>
              </w:rPr>
            </w:r>
            <w:r w:rsidR="00FA1A05">
              <w:rPr>
                <w:webHidden/>
              </w:rPr>
              <w:fldChar w:fldCharType="separate"/>
            </w:r>
            <w:r w:rsidR="00764915">
              <w:rPr>
                <w:webHidden/>
              </w:rPr>
              <w:t>245</w:t>
            </w:r>
            <w:r w:rsidR="00FA1A05">
              <w:rPr>
                <w:webHidden/>
              </w:rPr>
              <w:fldChar w:fldCharType="end"/>
            </w:r>
          </w:hyperlink>
        </w:p>
        <w:p w14:paraId="0CC6019D" w14:textId="5322F108" w:rsidR="00FA1A05" w:rsidRDefault="006C3D0A">
          <w:pPr>
            <w:pStyle w:val="TOC2"/>
            <w:rPr>
              <w:rFonts w:asciiTheme="minorHAnsi" w:eastAsiaTheme="minorEastAsia" w:hAnsiTheme="minorHAnsi" w:cstheme="minorBidi"/>
              <w:b w:val="0"/>
              <w:i w:val="0"/>
              <w:lang w:val="it-IT" w:eastAsia="it-IT"/>
            </w:rPr>
          </w:pPr>
          <w:hyperlink w:anchor="_Toc25573153" w:history="1">
            <w:r w:rsidR="00FA1A05" w:rsidRPr="002B2E45">
              <w:rPr>
                <w:rStyle w:val="Hyperlink"/>
              </w:rPr>
              <w:t>12.2</w:t>
            </w:r>
            <w:r w:rsidR="00FA1A05">
              <w:rPr>
                <w:rFonts w:asciiTheme="minorHAnsi" w:eastAsiaTheme="minorEastAsia" w:hAnsiTheme="minorHAnsi" w:cstheme="minorBidi"/>
                <w:b w:val="0"/>
                <w:i w:val="0"/>
                <w:lang w:val="it-IT" w:eastAsia="it-IT"/>
              </w:rPr>
              <w:tab/>
            </w:r>
            <w:r w:rsidR="00FA1A05" w:rsidRPr="002B2E45">
              <w:rPr>
                <w:rStyle w:val="Hyperlink"/>
              </w:rPr>
              <w:t>Discrimination</w:t>
            </w:r>
            <w:r w:rsidR="00FA1A05">
              <w:rPr>
                <w:webHidden/>
              </w:rPr>
              <w:tab/>
            </w:r>
            <w:r w:rsidR="00FA1A05">
              <w:rPr>
                <w:webHidden/>
              </w:rPr>
              <w:fldChar w:fldCharType="begin"/>
            </w:r>
            <w:r w:rsidR="00FA1A05">
              <w:rPr>
                <w:webHidden/>
              </w:rPr>
              <w:instrText xml:space="preserve"> PAGEREF _Toc25573153 \h </w:instrText>
            </w:r>
            <w:r w:rsidR="00FA1A05">
              <w:rPr>
                <w:webHidden/>
              </w:rPr>
            </w:r>
            <w:r w:rsidR="00FA1A05">
              <w:rPr>
                <w:webHidden/>
              </w:rPr>
              <w:fldChar w:fldCharType="separate"/>
            </w:r>
            <w:r w:rsidR="00764915">
              <w:rPr>
                <w:webHidden/>
              </w:rPr>
              <w:t>248</w:t>
            </w:r>
            <w:r w:rsidR="00FA1A05">
              <w:rPr>
                <w:webHidden/>
              </w:rPr>
              <w:fldChar w:fldCharType="end"/>
            </w:r>
          </w:hyperlink>
        </w:p>
        <w:p w14:paraId="2338A2C1" w14:textId="317421B0" w:rsidR="00FA1A05" w:rsidRDefault="006C3D0A">
          <w:pPr>
            <w:pStyle w:val="TOC2"/>
            <w:rPr>
              <w:rFonts w:asciiTheme="minorHAnsi" w:eastAsiaTheme="minorEastAsia" w:hAnsiTheme="minorHAnsi" w:cstheme="minorBidi"/>
              <w:b w:val="0"/>
              <w:i w:val="0"/>
              <w:lang w:val="it-IT" w:eastAsia="it-IT"/>
            </w:rPr>
          </w:pPr>
          <w:hyperlink w:anchor="_Toc25573154" w:history="1">
            <w:r w:rsidR="00FA1A05" w:rsidRPr="002B2E45">
              <w:rPr>
                <w:rStyle w:val="Hyperlink"/>
              </w:rPr>
              <w:t>12.3</w:t>
            </w:r>
            <w:r w:rsidR="00FA1A05">
              <w:rPr>
                <w:rFonts w:asciiTheme="minorHAnsi" w:eastAsiaTheme="minorEastAsia" w:hAnsiTheme="minorHAnsi" w:cstheme="minorBidi"/>
                <w:b w:val="0"/>
                <w:i w:val="0"/>
                <w:lang w:val="it-IT" w:eastAsia="it-IT"/>
              </w:rPr>
              <w:tab/>
            </w:r>
            <w:r w:rsidR="00FA1A05" w:rsidRPr="002B2E45">
              <w:rPr>
                <w:rStyle w:val="Hyperlink"/>
              </w:rPr>
              <w:t>Family violence</w:t>
            </w:r>
            <w:r w:rsidR="00FA1A05">
              <w:rPr>
                <w:webHidden/>
              </w:rPr>
              <w:tab/>
            </w:r>
            <w:r w:rsidR="00FA1A05">
              <w:rPr>
                <w:webHidden/>
              </w:rPr>
              <w:fldChar w:fldCharType="begin"/>
            </w:r>
            <w:r w:rsidR="00FA1A05">
              <w:rPr>
                <w:webHidden/>
              </w:rPr>
              <w:instrText xml:space="preserve"> PAGEREF _Toc25573154 \h </w:instrText>
            </w:r>
            <w:r w:rsidR="00FA1A05">
              <w:rPr>
                <w:webHidden/>
              </w:rPr>
            </w:r>
            <w:r w:rsidR="00FA1A05">
              <w:rPr>
                <w:webHidden/>
              </w:rPr>
              <w:fldChar w:fldCharType="separate"/>
            </w:r>
            <w:r w:rsidR="00764915">
              <w:rPr>
                <w:webHidden/>
              </w:rPr>
              <w:t>249</w:t>
            </w:r>
            <w:r w:rsidR="00FA1A05">
              <w:rPr>
                <w:webHidden/>
              </w:rPr>
              <w:fldChar w:fldCharType="end"/>
            </w:r>
          </w:hyperlink>
        </w:p>
        <w:p w14:paraId="4EC87ADD" w14:textId="6C6C3A28" w:rsidR="00FA1A05" w:rsidRDefault="006C3D0A">
          <w:pPr>
            <w:pStyle w:val="TOC2"/>
            <w:rPr>
              <w:rFonts w:asciiTheme="minorHAnsi" w:eastAsiaTheme="minorEastAsia" w:hAnsiTheme="minorHAnsi" w:cstheme="minorBidi"/>
              <w:b w:val="0"/>
              <w:i w:val="0"/>
              <w:lang w:val="it-IT" w:eastAsia="it-IT"/>
            </w:rPr>
          </w:pPr>
          <w:hyperlink w:anchor="_Toc25573155" w:history="1">
            <w:r w:rsidR="00FA1A05" w:rsidRPr="002B2E45">
              <w:rPr>
                <w:rStyle w:val="Hyperlink"/>
              </w:rPr>
              <w:t>12.4</w:t>
            </w:r>
            <w:r w:rsidR="00FA1A05">
              <w:rPr>
                <w:rFonts w:asciiTheme="minorHAnsi" w:eastAsiaTheme="minorEastAsia" w:hAnsiTheme="minorHAnsi" w:cstheme="minorBidi"/>
                <w:b w:val="0"/>
                <w:i w:val="0"/>
                <w:lang w:val="it-IT" w:eastAsia="it-IT"/>
              </w:rPr>
              <w:tab/>
            </w:r>
            <w:r w:rsidR="00FA1A05" w:rsidRPr="002B2E45">
              <w:rPr>
                <w:rStyle w:val="Hyperlink"/>
              </w:rPr>
              <w:t>Child protection</w:t>
            </w:r>
            <w:r w:rsidR="00FA1A05">
              <w:rPr>
                <w:webHidden/>
              </w:rPr>
              <w:tab/>
            </w:r>
            <w:r w:rsidR="00FA1A05">
              <w:rPr>
                <w:webHidden/>
              </w:rPr>
              <w:fldChar w:fldCharType="begin"/>
            </w:r>
            <w:r w:rsidR="00FA1A05">
              <w:rPr>
                <w:webHidden/>
              </w:rPr>
              <w:instrText xml:space="preserve"> PAGEREF _Toc25573155 \h </w:instrText>
            </w:r>
            <w:r w:rsidR="00FA1A05">
              <w:rPr>
                <w:webHidden/>
              </w:rPr>
            </w:r>
            <w:r w:rsidR="00FA1A05">
              <w:rPr>
                <w:webHidden/>
              </w:rPr>
              <w:fldChar w:fldCharType="separate"/>
            </w:r>
            <w:r w:rsidR="00764915">
              <w:rPr>
                <w:webHidden/>
              </w:rPr>
              <w:t>250</w:t>
            </w:r>
            <w:r w:rsidR="00FA1A05">
              <w:rPr>
                <w:webHidden/>
              </w:rPr>
              <w:fldChar w:fldCharType="end"/>
            </w:r>
          </w:hyperlink>
        </w:p>
        <w:p w14:paraId="7C1E4553" w14:textId="459D8F8B" w:rsidR="00FA1A05" w:rsidRDefault="006C3D0A">
          <w:pPr>
            <w:pStyle w:val="TOC2"/>
            <w:rPr>
              <w:rFonts w:asciiTheme="minorHAnsi" w:eastAsiaTheme="minorEastAsia" w:hAnsiTheme="minorHAnsi" w:cstheme="minorBidi"/>
              <w:b w:val="0"/>
              <w:i w:val="0"/>
              <w:lang w:val="it-IT" w:eastAsia="it-IT"/>
            </w:rPr>
          </w:pPr>
          <w:hyperlink w:anchor="_Toc25573156" w:history="1">
            <w:r w:rsidR="00FA1A05" w:rsidRPr="002B2E45">
              <w:rPr>
                <w:rStyle w:val="Hyperlink"/>
              </w:rPr>
              <w:t>12.5</w:t>
            </w:r>
            <w:r w:rsidR="00FA1A05">
              <w:rPr>
                <w:rFonts w:asciiTheme="minorHAnsi" w:eastAsiaTheme="minorEastAsia" w:hAnsiTheme="minorHAnsi" w:cstheme="minorBidi"/>
                <w:b w:val="0"/>
                <w:i w:val="0"/>
                <w:lang w:val="it-IT" w:eastAsia="it-IT"/>
              </w:rPr>
              <w:tab/>
            </w:r>
            <w:r w:rsidR="00FA1A05" w:rsidRPr="002B2E45">
              <w:rPr>
                <w:rStyle w:val="Hyperlink"/>
              </w:rPr>
              <w:t>Education</w:t>
            </w:r>
            <w:r w:rsidR="00FA1A05">
              <w:rPr>
                <w:webHidden/>
              </w:rPr>
              <w:tab/>
            </w:r>
            <w:r w:rsidR="00FA1A05">
              <w:rPr>
                <w:webHidden/>
              </w:rPr>
              <w:fldChar w:fldCharType="begin"/>
            </w:r>
            <w:r w:rsidR="00FA1A05">
              <w:rPr>
                <w:webHidden/>
              </w:rPr>
              <w:instrText xml:space="preserve"> PAGEREF _Toc25573156 \h </w:instrText>
            </w:r>
            <w:r w:rsidR="00FA1A05">
              <w:rPr>
                <w:webHidden/>
              </w:rPr>
            </w:r>
            <w:r w:rsidR="00FA1A05">
              <w:rPr>
                <w:webHidden/>
              </w:rPr>
              <w:fldChar w:fldCharType="separate"/>
            </w:r>
            <w:r w:rsidR="00764915">
              <w:rPr>
                <w:webHidden/>
              </w:rPr>
              <w:t>251</w:t>
            </w:r>
            <w:r w:rsidR="00FA1A05">
              <w:rPr>
                <w:webHidden/>
              </w:rPr>
              <w:fldChar w:fldCharType="end"/>
            </w:r>
          </w:hyperlink>
        </w:p>
        <w:p w14:paraId="30568793" w14:textId="60B1DA4D" w:rsidR="00FA1A05" w:rsidRDefault="006C3D0A">
          <w:pPr>
            <w:pStyle w:val="TOC2"/>
            <w:rPr>
              <w:rFonts w:asciiTheme="minorHAnsi" w:eastAsiaTheme="minorEastAsia" w:hAnsiTheme="minorHAnsi" w:cstheme="minorBidi"/>
              <w:b w:val="0"/>
              <w:i w:val="0"/>
              <w:lang w:val="it-IT" w:eastAsia="it-IT"/>
            </w:rPr>
          </w:pPr>
          <w:hyperlink w:anchor="_Toc25573157" w:history="1">
            <w:r w:rsidR="00FA1A05" w:rsidRPr="002B2E45">
              <w:rPr>
                <w:rStyle w:val="Hyperlink"/>
              </w:rPr>
              <w:t>12.6</w:t>
            </w:r>
            <w:r w:rsidR="00FA1A05">
              <w:rPr>
                <w:rFonts w:asciiTheme="minorHAnsi" w:eastAsiaTheme="minorEastAsia" w:hAnsiTheme="minorHAnsi" w:cstheme="minorBidi"/>
                <w:b w:val="0"/>
                <w:i w:val="0"/>
                <w:lang w:val="it-IT" w:eastAsia="it-IT"/>
              </w:rPr>
              <w:tab/>
            </w:r>
            <w:r w:rsidR="00FA1A05" w:rsidRPr="002B2E45">
              <w:rPr>
                <w:rStyle w:val="Hyperlink"/>
              </w:rPr>
              <w:t>Cultural rights</w:t>
            </w:r>
            <w:r w:rsidR="00FA1A05">
              <w:rPr>
                <w:webHidden/>
              </w:rPr>
              <w:tab/>
            </w:r>
            <w:r w:rsidR="00FA1A05">
              <w:rPr>
                <w:webHidden/>
              </w:rPr>
              <w:fldChar w:fldCharType="begin"/>
            </w:r>
            <w:r w:rsidR="00FA1A05">
              <w:rPr>
                <w:webHidden/>
              </w:rPr>
              <w:instrText xml:space="preserve"> PAGEREF _Toc25573157 \h </w:instrText>
            </w:r>
            <w:r w:rsidR="00FA1A05">
              <w:rPr>
                <w:webHidden/>
              </w:rPr>
            </w:r>
            <w:r w:rsidR="00FA1A05">
              <w:rPr>
                <w:webHidden/>
              </w:rPr>
              <w:fldChar w:fldCharType="separate"/>
            </w:r>
            <w:r w:rsidR="00764915">
              <w:rPr>
                <w:webHidden/>
              </w:rPr>
              <w:t>253</w:t>
            </w:r>
            <w:r w:rsidR="00FA1A05">
              <w:rPr>
                <w:webHidden/>
              </w:rPr>
              <w:fldChar w:fldCharType="end"/>
            </w:r>
          </w:hyperlink>
        </w:p>
        <w:p w14:paraId="029BE726" w14:textId="7B9716AF" w:rsidR="00FA1A05" w:rsidRDefault="006C3D0A">
          <w:pPr>
            <w:pStyle w:val="TOC2"/>
            <w:rPr>
              <w:rFonts w:asciiTheme="minorHAnsi" w:eastAsiaTheme="minorEastAsia" w:hAnsiTheme="minorHAnsi" w:cstheme="minorBidi"/>
              <w:b w:val="0"/>
              <w:i w:val="0"/>
              <w:lang w:val="it-IT" w:eastAsia="it-IT"/>
            </w:rPr>
          </w:pPr>
          <w:hyperlink w:anchor="_Toc25573158" w:history="1">
            <w:r w:rsidR="00FA1A05" w:rsidRPr="002B2E45">
              <w:rPr>
                <w:rStyle w:val="Hyperlink"/>
              </w:rPr>
              <w:t>12.7</w:t>
            </w:r>
            <w:r w:rsidR="00FA1A05">
              <w:rPr>
                <w:rFonts w:asciiTheme="minorHAnsi" w:eastAsiaTheme="minorEastAsia" w:hAnsiTheme="minorHAnsi" w:cstheme="minorBidi"/>
                <w:b w:val="0"/>
                <w:i w:val="0"/>
                <w:lang w:val="it-IT" w:eastAsia="it-IT"/>
              </w:rPr>
              <w:tab/>
            </w:r>
            <w:r w:rsidR="00FA1A05" w:rsidRPr="002B2E45">
              <w:rPr>
                <w:rStyle w:val="Hyperlink"/>
              </w:rPr>
              <w:t>Youth justice</w:t>
            </w:r>
            <w:r w:rsidR="00FA1A05">
              <w:rPr>
                <w:webHidden/>
              </w:rPr>
              <w:tab/>
            </w:r>
            <w:r w:rsidR="00FA1A05">
              <w:rPr>
                <w:webHidden/>
              </w:rPr>
              <w:fldChar w:fldCharType="begin"/>
            </w:r>
            <w:r w:rsidR="00FA1A05">
              <w:rPr>
                <w:webHidden/>
              </w:rPr>
              <w:instrText xml:space="preserve"> PAGEREF _Toc25573158 \h </w:instrText>
            </w:r>
            <w:r w:rsidR="00FA1A05">
              <w:rPr>
                <w:webHidden/>
              </w:rPr>
            </w:r>
            <w:r w:rsidR="00FA1A05">
              <w:rPr>
                <w:webHidden/>
              </w:rPr>
              <w:fldChar w:fldCharType="separate"/>
            </w:r>
            <w:r w:rsidR="00764915">
              <w:rPr>
                <w:webHidden/>
              </w:rPr>
              <w:t>253</w:t>
            </w:r>
            <w:r w:rsidR="00FA1A05">
              <w:rPr>
                <w:webHidden/>
              </w:rPr>
              <w:fldChar w:fldCharType="end"/>
            </w:r>
          </w:hyperlink>
        </w:p>
        <w:p w14:paraId="31FF60FE" w14:textId="52B2A56F" w:rsidR="00FA1A05" w:rsidRDefault="006C3D0A">
          <w:pPr>
            <w:pStyle w:val="TOC2"/>
            <w:rPr>
              <w:rFonts w:asciiTheme="minorHAnsi" w:eastAsiaTheme="minorEastAsia" w:hAnsiTheme="minorHAnsi" w:cstheme="minorBidi"/>
              <w:b w:val="0"/>
              <w:i w:val="0"/>
              <w:lang w:val="it-IT" w:eastAsia="it-IT"/>
            </w:rPr>
          </w:pPr>
          <w:hyperlink w:anchor="_Toc25573159" w:history="1">
            <w:r w:rsidR="00FA1A05" w:rsidRPr="002B2E45">
              <w:rPr>
                <w:rStyle w:val="Hyperlink"/>
              </w:rPr>
              <w:t>12.8</w:t>
            </w:r>
            <w:r w:rsidR="00FA1A05">
              <w:rPr>
                <w:rFonts w:asciiTheme="minorHAnsi" w:eastAsiaTheme="minorEastAsia" w:hAnsiTheme="minorHAnsi" w:cstheme="minorBidi"/>
                <w:b w:val="0"/>
                <w:i w:val="0"/>
                <w:lang w:val="it-IT" w:eastAsia="it-IT"/>
              </w:rPr>
              <w:tab/>
            </w:r>
            <w:r w:rsidR="00FA1A05" w:rsidRPr="002B2E45">
              <w:rPr>
                <w:rStyle w:val="Hyperlink"/>
              </w:rPr>
              <w:t>The way forward</w:t>
            </w:r>
            <w:r w:rsidR="00FA1A05">
              <w:rPr>
                <w:webHidden/>
              </w:rPr>
              <w:tab/>
            </w:r>
            <w:r w:rsidR="00FA1A05">
              <w:rPr>
                <w:webHidden/>
              </w:rPr>
              <w:fldChar w:fldCharType="begin"/>
            </w:r>
            <w:r w:rsidR="00FA1A05">
              <w:rPr>
                <w:webHidden/>
              </w:rPr>
              <w:instrText xml:space="preserve"> PAGEREF _Toc25573159 \h </w:instrText>
            </w:r>
            <w:r w:rsidR="00FA1A05">
              <w:rPr>
                <w:webHidden/>
              </w:rPr>
            </w:r>
            <w:r w:rsidR="00FA1A05">
              <w:rPr>
                <w:webHidden/>
              </w:rPr>
              <w:fldChar w:fldCharType="separate"/>
            </w:r>
            <w:r w:rsidR="00764915">
              <w:rPr>
                <w:webHidden/>
              </w:rPr>
              <w:t>256</w:t>
            </w:r>
            <w:r w:rsidR="00FA1A05">
              <w:rPr>
                <w:webHidden/>
              </w:rPr>
              <w:fldChar w:fldCharType="end"/>
            </w:r>
          </w:hyperlink>
        </w:p>
        <w:p w14:paraId="2D38AEFE" w14:textId="63CEFB86" w:rsidR="00FA1A05" w:rsidRDefault="006C3D0A">
          <w:pPr>
            <w:pStyle w:val="TOC1"/>
            <w:rPr>
              <w:rFonts w:asciiTheme="minorHAnsi" w:eastAsiaTheme="minorEastAsia" w:hAnsiTheme="minorHAnsi" w:cstheme="minorBidi"/>
              <w:b w:val="0"/>
              <w:lang w:val="it-IT" w:eastAsia="it-IT"/>
            </w:rPr>
          </w:pPr>
          <w:hyperlink w:anchor="_Toc25573160" w:history="1">
            <w:r w:rsidR="00FA1A05" w:rsidRPr="002B2E45">
              <w:rPr>
                <w:rStyle w:val="Hyperlink"/>
              </w:rPr>
              <w:t>13</w:t>
            </w:r>
            <w:r w:rsidR="00FA1A05">
              <w:rPr>
                <w:rFonts w:asciiTheme="minorHAnsi" w:eastAsiaTheme="minorEastAsia" w:hAnsiTheme="minorHAnsi" w:cstheme="minorBidi"/>
                <w:b w:val="0"/>
                <w:lang w:val="it-IT" w:eastAsia="it-IT"/>
              </w:rPr>
              <w:tab/>
            </w:r>
            <w:r w:rsidR="00FA1A05" w:rsidRPr="002B2E45">
              <w:rPr>
                <w:rStyle w:val="Hyperlink"/>
              </w:rPr>
              <w:t>Asylum seeker and refugee children</w:t>
            </w:r>
            <w:r w:rsidR="00FA1A05">
              <w:rPr>
                <w:webHidden/>
              </w:rPr>
              <w:tab/>
            </w:r>
            <w:r w:rsidR="00FA1A05">
              <w:rPr>
                <w:webHidden/>
              </w:rPr>
              <w:fldChar w:fldCharType="begin"/>
            </w:r>
            <w:r w:rsidR="00FA1A05">
              <w:rPr>
                <w:webHidden/>
              </w:rPr>
              <w:instrText xml:space="preserve"> PAGEREF _Toc25573160 \h </w:instrText>
            </w:r>
            <w:r w:rsidR="00FA1A05">
              <w:rPr>
                <w:webHidden/>
              </w:rPr>
            </w:r>
            <w:r w:rsidR="00FA1A05">
              <w:rPr>
                <w:webHidden/>
              </w:rPr>
              <w:fldChar w:fldCharType="separate"/>
            </w:r>
            <w:r w:rsidR="00764915">
              <w:rPr>
                <w:webHidden/>
              </w:rPr>
              <w:t>266</w:t>
            </w:r>
            <w:r w:rsidR="00FA1A05">
              <w:rPr>
                <w:webHidden/>
              </w:rPr>
              <w:fldChar w:fldCharType="end"/>
            </w:r>
          </w:hyperlink>
        </w:p>
        <w:p w14:paraId="729E1206" w14:textId="12A85F9F" w:rsidR="00FA1A05" w:rsidRDefault="006C3D0A">
          <w:pPr>
            <w:pStyle w:val="TOC2"/>
            <w:rPr>
              <w:rFonts w:asciiTheme="minorHAnsi" w:eastAsiaTheme="minorEastAsia" w:hAnsiTheme="minorHAnsi" w:cstheme="minorBidi"/>
              <w:b w:val="0"/>
              <w:i w:val="0"/>
              <w:lang w:val="it-IT" w:eastAsia="it-IT"/>
            </w:rPr>
          </w:pPr>
          <w:hyperlink w:anchor="_Toc25573161" w:history="1">
            <w:r w:rsidR="00FA1A05" w:rsidRPr="002B2E45">
              <w:rPr>
                <w:rStyle w:val="Hyperlink"/>
              </w:rPr>
              <w:t>13.1</w:t>
            </w:r>
            <w:r w:rsidR="00FA1A05">
              <w:rPr>
                <w:rFonts w:asciiTheme="minorHAnsi" w:eastAsiaTheme="minorEastAsia" w:hAnsiTheme="minorHAnsi" w:cstheme="minorBidi"/>
                <w:b w:val="0"/>
                <w:i w:val="0"/>
                <w:lang w:val="it-IT" w:eastAsia="it-IT"/>
              </w:rPr>
              <w:tab/>
            </w:r>
            <w:r w:rsidR="00FA1A05" w:rsidRPr="002B2E45">
              <w:rPr>
                <w:rStyle w:val="Hyperlink"/>
              </w:rPr>
              <w:t>Number of children in immigration detention</w:t>
            </w:r>
            <w:r w:rsidR="00FA1A05">
              <w:rPr>
                <w:webHidden/>
              </w:rPr>
              <w:tab/>
            </w:r>
            <w:r w:rsidR="00FA1A05">
              <w:rPr>
                <w:webHidden/>
              </w:rPr>
              <w:fldChar w:fldCharType="begin"/>
            </w:r>
            <w:r w:rsidR="00FA1A05">
              <w:rPr>
                <w:webHidden/>
              </w:rPr>
              <w:instrText xml:space="preserve"> PAGEREF _Toc25573161 \h </w:instrText>
            </w:r>
            <w:r w:rsidR="00FA1A05">
              <w:rPr>
                <w:webHidden/>
              </w:rPr>
            </w:r>
            <w:r w:rsidR="00FA1A05">
              <w:rPr>
                <w:webHidden/>
              </w:rPr>
              <w:fldChar w:fldCharType="separate"/>
            </w:r>
            <w:r w:rsidR="00764915">
              <w:rPr>
                <w:webHidden/>
              </w:rPr>
              <w:t>268</w:t>
            </w:r>
            <w:r w:rsidR="00FA1A05">
              <w:rPr>
                <w:webHidden/>
              </w:rPr>
              <w:fldChar w:fldCharType="end"/>
            </w:r>
          </w:hyperlink>
        </w:p>
        <w:p w14:paraId="35266285" w14:textId="4776004B" w:rsidR="00FA1A05" w:rsidRDefault="006C3D0A">
          <w:pPr>
            <w:pStyle w:val="TOC2"/>
            <w:rPr>
              <w:rFonts w:asciiTheme="minorHAnsi" w:eastAsiaTheme="minorEastAsia" w:hAnsiTheme="minorHAnsi" w:cstheme="minorBidi"/>
              <w:b w:val="0"/>
              <w:i w:val="0"/>
              <w:lang w:val="it-IT" w:eastAsia="it-IT"/>
            </w:rPr>
          </w:pPr>
          <w:hyperlink w:anchor="_Toc25573162" w:history="1">
            <w:r w:rsidR="00FA1A05" w:rsidRPr="002B2E45">
              <w:rPr>
                <w:rStyle w:val="Hyperlink"/>
              </w:rPr>
              <w:t>13.2</w:t>
            </w:r>
            <w:r w:rsidR="00FA1A05">
              <w:rPr>
                <w:rFonts w:asciiTheme="minorHAnsi" w:eastAsiaTheme="minorEastAsia" w:hAnsiTheme="minorHAnsi" w:cstheme="minorBidi"/>
                <w:b w:val="0"/>
                <w:i w:val="0"/>
                <w:lang w:val="it-IT" w:eastAsia="it-IT"/>
              </w:rPr>
              <w:tab/>
            </w:r>
            <w:r w:rsidR="00FA1A05" w:rsidRPr="002B2E45">
              <w:rPr>
                <w:rStyle w:val="Hyperlink"/>
              </w:rPr>
              <w:t>Mandatory immigration detention of children</w:t>
            </w:r>
            <w:r w:rsidR="00FA1A05">
              <w:rPr>
                <w:webHidden/>
              </w:rPr>
              <w:tab/>
            </w:r>
            <w:r w:rsidR="00FA1A05">
              <w:rPr>
                <w:webHidden/>
              </w:rPr>
              <w:fldChar w:fldCharType="begin"/>
            </w:r>
            <w:r w:rsidR="00FA1A05">
              <w:rPr>
                <w:webHidden/>
              </w:rPr>
              <w:instrText xml:space="preserve"> PAGEREF _Toc25573162 \h </w:instrText>
            </w:r>
            <w:r w:rsidR="00FA1A05">
              <w:rPr>
                <w:webHidden/>
              </w:rPr>
            </w:r>
            <w:r w:rsidR="00FA1A05">
              <w:rPr>
                <w:webHidden/>
              </w:rPr>
              <w:fldChar w:fldCharType="separate"/>
            </w:r>
            <w:r w:rsidR="00764915">
              <w:rPr>
                <w:webHidden/>
              </w:rPr>
              <w:t>268</w:t>
            </w:r>
            <w:r w:rsidR="00FA1A05">
              <w:rPr>
                <w:webHidden/>
              </w:rPr>
              <w:fldChar w:fldCharType="end"/>
            </w:r>
          </w:hyperlink>
        </w:p>
        <w:p w14:paraId="1C9E695A" w14:textId="19A820AE" w:rsidR="00FA1A05" w:rsidRDefault="006C3D0A">
          <w:pPr>
            <w:pStyle w:val="TOC2"/>
            <w:rPr>
              <w:rFonts w:asciiTheme="minorHAnsi" w:eastAsiaTheme="minorEastAsia" w:hAnsiTheme="minorHAnsi" w:cstheme="minorBidi"/>
              <w:b w:val="0"/>
              <w:i w:val="0"/>
              <w:lang w:val="it-IT" w:eastAsia="it-IT"/>
            </w:rPr>
          </w:pPr>
          <w:hyperlink w:anchor="_Toc25573163" w:history="1">
            <w:r w:rsidR="00FA1A05" w:rsidRPr="002B2E45">
              <w:rPr>
                <w:rStyle w:val="Hyperlink"/>
              </w:rPr>
              <w:t>13.3</w:t>
            </w:r>
            <w:r w:rsidR="00FA1A05">
              <w:rPr>
                <w:rFonts w:asciiTheme="minorHAnsi" w:eastAsiaTheme="minorEastAsia" w:hAnsiTheme="minorHAnsi" w:cstheme="minorBidi"/>
                <w:b w:val="0"/>
                <w:i w:val="0"/>
                <w:lang w:val="it-IT" w:eastAsia="it-IT"/>
              </w:rPr>
              <w:tab/>
            </w:r>
            <w:r w:rsidR="00FA1A05" w:rsidRPr="002B2E45">
              <w:rPr>
                <w:rStyle w:val="Hyperlink"/>
              </w:rPr>
              <w:t>Length of time in detention</w:t>
            </w:r>
            <w:r w:rsidR="00FA1A05">
              <w:rPr>
                <w:webHidden/>
              </w:rPr>
              <w:tab/>
            </w:r>
            <w:r w:rsidR="00FA1A05">
              <w:rPr>
                <w:webHidden/>
              </w:rPr>
              <w:fldChar w:fldCharType="begin"/>
            </w:r>
            <w:r w:rsidR="00FA1A05">
              <w:rPr>
                <w:webHidden/>
              </w:rPr>
              <w:instrText xml:space="preserve"> PAGEREF _Toc25573163 \h </w:instrText>
            </w:r>
            <w:r w:rsidR="00FA1A05">
              <w:rPr>
                <w:webHidden/>
              </w:rPr>
            </w:r>
            <w:r w:rsidR="00FA1A05">
              <w:rPr>
                <w:webHidden/>
              </w:rPr>
              <w:fldChar w:fldCharType="separate"/>
            </w:r>
            <w:r w:rsidR="00764915">
              <w:rPr>
                <w:webHidden/>
              </w:rPr>
              <w:t>270</w:t>
            </w:r>
            <w:r w:rsidR="00FA1A05">
              <w:rPr>
                <w:webHidden/>
              </w:rPr>
              <w:fldChar w:fldCharType="end"/>
            </w:r>
          </w:hyperlink>
        </w:p>
        <w:p w14:paraId="043C5DCB" w14:textId="4F7FD3AE" w:rsidR="00FA1A05" w:rsidRDefault="006C3D0A">
          <w:pPr>
            <w:pStyle w:val="TOC2"/>
            <w:rPr>
              <w:rFonts w:asciiTheme="minorHAnsi" w:eastAsiaTheme="minorEastAsia" w:hAnsiTheme="minorHAnsi" w:cstheme="minorBidi"/>
              <w:b w:val="0"/>
              <w:i w:val="0"/>
              <w:lang w:val="it-IT" w:eastAsia="it-IT"/>
            </w:rPr>
          </w:pPr>
          <w:hyperlink w:anchor="_Toc25573164" w:history="1">
            <w:r w:rsidR="00FA1A05" w:rsidRPr="002B2E45">
              <w:rPr>
                <w:rStyle w:val="Hyperlink"/>
              </w:rPr>
              <w:t>13.4</w:t>
            </w:r>
            <w:r w:rsidR="00FA1A05">
              <w:rPr>
                <w:rFonts w:asciiTheme="minorHAnsi" w:eastAsiaTheme="minorEastAsia" w:hAnsiTheme="minorHAnsi" w:cstheme="minorBidi"/>
                <w:b w:val="0"/>
                <w:i w:val="0"/>
                <w:lang w:val="it-IT" w:eastAsia="it-IT"/>
              </w:rPr>
              <w:tab/>
            </w:r>
            <w:r w:rsidR="00FA1A05" w:rsidRPr="002B2E45">
              <w:rPr>
                <w:rStyle w:val="Hyperlink"/>
              </w:rPr>
              <w:t>Safety of children in immigration detention</w:t>
            </w:r>
            <w:r w:rsidR="00FA1A05">
              <w:rPr>
                <w:webHidden/>
              </w:rPr>
              <w:tab/>
            </w:r>
            <w:r w:rsidR="00FA1A05">
              <w:rPr>
                <w:webHidden/>
              </w:rPr>
              <w:fldChar w:fldCharType="begin"/>
            </w:r>
            <w:r w:rsidR="00FA1A05">
              <w:rPr>
                <w:webHidden/>
              </w:rPr>
              <w:instrText xml:space="preserve"> PAGEREF _Toc25573164 \h </w:instrText>
            </w:r>
            <w:r w:rsidR="00FA1A05">
              <w:rPr>
                <w:webHidden/>
              </w:rPr>
            </w:r>
            <w:r w:rsidR="00FA1A05">
              <w:rPr>
                <w:webHidden/>
              </w:rPr>
              <w:fldChar w:fldCharType="separate"/>
            </w:r>
            <w:r w:rsidR="00764915">
              <w:rPr>
                <w:webHidden/>
              </w:rPr>
              <w:t>270</w:t>
            </w:r>
            <w:r w:rsidR="00FA1A05">
              <w:rPr>
                <w:webHidden/>
              </w:rPr>
              <w:fldChar w:fldCharType="end"/>
            </w:r>
          </w:hyperlink>
        </w:p>
        <w:p w14:paraId="1AE6DBC9" w14:textId="1BDB483E" w:rsidR="00FA1A05" w:rsidRDefault="006C3D0A">
          <w:pPr>
            <w:pStyle w:val="TOC2"/>
            <w:rPr>
              <w:rFonts w:asciiTheme="minorHAnsi" w:eastAsiaTheme="minorEastAsia" w:hAnsiTheme="minorHAnsi" w:cstheme="minorBidi"/>
              <w:b w:val="0"/>
              <w:i w:val="0"/>
              <w:lang w:val="it-IT" w:eastAsia="it-IT"/>
            </w:rPr>
          </w:pPr>
          <w:hyperlink w:anchor="_Toc25573165" w:history="1">
            <w:r w:rsidR="00FA1A05" w:rsidRPr="002B2E45">
              <w:rPr>
                <w:rStyle w:val="Hyperlink"/>
              </w:rPr>
              <w:t>13.5</w:t>
            </w:r>
            <w:r w:rsidR="00FA1A05">
              <w:rPr>
                <w:rFonts w:asciiTheme="minorHAnsi" w:eastAsiaTheme="minorEastAsia" w:hAnsiTheme="minorHAnsi" w:cstheme="minorBidi"/>
                <w:b w:val="0"/>
                <w:i w:val="0"/>
                <w:lang w:val="it-IT" w:eastAsia="it-IT"/>
              </w:rPr>
              <w:tab/>
            </w:r>
            <w:r w:rsidR="00FA1A05" w:rsidRPr="002B2E45">
              <w:rPr>
                <w:rStyle w:val="Hyperlink"/>
              </w:rPr>
              <w:t>Children and families subject to offshore processing</w:t>
            </w:r>
            <w:r w:rsidR="00FA1A05">
              <w:rPr>
                <w:webHidden/>
              </w:rPr>
              <w:tab/>
            </w:r>
            <w:r w:rsidR="00FA1A05">
              <w:rPr>
                <w:webHidden/>
              </w:rPr>
              <w:fldChar w:fldCharType="begin"/>
            </w:r>
            <w:r w:rsidR="00FA1A05">
              <w:rPr>
                <w:webHidden/>
              </w:rPr>
              <w:instrText xml:space="preserve"> PAGEREF _Toc25573165 \h </w:instrText>
            </w:r>
            <w:r w:rsidR="00FA1A05">
              <w:rPr>
                <w:webHidden/>
              </w:rPr>
            </w:r>
            <w:r w:rsidR="00FA1A05">
              <w:rPr>
                <w:webHidden/>
              </w:rPr>
              <w:fldChar w:fldCharType="separate"/>
            </w:r>
            <w:r w:rsidR="00764915">
              <w:rPr>
                <w:webHidden/>
              </w:rPr>
              <w:t>273</w:t>
            </w:r>
            <w:r w:rsidR="00FA1A05">
              <w:rPr>
                <w:webHidden/>
              </w:rPr>
              <w:fldChar w:fldCharType="end"/>
            </w:r>
          </w:hyperlink>
        </w:p>
        <w:p w14:paraId="258A79D9" w14:textId="1B5E8363" w:rsidR="00FA1A05" w:rsidRDefault="006C3D0A">
          <w:pPr>
            <w:pStyle w:val="TOC2"/>
            <w:rPr>
              <w:rFonts w:asciiTheme="minorHAnsi" w:eastAsiaTheme="minorEastAsia" w:hAnsiTheme="minorHAnsi" w:cstheme="minorBidi"/>
              <w:b w:val="0"/>
              <w:i w:val="0"/>
              <w:lang w:val="it-IT" w:eastAsia="it-IT"/>
            </w:rPr>
          </w:pPr>
          <w:hyperlink w:anchor="_Toc25573166" w:history="1">
            <w:r w:rsidR="00FA1A05" w:rsidRPr="002B2E45">
              <w:rPr>
                <w:rStyle w:val="Hyperlink"/>
              </w:rPr>
              <w:t>13.6</w:t>
            </w:r>
            <w:r w:rsidR="00FA1A05">
              <w:rPr>
                <w:rFonts w:asciiTheme="minorHAnsi" w:eastAsiaTheme="minorEastAsia" w:hAnsiTheme="minorHAnsi" w:cstheme="minorBidi"/>
                <w:b w:val="0"/>
                <w:i w:val="0"/>
                <w:lang w:val="it-IT" w:eastAsia="it-IT"/>
              </w:rPr>
              <w:tab/>
            </w:r>
            <w:r w:rsidR="00FA1A05" w:rsidRPr="002B2E45">
              <w:rPr>
                <w:rStyle w:val="Hyperlink"/>
              </w:rPr>
              <w:t>Children who arrive without their parents</w:t>
            </w:r>
            <w:r w:rsidR="00FA1A05">
              <w:rPr>
                <w:webHidden/>
              </w:rPr>
              <w:tab/>
            </w:r>
            <w:r w:rsidR="00FA1A05">
              <w:rPr>
                <w:webHidden/>
              </w:rPr>
              <w:fldChar w:fldCharType="begin"/>
            </w:r>
            <w:r w:rsidR="00FA1A05">
              <w:rPr>
                <w:webHidden/>
              </w:rPr>
              <w:instrText xml:space="preserve"> PAGEREF _Toc25573166 \h </w:instrText>
            </w:r>
            <w:r w:rsidR="00FA1A05">
              <w:rPr>
                <w:webHidden/>
              </w:rPr>
            </w:r>
            <w:r w:rsidR="00FA1A05">
              <w:rPr>
                <w:webHidden/>
              </w:rPr>
              <w:fldChar w:fldCharType="separate"/>
            </w:r>
            <w:r w:rsidR="00764915">
              <w:rPr>
                <w:webHidden/>
              </w:rPr>
              <w:t>276</w:t>
            </w:r>
            <w:r w:rsidR="00FA1A05">
              <w:rPr>
                <w:webHidden/>
              </w:rPr>
              <w:fldChar w:fldCharType="end"/>
            </w:r>
          </w:hyperlink>
        </w:p>
        <w:p w14:paraId="4C714CC7" w14:textId="7935680E" w:rsidR="00FA1A05" w:rsidRDefault="006C3D0A">
          <w:pPr>
            <w:pStyle w:val="TOC2"/>
            <w:rPr>
              <w:rFonts w:asciiTheme="minorHAnsi" w:eastAsiaTheme="minorEastAsia" w:hAnsiTheme="minorHAnsi" w:cstheme="minorBidi"/>
              <w:b w:val="0"/>
              <w:i w:val="0"/>
              <w:lang w:val="it-IT" w:eastAsia="it-IT"/>
            </w:rPr>
          </w:pPr>
          <w:hyperlink w:anchor="_Toc25573167" w:history="1">
            <w:r w:rsidR="00FA1A05" w:rsidRPr="002B2E45">
              <w:rPr>
                <w:rStyle w:val="Hyperlink"/>
              </w:rPr>
              <w:t>13.7</w:t>
            </w:r>
            <w:r w:rsidR="00FA1A05">
              <w:rPr>
                <w:rFonts w:asciiTheme="minorHAnsi" w:eastAsiaTheme="minorEastAsia" w:hAnsiTheme="minorHAnsi" w:cstheme="minorBidi"/>
                <w:b w:val="0"/>
                <w:i w:val="0"/>
                <w:lang w:val="it-IT" w:eastAsia="it-IT"/>
              </w:rPr>
              <w:tab/>
            </w:r>
            <w:r w:rsidR="00FA1A05" w:rsidRPr="002B2E45">
              <w:rPr>
                <w:rStyle w:val="Hyperlink"/>
              </w:rPr>
              <w:t>Children on temporary protection visas</w:t>
            </w:r>
            <w:r w:rsidR="00FA1A05">
              <w:rPr>
                <w:webHidden/>
              </w:rPr>
              <w:tab/>
            </w:r>
            <w:r w:rsidR="00FA1A05">
              <w:rPr>
                <w:webHidden/>
              </w:rPr>
              <w:fldChar w:fldCharType="begin"/>
            </w:r>
            <w:r w:rsidR="00FA1A05">
              <w:rPr>
                <w:webHidden/>
              </w:rPr>
              <w:instrText xml:space="preserve"> PAGEREF _Toc25573167 \h </w:instrText>
            </w:r>
            <w:r w:rsidR="00FA1A05">
              <w:rPr>
                <w:webHidden/>
              </w:rPr>
            </w:r>
            <w:r w:rsidR="00FA1A05">
              <w:rPr>
                <w:webHidden/>
              </w:rPr>
              <w:fldChar w:fldCharType="separate"/>
            </w:r>
            <w:r w:rsidR="00764915">
              <w:rPr>
                <w:webHidden/>
              </w:rPr>
              <w:t>277</w:t>
            </w:r>
            <w:r w:rsidR="00FA1A05">
              <w:rPr>
                <w:webHidden/>
              </w:rPr>
              <w:fldChar w:fldCharType="end"/>
            </w:r>
          </w:hyperlink>
        </w:p>
        <w:p w14:paraId="319B4B0E" w14:textId="20871012" w:rsidR="00FA1A05" w:rsidRDefault="006C3D0A">
          <w:pPr>
            <w:pStyle w:val="TOC2"/>
            <w:rPr>
              <w:rFonts w:asciiTheme="minorHAnsi" w:eastAsiaTheme="minorEastAsia" w:hAnsiTheme="minorHAnsi" w:cstheme="minorBidi"/>
              <w:b w:val="0"/>
              <w:i w:val="0"/>
              <w:lang w:val="it-IT" w:eastAsia="it-IT"/>
            </w:rPr>
          </w:pPr>
          <w:hyperlink w:anchor="_Toc25573168" w:history="1">
            <w:r w:rsidR="00FA1A05" w:rsidRPr="002B2E45">
              <w:rPr>
                <w:rStyle w:val="Hyperlink"/>
              </w:rPr>
              <w:t>13.8</w:t>
            </w:r>
            <w:r w:rsidR="00FA1A05">
              <w:rPr>
                <w:rFonts w:asciiTheme="minorHAnsi" w:eastAsiaTheme="minorEastAsia" w:hAnsiTheme="minorHAnsi" w:cstheme="minorBidi"/>
                <w:b w:val="0"/>
                <w:i w:val="0"/>
                <w:lang w:val="it-IT" w:eastAsia="it-IT"/>
              </w:rPr>
              <w:tab/>
            </w:r>
            <w:r w:rsidR="00FA1A05" w:rsidRPr="002B2E45">
              <w:rPr>
                <w:rStyle w:val="Hyperlink"/>
              </w:rPr>
              <w:t>Children from the ‘legacy caseload’</w:t>
            </w:r>
            <w:r w:rsidR="00FA1A05">
              <w:rPr>
                <w:webHidden/>
              </w:rPr>
              <w:tab/>
            </w:r>
            <w:r w:rsidR="00FA1A05">
              <w:rPr>
                <w:webHidden/>
              </w:rPr>
              <w:fldChar w:fldCharType="begin"/>
            </w:r>
            <w:r w:rsidR="00FA1A05">
              <w:rPr>
                <w:webHidden/>
              </w:rPr>
              <w:instrText xml:space="preserve"> PAGEREF _Toc25573168 \h </w:instrText>
            </w:r>
            <w:r w:rsidR="00FA1A05">
              <w:rPr>
                <w:webHidden/>
              </w:rPr>
            </w:r>
            <w:r w:rsidR="00FA1A05">
              <w:rPr>
                <w:webHidden/>
              </w:rPr>
              <w:fldChar w:fldCharType="separate"/>
            </w:r>
            <w:r w:rsidR="00764915">
              <w:rPr>
                <w:webHidden/>
              </w:rPr>
              <w:t>279</w:t>
            </w:r>
            <w:r w:rsidR="00FA1A05">
              <w:rPr>
                <w:webHidden/>
              </w:rPr>
              <w:fldChar w:fldCharType="end"/>
            </w:r>
          </w:hyperlink>
        </w:p>
        <w:p w14:paraId="2D9B2CFB" w14:textId="66E1A43E" w:rsidR="00FA1A05" w:rsidRDefault="006C3D0A">
          <w:pPr>
            <w:pStyle w:val="TOC2"/>
            <w:rPr>
              <w:rFonts w:asciiTheme="minorHAnsi" w:eastAsiaTheme="minorEastAsia" w:hAnsiTheme="minorHAnsi" w:cstheme="minorBidi"/>
              <w:b w:val="0"/>
              <w:i w:val="0"/>
              <w:lang w:val="it-IT" w:eastAsia="it-IT"/>
            </w:rPr>
          </w:pPr>
          <w:hyperlink w:anchor="_Toc25573169" w:history="1">
            <w:r w:rsidR="00FA1A05" w:rsidRPr="002B2E45">
              <w:rPr>
                <w:rStyle w:val="Hyperlink"/>
              </w:rPr>
              <w:t>13.9</w:t>
            </w:r>
            <w:r w:rsidR="00FA1A05">
              <w:rPr>
                <w:rFonts w:asciiTheme="minorHAnsi" w:eastAsiaTheme="minorEastAsia" w:hAnsiTheme="minorHAnsi" w:cstheme="minorBidi"/>
                <w:b w:val="0"/>
                <w:i w:val="0"/>
                <w:lang w:val="it-IT" w:eastAsia="it-IT"/>
              </w:rPr>
              <w:tab/>
            </w:r>
            <w:r w:rsidR="00FA1A05" w:rsidRPr="002B2E45">
              <w:rPr>
                <w:rStyle w:val="Hyperlink"/>
              </w:rPr>
              <w:t>Financial hardship of families on Bridging Visas</w:t>
            </w:r>
            <w:r w:rsidR="00FA1A05">
              <w:rPr>
                <w:webHidden/>
              </w:rPr>
              <w:tab/>
            </w:r>
            <w:r w:rsidR="00FA1A05">
              <w:rPr>
                <w:webHidden/>
              </w:rPr>
              <w:fldChar w:fldCharType="begin"/>
            </w:r>
            <w:r w:rsidR="00FA1A05">
              <w:rPr>
                <w:webHidden/>
              </w:rPr>
              <w:instrText xml:space="preserve"> PAGEREF _Toc25573169 \h </w:instrText>
            </w:r>
            <w:r w:rsidR="00FA1A05">
              <w:rPr>
                <w:webHidden/>
              </w:rPr>
            </w:r>
            <w:r w:rsidR="00FA1A05">
              <w:rPr>
                <w:webHidden/>
              </w:rPr>
              <w:fldChar w:fldCharType="separate"/>
            </w:r>
            <w:r w:rsidR="00764915">
              <w:rPr>
                <w:webHidden/>
              </w:rPr>
              <w:t>279</w:t>
            </w:r>
            <w:r w:rsidR="00FA1A05">
              <w:rPr>
                <w:webHidden/>
              </w:rPr>
              <w:fldChar w:fldCharType="end"/>
            </w:r>
          </w:hyperlink>
        </w:p>
        <w:p w14:paraId="35196B4E" w14:textId="0B15B5DD" w:rsidR="00FA1A05" w:rsidRDefault="006C3D0A">
          <w:pPr>
            <w:pStyle w:val="TOC2"/>
            <w:rPr>
              <w:rFonts w:asciiTheme="minorHAnsi" w:eastAsiaTheme="minorEastAsia" w:hAnsiTheme="minorHAnsi" w:cstheme="minorBidi"/>
              <w:b w:val="0"/>
              <w:i w:val="0"/>
              <w:lang w:val="it-IT" w:eastAsia="it-IT"/>
            </w:rPr>
          </w:pPr>
          <w:hyperlink w:anchor="_Toc25573170" w:history="1">
            <w:r w:rsidR="00FA1A05" w:rsidRPr="002B2E45">
              <w:rPr>
                <w:rStyle w:val="Hyperlink"/>
              </w:rPr>
              <w:t>13.10</w:t>
            </w:r>
            <w:r w:rsidR="00FA1A05">
              <w:rPr>
                <w:rFonts w:asciiTheme="minorHAnsi" w:eastAsiaTheme="minorEastAsia" w:hAnsiTheme="minorHAnsi" w:cstheme="minorBidi"/>
                <w:b w:val="0"/>
                <w:i w:val="0"/>
                <w:lang w:val="it-IT" w:eastAsia="it-IT"/>
              </w:rPr>
              <w:tab/>
            </w:r>
            <w:r w:rsidR="00FA1A05" w:rsidRPr="002B2E45">
              <w:rPr>
                <w:rStyle w:val="Hyperlink"/>
              </w:rPr>
              <w:t>Visa cancellation</w:t>
            </w:r>
            <w:r w:rsidR="00FA1A05">
              <w:rPr>
                <w:webHidden/>
              </w:rPr>
              <w:tab/>
            </w:r>
            <w:r w:rsidR="00FA1A05">
              <w:rPr>
                <w:webHidden/>
              </w:rPr>
              <w:fldChar w:fldCharType="begin"/>
            </w:r>
            <w:r w:rsidR="00FA1A05">
              <w:rPr>
                <w:webHidden/>
              </w:rPr>
              <w:instrText xml:space="preserve"> PAGEREF _Toc25573170 \h </w:instrText>
            </w:r>
            <w:r w:rsidR="00FA1A05">
              <w:rPr>
                <w:webHidden/>
              </w:rPr>
            </w:r>
            <w:r w:rsidR="00FA1A05">
              <w:rPr>
                <w:webHidden/>
              </w:rPr>
              <w:fldChar w:fldCharType="separate"/>
            </w:r>
            <w:r w:rsidR="00764915">
              <w:rPr>
                <w:webHidden/>
              </w:rPr>
              <w:t>280</w:t>
            </w:r>
            <w:r w:rsidR="00FA1A05">
              <w:rPr>
                <w:webHidden/>
              </w:rPr>
              <w:fldChar w:fldCharType="end"/>
            </w:r>
          </w:hyperlink>
        </w:p>
        <w:p w14:paraId="2B366C2C" w14:textId="537BED8A" w:rsidR="00FA1A05" w:rsidRDefault="006C3D0A">
          <w:pPr>
            <w:pStyle w:val="TOC2"/>
            <w:rPr>
              <w:rFonts w:asciiTheme="minorHAnsi" w:eastAsiaTheme="minorEastAsia" w:hAnsiTheme="minorHAnsi" w:cstheme="minorBidi"/>
              <w:b w:val="0"/>
              <w:i w:val="0"/>
              <w:lang w:val="it-IT" w:eastAsia="it-IT"/>
            </w:rPr>
          </w:pPr>
          <w:hyperlink w:anchor="_Toc25573171" w:history="1">
            <w:r w:rsidR="00FA1A05" w:rsidRPr="002B2E45">
              <w:rPr>
                <w:rStyle w:val="Hyperlink"/>
              </w:rPr>
              <w:t>13.11</w:t>
            </w:r>
            <w:r w:rsidR="00FA1A05">
              <w:rPr>
                <w:rFonts w:asciiTheme="minorHAnsi" w:eastAsiaTheme="minorEastAsia" w:hAnsiTheme="minorHAnsi" w:cstheme="minorBidi"/>
                <w:b w:val="0"/>
                <w:i w:val="0"/>
                <w:lang w:val="it-IT" w:eastAsia="it-IT"/>
              </w:rPr>
              <w:tab/>
            </w:r>
            <w:r w:rsidR="00FA1A05" w:rsidRPr="002B2E45">
              <w:rPr>
                <w:rStyle w:val="Hyperlink"/>
              </w:rPr>
              <w:t>Children recruited into armed conflict overseas</w:t>
            </w:r>
            <w:r w:rsidR="00FA1A05">
              <w:rPr>
                <w:webHidden/>
              </w:rPr>
              <w:tab/>
            </w:r>
            <w:r w:rsidR="00FA1A05">
              <w:rPr>
                <w:webHidden/>
              </w:rPr>
              <w:fldChar w:fldCharType="begin"/>
            </w:r>
            <w:r w:rsidR="00FA1A05">
              <w:rPr>
                <w:webHidden/>
              </w:rPr>
              <w:instrText xml:space="preserve"> PAGEREF _Toc25573171 \h </w:instrText>
            </w:r>
            <w:r w:rsidR="00FA1A05">
              <w:rPr>
                <w:webHidden/>
              </w:rPr>
            </w:r>
            <w:r w:rsidR="00FA1A05">
              <w:rPr>
                <w:webHidden/>
              </w:rPr>
              <w:fldChar w:fldCharType="separate"/>
            </w:r>
            <w:r w:rsidR="00764915">
              <w:rPr>
                <w:webHidden/>
              </w:rPr>
              <w:t>280</w:t>
            </w:r>
            <w:r w:rsidR="00FA1A05">
              <w:rPr>
                <w:webHidden/>
              </w:rPr>
              <w:fldChar w:fldCharType="end"/>
            </w:r>
          </w:hyperlink>
        </w:p>
        <w:p w14:paraId="61E0AFD8" w14:textId="0B935926" w:rsidR="00FA1A05" w:rsidRDefault="006C3D0A">
          <w:pPr>
            <w:pStyle w:val="TOC2"/>
            <w:rPr>
              <w:rFonts w:asciiTheme="minorHAnsi" w:eastAsiaTheme="minorEastAsia" w:hAnsiTheme="minorHAnsi" w:cstheme="minorBidi"/>
              <w:b w:val="0"/>
              <w:i w:val="0"/>
              <w:lang w:val="it-IT" w:eastAsia="it-IT"/>
            </w:rPr>
          </w:pPr>
          <w:hyperlink w:anchor="_Toc25573172" w:history="1">
            <w:r w:rsidR="00FA1A05" w:rsidRPr="002B2E45">
              <w:rPr>
                <w:rStyle w:val="Hyperlink"/>
              </w:rPr>
              <w:t>13.12</w:t>
            </w:r>
            <w:r w:rsidR="00FA1A05">
              <w:rPr>
                <w:rFonts w:asciiTheme="minorHAnsi" w:eastAsiaTheme="minorEastAsia" w:hAnsiTheme="minorHAnsi" w:cstheme="minorBidi"/>
                <w:b w:val="0"/>
                <w:i w:val="0"/>
                <w:lang w:val="it-IT" w:eastAsia="it-IT"/>
              </w:rPr>
              <w:tab/>
            </w:r>
            <w:r w:rsidR="00FA1A05" w:rsidRPr="002B2E45">
              <w:rPr>
                <w:rStyle w:val="Hyperlink"/>
              </w:rPr>
              <w:t>The way forward</w:t>
            </w:r>
            <w:r w:rsidR="00FA1A05">
              <w:rPr>
                <w:webHidden/>
              </w:rPr>
              <w:tab/>
            </w:r>
            <w:r w:rsidR="00FA1A05">
              <w:rPr>
                <w:webHidden/>
              </w:rPr>
              <w:fldChar w:fldCharType="begin"/>
            </w:r>
            <w:r w:rsidR="00FA1A05">
              <w:rPr>
                <w:webHidden/>
              </w:rPr>
              <w:instrText xml:space="preserve"> PAGEREF _Toc25573172 \h </w:instrText>
            </w:r>
            <w:r w:rsidR="00FA1A05">
              <w:rPr>
                <w:webHidden/>
              </w:rPr>
            </w:r>
            <w:r w:rsidR="00FA1A05">
              <w:rPr>
                <w:webHidden/>
              </w:rPr>
              <w:fldChar w:fldCharType="separate"/>
            </w:r>
            <w:r w:rsidR="00764915">
              <w:rPr>
                <w:webHidden/>
              </w:rPr>
              <w:t>281</w:t>
            </w:r>
            <w:r w:rsidR="00FA1A05">
              <w:rPr>
                <w:webHidden/>
              </w:rPr>
              <w:fldChar w:fldCharType="end"/>
            </w:r>
          </w:hyperlink>
        </w:p>
        <w:p w14:paraId="03C6E5D6" w14:textId="56EEBD31" w:rsidR="00FA1A05" w:rsidRDefault="006C3D0A">
          <w:pPr>
            <w:pStyle w:val="TOC1"/>
            <w:rPr>
              <w:rFonts w:asciiTheme="minorHAnsi" w:eastAsiaTheme="minorEastAsia" w:hAnsiTheme="minorHAnsi" w:cstheme="minorBidi"/>
              <w:b w:val="0"/>
              <w:lang w:val="it-IT" w:eastAsia="it-IT"/>
            </w:rPr>
          </w:pPr>
          <w:hyperlink w:anchor="_Toc25573173" w:history="1">
            <w:r w:rsidR="00FA1A05" w:rsidRPr="002B2E45">
              <w:rPr>
                <w:rStyle w:val="Hyperlink"/>
              </w:rPr>
              <w:t>14</w:t>
            </w:r>
            <w:r w:rsidR="00FA1A05">
              <w:rPr>
                <w:rFonts w:asciiTheme="minorHAnsi" w:eastAsiaTheme="minorEastAsia" w:hAnsiTheme="minorHAnsi" w:cstheme="minorBidi"/>
                <w:b w:val="0"/>
                <w:lang w:val="it-IT" w:eastAsia="it-IT"/>
              </w:rPr>
              <w:tab/>
            </w:r>
            <w:r w:rsidR="00FA1A05" w:rsidRPr="002B2E45">
              <w:rPr>
                <w:rStyle w:val="Hyperlink"/>
              </w:rPr>
              <w:t>Moving forward</w:t>
            </w:r>
            <w:r w:rsidR="00FA1A05">
              <w:rPr>
                <w:webHidden/>
              </w:rPr>
              <w:tab/>
            </w:r>
            <w:r w:rsidR="00FA1A05">
              <w:rPr>
                <w:webHidden/>
              </w:rPr>
              <w:fldChar w:fldCharType="begin"/>
            </w:r>
            <w:r w:rsidR="00FA1A05">
              <w:rPr>
                <w:webHidden/>
              </w:rPr>
              <w:instrText xml:space="preserve"> PAGEREF _Toc25573173 \h </w:instrText>
            </w:r>
            <w:r w:rsidR="00FA1A05">
              <w:rPr>
                <w:webHidden/>
              </w:rPr>
            </w:r>
            <w:r w:rsidR="00FA1A05">
              <w:rPr>
                <w:webHidden/>
              </w:rPr>
              <w:fldChar w:fldCharType="separate"/>
            </w:r>
            <w:r w:rsidR="00764915">
              <w:rPr>
                <w:webHidden/>
              </w:rPr>
              <w:t>290</w:t>
            </w:r>
            <w:r w:rsidR="00FA1A05">
              <w:rPr>
                <w:webHidden/>
              </w:rPr>
              <w:fldChar w:fldCharType="end"/>
            </w:r>
          </w:hyperlink>
        </w:p>
        <w:p w14:paraId="006BF998" w14:textId="579CAD63" w:rsidR="00FA1A05" w:rsidRDefault="006C3D0A" w:rsidP="00FA1A05">
          <w:pPr>
            <w:pStyle w:val="TOC1"/>
            <w:ind w:left="0" w:firstLine="0"/>
            <w:rPr>
              <w:rFonts w:asciiTheme="minorHAnsi" w:eastAsiaTheme="minorEastAsia" w:hAnsiTheme="minorHAnsi" w:cstheme="minorBidi"/>
              <w:b w:val="0"/>
              <w:lang w:val="it-IT" w:eastAsia="it-IT"/>
            </w:rPr>
          </w:pPr>
          <w:hyperlink w:anchor="_Toc25573174" w:history="1">
            <w:r w:rsidR="00FA1A05" w:rsidRPr="002B2E45">
              <w:rPr>
                <w:rStyle w:val="Hyperlink"/>
              </w:rPr>
              <w:t>Appendix: Committee on the Rights of the Child— Concluding observations on the combined fifth and sixth periodic reports of Australia</w:t>
            </w:r>
            <w:r w:rsidR="00FA1A05">
              <w:rPr>
                <w:webHidden/>
              </w:rPr>
              <w:tab/>
            </w:r>
            <w:r w:rsidR="00FA1A05">
              <w:rPr>
                <w:webHidden/>
              </w:rPr>
              <w:fldChar w:fldCharType="begin"/>
            </w:r>
            <w:r w:rsidR="00FA1A05">
              <w:rPr>
                <w:webHidden/>
              </w:rPr>
              <w:instrText xml:space="preserve"> PAGEREF _Toc25573174 \h </w:instrText>
            </w:r>
            <w:r w:rsidR="00FA1A05">
              <w:rPr>
                <w:webHidden/>
              </w:rPr>
            </w:r>
            <w:r w:rsidR="00FA1A05">
              <w:rPr>
                <w:webHidden/>
              </w:rPr>
              <w:fldChar w:fldCharType="separate"/>
            </w:r>
            <w:r w:rsidR="00764915">
              <w:rPr>
                <w:webHidden/>
              </w:rPr>
              <w:t>296</w:t>
            </w:r>
            <w:r w:rsidR="00FA1A05">
              <w:rPr>
                <w:webHidden/>
              </w:rPr>
              <w:fldChar w:fldCharType="end"/>
            </w:r>
          </w:hyperlink>
        </w:p>
        <w:p w14:paraId="659678C1" w14:textId="4952EE32" w:rsidR="00E34C74" w:rsidRDefault="00E95AD1" w:rsidP="00347F86">
          <w:pPr>
            <w:rPr>
              <w:b/>
              <w:bCs/>
              <w:noProof/>
            </w:rPr>
          </w:pPr>
          <w:r>
            <w:rPr>
              <w:rFonts w:eastAsia="MS Mincho"/>
              <w:b/>
              <w:noProof/>
            </w:rPr>
            <w:fldChar w:fldCharType="end"/>
          </w:r>
        </w:p>
      </w:sdtContent>
    </w:sdt>
    <w:p w14:paraId="6A34EC8D" w14:textId="77777777" w:rsidR="006113A6" w:rsidRDefault="006113A6" w:rsidP="00347F86">
      <w:pPr>
        <w:rPr>
          <w:b/>
          <w:bCs/>
        </w:rPr>
        <w:sectPr w:rsidR="006113A6" w:rsidSect="003E5B10">
          <w:headerReference w:type="even" r:id="rId24"/>
          <w:headerReference w:type="default" r:id="rId25"/>
          <w:headerReference w:type="first" r:id="rId26"/>
          <w:endnotePr>
            <w:numFmt w:val="decimal"/>
            <w:numRestart w:val="eachSect"/>
          </w:endnotePr>
          <w:pgSz w:w="11906" w:h="16838" w:code="9"/>
          <w:pgMar w:top="1440" w:right="1440" w:bottom="1440" w:left="1440" w:header="708" w:footer="708" w:gutter="0"/>
          <w:cols w:space="708"/>
          <w:titlePg/>
          <w:docGrid w:linePitch="360"/>
        </w:sectPr>
      </w:pPr>
    </w:p>
    <w:p w14:paraId="490551B1" w14:textId="7FB8A8E9" w:rsidR="007A6DF1" w:rsidRPr="002147C7" w:rsidRDefault="007A6DF1" w:rsidP="00347F86">
      <w:pPr>
        <w:rPr>
          <w:b/>
          <w:bCs/>
        </w:rPr>
      </w:pPr>
      <w:r>
        <w:rPr>
          <w:b/>
          <w:bCs/>
        </w:rPr>
        <w:br w:type="page"/>
      </w:r>
    </w:p>
    <w:p w14:paraId="374A5804" w14:textId="77777777" w:rsidR="007A6DF1" w:rsidRPr="008964A4" w:rsidRDefault="007A6DF1" w:rsidP="00C90983">
      <w:pPr>
        <w:pStyle w:val="Heading1"/>
        <w:tabs>
          <w:tab w:val="clear" w:pos="851"/>
        </w:tabs>
        <w:spacing w:before="240" w:after="0" w:line="259" w:lineRule="auto"/>
        <w:ind w:left="357" w:hanging="357"/>
      </w:pPr>
      <w:bookmarkStart w:id="6" w:name="_Toc25573063"/>
      <w:r w:rsidRPr="008964A4">
        <w:lastRenderedPageBreak/>
        <w:t>Introduction</w:t>
      </w:r>
      <w:bookmarkEnd w:id="6"/>
    </w:p>
    <w:p w14:paraId="04E1ACA0" w14:textId="3BA46676" w:rsidR="00417D5A" w:rsidRPr="00275C5F" w:rsidRDefault="00417D5A" w:rsidP="00347F86">
      <w:pPr>
        <w:rPr>
          <w:rFonts w:cs="Open Sans"/>
        </w:rPr>
      </w:pPr>
      <w:bookmarkStart w:id="7" w:name="_Hlk23770127"/>
      <w:r w:rsidRPr="00275C5F">
        <w:rPr>
          <w:rFonts w:cs="Open Sans"/>
        </w:rPr>
        <w:t xml:space="preserve">As National Children’s Commissioner, I want to see that all Australia’s </w:t>
      </w:r>
      <w:r>
        <w:rPr>
          <w:rFonts w:cs="Open Sans"/>
        </w:rPr>
        <w:t xml:space="preserve">children </w:t>
      </w:r>
      <w:r w:rsidRPr="00275C5F">
        <w:rPr>
          <w:rFonts w:cs="Open Sans"/>
        </w:rPr>
        <w:t xml:space="preserve">grow up loved, safe and respected, are heard, and have every opportunity to realise their full potential. I believe that delivering on the rights of children, as enshrined in the </w:t>
      </w:r>
      <w:r>
        <w:rPr>
          <w:rFonts w:cs="Open Sans"/>
          <w:i/>
          <w:iCs/>
        </w:rPr>
        <w:t xml:space="preserve">Convention on the Rights of the Child </w:t>
      </w:r>
      <w:r>
        <w:rPr>
          <w:rFonts w:cs="Open Sans"/>
        </w:rPr>
        <w:t>(</w:t>
      </w:r>
      <w:r w:rsidRPr="00275C5F">
        <w:rPr>
          <w:rFonts w:cs="Open Sans"/>
        </w:rPr>
        <w:t>CRC</w:t>
      </w:r>
      <w:r>
        <w:rPr>
          <w:rFonts w:cs="Open Sans"/>
        </w:rPr>
        <w:t>)</w:t>
      </w:r>
      <w:r w:rsidRPr="00275C5F">
        <w:rPr>
          <w:rFonts w:cs="Open Sans"/>
        </w:rPr>
        <w:t xml:space="preserve">, is fundamental to making children’s rights real and Australia the best place in the world to grow up. </w:t>
      </w:r>
    </w:p>
    <w:p w14:paraId="60A825ED" w14:textId="77777777" w:rsidR="00417D5A" w:rsidRPr="00275C5F" w:rsidRDefault="00417D5A" w:rsidP="00347F86">
      <w:pPr>
        <w:rPr>
          <w:rFonts w:cs="Open Sans"/>
        </w:rPr>
      </w:pPr>
      <w:bookmarkStart w:id="8" w:name="_Hlk23770144"/>
      <w:bookmarkEnd w:id="7"/>
      <w:r w:rsidRPr="00275C5F">
        <w:rPr>
          <w:rFonts w:cs="Open Sans"/>
        </w:rPr>
        <w:t>This year marks the 30th Anniversary of the CRC</w:t>
      </w:r>
      <w:r>
        <w:rPr>
          <w:rFonts w:cs="Open Sans"/>
        </w:rPr>
        <w:t>—</w:t>
      </w:r>
      <w:r w:rsidRPr="00275C5F">
        <w:rPr>
          <w:rFonts w:cs="Open Sans"/>
        </w:rPr>
        <w:t xml:space="preserve">the most complete statement of children’s rights ever produced.  </w:t>
      </w:r>
    </w:p>
    <w:p w14:paraId="2DC3F0F5" w14:textId="77777777" w:rsidR="00417D5A" w:rsidRPr="00275C5F" w:rsidRDefault="00417D5A" w:rsidP="00347F86">
      <w:pPr>
        <w:rPr>
          <w:rFonts w:cs="Open Sans"/>
        </w:rPr>
      </w:pPr>
      <w:r w:rsidRPr="00275C5F">
        <w:rPr>
          <w:rFonts w:cs="Open Sans"/>
        </w:rPr>
        <w:t xml:space="preserve">The CRC is also the most widely ratified human rights treaty in history. It covers all aspects of a child’s life, and makes clear that every child has rights, irrespective of their circumstances, and that as a society we must work together to make sure all children can enjoy them. </w:t>
      </w:r>
    </w:p>
    <w:bookmarkEnd w:id="8"/>
    <w:p w14:paraId="50FFA425" w14:textId="77777777" w:rsidR="00417D5A" w:rsidRDefault="00417D5A" w:rsidP="00347F86">
      <w:pPr>
        <w:rPr>
          <w:rFonts w:cs="Open Sans"/>
        </w:rPr>
      </w:pPr>
      <w:r w:rsidRPr="00275C5F">
        <w:rPr>
          <w:rFonts w:cs="Open Sans"/>
        </w:rPr>
        <w:t xml:space="preserve">This </w:t>
      </w:r>
      <w:r>
        <w:rPr>
          <w:rFonts w:cs="Open Sans"/>
        </w:rPr>
        <w:t>re</w:t>
      </w:r>
      <w:r w:rsidRPr="00275C5F">
        <w:rPr>
          <w:rFonts w:cs="Open Sans"/>
        </w:rPr>
        <w:t>port</w:t>
      </w:r>
      <w:r>
        <w:rPr>
          <w:rFonts w:cs="Open Sans"/>
        </w:rPr>
        <w:t>—</w:t>
      </w:r>
      <w:r w:rsidRPr="00275C5F">
        <w:rPr>
          <w:rFonts w:cs="Open Sans"/>
          <w:b/>
          <w:bCs/>
          <w:i/>
          <w:iCs/>
        </w:rPr>
        <w:t xml:space="preserve">In </w:t>
      </w:r>
      <w:r>
        <w:rPr>
          <w:rFonts w:cs="Open Sans"/>
          <w:b/>
          <w:bCs/>
          <w:i/>
          <w:iCs/>
        </w:rPr>
        <w:t>T</w:t>
      </w:r>
      <w:r w:rsidRPr="00275C5F">
        <w:rPr>
          <w:rFonts w:cs="Open Sans"/>
          <w:b/>
          <w:bCs/>
          <w:i/>
          <w:iCs/>
        </w:rPr>
        <w:t xml:space="preserve">heir </w:t>
      </w:r>
      <w:r>
        <w:rPr>
          <w:rFonts w:cs="Open Sans"/>
          <w:b/>
          <w:bCs/>
          <w:i/>
          <w:iCs/>
        </w:rPr>
        <w:t>O</w:t>
      </w:r>
      <w:r w:rsidRPr="00275C5F">
        <w:rPr>
          <w:rFonts w:cs="Open Sans"/>
          <w:b/>
          <w:bCs/>
          <w:i/>
          <w:iCs/>
        </w:rPr>
        <w:t xml:space="preserve">wn </w:t>
      </w:r>
      <w:r>
        <w:rPr>
          <w:rFonts w:cs="Open Sans"/>
          <w:b/>
          <w:bCs/>
          <w:i/>
          <w:iCs/>
        </w:rPr>
        <w:t>R</w:t>
      </w:r>
      <w:r w:rsidRPr="00275C5F">
        <w:rPr>
          <w:rFonts w:cs="Open Sans"/>
          <w:b/>
          <w:bCs/>
          <w:i/>
          <w:iCs/>
        </w:rPr>
        <w:t xml:space="preserve">ight: Children’s </w:t>
      </w:r>
      <w:r>
        <w:rPr>
          <w:rFonts w:cs="Open Sans"/>
          <w:b/>
          <w:bCs/>
          <w:i/>
          <w:iCs/>
        </w:rPr>
        <w:t>R</w:t>
      </w:r>
      <w:r w:rsidRPr="00275C5F">
        <w:rPr>
          <w:rFonts w:cs="Open Sans"/>
          <w:b/>
          <w:bCs/>
          <w:i/>
          <w:iCs/>
        </w:rPr>
        <w:t>ights in Australia</w:t>
      </w:r>
      <w:r>
        <w:rPr>
          <w:rFonts w:cs="Open Sans"/>
        </w:rPr>
        <w:t>—</w:t>
      </w:r>
      <w:r w:rsidRPr="00275C5F">
        <w:rPr>
          <w:rFonts w:cs="Open Sans"/>
        </w:rPr>
        <w:t xml:space="preserve">tells the story of how well children’s rights are protected and promoted across Australia. It tells us where we are doing </w:t>
      </w:r>
      <w:r>
        <w:rPr>
          <w:rFonts w:cs="Open Sans"/>
        </w:rPr>
        <w:t>ok</w:t>
      </w:r>
      <w:r w:rsidRPr="00275C5F">
        <w:rPr>
          <w:rFonts w:cs="Open Sans"/>
        </w:rPr>
        <w:t xml:space="preserve">, where we should be doing much better, and where we do not yet know enough to make an assessment of our performance. </w:t>
      </w:r>
    </w:p>
    <w:p w14:paraId="7A4901AB" w14:textId="77777777" w:rsidR="00417D5A" w:rsidRDefault="00417D5A" w:rsidP="00347F86">
      <w:pPr>
        <w:rPr>
          <w:rFonts w:cs="Open Sans"/>
        </w:rPr>
      </w:pPr>
      <w:bookmarkStart w:id="9" w:name="_Hlk23770174"/>
      <w:r w:rsidRPr="00275C5F">
        <w:rPr>
          <w:rFonts w:cs="Open Sans"/>
        </w:rPr>
        <w:t xml:space="preserve">It covers all the basic rights, domains and preconditions that children need to do well: like having a home and a family, getting a good education, being able to access quality health care, being safe from harm, and having a voice.  </w:t>
      </w:r>
    </w:p>
    <w:p w14:paraId="5DD20258" w14:textId="77777777" w:rsidR="00417D5A" w:rsidRPr="00275C5F" w:rsidRDefault="00417D5A" w:rsidP="00347F86">
      <w:pPr>
        <w:rPr>
          <w:rFonts w:cs="Open Sans"/>
        </w:rPr>
      </w:pPr>
      <w:r w:rsidRPr="00275C5F">
        <w:rPr>
          <w:rFonts w:cs="Open Sans"/>
        </w:rPr>
        <w:t>It does this in the context of significant data gaps which means that at present there is insufficient disaggregated national data to meet the monitoring requirements set out by the United Nations Committee on the Rights of the Child</w:t>
      </w:r>
      <w:r>
        <w:rPr>
          <w:rFonts w:cs="Open Sans"/>
        </w:rPr>
        <w:t xml:space="preserve"> (the Committee)</w:t>
      </w:r>
      <w:r w:rsidRPr="00275C5F">
        <w:rPr>
          <w:rFonts w:cs="Open Sans"/>
        </w:rPr>
        <w:t xml:space="preserve">. </w:t>
      </w:r>
    </w:p>
    <w:bookmarkEnd w:id="9"/>
    <w:p w14:paraId="5CB0C24F" w14:textId="77777777" w:rsidR="00417D5A" w:rsidRDefault="00417D5A" w:rsidP="00347F86">
      <w:pPr>
        <w:rPr>
          <w:rFonts w:cs="Open Sans"/>
        </w:rPr>
      </w:pPr>
      <w:r w:rsidRPr="00275C5F">
        <w:rPr>
          <w:rFonts w:cs="Open Sans"/>
        </w:rPr>
        <w:t xml:space="preserve">While most Australian children live in safe and healthy environments and do well, there are some groups of children whose rights are not adequately protected, which impacts negatively on their wellbeing and ability to thrive. </w:t>
      </w:r>
    </w:p>
    <w:p w14:paraId="041B3076" w14:textId="77777777" w:rsidR="00417D5A" w:rsidRDefault="00417D5A" w:rsidP="00347F86">
      <w:pPr>
        <w:rPr>
          <w:rFonts w:cs="Open Sans"/>
        </w:rPr>
      </w:pPr>
      <w:r w:rsidRPr="00275C5F">
        <w:rPr>
          <w:rFonts w:cs="Open Sans"/>
        </w:rPr>
        <w:t xml:space="preserve">This includes Aboriginal and Torres Strait Islander children, children with disability, those from culturally and linguistically diverse backgrounds, and lesbian, gay, bisexual, trans and intersex (LGBTI) children. </w:t>
      </w:r>
    </w:p>
    <w:p w14:paraId="221ED797" w14:textId="77777777" w:rsidR="00417D5A" w:rsidRDefault="00417D5A" w:rsidP="00347F86">
      <w:pPr>
        <w:rPr>
          <w:rFonts w:cs="Open Sans"/>
        </w:rPr>
      </w:pPr>
      <w:bookmarkStart w:id="10" w:name="_Hlk23770184"/>
      <w:r w:rsidRPr="00275C5F">
        <w:rPr>
          <w:rFonts w:cs="Open Sans"/>
        </w:rPr>
        <w:t xml:space="preserve">The circumstances of these children are discussed throughout this report, with </w:t>
      </w:r>
      <w:r>
        <w:rPr>
          <w:rFonts w:cs="Open Sans"/>
        </w:rPr>
        <w:t>C</w:t>
      </w:r>
      <w:r w:rsidRPr="00275C5F">
        <w:rPr>
          <w:rFonts w:cs="Open Sans"/>
        </w:rPr>
        <w:t xml:space="preserve">hapter </w:t>
      </w:r>
      <w:r w:rsidRPr="00467F0C">
        <w:rPr>
          <w:rFonts w:cs="Open Sans"/>
        </w:rPr>
        <w:t>1</w:t>
      </w:r>
      <w:r>
        <w:rPr>
          <w:rFonts w:cs="Open Sans"/>
        </w:rPr>
        <w:t>2</w:t>
      </w:r>
      <w:r w:rsidRPr="00275C5F">
        <w:rPr>
          <w:rFonts w:cs="Open Sans"/>
        </w:rPr>
        <w:t xml:space="preserve"> specifically focusing on Aboriginal and Torres Strait Islander children.</w:t>
      </w:r>
    </w:p>
    <w:bookmarkEnd w:id="10"/>
    <w:p w14:paraId="2B14F676" w14:textId="77777777" w:rsidR="007A6DF1" w:rsidRDefault="007A6DF1" w:rsidP="00347F86">
      <w:pPr>
        <w:rPr>
          <w:rFonts w:cs="Open Sans"/>
        </w:rPr>
      </w:pPr>
      <w:r>
        <w:rPr>
          <w:rFonts w:cs="Open Sans"/>
        </w:rPr>
        <w:br w:type="page"/>
      </w:r>
    </w:p>
    <w:p w14:paraId="5E3FE50F" w14:textId="77777777" w:rsidR="007A6DF1" w:rsidRPr="00275C5F" w:rsidRDefault="007A6DF1" w:rsidP="00347F86">
      <w:pPr>
        <w:rPr>
          <w:rFonts w:cs="Open Sans"/>
        </w:rPr>
      </w:pPr>
    </w:p>
    <w:tbl>
      <w:tblPr>
        <w:tblStyle w:val="TableGrid"/>
        <w:tblW w:w="0" w:type="auto"/>
        <w:tblLook w:val="04A0" w:firstRow="1" w:lastRow="0" w:firstColumn="1" w:lastColumn="0" w:noHBand="0" w:noVBand="1"/>
      </w:tblPr>
      <w:tblGrid>
        <w:gridCol w:w="9016"/>
      </w:tblGrid>
      <w:tr w:rsidR="007A6DF1" w14:paraId="3D07B05C" w14:textId="77777777" w:rsidTr="00EC5308">
        <w:tc>
          <w:tcPr>
            <w:tcW w:w="9350" w:type="dxa"/>
          </w:tcPr>
          <w:p w14:paraId="13814EF5" w14:textId="3AC36032" w:rsidR="007A6DF1" w:rsidRPr="00F27F5F" w:rsidRDefault="007A6DF1" w:rsidP="00347F86">
            <w:pPr>
              <w:rPr>
                <w:rFonts w:cs="Open Sans"/>
                <w:b/>
                <w:bCs/>
              </w:rPr>
            </w:pPr>
            <w:r w:rsidRPr="0093439A">
              <w:rPr>
                <w:rFonts w:cs="Open Sans"/>
                <w:b/>
                <w:bCs/>
              </w:rPr>
              <w:t>The role of the United Nations Committee on the Rights of the Child</w:t>
            </w:r>
          </w:p>
          <w:p w14:paraId="4EF8B1AB" w14:textId="698552B9" w:rsidR="007A6DF1" w:rsidRPr="0093439A" w:rsidRDefault="007A6DF1" w:rsidP="00347F86">
            <w:pPr>
              <w:rPr>
                <w:rFonts w:cs="Open Sans"/>
              </w:rPr>
            </w:pPr>
            <w:r w:rsidRPr="0093439A">
              <w:rPr>
                <w:rFonts w:cs="Open Sans"/>
              </w:rPr>
              <w:t>The Committee is a United Nations body that monitors the implementation of the CRC and its Optional Protocols by States Parties to the Convention.</w:t>
            </w:r>
          </w:p>
          <w:p w14:paraId="5A452F33" w14:textId="5C05E73F" w:rsidR="007A6DF1" w:rsidRDefault="007A6DF1" w:rsidP="00347F86">
            <w:pPr>
              <w:rPr>
                <w:rFonts w:cs="Open Sans"/>
              </w:rPr>
            </w:pPr>
            <w:r w:rsidRPr="0093439A">
              <w:rPr>
                <w:rFonts w:cs="Open Sans"/>
              </w:rPr>
              <w:t xml:space="preserve">It is made up of 18 independent experts from a range of countries. </w:t>
            </w:r>
          </w:p>
          <w:p w14:paraId="041CD41B" w14:textId="50976B8D" w:rsidR="007A6DF1" w:rsidRPr="0093439A" w:rsidRDefault="007A6DF1" w:rsidP="00347F86">
            <w:pPr>
              <w:rPr>
                <w:rFonts w:cs="Open Sans"/>
              </w:rPr>
            </w:pPr>
            <w:r w:rsidRPr="0093439A">
              <w:rPr>
                <w:rFonts w:cs="Open Sans"/>
              </w:rPr>
              <w:t xml:space="preserve">All </w:t>
            </w:r>
            <w:r>
              <w:rPr>
                <w:rFonts w:cs="Open Sans"/>
              </w:rPr>
              <w:t>governments who have ratified the CRC must</w:t>
            </w:r>
            <w:r w:rsidRPr="0093439A">
              <w:rPr>
                <w:rFonts w:cs="Open Sans"/>
              </w:rPr>
              <w:t xml:space="preserve"> report on their progress in implementing the CRC every five years.</w:t>
            </w:r>
          </w:p>
          <w:p w14:paraId="252CA6CC" w14:textId="72E4DA4B" w:rsidR="007A6DF1" w:rsidRDefault="007A6DF1" w:rsidP="00347F86">
            <w:pPr>
              <w:rPr>
                <w:rFonts w:cs="Open Sans"/>
              </w:rPr>
            </w:pPr>
            <w:r w:rsidRPr="0093439A">
              <w:rPr>
                <w:rFonts w:cs="Open Sans"/>
              </w:rPr>
              <w:t xml:space="preserve">The Committee can make suggestions and issue recommendations to governments, called Concluding Observations. </w:t>
            </w:r>
          </w:p>
        </w:tc>
      </w:tr>
    </w:tbl>
    <w:p w14:paraId="6B058180" w14:textId="77777777" w:rsidR="007A6DF1" w:rsidRPr="00275C5F" w:rsidRDefault="007A6DF1" w:rsidP="00347F86">
      <w:pPr>
        <w:rPr>
          <w:rFonts w:cs="Open Sans"/>
        </w:rPr>
      </w:pPr>
    </w:p>
    <w:p w14:paraId="462BD0D6" w14:textId="77777777" w:rsidR="002076F6" w:rsidRDefault="002076F6" w:rsidP="00347F86">
      <w:pPr>
        <w:rPr>
          <w:rFonts w:cs="Open Sans"/>
        </w:rPr>
      </w:pPr>
      <w:r w:rsidRPr="00275C5F">
        <w:rPr>
          <w:rFonts w:cs="Open Sans"/>
          <w:b/>
          <w:bCs/>
          <w:i/>
          <w:iCs/>
        </w:rPr>
        <w:t xml:space="preserve">In </w:t>
      </w:r>
      <w:r>
        <w:rPr>
          <w:rFonts w:cs="Open Sans"/>
          <w:b/>
          <w:bCs/>
          <w:i/>
          <w:iCs/>
        </w:rPr>
        <w:t>T</w:t>
      </w:r>
      <w:r w:rsidRPr="00275C5F">
        <w:rPr>
          <w:rFonts w:cs="Open Sans"/>
          <w:b/>
          <w:bCs/>
          <w:i/>
          <w:iCs/>
        </w:rPr>
        <w:t xml:space="preserve">heir </w:t>
      </w:r>
      <w:r>
        <w:rPr>
          <w:rFonts w:cs="Open Sans"/>
          <w:b/>
          <w:bCs/>
          <w:i/>
          <w:iCs/>
        </w:rPr>
        <w:t>O</w:t>
      </w:r>
      <w:r w:rsidRPr="00275C5F">
        <w:rPr>
          <w:rFonts w:cs="Open Sans"/>
          <w:b/>
          <w:bCs/>
          <w:i/>
          <w:iCs/>
        </w:rPr>
        <w:t xml:space="preserve">wn </w:t>
      </w:r>
      <w:r>
        <w:rPr>
          <w:rFonts w:cs="Open Sans"/>
          <w:b/>
          <w:bCs/>
          <w:i/>
          <w:iCs/>
        </w:rPr>
        <w:t>R</w:t>
      </w:r>
      <w:r w:rsidRPr="00275C5F">
        <w:rPr>
          <w:rFonts w:cs="Open Sans"/>
          <w:b/>
          <w:bCs/>
          <w:i/>
          <w:iCs/>
        </w:rPr>
        <w:t xml:space="preserve">ight </w:t>
      </w:r>
      <w:r w:rsidRPr="00275C5F">
        <w:rPr>
          <w:rFonts w:cs="Open Sans"/>
        </w:rPr>
        <w:t>is particularly timely as, in September 2019, Australia appeared before the Committee</w:t>
      </w:r>
      <w:r>
        <w:rPr>
          <w:rFonts w:cs="Open Sans"/>
        </w:rPr>
        <w:t xml:space="preserve"> on the Rights of the Child</w:t>
      </w:r>
      <w:r w:rsidRPr="00275C5F">
        <w:rPr>
          <w:rFonts w:cs="Open Sans"/>
        </w:rPr>
        <w:t xml:space="preserve"> to answer questions about how it is working to advance the rights of children in Australia. </w:t>
      </w:r>
    </w:p>
    <w:p w14:paraId="19F771FE" w14:textId="77777777" w:rsidR="002076F6" w:rsidRPr="00275C5F" w:rsidRDefault="002076F6" w:rsidP="00347F86">
      <w:pPr>
        <w:rPr>
          <w:rFonts w:cs="Open Sans"/>
        </w:rPr>
      </w:pPr>
      <w:bookmarkStart w:id="11" w:name="_Hlk23770221"/>
      <w:r>
        <w:rPr>
          <w:rFonts w:cs="Open Sans"/>
        </w:rPr>
        <w:t>T</w:t>
      </w:r>
      <w:r w:rsidRPr="00275C5F">
        <w:rPr>
          <w:rFonts w:cs="Open Sans"/>
        </w:rPr>
        <w:t xml:space="preserve">his </w:t>
      </w:r>
      <w:r>
        <w:rPr>
          <w:rFonts w:cs="Open Sans"/>
        </w:rPr>
        <w:t>r</w:t>
      </w:r>
      <w:r w:rsidRPr="00275C5F">
        <w:rPr>
          <w:rFonts w:cs="Open Sans"/>
        </w:rPr>
        <w:t>eport includes information and findings from my report submitted to the Committee in December 2018 and the Committee’s Concluding Observations issued in September 2019.</w:t>
      </w:r>
      <w:r>
        <w:rPr>
          <w:rFonts w:cs="Open Sans"/>
        </w:rPr>
        <w:t xml:space="preserve"> Key recommendations made by the Committee urge the Australian Government to take action on protecting children from violence</w:t>
      </w:r>
      <w:r w:rsidRPr="00275C5F">
        <w:rPr>
          <w:rFonts w:cs="Open Sans"/>
        </w:rPr>
        <w:t>; out-of-home care; mental health; climate change; asylum seeking, refugee and migrant children; and the administration of justice.</w:t>
      </w:r>
      <w:r>
        <w:rPr>
          <w:rFonts w:cs="Open Sans"/>
        </w:rPr>
        <w:t xml:space="preserve"> All of the Committee’s Concluding Observations are included in the Appendix to this report. </w:t>
      </w:r>
      <w:bookmarkEnd w:id="11"/>
    </w:p>
    <w:p w14:paraId="44DCE55B" w14:textId="77777777" w:rsidR="002076F6" w:rsidRPr="00275C5F" w:rsidRDefault="002076F6" w:rsidP="00347F86">
      <w:pPr>
        <w:rPr>
          <w:rFonts w:cs="Open Sans"/>
        </w:rPr>
      </w:pPr>
      <w:r w:rsidRPr="00275C5F">
        <w:rPr>
          <w:rFonts w:cs="Open Sans"/>
          <w:b/>
          <w:bCs/>
          <w:i/>
          <w:iCs/>
        </w:rPr>
        <w:t xml:space="preserve">In </w:t>
      </w:r>
      <w:r>
        <w:rPr>
          <w:rFonts w:cs="Open Sans"/>
          <w:b/>
          <w:bCs/>
          <w:i/>
          <w:iCs/>
        </w:rPr>
        <w:t>T</w:t>
      </w:r>
      <w:r w:rsidRPr="00275C5F">
        <w:rPr>
          <w:rFonts w:cs="Open Sans"/>
          <w:b/>
          <w:bCs/>
          <w:i/>
          <w:iCs/>
        </w:rPr>
        <w:t>heir</w:t>
      </w:r>
      <w:r>
        <w:rPr>
          <w:rFonts w:cs="Open Sans"/>
          <w:b/>
          <w:bCs/>
          <w:i/>
          <w:iCs/>
        </w:rPr>
        <w:t xml:space="preserve"> O</w:t>
      </w:r>
      <w:r w:rsidRPr="00275C5F">
        <w:rPr>
          <w:rFonts w:cs="Open Sans"/>
          <w:b/>
          <w:bCs/>
          <w:i/>
          <w:iCs/>
        </w:rPr>
        <w:t xml:space="preserve">wn </w:t>
      </w:r>
      <w:r>
        <w:rPr>
          <w:rFonts w:cs="Open Sans"/>
          <w:b/>
          <w:bCs/>
          <w:i/>
          <w:iCs/>
        </w:rPr>
        <w:t>R</w:t>
      </w:r>
      <w:r w:rsidRPr="00275C5F">
        <w:rPr>
          <w:rFonts w:cs="Open Sans"/>
          <w:b/>
          <w:bCs/>
          <w:i/>
          <w:iCs/>
        </w:rPr>
        <w:t>ight</w:t>
      </w:r>
      <w:r w:rsidRPr="00275C5F">
        <w:rPr>
          <w:rFonts w:cs="Open Sans"/>
        </w:rPr>
        <w:t xml:space="preserve"> is intended to help me and others hold Australian </w:t>
      </w:r>
      <w:r>
        <w:rPr>
          <w:rFonts w:cs="Open Sans"/>
        </w:rPr>
        <w:t>go</w:t>
      </w:r>
      <w:r w:rsidRPr="00275C5F">
        <w:rPr>
          <w:rFonts w:cs="Open Sans"/>
        </w:rPr>
        <w:t>vernments to account for the wellbeing of our children</w:t>
      </w:r>
      <w:r>
        <w:rPr>
          <w:rFonts w:cs="Open Sans"/>
        </w:rPr>
        <w:t xml:space="preserve">, </w:t>
      </w:r>
      <w:r w:rsidRPr="00275C5F">
        <w:rPr>
          <w:rFonts w:cs="Open Sans"/>
        </w:rPr>
        <w:t>now and into the future.</w:t>
      </w:r>
    </w:p>
    <w:p w14:paraId="6957A3DB" w14:textId="6E4B3010" w:rsidR="00C90983" w:rsidRDefault="002076F6" w:rsidP="00347F86">
      <w:pPr>
        <w:rPr>
          <w:rFonts w:cs="Open Sans"/>
        </w:rPr>
      </w:pPr>
      <w:r w:rsidRPr="00275C5F">
        <w:rPr>
          <w:rFonts w:cs="Open Sans"/>
        </w:rPr>
        <w:t xml:space="preserve">The </w:t>
      </w:r>
      <w:r>
        <w:rPr>
          <w:rFonts w:cs="Open Sans"/>
        </w:rPr>
        <w:t>r</w:t>
      </w:r>
      <w:r w:rsidRPr="00275C5F">
        <w:rPr>
          <w:rFonts w:cs="Open Sans"/>
        </w:rPr>
        <w:t>eport includes many of the voices of the children and young people I have had the pleasure to meet and hear from along the way. They never fail to impress me with their energy, ideas and insights, and I extend my heartfelt thanks to all the children and young people in Australia for their generosity and support.</w:t>
      </w:r>
    </w:p>
    <w:p w14:paraId="557FBFC3" w14:textId="77777777" w:rsidR="00C90983" w:rsidRDefault="00C90983">
      <w:pPr>
        <w:keepNext w:val="0"/>
        <w:keepLines w:val="0"/>
        <w:widowControl/>
        <w:spacing w:after="160" w:line="259" w:lineRule="auto"/>
        <w:rPr>
          <w:rFonts w:cs="Open Sans"/>
        </w:rPr>
      </w:pPr>
      <w:r>
        <w:rPr>
          <w:rFonts w:cs="Open Sans"/>
        </w:rPr>
        <w:br w:type="page"/>
      </w:r>
    </w:p>
    <w:p w14:paraId="3F45A802" w14:textId="554C67C7" w:rsidR="002076F6" w:rsidRDefault="00C90983" w:rsidP="00347F86">
      <w:pPr>
        <w:rPr>
          <w:rFonts w:cs="Open Sans"/>
        </w:rPr>
      </w:pPr>
      <w:r>
        <w:rPr>
          <w:rFonts w:cs="Open Sans"/>
          <w:noProof/>
        </w:rPr>
        <w:lastRenderedPageBreak/>
        <w:drawing>
          <wp:inline distT="0" distB="0" distL="0" distR="0" wp14:anchorId="6F36163B" wp14:editId="31EDF3EF">
            <wp:extent cx="5731510" cy="8148320"/>
            <wp:effectExtent l="0" t="0" r="0" b="5080"/>
            <wp:docPr id="58" name="Immagine 58" descr="Summary of positive developments, critical issues and mixed results in relation to children's rights in Austral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 name="CRR_2019_Chapter 1_Immagine 1.jpg"/>
                    <pic:cNvPicPr/>
                  </pic:nvPicPr>
                  <pic:blipFill>
                    <a:blip r:embed="rId27" cstate="print">
                      <a:extLst>
                        <a:ext uri="{28A0092B-C50C-407E-A947-70E740481C1C}">
                          <a14:useLocalDpi xmlns:a14="http://schemas.microsoft.com/office/drawing/2010/main" val="0"/>
                        </a:ext>
                      </a:extLst>
                    </a:blip>
                    <a:stretch>
                      <a:fillRect/>
                    </a:stretch>
                  </pic:blipFill>
                  <pic:spPr>
                    <a:xfrm>
                      <a:off x="0" y="0"/>
                      <a:ext cx="5731510" cy="8148320"/>
                    </a:xfrm>
                    <a:prstGeom prst="rect">
                      <a:avLst/>
                    </a:prstGeom>
                  </pic:spPr>
                </pic:pic>
              </a:graphicData>
            </a:graphic>
          </wp:inline>
        </w:drawing>
      </w:r>
    </w:p>
    <w:p w14:paraId="08FB64A5" w14:textId="05D024F0" w:rsidR="007A6DF1" w:rsidRPr="00A42610" w:rsidRDefault="007A6DF1" w:rsidP="00347F86">
      <w:pPr>
        <w:rPr>
          <w:rFonts w:cs="Open Sans"/>
        </w:rPr>
      </w:pPr>
    </w:p>
    <w:p w14:paraId="497A247B" w14:textId="77777777" w:rsidR="002147C7" w:rsidRDefault="002147C7" w:rsidP="00347F86">
      <w:pPr>
        <w:sectPr w:rsidR="002147C7" w:rsidSect="006113A6">
          <w:headerReference w:type="even" r:id="rId28"/>
          <w:headerReference w:type="default" r:id="rId29"/>
          <w:endnotePr>
            <w:numFmt w:val="decimal"/>
            <w:numRestart w:val="eachSect"/>
          </w:endnotePr>
          <w:type w:val="continuous"/>
          <w:pgSz w:w="11906" w:h="16838" w:code="9"/>
          <w:pgMar w:top="1440" w:right="1440" w:bottom="1440" w:left="1440" w:header="708" w:footer="708" w:gutter="0"/>
          <w:pgNumType w:start="1"/>
          <w:cols w:space="708"/>
          <w:titlePg/>
          <w:docGrid w:linePitch="360"/>
        </w:sectPr>
      </w:pPr>
    </w:p>
    <w:p w14:paraId="366CF446" w14:textId="0C15CC24" w:rsidR="002076F6" w:rsidRDefault="002076F6" w:rsidP="00347F86">
      <w:pPr>
        <w:pStyle w:val="Heading1"/>
        <w:numPr>
          <w:ilvl w:val="0"/>
          <w:numId w:val="0"/>
        </w:numPr>
        <w:ind w:left="851" w:hanging="851"/>
      </w:pPr>
      <w:bookmarkStart w:id="12" w:name="_Toc25573064"/>
      <w:bookmarkStart w:id="13" w:name="_Toc11935200"/>
      <w:r w:rsidRPr="00474D6D">
        <w:lastRenderedPageBreak/>
        <w:t>Recommendations</w:t>
      </w:r>
      <w:bookmarkStart w:id="14" w:name="_Hlk23190815"/>
      <w:bookmarkEnd w:id="12"/>
    </w:p>
    <w:p w14:paraId="0CE3E851" w14:textId="77777777" w:rsidR="002076F6" w:rsidRPr="008E54DD" w:rsidRDefault="002076F6" w:rsidP="00347F86">
      <w:pPr>
        <w:rPr>
          <w:b/>
          <w:bCs/>
        </w:rPr>
      </w:pPr>
      <w:r w:rsidRPr="008E54DD">
        <w:rPr>
          <w:b/>
          <w:bCs/>
        </w:rPr>
        <w:t>Chapter 3: A nationwide children’s rights framework</w:t>
      </w:r>
      <w:r>
        <w:rPr>
          <w:b/>
          <w:bCs/>
        </w:rPr>
        <w:t>: What is needed to ensure children’s rights in Australia are fully protected?</w:t>
      </w:r>
    </w:p>
    <w:p w14:paraId="1E541876" w14:textId="77777777" w:rsidR="002076F6" w:rsidRPr="00B638DE" w:rsidRDefault="002076F6" w:rsidP="00347F86">
      <w:r w:rsidRPr="00B638DE">
        <w:rPr>
          <w:b/>
          <w:bCs/>
          <w:color w:val="FF0000"/>
          <w:sz w:val="40"/>
          <w:szCs w:val="40"/>
        </w:rPr>
        <w:t xml:space="preserve">® </w:t>
      </w:r>
      <w:r w:rsidRPr="00B638DE">
        <w:t>The Australian Government should fully incorporate into Australian law its human rights obligations to children, by bringing its domestic laws and practice into conformity with the principles and provisions of the CRC, including by ensuring that effective remedies are available.</w:t>
      </w:r>
    </w:p>
    <w:p w14:paraId="1B3B20B7" w14:textId="77777777" w:rsidR="002076F6" w:rsidRPr="00B638DE" w:rsidRDefault="002076F6" w:rsidP="00347F86">
      <w:r w:rsidRPr="00B638DE">
        <w:rPr>
          <w:b/>
          <w:bCs/>
          <w:color w:val="FF0000"/>
          <w:sz w:val="40"/>
          <w:szCs w:val="40"/>
        </w:rPr>
        <w:t xml:space="preserve">® </w:t>
      </w:r>
      <w:r w:rsidRPr="00B638DE">
        <w:t>The Australian Government should introduce child rights and wellbeing impact assessments on legislative changes that affect children</w:t>
      </w:r>
      <w:r>
        <w:t>’</w:t>
      </w:r>
      <w:r w:rsidRPr="00B638DE">
        <w:t>s rights.</w:t>
      </w:r>
    </w:p>
    <w:p w14:paraId="4662C8A6" w14:textId="77777777" w:rsidR="002076F6" w:rsidRPr="00B638DE" w:rsidRDefault="002076F6" w:rsidP="00347F86">
      <w:r w:rsidRPr="00B638DE">
        <w:rPr>
          <w:b/>
          <w:bCs/>
          <w:color w:val="FF0000"/>
          <w:sz w:val="40"/>
          <w:szCs w:val="40"/>
        </w:rPr>
        <w:t xml:space="preserve">® </w:t>
      </w:r>
      <w:r w:rsidRPr="00B638DE">
        <w:t xml:space="preserve">The Australian Government </w:t>
      </w:r>
      <w:r>
        <w:t xml:space="preserve">should </w:t>
      </w:r>
      <w:r w:rsidRPr="00B638DE">
        <w:t>review the parliamentary human rights scrutiny of bills process to ensure it is properly resourced and ensures avenues for public input</w:t>
      </w:r>
      <w:r>
        <w:t>.</w:t>
      </w:r>
    </w:p>
    <w:p w14:paraId="56B85CAC" w14:textId="77777777" w:rsidR="002076F6" w:rsidRPr="00B638DE" w:rsidRDefault="002076F6" w:rsidP="00347F86">
      <w:r w:rsidRPr="00B638DE">
        <w:rPr>
          <w:b/>
          <w:bCs/>
          <w:color w:val="FF0000"/>
          <w:sz w:val="40"/>
          <w:szCs w:val="40"/>
        </w:rPr>
        <w:t xml:space="preserve">® </w:t>
      </w:r>
      <w:r w:rsidRPr="00B638DE">
        <w:t xml:space="preserve">The Australian Government </w:t>
      </w:r>
      <w:r>
        <w:t xml:space="preserve">should </w:t>
      </w:r>
      <w:r w:rsidRPr="00B638DE">
        <w:t>ensure training about human rights, and children’s rights specifically, for all public servants and parliamentarians.</w:t>
      </w:r>
    </w:p>
    <w:p w14:paraId="79C8208D" w14:textId="77777777" w:rsidR="002076F6" w:rsidRPr="00B638DE" w:rsidRDefault="002076F6" w:rsidP="00347F86">
      <w:r w:rsidRPr="00B638DE">
        <w:rPr>
          <w:b/>
          <w:bCs/>
          <w:color w:val="FF0000"/>
          <w:sz w:val="40"/>
          <w:szCs w:val="40"/>
        </w:rPr>
        <w:t xml:space="preserve">® </w:t>
      </w:r>
      <w:r>
        <w:t>T</w:t>
      </w:r>
      <w:r w:rsidRPr="00B638DE">
        <w:t xml:space="preserve">he Australian Government should commit to establishing a formal Ministerial Council that has primary carriage for advancing the </w:t>
      </w:r>
      <w:r>
        <w:t>N</w:t>
      </w:r>
      <w:r w:rsidRPr="00B638DE">
        <w:t xml:space="preserve">ational </w:t>
      </w:r>
      <w:r>
        <w:t>P</w:t>
      </w:r>
      <w:r w:rsidRPr="00B638DE">
        <w:t xml:space="preserve">lan for </w:t>
      </w:r>
      <w:r>
        <w:t>C</w:t>
      </w:r>
      <w:r w:rsidRPr="00B638DE">
        <w:t xml:space="preserve">hild </w:t>
      </w:r>
      <w:r>
        <w:t>W</w:t>
      </w:r>
      <w:r w:rsidRPr="00B638DE">
        <w:t>ellbeing as well as appointing a senior Minister with responsibility for children’s issues.</w:t>
      </w:r>
    </w:p>
    <w:p w14:paraId="0D95BAE9" w14:textId="77777777" w:rsidR="002076F6" w:rsidRPr="00B638DE" w:rsidRDefault="002076F6" w:rsidP="00347F86">
      <w:r w:rsidRPr="00B638DE">
        <w:rPr>
          <w:b/>
          <w:bCs/>
          <w:color w:val="FF0000"/>
          <w:sz w:val="40"/>
          <w:szCs w:val="40"/>
        </w:rPr>
        <w:t xml:space="preserve">® </w:t>
      </w:r>
      <w:r w:rsidRPr="00B638DE">
        <w:t xml:space="preserve">The Australian Government </w:t>
      </w:r>
      <w:r>
        <w:t xml:space="preserve">should </w:t>
      </w:r>
      <w:r w:rsidRPr="00B638DE">
        <w:t>ratify the Optional Protocol to the CRC on a Communications Protocol (the third Optional Protocol).</w:t>
      </w:r>
    </w:p>
    <w:p w14:paraId="44302F85" w14:textId="77777777" w:rsidR="002076F6" w:rsidRPr="00B638DE" w:rsidRDefault="002076F6" w:rsidP="00347F86">
      <w:r w:rsidRPr="00B638DE">
        <w:rPr>
          <w:b/>
          <w:bCs/>
          <w:color w:val="FF0000"/>
          <w:sz w:val="40"/>
          <w:szCs w:val="40"/>
        </w:rPr>
        <w:t xml:space="preserve">® </w:t>
      </w:r>
      <w:r w:rsidRPr="00B638DE">
        <w:t>Australian Governments</w:t>
      </w:r>
      <w:r>
        <w:t>,</w:t>
      </w:r>
      <w:r w:rsidRPr="00B638DE">
        <w:t xml:space="preserve"> in conjunction with the Office of the National Data Commissioner, the Australian Bureau of Statistics and the Australian Institute of Health and Welfare, should develop a national children’s data framework to ensure appropriate data collection that supports monitoring and policy making on children’s rights issues. This should:</w:t>
      </w:r>
    </w:p>
    <w:p w14:paraId="079BE7F9" w14:textId="77777777" w:rsidR="002076F6" w:rsidRPr="00B638DE" w:rsidRDefault="002076F6" w:rsidP="00347F86">
      <w:pPr>
        <w:pStyle w:val="ListParagraph"/>
        <w:numPr>
          <w:ilvl w:val="0"/>
          <w:numId w:val="16"/>
        </w:numPr>
        <w:spacing w:before="240"/>
      </w:pPr>
      <w:r w:rsidRPr="00B638DE">
        <w:t xml:space="preserve">address the key data gaps relating to children’s rights and wellbeing </w:t>
      </w:r>
    </w:p>
    <w:p w14:paraId="031EE918" w14:textId="77777777" w:rsidR="002076F6" w:rsidRPr="00B638DE" w:rsidRDefault="002076F6" w:rsidP="00347F86">
      <w:pPr>
        <w:pStyle w:val="ListParagraph"/>
        <w:numPr>
          <w:ilvl w:val="0"/>
          <w:numId w:val="16"/>
        </w:numPr>
        <w:spacing w:before="240"/>
      </w:pPr>
      <w:r w:rsidRPr="00B638DE">
        <w:t>be consistent with the requirements set out by the Committee</w:t>
      </w:r>
      <w:r>
        <w:t xml:space="preserve"> </w:t>
      </w:r>
      <w:r>
        <w:rPr>
          <w:rFonts w:cs="Open Sans"/>
        </w:rPr>
        <w:t>on the Rights of the Child</w:t>
      </w:r>
      <w:r w:rsidRPr="00B638DE">
        <w:t xml:space="preserve"> in its Guidelines on the inclusion of statistical information and data in periodic reports</w:t>
      </w:r>
    </w:p>
    <w:p w14:paraId="53E0E295" w14:textId="77777777" w:rsidR="002076F6" w:rsidRPr="00B638DE" w:rsidRDefault="002076F6" w:rsidP="00347F86">
      <w:pPr>
        <w:pStyle w:val="ListParagraph"/>
        <w:numPr>
          <w:ilvl w:val="0"/>
          <w:numId w:val="16"/>
        </w:numPr>
        <w:spacing w:before="240"/>
      </w:pPr>
      <w:r w:rsidRPr="00B638DE">
        <w:lastRenderedPageBreak/>
        <w:t>enable disaggregation by developmental phases and age groupings, and priority population groups such as Aboriginal and Torres Strait Islander children</w:t>
      </w:r>
    </w:p>
    <w:p w14:paraId="7561560E" w14:textId="77777777" w:rsidR="002076F6" w:rsidRPr="00B638DE" w:rsidRDefault="002076F6" w:rsidP="00347F86">
      <w:pPr>
        <w:pStyle w:val="ListParagraph"/>
        <w:numPr>
          <w:ilvl w:val="0"/>
          <w:numId w:val="16"/>
        </w:numPr>
        <w:spacing w:before="240"/>
      </w:pPr>
      <w:r w:rsidRPr="00B638DE">
        <w:t>ensure national coverage of data collection, addressing gaps in current collection methods.</w:t>
      </w:r>
    </w:p>
    <w:p w14:paraId="322F4575" w14:textId="77777777" w:rsidR="002076F6" w:rsidRPr="00B638DE" w:rsidRDefault="002076F6" w:rsidP="00347F86">
      <w:pPr>
        <w:rPr>
          <w:rFonts w:cs="Open Sans"/>
          <w:b/>
          <w:color w:val="000000"/>
          <w:sz w:val="28"/>
          <w:szCs w:val="26"/>
        </w:rPr>
      </w:pPr>
      <w:r w:rsidRPr="00B638DE">
        <w:rPr>
          <w:rFonts w:cs="Open Sans"/>
          <w:b/>
          <w:bCs/>
          <w:color w:val="FF0000"/>
          <w:sz w:val="40"/>
          <w:szCs w:val="40"/>
        </w:rPr>
        <w:t xml:space="preserve">® </w:t>
      </w:r>
      <w:r w:rsidRPr="00B638DE">
        <w:rPr>
          <w:rFonts w:cs="Open Sans"/>
        </w:rPr>
        <w:t>The Australian Government should publicly report data on the implementation of the S</w:t>
      </w:r>
      <w:r>
        <w:rPr>
          <w:rFonts w:cs="Open Sans"/>
        </w:rPr>
        <w:t>ustainable Development Goal</w:t>
      </w:r>
      <w:r w:rsidRPr="00B638DE">
        <w:rPr>
          <w:rFonts w:cs="Open Sans"/>
        </w:rPr>
        <w:t>s and indicators</w:t>
      </w:r>
      <w:r>
        <w:rPr>
          <w:rFonts w:cs="Open Sans"/>
        </w:rPr>
        <w:t>,</w:t>
      </w:r>
      <w:r w:rsidRPr="00B638DE">
        <w:rPr>
          <w:rFonts w:cs="Open Sans"/>
        </w:rPr>
        <w:t xml:space="preserve"> including goals and indicators relating to children’s rights.</w:t>
      </w:r>
    </w:p>
    <w:p w14:paraId="5A886268" w14:textId="77777777" w:rsidR="002076F6" w:rsidRDefault="002076F6" w:rsidP="00347F86">
      <w:pPr>
        <w:rPr>
          <w:rFonts w:cs="Open Sans"/>
          <w:b/>
          <w:bCs/>
        </w:rPr>
      </w:pPr>
      <w:r w:rsidRPr="00B638DE">
        <w:rPr>
          <w:rFonts w:cs="Open Sans"/>
          <w:b/>
          <w:bCs/>
          <w:color w:val="FF0000"/>
          <w:sz w:val="40"/>
          <w:szCs w:val="40"/>
        </w:rPr>
        <w:t xml:space="preserve">® </w:t>
      </w:r>
      <w:r w:rsidRPr="00B638DE">
        <w:rPr>
          <w:rFonts w:cs="Open Sans"/>
          <w:lang w:val="en"/>
        </w:rPr>
        <w:t>The</w:t>
      </w:r>
      <w:r w:rsidRPr="00B638DE">
        <w:rPr>
          <w:rFonts w:cs="Open Sans"/>
        </w:rPr>
        <w:t xml:space="preserve"> Australian Government</w:t>
      </w:r>
      <w:r w:rsidRPr="00B638DE">
        <w:rPr>
          <w:rFonts w:eastAsiaTheme="minorEastAsia" w:cs="Open Sans"/>
          <w:lang w:eastAsia="zh-CN"/>
        </w:rPr>
        <w:t xml:space="preserve"> </w:t>
      </w:r>
      <w:r>
        <w:rPr>
          <w:rFonts w:eastAsiaTheme="minorEastAsia" w:cs="Open Sans"/>
          <w:lang w:eastAsia="zh-CN"/>
        </w:rPr>
        <w:t xml:space="preserve">should </w:t>
      </w:r>
      <w:r w:rsidRPr="00B638DE">
        <w:rPr>
          <w:rFonts w:cs="Open Sans"/>
        </w:rPr>
        <w:t>support regular programs of education of children and adults about children’s rights and the CRC, through schools, the Australian Public Service, and other settings.</w:t>
      </w:r>
    </w:p>
    <w:p w14:paraId="3D3425DE" w14:textId="77777777" w:rsidR="002076F6" w:rsidRPr="00474D6D" w:rsidRDefault="002076F6" w:rsidP="00347F86"/>
    <w:p w14:paraId="149D99AE" w14:textId="77777777" w:rsidR="002076F6" w:rsidRPr="008E54DD" w:rsidRDefault="002076F6" w:rsidP="00347F86">
      <w:pPr>
        <w:rPr>
          <w:b/>
          <w:bCs/>
        </w:rPr>
      </w:pPr>
      <w:r w:rsidRPr="008E54DD">
        <w:rPr>
          <w:b/>
          <w:bCs/>
        </w:rPr>
        <w:t>Chapter 4: Children’s voices</w:t>
      </w:r>
    </w:p>
    <w:p w14:paraId="7D1D6E7E" w14:textId="77777777" w:rsidR="002076F6" w:rsidRPr="00063CCE" w:rsidRDefault="002076F6" w:rsidP="00347F86">
      <w:pPr>
        <w:rPr>
          <w:rFonts w:cs="Open Sans"/>
        </w:rPr>
      </w:pPr>
      <w:bookmarkStart w:id="15" w:name="_Hlk23181631"/>
      <w:r w:rsidRPr="006345C9">
        <w:rPr>
          <w:rFonts w:cs="Open Sans"/>
          <w:b/>
          <w:bCs/>
          <w:color w:val="FF0000"/>
          <w:sz w:val="40"/>
          <w:szCs w:val="40"/>
        </w:rPr>
        <w:t>®</w:t>
      </w:r>
      <w:r w:rsidRPr="00063CCE">
        <w:rPr>
          <w:rFonts w:cs="Open Sans"/>
          <w:color w:val="FF0000"/>
        </w:rPr>
        <w:t xml:space="preserve"> </w:t>
      </w:r>
      <w:r w:rsidRPr="00063CCE">
        <w:rPr>
          <w:rFonts w:cs="Open Sans"/>
        </w:rPr>
        <w:t>The Australian Government should resource the National Children’s Commissioner to conduct consultations with children on decisions that affect them at the national level on an ongoing basis.</w:t>
      </w:r>
    </w:p>
    <w:p w14:paraId="6D24C025" w14:textId="77777777" w:rsidR="002076F6" w:rsidRPr="00063CCE" w:rsidRDefault="002076F6" w:rsidP="00347F86">
      <w:pPr>
        <w:rPr>
          <w:rFonts w:cs="Open Sans"/>
        </w:rPr>
      </w:pPr>
      <w:r w:rsidRPr="006345C9">
        <w:rPr>
          <w:rFonts w:cs="Open Sans"/>
          <w:b/>
          <w:bCs/>
          <w:color w:val="FF0000"/>
          <w:sz w:val="40"/>
          <w:szCs w:val="40"/>
        </w:rPr>
        <w:t>®</w:t>
      </w:r>
      <w:r w:rsidRPr="008C3CC6">
        <w:rPr>
          <w:rFonts w:cs="Open Sans"/>
          <w:color w:val="FF0000"/>
          <w:sz w:val="40"/>
          <w:szCs w:val="40"/>
        </w:rPr>
        <w:t xml:space="preserve"> </w:t>
      </w:r>
      <w:r w:rsidRPr="00063CCE">
        <w:rPr>
          <w:rFonts w:cs="Open Sans"/>
        </w:rPr>
        <w:t xml:space="preserve">The Australian Government should review and amend all relevant Commonwealth laws to require that children are provided with an opportunity to express their views in all matters that affect their rights or interests. </w:t>
      </w:r>
    </w:p>
    <w:bookmarkEnd w:id="15"/>
    <w:p w14:paraId="35EC4CB2" w14:textId="77777777" w:rsidR="002076F6" w:rsidRDefault="002076F6" w:rsidP="00347F86"/>
    <w:p w14:paraId="454708E1" w14:textId="77777777" w:rsidR="002076F6" w:rsidRPr="008E54DD" w:rsidRDefault="002076F6" w:rsidP="00347F86">
      <w:pPr>
        <w:rPr>
          <w:b/>
          <w:bCs/>
        </w:rPr>
      </w:pPr>
      <w:r w:rsidRPr="008E54DD">
        <w:rPr>
          <w:b/>
          <w:bCs/>
        </w:rPr>
        <w:t>Chapter 5: Civil rights</w:t>
      </w:r>
    </w:p>
    <w:p w14:paraId="512C6CC4" w14:textId="77777777" w:rsidR="002076F6" w:rsidRPr="00F86703" w:rsidRDefault="002076F6" w:rsidP="00347F86">
      <w:pPr>
        <w:rPr>
          <w:rFonts w:cs="Open Sans"/>
        </w:rPr>
      </w:pPr>
      <w:r w:rsidRPr="00201376">
        <w:rPr>
          <w:rFonts w:cs="Open Sans"/>
          <w:b/>
          <w:bCs/>
          <w:color w:val="FF0000"/>
          <w:sz w:val="40"/>
          <w:szCs w:val="40"/>
        </w:rPr>
        <w:t xml:space="preserve">® </w:t>
      </w:r>
      <w:r w:rsidRPr="008207BF">
        <w:rPr>
          <w:rFonts w:cs="Open Sans"/>
          <w:color w:val="000000" w:themeColor="text1"/>
        </w:rPr>
        <w:t xml:space="preserve">The </w:t>
      </w:r>
      <w:r w:rsidRPr="00F86703">
        <w:rPr>
          <w:rFonts w:cs="Open Sans"/>
          <w:bCs/>
        </w:rPr>
        <w:t xml:space="preserve">Australian Government </w:t>
      </w:r>
      <w:r>
        <w:rPr>
          <w:rFonts w:cs="Open Sans"/>
          <w:bCs/>
        </w:rPr>
        <w:t xml:space="preserve">should </w:t>
      </w:r>
      <w:r w:rsidRPr="00F86703">
        <w:rPr>
          <w:rFonts w:cs="Open Sans"/>
          <w:bCs/>
        </w:rPr>
        <w:t>adopt measures to promote birth registration of Aboriginal and Torres Strait Islander children, including education and awareness raising about the importance of birth registration.</w:t>
      </w:r>
    </w:p>
    <w:p w14:paraId="30556A8E" w14:textId="77777777" w:rsidR="002076F6" w:rsidRDefault="002076F6" w:rsidP="00347F86">
      <w:pPr>
        <w:rPr>
          <w:rFonts w:cs="Open Sans"/>
        </w:rPr>
      </w:pPr>
      <w:r w:rsidRPr="00201376">
        <w:rPr>
          <w:rFonts w:cs="Open Sans"/>
          <w:b/>
          <w:bCs/>
          <w:color w:val="FF0000"/>
          <w:sz w:val="40"/>
          <w:szCs w:val="40"/>
        </w:rPr>
        <w:t>®</w:t>
      </w:r>
      <w:r w:rsidRPr="00201376">
        <w:rPr>
          <w:rFonts w:cs="Open Sans"/>
          <w:sz w:val="40"/>
          <w:szCs w:val="40"/>
        </w:rPr>
        <w:t xml:space="preserve"> </w:t>
      </w:r>
      <w:r w:rsidRPr="00AE7DF7">
        <w:rPr>
          <w:rFonts w:cs="Open Sans"/>
        </w:rPr>
        <w:t>The Australian Government</w:t>
      </w:r>
      <w:r>
        <w:rPr>
          <w:rFonts w:cs="Open Sans"/>
        </w:rPr>
        <w:t xml:space="preserve"> should</w:t>
      </w:r>
      <w:r w:rsidRPr="00AE7DF7">
        <w:rPr>
          <w:rFonts w:cs="Open Sans"/>
        </w:rPr>
        <w:t xml:space="preserve"> insert a clearer definition of ‘parent’ into the </w:t>
      </w:r>
      <w:r w:rsidRPr="00246531">
        <w:rPr>
          <w:rFonts w:cs="Open Sans"/>
          <w:i/>
          <w:iCs/>
        </w:rPr>
        <w:t>Family Law Act 1975 (</w:t>
      </w:r>
      <w:r w:rsidRPr="00AE7DF7">
        <w:rPr>
          <w:rFonts w:cs="Open Sans"/>
        </w:rPr>
        <w:t>Cth) for the purpose of clarifying the parent/child relationship for children born from surrogacy arrangements</w:t>
      </w:r>
      <w:r>
        <w:rPr>
          <w:rFonts w:cs="Open Sans"/>
        </w:rPr>
        <w:t>.</w:t>
      </w:r>
    </w:p>
    <w:p w14:paraId="57E58AC6" w14:textId="77777777" w:rsidR="002076F6" w:rsidRDefault="002076F6" w:rsidP="00347F86">
      <w:pPr>
        <w:rPr>
          <w:rFonts w:cs="Open Sans"/>
        </w:rPr>
      </w:pPr>
      <w:r w:rsidRPr="00201376">
        <w:rPr>
          <w:rFonts w:cs="Open Sans"/>
          <w:b/>
          <w:bCs/>
          <w:color w:val="FF0000"/>
          <w:sz w:val="40"/>
          <w:szCs w:val="40"/>
        </w:rPr>
        <w:lastRenderedPageBreak/>
        <w:t>®</w:t>
      </w:r>
      <w:r w:rsidRPr="00893E80">
        <w:rPr>
          <w:rFonts w:cs="Open Sans"/>
          <w:b/>
          <w:bCs/>
          <w:color w:val="FF0000"/>
        </w:rPr>
        <w:t xml:space="preserve"> </w:t>
      </w:r>
      <w:r w:rsidRPr="00F14C56">
        <w:rPr>
          <w:rFonts w:cs="Open Sans"/>
        </w:rPr>
        <w:t>The Australian Government</w:t>
      </w:r>
      <w:r>
        <w:rPr>
          <w:rFonts w:cs="Open Sans"/>
        </w:rPr>
        <w:t xml:space="preserve"> should</w:t>
      </w:r>
      <w:r w:rsidRPr="00F14C56">
        <w:rPr>
          <w:rFonts w:cs="Open Sans"/>
        </w:rPr>
        <w:t xml:space="preserve"> repeal section 38(c) of the </w:t>
      </w:r>
      <w:r w:rsidRPr="00F14C56">
        <w:rPr>
          <w:rFonts w:cs="Open Sans"/>
          <w:i/>
          <w:iCs/>
        </w:rPr>
        <w:t xml:space="preserve">Sex Discrimination Act 1984 </w:t>
      </w:r>
      <w:r w:rsidRPr="00F14C56">
        <w:rPr>
          <w:rFonts w:cs="Open Sans"/>
        </w:rPr>
        <w:t>(Cth) which allows religious institutions to refuse education services to children on the basis of their sexuality, marital status and pregnancy.</w:t>
      </w:r>
      <w:r>
        <w:rPr>
          <w:rFonts w:cs="Open Sans"/>
        </w:rPr>
        <w:t xml:space="preserve"> </w:t>
      </w:r>
    </w:p>
    <w:p w14:paraId="1C09A8D2" w14:textId="77777777" w:rsidR="002076F6" w:rsidRDefault="002076F6" w:rsidP="00347F86">
      <w:pPr>
        <w:rPr>
          <w:rFonts w:cs="Open Sans"/>
        </w:rPr>
      </w:pPr>
      <w:r w:rsidRPr="00201376">
        <w:rPr>
          <w:rFonts w:cs="Open Sans"/>
          <w:b/>
          <w:bCs/>
          <w:color w:val="FF0000"/>
          <w:sz w:val="40"/>
          <w:szCs w:val="40"/>
        </w:rPr>
        <w:t xml:space="preserve">® </w:t>
      </w:r>
      <w:r w:rsidRPr="00E547E1">
        <w:rPr>
          <w:rFonts w:cs="Open Sans"/>
        </w:rPr>
        <w:t xml:space="preserve">The </w:t>
      </w:r>
      <w:r>
        <w:rPr>
          <w:rFonts w:cs="Open Sans"/>
        </w:rPr>
        <w:t>Australian Government should amend</w:t>
      </w:r>
      <w:r w:rsidRPr="00E547E1">
        <w:rPr>
          <w:rFonts w:cs="Open Sans"/>
        </w:rPr>
        <w:t xml:space="preserve"> the </w:t>
      </w:r>
      <w:r w:rsidRPr="00BC2D45">
        <w:rPr>
          <w:rFonts w:cs="Open Sans"/>
          <w:i/>
          <w:iCs/>
        </w:rPr>
        <w:t>Australian Citizenship Act 2007</w:t>
      </w:r>
      <w:r w:rsidRPr="00E547E1">
        <w:rPr>
          <w:rFonts w:cs="Open Sans"/>
        </w:rPr>
        <w:t xml:space="preserve"> (Cth) to stipulate that loss of citizenship by conduct should not be possible in the case of children and to increase the age for loss of citizenship as a result of a criminal conviction to at least 14 years</w:t>
      </w:r>
      <w:r>
        <w:rPr>
          <w:rFonts w:cs="Open Sans"/>
        </w:rPr>
        <w:t xml:space="preserve">. </w:t>
      </w:r>
    </w:p>
    <w:p w14:paraId="399E406E" w14:textId="77777777" w:rsidR="002076F6" w:rsidRDefault="002076F6" w:rsidP="00347F86">
      <w:pPr>
        <w:rPr>
          <w:rFonts w:cs="Open Sans"/>
        </w:rPr>
      </w:pPr>
      <w:r w:rsidRPr="00201376">
        <w:rPr>
          <w:rFonts w:cs="Open Sans"/>
          <w:b/>
          <w:bCs/>
          <w:color w:val="FF0000"/>
          <w:sz w:val="40"/>
          <w:szCs w:val="40"/>
        </w:rPr>
        <w:t>®</w:t>
      </w:r>
      <w:r w:rsidRPr="00201376">
        <w:rPr>
          <w:rFonts w:cs="Open Sans"/>
          <w:b/>
          <w:bCs/>
          <w:sz w:val="40"/>
          <w:szCs w:val="40"/>
        </w:rPr>
        <w:t xml:space="preserve"> </w:t>
      </w:r>
      <w:r w:rsidRPr="00345E10">
        <w:rPr>
          <w:rFonts w:cs="Open Sans"/>
        </w:rPr>
        <w:t>The Australian Government</w:t>
      </w:r>
      <w:r>
        <w:rPr>
          <w:rFonts w:cs="Open Sans"/>
        </w:rPr>
        <w:t xml:space="preserve"> should</w:t>
      </w:r>
      <w:r w:rsidRPr="00345E10">
        <w:rPr>
          <w:rFonts w:cs="Open Sans"/>
        </w:rPr>
        <w:t xml:space="preserve"> increase education activities targeted to children to promote an understanding of privacy and prevent image-based abuse and exposure to pornography.</w:t>
      </w:r>
      <w:r>
        <w:rPr>
          <w:rFonts w:cs="Open Sans"/>
        </w:rPr>
        <w:t xml:space="preserve"> </w:t>
      </w:r>
    </w:p>
    <w:p w14:paraId="071A8206" w14:textId="77777777" w:rsidR="002076F6" w:rsidRDefault="002076F6" w:rsidP="00347F86">
      <w:pPr>
        <w:rPr>
          <w:rFonts w:cs="Open Sans"/>
        </w:rPr>
      </w:pPr>
      <w:r w:rsidRPr="00201376">
        <w:rPr>
          <w:rFonts w:cs="Open Sans"/>
          <w:b/>
          <w:bCs/>
          <w:color w:val="FF0000"/>
          <w:sz w:val="40"/>
          <w:szCs w:val="40"/>
        </w:rPr>
        <w:t>®</w:t>
      </w:r>
      <w:r w:rsidRPr="00345E10">
        <w:rPr>
          <w:rFonts w:cs="Open Sans"/>
        </w:rPr>
        <w:t xml:space="preserve"> The Australian Government </w:t>
      </w:r>
      <w:r>
        <w:rPr>
          <w:rFonts w:cs="Open Sans"/>
        </w:rPr>
        <w:t xml:space="preserve">should </w:t>
      </w:r>
      <w:r w:rsidRPr="00345E10">
        <w:rPr>
          <w:rFonts w:cs="Open Sans"/>
        </w:rPr>
        <w:t>ensure digital accessibility for children with disabilities, particularly in relation to online content, audio description and captioning to foster participation in wider society and education.</w:t>
      </w:r>
    </w:p>
    <w:p w14:paraId="1EFACD4A" w14:textId="77777777" w:rsidR="002076F6" w:rsidRPr="008E54DD" w:rsidRDefault="002076F6" w:rsidP="00347F86">
      <w:pPr>
        <w:rPr>
          <w:b/>
          <w:bCs/>
        </w:rPr>
      </w:pPr>
    </w:p>
    <w:p w14:paraId="16A250B3" w14:textId="77777777" w:rsidR="002076F6" w:rsidRPr="008E54DD" w:rsidRDefault="002076F6" w:rsidP="00347F86">
      <w:pPr>
        <w:rPr>
          <w:b/>
          <w:bCs/>
        </w:rPr>
      </w:pPr>
      <w:r w:rsidRPr="008E54DD">
        <w:rPr>
          <w:b/>
          <w:bCs/>
        </w:rPr>
        <w:t>Chapter 6: Safety</w:t>
      </w:r>
    </w:p>
    <w:p w14:paraId="6BFE9B12" w14:textId="77777777" w:rsidR="002076F6" w:rsidRPr="00503553" w:rsidRDefault="002076F6" w:rsidP="00347F86">
      <w:pPr>
        <w:rPr>
          <w:b/>
        </w:rPr>
      </w:pPr>
      <w:r w:rsidRPr="00A25824">
        <w:rPr>
          <w:b/>
          <w:color w:val="FF0000"/>
          <w:sz w:val="40"/>
          <w:szCs w:val="40"/>
        </w:rPr>
        <w:t>®</w:t>
      </w:r>
      <w:r>
        <w:rPr>
          <w:b/>
          <w:color w:val="FF0000"/>
          <w:sz w:val="40"/>
          <w:szCs w:val="40"/>
        </w:rPr>
        <w:t xml:space="preserve"> </w:t>
      </w:r>
      <w:r w:rsidRPr="00063B19">
        <w:t xml:space="preserve">The Australian Government </w:t>
      </w:r>
      <w:r>
        <w:t xml:space="preserve">should </w:t>
      </w:r>
      <w:r w:rsidRPr="00063B19">
        <w:t>increase prevention measures and responses to family violence that address the distinct impacts on children.</w:t>
      </w:r>
    </w:p>
    <w:p w14:paraId="218FFCA6" w14:textId="77777777" w:rsidR="002076F6" w:rsidRPr="001526CE" w:rsidRDefault="002076F6" w:rsidP="00347F86">
      <w:r w:rsidRPr="00A25824">
        <w:rPr>
          <w:b/>
          <w:color w:val="FF0000"/>
          <w:sz w:val="40"/>
          <w:szCs w:val="40"/>
        </w:rPr>
        <w:t>®</w:t>
      </w:r>
      <w:r w:rsidRPr="001526CE">
        <w:t>Australian Governments should provide child-specific therapeutic intervention, counselling and early intervention programs for child victims of family and domestic violence, delivered</w:t>
      </w:r>
      <w:r w:rsidRPr="00063B19">
        <w:t xml:space="preserve"> across a range of services</w:t>
      </w:r>
      <w:r>
        <w:t>.</w:t>
      </w:r>
    </w:p>
    <w:p w14:paraId="2BDC3091" w14:textId="77777777" w:rsidR="002076F6" w:rsidRPr="004F3AE2" w:rsidRDefault="002076F6" w:rsidP="00347F86">
      <w:r w:rsidRPr="004F3AE2">
        <w:rPr>
          <w:b/>
          <w:color w:val="FF0000"/>
          <w:sz w:val="40"/>
          <w:szCs w:val="40"/>
        </w:rPr>
        <w:t>®</w:t>
      </w:r>
      <w:r w:rsidRPr="004F3AE2">
        <w:t>Australian Governments should remove legal defences for the use of corporal punishment across all education, care and private settings, and implement educational programs for parents, carers and educators.</w:t>
      </w:r>
    </w:p>
    <w:p w14:paraId="393FF05C" w14:textId="77777777" w:rsidR="002076F6" w:rsidRPr="00503553" w:rsidRDefault="002076F6" w:rsidP="00347F86">
      <w:pPr>
        <w:rPr>
          <w:b/>
        </w:rPr>
      </w:pPr>
      <w:r w:rsidRPr="00A25824">
        <w:rPr>
          <w:b/>
          <w:color w:val="FF0000"/>
          <w:sz w:val="40"/>
          <w:szCs w:val="40"/>
        </w:rPr>
        <w:t>®</w:t>
      </w:r>
      <w:r>
        <w:t>The A</w:t>
      </w:r>
      <w:r w:rsidRPr="004F3AE2">
        <w:t xml:space="preserve">ustralian Government should amend the </w:t>
      </w:r>
      <w:r w:rsidRPr="00CB1909">
        <w:rPr>
          <w:i/>
          <w:iCs/>
        </w:rPr>
        <w:t>Family Law Act 1975</w:t>
      </w:r>
      <w:r w:rsidRPr="004F3AE2">
        <w:t xml:space="preserve"> (Cth) to require that children are provided with an opportunity to express their views in all matters that affect their rights or interests. A child should not be compelled to express a view but should be </w:t>
      </w:r>
      <w:r w:rsidRPr="00503553">
        <w:t>provided with the opportunity to do so in a manner appropriate to their age and maturity.</w:t>
      </w:r>
    </w:p>
    <w:p w14:paraId="64F4D069" w14:textId="77777777" w:rsidR="002076F6" w:rsidRPr="00AE5C65" w:rsidRDefault="002076F6" w:rsidP="00347F86">
      <w:pPr>
        <w:rPr>
          <w:b/>
          <w:color w:val="000000"/>
        </w:rPr>
      </w:pPr>
      <w:r w:rsidRPr="00A25824">
        <w:rPr>
          <w:b/>
          <w:color w:val="FF0000"/>
          <w:sz w:val="40"/>
          <w:szCs w:val="40"/>
        </w:rPr>
        <w:lastRenderedPageBreak/>
        <w:t>®</w:t>
      </w:r>
      <w:r w:rsidRPr="00063B19">
        <w:t xml:space="preserve">Australian Governments </w:t>
      </w:r>
      <w:r>
        <w:t xml:space="preserve">should </w:t>
      </w:r>
      <w:r w:rsidRPr="00063B19">
        <w:t>ensure all children receive respectful relationships education targeted to different group needs.</w:t>
      </w:r>
    </w:p>
    <w:p w14:paraId="1EEC47EE" w14:textId="77777777" w:rsidR="002076F6" w:rsidRDefault="002076F6" w:rsidP="00347F86">
      <w:r w:rsidRPr="00A25824">
        <w:rPr>
          <w:b/>
          <w:color w:val="FF0000"/>
          <w:sz w:val="40"/>
          <w:szCs w:val="40"/>
        </w:rPr>
        <w:t>®</w:t>
      </w:r>
      <w:r>
        <w:rPr>
          <w:b/>
          <w:color w:val="FF0000"/>
          <w:sz w:val="40"/>
          <w:szCs w:val="40"/>
        </w:rPr>
        <w:t xml:space="preserve"> </w:t>
      </w:r>
      <w:r>
        <w:t>The A</w:t>
      </w:r>
      <w:r w:rsidRPr="008E2B88">
        <w:t xml:space="preserve">ustralian Government </w:t>
      </w:r>
      <w:r>
        <w:t xml:space="preserve">should </w:t>
      </w:r>
      <w:r w:rsidRPr="008E2B88">
        <w:t>implement a nationally consistent, standardised model for checking the suitability of people in child-related work across all jurisdictions.</w:t>
      </w:r>
    </w:p>
    <w:p w14:paraId="69902BA2" w14:textId="77777777" w:rsidR="002076F6" w:rsidRDefault="002076F6" w:rsidP="00347F86">
      <w:r w:rsidRPr="00A25824">
        <w:rPr>
          <w:b/>
          <w:color w:val="FF0000"/>
          <w:sz w:val="40"/>
          <w:szCs w:val="40"/>
        </w:rPr>
        <w:t>®</w:t>
      </w:r>
      <w:r>
        <w:rPr>
          <w:b/>
          <w:color w:val="FF0000"/>
          <w:sz w:val="40"/>
          <w:szCs w:val="40"/>
        </w:rPr>
        <w:t xml:space="preserve"> </w:t>
      </w:r>
      <w:r>
        <w:t xml:space="preserve">The Australian Government should support the National Children’s Commissioner and others to </w:t>
      </w:r>
      <w:r w:rsidRPr="00AB3F5F">
        <w:t>promote implement</w:t>
      </w:r>
      <w:r>
        <w:t>ation of</w:t>
      </w:r>
      <w:r w:rsidRPr="00AB3F5F">
        <w:t xml:space="preserve"> the </w:t>
      </w:r>
      <w:r>
        <w:t xml:space="preserve">National </w:t>
      </w:r>
      <w:r w:rsidRPr="00AB3F5F">
        <w:t xml:space="preserve">Principles </w:t>
      </w:r>
      <w:r>
        <w:t xml:space="preserve">in </w:t>
      </w:r>
      <w:r w:rsidRPr="00AB3F5F">
        <w:t>organisations</w:t>
      </w:r>
      <w:r>
        <w:t xml:space="preserve"> working with and for children</w:t>
      </w:r>
      <w:r w:rsidRPr="00AB3F5F">
        <w:t>.</w:t>
      </w:r>
    </w:p>
    <w:p w14:paraId="5AE6CC34" w14:textId="77777777" w:rsidR="002076F6" w:rsidRDefault="002076F6" w:rsidP="00347F86">
      <w:r w:rsidRPr="00A25824">
        <w:rPr>
          <w:b/>
          <w:color w:val="FF0000"/>
          <w:sz w:val="40"/>
          <w:szCs w:val="40"/>
        </w:rPr>
        <w:t>®</w:t>
      </w:r>
      <w:r>
        <w:t xml:space="preserve"> </w:t>
      </w:r>
      <w:r w:rsidRPr="00C662E2">
        <w:t xml:space="preserve">The Australian Government </w:t>
      </w:r>
      <w:r>
        <w:t xml:space="preserve">should </w:t>
      </w:r>
      <w:r w:rsidRPr="00C662E2">
        <w:t>develop a federal victims compensation scheme for victims of trafficking, slavery and slavery-like conditions, including children.</w:t>
      </w:r>
    </w:p>
    <w:p w14:paraId="6334C560" w14:textId="77777777" w:rsidR="002076F6" w:rsidRPr="00AE5C65" w:rsidRDefault="002076F6" w:rsidP="00347F86">
      <w:r w:rsidRPr="00A25824">
        <w:rPr>
          <w:b/>
          <w:color w:val="FF0000"/>
          <w:sz w:val="40"/>
          <w:szCs w:val="40"/>
        </w:rPr>
        <w:t>®</w:t>
      </w:r>
      <w:r w:rsidRPr="00F43F28">
        <w:t xml:space="preserve">Australian Governments </w:t>
      </w:r>
      <w:r>
        <w:t xml:space="preserve">should </w:t>
      </w:r>
      <w:r w:rsidRPr="00F43F28">
        <w:t>achieve consistency between surrogacy laws and include criteria directed at the suitability of intended parents. If international surrogacy arrangements are to be permitted, such checks should also form part of the regulation of those arrangements. The Australian Government should:</w:t>
      </w:r>
    </w:p>
    <w:p w14:paraId="7A84CF95" w14:textId="77777777" w:rsidR="002076F6" w:rsidRPr="00F43F28" w:rsidRDefault="002076F6" w:rsidP="00347F86">
      <w:pPr>
        <w:pStyle w:val="ListParagraph"/>
        <w:numPr>
          <w:ilvl w:val="0"/>
          <w:numId w:val="18"/>
        </w:numPr>
        <w:spacing w:before="240"/>
      </w:pPr>
      <w:r w:rsidRPr="00F43F28">
        <w:t>continue to engage with the Hague Conference on Private International Law in relation to the potential for an international convention dealing with the regulation of parentage and surrogacy</w:t>
      </w:r>
    </w:p>
    <w:p w14:paraId="541C93EB" w14:textId="77777777" w:rsidR="002076F6" w:rsidRPr="00F43F28" w:rsidRDefault="002076F6" w:rsidP="00347F86">
      <w:pPr>
        <w:pStyle w:val="ListParagraph"/>
        <w:numPr>
          <w:ilvl w:val="0"/>
          <w:numId w:val="18"/>
        </w:numPr>
        <w:spacing w:before="240"/>
      </w:pPr>
      <w:r w:rsidRPr="00F43F28">
        <w:t>engage with countries where Australians enter into surrogacy arrangements, for the purpose of determining whether bilateral agreement can be reached on the regulation of parentage and surrogacy</w:t>
      </w:r>
    </w:p>
    <w:p w14:paraId="676383E6" w14:textId="77777777" w:rsidR="002076F6" w:rsidRPr="00AE5C65" w:rsidRDefault="002076F6" w:rsidP="00347F86">
      <w:pPr>
        <w:pStyle w:val="ListParagraph"/>
        <w:numPr>
          <w:ilvl w:val="0"/>
          <w:numId w:val="18"/>
        </w:numPr>
        <w:spacing w:before="240"/>
      </w:pPr>
      <w:r w:rsidRPr="00F43F28">
        <w:t>undertake a systematic review of the structure and enforcement of regulatory regimes in countries where Australians enter into surrogacy arrangements.</w:t>
      </w:r>
    </w:p>
    <w:p w14:paraId="6FC7ED1D" w14:textId="77777777" w:rsidR="002076F6" w:rsidRPr="008512F1" w:rsidRDefault="002076F6" w:rsidP="00347F86">
      <w:pPr>
        <w:rPr>
          <w:b/>
        </w:rPr>
      </w:pPr>
      <w:r w:rsidRPr="00A25824">
        <w:rPr>
          <w:b/>
          <w:color w:val="FF0000"/>
          <w:sz w:val="40"/>
          <w:szCs w:val="40"/>
        </w:rPr>
        <w:t>®</w:t>
      </w:r>
      <w:r>
        <w:rPr>
          <w:b/>
          <w:color w:val="FF0000"/>
          <w:sz w:val="40"/>
          <w:szCs w:val="40"/>
        </w:rPr>
        <w:t xml:space="preserve"> </w:t>
      </w:r>
      <w:r w:rsidRPr="008512F1">
        <w:t>The Australian Government should consider including child marriage in definitions of family and domestic violence for the purposes of data collection, monitoring and access to service delivery, including prevention programs.</w:t>
      </w:r>
    </w:p>
    <w:p w14:paraId="63E05437" w14:textId="77777777" w:rsidR="002076F6" w:rsidRDefault="002076F6" w:rsidP="00347F86">
      <w:r w:rsidRPr="00A25824">
        <w:rPr>
          <w:b/>
          <w:color w:val="FF0000"/>
          <w:sz w:val="40"/>
          <w:szCs w:val="40"/>
        </w:rPr>
        <w:t>®</w:t>
      </w:r>
      <w:r>
        <w:rPr>
          <w:b/>
          <w:color w:val="FF0000"/>
          <w:sz w:val="40"/>
          <w:szCs w:val="40"/>
        </w:rPr>
        <w:t xml:space="preserve"> </w:t>
      </w:r>
      <w:r>
        <w:t xml:space="preserve">The Australian Government should consider reviewing the </w:t>
      </w:r>
      <w:r w:rsidRPr="00377629">
        <w:rPr>
          <w:i/>
          <w:iCs/>
        </w:rPr>
        <w:t>Marriage Act 1961</w:t>
      </w:r>
      <w:r>
        <w:t xml:space="preserve"> (Cth) to eliminate any exception to the minimum age of marriage of 18.</w:t>
      </w:r>
    </w:p>
    <w:p w14:paraId="300BA45D" w14:textId="77777777" w:rsidR="002076F6" w:rsidRPr="00F600D6" w:rsidRDefault="002076F6" w:rsidP="00347F86">
      <w:r w:rsidRPr="00CA3678">
        <w:rPr>
          <w:b/>
          <w:color w:val="FF0000"/>
          <w:sz w:val="40"/>
          <w:szCs w:val="40"/>
        </w:rPr>
        <w:lastRenderedPageBreak/>
        <w:t xml:space="preserve">® </w:t>
      </w:r>
      <w:r w:rsidRPr="00CA3678">
        <w:t>Australian Governments should harmonise laws that criminalise female genital mutilation, and conduct awareness education for health professionals and communities.</w:t>
      </w:r>
    </w:p>
    <w:p w14:paraId="49AD4A38" w14:textId="77777777" w:rsidR="002076F6" w:rsidRDefault="002076F6" w:rsidP="00347F86"/>
    <w:p w14:paraId="1805164C" w14:textId="77777777" w:rsidR="002076F6" w:rsidRPr="008E54DD" w:rsidRDefault="002076F6" w:rsidP="00347F86">
      <w:pPr>
        <w:rPr>
          <w:b/>
          <w:bCs/>
        </w:rPr>
      </w:pPr>
      <w:r w:rsidRPr="008E54DD">
        <w:rPr>
          <w:b/>
          <w:bCs/>
        </w:rPr>
        <w:t>Chapter 7: Family life</w:t>
      </w:r>
    </w:p>
    <w:p w14:paraId="16350DD2" w14:textId="77777777" w:rsidR="002076F6" w:rsidRPr="00D80708" w:rsidRDefault="002076F6" w:rsidP="00347F86">
      <w:pPr>
        <w:rPr>
          <w:rFonts w:cs="Open Sans"/>
          <w:b/>
          <w:bCs/>
        </w:rPr>
      </w:pPr>
      <w:r w:rsidRPr="00B87E7B">
        <w:rPr>
          <w:rFonts w:cs="Open Sans"/>
          <w:b/>
          <w:bCs/>
          <w:color w:val="FF0000"/>
          <w:sz w:val="40"/>
          <w:szCs w:val="40"/>
        </w:rPr>
        <w:t>®</w:t>
      </w:r>
      <w:r>
        <w:rPr>
          <w:rFonts w:cs="Open Sans"/>
          <w:b/>
          <w:bCs/>
          <w:sz w:val="40"/>
          <w:szCs w:val="40"/>
        </w:rPr>
        <w:t xml:space="preserve"> </w:t>
      </w:r>
      <w:r>
        <w:t>Australian Governments should urgently prioritise:</w:t>
      </w:r>
    </w:p>
    <w:p w14:paraId="0C5FEB36" w14:textId="77777777" w:rsidR="002076F6" w:rsidRDefault="002076F6" w:rsidP="00347F86">
      <w:pPr>
        <w:pStyle w:val="ListParagraph"/>
        <w:numPr>
          <w:ilvl w:val="0"/>
          <w:numId w:val="17"/>
        </w:numPr>
        <w:spacing w:before="240"/>
      </w:pPr>
      <w:r>
        <w:t>prevention and early intervention programs to reduce the number of children entering child protection systems</w:t>
      </w:r>
    </w:p>
    <w:p w14:paraId="56CF39C0" w14:textId="77777777" w:rsidR="002076F6" w:rsidRPr="00DB2F30" w:rsidRDefault="002076F6" w:rsidP="00347F86">
      <w:pPr>
        <w:pStyle w:val="ListParagraph"/>
        <w:numPr>
          <w:ilvl w:val="0"/>
          <w:numId w:val="17"/>
        </w:numPr>
        <w:spacing w:before="240"/>
        <w:rPr>
          <w:rFonts w:cs="Open Sans"/>
        </w:rPr>
      </w:pPr>
      <w:r>
        <w:t xml:space="preserve">removing </w:t>
      </w:r>
      <w:r w:rsidRPr="00DB2F30">
        <w:t>barriers to sustained reunification of children with their families by strengthening services and supports leading up to and post-reunification.</w:t>
      </w:r>
    </w:p>
    <w:p w14:paraId="66E7715C" w14:textId="46DC572F" w:rsidR="002076F6" w:rsidRPr="00DB2F30" w:rsidRDefault="002076F6" w:rsidP="00347F86">
      <w:pPr>
        <w:rPr>
          <w:rFonts w:cs="Open Sans"/>
        </w:rPr>
      </w:pPr>
      <w:r w:rsidRPr="00DB2F30">
        <w:rPr>
          <w:rFonts w:cs="Open Sans"/>
          <w:b/>
          <w:bCs/>
          <w:color w:val="FF0000"/>
          <w:sz w:val="40"/>
          <w:szCs w:val="40"/>
        </w:rPr>
        <w:t xml:space="preserve">® </w:t>
      </w:r>
      <w:r w:rsidRPr="00B638DE">
        <w:t>Australian Governments</w:t>
      </w:r>
      <w:r>
        <w:t xml:space="preserve"> should ensure that d</w:t>
      </w:r>
      <w:r w:rsidRPr="00DB2F30">
        <w:rPr>
          <w:rFonts w:cs="Open Sans"/>
        </w:rPr>
        <w:t xml:space="preserve">ata gaps relating to outcomes for children in or having left child protection services </w:t>
      </w:r>
      <w:r>
        <w:rPr>
          <w:rFonts w:cs="Open Sans"/>
        </w:rPr>
        <w:t>are addressed in the</w:t>
      </w:r>
      <w:r w:rsidRPr="00DB2F30">
        <w:rPr>
          <w:rFonts w:cs="Open Sans"/>
        </w:rPr>
        <w:t xml:space="preserve"> national children’s data framework.</w:t>
      </w:r>
    </w:p>
    <w:p w14:paraId="57F4C4DD" w14:textId="77777777" w:rsidR="002076F6" w:rsidRPr="00D80708" w:rsidRDefault="002076F6" w:rsidP="00347F86">
      <w:pPr>
        <w:rPr>
          <w:rFonts w:cs="Open Sans"/>
          <w:b/>
          <w:bCs/>
        </w:rPr>
      </w:pPr>
      <w:r w:rsidRPr="00B87E7B">
        <w:rPr>
          <w:rFonts w:cs="Open Sans"/>
          <w:b/>
          <w:bCs/>
          <w:color w:val="FF0000"/>
          <w:sz w:val="40"/>
          <w:szCs w:val="40"/>
        </w:rPr>
        <w:t>®</w:t>
      </w:r>
      <w:r>
        <w:rPr>
          <w:rFonts w:cs="Open Sans"/>
          <w:b/>
          <w:bCs/>
          <w:sz w:val="40"/>
          <w:szCs w:val="40"/>
        </w:rPr>
        <w:t xml:space="preserve"> </w:t>
      </w:r>
      <w:r w:rsidRPr="00023396">
        <w:rPr>
          <w:rFonts w:cs="Open Sans"/>
        </w:rPr>
        <w:t>The Australian Government</w:t>
      </w:r>
      <w:r>
        <w:rPr>
          <w:rFonts w:cs="Open Sans"/>
        </w:rPr>
        <w:t xml:space="preserve"> should</w:t>
      </w:r>
      <w:r w:rsidRPr="00023396">
        <w:rPr>
          <w:rFonts w:cs="Open Sans"/>
        </w:rPr>
        <w:t xml:space="preserve"> widely publicise the availability of the </w:t>
      </w:r>
      <w:r w:rsidRPr="00023396">
        <w:rPr>
          <w:rFonts w:cs="Open Sans"/>
          <w:i/>
          <w:iCs/>
        </w:rPr>
        <w:t>Transition to Independent Living Allowance</w:t>
      </w:r>
      <w:r w:rsidRPr="00023396">
        <w:rPr>
          <w:rFonts w:cs="Open Sans"/>
        </w:rPr>
        <w:t xml:space="preserve"> for children in out-of-home care, mak</w:t>
      </w:r>
      <w:r>
        <w:rPr>
          <w:rFonts w:cs="Open Sans"/>
        </w:rPr>
        <w:t>ing</w:t>
      </w:r>
      <w:r w:rsidRPr="00023396">
        <w:rPr>
          <w:rFonts w:cs="Open Sans"/>
        </w:rPr>
        <w:t xml:space="preserve"> it available for all care leavers leaving home up to the age of 25, and directly accessible from Centrelink.</w:t>
      </w:r>
    </w:p>
    <w:p w14:paraId="64314872" w14:textId="77777777" w:rsidR="002076F6" w:rsidRDefault="002076F6" w:rsidP="00347F86">
      <w:pPr>
        <w:rPr>
          <w:rFonts w:cs="Open Sans"/>
          <w:bCs/>
        </w:rPr>
      </w:pPr>
      <w:r w:rsidRPr="00B87E7B">
        <w:rPr>
          <w:rFonts w:cs="Open Sans"/>
          <w:b/>
          <w:bCs/>
          <w:color w:val="FF0000"/>
          <w:sz w:val="40"/>
          <w:szCs w:val="40"/>
        </w:rPr>
        <w:t>®</w:t>
      </w:r>
      <w:r>
        <w:rPr>
          <w:rFonts w:cs="Open Sans"/>
          <w:b/>
          <w:bCs/>
          <w:sz w:val="40"/>
          <w:szCs w:val="40"/>
        </w:rPr>
        <w:t xml:space="preserve"> </w:t>
      </w:r>
      <w:r w:rsidRPr="00F51DAE">
        <w:rPr>
          <w:rFonts w:cs="Open Sans"/>
          <w:bCs/>
        </w:rPr>
        <w:t>Australian</w:t>
      </w:r>
      <w:r w:rsidRPr="00BB32A2">
        <w:rPr>
          <w:rFonts w:cs="Open Sans"/>
          <w:bCs/>
        </w:rPr>
        <w:t xml:space="preserve"> Governments</w:t>
      </w:r>
      <w:r>
        <w:rPr>
          <w:rFonts w:cs="Open Sans"/>
          <w:bCs/>
        </w:rPr>
        <w:t xml:space="preserve"> should</w:t>
      </w:r>
      <w:r w:rsidRPr="00BB32A2">
        <w:rPr>
          <w:rFonts w:cs="Open Sans"/>
          <w:bCs/>
        </w:rPr>
        <w:t xml:space="preserve"> improve exit planning</w:t>
      </w:r>
      <w:r>
        <w:rPr>
          <w:rFonts w:cs="Open Sans"/>
          <w:bCs/>
        </w:rPr>
        <w:t xml:space="preserve">, </w:t>
      </w:r>
      <w:r w:rsidRPr="00BB32A2">
        <w:rPr>
          <w:rFonts w:cs="Open Sans"/>
          <w:bCs/>
        </w:rPr>
        <w:t xml:space="preserve">supports </w:t>
      </w:r>
      <w:r>
        <w:rPr>
          <w:rFonts w:cs="Open Sans"/>
          <w:bCs/>
        </w:rPr>
        <w:t xml:space="preserve">and monitoring of outcomes </w:t>
      </w:r>
      <w:r w:rsidRPr="00BB32A2">
        <w:rPr>
          <w:rFonts w:cs="Open Sans"/>
          <w:bCs/>
        </w:rPr>
        <w:t>for young people leaving out-of-home care, including consideration of increasing the age of leaving out-of-home care</w:t>
      </w:r>
      <w:r>
        <w:rPr>
          <w:rFonts w:cs="Open Sans"/>
          <w:bCs/>
        </w:rPr>
        <w:t>.</w:t>
      </w:r>
    </w:p>
    <w:p w14:paraId="51B52869" w14:textId="77777777" w:rsidR="002076F6" w:rsidRPr="00D80708" w:rsidRDefault="002076F6" w:rsidP="00347F86">
      <w:pPr>
        <w:rPr>
          <w:rFonts w:cs="Open Sans"/>
          <w:b/>
          <w:bCs/>
        </w:rPr>
      </w:pPr>
    </w:p>
    <w:p w14:paraId="2DDC2CAC" w14:textId="77777777" w:rsidR="002076F6" w:rsidRPr="008E54DD" w:rsidRDefault="002076F6" w:rsidP="00347F86">
      <w:pPr>
        <w:rPr>
          <w:b/>
          <w:bCs/>
        </w:rPr>
      </w:pPr>
      <w:r w:rsidRPr="008E54DD">
        <w:rPr>
          <w:b/>
          <w:bCs/>
        </w:rPr>
        <w:t>Chapter 8: Health</w:t>
      </w:r>
    </w:p>
    <w:p w14:paraId="72AA84DE" w14:textId="77777777" w:rsidR="002076F6" w:rsidRPr="003E7182" w:rsidRDefault="002076F6" w:rsidP="00347F86">
      <w:pPr>
        <w:spacing w:before="200"/>
        <w:rPr>
          <w:rFonts w:cs="Open Sans"/>
          <w:b/>
          <w:bCs/>
          <w:lang w:val="en-US"/>
        </w:rPr>
      </w:pPr>
      <w:bookmarkStart w:id="16" w:name="_Hlk22404197"/>
      <w:bookmarkStart w:id="17" w:name="_Hlk15643952"/>
      <w:r w:rsidRPr="003E7182">
        <w:rPr>
          <w:rFonts w:cs="Open Sans"/>
          <w:b/>
          <w:bCs/>
          <w:color w:val="FF0000"/>
          <w:sz w:val="40"/>
          <w:szCs w:val="40"/>
          <w:lang w:val="en-US"/>
        </w:rPr>
        <w:t>®</w:t>
      </w:r>
      <w:bookmarkEnd w:id="16"/>
      <w:r w:rsidRPr="003E7182">
        <w:rPr>
          <w:rFonts w:cs="Open Sans"/>
          <w:b/>
          <w:bCs/>
          <w:color w:val="FF0000"/>
          <w:sz w:val="40"/>
          <w:szCs w:val="40"/>
          <w:lang w:val="en-US"/>
        </w:rPr>
        <w:t xml:space="preserve"> </w:t>
      </w:r>
      <w:r w:rsidRPr="003E7182">
        <w:t xml:space="preserve">The Australian Government should develop a dedicated strategy to communicate and engage with children and young people about the </w:t>
      </w:r>
      <w:r w:rsidRPr="00FA0F5C">
        <w:t>National Disability Insurance Scheme</w:t>
      </w:r>
      <w:r w:rsidRPr="003E7182">
        <w:t xml:space="preserve">, including to receive their feedback. </w:t>
      </w:r>
    </w:p>
    <w:p w14:paraId="12B8364E" w14:textId="77777777" w:rsidR="002076F6" w:rsidRPr="003E7182" w:rsidRDefault="002076F6" w:rsidP="00347F86">
      <w:pPr>
        <w:spacing w:before="240"/>
      </w:pPr>
      <w:r w:rsidRPr="003E7182">
        <w:rPr>
          <w:rFonts w:cs="Open Sans"/>
          <w:b/>
          <w:bCs/>
          <w:color w:val="FF0000"/>
          <w:sz w:val="40"/>
          <w:szCs w:val="40"/>
          <w:lang w:val="en-US"/>
        </w:rPr>
        <w:t xml:space="preserve">® </w:t>
      </w:r>
      <w:r w:rsidRPr="003E7182">
        <w:rPr>
          <w:rFonts w:cs="Open Sans"/>
          <w:bCs/>
        </w:rPr>
        <w:t>The Australian Government should introduce legal protections to prevent sterilisation of children with disability without consent.</w:t>
      </w:r>
      <w:bookmarkEnd w:id="17"/>
    </w:p>
    <w:p w14:paraId="40081957" w14:textId="77777777" w:rsidR="002076F6" w:rsidRPr="003E7182" w:rsidRDefault="002076F6" w:rsidP="00347F86">
      <w:pPr>
        <w:spacing w:before="240"/>
        <w:rPr>
          <w:rFonts w:cs="Open Sans"/>
          <w:bCs/>
        </w:rPr>
      </w:pPr>
      <w:r w:rsidRPr="003E7182">
        <w:rPr>
          <w:rFonts w:cs="Open Sans"/>
          <w:b/>
          <w:bCs/>
          <w:color w:val="FF0000"/>
          <w:sz w:val="40"/>
          <w:szCs w:val="40"/>
          <w:lang w:val="en-US"/>
        </w:rPr>
        <w:lastRenderedPageBreak/>
        <w:t xml:space="preserve">® </w:t>
      </w:r>
      <w:r w:rsidRPr="003E7182">
        <w:rPr>
          <w:rFonts w:cs="Open Sans"/>
          <w:bCs/>
        </w:rPr>
        <w:t xml:space="preserve">The Australian Government </w:t>
      </w:r>
      <w:r>
        <w:rPr>
          <w:rFonts w:cs="Open Sans"/>
          <w:bCs/>
        </w:rPr>
        <w:t xml:space="preserve">should </w:t>
      </w:r>
      <w:r w:rsidRPr="003E7182">
        <w:rPr>
          <w:rFonts w:cs="Open Sans"/>
          <w:bCs/>
        </w:rPr>
        <w:t>expand and fund the delivery of child targeted mental health and other necessary support services.</w:t>
      </w:r>
    </w:p>
    <w:p w14:paraId="11C0F1A1" w14:textId="77777777" w:rsidR="002076F6" w:rsidRPr="003E7182" w:rsidRDefault="002076F6" w:rsidP="00347F86">
      <w:pPr>
        <w:spacing w:before="240"/>
      </w:pPr>
      <w:r w:rsidRPr="003E7182">
        <w:rPr>
          <w:rFonts w:cs="Open Sans"/>
          <w:b/>
          <w:bCs/>
          <w:color w:val="FF0000"/>
          <w:sz w:val="40"/>
          <w:szCs w:val="40"/>
          <w:lang w:val="en-US"/>
        </w:rPr>
        <w:t xml:space="preserve">® </w:t>
      </w:r>
      <w:r w:rsidRPr="003E7182">
        <w:t xml:space="preserve">The Australian Government should establish a national research agenda on children and young people engaging in intentional self-harm and suicidal behaviour to improve our ability to prevent and respond to these behaviours.  The agenda should prioritise: </w:t>
      </w:r>
    </w:p>
    <w:p w14:paraId="32026ADB" w14:textId="77777777" w:rsidR="002076F6" w:rsidRPr="003E7182" w:rsidRDefault="002076F6" w:rsidP="00347F86">
      <w:pPr>
        <w:pStyle w:val="ListParagraph"/>
        <w:numPr>
          <w:ilvl w:val="0"/>
          <w:numId w:val="19"/>
        </w:numPr>
        <w:spacing w:before="240"/>
      </w:pPr>
      <w:r w:rsidRPr="003E7182">
        <w:t xml:space="preserve">understanding the multiplicity of risk factors for intentional self-harm and suicidal behaviour to effectively target and support children and young people </w:t>
      </w:r>
    </w:p>
    <w:p w14:paraId="21CA2455" w14:textId="77777777" w:rsidR="002076F6" w:rsidRPr="003E7182" w:rsidRDefault="002076F6" w:rsidP="00347F86">
      <w:pPr>
        <w:pStyle w:val="ListParagraph"/>
        <w:numPr>
          <w:ilvl w:val="0"/>
          <w:numId w:val="19"/>
        </w:numPr>
        <w:spacing w:before="240"/>
      </w:pPr>
      <w:r w:rsidRPr="003E7182">
        <w:t xml:space="preserve">understanding the impact and interrelated nature of protective factors </w:t>
      </w:r>
    </w:p>
    <w:p w14:paraId="62E0A360" w14:textId="77777777" w:rsidR="002076F6" w:rsidRPr="003E7182" w:rsidRDefault="002076F6" w:rsidP="00347F86">
      <w:pPr>
        <w:pStyle w:val="ListParagraph"/>
        <w:numPr>
          <w:ilvl w:val="0"/>
          <w:numId w:val="19"/>
        </w:numPr>
        <w:spacing w:before="240"/>
      </w:pPr>
      <w:r w:rsidRPr="003E7182">
        <w:t xml:space="preserve">direct participation of children and young people in research </w:t>
      </w:r>
    </w:p>
    <w:p w14:paraId="5EE87330" w14:textId="77777777" w:rsidR="002076F6" w:rsidRPr="003E7182" w:rsidRDefault="002076F6" w:rsidP="00347F86">
      <w:pPr>
        <w:pStyle w:val="ListParagraph"/>
        <w:numPr>
          <w:ilvl w:val="0"/>
          <w:numId w:val="19"/>
        </w:numPr>
        <w:spacing w:before="240"/>
      </w:pPr>
      <w:r w:rsidRPr="003E7182">
        <w:t>understanding the incidence of and mechanism</w:t>
      </w:r>
      <w:r>
        <w:t xml:space="preserve"> </w:t>
      </w:r>
      <w:r w:rsidRPr="003E7182">
        <w:t xml:space="preserve">s leading to intentional self-harm without suicidal intent </w:t>
      </w:r>
    </w:p>
    <w:p w14:paraId="1697E60F" w14:textId="77777777" w:rsidR="002076F6" w:rsidRPr="003E7182" w:rsidRDefault="002076F6" w:rsidP="00347F86">
      <w:pPr>
        <w:pStyle w:val="ListParagraph"/>
        <w:numPr>
          <w:ilvl w:val="0"/>
          <w:numId w:val="19"/>
        </w:numPr>
        <w:spacing w:before="240"/>
      </w:pPr>
      <w:r w:rsidRPr="003E7182">
        <w:t xml:space="preserve">evaluating effectiveness of services after a suicide death </w:t>
      </w:r>
    </w:p>
    <w:p w14:paraId="5C619D52" w14:textId="77777777" w:rsidR="002076F6" w:rsidRPr="003E7182" w:rsidRDefault="002076F6" w:rsidP="00347F86">
      <w:pPr>
        <w:pStyle w:val="ListParagraph"/>
        <w:numPr>
          <w:ilvl w:val="0"/>
          <w:numId w:val="19"/>
        </w:numPr>
        <w:spacing w:before="240"/>
      </w:pPr>
      <w:r w:rsidRPr="003E7182">
        <w:t xml:space="preserve">investigating ways to restrict access to the means used for intentional self-poisoning </w:t>
      </w:r>
    </w:p>
    <w:p w14:paraId="27DD44C2" w14:textId="77777777" w:rsidR="002076F6" w:rsidRPr="003E7182" w:rsidRDefault="002076F6" w:rsidP="00347F86">
      <w:pPr>
        <w:pStyle w:val="ListParagraph"/>
        <w:numPr>
          <w:ilvl w:val="0"/>
          <w:numId w:val="19"/>
        </w:numPr>
        <w:spacing w:before="240"/>
      </w:pPr>
      <w:r w:rsidRPr="003E7182">
        <w:t>finding effective ways to encourage children and young people to access appropriate help or support for early signs and symptoms of difficulties.</w:t>
      </w:r>
    </w:p>
    <w:p w14:paraId="6EA38484" w14:textId="77777777" w:rsidR="002076F6" w:rsidRPr="003E7182" w:rsidRDefault="002076F6" w:rsidP="00347F86">
      <w:pPr>
        <w:spacing w:before="240"/>
      </w:pPr>
      <w:r w:rsidRPr="003E7182">
        <w:rPr>
          <w:rFonts w:cs="Open Sans"/>
          <w:b/>
          <w:bCs/>
          <w:color w:val="FF0000"/>
          <w:sz w:val="40"/>
          <w:szCs w:val="40"/>
          <w:lang w:val="en-US"/>
        </w:rPr>
        <w:t xml:space="preserve">® </w:t>
      </w:r>
      <w:r w:rsidRPr="003E7182">
        <w:t xml:space="preserve">The Australian Government should support implementation of the </w:t>
      </w:r>
      <w:r w:rsidRPr="003E7182">
        <w:rPr>
          <w:iCs/>
        </w:rPr>
        <w:t>National Fetal Alcohol Spectrum Disorder Strategic Action Plan 2018–2028</w:t>
      </w:r>
      <w:r w:rsidRPr="003E7182">
        <w:t xml:space="preserve"> and address the recommendations made by the Senate Inquiry into </w:t>
      </w:r>
      <w:r w:rsidRPr="003E7182">
        <w:rPr>
          <w:rFonts w:cs="Open Sans"/>
          <w:lang w:val="en-US"/>
        </w:rPr>
        <w:t>Effective Approaches to Prevention, Diagnosis and Support for Fetal Alcohol Spectrum Disorder.</w:t>
      </w:r>
    </w:p>
    <w:p w14:paraId="121FA515" w14:textId="77777777" w:rsidR="002076F6" w:rsidRPr="003E7182" w:rsidRDefault="002076F6" w:rsidP="00347F86">
      <w:pPr>
        <w:spacing w:before="240"/>
      </w:pPr>
      <w:r w:rsidRPr="003E7182">
        <w:rPr>
          <w:rFonts w:cs="Open Sans"/>
          <w:b/>
          <w:bCs/>
          <w:color w:val="FF0000"/>
          <w:sz w:val="40"/>
          <w:szCs w:val="40"/>
          <w:lang w:val="en-US"/>
        </w:rPr>
        <w:t xml:space="preserve">® </w:t>
      </w:r>
      <w:r w:rsidRPr="003E7182">
        <w:t xml:space="preserve">The </w:t>
      </w:r>
      <w:r w:rsidRPr="00FA0F5C">
        <w:t>Australian and New Zealand Child Death Review and Prevention Group</w:t>
      </w:r>
      <w:r w:rsidRPr="003E7182">
        <w:t xml:space="preserve"> should be supported to continue its work in relation to the development of a national child death database, in conjunction with the A</w:t>
      </w:r>
      <w:r>
        <w:t>ustralian Institute of Health and Welfare</w:t>
      </w:r>
      <w:r w:rsidRPr="003E7182">
        <w:t>.</w:t>
      </w:r>
    </w:p>
    <w:p w14:paraId="630CC41C" w14:textId="77777777" w:rsidR="002076F6" w:rsidRPr="00D4002D" w:rsidRDefault="002076F6" w:rsidP="00347F86">
      <w:r w:rsidRPr="003E7182">
        <w:rPr>
          <w:rFonts w:cs="Open Sans"/>
          <w:b/>
          <w:bCs/>
          <w:color w:val="FF0000"/>
          <w:sz w:val="40"/>
          <w:szCs w:val="40"/>
          <w:lang w:val="en-US"/>
        </w:rPr>
        <w:t xml:space="preserve">® </w:t>
      </w:r>
      <w:r>
        <w:rPr>
          <w:rFonts w:cs="Open Sans"/>
          <w:bCs/>
        </w:rPr>
        <w:t>Australian Governments should ensure h</w:t>
      </w:r>
      <w:r w:rsidRPr="003E7182">
        <w:rPr>
          <w:rFonts w:cs="Open Sans"/>
          <w:bCs/>
        </w:rPr>
        <w:t>ealth systems and services meet the specific sexual and reproductive health needs of adolescents, including access to prescribed medical forms of contraception, safe abortion services and sexual health information.</w:t>
      </w:r>
    </w:p>
    <w:p w14:paraId="673913D1" w14:textId="77777777" w:rsidR="002076F6" w:rsidRPr="008E54DD" w:rsidRDefault="002076F6" w:rsidP="00347F86">
      <w:pPr>
        <w:rPr>
          <w:b/>
          <w:bCs/>
        </w:rPr>
      </w:pPr>
      <w:r w:rsidRPr="008E54DD">
        <w:rPr>
          <w:b/>
          <w:bCs/>
        </w:rPr>
        <w:lastRenderedPageBreak/>
        <w:t>Chapter 9: Living standards</w:t>
      </w:r>
    </w:p>
    <w:p w14:paraId="13BA35FC" w14:textId="77777777" w:rsidR="002076F6" w:rsidRPr="00812C89" w:rsidRDefault="002076F6" w:rsidP="00347F86">
      <w:r w:rsidRPr="00AB336D">
        <w:rPr>
          <w:b/>
          <w:bCs/>
          <w:color w:val="FF0000"/>
          <w:sz w:val="40"/>
          <w:szCs w:val="40"/>
          <w:shd w:val="clear" w:color="auto" w:fill="FFFFFF"/>
        </w:rPr>
        <w:t xml:space="preserve">® </w:t>
      </w:r>
      <w:r w:rsidRPr="003A411F">
        <w:t xml:space="preserve">The </w:t>
      </w:r>
      <w:r w:rsidRPr="00812C89">
        <w:t>Australian Government should develop a national poverty reduction plan that explicitly focuses on children</w:t>
      </w:r>
      <w:bookmarkStart w:id="18" w:name="_Toc18067387"/>
      <w:bookmarkEnd w:id="18"/>
      <w:r>
        <w:t>.</w:t>
      </w:r>
    </w:p>
    <w:p w14:paraId="69B5BE17" w14:textId="77777777" w:rsidR="002076F6" w:rsidRPr="00812C89" w:rsidRDefault="002076F6" w:rsidP="00347F86">
      <w:pPr>
        <w:spacing w:before="240"/>
      </w:pPr>
      <w:r w:rsidRPr="00AB336D">
        <w:rPr>
          <w:b/>
          <w:bCs/>
          <w:color w:val="FF0000"/>
          <w:sz w:val="40"/>
          <w:szCs w:val="40"/>
          <w:shd w:val="clear" w:color="auto" w:fill="FFFFFF"/>
        </w:rPr>
        <w:t>®</w:t>
      </w:r>
      <w:r w:rsidRPr="00812C89">
        <w:rPr>
          <w:b/>
          <w:bCs/>
          <w:color w:val="FF0000"/>
          <w:shd w:val="clear" w:color="auto" w:fill="FFFFFF"/>
        </w:rPr>
        <w:t xml:space="preserve"> </w:t>
      </w:r>
      <w:r w:rsidRPr="00812C89">
        <w:t xml:space="preserve">Australian Governments should work to increase social housing stock and affordable housing with a specific focus on the needs of homeless children and young people. This should form part of the overall strategy for advancing children’s rights. </w:t>
      </w:r>
    </w:p>
    <w:p w14:paraId="7C4A655F" w14:textId="77777777" w:rsidR="002076F6" w:rsidRPr="00812C89" w:rsidRDefault="002076F6" w:rsidP="00347F86">
      <w:pPr>
        <w:spacing w:before="240"/>
      </w:pPr>
      <w:r w:rsidRPr="00AB336D">
        <w:rPr>
          <w:b/>
          <w:bCs/>
          <w:color w:val="FF0000"/>
          <w:sz w:val="40"/>
          <w:szCs w:val="40"/>
          <w:shd w:val="clear" w:color="auto" w:fill="FFFFFF"/>
        </w:rPr>
        <w:t xml:space="preserve">® </w:t>
      </w:r>
      <w:r w:rsidRPr="00812C89">
        <w:t xml:space="preserve">Australian Governments should include children under 12 years of age in the Reconnect Program. </w:t>
      </w:r>
    </w:p>
    <w:p w14:paraId="4D1FF8BA" w14:textId="77777777" w:rsidR="002076F6" w:rsidRDefault="002076F6" w:rsidP="00347F86">
      <w:pPr>
        <w:tabs>
          <w:tab w:val="num" w:pos="7383"/>
        </w:tabs>
        <w:spacing w:before="240"/>
        <w:rPr>
          <w:bCs/>
          <w:lang w:val="en-US"/>
        </w:rPr>
      </w:pPr>
      <w:bookmarkStart w:id="19" w:name="m_-7606248528712746786__Hlk22404197"/>
      <w:r w:rsidRPr="00AB336D">
        <w:rPr>
          <w:b/>
          <w:bCs/>
          <w:color w:val="FF0000"/>
          <w:sz w:val="40"/>
          <w:szCs w:val="40"/>
          <w:shd w:val="clear" w:color="auto" w:fill="FFFFFF"/>
        </w:rPr>
        <w:t>®</w:t>
      </w:r>
      <w:bookmarkEnd w:id="19"/>
      <w:r w:rsidRPr="00812C89">
        <w:rPr>
          <w:b/>
          <w:bCs/>
          <w:color w:val="FF0000"/>
          <w:shd w:val="clear" w:color="auto" w:fill="FFFFFF"/>
        </w:rPr>
        <w:t xml:space="preserve"> </w:t>
      </w:r>
      <w:r w:rsidRPr="00812C89">
        <w:rPr>
          <w:bCs/>
          <w:lang w:val="en-US"/>
        </w:rPr>
        <w:t xml:space="preserve">The Australian Government </w:t>
      </w:r>
      <w:r>
        <w:rPr>
          <w:bCs/>
          <w:lang w:val="en-US"/>
        </w:rPr>
        <w:t xml:space="preserve">should </w:t>
      </w:r>
      <w:r w:rsidRPr="00812C89">
        <w:rPr>
          <w:bCs/>
          <w:lang w:val="en-US"/>
        </w:rPr>
        <w:t>address</w:t>
      </w:r>
      <w:r>
        <w:rPr>
          <w:bCs/>
          <w:lang w:val="en-US"/>
        </w:rPr>
        <w:t xml:space="preserve"> </w:t>
      </w:r>
      <w:r w:rsidRPr="00812C89">
        <w:rPr>
          <w:bCs/>
          <w:lang w:val="en-US"/>
        </w:rPr>
        <w:t>inequality experienced by children living in regional and remote Australia through targeted measures.</w:t>
      </w:r>
    </w:p>
    <w:p w14:paraId="5E95E44A" w14:textId="77777777" w:rsidR="002076F6" w:rsidRDefault="002076F6" w:rsidP="00347F86"/>
    <w:p w14:paraId="3763DA3A" w14:textId="77777777" w:rsidR="002076F6" w:rsidRPr="008E54DD" w:rsidRDefault="002076F6" w:rsidP="00347F86">
      <w:pPr>
        <w:rPr>
          <w:b/>
          <w:bCs/>
        </w:rPr>
      </w:pPr>
      <w:r w:rsidRPr="008E54DD">
        <w:rPr>
          <w:b/>
          <w:bCs/>
        </w:rPr>
        <w:t xml:space="preserve">Chapter 10: Education, </w:t>
      </w:r>
      <w:r>
        <w:rPr>
          <w:b/>
          <w:bCs/>
        </w:rPr>
        <w:t>leisure and cultural activities</w:t>
      </w:r>
    </w:p>
    <w:p w14:paraId="0CB7B9C4" w14:textId="77777777" w:rsidR="002076F6" w:rsidRPr="00771412" w:rsidRDefault="002076F6" w:rsidP="00347F86">
      <w:pPr>
        <w:spacing w:before="240"/>
        <w:rPr>
          <w:rFonts w:cs="Open Sans"/>
          <w:szCs w:val="20"/>
        </w:rPr>
      </w:pPr>
      <w:r w:rsidRPr="00771412">
        <w:rPr>
          <w:rFonts w:cs="Open Sans"/>
          <w:b/>
          <w:bCs/>
          <w:color w:val="FF0000"/>
          <w:sz w:val="40"/>
          <w:szCs w:val="40"/>
          <w:shd w:val="clear" w:color="auto" w:fill="FFFFFF"/>
        </w:rPr>
        <w:t>®</w:t>
      </w:r>
      <w:r w:rsidRPr="00771412">
        <w:rPr>
          <w:rFonts w:cs="Open Sans"/>
          <w:szCs w:val="20"/>
        </w:rPr>
        <w:t xml:space="preserve">Australian Governments should commit to the </w:t>
      </w:r>
      <w:r w:rsidRPr="004F43D6">
        <w:rPr>
          <w:rFonts w:cs="Open Sans"/>
          <w:iCs/>
          <w:szCs w:val="20"/>
        </w:rPr>
        <w:t>National Quality Framework</w:t>
      </w:r>
      <w:r w:rsidRPr="00771412">
        <w:rPr>
          <w:rFonts w:cs="Open Sans"/>
          <w:szCs w:val="20"/>
        </w:rPr>
        <w:t xml:space="preserve"> and support the Australian Children’s Education and Care Quality Authority beyond 2020.</w:t>
      </w:r>
    </w:p>
    <w:p w14:paraId="7F5E4DBF" w14:textId="77777777" w:rsidR="002076F6" w:rsidRPr="00771412" w:rsidRDefault="002076F6" w:rsidP="00347F86">
      <w:pPr>
        <w:spacing w:before="240"/>
        <w:rPr>
          <w:szCs w:val="20"/>
        </w:rPr>
      </w:pPr>
      <w:r w:rsidRPr="00771412">
        <w:rPr>
          <w:rFonts w:cs="Open Sans"/>
          <w:b/>
          <w:bCs/>
          <w:color w:val="FF0000"/>
          <w:sz w:val="40"/>
          <w:szCs w:val="40"/>
          <w:shd w:val="clear" w:color="auto" w:fill="FFFFFF"/>
        </w:rPr>
        <w:t>®</w:t>
      </w:r>
      <w:r w:rsidRPr="00771412">
        <w:rPr>
          <w:rFonts w:cs="Open Sans"/>
          <w:szCs w:val="20"/>
        </w:rPr>
        <w:t xml:space="preserve">Australian Governments should commit to enhancing universal access to </w:t>
      </w:r>
      <w:r w:rsidRPr="00771412">
        <w:rPr>
          <w:szCs w:val="20"/>
        </w:rPr>
        <w:t>quality early childhood education and care services.</w:t>
      </w:r>
    </w:p>
    <w:p w14:paraId="5FD98568" w14:textId="77777777" w:rsidR="002076F6" w:rsidRPr="00771412" w:rsidRDefault="002076F6" w:rsidP="00347F86">
      <w:pPr>
        <w:spacing w:before="240"/>
        <w:rPr>
          <w:szCs w:val="20"/>
        </w:rPr>
      </w:pPr>
      <w:r w:rsidRPr="00771412">
        <w:rPr>
          <w:rFonts w:cs="Open Sans"/>
          <w:b/>
          <w:bCs/>
          <w:color w:val="FF0000"/>
          <w:sz w:val="40"/>
          <w:szCs w:val="40"/>
          <w:shd w:val="clear" w:color="auto" w:fill="FFFFFF"/>
        </w:rPr>
        <w:t>®</w:t>
      </w:r>
      <w:r w:rsidRPr="00771412">
        <w:rPr>
          <w:rFonts w:cs="Open Sans"/>
          <w:szCs w:val="20"/>
        </w:rPr>
        <w:t>Australian Governments should monitor the progress of children who are developmentally vulnerable, especially in relation to whether changes to subsidies negatively impact on their experiences.</w:t>
      </w:r>
    </w:p>
    <w:p w14:paraId="36DFCBB6" w14:textId="77777777" w:rsidR="002076F6" w:rsidRPr="00771412" w:rsidRDefault="002076F6" w:rsidP="00347F86">
      <w:pPr>
        <w:spacing w:before="120" w:after="120"/>
        <w:rPr>
          <w:rFonts w:cs="Open Sans"/>
          <w:szCs w:val="20"/>
        </w:rPr>
      </w:pPr>
      <w:r w:rsidRPr="00771412">
        <w:rPr>
          <w:rFonts w:cs="Open Sans"/>
          <w:b/>
          <w:bCs/>
          <w:color w:val="FF0000"/>
          <w:sz w:val="40"/>
          <w:szCs w:val="40"/>
          <w:shd w:val="clear" w:color="auto" w:fill="FFFFFF"/>
        </w:rPr>
        <w:t xml:space="preserve">® </w:t>
      </w:r>
      <w:r w:rsidRPr="00771412">
        <w:rPr>
          <w:rFonts w:cs="Open Sans"/>
          <w:szCs w:val="20"/>
        </w:rPr>
        <w:t xml:space="preserve">The Australian Government in its </w:t>
      </w:r>
      <w:r w:rsidRPr="00771412">
        <w:rPr>
          <w:rFonts w:cs="Open Sans"/>
          <w:i/>
          <w:szCs w:val="20"/>
        </w:rPr>
        <w:t>Nationally Consistent Collection of Data on School Students with Disability</w:t>
      </w:r>
      <w:r w:rsidRPr="00771412">
        <w:rPr>
          <w:rFonts w:cs="Open Sans"/>
          <w:szCs w:val="20"/>
        </w:rPr>
        <w:t xml:space="preserve"> should include children that do not qualify for support or do not have access to mainstream schools.</w:t>
      </w:r>
    </w:p>
    <w:p w14:paraId="4296D24B" w14:textId="77777777" w:rsidR="002076F6" w:rsidRPr="00771412" w:rsidRDefault="002076F6" w:rsidP="00347F86">
      <w:pPr>
        <w:spacing w:before="240"/>
        <w:rPr>
          <w:rFonts w:cs="Open Sans"/>
          <w:szCs w:val="20"/>
        </w:rPr>
      </w:pPr>
      <w:r w:rsidRPr="00771412">
        <w:rPr>
          <w:rFonts w:cs="Open Sans"/>
          <w:b/>
          <w:bCs/>
          <w:color w:val="FF0000"/>
          <w:sz w:val="40"/>
          <w:szCs w:val="40"/>
          <w:shd w:val="clear" w:color="auto" w:fill="FFFFFF"/>
        </w:rPr>
        <w:t xml:space="preserve">® </w:t>
      </w:r>
      <w:r w:rsidRPr="00771412">
        <w:rPr>
          <w:rFonts w:cs="Open Sans"/>
          <w:szCs w:val="20"/>
        </w:rPr>
        <w:t>The Australian Government should commission an investigation into the use of restrictive practices in Australian schools and strategies to promote inclusive education for children with disability.</w:t>
      </w:r>
    </w:p>
    <w:p w14:paraId="2F0E6488" w14:textId="77777777" w:rsidR="002076F6" w:rsidRDefault="002076F6" w:rsidP="00347F86">
      <w:pPr>
        <w:spacing w:before="120" w:after="0"/>
        <w:rPr>
          <w:rFonts w:cs="Open Sans"/>
          <w:sz w:val="20"/>
          <w:szCs w:val="20"/>
          <w:vertAlign w:val="superscript"/>
          <w:lang w:val="en"/>
        </w:rPr>
      </w:pPr>
      <w:r w:rsidRPr="00771412">
        <w:rPr>
          <w:rFonts w:cs="Open Sans"/>
          <w:b/>
          <w:bCs/>
          <w:color w:val="FF0000"/>
          <w:sz w:val="40"/>
          <w:szCs w:val="40"/>
          <w:shd w:val="clear" w:color="auto" w:fill="FFFFFF"/>
        </w:rPr>
        <w:lastRenderedPageBreak/>
        <w:t>®</w:t>
      </w:r>
      <w:r w:rsidRPr="00771412">
        <w:rPr>
          <w:rFonts w:cs="Open Sans"/>
          <w:b/>
          <w:bCs/>
          <w:shd w:val="clear" w:color="auto" w:fill="FFFFFF"/>
        </w:rPr>
        <w:t xml:space="preserve"> </w:t>
      </w:r>
      <w:r>
        <w:rPr>
          <w:rFonts w:cs="Open Sans"/>
          <w:shd w:val="clear" w:color="auto" w:fill="FFFFFF"/>
        </w:rPr>
        <w:t xml:space="preserve">Australian Governments should ensure that </w:t>
      </w:r>
      <w:r>
        <w:rPr>
          <w:szCs w:val="20"/>
          <w:lang w:val="en"/>
        </w:rPr>
        <w:t>d</w:t>
      </w:r>
      <w:r w:rsidRPr="00771412">
        <w:rPr>
          <w:szCs w:val="20"/>
          <w:lang w:val="en"/>
        </w:rPr>
        <w:t xml:space="preserve">ata gaps relating to suspensions and expulsions </w:t>
      </w:r>
      <w:r>
        <w:rPr>
          <w:szCs w:val="20"/>
          <w:lang w:val="en"/>
        </w:rPr>
        <w:t xml:space="preserve">are addressed in </w:t>
      </w:r>
      <w:r w:rsidRPr="00771412">
        <w:rPr>
          <w:szCs w:val="20"/>
          <w:lang w:val="en"/>
        </w:rPr>
        <w:t>the national children’s data framework</w:t>
      </w:r>
      <w:r>
        <w:rPr>
          <w:szCs w:val="20"/>
          <w:lang w:val="en"/>
        </w:rPr>
        <w:t>.</w:t>
      </w:r>
    </w:p>
    <w:p w14:paraId="563394B7" w14:textId="77777777" w:rsidR="002076F6" w:rsidRPr="00056839" w:rsidRDefault="002076F6" w:rsidP="00347F86">
      <w:pPr>
        <w:spacing w:before="120" w:after="0"/>
        <w:rPr>
          <w:szCs w:val="20"/>
          <w:lang w:val="en"/>
        </w:rPr>
      </w:pPr>
    </w:p>
    <w:p w14:paraId="13DD0C1F" w14:textId="77777777" w:rsidR="002076F6" w:rsidRPr="008E54DD" w:rsidRDefault="002076F6" w:rsidP="00347F86">
      <w:pPr>
        <w:rPr>
          <w:b/>
          <w:bCs/>
        </w:rPr>
      </w:pPr>
      <w:r w:rsidRPr="008E54DD">
        <w:rPr>
          <w:b/>
          <w:bCs/>
        </w:rPr>
        <w:t>Chapter 11: Youth justice</w:t>
      </w:r>
    </w:p>
    <w:p w14:paraId="2226BA5C" w14:textId="77777777" w:rsidR="002076F6" w:rsidRPr="001861E4" w:rsidRDefault="002076F6" w:rsidP="00347F86">
      <w:pPr>
        <w:rPr>
          <w:rFonts w:cs="Open Sans"/>
          <w:lang w:val="en-US"/>
        </w:rPr>
      </w:pPr>
      <w:r w:rsidRPr="00EA330B">
        <w:rPr>
          <w:rFonts w:cs="Open Sans"/>
          <w:b/>
          <w:bCs/>
          <w:color w:val="FF0000"/>
          <w:sz w:val="40"/>
          <w:szCs w:val="40"/>
        </w:rPr>
        <w:t>®</w:t>
      </w:r>
      <w:r>
        <w:rPr>
          <w:rFonts w:cs="Open Sans"/>
          <w:b/>
          <w:bCs/>
          <w:color w:val="FF0000"/>
          <w:sz w:val="40"/>
          <w:szCs w:val="40"/>
        </w:rPr>
        <w:t xml:space="preserve"> </w:t>
      </w:r>
      <w:r w:rsidRPr="00F72598">
        <w:rPr>
          <w:rFonts w:cs="Open Sans"/>
          <w:lang w:val="en-US"/>
        </w:rPr>
        <w:t xml:space="preserve">The </w:t>
      </w:r>
      <w:r w:rsidRPr="00F72598">
        <w:rPr>
          <w:rFonts w:cs="Open Sans"/>
        </w:rPr>
        <w:t>Australian Government</w:t>
      </w:r>
      <w:r w:rsidRPr="00F72598">
        <w:rPr>
          <w:rFonts w:cs="Open Sans"/>
          <w:lang w:val="en-US"/>
        </w:rPr>
        <w:t xml:space="preserve"> </w:t>
      </w:r>
      <w:r>
        <w:rPr>
          <w:rFonts w:cs="Open Sans"/>
          <w:lang w:val="en-US"/>
        </w:rPr>
        <w:t xml:space="preserve">should </w:t>
      </w:r>
      <w:r w:rsidRPr="00F72598">
        <w:rPr>
          <w:rFonts w:cs="Open Sans"/>
          <w:lang w:val="en-US"/>
        </w:rPr>
        <w:t xml:space="preserve">withdraw its reservation to article 37(c) of the </w:t>
      </w:r>
      <w:r w:rsidRPr="00F72598">
        <w:rPr>
          <w:rFonts w:cs="Open Sans"/>
          <w:iCs/>
          <w:lang w:val="en-US"/>
        </w:rPr>
        <w:t>CRC</w:t>
      </w:r>
      <w:r w:rsidRPr="00F72598">
        <w:rPr>
          <w:rFonts w:cs="Open Sans"/>
          <w:lang w:val="en-US"/>
        </w:rPr>
        <w:t>.</w:t>
      </w:r>
    </w:p>
    <w:p w14:paraId="42C81EA2" w14:textId="77777777" w:rsidR="002076F6" w:rsidRPr="006C70A0" w:rsidRDefault="002076F6" w:rsidP="00347F86">
      <w:pPr>
        <w:rPr>
          <w:rFonts w:cs="Open Sans"/>
          <w:b/>
          <w:bCs/>
        </w:rPr>
      </w:pPr>
      <w:r w:rsidRPr="00EA330B">
        <w:rPr>
          <w:rFonts w:cs="Open Sans"/>
          <w:b/>
          <w:bCs/>
          <w:color w:val="FF0000"/>
          <w:sz w:val="40"/>
          <w:szCs w:val="40"/>
        </w:rPr>
        <w:t>®</w:t>
      </w:r>
      <w:r w:rsidRPr="00DA27C6">
        <w:rPr>
          <w:rFonts w:cs="Open Sans"/>
        </w:rPr>
        <w:t>Australian Governme</w:t>
      </w:r>
      <w:r w:rsidRPr="0023076E">
        <w:rPr>
          <w:rFonts w:cs="Open Sans"/>
        </w:rPr>
        <w:t xml:space="preserve">nts should explicitly prohibit the use of isolation practices and force as punishment in </w:t>
      </w:r>
      <w:r>
        <w:rPr>
          <w:rFonts w:cs="Open Sans"/>
        </w:rPr>
        <w:t>youth</w:t>
      </w:r>
      <w:r w:rsidRPr="0023076E">
        <w:rPr>
          <w:rFonts w:cs="Open Sans"/>
        </w:rPr>
        <w:t xml:space="preserve"> justice facilities. These practices should only be permitted when necessary to prevent an imminent and serious threat of injury to the child or others, and only when all other means of control have been exhausted.</w:t>
      </w:r>
    </w:p>
    <w:p w14:paraId="124C0412" w14:textId="77777777" w:rsidR="002076F6" w:rsidRPr="004E4D2D" w:rsidRDefault="002076F6" w:rsidP="00347F86">
      <w:pPr>
        <w:pStyle w:val="NormalWeb"/>
        <w:rPr>
          <w:rFonts w:ascii="Open Sans" w:hAnsi="Open Sans" w:cs="Open Sans"/>
          <w:b/>
          <w:bCs/>
        </w:rPr>
      </w:pPr>
      <w:r w:rsidRPr="004E4D2D">
        <w:rPr>
          <w:rFonts w:ascii="Open Sans" w:hAnsi="Open Sans" w:cs="Open Sans"/>
          <w:b/>
          <w:bCs/>
          <w:color w:val="FF0000"/>
          <w:sz w:val="40"/>
          <w:szCs w:val="40"/>
        </w:rPr>
        <w:t>®</w:t>
      </w:r>
      <w:r w:rsidRPr="004E4D2D">
        <w:rPr>
          <w:rFonts w:ascii="Open Sans" w:hAnsi="Open Sans" w:cs="Open Sans"/>
          <w:b/>
          <w:bCs/>
        </w:rPr>
        <w:t xml:space="preserve"> </w:t>
      </w:r>
      <w:r w:rsidRPr="004E4D2D">
        <w:rPr>
          <w:rFonts w:ascii="Open Sans" w:hAnsi="Open Sans" w:cs="Open Sans"/>
        </w:rPr>
        <w:t>Australian Governments should review existing systems of monitoring and inspection of youth justice facilities for compliance with OPCAT and amend their legislative frameworks accordingly.</w:t>
      </w:r>
    </w:p>
    <w:p w14:paraId="0944EA81" w14:textId="77777777" w:rsidR="002076F6" w:rsidRDefault="002076F6" w:rsidP="00347F86">
      <w:pPr>
        <w:rPr>
          <w:rFonts w:cs="Open Sans"/>
          <w:b/>
          <w:bCs/>
        </w:rPr>
      </w:pPr>
      <w:r w:rsidRPr="00EA330B">
        <w:rPr>
          <w:rFonts w:cs="Open Sans"/>
          <w:b/>
          <w:bCs/>
          <w:color w:val="FF0000"/>
          <w:sz w:val="40"/>
          <w:szCs w:val="40"/>
        </w:rPr>
        <w:t>®</w:t>
      </w:r>
      <w:r>
        <w:rPr>
          <w:rFonts w:cs="Open Sans"/>
          <w:b/>
          <w:bCs/>
          <w:color w:val="FF0000"/>
          <w:sz w:val="40"/>
          <w:szCs w:val="40"/>
        </w:rPr>
        <w:t xml:space="preserve"> </w:t>
      </w:r>
      <w:r>
        <w:rPr>
          <w:rFonts w:cs="Open Sans"/>
          <w:bCs/>
        </w:rPr>
        <w:t xml:space="preserve">The Australian Government should </w:t>
      </w:r>
      <w:r w:rsidRPr="00D64509">
        <w:rPr>
          <w:rFonts w:cs="Open Sans"/>
          <w:bCs/>
        </w:rPr>
        <w:t xml:space="preserve">establish a children’s sub-group </w:t>
      </w:r>
      <w:r>
        <w:rPr>
          <w:rFonts w:cs="Open Sans"/>
          <w:bCs/>
        </w:rPr>
        <w:t xml:space="preserve">of the </w:t>
      </w:r>
      <w:r w:rsidRPr="00D64509">
        <w:rPr>
          <w:rFonts w:cs="Open Sans"/>
          <w:bCs/>
        </w:rPr>
        <w:t>National Preventive Mechanism in Australia</w:t>
      </w:r>
      <w:r>
        <w:rPr>
          <w:rFonts w:cs="Open Sans"/>
          <w:bCs/>
        </w:rPr>
        <w:t xml:space="preserve"> </w:t>
      </w:r>
      <w:r w:rsidRPr="00D64509">
        <w:rPr>
          <w:rFonts w:cs="Open Sans"/>
          <w:bCs/>
        </w:rPr>
        <w:t>to ensure those with expertise and experience of working with children can provide specialist advice, information and recommendations.</w:t>
      </w:r>
    </w:p>
    <w:p w14:paraId="33E500AD" w14:textId="77777777" w:rsidR="002076F6" w:rsidRDefault="002076F6" w:rsidP="00347F86">
      <w:pPr>
        <w:rPr>
          <w:rFonts w:cs="Open Sans"/>
        </w:rPr>
      </w:pPr>
      <w:r w:rsidRPr="00EA330B">
        <w:rPr>
          <w:rFonts w:cs="Open Sans"/>
          <w:b/>
          <w:bCs/>
          <w:color w:val="FF0000"/>
          <w:sz w:val="40"/>
          <w:szCs w:val="40"/>
        </w:rPr>
        <w:t>®</w:t>
      </w:r>
      <w:r>
        <w:rPr>
          <w:rFonts w:cs="Open Sans"/>
        </w:rPr>
        <w:t xml:space="preserve"> </w:t>
      </w:r>
      <w:r w:rsidRPr="00ED3D21">
        <w:rPr>
          <w:rFonts w:cs="Open Sans"/>
        </w:rPr>
        <w:t>Australi</w:t>
      </w:r>
      <w:r>
        <w:rPr>
          <w:rFonts w:cs="Open Sans"/>
        </w:rPr>
        <w:t xml:space="preserve">an Governments should better implement the principle of detention as a last resort by </w:t>
      </w:r>
      <w:r w:rsidRPr="00ED3D21">
        <w:rPr>
          <w:rFonts w:cs="Open Sans"/>
        </w:rPr>
        <w:t>identify</w:t>
      </w:r>
      <w:r>
        <w:rPr>
          <w:rFonts w:cs="Open Sans"/>
        </w:rPr>
        <w:t>ing</w:t>
      </w:r>
      <w:r w:rsidRPr="00ED3D21">
        <w:rPr>
          <w:rFonts w:cs="Open Sans"/>
        </w:rPr>
        <w:t xml:space="preserve"> and remov</w:t>
      </w:r>
      <w:r>
        <w:rPr>
          <w:rFonts w:cs="Open Sans"/>
        </w:rPr>
        <w:t>ing</w:t>
      </w:r>
      <w:r w:rsidRPr="00ED3D21">
        <w:rPr>
          <w:rFonts w:cs="Open Sans"/>
        </w:rPr>
        <w:t xml:space="preserve"> barriers for young offenders accessing diversionary programs, in particular for Aboriginal and Torres Strait Islander children</w:t>
      </w:r>
      <w:r>
        <w:rPr>
          <w:rFonts w:cs="Open Sans"/>
        </w:rPr>
        <w:t xml:space="preserve">. </w:t>
      </w:r>
    </w:p>
    <w:p w14:paraId="7357ADF5" w14:textId="77777777" w:rsidR="002076F6" w:rsidRPr="001861E4" w:rsidRDefault="002076F6" w:rsidP="00347F86">
      <w:pPr>
        <w:rPr>
          <w:rFonts w:cs="Open Sans"/>
        </w:rPr>
      </w:pPr>
      <w:r w:rsidRPr="00EA330B">
        <w:rPr>
          <w:rFonts w:cs="Open Sans"/>
          <w:b/>
          <w:bCs/>
          <w:color w:val="FF0000"/>
          <w:sz w:val="40"/>
          <w:szCs w:val="40"/>
        </w:rPr>
        <w:t>®</w:t>
      </w:r>
      <w:r>
        <w:rPr>
          <w:rFonts w:cs="Open Sans"/>
        </w:rPr>
        <w:t xml:space="preserve"> </w:t>
      </w:r>
      <w:r w:rsidRPr="00ED3D21">
        <w:rPr>
          <w:rFonts w:cs="Open Sans"/>
        </w:rPr>
        <w:t>Australi</w:t>
      </w:r>
      <w:r>
        <w:rPr>
          <w:rFonts w:cs="Open Sans"/>
        </w:rPr>
        <w:t xml:space="preserve">an Governments should </w:t>
      </w:r>
      <w:r w:rsidRPr="00ED3D21">
        <w:rPr>
          <w:rFonts w:cs="Open Sans"/>
        </w:rPr>
        <w:t>expand the availability and range of diversionary programs for young offenders, including community-controlled and culturally-safe programs</w:t>
      </w:r>
      <w:r>
        <w:rPr>
          <w:rFonts w:cs="Open Sans"/>
        </w:rPr>
        <w:t>.</w:t>
      </w:r>
    </w:p>
    <w:p w14:paraId="05B98A4A" w14:textId="77777777" w:rsidR="002076F6" w:rsidRPr="001861E4" w:rsidRDefault="002076F6" w:rsidP="00347F86">
      <w:pPr>
        <w:rPr>
          <w:rFonts w:cs="Open Sans"/>
        </w:rPr>
      </w:pPr>
      <w:r w:rsidRPr="00EA330B">
        <w:rPr>
          <w:rFonts w:cs="Open Sans"/>
          <w:b/>
          <w:bCs/>
          <w:color w:val="FF0000"/>
          <w:sz w:val="40"/>
          <w:szCs w:val="40"/>
        </w:rPr>
        <w:t>®</w:t>
      </w:r>
      <w:r>
        <w:rPr>
          <w:rFonts w:cs="Open Sans"/>
        </w:rPr>
        <w:t xml:space="preserve"> </w:t>
      </w:r>
      <w:r w:rsidRPr="00ED3D21">
        <w:rPr>
          <w:rFonts w:cs="Open Sans"/>
        </w:rPr>
        <w:t>Australi</w:t>
      </w:r>
      <w:r>
        <w:rPr>
          <w:rFonts w:cs="Open Sans"/>
        </w:rPr>
        <w:t xml:space="preserve">an Governments should </w:t>
      </w:r>
      <w:r w:rsidRPr="00ED3D21">
        <w:rPr>
          <w:rFonts w:cs="Open Sans"/>
        </w:rPr>
        <w:t>review bail laws for their impact on the number of children on remand in detention</w:t>
      </w:r>
      <w:r>
        <w:rPr>
          <w:rFonts w:cs="Open Sans"/>
        </w:rPr>
        <w:t xml:space="preserve"> and ensure non-custodial options.</w:t>
      </w:r>
    </w:p>
    <w:p w14:paraId="39FAFD25" w14:textId="77777777" w:rsidR="002076F6" w:rsidRPr="001861E4" w:rsidRDefault="002076F6" w:rsidP="00347F86">
      <w:pPr>
        <w:rPr>
          <w:rFonts w:cs="Open Sans"/>
        </w:rPr>
      </w:pPr>
      <w:r w:rsidRPr="00EA330B">
        <w:rPr>
          <w:rFonts w:cs="Open Sans"/>
          <w:b/>
          <w:bCs/>
          <w:color w:val="FF0000"/>
          <w:sz w:val="40"/>
          <w:szCs w:val="40"/>
        </w:rPr>
        <w:t>®</w:t>
      </w:r>
      <w:r>
        <w:rPr>
          <w:rFonts w:cs="Open Sans"/>
        </w:rPr>
        <w:t xml:space="preserve"> </w:t>
      </w:r>
      <w:r w:rsidRPr="00ED3D21">
        <w:rPr>
          <w:rFonts w:cs="Open Sans"/>
        </w:rPr>
        <w:t>Australi</w:t>
      </w:r>
      <w:r>
        <w:rPr>
          <w:rFonts w:cs="Open Sans"/>
        </w:rPr>
        <w:t xml:space="preserve">an Governments should </w:t>
      </w:r>
      <w:r w:rsidRPr="00ED3D21">
        <w:rPr>
          <w:rFonts w:cs="Open Sans"/>
        </w:rPr>
        <w:t>abolish mandatory minimum sentencing laws that apply to children.</w:t>
      </w:r>
    </w:p>
    <w:p w14:paraId="6CCE3A1F" w14:textId="77777777" w:rsidR="002076F6" w:rsidRPr="001861E4" w:rsidRDefault="002076F6" w:rsidP="00347F86">
      <w:r w:rsidRPr="00EA330B">
        <w:rPr>
          <w:rFonts w:cs="Open Sans"/>
          <w:b/>
          <w:bCs/>
          <w:color w:val="FF0000"/>
          <w:sz w:val="40"/>
          <w:szCs w:val="40"/>
        </w:rPr>
        <w:lastRenderedPageBreak/>
        <w:t>®</w:t>
      </w:r>
      <w:r w:rsidRPr="00972DCE">
        <w:rPr>
          <w:rFonts w:cs="Open Sans"/>
        </w:rPr>
        <w:t xml:space="preserve">Australian Governments </w:t>
      </w:r>
      <w:r>
        <w:rPr>
          <w:rFonts w:cs="Open Sans"/>
        </w:rPr>
        <w:t xml:space="preserve">should </w:t>
      </w:r>
      <w:r w:rsidRPr="00972DCE">
        <w:rPr>
          <w:rFonts w:cs="Open Sans"/>
        </w:rPr>
        <w:t xml:space="preserve">raise the </w:t>
      </w:r>
      <w:r>
        <w:rPr>
          <w:rFonts w:cs="Open Sans"/>
        </w:rPr>
        <w:t xml:space="preserve">minimum </w:t>
      </w:r>
      <w:r w:rsidRPr="00972DCE">
        <w:rPr>
          <w:rFonts w:cs="Open Sans"/>
        </w:rPr>
        <w:t>age of criminal responsibility to at least 1</w:t>
      </w:r>
      <w:r>
        <w:rPr>
          <w:rFonts w:cs="Open Sans"/>
        </w:rPr>
        <w:t>4</w:t>
      </w:r>
      <w:r w:rsidRPr="00972DCE">
        <w:rPr>
          <w:rFonts w:cs="Open Sans"/>
        </w:rPr>
        <w:t xml:space="preserve"> years</w:t>
      </w:r>
      <w:r>
        <w:rPr>
          <w:rFonts w:cs="Open Sans"/>
        </w:rPr>
        <w:t>.</w:t>
      </w:r>
    </w:p>
    <w:p w14:paraId="3E98B49E" w14:textId="77777777" w:rsidR="002076F6" w:rsidRPr="00EB1DA2" w:rsidRDefault="002076F6" w:rsidP="00347F86">
      <w:r w:rsidRPr="00EA330B">
        <w:rPr>
          <w:rFonts w:cs="Open Sans"/>
          <w:b/>
          <w:bCs/>
          <w:color w:val="FF0000"/>
          <w:sz w:val="40"/>
          <w:szCs w:val="40"/>
        </w:rPr>
        <w:t>®</w:t>
      </w:r>
      <w:r w:rsidRPr="00EB1DA2">
        <w:t>Australian Government</w:t>
      </w:r>
      <w:r>
        <w:t>s</w:t>
      </w:r>
      <w:r w:rsidRPr="00EB1DA2">
        <w:t xml:space="preserve"> </w:t>
      </w:r>
      <w:r>
        <w:t xml:space="preserve">should </w:t>
      </w:r>
      <w:r w:rsidRPr="00EB1DA2">
        <w:t>ensure that laws that allow for children to be detained following a finding of unfitness to stand trial, or a verdict of not guilty by reason of mental impairment:</w:t>
      </w:r>
    </w:p>
    <w:p w14:paraId="0355E6E5" w14:textId="77777777" w:rsidR="002076F6" w:rsidRPr="00080A82" w:rsidRDefault="002076F6" w:rsidP="00347F86">
      <w:pPr>
        <w:pStyle w:val="ListParagraph"/>
        <w:keepNext w:val="0"/>
        <w:keepLines w:val="0"/>
        <w:widowControl/>
        <w:numPr>
          <w:ilvl w:val="0"/>
          <w:numId w:val="13"/>
        </w:numPr>
        <w:spacing w:before="240"/>
      </w:pPr>
      <w:r w:rsidRPr="00080A82">
        <w:t>impose effective limits on the total period of detention</w:t>
      </w:r>
    </w:p>
    <w:p w14:paraId="11879C56" w14:textId="77777777" w:rsidR="002076F6" w:rsidRPr="00EB1DA2" w:rsidRDefault="002076F6" w:rsidP="00347F86">
      <w:pPr>
        <w:pStyle w:val="ListParagraph"/>
        <w:keepNext w:val="0"/>
        <w:keepLines w:val="0"/>
        <w:widowControl/>
        <w:numPr>
          <w:ilvl w:val="0"/>
          <w:numId w:val="13"/>
        </w:numPr>
        <w:spacing w:before="240"/>
      </w:pPr>
      <w:r w:rsidRPr="00EB1DA2">
        <w:t>require regular reviews of the need for detention</w:t>
      </w:r>
    </w:p>
    <w:p w14:paraId="1A854B1D" w14:textId="77777777" w:rsidR="002076F6" w:rsidRPr="001861E4" w:rsidRDefault="002076F6" w:rsidP="00347F86">
      <w:pPr>
        <w:pStyle w:val="ListParagraph"/>
        <w:keepNext w:val="0"/>
        <w:keepLines w:val="0"/>
        <w:widowControl/>
        <w:numPr>
          <w:ilvl w:val="0"/>
          <w:numId w:val="13"/>
        </w:numPr>
        <w:spacing w:before="240"/>
        <w:rPr>
          <w:bCs/>
          <w:lang w:val="en"/>
        </w:rPr>
      </w:pPr>
      <w:r w:rsidRPr="00EB1DA2">
        <w:t xml:space="preserve">require a plan </w:t>
      </w:r>
      <w:r w:rsidRPr="00080A82">
        <w:rPr>
          <w:bCs/>
          <w:lang w:val="en"/>
        </w:rPr>
        <w:t>to be put in place, including actions to be taken for the child’s rehabilitation to facilitate their transition into progressively less restrictive environments, and eventually out of detention.</w:t>
      </w:r>
    </w:p>
    <w:p w14:paraId="069F5009" w14:textId="77777777" w:rsidR="002076F6" w:rsidRPr="00F8224B" w:rsidRDefault="002076F6" w:rsidP="00347F86">
      <w:pPr>
        <w:rPr>
          <w:rFonts w:cs="Open Sans"/>
          <w:b/>
          <w:bCs/>
        </w:rPr>
      </w:pPr>
      <w:r w:rsidRPr="00EA330B">
        <w:rPr>
          <w:rFonts w:cs="Open Sans"/>
          <w:b/>
          <w:bCs/>
          <w:color w:val="FF0000"/>
          <w:sz w:val="40"/>
          <w:szCs w:val="40"/>
        </w:rPr>
        <w:t>®</w:t>
      </w:r>
      <w:r>
        <w:rPr>
          <w:rFonts w:cs="Open Sans"/>
          <w:b/>
          <w:bCs/>
          <w:color w:val="FF0000"/>
          <w:sz w:val="40"/>
          <w:szCs w:val="40"/>
        </w:rPr>
        <w:t xml:space="preserve"> </w:t>
      </w:r>
      <w:r w:rsidRPr="001861E4">
        <w:rPr>
          <w:rFonts w:cs="Open Sans"/>
          <w:bCs/>
        </w:rPr>
        <w:t>The Australian Government should:</w:t>
      </w:r>
    </w:p>
    <w:p w14:paraId="28CE1B19" w14:textId="77777777" w:rsidR="002076F6" w:rsidRPr="004A37E8" w:rsidRDefault="002076F6" w:rsidP="00347F86">
      <w:pPr>
        <w:pStyle w:val="ListParagraph"/>
        <w:keepNext w:val="0"/>
        <w:keepLines w:val="0"/>
        <w:widowControl/>
        <w:numPr>
          <w:ilvl w:val="0"/>
          <w:numId w:val="14"/>
        </w:numPr>
        <w:spacing w:before="240"/>
        <w:rPr>
          <w:rFonts w:cs="Open Sans"/>
          <w:bCs/>
        </w:rPr>
      </w:pPr>
      <w:r w:rsidRPr="004A37E8">
        <w:rPr>
          <w:rFonts w:cs="Open Sans"/>
          <w:bCs/>
        </w:rPr>
        <w:t>ensure that whenever a control order is imposed in relation to a person under 18 years of age, any obligations, prohibitions and restrictions imposed constitute the least interference with the child’s liberty, privacy or freedom of movement that is necessary in all the circumstances</w:t>
      </w:r>
    </w:p>
    <w:p w14:paraId="05F25FE8" w14:textId="77777777" w:rsidR="002076F6" w:rsidRPr="004A37E8" w:rsidRDefault="002076F6" w:rsidP="00347F86">
      <w:pPr>
        <w:pStyle w:val="ListParagraph"/>
        <w:keepNext w:val="0"/>
        <w:keepLines w:val="0"/>
        <w:widowControl/>
        <w:numPr>
          <w:ilvl w:val="0"/>
          <w:numId w:val="14"/>
        </w:numPr>
        <w:spacing w:before="240"/>
        <w:rPr>
          <w:rFonts w:cs="Open Sans"/>
          <w:bCs/>
        </w:rPr>
      </w:pPr>
      <w:r w:rsidRPr="004A37E8">
        <w:rPr>
          <w:rFonts w:cs="Open Sans"/>
          <w:bCs/>
        </w:rPr>
        <w:t>amend national security laws so that the best interests of the child is:</w:t>
      </w:r>
    </w:p>
    <w:p w14:paraId="3E56083F" w14:textId="77777777" w:rsidR="002076F6" w:rsidRPr="004A37E8" w:rsidRDefault="002076F6" w:rsidP="00347F86">
      <w:pPr>
        <w:pStyle w:val="ListParagraph"/>
        <w:keepNext w:val="0"/>
        <w:keepLines w:val="0"/>
        <w:widowControl/>
        <w:numPr>
          <w:ilvl w:val="1"/>
          <w:numId w:val="14"/>
        </w:numPr>
        <w:spacing w:before="240"/>
        <w:rPr>
          <w:bCs/>
        </w:rPr>
      </w:pPr>
      <w:r w:rsidRPr="004A37E8">
        <w:rPr>
          <w:bCs/>
        </w:rPr>
        <w:t>a primary consideration at all stages in proceedings relating to the potential issue of an interim or confirmed control order</w:t>
      </w:r>
    </w:p>
    <w:p w14:paraId="05871EE0" w14:textId="77777777" w:rsidR="002076F6" w:rsidRPr="004A37E8" w:rsidRDefault="002076F6" w:rsidP="00347F86">
      <w:pPr>
        <w:pStyle w:val="ListParagraph"/>
        <w:keepNext w:val="0"/>
        <w:keepLines w:val="0"/>
        <w:widowControl/>
        <w:numPr>
          <w:ilvl w:val="1"/>
          <w:numId w:val="14"/>
        </w:numPr>
        <w:spacing w:before="240"/>
        <w:rPr>
          <w:bCs/>
        </w:rPr>
      </w:pPr>
      <w:r w:rsidRPr="004A37E8">
        <w:rPr>
          <w:bCs/>
        </w:rPr>
        <w:t>not made subject to any higher order ‘paramount consideration’.</w:t>
      </w:r>
    </w:p>
    <w:p w14:paraId="2BB81D84" w14:textId="77777777" w:rsidR="002076F6" w:rsidRPr="00771412" w:rsidRDefault="002076F6" w:rsidP="00347F86">
      <w:pPr>
        <w:pStyle w:val="ListParagraph"/>
        <w:keepNext w:val="0"/>
        <w:keepLines w:val="0"/>
        <w:widowControl/>
        <w:numPr>
          <w:ilvl w:val="0"/>
          <w:numId w:val="14"/>
        </w:numPr>
        <w:spacing w:before="240"/>
        <w:rPr>
          <w:rFonts w:cs="Open Sans"/>
          <w:bCs/>
          <w:color w:val="000000"/>
        </w:rPr>
      </w:pPr>
      <w:r w:rsidRPr="004A37E8">
        <w:rPr>
          <w:rFonts w:cs="Open Sans"/>
          <w:bCs/>
        </w:rPr>
        <w:t xml:space="preserve">amend the </w:t>
      </w:r>
      <w:r w:rsidRPr="004A37E8">
        <w:rPr>
          <w:rFonts w:cs="Open Sans"/>
          <w:bCs/>
          <w:i/>
        </w:rPr>
        <w:t>Crimes Act 1914</w:t>
      </w:r>
      <w:r w:rsidRPr="004A37E8">
        <w:rPr>
          <w:rFonts w:cs="Open Sans"/>
          <w:bCs/>
        </w:rPr>
        <w:t xml:space="preserve"> (Cth) so that minimum non-parole periods do not apply to children</w:t>
      </w:r>
    </w:p>
    <w:p w14:paraId="515115E3" w14:textId="77777777" w:rsidR="002076F6" w:rsidRPr="00C63CD5" w:rsidRDefault="002076F6" w:rsidP="00347F86">
      <w:pPr>
        <w:pStyle w:val="ListParagraph"/>
        <w:keepNext w:val="0"/>
        <w:keepLines w:val="0"/>
        <w:widowControl/>
        <w:numPr>
          <w:ilvl w:val="0"/>
          <w:numId w:val="14"/>
        </w:numPr>
        <w:spacing w:before="240"/>
        <w:rPr>
          <w:rFonts w:cs="Open Sans"/>
          <w:bCs/>
          <w:color w:val="000000"/>
        </w:rPr>
      </w:pPr>
      <w:r w:rsidRPr="00771412">
        <w:rPr>
          <w:rFonts w:cs="Open Sans"/>
          <w:bCs/>
        </w:rPr>
        <w:t xml:space="preserve">amend the </w:t>
      </w:r>
      <w:r w:rsidRPr="00771412">
        <w:rPr>
          <w:rFonts w:cs="Open Sans"/>
          <w:bCs/>
          <w:i/>
        </w:rPr>
        <w:t>Crimes Act 1914</w:t>
      </w:r>
      <w:r w:rsidRPr="00771412">
        <w:rPr>
          <w:rFonts w:cs="Open Sans"/>
          <w:bCs/>
        </w:rPr>
        <w:t xml:space="preserve"> (Cth) so that presumptions against bail for persons accused of certain Commonwealth offences do not apply to children.</w:t>
      </w:r>
    </w:p>
    <w:p w14:paraId="50DE9DC4" w14:textId="77777777" w:rsidR="002076F6" w:rsidRPr="008E54DD" w:rsidRDefault="002076F6" w:rsidP="00347F86">
      <w:pPr>
        <w:rPr>
          <w:b/>
          <w:bCs/>
        </w:rPr>
      </w:pPr>
      <w:r w:rsidRPr="008E54DD">
        <w:rPr>
          <w:b/>
          <w:bCs/>
        </w:rPr>
        <w:lastRenderedPageBreak/>
        <w:t>Chapter 12: Aboriginal and Torres Strait Islander children</w:t>
      </w:r>
    </w:p>
    <w:p w14:paraId="075740FF" w14:textId="77777777" w:rsidR="002076F6" w:rsidRPr="00771412" w:rsidRDefault="002076F6" w:rsidP="00347F86">
      <w:pPr>
        <w:rPr>
          <w:b/>
        </w:rPr>
      </w:pPr>
      <w:r w:rsidRPr="00771412">
        <w:rPr>
          <w:b/>
          <w:color w:val="FF0000"/>
          <w:sz w:val="40"/>
          <w:szCs w:val="40"/>
        </w:rPr>
        <w:t xml:space="preserve">® </w:t>
      </w:r>
      <w:r w:rsidRPr="00771412">
        <w:rPr>
          <w:lang w:eastAsia="zh-CN"/>
        </w:rPr>
        <w:t>Australian Governments should commit to targets to overcome the health disadvantage experienced by Aboriginal and Torres Strait Islander children (including child mortality, ear disease, obesity, mental health and sexual health) and adopt special measures to address the disparities in the enjoyment of rights, with the effective engagement of their communities, as part of the Clos</w:t>
      </w:r>
      <w:r>
        <w:rPr>
          <w:lang w:eastAsia="zh-CN"/>
        </w:rPr>
        <w:t>ing</w:t>
      </w:r>
      <w:r w:rsidRPr="00771412">
        <w:rPr>
          <w:lang w:eastAsia="zh-CN"/>
        </w:rPr>
        <w:t xml:space="preserve"> the Gap Refresh process.</w:t>
      </w:r>
    </w:p>
    <w:p w14:paraId="3965337B" w14:textId="77777777" w:rsidR="002076F6" w:rsidRPr="00771412" w:rsidRDefault="002076F6" w:rsidP="00347F86">
      <w:pPr>
        <w:rPr>
          <w:b/>
        </w:rPr>
      </w:pPr>
      <w:r w:rsidRPr="00771412">
        <w:rPr>
          <w:b/>
          <w:color w:val="FF0000"/>
          <w:sz w:val="40"/>
          <w:szCs w:val="40"/>
        </w:rPr>
        <w:t xml:space="preserve">® </w:t>
      </w:r>
      <w:r w:rsidRPr="00771412">
        <w:rPr>
          <w:lang w:eastAsia="zh-CN"/>
        </w:rPr>
        <w:t xml:space="preserve">The Australian Government should commit to a </w:t>
      </w:r>
      <w:r w:rsidRPr="00771412">
        <w:rPr>
          <w:lang w:val="en-US"/>
        </w:rPr>
        <w:t>national statistical profile of ear disease and associated hearing loss for Aboriginal and Torres Strait children based on diagnostic assessment.</w:t>
      </w:r>
    </w:p>
    <w:p w14:paraId="7A74BC0A" w14:textId="77777777" w:rsidR="002076F6" w:rsidRPr="00771412" w:rsidRDefault="002076F6" w:rsidP="00347F86">
      <w:pPr>
        <w:rPr>
          <w:b/>
        </w:rPr>
      </w:pPr>
      <w:r w:rsidRPr="00771412">
        <w:rPr>
          <w:b/>
          <w:color w:val="FF0000"/>
          <w:sz w:val="40"/>
          <w:szCs w:val="40"/>
        </w:rPr>
        <w:t xml:space="preserve">® </w:t>
      </w:r>
      <w:r w:rsidRPr="00771412">
        <w:t>The Australian Government should support Aboriginal controlled organisations and, where appropriate, their partners, to develop and implement a comprehensive sexual health education strategy for children and young people.</w:t>
      </w:r>
    </w:p>
    <w:p w14:paraId="6B5EBAF9" w14:textId="77777777" w:rsidR="002076F6" w:rsidRPr="00771412" w:rsidRDefault="002076F6" w:rsidP="00347F86">
      <w:r w:rsidRPr="00771412">
        <w:rPr>
          <w:b/>
          <w:color w:val="FF0000"/>
          <w:sz w:val="40"/>
          <w:szCs w:val="40"/>
        </w:rPr>
        <w:t xml:space="preserve">® </w:t>
      </w:r>
      <w:bookmarkStart w:id="20" w:name="_Hlk23676763"/>
      <w:bookmarkStart w:id="21" w:name="_Hlk23676671"/>
      <w:r>
        <w:t>The Australian Government should include education and prevention programs directed at younger children under the F</w:t>
      </w:r>
      <w:r w:rsidRPr="00771412">
        <w:t>ourth National Sexually Transmissible Infections Strategy 2018–2022</w:t>
      </w:r>
      <w:bookmarkEnd w:id="20"/>
      <w:r>
        <w:t xml:space="preserve">. </w:t>
      </w:r>
      <w:bookmarkEnd w:id="21"/>
    </w:p>
    <w:p w14:paraId="2C37DFAA" w14:textId="77777777" w:rsidR="002076F6" w:rsidRPr="00771412" w:rsidRDefault="002076F6" w:rsidP="00347F86">
      <w:r w:rsidRPr="00771412">
        <w:rPr>
          <w:b/>
          <w:color w:val="FF0000"/>
          <w:sz w:val="40"/>
          <w:szCs w:val="40"/>
        </w:rPr>
        <w:t xml:space="preserve">® </w:t>
      </w:r>
      <w:r w:rsidRPr="00771412">
        <w:t xml:space="preserve">Australian Governments should resource Aboriginal and Torres Strait Islander organisations to prevent and respond to family violence and its impacts on children. </w:t>
      </w:r>
    </w:p>
    <w:p w14:paraId="768C4450" w14:textId="77777777" w:rsidR="002076F6" w:rsidRPr="00771412" w:rsidRDefault="002076F6" w:rsidP="00347F86">
      <w:pPr>
        <w:rPr>
          <w:b/>
        </w:rPr>
      </w:pPr>
      <w:r w:rsidRPr="00771412">
        <w:rPr>
          <w:b/>
          <w:color w:val="FF0000"/>
          <w:sz w:val="40"/>
          <w:szCs w:val="40"/>
        </w:rPr>
        <w:t xml:space="preserve">® </w:t>
      </w:r>
      <w:r w:rsidRPr="00771412">
        <w:t>Australian Governments should prioritise prevention and early intervention programs to reduce the number of Aboriginal and Torres Strait Islander children entering child protection systems</w:t>
      </w:r>
      <w:r>
        <w:t>,</w:t>
      </w:r>
      <w:r w:rsidRPr="00771412">
        <w:t xml:space="preserve"> and </w:t>
      </w:r>
      <w:r>
        <w:t xml:space="preserve">remove </w:t>
      </w:r>
      <w:r w:rsidRPr="00771412">
        <w:t xml:space="preserve">barriers to sustained reunification of children with their families by strengthening services and supports leading up to and post-reunification. </w:t>
      </w:r>
    </w:p>
    <w:p w14:paraId="7E259CCE" w14:textId="1538B8B1" w:rsidR="002076F6" w:rsidRPr="00771412" w:rsidRDefault="002076F6" w:rsidP="00347F86">
      <w:pPr>
        <w:rPr>
          <w:b/>
        </w:rPr>
      </w:pPr>
      <w:r w:rsidRPr="00771412">
        <w:rPr>
          <w:b/>
          <w:color w:val="FF0000"/>
          <w:sz w:val="40"/>
          <w:szCs w:val="40"/>
        </w:rPr>
        <w:t xml:space="preserve">® </w:t>
      </w:r>
      <w:r w:rsidRPr="00771412">
        <w:t>Australian Governments should ensure Aboriginal and Torres Strait Islander voices are present at all levels of policy</w:t>
      </w:r>
      <w:r w:rsidR="00540139">
        <w:t xml:space="preserve"> and</w:t>
      </w:r>
      <w:r w:rsidRPr="00771412">
        <w:t xml:space="preserve"> practice decision making in relation to child protection interventions.</w:t>
      </w:r>
    </w:p>
    <w:p w14:paraId="03FD92D6" w14:textId="77777777" w:rsidR="002076F6" w:rsidRPr="00771412" w:rsidRDefault="002076F6" w:rsidP="00347F86">
      <w:pPr>
        <w:rPr>
          <w:b/>
        </w:rPr>
      </w:pPr>
      <w:r w:rsidRPr="00771412">
        <w:rPr>
          <w:b/>
          <w:color w:val="FF0000"/>
          <w:sz w:val="40"/>
          <w:szCs w:val="40"/>
        </w:rPr>
        <w:t xml:space="preserve">® </w:t>
      </w:r>
      <w:r w:rsidRPr="00771412">
        <w:t>Australian Governments should invest in Aboriginal and Torres Strait Islander specific programs in early childhood education and care, school attendance and retention, and literacy and numeracy.</w:t>
      </w:r>
    </w:p>
    <w:p w14:paraId="31F6C2EE" w14:textId="77777777" w:rsidR="002076F6" w:rsidRPr="00771412" w:rsidRDefault="002076F6" w:rsidP="00347F86">
      <w:pPr>
        <w:rPr>
          <w:b/>
        </w:rPr>
      </w:pPr>
      <w:r w:rsidRPr="00771412">
        <w:rPr>
          <w:b/>
          <w:color w:val="FF0000"/>
          <w:sz w:val="40"/>
          <w:szCs w:val="40"/>
        </w:rPr>
        <w:lastRenderedPageBreak/>
        <w:t xml:space="preserve">® </w:t>
      </w:r>
      <w:r w:rsidRPr="00771412">
        <w:t>Australian Governments should invest in the teaching and maintenance of Indigenous languages in schools.</w:t>
      </w:r>
    </w:p>
    <w:p w14:paraId="62A0FE39" w14:textId="77777777" w:rsidR="002076F6" w:rsidRPr="00C63CD5" w:rsidRDefault="002076F6" w:rsidP="00347F86">
      <w:pPr>
        <w:rPr>
          <w:b/>
        </w:rPr>
      </w:pPr>
      <w:r w:rsidRPr="00C63CD5">
        <w:rPr>
          <w:b/>
          <w:color w:val="FF0000"/>
          <w:sz w:val="40"/>
          <w:szCs w:val="40"/>
        </w:rPr>
        <w:t xml:space="preserve">® </w:t>
      </w:r>
      <w:r w:rsidRPr="00C63CD5">
        <w:t xml:space="preserve">Australian Governments should: </w:t>
      </w:r>
    </w:p>
    <w:p w14:paraId="5545C1C6" w14:textId="77777777" w:rsidR="002076F6" w:rsidRPr="000E24F1" w:rsidRDefault="002076F6" w:rsidP="00347F86">
      <w:pPr>
        <w:pStyle w:val="ListParagraph"/>
        <w:numPr>
          <w:ilvl w:val="0"/>
          <w:numId w:val="20"/>
        </w:numPr>
        <w:spacing w:before="240"/>
      </w:pPr>
      <w:r w:rsidRPr="000E24F1">
        <w:t xml:space="preserve">identify and remove barriers for young offenders accessing diversionary programs, in particular for Aboriginal and Torres Strait Islander children </w:t>
      </w:r>
    </w:p>
    <w:p w14:paraId="7027A670" w14:textId="77777777" w:rsidR="002076F6" w:rsidRPr="000E24F1" w:rsidRDefault="002076F6" w:rsidP="00347F86">
      <w:pPr>
        <w:pStyle w:val="ListParagraph"/>
        <w:numPr>
          <w:ilvl w:val="0"/>
          <w:numId w:val="20"/>
        </w:numPr>
        <w:spacing w:before="240"/>
      </w:pPr>
      <w:r w:rsidRPr="000E24F1">
        <w:t xml:space="preserve">establish a national, holistic and whole of government strategy to address Aboriginal and Torres Strait Islander imprisonment rates </w:t>
      </w:r>
    </w:p>
    <w:p w14:paraId="3C290AE7" w14:textId="77777777" w:rsidR="002076F6" w:rsidRPr="000E24F1" w:rsidRDefault="002076F6" w:rsidP="00347F86">
      <w:pPr>
        <w:pStyle w:val="ListParagraph"/>
        <w:numPr>
          <w:ilvl w:val="0"/>
          <w:numId w:val="20"/>
        </w:numPr>
        <w:spacing w:before="240"/>
      </w:pPr>
      <w:r w:rsidRPr="000E24F1">
        <w:t>commit to introducing national justice targets for Aboriginal and Torres Strait Islander adults and children as part of the Closing the Gap Refresh.</w:t>
      </w:r>
    </w:p>
    <w:p w14:paraId="0D940F45" w14:textId="77777777" w:rsidR="002076F6" w:rsidRPr="00771412" w:rsidRDefault="002076F6" w:rsidP="00347F86"/>
    <w:p w14:paraId="041A8B42" w14:textId="77777777" w:rsidR="002076F6" w:rsidRPr="008E54DD" w:rsidRDefault="002076F6" w:rsidP="00347F86">
      <w:pPr>
        <w:rPr>
          <w:b/>
          <w:bCs/>
        </w:rPr>
      </w:pPr>
      <w:r w:rsidRPr="008E54DD">
        <w:rPr>
          <w:b/>
          <w:bCs/>
        </w:rPr>
        <w:t>Chapter 13: Asylum seeker</w:t>
      </w:r>
      <w:r>
        <w:rPr>
          <w:b/>
          <w:bCs/>
        </w:rPr>
        <w:t xml:space="preserve"> and </w:t>
      </w:r>
      <w:r w:rsidRPr="008E54DD">
        <w:rPr>
          <w:b/>
          <w:bCs/>
        </w:rPr>
        <w:t>refugee children</w:t>
      </w:r>
    </w:p>
    <w:p w14:paraId="095D1781" w14:textId="77777777" w:rsidR="002076F6" w:rsidRPr="00FC73DB" w:rsidRDefault="002076F6" w:rsidP="00347F86">
      <w:pPr>
        <w:spacing w:before="240"/>
        <w:rPr>
          <w:rFonts w:eastAsia="MS Mincho" w:cs="Open Sans"/>
          <w:bCs/>
        </w:rPr>
      </w:pPr>
      <w:bookmarkStart w:id="22" w:name="_Hlk22718060"/>
      <w:r w:rsidRPr="00FC73DB">
        <w:rPr>
          <w:rFonts w:eastAsia="MS Mincho" w:cs="Open Sans"/>
          <w:b/>
          <w:bCs/>
          <w:color w:val="FF0000"/>
          <w:sz w:val="40"/>
          <w:szCs w:val="40"/>
        </w:rPr>
        <w:t>®</w:t>
      </w:r>
      <w:r w:rsidRPr="00FC73DB">
        <w:rPr>
          <w:rFonts w:eastAsia="MS Mincho" w:cs="Open Sans"/>
          <w:b/>
          <w:bCs/>
          <w:color w:val="FF0000"/>
        </w:rPr>
        <w:t xml:space="preserve"> </w:t>
      </w:r>
      <w:r w:rsidRPr="00FC73DB">
        <w:rPr>
          <w:rFonts w:eastAsia="MS Mincho" w:cs="Open Sans"/>
        </w:rPr>
        <w:t>The</w:t>
      </w:r>
      <w:r w:rsidRPr="00FC73DB">
        <w:rPr>
          <w:rFonts w:eastAsia="MS Mincho" w:cs="Open Sans"/>
          <w:bCs/>
        </w:rPr>
        <w:t xml:space="preserve"> Australian Government should amend the </w:t>
      </w:r>
      <w:r w:rsidRPr="00FC73DB">
        <w:rPr>
          <w:rFonts w:eastAsia="MS Mincho" w:cs="Open Sans"/>
          <w:bCs/>
          <w:i/>
        </w:rPr>
        <w:t>Migration Act 1958</w:t>
      </w:r>
      <w:r w:rsidRPr="00FC73DB">
        <w:rPr>
          <w:rFonts w:eastAsia="MS Mincho" w:cs="Open Sans"/>
          <w:bCs/>
        </w:rPr>
        <w:t xml:space="preserve"> (Cth) to prohibit placing children in closed immigration detention and use alternative community-based measures.</w:t>
      </w:r>
    </w:p>
    <w:p w14:paraId="535B7000" w14:textId="77777777" w:rsidR="002076F6" w:rsidRPr="00FC73DB" w:rsidRDefault="002076F6" w:rsidP="00347F86">
      <w:pPr>
        <w:spacing w:before="240"/>
        <w:rPr>
          <w:rFonts w:eastAsia="MS Mincho" w:cs="Open Sans"/>
        </w:rPr>
      </w:pPr>
      <w:bookmarkStart w:id="23" w:name="_Hlk22651502"/>
      <w:bookmarkEnd w:id="22"/>
      <w:r w:rsidRPr="00FC73DB">
        <w:rPr>
          <w:rFonts w:eastAsia="MS Mincho" w:cs="Open Sans"/>
          <w:b/>
          <w:bCs/>
          <w:color w:val="FF0000"/>
          <w:sz w:val="40"/>
          <w:szCs w:val="40"/>
        </w:rPr>
        <w:t xml:space="preserve">® </w:t>
      </w:r>
      <w:r w:rsidRPr="00FC73DB">
        <w:rPr>
          <w:rFonts w:eastAsia="MS Mincho" w:cs="Open Sans"/>
        </w:rPr>
        <w:t>The Australian Government should include in its immigration detention statistics all children residing in closed immigration detention facilities and alternative places of detention.</w:t>
      </w:r>
    </w:p>
    <w:p w14:paraId="75E49C6B" w14:textId="77777777" w:rsidR="002076F6" w:rsidRPr="00FC73DB" w:rsidRDefault="002076F6" w:rsidP="00347F86">
      <w:pPr>
        <w:spacing w:before="240"/>
        <w:rPr>
          <w:rFonts w:eastAsia="MS Mincho" w:cs="Open Sans"/>
          <w:b/>
          <w:bCs/>
        </w:rPr>
      </w:pPr>
      <w:bookmarkStart w:id="24" w:name="_Hlk22718076"/>
      <w:bookmarkEnd w:id="23"/>
      <w:r w:rsidRPr="00FC73DB">
        <w:rPr>
          <w:rFonts w:eastAsia="MS Mincho" w:cs="Open Sans"/>
          <w:b/>
          <w:bCs/>
          <w:color w:val="FF0000"/>
          <w:sz w:val="40"/>
          <w:szCs w:val="40"/>
        </w:rPr>
        <w:t xml:space="preserve">® </w:t>
      </w:r>
      <w:r w:rsidRPr="00FC73DB">
        <w:rPr>
          <w:rFonts w:eastAsia="MS Mincho" w:cs="Open Sans"/>
        </w:rPr>
        <w:t>The Australian Government should review current care, protection and support arrangements for children seeking asylum.</w:t>
      </w:r>
    </w:p>
    <w:bookmarkEnd w:id="24"/>
    <w:p w14:paraId="5E51AEB4" w14:textId="77777777" w:rsidR="002076F6" w:rsidRPr="00FC73DB" w:rsidRDefault="002076F6" w:rsidP="00347F86">
      <w:pPr>
        <w:spacing w:before="240"/>
        <w:rPr>
          <w:rFonts w:eastAsia="MS Mincho" w:cs="Open Sans"/>
          <w:bCs/>
        </w:rPr>
      </w:pPr>
      <w:r w:rsidRPr="00FC73DB">
        <w:rPr>
          <w:rFonts w:eastAsia="MS Mincho" w:cs="Open Sans"/>
          <w:b/>
          <w:bCs/>
          <w:color w:val="FF0000"/>
          <w:sz w:val="40"/>
          <w:szCs w:val="40"/>
        </w:rPr>
        <w:t xml:space="preserve">® </w:t>
      </w:r>
      <w:r w:rsidRPr="00FC73DB">
        <w:rPr>
          <w:rFonts w:eastAsia="MS Mincho" w:cs="Open Sans"/>
          <w:bCs/>
        </w:rPr>
        <w:t>The Australian Government should resettle all children and their families previously held on Nauru and removed to Australia for medical reasons, as a matter of urgency.</w:t>
      </w:r>
    </w:p>
    <w:p w14:paraId="7EA816B7" w14:textId="77777777" w:rsidR="002076F6" w:rsidRPr="00FC73DB" w:rsidRDefault="002076F6" w:rsidP="00347F86">
      <w:pPr>
        <w:spacing w:before="240"/>
        <w:contextualSpacing/>
        <w:rPr>
          <w:rFonts w:eastAsia="MS Mincho"/>
        </w:rPr>
      </w:pPr>
      <w:r w:rsidRPr="00FC73DB">
        <w:rPr>
          <w:rFonts w:eastAsia="MS Mincho" w:cs="Open Sans"/>
          <w:b/>
          <w:bCs/>
          <w:color w:val="FF0000"/>
          <w:sz w:val="40"/>
          <w:szCs w:val="40"/>
        </w:rPr>
        <w:t xml:space="preserve">® </w:t>
      </w:r>
      <w:r w:rsidRPr="00FC73DB">
        <w:rPr>
          <w:rFonts w:eastAsia="MS Mincho" w:cs="Open Sans"/>
        </w:rPr>
        <w:t xml:space="preserve">The Australian Government should ensure that no </w:t>
      </w:r>
      <w:r w:rsidRPr="00FC73DB">
        <w:rPr>
          <w:rFonts w:eastAsia="MS Mincho"/>
        </w:rPr>
        <w:t xml:space="preserve">child is sent to offshore detention for processing. Children should be able to reside in community-based accommodation and have their human rights respected while their claims for protection are being processed. </w:t>
      </w:r>
    </w:p>
    <w:p w14:paraId="117C56D4" w14:textId="77777777" w:rsidR="002076F6" w:rsidRPr="00FC73DB" w:rsidRDefault="002076F6" w:rsidP="00347F86">
      <w:pPr>
        <w:spacing w:before="240"/>
        <w:contextualSpacing/>
        <w:rPr>
          <w:rFonts w:eastAsia="MS Mincho"/>
        </w:rPr>
      </w:pPr>
    </w:p>
    <w:p w14:paraId="6A1BCFAA" w14:textId="77777777" w:rsidR="002076F6" w:rsidRPr="00FC73DB" w:rsidRDefault="002076F6" w:rsidP="00347F86">
      <w:pPr>
        <w:spacing w:before="240"/>
        <w:contextualSpacing/>
        <w:rPr>
          <w:rFonts w:eastAsia="MS Mincho" w:cs="Open Sans"/>
          <w:bCs/>
        </w:rPr>
      </w:pPr>
      <w:r w:rsidRPr="00FC73DB">
        <w:rPr>
          <w:rFonts w:eastAsia="MS Mincho" w:cs="Open Sans"/>
          <w:b/>
          <w:bCs/>
          <w:color w:val="FF0000"/>
          <w:sz w:val="40"/>
          <w:szCs w:val="40"/>
        </w:rPr>
        <w:lastRenderedPageBreak/>
        <w:t xml:space="preserve">® </w:t>
      </w:r>
      <w:r w:rsidRPr="00FC73DB">
        <w:rPr>
          <w:rFonts w:eastAsia="MS Mincho" w:cs="Open Sans"/>
          <w:bCs/>
        </w:rPr>
        <w:t xml:space="preserve">The Australian Government should introduce legislation to amend the </w:t>
      </w:r>
      <w:r w:rsidRPr="00FC73DB">
        <w:rPr>
          <w:rFonts w:eastAsia="MS Mincho" w:cs="Open Sans"/>
          <w:bCs/>
          <w:i/>
        </w:rPr>
        <w:t>Immigration (Guardianship of Children) Act 1946 (</w:t>
      </w:r>
      <w:r w:rsidRPr="00FC73DB">
        <w:rPr>
          <w:rFonts w:eastAsia="MS Mincho" w:cs="Open Sans"/>
          <w:bCs/>
        </w:rPr>
        <w:t>Cth) to create an independent guardian role so that the Minister for the Department of Home Affairs is no longer the legal guardian of unaccompanied children seeking asylum.</w:t>
      </w:r>
    </w:p>
    <w:p w14:paraId="47FAA5FE" w14:textId="77777777" w:rsidR="002076F6" w:rsidRPr="00FC73DB" w:rsidRDefault="002076F6" w:rsidP="00347F86">
      <w:pPr>
        <w:spacing w:before="240"/>
        <w:contextualSpacing/>
        <w:rPr>
          <w:rFonts w:eastAsia="MS Mincho" w:cs="Open Sans"/>
          <w:bCs/>
        </w:rPr>
      </w:pPr>
    </w:p>
    <w:p w14:paraId="75BED710" w14:textId="77777777" w:rsidR="002076F6" w:rsidRPr="00FC73DB" w:rsidRDefault="002076F6" w:rsidP="00347F86">
      <w:pPr>
        <w:spacing w:before="240"/>
        <w:rPr>
          <w:rFonts w:eastAsia="MS Mincho" w:cs="Open Sans"/>
          <w:bCs/>
        </w:rPr>
      </w:pPr>
      <w:bookmarkStart w:id="25" w:name="_Hlk22718116"/>
      <w:r w:rsidRPr="00FC73DB">
        <w:rPr>
          <w:rFonts w:eastAsia="MS Mincho" w:cs="Open Sans"/>
          <w:b/>
          <w:bCs/>
          <w:color w:val="FF0000"/>
          <w:sz w:val="40"/>
          <w:szCs w:val="40"/>
        </w:rPr>
        <w:t xml:space="preserve">® </w:t>
      </w:r>
      <w:r w:rsidRPr="00FC73DB">
        <w:rPr>
          <w:rFonts w:eastAsia="MS Mincho" w:cs="Open Sans"/>
          <w:bCs/>
        </w:rPr>
        <w:t xml:space="preserve">The Australian Government should abolish temporary protection visas and reintroduce permanent protection visas for all applicants determined to be in need of protection. </w:t>
      </w:r>
    </w:p>
    <w:p w14:paraId="354D8031" w14:textId="77777777" w:rsidR="002076F6" w:rsidRPr="00FC73DB" w:rsidRDefault="002076F6" w:rsidP="00347F86">
      <w:pPr>
        <w:spacing w:before="240"/>
        <w:rPr>
          <w:rFonts w:eastAsia="MS Mincho" w:cs="Open Sans"/>
        </w:rPr>
      </w:pPr>
      <w:bookmarkStart w:id="26" w:name="_Hlk22718130"/>
      <w:bookmarkEnd w:id="25"/>
      <w:r w:rsidRPr="00FC73DB">
        <w:rPr>
          <w:rFonts w:eastAsia="MS Mincho" w:cs="Open Sans"/>
          <w:b/>
          <w:bCs/>
          <w:color w:val="FF0000"/>
          <w:sz w:val="40"/>
          <w:szCs w:val="40"/>
        </w:rPr>
        <w:t xml:space="preserve">® </w:t>
      </w:r>
      <w:r w:rsidRPr="00FC73DB">
        <w:rPr>
          <w:rFonts w:eastAsia="MS Mincho" w:cs="Open Sans"/>
        </w:rPr>
        <w:t xml:space="preserve">The Australian Government should implement the recommendations included in the Australian Human Rights Commission’s </w:t>
      </w:r>
      <w:r w:rsidRPr="00FC73DB">
        <w:rPr>
          <w:rFonts w:eastAsia="MS Mincho" w:cs="Open Sans"/>
          <w:i/>
          <w:iCs/>
        </w:rPr>
        <w:t>Lives on hold: Refugees and asylum seekers in the ‘Legacy Caseload’ Report 2019</w:t>
      </w:r>
      <w:r w:rsidRPr="00FC73DB">
        <w:rPr>
          <w:rFonts w:eastAsia="MS Mincho" w:cs="Open Sans"/>
        </w:rPr>
        <w:t>, including by:</w:t>
      </w:r>
    </w:p>
    <w:p w14:paraId="793BA98B" w14:textId="77777777" w:rsidR="002076F6" w:rsidRPr="00FC73DB" w:rsidRDefault="002076F6" w:rsidP="00347F86">
      <w:pPr>
        <w:numPr>
          <w:ilvl w:val="0"/>
          <w:numId w:val="15"/>
        </w:numPr>
        <w:spacing w:before="240"/>
        <w:contextualSpacing/>
        <w:rPr>
          <w:rFonts w:eastAsia="MS Mincho" w:cs="Open Sans"/>
        </w:rPr>
      </w:pPr>
      <w:r w:rsidRPr="00FC73DB">
        <w:rPr>
          <w:rFonts w:eastAsia="MS Mincho" w:cs="Open Sans"/>
        </w:rPr>
        <w:t>granting permanent protection to all temporary protection visa holders who are determined to be in ongoing need of protection</w:t>
      </w:r>
    </w:p>
    <w:p w14:paraId="00E44039" w14:textId="77777777" w:rsidR="002076F6" w:rsidRPr="00FC73DB" w:rsidRDefault="002076F6" w:rsidP="00347F86">
      <w:pPr>
        <w:numPr>
          <w:ilvl w:val="0"/>
          <w:numId w:val="15"/>
        </w:numPr>
        <w:spacing w:before="240"/>
        <w:contextualSpacing/>
        <w:rPr>
          <w:rFonts w:eastAsia="MS Mincho" w:cs="Open Sans"/>
        </w:rPr>
      </w:pPr>
      <w:r w:rsidRPr="00FC73DB">
        <w:rPr>
          <w:rFonts w:eastAsia="MS Mincho" w:cs="Open Sans"/>
        </w:rPr>
        <w:t xml:space="preserve">expediting the processing of the legacy caseload visa applications, including renewal of </w:t>
      </w:r>
      <w:r>
        <w:rPr>
          <w:rFonts w:eastAsia="MS Mincho" w:cs="Open Sans"/>
        </w:rPr>
        <w:t>B</w:t>
      </w:r>
      <w:r w:rsidRPr="00FC73DB">
        <w:rPr>
          <w:rFonts w:eastAsia="MS Mincho" w:cs="Open Sans"/>
        </w:rPr>
        <w:t xml:space="preserve">ridging </w:t>
      </w:r>
      <w:r>
        <w:rPr>
          <w:rFonts w:eastAsia="MS Mincho" w:cs="Open Sans"/>
        </w:rPr>
        <w:t>V</w:t>
      </w:r>
      <w:r w:rsidRPr="00FC73DB">
        <w:rPr>
          <w:rFonts w:eastAsia="MS Mincho" w:cs="Open Sans"/>
        </w:rPr>
        <w:t>isas</w:t>
      </w:r>
    </w:p>
    <w:p w14:paraId="4F806E99" w14:textId="77777777" w:rsidR="002076F6" w:rsidRPr="00FC73DB" w:rsidRDefault="002076F6" w:rsidP="00347F86">
      <w:pPr>
        <w:numPr>
          <w:ilvl w:val="0"/>
          <w:numId w:val="15"/>
        </w:numPr>
        <w:spacing w:before="240"/>
        <w:contextualSpacing/>
        <w:rPr>
          <w:rFonts w:eastAsia="MS Mincho" w:cs="Open Sans"/>
        </w:rPr>
      </w:pPr>
      <w:r w:rsidRPr="00FC73DB">
        <w:rPr>
          <w:rFonts w:eastAsia="MS Mincho" w:cs="Open Sans"/>
        </w:rPr>
        <w:t>establishing a dedicated support service for families and children in the legacy caseload</w:t>
      </w:r>
    </w:p>
    <w:p w14:paraId="0D1FBDA7" w14:textId="77777777" w:rsidR="002076F6" w:rsidRPr="00FC73DB" w:rsidRDefault="002076F6" w:rsidP="00347F86">
      <w:pPr>
        <w:numPr>
          <w:ilvl w:val="0"/>
          <w:numId w:val="15"/>
        </w:numPr>
        <w:spacing w:before="240"/>
        <w:contextualSpacing/>
        <w:rPr>
          <w:rFonts w:eastAsia="MS Mincho"/>
          <w:sz w:val="20"/>
        </w:rPr>
      </w:pPr>
      <w:r w:rsidRPr="00FC73DB">
        <w:rPr>
          <w:rFonts w:eastAsia="MS Mincho"/>
        </w:rPr>
        <w:t>ensuring those facing financial hardship remain eligible for income support under the Status Resolution Support Services program (including those whose applications are deemed ‘finally determined’)</w:t>
      </w:r>
    </w:p>
    <w:p w14:paraId="15BB54FC" w14:textId="77777777" w:rsidR="002076F6" w:rsidRPr="00FC73DB" w:rsidRDefault="002076F6" w:rsidP="00347F86">
      <w:pPr>
        <w:numPr>
          <w:ilvl w:val="0"/>
          <w:numId w:val="15"/>
        </w:numPr>
        <w:spacing w:before="240"/>
        <w:contextualSpacing/>
        <w:rPr>
          <w:rFonts w:eastAsia="MS Mincho" w:cs="Open Sans"/>
        </w:rPr>
      </w:pPr>
      <w:r w:rsidRPr="00FC73DB">
        <w:rPr>
          <w:rFonts w:eastAsia="MS Mincho" w:cs="Open Sans"/>
        </w:rPr>
        <w:t>increasing income support payments under the Status Resolution Support Services</w:t>
      </w:r>
    </w:p>
    <w:p w14:paraId="4EB80C8E" w14:textId="77777777" w:rsidR="002076F6" w:rsidRPr="00FC73DB" w:rsidRDefault="002076F6" w:rsidP="00347F86">
      <w:pPr>
        <w:numPr>
          <w:ilvl w:val="0"/>
          <w:numId w:val="15"/>
        </w:numPr>
        <w:spacing w:before="240"/>
        <w:contextualSpacing/>
        <w:rPr>
          <w:rFonts w:eastAsia="MS Mincho" w:cs="Open Sans"/>
        </w:rPr>
      </w:pPr>
      <w:r w:rsidRPr="00FC73DB">
        <w:rPr>
          <w:rFonts w:eastAsia="MS Mincho" w:cs="Open Sans"/>
        </w:rPr>
        <w:t>implementing measures to facilitate family reunion for children and families.</w:t>
      </w:r>
    </w:p>
    <w:p w14:paraId="05C68898" w14:textId="77777777" w:rsidR="002076F6" w:rsidRDefault="002076F6" w:rsidP="00347F86">
      <w:pPr>
        <w:spacing w:before="240"/>
        <w:rPr>
          <w:rFonts w:eastAsia="MS Mincho"/>
          <w:b/>
        </w:rPr>
      </w:pPr>
      <w:bookmarkStart w:id="27" w:name="_Hlk22718161"/>
      <w:bookmarkEnd w:id="26"/>
      <w:r w:rsidRPr="00FC73DB">
        <w:rPr>
          <w:rFonts w:eastAsia="MS Mincho" w:cs="Open Sans"/>
          <w:b/>
          <w:bCs/>
          <w:color w:val="FF0000"/>
          <w:sz w:val="40"/>
          <w:szCs w:val="40"/>
        </w:rPr>
        <w:t xml:space="preserve">® </w:t>
      </w:r>
      <w:r w:rsidRPr="00FC73DB">
        <w:rPr>
          <w:rFonts w:eastAsia="MS Mincho" w:cs="Open Sans"/>
        </w:rPr>
        <w:t xml:space="preserve">The Australian Government should </w:t>
      </w:r>
      <w:r w:rsidRPr="00FC73DB">
        <w:rPr>
          <w:rFonts w:eastAsia="MS Mincho" w:cs="Open Sans"/>
          <w:bCs/>
        </w:rPr>
        <w:t>provide appropriate and specific physical and psychological rehabilitation for all children arriving in, or returning to, Australia, who may have been involved in armed conflict.</w:t>
      </w:r>
      <w:bookmarkEnd w:id="27"/>
    </w:p>
    <w:p w14:paraId="2C72DD00" w14:textId="77777777" w:rsidR="002076F6" w:rsidRPr="008E54DD" w:rsidRDefault="002076F6" w:rsidP="00347F86">
      <w:pPr>
        <w:spacing w:before="240"/>
        <w:rPr>
          <w:rFonts w:eastAsia="MS Mincho"/>
          <w:b/>
        </w:rPr>
      </w:pPr>
    </w:p>
    <w:p w14:paraId="4D95222A" w14:textId="77777777" w:rsidR="002076F6" w:rsidRPr="008E54DD" w:rsidRDefault="002076F6" w:rsidP="00347F86">
      <w:pPr>
        <w:rPr>
          <w:b/>
          <w:bCs/>
        </w:rPr>
      </w:pPr>
      <w:r w:rsidRPr="008E54DD">
        <w:rPr>
          <w:b/>
          <w:bCs/>
        </w:rPr>
        <w:t>Chapter 14: Moving forward</w:t>
      </w:r>
    </w:p>
    <w:p w14:paraId="6D4C84F0" w14:textId="77777777" w:rsidR="002076F6" w:rsidRPr="00DB2F30" w:rsidRDefault="002076F6" w:rsidP="00347F86">
      <w:pPr>
        <w:rPr>
          <w:bCs/>
          <w:lang w:val="en-US"/>
        </w:rPr>
      </w:pPr>
      <w:r w:rsidRPr="008E54DD">
        <w:rPr>
          <w:b/>
          <w:color w:val="FF0000"/>
          <w:sz w:val="40"/>
          <w:szCs w:val="40"/>
          <w:lang w:val="en-US"/>
        </w:rPr>
        <w:t>®</w:t>
      </w:r>
      <w:r>
        <w:rPr>
          <w:bCs/>
          <w:color w:val="FF0000"/>
          <w:sz w:val="40"/>
          <w:szCs w:val="40"/>
          <w:lang w:val="en-US"/>
        </w:rPr>
        <w:t xml:space="preserve"> </w:t>
      </w:r>
      <w:r w:rsidRPr="00DB2F30">
        <w:rPr>
          <w:lang w:val="en-US"/>
        </w:rPr>
        <w:t xml:space="preserve">The Australian Government should provide an interim public response on its implementation of the 2019 Concluding Observations made by the Committee on the Rights of the Child within twelve months, including actions it and state and territory governments will take in response to the </w:t>
      </w:r>
      <w:r>
        <w:rPr>
          <w:lang w:val="en-US"/>
        </w:rPr>
        <w:t>C</w:t>
      </w:r>
      <w:r w:rsidRPr="00DB2F30">
        <w:rPr>
          <w:lang w:val="en-US"/>
        </w:rPr>
        <w:t xml:space="preserve">oncluding </w:t>
      </w:r>
      <w:r>
        <w:rPr>
          <w:lang w:val="en-US"/>
        </w:rPr>
        <w:t>O</w:t>
      </w:r>
      <w:r w:rsidRPr="00DB2F30">
        <w:rPr>
          <w:lang w:val="en-US"/>
        </w:rPr>
        <w:t xml:space="preserve">bservations. This response should be developed in consultation with children. </w:t>
      </w:r>
    </w:p>
    <w:p w14:paraId="2B94E9AB" w14:textId="77777777" w:rsidR="002076F6" w:rsidRPr="00DB2F30" w:rsidRDefault="002076F6" w:rsidP="00347F86">
      <w:pPr>
        <w:rPr>
          <w:bCs/>
          <w:lang w:val="en-US"/>
        </w:rPr>
      </w:pPr>
      <w:r w:rsidRPr="008E54DD">
        <w:rPr>
          <w:b/>
          <w:color w:val="FF0000"/>
          <w:sz w:val="40"/>
          <w:szCs w:val="40"/>
          <w:lang w:val="en-US"/>
        </w:rPr>
        <w:lastRenderedPageBreak/>
        <w:t>®</w:t>
      </w:r>
      <w:r>
        <w:rPr>
          <w:bCs/>
          <w:color w:val="FF0000"/>
          <w:sz w:val="40"/>
          <w:szCs w:val="40"/>
          <w:lang w:val="en-US"/>
        </w:rPr>
        <w:t xml:space="preserve"> </w:t>
      </w:r>
      <w:r w:rsidRPr="00DB2F30">
        <w:rPr>
          <w:lang w:val="en-US"/>
        </w:rPr>
        <w:t>The Australian Government should develop a National Plan for Child Wellbeing using the CRC as its</w:t>
      </w:r>
      <w:r w:rsidRPr="00DB2F30">
        <w:rPr>
          <w:bCs/>
          <w:lang w:val="en-US"/>
        </w:rPr>
        <w:t xml:space="preserve"> foundation. The development of the next phase of the National Framework for Protecting Australia’s Children may provide a basis for this. </w:t>
      </w:r>
    </w:p>
    <w:p w14:paraId="6F9CE00C" w14:textId="77777777" w:rsidR="003E67C0" w:rsidRDefault="002076F6" w:rsidP="00347F86">
      <w:pPr>
        <w:rPr>
          <w:lang w:val="en-US"/>
        </w:rPr>
        <w:sectPr w:rsidR="003E67C0" w:rsidSect="002076F6">
          <w:headerReference w:type="even" r:id="rId30"/>
          <w:headerReference w:type="default" r:id="rId31"/>
          <w:endnotePr>
            <w:numFmt w:val="decimal"/>
            <w:numRestart w:val="eachSect"/>
          </w:endnotePr>
          <w:pgSz w:w="11906" w:h="16838" w:code="9"/>
          <w:pgMar w:top="1440" w:right="1440" w:bottom="1440" w:left="1440" w:header="708" w:footer="708" w:gutter="0"/>
          <w:cols w:space="708"/>
          <w:docGrid w:linePitch="360"/>
        </w:sectPr>
      </w:pPr>
      <w:r w:rsidRPr="008E54DD">
        <w:rPr>
          <w:b/>
          <w:color w:val="FF0000"/>
          <w:sz w:val="40"/>
          <w:szCs w:val="40"/>
          <w:lang w:val="en-US"/>
        </w:rPr>
        <w:t>®</w:t>
      </w:r>
      <w:r>
        <w:rPr>
          <w:bCs/>
          <w:color w:val="FF0000"/>
          <w:sz w:val="40"/>
          <w:szCs w:val="40"/>
          <w:lang w:val="en-US"/>
        </w:rPr>
        <w:t xml:space="preserve"> </w:t>
      </w:r>
      <w:r w:rsidRPr="00DB2F30">
        <w:rPr>
          <w:lang w:val="en-US"/>
        </w:rPr>
        <w:t>The Australian Government should appoint a Cabinet level Minister with overall responsibility for driving children’s issues at the federal level.</w:t>
      </w:r>
      <w:bookmarkEnd w:id="14"/>
    </w:p>
    <w:p w14:paraId="240043F9" w14:textId="5908494B" w:rsidR="007D2675" w:rsidRDefault="007D2675" w:rsidP="00347F86">
      <w:pPr>
        <w:pStyle w:val="Heading1"/>
      </w:pPr>
      <w:bookmarkStart w:id="28" w:name="_Toc25573065"/>
      <w:r>
        <w:lastRenderedPageBreak/>
        <w:t>Australia’s children</w:t>
      </w:r>
      <w:bookmarkEnd w:id="28"/>
    </w:p>
    <w:p w14:paraId="3671E946" w14:textId="181E6FA4" w:rsidR="007D2675" w:rsidRPr="00971A02" w:rsidRDefault="007D2675" w:rsidP="00347F86">
      <w:bookmarkStart w:id="29" w:name="_Hlk23177975"/>
      <w:r w:rsidRPr="001E445A">
        <w:t>This chapter outlines who the children</w:t>
      </w:r>
      <w:r>
        <w:t xml:space="preserve"> </w:t>
      </w:r>
      <w:r w:rsidRPr="001E445A">
        <w:t>of Australia are</w:t>
      </w:r>
      <w:r>
        <w:t>, where they live, where they come from and who they live with</w:t>
      </w:r>
      <w:r w:rsidRPr="001E445A">
        <w:t>.</w:t>
      </w:r>
      <w:r>
        <w:t xml:space="preserve"> </w:t>
      </w:r>
    </w:p>
    <w:p w14:paraId="4B0EF620" w14:textId="031F02EB" w:rsidR="007D2675" w:rsidRPr="00264F64" w:rsidRDefault="007D2675" w:rsidP="00347F86">
      <w:pPr>
        <w:pStyle w:val="Heading2"/>
      </w:pPr>
      <w:bookmarkStart w:id="30" w:name="_Toc14789680"/>
      <w:bookmarkStart w:id="31" w:name="_Toc17800680"/>
      <w:bookmarkStart w:id="32" w:name="_Toc25573066"/>
      <w:bookmarkEnd w:id="29"/>
      <w:r w:rsidRPr="00264F64">
        <w:t>How man</w:t>
      </w:r>
      <w:bookmarkEnd w:id="13"/>
      <w:r w:rsidRPr="00264F64">
        <w:t>y children are there?</w:t>
      </w:r>
      <w:bookmarkEnd w:id="30"/>
      <w:bookmarkEnd w:id="31"/>
      <w:bookmarkEnd w:id="32"/>
    </w:p>
    <w:p w14:paraId="1804FF59" w14:textId="62D36EBE" w:rsidR="007D2675" w:rsidRDefault="007D2675" w:rsidP="00347F86">
      <w:r w:rsidRPr="00D41906">
        <w:t>In 2018</w:t>
      </w:r>
      <w:r>
        <w:t>,</w:t>
      </w:r>
      <w:r w:rsidRPr="00D41906">
        <w:t xml:space="preserve"> there were over 5.5 million children under the age of 18 years</w:t>
      </w:r>
      <w:r>
        <w:t xml:space="preserve"> in Australia</w:t>
      </w:r>
      <w:r w:rsidRPr="00D41906">
        <w:t>.</w:t>
      </w:r>
      <w:r w:rsidRPr="00D41906">
        <w:rPr>
          <w:rStyle w:val="EndnoteReference"/>
        </w:rPr>
        <w:endnoteReference w:id="1"/>
      </w:r>
      <w:r w:rsidRPr="00D41906">
        <w:t xml:space="preserve"> </w:t>
      </w:r>
      <w:r>
        <w:t>However, t</w:t>
      </w:r>
      <w:r w:rsidRPr="00D41906">
        <w:t xml:space="preserve">he </w:t>
      </w:r>
      <w:r>
        <w:t xml:space="preserve">most recent estimated population data for Aboriginal and Torres Strait Islander peoples is </w:t>
      </w:r>
      <w:r w:rsidR="00837DD5">
        <w:t xml:space="preserve">only </w:t>
      </w:r>
      <w:r>
        <w:t>available from the 2016 Census.</w:t>
      </w:r>
    </w:p>
    <w:p w14:paraId="108F04B8" w14:textId="77777777" w:rsidR="006934C0" w:rsidRDefault="006934C0" w:rsidP="00347F86">
      <w:pPr>
        <w:rPr>
          <w:sz w:val="18"/>
          <w:szCs w:val="18"/>
        </w:rPr>
      </w:pPr>
      <w:r>
        <w:rPr>
          <w:noProof/>
        </w:rPr>
        <w:drawing>
          <wp:inline distT="0" distB="0" distL="0" distR="0" wp14:anchorId="07B57270" wp14:editId="6EB0D3EC">
            <wp:extent cx="3151909" cy="2540000"/>
            <wp:effectExtent l="0" t="0" r="0" b="0"/>
            <wp:docPr id="45" name="Immagine 2" descr="Breakdown of Australia's child population by age shows that children aged 0-4 years comprise 29% of all children, children aged 5-9 years comprise 29%, children aged 10-14 years comprise 26%, and children aged 15-17 years comprise 16%.">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Infografico_01.jpg"/>
                    <pic:cNvPicPr/>
                  </pic:nvPicPr>
                  <pic:blipFill rotWithShape="1">
                    <a:blip r:embed="rId32" cstate="print">
                      <a:extLst>
                        <a:ext uri="{28A0092B-C50C-407E-A947-70E740481C1C}">
                          <a14:useLocalDpi xmlns:a14="http://schemas.microsoft.com/office/drawing/2010/main" val="0"/>
                        </a:ext>
                      </a:extLst>
                    </a:blip>
                    <a:srcRect r="40768"/>
                    <a:stretch/>
                  </pic:blipFill>
                  <pic:spPr bwMode="auto">
                    <a:xfrm>
                      <a:off x="0" y="0"/>
                      <a:ext cx="3151909" cy="2540000"/>
                    </a:xfrm>
                    <a:prstGeom prst="rect">
                      <a:avLst/>
                    </a:prstGeom>
                    <a:ln>
                      <a:noFill/>
                    </a:ln>
                    <a:extLst>
                      <a:ext uri="{53640926-AAD7-44D8-BBD7-CCE9431645EC}">
                        <a14:shadowObscured xmlns:a14="http://schemas.microsoft.com/office/drawing/2010/main"/>
                      </a:ext>
                    </a:extLst>
                  </pic:spPr>
                </pic:pic>
              </a:graphicData>
            </a:graphic>
          </wp:inline>
        </w:drawing>
      </w:r>
    </w:p>
    <w:p w14:paraId="12C4A505" w14:textId="33B94A5E" w:rsidR="007D2675" w:rsidRPr="006934C0" w:rsidRDefault="006934C0" w:rsidP="00347F86">
      <w:pPr>
        <w:rPr>
          <w:i/>
          <w:iCs/>
          <w:sz w:val="18"/>
          <w:szCs w:val="18"/>
        </w:rPr>
      </w:pPr>
      <w:r w:rsidRPr="00F842F7">
        <w:rPr>
          <w:sz w:val="18"/>
          <w:szCs w:val="18"/>
        </w:rPr>
        <w:t>Figure 2.1: Sourced from the Australian Bureau of Statistics</w:t>
      </w:r>
      <w:r w:rsidRPr="00F842F7">
        <w:rPr>
          <w:i/>
          <w:iCs/>
          <w:sz w:val="18"/>
          <w:szCs w:val="18"/>
        </w:rPr>
        <w:t xml:space="preserve">, 3101.0—Australian Demographic Statistics, </w:t>
      </w:r>
      <w:r w:rsidRPr="00F842F7">
        <w:rPr>
          <w:sz w:val="18"/>
          <w:szCs w:val="18"/>
        </w:rPr>
        <w:t>June 2018, Estimated Resident Population, Single Year Of Age, Australia, Table 59.</w:t>
      </w:r>
    </w:p>
    <w:p w14:paraId="0E0EF110" w14:textId="687AD690" w:rsidR="006934C0" w:rsidRPr="00F842F7" w:rsidRDefault="007D2675" w:rsidP="00347F86">
      <w:pPr>
        <w:spacing w:before="240"/>
        <w:rPr>
          <w:sz w:val="18"/>
          <w:szCs w:val="18"/>
        </w:rPr>
      </w:pPr>
      <w:r w:rsidRPr="00116B85">
        <w:t>In 2016</w:t>
      </w:r>
      <w:r>
        <w:t xml:space="preserve">, </w:t>
      </w:r>
      <w:r w:rsidRPr="00116B85">
        <w:t>there were over 5.4 million children under the age of 18 years</w:t>
      </w:r>
      <w:r>
        <w:t xml:space="preserve"> in Australia</w:t>
      </w:r>
      <w:r w:rsidRPr="00116B85">
        <w:t>, representing 23% of the Australian population.</w:t>
      </w:r>
      <w:r>
        <w:t xml:space="preserve"> </w:t>
      </w:r>
      <w:r w:rsidRPr="00DA3480">
        <w:t>Of these, over 320,000 (6%) are Aboriginal and Torres Strait Islander children.</w:t>
      </w:r>
      <w:r w:rsidRPr="00DA3480">
        <w:rPr>
          <w:rStyle w:val="EndnoteReference"/>
        </w:rPr>
        <w:endnoteReference w:id="2"/>
      </w:r>
      <w:r>
        <w:rPr>
          <w:noProof/>
          <w:sz w:val="20"/>
          <w:szCs w:val="20"/>
        </w:rPr>
        <w:drawing>
          <wp:inline distT="0" distB="0" distL="0" distR="0" wp14:anchorId="490ABD2D" wp14:editId="7B9A6372">
            <wp:extent cx="3221665" cy="2565400"/>
            <wp:effectExtent l="0" t="0" r="0" b="6350"/>
            <wp:docPr id="707" name="Immagine 7" descr="Breakdown of Aboriginal and Torres Strait Islander child population by age shows that children aged 0-4 years comprise 29% of all children, children aged 5-9 years comprise 29%, children aged 10-14 years comprise 27%, and children aged 15-17 years compris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Infografico_02.jpg"/>
                    <pic:cNvPicPr/>
                  </pic:nvPicPr>
                  <pic:blipFill rotWithShape="1">
                    <a:blip r:embed="rId33" cstate="print">
                      <a:extLst>
                        <a:ext uri="{28A0092B-C50C-407E-A947-70E740481C1C}">
                          <a14:useLocalDpi xmlns:a14="http://schemas.microsoft.com/office/drawing/2010/main" val="0"/>
                        </a:ext>
                      </a:extLst>
                    </a:blip>
                    <a:srcRect r="39457"/>
                    <a:stretch/>
                  </pic:blipFill>
                  <pic:spPr bwMode="auto">
                    <a:xfrm>
                      <a:off x="0" y="0"/>
                      <a:ext cx="3221665" cy="2565400"/>
                    </a:xfrm>
                    <a:prstGeom prst="rect">
                      <a:avLst/>
                    </a:prstGeom>
                    <a:ln>
                      <a:noFill/>
                    </a:ln>
                    <a:extLst>
                      <a:ext uri="{53640926-AAD7-44D8-BBD7-CCE9431645EC}">
                        <a14:shadowObscured xmlns:a14="http://schemas.microsoft.com/office/drawing/2010/main"/>
                      </a:ext>
                    </a:extLst>
                  </pic:spPr>
                </pic:pic>
              </a:graphicData>
            </a:graphic>
          </wp:inline>
        </w:drawing>
      </w:r>
      <w:bookmarkStart w:id="33" w:name="_Toc11935201"/>
      <w:bookmarkStart w:id="34" w:name="_Toc17800681"/>
      <w:r w:rsidR="006345C9">
        <w:br/>
      </w:r>
      <w:r w:rsidR="006934C0" w:rsidRPr="00F842F7">
        <w:rPr>
          <w:sz w:val="18"/>
          <w:szCs w:val="18"/>
        </w:rPr>
        <w:t xml:space="preserve">Figure 2.2: Sourced from the Australian Bureau of Statistics, </w:t>
      </w:r>
      <w:r w:rsidR="006934C0" w:rsidRPr="00F842F7">
        <w:rPr>
          <w:i/>
          <w:iCs/>
          <w:sz w:val="18"/>
          <w:szCs w:val="18"/>
        </w:rPr>
        <w:t>Aboriginal and Torres Strait Islander Population by Age and Sex</w:t>
      </w:r>
      <w:r w:rsidR="006934C0" w:rsidRPr="00F842F7">
        <w:rPr>
          <w:sz w:val="18"/>
          <w:szCs w:val="18"/>
        </w:rPr>
        <w:t>, June 2016 (2018).</w:t>
      </w:r>
    </w:p>
    <w:p w14:paraId="2587FB63" w14:textId="328A538A" w:rsidR="007D2675" w:rsidRPr="000566E0" w:rsidRDefault="007D2675" w:rsidP="00347F86">
      <w:pPr>
        <w:pStyle w:val="Heading2"/>
      </w:pPr>
      <w:bookmarkStart w:id="35" w:name="_Toc25573067"/>
      <w:r w:rsidRPr="000566E0">
        <w:rPr>
          <w:rStyle w:val="Heading2Char"/>
          <w:rFonts w:eastAsia="MS Mincho"/>
          <w:b/>
        </w:rPr>
        <w:lastRenderedPageBreak/>
        <w:t>Where do they live</w:t>
      </w:r>
      <w:bookmarkEnd w:id="33"/>
      <w:r w:rsidRPr="000566E0">
        <w:t>?</w:t>
      </w:r>
      <w:bookmarkEnd w:id="34"/>
      <w:bookmarkEnd w:id="35"/>
      <w:r w:rsidRPr="000566E0">
        <w:t xml:space="preserve"> </w:t>
      </w:r>
    </w:p>
    <w:p w14:paraId="6CC3BFA2" w14:textId="77777777" w:rsidR="007D2675" w:rsidRDefault="007D2675" w:rsidP="00347F86">
      <w:pPr>
        <w:rPr>
          <w:shd w:val="clear" w:color="auto" w:fill="FFFFFF"/>
        </w:rPr>
      </w:pPr>
      <w:r w:rsidRPr="000C4E5B">
        <w:rPr>
          <w:shd w:val="clear" w:color="auto" w:fill="FFFFFF"/>
        </w:rPr>
        <w:t>A</w:t>
      </w:r>
      <w:r>
        <w:rPr>
          <w:shd w:val="clear" w:color="auto" w:fill="FFFFFF"/>
        </w:rPr>
        <w:t>s a</w:t>
      </w:r>
      <w:r w:rsidRPr="000C4E5B">
        <w:rPr>
          <w:shd w:val="clear" w:color="auto" w:fill="FFFFFF"/>
        </w:rPr>
        <w:t>t June 2016</w:t>
      </w:r>
      <w:r>
        <w:rPr>
          <w:shd w:val="clear" w:color="auto" w:fill="FFFFFF"/>
        </w:rPr>
        <w:t>,</w:t>
      </w:r>
      <w:r w:rsidRPr="000C4E5B">
        <w:rPr>
          <w:shd w:val="clear" w:color="auto" w:fill="FFFFFF"/>
        </w:rPr>
        <w:t xml:space="preserve"> 7</w:t>
      </w:r>
      <w:r>
        <w:rPr>
          <w:shd w:val="clear" w:color="auto" w:fill="FFFFFF"/>
        </w:rPr>
        <w:t>0.7</w:t>
      </w:r>
      <w:r w:rsidRPr="000C4E5B">
        <w:rPr>
          <w:shd w:val="clear" w:color="auto" w:fill="FFFFFF"/>
        </w:rPr>
        <w:t>% of children lived in major cities, 2</w:t>
      </w:r>
      <w:r>
        <w:rPr>
          <w:shd w:val="clear" w:color="auto" w:fill="FFFFFF"/>
        </w:rPr>
        <w:t>7</w:t>
      </w:r>
      <w:r w:rsidRPr="000C4E5B">
        <w:rPr>
          <w:shd w:val="clear" w:color="auto" w:fill="FFFFFF"/>
        </w:rPr>
        <w:t>% in regional areas and 2.</w:t>
      </w:r>
      <w:r>
        <w:rPr>
          <w:shd w:val="clear" w:color="auto" w:fill="FFFFFF"/>
        </w:rPr>
        <w:t>3</w:t>
      </w:r>
      <w:r w:rsidRPr="000C4E5B">
        <w:rPr>
          <w:shd w:val="clear" w:color="auto" w:fill="FFFFFF"/>
        </w:rPr>
        <w:t>%</w:t>
      </w:r>
      <w:r>
        <w:rPr>
          <w:shd w:val="clear" w:color="auto" w:fill="FFFFFF"/>
        </w:rPr>
        <w:t xml:space="preserve"> </w:t>
      </w:r>
      <w:r w:rsidRPr="000C4E5B">
        <w:rPr>
          <w:shd w:val="clear" w:color="auto" w:fill="FFFFFF"/>
        </w:rPr>
        <w:t>lived in remote areas</w:t>
      </w:r>
      <w:r>
        <w:rPr>
          <w:shd w:val="clear" w:color="auto" w:fill="FFFFFF"/>
        </w:rPr>
        <w:t>.</w:t>
      </w:r>
      <w:r w:rsidRPr="000C4E5B">
        <w:rPr>
          <w:rStyle w:val="EndnoteReference"/>
        </w:rPr>
        <w:endnoteReference w:id="3"/>
      </w:r>
      <w:r>
        <w:rPr>
          <w:shd w:val="clear" w:color="auto" w:fill="FFFFFF"/>
        </w:rPr>
        <w:t xml:space="preserve"> </w:t>
      </w:r>
    </w:p>
    <w:p w14:paraId="2C9B8C4F" w14:textId="77777777" w:rsidR="007D2675" w:rsidRDefault="007D2675" w:rsidP="00347F86">
      <w:pPr>
        <w:rPr>
          <w:shd w:val="clear" w:color="auto" w:fill="FFFFFF"/>
        </w:rPr>
      </w:pPr>
      <w:r w:rsidRPr="000C4E5B">
        <w:rPr>
          <w:shd w:val="clear" w:color="auto" w:fill="FFFFFF"/>
        </w:rPr>
        <w:t>Aboriginal and Torres Strait Islander children</w:t>
      </w:r>
      <w:r>
        <w:rPr>
          <w:shd w:val="clear" w:color="auto" w:fill="FFFFFF"/>
        </w:rPr>
        <w:t xml:space="preserve"> </w:t>
      </w:r>
      <w:r w:rsidRPr="000C4E5B">
        <w:rPr>
          <w:shd w:val="clear" w:color="auto" w:fill="FFFFFF"/>
        </w:rPr>
        <w:t xml:space="preserve">represent </w:t>
      </w:r>
      <w:r>
        <w:rPr>
          <w:shd w:val="clear" w:color="auto" w:fill="FFFFFF"/>
        </w:rPr>
        <w:t>3</w:t>
      </w:r>
      <w:r w:rsidRPr="000C4E5B">
        <w:rPr>
          <w:shd w:val="clear" w:color="auto" w:fill="FFFFFF"/>
        </w:rPr>
        <w:t>.</w:t>
      </w:r>
      <w:r>
        <w:rPr>
          <w:shd w:val="clear" w:color="auto" w:fill="FFFFFF"/>
        </w:rPr>
        <w:t>1</w:t>
      </w:r>
      <w:r w:rsidRPr="000C4E5B">
        <w:rPr>
          <w:shd w:val="clear" w:color="auto" w:fill="FFFFFF"/>
        </w:rPr>
        <w:t xml:space="preserve">% of children in major cities, </w:t>
      </w:r>
      <w:r>
        <w:rPr>
          <w:shd w:val="clear" w:color="auto" w:fill="FFFFFF"/>
        </w:rPr>
        <w:t>10.2</w:t>
      </w:r>
      <w:r w:rsidRPr="000C4E5B">
        <w:rPr>
          <w:shd w:val="clear" w:color="auto" w:fill="FFFFFF"/>
        </w:rPr>
        <w:t xml:space="preserve">% in regional areas and </w:t>
      </w:r>
      <w:r>
        <w:rPr>
          <w:shd w:val="clear" w:color="auto" w:fill="FFFFFF"/>
        </w:rPr>
        <w:t>43.7</w:t>
      </w:r>
      <w:r w:rsidRPr="000C4E5B">
        <w:rPr>
          <w:shd w:val="clear" w:color="auto" w:fill="FFFFFF"/>
        </w:rPr>
        <w:t>% in remote areas.</w:t>
      </w:r>
      <w:r>
        <w:rPr>
          <w:rStyle w:val="EndnoteReference"/>
          <w:shd w:val="clear" w:color="auto" w:fill="FFFFFF"/>
        </w:rPr>
        <w:endnoteReference w:id="4"/>
      </w:r>
    </w:p>
    <w:p w14:paraId="6662803F" w14:textId="77777777" w:rsidR="007D2675" w:rsidRDefault="007D2675" w:rsidP="00347F86">
      <w:pPr>
        <w:rPr>
          <w:shd w:val="clear" w:color="auto" w:fill="FFFFFF"/>
        </w:rPr>
      </w:pPr>
      <w:r>
        <w:rPr>
          <w:noProof/>
          <w:shd w:val="clear" w:color="auto" w:fill="FFFFFF"/>
        </w:rPr>
        <w:drawing>
          <wp:inline distT="0" distB="0" distL="0" distR="0" wp14:anchorId="21F3748C" wp14:editId="0D826689">
            <wp:extent cx="4533900" cy="3810000"/>
            <wp:effectExtent l="0" t="0" r="0" b="0"/>
            <wp:docPr id="708" name="Immagine 10" descr="“”">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Infografico_03.jpg"/>
                    <pic:cNvPicPr/>
                  </pic:nvPicPr>
                  <pic:blipFill>
                    <a:blip r:embed="rId34" cstate="print">
                      <a:extLst>
                        <a:ext uri="{28A0092B-C50C-407E-A947-70E740481C1C}">
                          <a14:useLocalDpi xmlns:a14="http://schemas.microsoft.com/office/drawing/2010/main" val="0"/>
                        </a:ext>
                      </a:extLst>
                    </a:blip>
                    <a:stretch>
                      <a:fillRect/>
                    </a:stretch>
                  </pic:blipFill>
                  <pic:spPr>
                    <a:xfrm>
                      <a:off x="0" y="0"/>
                      <a:ext cx="4533900" cy="3810000"/>
                    </a:xfrm>
                    <a:prstGeom prst="rect">
                      <a:avLst/>
                    </a:prstGeom>
                  </pic:spPr>
                </pic:pic>
              </a:graphicData>
            </a:graphic>
          </wp:inline>
        </w:drawing>
      </w:r>
    </w:p>
    <w:p w14:paraId="1EB33A62" w14:textId="77777777" w:rsidR="006934C0" w:rsidRPr="00F842F7" w:rsidRDefault="006934C0" w:rsidP="00347F86">
      <w:pPr>
        <w:rPr>
          <w:i/>
          <w:iCs/>
          <w:sz w:val="18"/>
          <w:szCs w:val="18"/>
          <w:shd w:val="clear" w:color="auto" w:fill="EFEFEF"/>
        </w:rPr>
      </w:pPr>
      <w:r w:rsidRPr="00F842F7">
        <w:rPr>
          <w:sz w:val="18"/>
          <w:szCs w:val="18"/>
        </w:rPr>
        <w:t xml:space="preserve">Figure 2.3: Sourced from Australian Bureau of Statistics, </w:t>
      </w:r>
      <w:r w:rsidRPr="00F842F7">
        <w:rPr>
          <w:i/>
          <w:iCs/>
          <w:sz w:val="18"/>
          <w:szCs w:val="18"/>
        </w:rPr>
        <w:t>3238.0.55.001—Estimates of Aboriginal and Torres Strait Islander Australians</w:t>
      </w:r>
      <w:r w:rsidRPr="00F842F7">
        <w:rPr>
          <w:sz w:val="18"/>
          <w:szCs w:val="18"/>
        </w:rPr>
        <w:t>, June 2016 (2018), Estimated resident Aboriginal and Torres Strait Islander and Non-Indigenous populations, Remoteness Areas, Single year of age—30 June 2016, Table 1.</w:t>
      </w:r>
    </w:p>
    <w:p w14:paraId="4385E863" w14:textId="77777777" w:rsidR="009B0BD4" w:rsidRDefault="009B0BD4" w:rsidP="00347F86">
      <w:pPr>
        <w:keepNext w:val="0"/>
        <w:keepLines w:val="0"/>
        <w:widowControl/>
        <w:spacing w:after="160" w:line="259" w:lineRule="auto"/>
      </w:pPr>
      <w:r>
        <w:br w:type="page"/>
      </w:r>
    </w:p>
    <w:p w14:paraId="04C0691F" w14:textId="6BE822A4" w:rsidR="007D2675" w:rsidRDefault="007D2675" w:rsidP="00347F86">
      <w:pPr>
        <w:spacing w:before="240"/>
      </w:pPr>
      <w:r>
        <w:lastRenderedPageBreak/>
        <w:t xml:space="preserve">The following two figures provide age group breakdowns for all Australian children (Figure 2.4) and for Aboriginal and Torres Strait Islander children (Figure 2.5). </w:t>
      </w:r>
    </w:p>
    <w:p w14:paraId="648D78B7" w14:textId="77777777" w:rsidR="007D2675" w:rsidRDefault="007D2675" w:rsidP="00347F86">
      <w:pPr>
        <w:spacing w:before="240"/>
      </w:pPr>
      <w:r>
        <w:rPr>
          <w:noProof/>
          <w:shd w:val="clear" w:color="auto" w:fill="FFFFFF"/>
        </w:rPr>
        <w:drawing>
          <wp:inline distT="0" distB="0" distL="0" distR="0" wp14:anchorId="66BA8180" wp14:editId="3D57AD15">
            <wp:extent cx="4472940" cy="5500338"/>
            <wp:effectExtent l="0" t="0" r="3810" b="5715"/>
            <wp:docPr id="709" name="Immagine 11" descr="In remote areas and major cities the 0-4 age group has the greatest number of children. In regional are-as the 5-9 age group has the greatest number of children. ">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Infografico_05.jpg"/>
                    <pic:cNvPicPr/>
                  </pic:nvPicPr>
                  <pic:blipFill>
                    <a:blip r:embed="rId35" cstate="print">
                      <a:extLst>
                        <a:ext uri="{28A0092B-C50C-407E-A947-70E740481C1C}">
                          <a14:useLocalDpi xmlns:a14="http://schemas.microsoft.com/office/drawing/2010/main" val="0"/>
                        </a:ext>
                      </a:extLst>
                    </a:blip>
                    <a:stretch>
                      <a:fillRect/>
                    </a:stretch>
                  </pic:blipFill>
                  <pic:spPr>
                    <a:xfrm>
                      <a:off x="0" y="0"/>
                      <a:ext cx="4482089" cy="5511588"/>
                    </a:xfrm>
                    <a:prstGeom prst="rect">
                      <a:avLst/>
                    </a:prstGeom>
                  </pic:spPr>
                </pic:pic>
              </a:graphicData>
            </a:graphic>
          </wp:inline>
        </w:drawing>
      </w:r>
    </w:p>
    <w:p w14:paraId="0AE1F7B9" w14:textId="64965027" w:rsidR="006934C0" w:rsidRPr="00F842F7" w:rsidRDefault="006934C0" w:rsidP="00347F86">
      <w:pPr>
        <w:rPr>
          <w:i/>
          <w:iCs/>
          <w:sz w:val="18"/>
          <w:szCs w:val="18"/>
        </w:rPr>
      </w:pPr>
      <w:r w:rsidRPr="00F842F7">
        <w:rPr>
          <w:sz w:val="18"/>
          <w:szCs w:val="18"/>
        </w:rPr>
        <w:t>Figure</w:t>
      </w:r>
      <w:r w:rsidR="009B0BD4">
        <w:rPr>
          <w:i/>
          <w:iCs/>
          <w:sz w:val="18"/>
          <w:szCs w:val="18"/>
        </w:rPr>
        <w:t xml:space="preserve"> </w:t>
      </w:r>
      <w:r w:rsidR="009B0BD4">
        <w:rPr>
          <w:sz w:val="18"/>
          <w:szCs w:val="18"/>
        </w:rPr>
        <w:t>2</w:t>
      </w:r>
      <w:r w:rsidRPr="00F842F7">
        <w:rPr>
          <w:sz w:val="18"/>
          <w:szCs w:val="18"/>
        </w:rPr>
        <w:t xml:space="preserve">.4: Sourced from the Australian Bureau of Statistics, </w:t>
      </w:r>
      <w:r w:rsidRPr="00F842F7">
        <w:rPr>
          <w:i/>
          <w:iCs/>
          <w:sz w:val="18"/>
          <w:szCs w:val="18"/>
        </w:rPr>
        <w:t>3238.0.55.001—Estimates of Aboriginal and Torres Strait Islander Australians</w:t>
      </w:r>
      <w:r w:rsidRPr="00F842F7">
        <w:rPr>
          <w:sz w:val="18"/>
          <w:szCs w:val="18"/>
        </w:rPr>
        <w:t>, June 2016 (2018), Estimated resident Aboriginal and Torres Strait Islander and Non-Indigenous populations, Remoteness Areas, Single year of age—30 June 2016, Table1.</w:t>
      </w:r>
    </w:p>
    <w:p w14:paraId="63561898" w14:textId="77777777" w:rsidR="007D2675" w:rsidRDefault="007D2675" w:rsidP="00347F86">
      <w:r>
        <w:rPr>
          <w:noProof/>
        </w:rPr>
        <w:lastRenderedPageBreak/>
        <w:drawing>
          <wp:inline distT="0" distB="0" distL="0" distR="0" wp14:anchorId="50624339" wp14:editId="48D4ED4D">
            <wp:extent cx="4533900" cy="5575300"/>
            <wp:effectExtent l="0" t="0" r="0" b="0"/>
            <wp:docPr id="710" name="Immagine 12" descr="The majority of Aboriginal and Torres Strait Islander children live in regional areas, followed by major cities and remote areas. In remote and regional areas the 5-9 age group has the greatest number of children. In major cities the 0-4 age group has the greatest number of children. ">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Infografico_06.jpg"/>
                    <pic:cNvPicPr/>
                  </pic:nvPicPr>
                  <pic:blipFill>
                    <a:blip r:embed="rId36" cstate="print">
                      <a:extLst>
                        <a:ext uri="{28A0092B-C50C-407E-A947-70E740481C1C}">
                          <a14:useLocalDpi xmlns:a14="http://schemas.microsoft.com/office/drawing/2010/main" val="0"/>
                        </a:ext>
                      </a:extLst>
                    </a:blip>
                    <a:stretch>
                      <a:fillRect/>
                    </a:stretch>
                  </pic:blipFill>
                  <pic:spPr>
                    <a:xfrm>
                      <a:off x="0" y="0"/>
                      <a:ext cx="4533900" cy="5575300"/>
                    </a:xfrm>
                    <a:prstGeom prst="rect">
                      <a:avLst/>
                    </a:prstGeom>
                  </pic:spPr>
                </pic:pic>
              </a:graphicData>
            </a:graphic>
          </wp:inline>
        </w:drawing>
      </w:r>
    </w:p>
    <w:p w14:paraId="457194B0" w14:textId="764B5E0D" w:rsidR="006934C0" w:rsidRPr="00F842F7" w:rsidRDefault="006934C0" w:rsidP="00347F86">
      <w:pPr>
        <w:rPr>
          <w:i/>
          <w:iCs/>
          <w:sz w:val="18"/>
          <w:szCs w:val="18"/>
        </w:rPr>
      </w:pPr>
      <w:bookmarkStart w:id="36" w:name="_Toc11935202"/>
      <w:bookmarkStart w:id="37" w:name="_Toc17800682"/>
      <w:r w:rsidRPr="00F842F7">
        <w:rPr>
          <w:sz w:val="18"/>
          <w:szCs w:val="18"/>
        </w:rPr>
        <w:t xml:space="preserve">Figure 2.5: Sourced from the Australian Bureau of Statistics, </w:t>
      </w:r>
      <w:r w:rsidRPr="00F842F7">
        <w:rPr>
          <w:i/>
          <w:iCs/>
          <w:sz w:val="18"/>
          <w:szCs w:val="18"/>
        </w:rPr>
        <w:t>3238.0.55.001—Estimates of Aboriginal and Torres Strait Islander Australians</w:t>
      </w:r>
      <w:r w:rsidRPr="00F842F7">
        <w:rPr>
          <w:sz w:val="18"/>
          <w:szCs w:val="18"/>
        </w:rPr>
        <w:t>, June 2016 (2018), Estimated resident Aboriginal and Torres Strait Islander and Non-Indigenous populations, Remoteness Areas, Single year of age—30 June 2016, Table1.</w:t>
      </w:r>
    </w:p>
    <w:p w14:paraId="3776A347" w14:textId="05D35A6A" w:rsidR="007D2675" w:rsidRPr="001C6457" w:rsidRDefault="007D2675" w:rsidP="00347F86">
      <w:pPr>
        <w:pStyle w:val="Heading2"/>
      </w:pPr>
      <w:bookmarkStart w:id="38" w:name="_Toc25573068"/>
      <w:r w:rsidRPr="001C6457">
        <w:rPr>
          <w:rStyle w:val="Heading2Char"/>
          <w:rFonts w:eastAsia="MS Mincho"/>
          <w:b/>
        </w:rPr>
        <w:t>Where do they come from</w:t>
      </w:r>
      <w:bookmarkEnd w:id="36"/>
      <w:r w:rsidRPr="001C6457">
        <w:rPr>
          <w:rStyle w:val="Heading2Char"/>
          <w:rFonts w:eastAsia="MS Mincho"/>
          <w:b/>
        </w:rPr>
        <w:t>?</w:t>
      </w:r>
      <w:bookmarkEnd w:id="37"/>
      <w:bookmarkEnd w:id="38"/>
      <w:r w:rsidRPr="001C6457">
        <w:t xml:space="preserve"> </w:t>
      </w:r>
    </w:p>
    <w:p w14:paraId="5D62A63F" w14:textId="77777777" w:rsidR="007D2675" w:rsidRDefault="007D2675" w:rsidP="00347F86">
      <w:pPr>
        <w:rPr>
          <w:color w:val="000000"/>
          <w:spacing w:val="15"/>
          <w:highlight w:val="yellow"/>
        </w:rPr>
      </w:pPr>
      <w:bookmarkStart w:id="39" w:name="_Hlk23178259"/>
      <w:r w:rsidRPr="00C14EC3">
        <w:t>Australia is a culturally diverse country.</w:t>
      </w:r>
      <w:r>
        <w:t xml:space="preserve"> </w:t>
      </w:r>
      <w:r w:rsidRPr="00E00268">
        <w:t>In 2016, 2</w:t>
      </w:r>
      <w:r>
        <w:t>1</w:t>
      </w:r>
      <w:r w:rsidRPr="00E00268">
        <w:t>% of people spoke a language other than English at home.</w:t>
      </w:r>
      <w:r w:rsidRPr="00E00268">
        <w:rPr>
          <w:rStyle w:val="EndnoteReference"/>
        </w:rPr>
        <w:endnoteReference w:id="5"/>
      </w:r>
      <w:r w:rsidRPr="00E00268">
        <w:t xml:space="preserve"> </w:t>
      </w:r>
      <w:r w:rsidRPr="00251BEE">
        <w:t>Approximately 9% of children were born overseas.</w:t>
      </w:r>
      <w:r w:rsidRPr="00251BEE">
        <w:rPr>
          <w:rStyle w:val="EndnoteReference"/>
        </w:rPr>
        <w:endnoteReference w:id="6"/>
      </w:r>
      <w:r w:rsidRPr="00251BEE">
        <w:t xml:space="preserve"> </w:t>
      </w:r>
    </w:p>
    <w:p w14:paraId="2C90955B" w14:textId="137761FC" w:rsidR="007D2675" w:rsidRDefault="006934C0" w:rsidP="00347F86">
      <w:pPr>
        <w:spacing w:before="240"/>
      </w:pPr>
      <w:r>
        <w:rPr>
          <w:noProof/>
        </w:rPr>
        <w:lastRenderedPageBreak/>
        <w:drawing>
          <wp:inline distT="0" distB="0" distL="0" distR="0" wp14:anchorId="65F6CBEC" wp14:editId="7F891CA2">
            <wp:extent cx="5731510" cy="2072640"/>
            <wp:effectExtent l="0" t="0" r="2540" b="3810"/>
            <wp:docPr id="51" name="Picture 51" desc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7"/>
                    <a:stretch>
                      <a:fillRect/>
                    </a:stretch>
                  </pic:blipFill>
                  <pic:spPr>
                    <a:xfrm>
                      <a:off x="0" y="0"/>
                      <a:ext cx="5731510" cy="2072640"/>
                    </a:xfrm>
                    <a:prstGeom prst="rect">
                      <a:avLst/>
                    </a:prstGeom>
                  </pic:spPr>
                </pic:pic>
              </a:graphicData>
            </a:graphic>
          </wp:inline>
        </w:drawing>
      </w:r>
    </w:p>
    <w:p w14:paraId="3B69E777" w14:textId="77777777" w:rsidR="006934C0" w:rsidRPr="00C5764D" w:rsidRDefault="006934C0" w:rsidP="00347F86">
      <w:pPr>
        <w:spacing w:before="240"/>
        <w:rPr>
          <w:sz w:val="18"/>
          <w:szCs w:val="18"/>
        </w:rPr>
      </w:pPr>
      <w:r w:rsidRPr="00C5764D">
        <w:rPr>
          <w:sz w:val="18"/>
          <w:szCs w:val="18"/>
        </w:rPr>
        <w:t>Figure 2.6</w:t>
      </w:r>
      <w:r>
        <w:rPr>
          <w:sz w:val="18"/>
          <w:szCs w:val="18"/>
        </w:rPr>
        <w:t>:</w:t>
      </w:r>
      <w:r w:rsidRPr="00C5764D">
        <w:rPr>
          <w:sz w:val="18"/>
          <w:szCs w:val="18"/>
        </w:rPr>
        <w:t xml:space="preserve"> Sourced from Australian Bureau of Statistics, </w:t>
      </w:r>
      <w:hyperlink r:id="rId38" w:tgtFrame="_blank" w:history="1">
        <w:r w:rsidRPr="00667025">
          <w:rPr>
            <w:i/>
            <w:iCs/>
            <w:sz w:val="18"/>
            <w:szCs w:val="18"/>
          </w:rPr>
          <w:t>Census of Population and Housing</w:t>
        </w:r>
        <w:r w:rsidRPr="00C5764D">
          <w:rPr>
            <w:sz w:val="18"/>
            <w:szCs w:val="18"/>
          </w:rPr>
          <w:t xml:space="preserve"> </w:t>
        </w:r>
      </w:hyperlink>
      <w:r w:rsidRPr="00C5764D">
        <w:rPr>
          <w:sz w:val="18"/>
          <w:szCs w:val="18"/>
        </w:rPr>
        <w:t>2011 and 2016</w:t>
      </w:r>
      <w:r w:rsidRPr="00C5764D">
        <w:rPr>
          <w:i/>
          <w:iCs/>
          <w:sz w:val="18"/>
          <w:szCs w:val="18"/>
        </w:rPr>
        <w:t>.</w:t>
      </w:r>
    </w:p>
    <w:p w14:paraId="60EC7353" w14:textId="77777777" w:rsidR="006437A0" w:rsidRDefault="007D2675" w:rsidP="00347F86">
      <w:pPr>
        <w:spacing w:before="240"/>
      </w:pPr>
      <w:r w:rsidRPr="00775B6C">
        <w:t xml:space="preserve">In the 2016 Census, 93 languages were recorded as being spoken at home. A table of the top </w:t>
      </w:r>
      <w:r>
        <w:t xml:space="preserve">ten </w:t>
      </w:r>
      <w:r w:rsidRPr="00775B6C">
        <w:t xml:space="preserve">languages </w:t>
      </w:r>
      <w:r>
        <w:t xml:space="preserve">spoken at home </w:t>
      </w:r>
      <w:r w:rsidRPr="00775B6C">
        <w:t>in 201</w:t>
      </w:r>
      <w:r>
        <w:t>6</w:t>
      </w:r>
      <w:r w:rsidRPr="00775B6C">
        <w:t xml:space="preserve"> is set out in Table </w:t>
      </w:r>
      <w:r>
        <w:t>2.</w:t>
      </w:r>
      <w:r w:rsidRPr="00775B6C">
        <w:t>1.</w:t>
      </w:r>
      <w:r w:rsidRPr="00775B6C">
        <w:rPr>
          <w:rStyle w:val="EndnoteReference"/>
        </w:rPr>
        <w:endnoteReference w:id="7"/>
      </w:r>
      <w:r w:rsidRPr="00775B6C">
        <w:t xml:space="preserve"> It is difficult to identify the number of children who speak a language other than English at home as the data has not been distilled from the 2016 Census data.</w:t>
      </w:r>
    </w:p>
    <w:p w14:paraId="31356E1C" w14:textId="6F1DAFC1" w:rsidR="007D2675" w:rsidRPr="006B5565" w:rsidRDefault="007D2675" w:rsidP="00347F86">
      <w:pPr>
        <w:spacing w:before="240"/>
        <w:rPr>
          <w:b/>
          <w:bCs/>
        </w:rPr>
      </w:pPr>
      <w:r w:rsidRPr="006B5565">
        <w:rPr>
          <w:b/>
          <w:bCs/>
        </w:rPr>
        <w:t xml:space="preserve">Top </w:t>
      </w:r>
      <w:r>
        <w:rPr>
          <w:b/>
          <w:bCs/>
        </w:rPr>
        <w:t>ten</w:t>
      </w:r>
      <w:r w:rsidRPr="006B5565">
        <w:rPr>
          <w:b/>
          <w:bCs/>
        </w:rPr>
        <w:t xml:space="preserve"> languages spoken at home</w:t>
      </w:r>
      <w:r>
        <w:rPr>
          <w:b/>
          <w:bCs/>
        </w:rPr>
        <w:t xml:space="preserve"> (2016)</w:t>
      </w:r>
    </w:p>
    <w:tbl>
      <w:tblPr>
        <w:tblStyle w:val="TableGrid"/>
        <w:tblW w:w="4363" w:type="pct"/>
        <w:tblLook w:val="0000" w:firstRow="0" w:lastRow="0" w:firstColumn="0" w:lastColumn="0" w:noHBand="0" w:noVBand="0"/>
      </w:tblPr>
      <w:tblGrid>
        <w:gridCol w:w="2574"/>
        <w:gridCol w:w="2310"/>
        <w:gridCol w:w="2983"/>
      </w:tblGrid>
      <w:tr w:rsidR="007D2675" w14:paraId="162CB520" w14:textId="77777777" w:rsidTr="00EC5308">
        <w:trPr>
          <w:trHeight w:val="864"/>
        </w:trPr>
        <w:tc>
          <w:tcPr>
            <w:tcW w:w="0" w:type="auto"/>
          </w:tcPr>
          <w:p w14:paraId="69CDF8F1" w14:textId="77777777" w:rsidR="007D2675" w:rsidRPr="006B5565" w:rsidRDefault="007D2675" w:rsidP="00347F86">
            <w:pPr>
              <w:rPr>
                <w:b/>
              </w:rPr>
            </w:pPr>
            <w:r w:rsidRPr="006B5565">
              <w:rPr>
                <w:b/>
              </w:rPr>
              <w:t xml:space="preserve">Language </w:t>
            </w:r>
          </w:p>
        </w:tc>
        <w:tc>
          <w:tcPr>
            <w:tcW w:w="0" w:type="auto"/>
          </w:tcPr>
          <w:p w14:paraId="1DD42E6A" w14:textId="77777777" w:rsidR="007D2675" w:rsidRPr="006B5565" w:rsidRDefault="007D2675" w:rsidP="00347F86">
            <w:pPr>
              <w:rPr>
                <w:b/>
              </w:rPr>
            </w:pPr>
            <w:r w:rsidRPr="006B5565">
              <w:rPr>
                <w:b/>
              </w:rPr>
              <w:t>Number</w:t>
            </w:r>
          </w:p>
        </w:tc>
        <w:tc>
          <w:tcPr>
            <w:tcW w:w="0" w:type="auto"/>
          </w:tcPr>
          <w:p w14:paraId="70054B75" w14:textId="77777777" w:rsidR="007D2675" w:rsidRPr="006B5565" w:rsidRDefault="007D2675" w:rsidP="00347F86">
            <w:pPr>
              <w:rPr>
                <w:b/>
              </w:rPr>
            </w:pPr>
            <w:r w:rsidRPr="006B5565">
              <w:rPr>
                <w:b/>
              </w:rPr>
              <w:t>Australia %</w:t>
            </w:r>
          </w:p>
        </w:tc>
      </w:tr>
      <w:tr w:rsidR="007D2675" w14:paraId="1FD8D92A" w14:textId="77777777" w:rsidTr="00EC5308">
        <w:trPr>
          <w:trHeight w:val="279"/>
        </w:trPr>
        <w:tc>
          <w:tcPr>
            <w:tcW w:w="0" w:type="auto"/>
          </w:tcPr>
          <w:p w14:paraId="4C2D5C93" w14:textId="77777777" w:rsidR="007D2675" w:rsidRDefault="007D2675" w:rsidP="00347F86">
            <w:pPr>
              <w:rPr>
                <w:sz w:val="20"/>
              </w:rPr>
            </w:pPr>
            <w:r>
              <w:rPr>
                <w:sz w:val="20"/>
              </w:rPr>
              <w:t>Mandarin</w:t>
            </w:r>
          </w:p>
        </w:tc>
        <w:tc>
          <w:tcPr>
            <w:tcW w:w="0" w:type="auto"/>
          </w:tcPr>
          <w:p w14:paraId="034545FA" w14:textId="77777777" w:rsidR="007D2675" w:rsidRDefault="007D2675" w:rsidP="00347F86">
            <w:pPr>
              <w:rPr>
                <w:sz w:val="20"/>
              </w:rPr>
            </w:pPr>
            <w:r>
              <w:rPr>
                <w:sz w:val="20"/>
              </w:rPr>
              <w:t>596,703</w:t>
            </w:r>
          </w:p>
        </w:tc>
        <w:tc>
          <w:tcPr>
            <w:tcW w:w="0" w:type="auto"/>
          </w:tcPr>
          <w:p w14:paraId="139A41BE" w14:textId="77777777" w:rsidR="007D2675" w:rsidRDefault="007D2675" w:rsidP="00347F86">
            <w:pPr>
              <w:rPr>
                <w:sz w:val="20"/>
              </w:rPr>
            </w:pPr>
            <w:r>
              <w:rPr>
                <w:sz w:val="20"/>
              </w:rPr>
              <w:t>2.5</w:t>
            </w:r>
          </w:p>
        </w:tc>
      </w:tr>
      <w:tr w:rsidR="007D2675" w14:paraId="27375292" w14:textId="77777777" w:rsidTr="00EC5308">
        <w:trPr>
          <w:trHeight w:val="292"/>
        </w:trPr>
        <w:tc>
          <w:tcPr>
            <w:tcW w:w="0" w:type="auto"/>
          </w:tcPr>
          <w:p w14:paraId="5D0FE125" w14:textId="77777777" w:rsidR="007D2675" w:rsidRDefault="007D2675" w:rsidP="00347F86">
            <w:pPr>
              <w:rPr>
                <w:sz w:val="20"/>
              </w:rPr>
            </w:pPr>
            <w:r>
              <w:rPr>
                <w:sz w:val="20"/>
              </w:rPr>
              <w:t>Arabic</w:t>
            </w:r>
          </w:p>
        </w:tc>
        <w:tc>
          <w:tcPr>
            <w:tcW w:w="0" w:type="auto"/>
          </w:tcPr>
          <w:p w14:paraId="453D2DD2" w14:textId="77777777" w:rsidR="007D2675" w:rsidRDefault="007D2675" w:rsidP="00347F86">
            <w:pPr>
              <w:rPr>
                <w:sz w:val="20"/>
              </w:rPr>
            </w:pPr>
            <w:r>
              <w:rPr>
                <w:sz w:val="20"/>
              </w:rPr>
              <w:t>321,720</w:t>
            </w:r>
          </w:p>
        </w:tc>
        <w:tc>
          <w:tcPr>
            <w:tcW w:w="0" w:type="auto"/>
          </w:tcPr>
          <w:p w14:paraId="5713A1E9" w14:textId="77777777" w:rsidR="007D2675" w:rsidRDefault="007D2675" w:rsidP="00347F86">
            <w:pPr>
              <w:rPr>
                <w:sz w:val="20"/>
              </w:rPr>
            </w:pPr>
            <w:r>
              <w:rPr>
                <w:sz w:val="20"/>
              </w:rPr>
              <w:t>1.4</w:t>
            </w:r>
          </w:p>
        </w:tc>
      </w:tr>
      <w:tr w:rsidR="007D2675" w14:paraId="54897910" w14:textId="77777777" w:rsidTr="00EC5308">
        <w:trPr>
          <w:trHeight w:val="279"/>
        </w:trPr>
        <w:tc>
          <w:tcPr>
            <w:tcW w:w="0" w:type="auto"/>
          </w:tcPr>
          <w:p w14:paraId="1067663C" w14:textId="77777777" w:rsidR="007D2675" w:rsidRDefault="007D2675" w:rsidP="00347F86">
            <w:pPr>
              <w:rPr>
                <w:sz w:val="20"/>
              </w:rPr>
            </w:pPr>
            <w:r>
              <w:rPr>
                <w:sz w:val="20"/>
              </w:rPr>
              <w:t>Cantonese</w:t>
            </w:r>
          </w:p>
        </w:tc>
        <w:tc>
          <w:tcPr>
            <w:tcW w:w="0" w:type="auto"/>
          </w:tcPr>
          <w:p w14:paraId="69C9D24D" w14:textId="77777777" w:rsidR="007D2675" w:rsidRDefault="007D2675" w:rsidP="00347F86">
            <w:pPr>
              <w:rPr>
                <w:sz w:val="20"/>
              </w:rPr>
            </w:pPr>
            <w:r>
              <w:rPr>
                <w:sz w:val="20"/>
              </w:rPr>
              <w:t>280,943</w:t>
            </w:r>
          </w:p>
        </w:tc>
        <w:tc>
          <w:tcPr>
            <w:tcW w:w="0" w:type="auto"/>
          </w:tcPr>
          <w:p w14:paraId="7E95D140" w14:textId="77777777" w:rsidR="007D2675" w:rsidRDefault="007D2675" w:rsidP="00347F86">
            <w:pPr>
              <w:rPr>
                <w:sz w:val="20"/>
              </w:rPr>
            </w:pPr>
            <w:r>
              <w:rPr>
                <w:sz w:val="20"/>
              </w:rPr>
              <w:t>1.2</w:t>
            </w:r>
          </w:p>
        </w:tc>
      </w:tr>
      <w:tr w:rsidR="007D2675" w14:paraId="35308D84" w14:textId="77777777" w:rsidTr="00EC5308">
        <w:trPr>
          <w:trHeight w:val="292"/>
        </w:trPr>
        <w:tc>
          <w:tcPr>
            <w:tcW w:w="0" w:type="auto"/>
          </w:tcPr>
          <w:p w14:paraId="38F63B8C" w14:textId="77777777" w:rsidR="007D2675" w:rsidRDefault="007D2675" w:rsidP="00347F86">
            <w:pPr>
              <w:rPr>
                <w:sz w:val="20"/>
              </w:rPr>
            </w:pPr>
            <w:r>
              <w:rPr>
                <w:sz w:val="20"/>
              </w:rPr>
              <w:t>Vietnamese</w:t>
            </w:r>
          </w:p>
        </w:tc>
        <w:tc>
          <w:tcPr>
            <w:tcW w:w="0" w:type="auto"/>
          </w:tcPr>
          <w:p w14:paraId="59573071" w14:textId="77777777" w:rsidR="007D2675" w:rsidRDefault="007D2675" w:rsidP="00347F86">
            <w:pPr>
              <w:rPr>
                <w:sz w:val="20"/>
              </w:rPr>
            </w:pPr>
            <w:r>
              <w:rPr>
                <w:sz w:val="20"/>
              </w:rPr>
              <w:t>277,391</w:t>
            </w:r>
          </w:p>
        </w:tc>
        <w:tc>
          <w:tcPr>
            <w:tcW w:w="0" w:type="auto"/>
          </w:tcPr>
          <w:p w14:paraId="00EA3CF1" w14:textId="77777777" w:rsidR="007D2675" w:rsidRDefault="007D2675" w:rsidP="00347F86">
            <w:pPr>
              <w:rPr>
                <w:sz w:val="20"/>
              </w:rPr>
            </w:pPr>
            <w:r>
              <w:rPr>
                <w:sz w:val="20"/>
              </w:rPr>
              <w:t>1.2</w:t>
            </w:r>
          </w:p>
        </w:tc>
      </w:tr>
      <w:tr w:rsidR="007D2675" w14:paraId="2BBCAB40" w14:textId="77777777" w:rsidTr="00EC5308">
        <w:trPr>
          <w:trHeight w:val="279"/>
        </w:trPr>
        <w:tc>
          <w:tcPr>
            <w:tcW w:w="0" w:type="auto"/>
          </w:tcPr>
          <w:p w14:paraId="22B1E1FD" w14:textId="77777777" w:rsidR="007D2675" w:rsidRDefault="007D2675" w:rsidP="00347F86">
            <w:pPr>
              <w:rPr>
                <w:sz w:val="20"/>
              </w:rPr>
            </w:pPr>
            <w:r>
              <w:rPr>
                <w:sz w:val="20"/>
              </w:rPr>
              <w:t>Italian</w:t>
            </w:r>
          </w:p>
        </w:tc>
        <w:tc>
          <w:tcPr>
            <w:tcW w:w="0" w:type="auto"/>
          </w:tcPr>
          <w:p w14:paraId="1D376E82" w14:textId="77777777" w:rsidR="007D2675" w:rsidRDefault="007D2675" w:rsidP="00347F86">
            <w:pPr>
              <w:rPr>
                <w:sz w:val="20"/>
              </w:rPr>
            </w:pPr>
            <w:r>
              <w:rPr>
                <w:sz w:val="20"/>
              </w:rPr>
              <w:t>271,602</w:t>
            </w:r>
          </w:p>
        </w:tc>
        <w:tc>
          <w:tcPr>
            <w:tcW w:w="0" w:type="auto"/>
          </w:tcPr>
          <w:p w14:paraId="729726E9" w14:textId="77777777" w:rsidR="007D2675" w:rsidRDefault="007D2675" w:rsidP="00347F86">
            <w:pPr>
              <w:rPr>
                <w:sz w:val="20"/>
              </w:rPr>
            </w:pPr>
            <w:r>
              <w:rPr>
                <w:sz w:val="20"/>
              </w:rPr>
              <w:t>1.2</w:t>
            </w:r>
          </w:p>
        </w:tc>
      </w:tr>
      <w:tr w:rsidR="007D2675" w14:paraId="32040B59" w14:textId="77777777" w:rsidTr="00EC5308">
        <w:trPr>
          <w:trHeight w:val="292"/>
        </w:trPr>
        <w:tc>
          <w:tcPr>
            <w:tcW w:w="0" w:type="auto"/>
          </w:tcPr>
          <w:p w14:paraId="00027605" w14:textId="77777777" w:rsidR="007D2675" w:rsidRDefault="007D2675" w:rsidP="00347F86">
            <w:pPr>
              <w:rPr>
                <w:sz w:val="20"/>
              </w:rPr>
            </w:pPr>
            <w:r>
              <w:rPr>
                <w:sz w:val="20"/>
              </w:rPr>
              <w:t>Greek</w:t>
            </w:r>
          </w:p>
        </w:tc>
        <w:tc>
          <w:tcPr>
            <w:tcW w:w="0" w:type="auto"/>
          </w:tcPr>
          <w:p w14:paraId="79764108" w14:textId="77777777" w:rsidR="007D2675" w:rsidRDefault="007D2675" w:rsidP="00347F86">
            <w:pPr>
              <w:rPr>
                <w:sz w:val="20"/>
              </w:rPr>
            </w:pPr>
            <w:r>
              <w:rPr>
                <w:sz w:val="20"/>
              </w:rPr>
              <w:t>237,583</w:t>
            </w:r>
          </w:p>
        </w:tc>
        <w:tc>
          <w:tcPr>
            <w:tcW w:w="0" w:type="auto"/>
          </w:tcPr>
          <w:p w14:paraId="48A9B7FC" w14:textId="77777777" w:rsidR="007D2675" w:rsidRDefault="007D2675" w:rsidP="00347F86">
            <w:pPr>
              <w:rPr>
                <w:sz w:val="20"/>
              </w:rPr>
            </w:pPr>
            <w:r>
              <w:rPr>
                <w:sz w:val="20"/>
              </w:rPr>
              <w:t>1.0</w:t>
            </w:r>
          </w:p>
        </w:tc>
      </w:tr>
      <w:tr w:rsidR="007D2675" w14:paraId="2009AA52" w14:textId="77777777" w:rsidTr="00EC5308">
        <w:trPr>
          <w:trHeight w:val="279"/>
        </w:trPr>
        <w:tc>
          <w:tcPr>
            <w:tcW w:w="0" w:type="auto"/>
          </w:tcPr>
          <w:p w14:paraId="60343623" w14:textId="77777777" w:rsidR="007D2675" w:rsidRDefault="007D2675" w:rsidP="00347F86">
            <w:pPr>
              <w:rPr>
                <w:sz w:val="20"/>
              </w:rPr>
            </w:pPr>
            <w:r>
              <w:rPr>
                <w:sz w:val="20"/>
              </w:rPr>
              <w:t>Hindi</w:t>
            </w:r>
          </w:p>
        </w:tc>
        <w:tc>
          <w:tcPr>
            <w:tcW w:w="0" w:type="auto"/>
          </w:tcPr>
          <w:p w14:paraId="4E0DD0A1" w14:textId="77777777" w:rsidR="007D2675" w:rsidRDefault="007D2675" w:rsidP="00347F86">
            <w:pPr>
              <w:rPr>
                <w:sz w:val="20"/>
              </w:rPr>
            </w:pPr>
            <w:r>
              <w:rPr>
                <w:sz w:val="20"/>
              </w:rPr>
              <w:t>159,637</w:t>
            </w:r>
          </w:p>
        </w:tc>
        <w:tc>
          <w:tcPr>
            <w:tcW w:w="0" w:type="auto"/>
          </w:tcPr>
          <w:p w14:paraId="03098A42" w14:textId="77777777" w:rsidR="007D2675" w:rsidRDefault="007D2675" w:rsidP="00347F86">
            <w:pPr>
              <w:rPr>
                <w:sz w:val="20"/>
              </w:rPr>
            </w:pPr>
            <w:r>
              <w:rPr>
                <w:sz w:val="20"/>
              </w:rPr>
              <w:t>0.7</w:t>
            </w:r>
          </w:p>
        </w:tc>
      </w:tr>
      <w:tr w:rsidR="007D2675" w14:paraId="7DE96E4B" w14:textId="77777777" w:rsidTr="00EC5308">
        <w:trPr>
          <w:trHeight w:val="292"/>
        </w:trPr>
        <w:tc>
          <w:tcPr>
            <w:tcW w:w="0" w:type="auto"/>
          </w:tcPr>
          <w:p w14:paraId="2DD7C2F1" w14:textId="77777777" w:rsidR="007D2675" w:rsidRDefault="007D2675" w:rsidP="00347F86">
            <w:pPr>
              <w:rPr>
                <w:sz w:val="20"/>
              </w:rPr>
            </w:pPr>
            <w:r>
              <w:rPr>
                <w:sz w:val="20"/>
              </w:rPr>
              <w:t>Spanish</w:t>
            </w:r>
          </w:p>
        </w:tc>
        <w:tc>
          <w:tcPr>
            <w:tcW w:w="0" w:type="auto"/>
          </w:tcPr>
          <w:p w14:paraId="495E560A" w14:textId="77777777" w:rsidR="007D2675" w:rsidRDefault="007D2675" w:rsidP="00347F86">
            <w:pPr>
              <w:rPr>
                <w:sz w:val="20"/>
              </w:rPr>
            </w:pPr>
            <w:r>
              <w:rPr>
                <w:sz w:val="20"/>
              </w:rPr>
              <w:t>140,813</w:t>
            </w:r>
          </w:p>
        </w:tc>
        <w:tc>
          <w:tcPr>
            <w:tcW w:w="0" w:type="auto"/>
          </w:tcPr>
          <w:p w14:paraId="4317AA34" w14:textId="77777777" w:rsidR="007D2675" w:rsidRDefault="007D2675" w:rsidP="00347F86">
            <w:pPr>
              <w:rPr>
                <w:sz w:val="20"/>
              </w:rPr>
            </w:pPr>
            <w:r>
              <w:rPr>
                <w:sz w:val="20"/>
              </w:rPr>
              <w:t>0.6</w:t>
            </w:r>
          </w:p>
        </w:tc>
      </w:tr>
      <w:tr w:rsidR="007D2675" w14:paraId="1CD4AC66" w14:textId="77777777" w:rsidTr="00EC5308">
        <w:trPr>
          <w:trHeight w:val="279"/>
        </w:trPr>
        <w:tc>
          <w:tcPr>
            <w:tcW w:w="0" w:type="auto"/>
          </w:tcPr>
          <w:p w14:paraId="7F39388A" w14:textId="77777777" w:rsidR="007D2675" w:rsidRDefault="007D2675" w:rsidP="00347F86">
            <w:pPr>
              <w:rPr>
                <w:sz w:val="20"/>
              </w:rPr>
            </w:pPr>
            <w:r>
              <w:rPr>
                <w:sz w:val="20"/>
              </w:rPr>
              <w:t>Punjabi</w:t>
            </w:r>
          </w:p>
        </w:tc>
        <w:tc>
          <w:tcPr>
            <w:tcW w:w="0" w:type="auto"/>
          </w:tcPr>
          <w:p w14:paraId="513B0BBB" w14:textId="77777777" w:rsidR="007D2675" w:rsidRDefault="007D2675" w:rsidP="00347F86">
            <w:pPr>
              <w:rPr>
                <w:sz w:val="20"/>
              </w:rPr>
            </w:pPr>
            <w:r>
              <w:rPr>
                <w:sz w:val="20"/>
              </w:rPr>
              <w:t>132,500</w:t>
            </w:r>
          </w:p>
        </w:tc>
        <w:tc>
          <w:tcPr>
            <w:tcW w:w="0" w:type="auto"/>
          </w:tcPr>
          <w:p w14:paraId="613DD9AD" w14:textId="77777777" w:rsidR="007D2675" w:rsidRDefault="007D2675" w:rsidP="00347F86">
            <w:pPr>
              <w:rPr>
                <w:sz w:val="20"/>
              </w:rPr>
            </w:pPr>
            <w:r>
              <w:rPr>
                <w:sz w:val="20"/>
              </w:rPr>
              <w:t>0.6</w:t>
            </w:r>
          </w:p>
        </w:tc>
      </w:tr>
      <w:tr w:rsidR="007D2675" w14:paraId="48A6D4AC" w14:textId="77777777" w:rsidTr="00EC5308">
        <w:trPr>
          <w:trHeight w:val="279"/>
        </w:trPr>
        <w:tc>
          <w:tcPr>
            <w:tcW w:w="0" w:type="auto"/>
          </w:tcPr>
          <w:p w14:paraId="25E683C6" w14:textId="77777777" w:rsidR="007D2675" w:rsidRDefault="007D2675" w:rsidP="00347F86">
            <w:pPr>
              <w:rPr>
                <w:sz w:val="20"/>
              </w:rPr>
            </w:pPr>
            <w:r>
              <w:rPr>
                <w:sz w:val="20"/>
              </w:rPr>
              <w:t xml:space="preserve">English only </w:t>
            </w:r>
          </w:p>
        </w:tc>
        <w:tc>
          <w:tcPr>
            <w:tcW w:w="0" w:type="auto"/>
          </w:tcPr>
          <w:p w14:paraId="1759F7AF" w14:textId="77777777" w:rsidR="007D2675" w:rsidRDefault="007D2675" w:rsidP="00347F86">
            <w:pPr>
              <w:rPr>
                <w:sz w:val="20"/>
              </w:rPr>
            </w:pPr>
            <w:r>
              <w:rPr>
                <w:sz w:val="20"/>
              </w:rPr>
              <w:t>17,020,417</w:t>
            </w:r>
          </w:p>
        </w:tc>
        <w:tc>
          <w:tcPr>
            <w:tcW w:w="0" w:type="auto"/>
          </w:tcPr>
          <w:p w14:paraId="717FA340" w14:textId="77777777" w:rsidR="007D2675" w:rsidRDefault="007D2675" w:rsidP="00347F86">
            <w:pPr>
              <w:rPr>
                <w:sz w:val="20"/>
              </w:rPr>
            </w:pPr>
            <w:r>
              <w:rPr>
                <w:sz w:val="20"/>
              </w:rPr>
              <w:t>72.7</w:t>
            </w:r>
          </w:p>
        </w:tc>
      </w:tr>
    </w:tbl>
    <w:p w14:paraId="5C265C83" w14:textId="77777777" w:rsidR="006934C0" w:rsidRPr="00F842F7" w:rsidRDefault="006934C0" w:rsidP="00347F86">
      <w:pPr>
        <w:rPr>
          <w:i/>
          <w:iCs/>
          <w:sz w:val="18"/>
          <w:szCs w:val="18"/>
        </w:rPr>
      </w:pPr>
      <w:r w:rsidRPr="00F842F7">
        <w:rPr>
          <w:sz w:val="18"/>
          <w:szCs w:val="18"/>
        </w:rPr>
        <w:t xml:space="preserve">Table 2.1: Sourced from Australian Bureau of Statistics, </w:t>
      </w:r>
      <w:r w:rsidRPr="00F842F7">
        <w:rPr>
          <w:i/>
          <w:iCs/>
          <w:sz w:val="18"/>
          <w:szCs w:val="18"/>
        </w:rPr>
        <w:t>2071.0—</w:t>
      </w:r>
      <w:hyperlink r:id="rId39" w:tgtFrame="_blank" w:history="1">
        <w:r w:rsidRPr="00F842F7">
          <w:rPr>
            <w:i/>
            <w:iCs/>
            <w:sz w:val="18"/>
            <w:szCs w:val="18"/>
          </w:rPr>
          <w:t>Census of Population and Housing: Reflecting Australia – Stories from the Census, 2016</w:t>
        </w:r>
        <w:r w:rsidRPr="00F842F7">
          <w:rPr>
            <w:sz w:val="18"/>
            <w:szCs w:val="18"/>
          </w:rPr>
          <w:t xml:space="preserve"> </w:t>
        </w:r>
      </w:hyperlink>
      <w:r w:rsidRPr="00F842F7">
        <w:rPr>
          <w:sz w:val="18"/>
          <w:szCs w:val="18"/>
        </w:rPr>
        <w:t xml:space="preserve">(28 June 2017). </w:t>
      </w:r>
    </w:p>
    <w:p w14:paraId="72078BFD" w14:textId="4A268E3F" w:rsidR="006437A0" w:rsidRDefault="006437A0" w:rsidP="00347F86">
      <w:pPr>
        <w:keepNext w:val="0"/>
        <w:keepLines w:val="0"/>
        <w:spacing w:after="160" w:line="259" w:lineRule="auto"/>
        <w:rPr>
          <w:sz w:val="18"/>
          <w:szCs w:val="18"/>
        </w:rPr>
      </w:pPr>
    </w:p>
    <w:p w14:paraId="149E5E9F" w14:textId="0C140A35" w:rsidR="007D2675" w:rsidRPr="00453F67" w:rsidRDefault="007D2675" w:rsidP="00347F86">
      <w:pPr>
        <w:pStyle w:val="Heading2"/>
      </w:pPr>
      <w:bookmarkStart w:id="40" w:name="_Toc25573069"/>
      <w:bookmarkStart w:id="41" w:name="_Toc17800692"/>
      <w:bookmarkEnd w:id="39"/>
      <w:r w:rsidRPr="00453F67">
        <w:lastRenderedPageBreak/>
        <w:t>Who do Australia’s children live with?</w:t>
      </w:r>
      <w:bookmarkEnd w:id="40"/>
    </w:p>
    <w:bookmarkEnd w:id="41"/>
    <w:p w14:paraId="1AA0B87B" w14:textId="77777777" w:rsidR="007D2675" w:rsidRPr="00074943" w:rsidRDefault="007D2675" w:rsidP="00347F86">
      <w:r>
        <w:rPr>
          <w:shd w:val="clear" w:color="auto" w:fill="FFFFFF"/>
        </w:rPr>
        <w:t>In 2016, t</w:t>
      </w:r>
      <w:r w:rsidRPr="00453F67">
        <w:rPr>
          <w:shd w:val="clear" w:color="auto" w:fill="FFFFFF"/>
        </w:rPr>
        <w:t xml:space="preserve">here </w:t>
      </w:r>
      <w:r>
        <w:rPr>
          <w:shd w:val="clear" w:color="auto" w:fill="FFFFFF"/>
        </w:rPr>
        <w:t>were</w:t>
      </w:r>
      <w:r w:rsidRPr="00453F67">
        <w:rPr>
          <w:shd w:val="clear" w:color="auto" w:fill="FFFFFF"/>
        </w:rPr>
        <w:t xml:space="preserve"> 1,470,937 couples with young children in Aust</w:t>
      </w:r>
      <w:r>
        <w:rPr>
          <w:shd w:val="clear" w:color="auto" w:fill="FFFFFF"/>
        </w:rPr>
        <w:t>ralia</w:t>
      </w:r>
      <w:r w:rsidRPr="00453F67">
        <w:rPr>
          <w:shd w:val="clear" w:color="auto" w:fill="FFFFFF"/>
        </w:rPr>
        <w:t>, comprising 16.6% of households.</w:t>
      </w:r>
      <w:r>
        <w:rPr>
          <w:rStyle w:val="EndnoteReference"/>
          <w:shd w:val="clear" w:color="auto" w:fill="FFFFFF"/>
        </w:rPr>
        <w:endnoteReference w:id="8"/>
      </w:r>
      <w:r>
        <w:rPr>
          <w:shd w:val="clear" w:color="auto" w:fill="FFFFFF"/>
        </w:rPr>
        <w:t xml:space="preserve"> </w:t>
      </w:r>
      <w:r>
        <w:t>T</w:t>
      </w:r>
      <w:r w:rsidRPr="00727864">
        <w:t>he HILDA Survey</w:t>
      </w:r>
      <w:r w:rsidRPr="00727864">
        <w:rPr>
          <w:shd w:val="clear" w:color="auto" w:fill="FFFFFF"/>
        </w:rPr>
        <w:t xml:space="preserve"> </w:t>
      </w:r>
      <w:r>
        <w:rPr>
          <w:shd w:val="clear" w:color="auto" w:fill="FFFFFF"/>
        </w:rPr>
        <w:t xml:space="preserve">shows </w:t>
      </w:r>
      <w:r w:rsidRPr="00727864">
        <w:rPr>
          <w:shd w:val="clear" w:color="auto" w:fill="FFFFFF"/>
        </w:rPr>
        <w:t xml:space="preserve">that </w:t>
      </w:r>
      <w:r w:rsidRPr="00727864">
        <w:t>in 2017</w:t>
      </w:r>
      <w:r>
        <w:t xml:space="preserve"> for </w:t>
      </w:r>
      <w:r w:rsidRPr="00727864">
        <w:t>children aged under 15</w:t>
      </w:r>
      <w:r>
        <w:t>:</w:t>
      </w:r>
      <w:r w:rsidRPr="00727864">
        <w:t xml:space="preserve"> </w:t>
      </w:r>
    </w:p>
    <w:p w14:paraId="22D1FB6F" w14:textId="77777777" w:rsidR="007D2675" w:rsidRPr="00A00AAC" w:rsidRDefault="007D2675" w:rsidP="00347F86">
      <w:pPr>
        <w:pStyle w:val="ListParagraph"/>
        <w:keepNext w:val="0"/>
        <w:keepLines w:val="0"/>
        <w:numPr>
          <w:ilvl w:val="0"/>
          <w:numId w:val="12"/>
        </w:numPr>
        <w:spacing w:before="240"/>
        <w:ind w:left="714" w:hanging="357"/>
        <w:contextualSpacing/>
        <w:rPr>
          <w:b/>
          <w:bCs/>
        </w:rPr>
      </w:pPr>
      <w:r w:rsidRPr="00727864">
        <w:t>76.5% live</w:t>
      </w:r>
      <w:r>
        <w:t>d</w:t>
      </w:r>
      <w:r w:rsidRPr="00727864">
        <w:t xml:space="preserve"> with their couple parents and no others </w:t>
      </w:r>
    </w:p>
    <w:p w14:paraId="6CA7A65E" w14:textId="77777777" w:rsidR="007D2675" w:rsidRPr="00A00AAC" w:rsidRDefault="007D2675" w:rsidP="00347F86">
      <w:pPr>
        <w:pStyle w:val="ListParagraph"/>
        <w:keepNext w:val="0"/>
        <w:keepLines w:val="0"/>
        <w:numPr>
          <w:ilvl w:val="0"/>
          <w:numId w:val="12"/>
        </w:numPr>
        <w:spacing w:before="240"/>
        <w:ind w:left="714" w:hanging="357"/>
        <w:contextualSpacing/>
        <w:rPr>
          <w:b/>
          <w:bCs/>
        </w:rPr>
      </w:pPr>
      <w:r w:rsidRPr="00727864">
        <w:t xml:space="preserve">13.5% </w:t>
      </w:r>
      <w:r>
        <w:t>lived</w:t>
      </w:r>
      <w:r w:rsidRPr="00727864">
        <w:t xml:space="preserve"> with a single parent and no others </w:t>
      </w:r>
    </w:p>
    <w:p w14:paraId="639379FF" w14:textId="7D0F6072" w:rsidR="007D2675" w:rsidRPr="006437A0" w:rsidRDefault="007D2675" w:rsidP="00347F86">
      <w:pPr>
        <w:pStyle w:val="ListParagraph"/>
        <w:keepNext w:val="0"/>
        <w:keepLines w:val="0"/>
        <w:numPr>
          <w:ilvl w:val="0"/>
          <w:numId w:val="12"/>
        </w:numPr>
        <w:spacing w:before="240"/>
        <w:ind w:left="714" w:hanging="357"/>
        <w:contextualSpacing/>
        <w:rPr>
          <w:color w:val="000000" w:themeColor="text1"/>
        </w:rPr>
      </w:pPr>
      <w:r w:rsidRPr="00727864">
        <w:t xml:space="preserve">4.2% </w:t>
      </w:r>
      <w:r>
        <w:t>lived</w:t>
      </w:r>
      <w:r w:rsidRPr="00727864">
        <w:t xml:space="preserve"> in a multiple-family household</w:t>
      </w:r>
      <w:r>
        <w:t>.</w:t>
      </w:r>
      <w:r w:rsidRPr="00727864">
        <w:rPr>
          <w:rStyle w:val="EndnoteReference"/>
        </w:rPr>
        <w:endnoteReference w:id="9"/>
      </w:r>
      <w:bookmarkStart w:id="42" w:name="_Hlk23178480"/>
    </w:p>
    <w:p w14:paraId="2BBC1643" w14:textId="77777777" w:rsidR="007D2675" w:rsidRDefault="007D2675" w:rsidP="00347F86">
      <w:pPr>
        <w:spacing w:before="240"/>
        <w:rPr>
          <w:color w:val="000000" w:themeColor="text1"/>
          <w:highlight w:val="yellow"/>
          <w:shd w:val="clear" w:color="auto" w:fill="FFFFFF"/>
        </w:rPr>
      </w:pPr>
      <w:r>
        <w:rPr>
          <w:b/>
          <w:bCs/>
          <w:noProof/>
          <w:color w:val="FF0000"/>
        </w:rPr>
        <w:drawing>
          <wp:inline distT="0" distB="0" distL="0" distR="0" wp14:anchorId="24427600" wp14:editId="5A490DF7">
            <wp:extent cx="5321300" cy="2997200"/>
            <wp:effectExtent l="0" t="0" r="0" b="0"/>
            <wp:docPr id="712" name="Immagine 15" desc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Infografico_09.jpg"/>
                    <pic:cNvPicPr/>
                  </pic:nvPicPr>
                  <pic:blipFill>
                    <a:blip r:embed="rId40" cstate="print">
                      <a:extLst>
                        <a:ext uri="{28A0092B-C50C-407E-A947-70E740481C1C}">
                          <a14:useLocalDpi xmlns:a14="http://schemas.microsoft.com/office/drawing/2010/main" val="0"/>
                        </a:ext>
                      </a:extLst>
                    </a:blip>
                    <a:stretch>
                      <a:fillRect/>
                    </a:stretch>
                  </pic:blipFill>
                  <pic:spPr>
                    <a:xfrm>
                      <a:off x="0" y="0"/>
                      <a:ext cx="5321300" cy="2997200"/>
                    </a:xfrm>
                    <a:prstGeom prst="rect">
                      <a:avLst/>
                    </a:prstGeom>
                  </pic:spPr>
                </pic:pic>
              </a:graphicData>
            </a:graphic>
          </wp:inline>
        </w:drawing>
      </w:r>
    </w:p>
    <w:p w14:paraId="4D51E7E7" w14:textId="3CEA499D" w:rsidR="006934C0" w:rsidRPr="007344B9" w:rsidRDefault="006934C0" w:rsidP="00347F86">
      <w:pPr>
        <w:spacing w:before="240"/>
        <w:rPr>
          <w:shd w:val="clear" w:color="auto" w:fill="FFFFFF"/>
        </w:rPr>
      </w:pPr>
      <w:r w:rsidRPr="007344B9">
        <w:rPr>
          <w:sz w:val="18"/>
          <w:szCs w:val="18"/>
        </w:rPr>
        <w:t>Figure 2.</w:t>
      </w:r>
      <w:r>
        <w:rPr>
          <w:sz w:val="18"/>
          <w:szCs w:val="18"/>
        </w:rPr>
        <w:t>7:</w:t>
      </w:r>
      <w:r w:rsidRPr="007344B9">
        <w:rPr>
          <w:sz w:val="18"/>
          <w:szCs w:val="18"/>
        </w:rPr>
        <w:t xml:space="preserve"> Sourced from Roger Wilkins, Inga Laß, Peter Butterworth and Esperanza Vera-Toscano</w:t>
      </w:r>
      <w:r>
        <w:rPr>
          <w:sz w:val="18"/>
          <w:szCs w:val="18"/>
        </w:rPr>
        <w:t>,</w:t>
      </w:r>
      <w:r w:rsidRPr="007344B9">
        <w:rPr>
          <w:sz w:val="18"/>
          <w:szCs w:val="18"/>
        </w:rPr>
        <w:t xml:space="preserve"> </w:t>
      </w:r>
      <w:r w:rsidRPr="00FC331B">
        <w:rPr>
          <w:i/>
          <w:iCs/>
          <w:sz w:val="18"/>
          <w:szCs w:val="18"/>
        </w:rPr>
        <w:t>The Household, Income and Labour Dynamics in Australia Survey: Selected Findings from Waves 1 to 17</w:t>
      </w:r>
      <w:r w:rsidRPr="007344B9">
        <w:rPr>
          <w:sz w:val="18"/>
          <w:szCs w:val="18"/>
        </w:rPr>
        <w:t xml:space="preserve"> (2019)</w:t>
      </w:r>
      <w:r>
        <w:rPr>
          <w:sz w:val="18"/>
          <w:szCs w:val="18"/>
        </w:rPr>
        <w:t>.</w:t>
      </w:r>
    </w:p>
    <w:p w14:paraId="7222932B" w14:textId="77777777" w:rsidR="007D2675" w:rsidRDefault="007D2675" w:rsidP="00347F86">
      <w:pPr>
        <w:spacing w:before="240"/>
        <w:rPr>
          <w:shd w:val="clear" w:color="auto" w:fill="FFFFFF"/>
        </w:rPr>
      </w:pPr>
      <w:r>
        <w:rPr>
          <w:shd w:val="clear" w:color="auto" w:fill="FFFFFF"/>
        </w:rPr>
        <w:t>The following table sets out data on households with children by life stage and includes:</w:t>
      </w:r>
    </w:p>
    <w:p w14:paraId="3374D467" w14:textId="77777777" w:rsidR="007D2675" w:rsidRPr="006F5CD8" w:rsidRDefault="007D2675" w:rsidP="00347F86">
      <w:pPr>
        <w:pStyle w:val="ListParagraph"/>
        <w:keepNext w:val="0"/>
        <w:keepLines w:val="0"/>
        <w:numPr>
          <w:ilvl w:val="0"/>
          <w:numId w:val="11"/>
        </w:numPr>
        <w:spacing w:before="120" w:after="120"/>
        <w:ind w:left="714" w:hanging="357"/>
        <w:contextualSpacing/>
        <w:rPr>
          <w:rFonts w:eastAsia="Times New Roman"/>
        </w:rPr>
      </w:pPr>
      <w:r>
        <w:rPr>
          <w:rFonts w:eastAsia="Times New Roman"/>
        </w:rPr>
        <w:t>y</w:t>
      </w:r>
      <w:r w:rsidRPr="006F5CD8">
        <w:rPr>
          <w:rFonts w:eastAsia="Times New Roman"/>
        </w:rPr>
        <w:t>oung children:</w:t>
      </w:r>
      <w:r>
        <w:rPr>
          <w:rFonts w:eastAsia="Times New Roman"/>
        </w:rPr>
        <w:t xml:space="preserve"> c</w:t>
      </w:r>
      <w:r w:rsidRPr="006F5CD8">
        <w:rPr>
          <w:rFonts w:eastAsia="Times New Roman"/>
        </w:rPr>
        <w:t>hildren aged under 15 only</w:t>
      </w:r>
    </w:p>
    <w:p w14:paraId="24054FF5" w14:textId="77777777" w:rsidR="007D2675" w:rsidRPr="006F5CD8" w:rsidRDefault="007D2675" w:rsidP="00347F86">
      <w:pPr>
        <w:pStyle w:val="ListParagraph"/>
        <w:keepNext w:val="0"/>
        <w:keepLines w:val="0"/>
        <w:numPr>
          <w:ilvl w:val="0"/>
          <w:numId w:val="11"/>
        </w:numPr>
        <w:spacing w:before="120" w:after="120"/>
        <w:ind w:left="714" w:hanging="357"/>
        <w:contextualSpacing/>
        <w:rPr>
          <w:rFonts w:eastAsia="Times New Roman"/>
        </w:rPr>
      </w:pPr>
      <w:r>
        <w:rPr>
          <w:rFonts w:eastAsia="Times New Roman"/>
        </w:rPr>
        <w:t>m</w:t>
      </w:r>
      <w:r w:rsidRPr="006F5CD8">
        <w:rPr>
          <w:rFonts w:eastAsia="Times New Roman"/>
        </w:rPr>
        <w:t>ixed age children:</w:t>
      </w:r>
      <w:r>
        <w:rPr>
          <w:rFonts w:eastAsia="Times New Roman"/>
        </w:rPr>
        <w:t xml:space="preserve"> o</w:t>
      </w:r>
      <w:r w:rsidRPr="006F5CD8">
        <w:rPr>
          <w:rFonts w:eastAsia="Times New Roman"/>
        </w:rPr>
        <w:t>ne or more children under 15 and one or more children over 15 (must have 2 or more children)</w:t>
      </w:r>
    </w:p>
    <w:p w14:paraId="7AD929FD" w14:textId="77777777" w:rsidR="007D2675" w:rsidRPr="006F5CD8" w:rsidRDefault="007D2675" w:rsidP="00347F86">
      <w:pPr>
        <w:pStyle w:val="ListParagraph"/>
        <w:keepNext w:val="0"/>
        <w:keepLines w:val="0"/>
        <w:numPr>
          <w:ilvl w:val="0"/>
          <w:numId w:val="11"/>
        </w:numPr>
        <w:spacing w:before="120" w:after="120"/>
        <w:ind w:left="714" w:hanging="357"/>
        <w:contextualSpacing/>
        <w:rPr>
          <w:rFonts w:eastAsia="Times New Roman"/>
        </w:rPr>
      </w:pPr>
      <w:r>
        <w:rPr>
          <w:rFonts w:eastAsia="Times New Roman"/>
        </w:rPr>
        <w:t>o</w:t>
      </w:r>
      <w:r w:rsidRPr="006F5CD8">
        <w:rPr>
          <w:rFonts w:eastAsia="Times New Roman"/>
        </w:rPr>
        <w:t>lder children:</w:t>
      </w:r>
      <w:r>
        <w:rPr>
          <w:rFonts w:eastAsia="Times New Roman"/>
        </w:rPr>
        <w:t xml:space="preserve"> c</w:t>
      </w:r>
      <w:r w:rsidRPr="006F5CD8">
        <w:rPr>
          <w:rFonts w:eastAsia="Times New Roman"/>
        </w:rPr>
        <w:t>hildren aged 15 and over only</w:t>
      </w:r>
      <w:r>
        <w:rPr>
          <w:rFonts w:eastAsia="Times New Roman"/>
        </w:rPr>
        <w:t>.</w:t>
      </w:r>
      <w:r>
        <w:rPr>
          <w:rStyle w:val="EndnoteReference"/>
          <w:rFonts w:eastAsia="Times New Roman"/>
        </w:rPr>
        <w:endnoteReference w:id="10"/>
      </w:r>
    </w:p>
    <w:p w14:paraId="782CD3C1" w14:textId="77777777" w:rsidR="007D2675" w:rsidRPr="006F5CD8" w:rsidRDefault="007D2675" w:rsidP="00347F86"/>
    <w:tbl>
      <w:tblPr>
        <w:tblStyle w:val="TableGrid"/>
        <w:tblW w:w="5000" w:type="pct"/>
        <w:tblLook w:val="0000" w:firstRow="0" w:lastRow="0" w:firstColumn="0" w:lastColumn="0" w:noHBand="0" w:noVBand="0"/>
      </w:tblPr>
      <w:tblGrid>
        <w:gridCol w:w="1649"/>
        <w:gridCol w:w="1132"/>
        <w:gridCol w:w="730"/>
        <w:gridCol w:w="1499"/>
        <w:gridCol w:w="1132"/>
        <w:gridCol w:w="730"/>
        <w:gridCol w:w="1070"/>
        <w:gridCol w:w="1074"/>
      </w:tblGrid>
      <w:tr w:rsidR="007D2675" w14:paraId="129F18D0" w14:textId="77777777" w:rsidTr="00EC5308">
        <w:tc>
          <w:tcPr>
            <w:tcW w:w="0" w:type="auto"/>
            <w:gridSpan w:val="8"/>
          </w:tcPr>
          <w:p w14:paraId="6AC49543" w14:textId="77777777" w:rsidR="007D2675" w:rsidRDefault="007D2675" w:rsidP="00347F86">
            <w:pPr>
              <w:rPr>
                <w:b/>
                <w:sz w:val="20"/>
              </w:rPr>
            </w:pPr>
            <w:r>
              <w:rPr>
                <w:b/>
                <w:sz w:val="30"/>
              </w:rPr>
              <w:t>Households with children by life stage</w:t>
            </w:r>
          </w:p>
        </w:tc>
      </w:tr>
      <w:tr w:rsidR="007D2675" w14:paraId="34F1B952" w14:textId="77777777" w:rsidTr="00E304D0">
        <w:tc>
          <w:tcPr>
            <w:tcW w:w="960" w:type="pct"/>
          </w:tcPr>
          <w:p w14:paraId="7C87A592" w14:textId="77777777" w:rsidR="007D2675" w:rsidRDefault="007D2675" w:rsidP="00347F86">
            <w:pPr>
              <w:rPr>
                <w:b/>
                <w:sz w:val="30"/>
              </w:rPr>
            </w:pPr>
            <w:r>
              <w:rPr>
                <w:b/>
                <w:sz w:val="20"/>
              </w:rPr>
              <w:t xml:space="preserve">Australia - Households </w:t>
            </w:r>
          </w:p>
        </w:tc>
        <w:tc>
          <w:tcPr>
            <w:tcW w:w="1754" w:type="pct"/>
            <w:gridSpan w:val="3"/>
          </w:tcPr>
          <w:p w14:paraId="7AE7D336" w14:textId="77777777" w:rsidR="007D2675" w:rsidRDefault="007D2675" w:rsidP="00347F86">
            <w:pPr>
              <w:rPr>
                <w:b/>
                <w:sz w:val="20"/>
              </w:rPr>
            </w:pPr>
            <w:r>
              <w:rPr>
                <w:b/>
                <w:sz w:val="30"/>
              </w:rPr>
              <w:t>2016</w:t>
            </w:r>
          </w:p>
        </w:tc>
        <w:tc>
          <w:tcPr>
            <w:tcW w:w="0" w:type="auto"/>
            <w:gridSpan w:val="3"/>
          </w:tcPr>
          <w:p w14:paraId="2A9EC484" w14:textId="77777777" w:rsidR="007D2675" w:rsidRDefault="007D2675" w:rsidP="00347F86">
            <w:pPr>
              <w:rPr>
                <w:b/>
                <w:sz w:val="30"/>
              </w:rPr>
            </w:pPr>
            <w:r>
              <w:rPr>
                <w:b/>
                <w:sz w:val="30"/>
              </w:rPr>
              <w:t>2011</w:t>
            </w:r>
          </w:p>
        </w:tc>
        <w:tc>
          <w:tcPr>
            <w:tcW w:w="0" w:type="auto"/>
          </w:tcPr>
          <w:p w14:paraId="27E5C635" w14:textId="77777777" w:rsidR="007D2675" w:rsidRDefault="007D2675" w:rsidP="00347F86">
            <w:pPr>
              <w:rPr>
                <w:b/>
                <w:sz w:val="30"/>
              </w:rPr>
            </w:pPr>
            <w:r>
              <w:rPr>
                <w:b/>
                <w:sz w:val="20"/>
              </w:rPr>
              <w:t>Change</w:t>
            </w:r>
          </w:p>
        </w:tc>
      </w:tr>
      <w:tr w:rsidR="007D2675" w14:paraId="24EBE982" w14:textId="77777777" w:rsidTr="00E304D0">
        <w:tc>
          <w:tcPr>
            <w:tcW w:w="960" w:type="pct"/>
          </w:tcPr>
          <w:p w14:paraId="385F3F01" w14:textId="77777777" w:rsidR="007D2675" w:rsidRDefault="007D2675" w:rsidP="00347F86">
            <w:pPr>
              <w:rPr>
                <w:b/>
                <w:sz w:val="20"/>
              </w:rPr>
            </w:pPr>
            <w:r>
              <w:rPr>
                <w:b/>
                <w:sz w:val="20"/>
              </w:rPr>
              <w:t>Households with children</w:t>
            </w:r>
          </w:p>
        </w:tc>
        <w:tc>
          <w:tcPr>
            <w:tcW w:w="628" w:type="pct"/>
          </w:tcPr>
          <w:p w14:paraId="3900D664" w14:textId="77777777" w:rsidR="007D2675" w:rsidRDefault="007D2675" w:rsidP="00347F86">
            <w:pPr>
              <w:rPr>
                <w:b/>
                <w:sz w:val="20"/>
              </w:rPr>
            </w:pPr>
            <w:r>
              <w:rPr>
                <w:b/>
                <w:sz w:val="20"/>
              </w:rPr>
              <w:t>Number</w:t>
            </w:r>
          </w:p>
        </w:tc>
        <w:tc>
          <w:tcPr>
            <w:tcW w:w="0" w:type="auto"/>
          </w:tcPr>
          <w:p w14:paraId="702D89AD" w14:textId="77777777" w:rsidR="007D2675" w:rsidRDefault="007D2675" w:rsidP="00347F86">
            <w:pPr>
              <w:rPr>
                <w:b/>
                <w:sz w:val="20"/>
              </w:rPr>
            </w:pPr>
            <w:r>
              <w:rPr>
                <w:b/>
                <w:sz w:val="20"/>
              </w:rPr>
              <w:t>%</w:t>
            </w:r>
          </w:p>
        </w:tc>
        <w:tc>
          <w:tcPr>
            <w:tcW w:w="0" w:type="auto"/>
          </w:tcPr>
          <w:p w14:paraId="1E079967" w14:textId="77777777" w:rsidR="007D2675" w:rsidRDefault="007D2675" w:rsidP="00347F86">
            <w:pPr>
              <w:rPr>
                <w:b/>
                <w:sz w:val="20"/>
              </w:rPr>
            </w:pPr>
            <w:r>
              <w:rPr>
                <w:b/>
                <w:sz w:val="20"/>
              </w:rPr>
              <w:t>Greater Capital Cities %</w:t>
            </w:r>
          </w:p>
        </w:tc>
        <w:tc>
          <w:tcPr>
            <w:tcW w:w="0" w:type="auto"/>
          </w:tcPr>
          <w:p w14:paraId="2494B918" w14:textId="77777777" w:rsidR="007D2675" w:rsidRDefault="007D2675" w:rsidP="00347F86">
            <w:pPr>
              <w:rPr>
                <w:b/>
                <w:sz w:val="20"/>
              </w:rPr>
            </w:pPr>
            <w:r>
              <w:rPr>
                <w:b/>
                <w:sz w:val="20"/>
              </w:rPr>
              <w:t>Number</w:t>
            </w:r>
          </w:p>
        </w:tc>
        <w:tc>
          <w:tcPr>
            <w:tcW w:w="0" w:type="auto"/>
          </w:tcPr>
          <w:p w14:paraId="788D9BCA" w14:textId="77777777" w:rsidR="007D2675" w:rsidRDefault="007D2675" w:rsidP="00347F86">
            <w:pPr>
              <w:rPr>
                <w:b/>
                <w:sz w:val="20"/>
              </w:rPr>
            </w:pPr>
            <w:r>
              <w:rPr>
                <w:b/>
                <w:sz w:val="20"/>
              </w:rPr>
              <w:t>%</w:t>
            </w:r>
          </w:p>
        </w:tc>
        <w:tc>
          <w:tcPr>
            <w:tcW w:w="0" w:type="auto"/>
          </w:tcPr>
          <w:p w14:paraId="6B9E9EEC" w14:textId="77777777" w:rsidR="007D2675" w:rsidRDefault="007D2675" w:rsidP="00347F86">
            <w:pPr>
              <w:rPr>
                <w:b/>
                <w:sz w:val="20"/>
              </w:rPr>
            </w:pPr>
            <w:r>
              <w:rPr>
                <w:b/>
                <w:sz w:val="20"/>
              </w:rPr>
              <w:t>Greater Capital Cities %</w:t>
            </w:r>
          </w:p>
        </w:tc>
        <w:tc>
          <w:tcPr>
            <w:tcW w:w="0" w:type="auto"/>
          </w:tcPr>
          <w:p w14:paraId="3F43BE64" w14:textId="77777777" w:rsidR="007D2675" w:rsidRDefault="007D2675" w:rsidP="00347F86">
            <w:pPr>
              <w:rPr>
                <w:b/>
                <w:sz w:val="20"/>
              </w:rPr>
            </w:pPr>
            <w:r>
              <w:rPr>
                <w:b/>
                <w:sz w:val="20"/>
              </w:rPr>
              <w:t>2011 to 2016</w:t>
            </w:r>
          </w:p>
        </w:tc>
      </w:tr>
      <w:tr w:rsidR="007D2675" w:rsidRPr="006F5CD8" w14:paraId="57EF8A4B" w14:textId="77777777" w:rsidTr="00E304D0">
        <w:tc>
          <w:tcPr>
            <w:tcW w:w="960" w:type="pct"/>
          </w:tcPr>
          <w:p w14:paraId="0969D847" w14:textId="77777777" w:rsidR="007D2675" w:rsidRPr="006F5CD8" w:rsidRDefault="007D2675" w:rsidP="00347F86">
            <w:pPr>
              <w:rPr>
                <w:sz w:val="20"/>
              </w:rPr>
            </w:pPr>
            <w:r w:rsidRPr="006F5CD8">
              <w:rPr>
                <w:sz w:val="20"/>
              </w:rPr>
              <w:t>Couples with children</w:t>
            </w:r>
          </w:p>
        </w:tc>
        <w:tc>
          <w:tcPr>
            <w:tcW w:w="628" w:type="pct"/>
          </w:tcPr>
          <w:p w14:paraId="3C9ACA2D" w14:textId="77777777" w:rsidR="007D2675" w:rsidRPr="006F5CD8" w:rsidRDefault="007D2675" w:rsidP="00347F86">
            <w:pPr>
              <w:rPr>
                <w:sz w:val="20"/>
              </w:rPr>
            </w:pPr>
            <w:r w:rsidRPr="006F5CD8">
              <w:rPr>
                <w:sz w:val="20"/>
              </w:rPr>
              <w:t>2,687,377</w:t>
            </w:r>
          </w:p>
        </w:tc>
        <w:tc>
          <w:tcPr>
            <w:tcW w:w="0" w:type="auto"/>
          </w:tcPr>
          <w:p w14:paraId="194AE489" w14:textId="77777777" w:rsidR="007D2675" w:rsidRPr="006F5CD8" w:rsidRDefault="007D2675" w:rsidP="00347F86">
            <w:pPr>
              <w:rPr>
                <w:sz w:val="20"/>
              </w:rPr>
            </w:pPr>
            <w:r w:rsidRPr="006F5CD8">
              <w:rPr>
                <w:sz w:val="20"/>
              </w:rPr>
              <w:t>30.3</w:t>
            </w:r>
          </w:p>
        </w:tc>
        <w:tc>
          <w:tcPr>
            <w:tcW w:w="0" w:type="auto"/>
          </w:tcPr>
          <w:p w14:paraId="692E1A7B" w14:textId="77777777" w:rsidR="007D2675" w:rsidRPr="006F5CD8" w:rsidRDefault="007D2675" w:rsidP="00347F86">
            <w:pPr>
              <w:rPr>
                <w:sz w:val="20"/>
              </w:rPr>
            </w:pPr>
            <w:r w:rsidRPr="006F5CD8">
              <w:rPr>
                <w:sz w:val="20"/>
              </w:rPr>
              <w:t>33.0</w:t>
            </w:r>
          </w:p>
        </w:tc>
        <w:tc>
          <w:tcPr>
            <w:tcW w:w="0" w:type="auto"/>
          </w:tcPr>
          <w:p w14:paraId="28BAE229" w14:textId="77777777" w:rsidR="007D2675" w:rsidRPr="006F5CD8" w:rsidRDefault="007D2675" w:rsidP="00347F86">
            <w:pPr>
              <w:rPr>
                <w:sz w:val="20"/>
              </w:rPr>
            </w:pPr>
            <w:r w:rsidRPr="006F5CD8">
              <w:rPr>
                <w:sz w:val="20"/>
              </w:rPr>
              <w:t>2,511,700</w:t>
            </w:r>
          </w:p>
        </w:tc>
        <w:tc>
          <w:tcPr>
            <w:tcW w:w="0" w:type="auto"/>
          </w:tcPr>
          <w:p w14:paraId="248313F1" w14:textId="77777777" w:rsidR="007D2675" w:rsidRPr="006F5CD8" w:rsidRDefault="007D2675" w:rsidP="00347F86">
            <w:pPr>
              <w:rPr>
                <w:sz w:val="20"/>
              </w:rPr>
            </w:pPr>
            <w:r w:rsidRPr="006F5CD8">
              <w:rPr>
                <w:sz w:val="20"/>
              </w:rPr>
              <w:t>30.7</w:t>
            </w:r>
          </w:p>
        </w:tc>
        <w:tc>
          <w:tcPr>
            <w:tcW w:w="0" w:type="auto"/>
          </w:tcPr>
          <w:p w14:paraId="53A0BE3F" w14:textId="77777777" w:rsidR="007D2675" w:rsidRPr="006F5CD8" w:rsidRDefault="007D2675" w:rsidP="00347F86">
            <w:pPr>
              <w:rPr>
                <w:sz w:val="20"/>
              </w:rPr>
            </w:pPr>
            <w:r w:rsidRPr="006F5CD8">
              <w:rPr>
                <w:sz w:val="20"/>
              </w:rPr>
              <w:t>32.8</w:t>
            </w:r>
          </w:p>
        </w:tc>
        <w:tc>
          <w:tcPr>
            <w:tcW w:w="0" w:type="auto"/>
          </w:tcPr>
          <w:p w14:paraId="58AF4B7B" w14:textId="77777777" w:rsidR="007D2675" w:rsidRPr="006F5CD8" w:rsidRDefault="007D2675" w:rsidP="00347F86">
            <w:pPr>
              <w:rPr>
                <w:sz w:val="20"/>
              </w:rPr>
            </w:pPr>
            <w:r w:rsidRPr="006F5CD8">
              <w:rPr>
                <w:sz w:val="20"/>
              </w:rPr>
              <w:t>+175,677</w:t>
            </w:r>
          </w:p>
        </w:tc>
      </w:tr>
      <w:tr w:rsidR="007D2675" w:rsidRPr="006F5CD8" w14:paraId="52919EB2" w14:textId="77777777" w:rsidTr="00E304D0">
        <w:tc>
          <w:tcPr>
            <w:tcW w:w="960" w:type="pct"/>
          </w:tcPr>
          <w:p w14:paraId="1B994C92" w14:textId="77777777" w:rsidR="007D2675" w:rsidRPr="006F5CD8" w:rsidRDefault="007D2675" w:rsidP="00347F86">
            <w:pPr>
              <w:rPr>
                <w:sz w:val="20"/>
              </w:rPr>
            </w:pPr>
            <w:r w:rsidRPr="006F5CD8">
              <w:rPr>
                <w:sz w:val="20"/>
              </w:rPr>
              <w:t>Couples with young children</w:t>
            </w:r>
          </w:p>
        </w:tc>
        <w:tc>
          <w:tcPr>
            <w:tcW w:w="628" w:type="pct"/>
          </w:tcPr>
          <w:p w14:paraId="631B310A" w14:textId="77777777" w:rsidR="007D2675" w:rsidRPr="006F5CD8" w:rsidRDefault="007D2675" w:rsidP="00347F86">
            <w:pPr>
              <w:rPr>
                <w:sz w:val="20"/>
              </w:rPr>
            </w:pPr>
            <w:r w:rsidRPr="006F5CD8">
              <w:rPr>
                <w:sz w:val="20"/>
              </w:rPr>
              <w:t>1,470,937</w:t>
            </w:r>
          </w:p>
        </w:tc>
        <w:tc>
          <w:tcPr>
            <w:tcW w:w="0" w:type="auto"/>
          </w:tcPr>
          <w:p w14:paraId="253528B9" w14:textId="77777777" w:rsidR="007D2675" w:rsidRPr="006F5CD8" w:rsidRDefault="007D2675" w:rsidP="00347F86">
            <w:pPr>
              <w:rPr>
                <w:sz w:val="20"/>
              </w:rPr>
            </w:pPr>
            <w:r w:rsidRPr="006F5CD8">
              <w:rPr>
                <w:sz w:val="20"/>
              </w:rPr>
              <w:t>16.6</w:t>
            </w:r>
          </w:p>
        </w:tc>
        <w:tc>
          <w:tcPr>
            <w:tcW w:w="0" w:type="auto"/>
          </w:tcPr>
          <w:p w14:paraId="0367FDC1" w14:textId="77777777" w:rsidR="007D2675" w:rsidRPr="006F5CD8" w:rsidRDefault="007D2675" w:rsidP="00347F86">
            <w:pPr>
              <w:rPr>
                <w:sz w:val="20"/>
              </w:rPr>
            </w:pPr>
            <w:r w:rsidRPr="006F5CD8">
              <w:rPr>
                <w:sz w:val="20"/>
              </w:rPr>
              <w:t>17.9</w:t>
            </w:r>
          </w:p>
        </w:tc>
        <w:tc>
          <w:tcPr>
            <w:tcW w:w="0" w:type="auto"/>
          </w:tcPr>
          <w:p w14:paraId="477E7F99" w14:textId="77777777" w:rsidR="007D2675" w:rsidRPr="006F5CD8" w:rsidRDefault="007D2675" w:rsidP="00347F86">
            <w:pPr>
              <w:rPr>
                <w:sz w:val="20"/>
              </w:rPr>
            </w:pPr>
            <w:r w:rsidRPr="006F5CD8">
              <w:rPr>
                <w:sz w:val="20"/>
              </w:rPr>
              <w:t>1,365,896</w:t>
            </w:r>
          </w:p>
        </w:tc>
        <w:tc>
          <w:tcPr>
            <w:tcW w:w="0" w:type="auto"/>
          </w:tcPr>
          <w:p w14:paraId="5AF1EA0C" w14:textId="77777777" w:rsidR="007D2675" w:rsidRPr="006F5CD8" w:rsidRDefault="007D2675" w:rsidP="00347F86">
            <w:pPr>
              <w:rPr>
                <w:sz w:val="20"/>
              </w:rPr>
            </w:pPr>
            <w:r w:rsidRPr="006F5CD8">
              <w:rPr>
                <w:sz w:val="20"/>
              </w:rPr>
              <w:t>16.7</w:t>
            </w:r>
          </w:p>
        </w:tc>
        <w:tc>
          <w:tcPr>
            <w:tcW w:w="0" w:type="auto"/>
          </w:tcPr>
          <w:p w14:paraId="0DACA38E" w14:textId="77777777" w:rsidR="007D2675" w:rsidRPr="006F5CD8" w:rsidRDefault="007D2675" w:rsidP="00347F86">
            <w:pPr>
              <w:rPr>
                <w:sz w:val="20"/>
              </w:rPr>
            </w:pPr>
            <w:r w:rsidRPr="006F5CD8">
              <w:rPr>
                <w:sz w:val="20"/>
              </w:rPr>
              <w:t>17.6</w:t>
            </w:r>
          </w:p>
        </w:tc>
        <w:tc>
          <w:tcPr>
            <w:tcW w:w="0" w:type="auto"/>
          </w:tcPr>
          <w:p w14:paraId="330B4638" w14:textId="77777777" w:rsidR="007D2675" w:rsidRPr="006F5CD8" w:rsidRDefault="007D2675" w:rsidP="00347F86">
            <w:pPr>
              <w:rPr>
                <w:sz w:val="20"/>
              </w:rPr>
            </w:pPr>
            <w:r w:rsidRPr="006F5CD8">
              <w:rPr>
                <w:sz w:val="20"/>
              </w:rPr>
              <w:t>+105,041</w:t>
            </w:r>
          </w:p>
        </w:tc>
      </w:tr>
      <w:tr w:rsidR="007D2675" w:rsidRPr="006F5CD8" w14:paraId="05A8666F" w14:textId="77777777" w:rsidTr="00E304D0">
        <w:tc>
          <w:tcPr>
            <w:tcW w:w="960" w:type="pct"/>
          </w:tcPr>
          <w:p w14:paraId="3781F007" w14:textId="77777777" w:rsidR="007D2675" w:rsidRPr="006F5CD8" w:rsidRDefault="007D2675" w:rsidP="00347F86">
            <w:pPr>
              <w:rPr>
                <w:sz w:val="20"/>
              </w:rPr>
            </w:pPr>
            <w:r w:rsidRPr="006F5CD8">
              <w:rPr>
                <w:sz w:val="20"/>
              </w:rPr>
              <w:t>Couples with mixed-age children</w:t>
            </w:r>
          </w:p>
        </w:tc>
        <w:tc>
          <w:tcPr>
            <w:tcW w:w="628" w:type="pct"/>
          </w:tcPr>
          <w:p w14:paraId="0EE1FC76" w14:textId="77777777" w:rsidR="007D2675" w:rsidRPr="006F5CD8" w:rsidRDefault="007D2675" w:rsidP="00347F86">
            <w:pPr>
              <w:rPr>
                <w:sz w:val="20"/>
              </w:rPr>
            </w:pPr>
            <w:r w:rsidRPr="006F5CD8">
              <w:rPr>
                <w:sz w:val="20"/>
              </w:rPr>
              <w:t>371,882</w:t>
            </w:r>
          </w:p>
        </w:tc>
        <w:tc>
          <w:tcPr>
            <w:tcW w:w="0" w:type="auto"/>
          </w:tcPr>
          <w:p w14:paraId="0E9EEC06" w14:textId="77777777" w:rsidR="007D2675" w:rsidRPr="006F5CD8" w:rsidRDefault="007D2675" w:rsidP="00347F86">
            <w:pPr>
              <w:rPr>
                <w:sz w:val="20"/>
              </w:rPr>
            </w:pPr>
            <w:r w:rsidRPr="006F5CD8">
              <w:rPr>
                <w:sz w:val="20"/>
              </w:rPr>
              <w:t>4.2</w:t>
            </w:r>
          </w:p>
        </w:tc>
        <w:tc>
          <w:tcPr>
            <w:tcW w:w="0" w:type="auto"/>
          </w:tcPr>
          <w:p w14:paraId="01D15BA7" w14:textId="77777777" w:rsidR="007D2675" w:rsidRPr="006F5CD8" w:rsidRDefault="007D2675" w:rsidP="00347F86">
            <w:pPr>
              <w:rPr>
                <w:sz w:val="20"/>
              </w:rPr>
            </w:pPr>
            <w:r w:rsidRPr="006F5CD8">
              <w:rPr>
                <w:sz w:val="20"/>
              </w:rPr>
              <w:t>4.4</w:t>
            </w:r>
          </w:p>
        </w:tc>
        <w:tc>
          <w:tcPr>
            <w:tcW w:w="0" w:type="auto"/>
          </w:tcPr>
          <w:p w14:paraId="57B5D55B" w14:textId="77777777" w:rsidR="007D2675" w:rsidRPr="006F5CD8" w:rsidRDefault="007D2675" w:rsidP="00347F86">
            <w:pPr>
              <w:rPr>
                <w:sz w:val="20"/>
              </w:rPr>
            </w:pPr>
            <w:r w:rsidRPr="006F5CD8">
              <w:rPr>
                <w:sz w:val="20"/>
              </w:rPr>
              <w:t>365,605</w:t>
            </w:r>
          </w:p>
        </w:tc>
        <w:tc>
          <w:tcPr>
            <w:tcW w:w="0" w:type="auto"/>
          </w:tcPr>
          <w:p w14:paraId="75C6ED08" w14:textId="77777777" w:rsidR="007D2675" w:rsidRPr="006F5CD8" w:rsidRDefault="007D2675" w:rsidP="00347F86">
            <w:pPr>
              <w:rPr>
                <w:sz w:val="20"/>
              </w:rPr>
            </w:pPr>
            <w:r w:rsidRPr="006F5CD8">
              <w:rPr>
                <w:sz w:val="20"/>
              </w:rPr>
              <w:t>4.5</w:t>
            </w:r>
          </w:p>
        </w:tc>
        <w:tc>
          <w:tcPr>
            <w:tcW w:w="0" w:type="auto"/>
          </w:tcPr>
          <w:p w14:paraId="6B804F1A" w14:textId="77777777" w:rsidR="007D2675" w:rsidRPr="006F5CD8" w:rsidRDefault="007D2675" w:rsidP="00347F86">
            <w:pPr>
              <w:rPr>
                <w:sz w:val="20"/>
              </w:rPr>
            </w:pPr>
            <w:r w:rsidRPr="006F5CD8">
              <w:rPr>
                <w:sz w:val="20"/>
              </w:rPr>
              <w:t>4.6</w:t>
            </w:r>
          </w:p>
        </w:tc>
        <w:tc>
          <w:tcPr>
            <w:tcW w:w="0" w:type="auto"/>
          </w:tcPr>
          <w:p w14:paraId="34679ABF" w14:textId="77777777" w:rsidR="007D2675" w:rsidRPr="006F5CD8" w:rsidRDefault="007D2675" w:rsidP="00347F86">
            <w:pPr>
              <w:rPr>
                <w:sz w:val="20"/>
              </w:rPr>
            </w:pPr>
            <w:r w:rsidRPr="006F5CD8">
              <w:rPr>
                <w:sz w:val="20"/>
              </w:rPr>
              <w:t>+6,277</w:t>
            </w:r>
          </w:p>
        </w:tc>
      </w:tr>
      <w:tr w:rsidR="007D2675" w:rsidRPr="006F5CD8" w14:paraId="6B1001A4" w14:textId="77777777" w:rsidTr="00E304D0">
        <w:tc>
          <w:tcPr>
            <w:tcW w:w="960" w:type="pct"/>
          </w:tcPr>
          <w:p w14:paraId="286E6A05" w14:textId="77777777" w:rsidR="007D2675" w:rsidRPr="006F5CD8" w:rsidRDefault="007D2675" w:rsidP="00347F86">
            <w:pPr>
              <w:rPr>
                <w:sz w:val="20"/>
              </w:rPr>
            </w:pPr>
            <w:r w:rsidRPr="006F5CD8">
              <w:rPr>
                <w:sz w:val="20"/>
              </w:rPr>
              <w:t>Couples with older children</w:t>
            </w:r>
          </w:p>
        </w:tc>
        <w:tc>
          <w:tcPr>
            <w:tcW w:w="628" w:type="pct"/>
          </w:tcPr>
          <w:p w14:paraId="2EE61669" w14:textId="77777777" w:rsidR="007D2675" w:rsidRPr="006F5CD8" w:rsidRDefault="007D2675" w:rsidP="00347F86">
            <w:pPr>
              <w:rPr>
                <w:sz w:val="20"/>
              </w:rPr>
            </w:pPr>
            <w:r w:rsidRPr="006F5CD8">
              <w:rPr>
                <w:sz w:val="20"/>
              </w:rPr>
              <w:t>844,558</w:t>
            </w:r>
          </w:p>
        </w:tc>
        <w:tc>
          <w:tcPr>
            <w:tcW w:w="0" w:type="auto"/>
          </w:tcPr>
          <w:p w14:paraId="4BF696C1" w14:textId="77777777" w:rsidR="007D2675" w:rsidRPr="006F5CD8" w:rsidRDefault="007D2675" w:rsidP="00347F86">
            <w:pPr>
              <w:rPr>
                <w:sz w:val="20"/>
              </w:rPr>
            </w:pPr>
            <w:r w:rsidRPr="006F5CD8">
              <w:rPr>
                <w:sz w:val="20"/>
              </w:rPr>
              <w:t>9.5</w:t>
            </w:r>
          </w:p>
        </w:tc>
        <w:tc>
          <w:tcPr>
            <w:tcW w:w="0" w:type="auto"/>
          </w:tcPr>
          <w:p w14:paraId="4E02576F" w14:textId="77777777" w:rsidR="007D2675" w:rsidRPr="006F5CD8" w:rsidRDefault="007D2675" w:rsidP="00347F86">
            <w:pPr>
              <w:rPr>
                <w:sz w:val="20"/>
              </w:rPr>
            </w:pPr>
            <w:r w:rsidRPr="006F5CD8">
              <w:rPr>
                <w:sz w:val="20"/>
              </w:rPr>
              <w:t>10.7</w:t>
            </w:r>
          </w:p>
        </w:tc>
        <w:tc>
          <w:tcPr>
            <w:tcW w:w="0" w:type="auto"/>
          </w:tcPr>
          <w:p w14:paraId="4AE117B0" w14:textId="77777777" w:rsidR="007D2675" w:rsidRPr="006F5CD8" w:rsidRDefault="007D2675" w:rsidP="00347F86">
            <w:pPr>
              <w:rPr>
                <w:sz w:val="20"/>
              </w:rPr>
            </w:pPr>
            <w:r w:rsidRPr="006F5CD8">
              <w:rPr>
                <w:sz w:val="20"/>
              </w:rPr>
              <w:t>780,199</w:t>
            </w:r>
          </w:p>
        </w:tc>
        <w:tc>
          <w:tcPr>
            <w:tcW w:w="0" w:type="auto"/>
          </w:tcPr>
          <w:p w14:paraId="38569706" w14:textId="77777777" w:rsidR="007D2675" w:rsidRPr="006F5CD8" w:rsidRDefault="007D2675" w:rsidP="00347F86">
            <w:pPr>
              <w:rPr>
                <w:sz w:val="20"/>
              </w:rPr>
            </w:pPr>
            <w:r w:rsidRPr="006F5CD8">
              <w:rPr>
                <w:sz w:val="20"/>
              </w:rPr>
              <w:t>9.5</w:t>
            </w:r>
          </w:p>
        </w:tc>
        <w:tc>
          <w:tcPr>
            <w:tcW w:w="0" w:type="auto"/>
          </w:tcPr>
          <w:p w14:paraId="6CECA415" w14:textId="77777777" w:rsidR="007D2675" w:rsidRPr="006F5CD8" w:rsidRDefault="007D2675" w:rsidP="00347F86">
            <w:pPr>
              <w:rPr>
                <w:sz w:val="20"/>
              </w:rPr>
            </w:pPr>
            <w:r w:rsidRPr="006F5CD8">
              <w:rPr>
                <w:sz w:val="20"/>
              </w:rPr>
              <w:t>10.6</w:t>
            </w:r>
          </w:p>
        </w:tc>
        <w:tc>
          <w:tcPr>
            <w:tcW w:w="0" w:type="auto"/>
          </w:tcPr>
          <w:p w14:paraId="4D5FB0D7" w14:textId="77777777" w:rsidR="007D2675" w:rsidRPr="006F5CD8" w:rsidRDefault="007D2675" w:rsidP="00347F86">
            <w:pPr>
              <w:rPr>
                <w:sz w:val="20"/>
              </w:rPr>
            </w:pPr>
            <w:r w:rsidRPr="006F5CD8">
              <w:rPr>
                <w:sz w:val="20"/>
              </w:rPr>
              <w:t>+64,359</w:t>
            </w:r>
          </w:p>
        </w:tc>
      </w:tr>
      <w:tr w:rsidR="007D2675" w:rsidRPr="006F5CD8" w14:paraId="69AD1FC8" w14:textId="77777777" w:rsidTr="00E304D0">
        <w:tc>
          <w:tcPr>
            <w:tcW w:w="960" w:type="pct"/>
          </w:tcPr>
          <w:p w14:paraId="601BF31A" w14:textId="77777777" w:rsidR="007D2675" w:rsidRPr="006F5CD8" w:rsidRDefault="007D2675" w:rsidP="00347F86">
            <w:pPr>
              <w:rPr>
                <w:sz w:val="20"/>
              </w:rPr>
            </w:pPr>
            <w:r w:rsidRPr="006F5CD8">
              <w:rPr>
                <w:sz w:val="20"/>
              </w:rPr>
              <w:t>Single parents with children</w:t>
            </w:r>
          </w:p>
        </w:tc>
        <w:tc>
          <w:tcPr>
            <w:tcW w:w="628" w:type="pct"/>
          </w:tcPr>
          <w:p w14:paraId="2B4A1678" w14:textId="77777777" w:rsidR="007D2675" w:rsidRPr="006F5CD8" w:rsidRDefault="007D2675" w:rsidP="00347F86">
            <w:pPr>
              <w:rPr>
                <w:sz w:val="20"/>
              </w:rPr>
            </w:pPr>
            <w:r w:rsidRPr="006F5CD8">
              <w:rPr>
                <w:sz w:val="20"/>
              </w:rPr>
              <w:t>919,133</w:t>
            </w:r>
          </w:p>
        </w:tc>
        <w:tc>
          <w:tcPr>
            <w:tcW w:w="0" w:type="auto"/>
          </w:tcPr>
          <w:p w14:paraId="544CD442" w14:textId="77777777" w:rsidR="007D2675" w:rsidRPr="006F5CD8" w:rsidRDefault="007D2675" w:rsidP="00347F86">
            <w:pPr>
              <w:rPr>
                <w:sz w:val="20"/>
              </w:rPr>
            </w:pPr>
            <w:r w:rsidRPr="006F5CD8">
              <w:rPr>
                <w:sz w:val="20"/>
              </w:rPr>
              <w:t>10.4</w:t>
            </w:r>
          </w:p>
        </w:tc>
        <w:tc>
          <w:tcPr>
            <w:tcW w:w="0" w:type="auto"/>
          </w:tcPr>
          <w:p w14:paraId="2277B993" w14:textId="77777777" w:rsidR="007D2675" w:rsidRPr="006F5CD8" w:rsidRDefault="007D2675" w:rsidP="00347F86">
            <w:pPr>
              <w:rPr>
                <w:sz w:val="20"/>
              </w:rPr>
            </w:pPr>
            <w:r w:rsidRPr="006F5CD8">
              <w:rPr>
                <w:sz w:val="20"/>
              </w:rPr>
              <w:t>10.4</w:t>
            </w:r>
          </w:p>
        </w:tc>
        <w:tc>
          <w:tcPr>
            <w:tcW w:w="0" w:type="auto"/>
          </w:tcPr>
          <w:p w14:paraId="66170ED2" w14:textId="77777777" w:rsidR="007D2675" w:rsidRPr="006F5CD8" w:rsidRDefault="007D2675" w:rsidP="00347F86">
            <w:pPr>
              <w:rPr>
                <w:sz w:val="20"/>
              </w:rPr>
            </w:pPr>
            <w:r w:rsidRPr="006F5CD8">
              <w:rPr>
                <w:sz w:val="20"/>
              </w:rPr>
              <w:t>867,913</w:t>
            </w:r>
          </w:p>
        </w:tc>
        <w:tc>
          <w:tcPr>
            <w:tcW w:w="0" w:type="auto"/>
          </w:tcPr>
          <w:p w14:paraId="1DA08700" w14:textId="77777777" w:rsidR="007D2675" w:rsidRPr="006F5CD8" w:rsidRDefault="007D2675" w:rsidP="00347F86">
            <w:pPr>
              <w:rPr>
                <w:sz w:val="20"/>
              </w:rPr>
            </w:pPr>
            <w:r w:rsidRPr="006F5CD8">
              <w:rPr>
                <w:sz w:val="20"/>
              </w:rPr>
              <w:t>10.6</w:t>
            </w:r>
          </w:p>
        </w:tc>
        <w:tc>
          <w:tcPr>
            <w:tcW w:w="0" w:type="auto"/>
          </w:tcPr>
          <w:p w14:paraId="3267D661" w14:textId="77777777" w:rsidR="007D2675" w:rsidRPr="006F5CD8" w:rsidRDefault="007D2675" w:rsidP="00347F86">
            <w:pPr>
              <w:rPr>
                <w:sz w:val="20"/>
              </w:rPr>
            </w:pPr>
            <w:r w:rsidRPr="006F5CD8">
              <w:rPr>
                <w:sz w:val="20"/>
              </w:rPr>
              <w:t>10.6</w:t>
            </w:r>
          </w:p>
        </w:tc>
        <w:tc>
          <w:tcPr>
            <w:tcW w:w="0" w:type="auto"/>
          </w:tcPr>
          <w:p w14:paraId="549816BC" w14:textId="77777777" w:rsidR="007D2675" w:rsidRPr="006F5CD8" w:rsidRDefault="007D2675" w:rsidP="00347F86">
            <w:pPr>
              <w:rPr>
                <w:sz w:val="20"/>
              </w:rPr>
            </w:pPr>
            <w:r w:rsidRPr="006F5CD8">
              <w:rPr>
                <w:sz w:val="20"/>
              </w:rPr>
              <w:t>+51,220</w:t>
            </w:r>
          </w:p>
        </w:tc>
      </w:tr>
      <w:tr w:rsidR="007D2675" w:rsidRPr="006F5CD8" w14:paraId="47ED2D65" w14:textId="77777777" w:rsidTr="00E304D0">
        <w:tc>
          <w:tcPr>
            <w:tcW w:w="960" w:type="pct"/>
          </w:tcPr>
          <w:p w14:paraId="31A934AB" w14:textId="77777777" w:rsidR="007D2675" w:rsidRPr="006F5CD8" w:rsidRDefault="007D2675" w:rsidP="00347F86">
            <w:pPr>
              <w:rPr>
                <w:sz w:val="20"/>
              </w:rPr>
            </w:pPr>
            <w:r w:rsidRPr="006F5CD8">
              <w:rPr>
                <w:sz w:val="20"/>
              </w:rPr>
              <w:t>Single parents with young children</w:t>
            </w:r>
          </w:p>
        </w:tc>
        <w:tc>
          <w:tcPr>
            <w:tcW w:w="628" w:type="pct"/>
          </w:tcPr>
          <w:p w14:paraId="43564502" w14:textId="77777777" w:rsidR="007D2675" w:rsidRPr="006F5CD8" w:rsidRDefault="007D2675" w:rsidP="00347F86">
            <w:pPr>
              <w:rPr>
                <w:sz w:val="20"/>
              </w:rPr>
            </w:pPr>
            <w:r w:rsidRPr="006F5CD8">
              <w:rPr>
                <w:sz w:val="20"/>
              </w:rPr>
              <w:t>339,100</w:t>
            </w:r>
          </w:p>
        </w:tc>
        <w:tc>
          <w:tcPr>
            <w:tcW w:w="0" w:type="auto"/>
          </w:tcPr>
          <w:p w14:paraId="5FA2431A" w14:textId="77777777" w:rsidR="007D2675" w:rsidRPr="006F5CD8" w:rsidRDefault="007D2675" w:rsidP="00347F86">
            <w:pPr>
              <w:rPr>
                <w:sz w:val="20"/>
              </w:rPr>
            </w:pPr>
            <w:r w:rsidRPr="006F5CD8">
              <w:rPr>
                <w:sz w:val="20"/>
              </w:rPr>
              <w:t>3.8</w:t>
            </w:r>
          </w:p>
        </w:tc>
        <w:tc>
          <w:tcPr>
            <w:tcW w:w="0" w:type="auto"/>
          </w:tcPr>
          <w:p w14:paraId="6EF5336E" w14:textId="77777777" w:rsidR="007D2675" w:rsidRPr="006F5CD8" w:rsidRDefault="007D2675" w:rsidP="00347F86">
            <w:pPr>
              <w:rPr>
                <w:sz w:val="20"/>
              </w:rPr>
            </w:pPr>
            <w:r w:rsidRPr="006F5CD8">
              <w:rPr>
                <w:sz w:val="20"/>
              </w:rPr>
              <w:t>3.6</w:t>
            </w:r>
          </w:p>
        </w:tc>
        <w:tc>
          <w:tcPr>
            <w:tcW w:w="0" w:type="auto"/>
          </w:tcPr>
          <w:p w14:paraId="4FC2EDE2" w14:textId="77777777" w:rsidR="007D2675" w:rsidRPr="006F5CD8" w:rsidRDefault="007D2675" w:rsidP="00347F86">
            <w:pPr>
              <w:rPr>
                <w:sz w:val="20"/>
              </w:rPr>
            </w:pPr>
            <w:r w:rsidRPr="006F5CD8">
              <w:rPr>
                <w:sz w:val="20"/>
              </w:rPr>
              <w:t>342,867</w:t>
            </w:r>
          </w:p>
        </w:tc>
        <w:tc>
          <w:tcPr>
            <w:tcW w:w="0" w:type="auto"/>
          </w:tcPr>
          <w:p w14:paraId="042CD8BD" w14:textId="77777777" w:rsidR="007D2675" w:rsidRPr="006F5CD8" w:rsidRDefault="007D2675" w:rsidP="00347F86">
            <w:pPr>
              <w:rPr>
                <w:sz w:val="20"/>
              </w:rPr>
            </w:pPr>
            <w:r w:rsidRPr="006F5CD8">
              <w:rPr>
                <w:sz w:val="20"/>
              </w:rPr>
              <w:t>4.2</w:t>
            </w:r>
          </w:p>
        </w:tc>
        <w:tc>
          <w:tcPr>
            <w:tcW w:w="0" w:type="auto"/>
          </w:tcPr>
          <w:p w14:paraId="478371C6" w14:textId="77777777" w:rsidR="007D2675" w:rsidRPr="006F5CD8" w:rsidRDefault="007D2675" w:rsidP="00347F86">
            <w:pPr>
              <w:rPr>
                <w:sz w:val="20"/>
              </w:rPr>
            </w:pPr>
            <w:r w:rsidRPr="006F5CD8">
              <w:rPr>
                <w:sz w:val="20"/>
              </w:rPr>
              <w:t>3.9</w:t>
            </w:r>
          </w:p>
        </w:tc>
        <w:tc>
          <w:tcPr>
            <w:tcW w:w="0" w:type="auto"/>
          </w:tcPr>
          <w:p w14:paraId="18B08BBA" w14:textId="77777777" w:rsidR="007D2675" w:rsidRPr="006F5CD8" w:rsidRDefault="007D2675" w:rsidP="00347F86">
            <w:pPr>
              <w:rPr>
                <w:sz w:val="20"/>
              </w:rPr>
            </w:pPr>
            <w:r w:rsidRPr="006F5CD8">
              <w:rPr>
                <w:sz w:val="20"/>
              </w:rPr>
              <w:t>-3,767</w:t>
            </w:r>
          </w:p>
        </w:tc>
      </w:tr>
      <w:tr w:rsidR="007D2675" w:rsidRPr="006F5CD8" w14:paraId="21A74E85" w14:textId="77777777" w:rsidTr="00E304D0">
        <w:tc>
          <w:tcPr>
            <w:tcW w:w="960" w:type="pct"/>
          </w:tcPr>
          <w:p w14:paraId="70F358D3" w14:textId="77777777" w:rsidR="007D2675" w:rsidRPr="006F5CD8" w:rsidRDefault="007D2675" w:rsidP="00347F86">
            <w:pPr>
              <w:rPr>
                <w:sz w:val="20"/>
              </w:rPr>
            </w:pPr>
            <w:r w:rsidRPr="006F5CD8">
              <w:rPr>
                <w:sz w:val="20"/>
              </w:rPr>
              <w:t>Single parents with mixed-age children</w:t>
            </w:r>
          </w:p>
        </w:tc>
        <w:tc>
          <w:tcPr>
            <w:tcW w:w="628" w:type="pct"/>
          </w:tcPr>
          <w:p w14:paraId="42A38E63" w14:textId="77777777" w:rsidR="007D2675" w:rsidRPr="006F5CD8" w:rsidRDefault="007D2675" w:rsidP="00347F86">
            <w:pPr>
              <w:rPr>
                <w:sz w:val="20"/>
              </w:rPr>
            </w:pPr>
            <w:r w:rsidRPr="006F5CD8">
              <w:rPr>
                <w:sz w:val="20"/>
              </w:rPr>
              <w:t>109,745</w:t>
            </w:r>
          </w:p>
        </w:tc>
        <w:tc>
          <w:tcPr>
            <w:tcW w:w="0" w:type="auto"/>
          </w:tcPr>
          <w:p w14:paraId="179A4FFF" w14:textId="77777777" w:rsidR="007D2675" w:rsidRPr="006F5CD8" w:rsidRDefault="007D2675" w:rsidP="00347F86">
            <w:pPr>
              <w:rPr>
                <w:sz w:val="20"/>
              </w:rPr>
            </w:pPr>
            <w:r w:rsidRPr="006F5CD8">
              <w:rPr>
                <w:sz w:val="20"/>
              </w:rPr>
              <w:t>1.2</w:t>
            </w:r>
          </w:p>
        </w:tc>
        <w:tc>
          <w:tcPr>
            <w:tcW w:w="0" w:type="auto"/>
          </w:tcPr>
          <w:p w14:paraId="15FBAFEC" w14:textId="77777777" w:rsidR="007D2675" w:rsidRPr="006F5CD8" w:rsidRDefault="007D2675" w:rsidP="00347F86">
            <w:pPr>
              <w:rPr>
                <w:sz w:val="20"/>
              </w:rPr>
            </w:pPr>
            <w:r w:rsidRPr="006F5CD8">
              <w:rPr>
                <w:sz w:val="20"/>
              </w:rPr>
              <w:t>1.2</w:t>
            </w:r>
          </w:p>
        </w:tc>
        <w:tc>
          <w:tcPr>
            <w:tcW w:w="0" w:type="auto"/>
          </w:tcPr>
          <w:p w14:paraId="7398B2BE" w14:textId="77777777" w:rsidR="007D2675" w:rsidRPr="006F5CD8" w:rsidRDefault="007D2675" w:rsidP="00347F86">
            <w:pPr>
              <w:rPr>
                <w:sz w:val="20"/>
              </w:rPr>
            </w:pPr>
            <w:r w:rsidRPr="006F5CD8">
              <w:rPr>
                <w:sz w:val="20"/>
              </w:rPr>
              <w:t>107,804</w:t>
            </w:r>
          </w:p>
        </w:tc>
        <w:tc>
          <w:tcPr>
            <w:tcW w:w="0" w:type="auto"/>
          </w:tcPr>
          <w:p w14:paraId="440E2433" w14:textId="77777777" w:rsidR="007D2675" w:rsidRPr="006F5CD8" w:rsidRDefault="007D2675" w:rsidP="00347F86">
            <w:pPr>
              <w:rPr>
                <w:sz w:val="20"/>
              </w:rPr>
            </w:pPr>
            <w:r w:rsidRPr="006F5CD8">
              <w:rPr>
                <w:sz w:val="20"/>
              </w:rPr>
              <w:t>1.3</w:t>
            </w:r>
          </w:p>
        </w:tc>
        <w:tc>
          <w:tcPr>
            <w:tcW w:w="0" w:type="auto"/>
          </w:tcPr>
          <w:p w14:paraId="6D8F980F" w14:textId="77777777" w:rsidR="007D2675" w:rsidRPr="006F5CD8" w:rsidRDefault="007D2675" w:rsidP="00347F86">
            <w:pPr>
              <w:rPr>
                <w:sz w:val="20"/>
              </w:rPr>
            </w:pPr>
            <w:r w:rsidRPr="006F5CD8">
              <w:rPr>
                <w:sz w:val="20"/>
              </w:rPr>
              <w:t>1.3</w:t>
            </w:r>
          </w:p>
        </w:tc>
        <w:tc>
          <w:tcPr>
            <w:tcW w:w="0" w:type="auto"/>
          </w:tcPr>
          <w:p w14:paraId="38C967FE" w14:textId="77777777" w:rsidR="007D2675" w:rsidRPr="006F5CD8" w:rsidRDefault="007D2675" w:rsidP="00347F86">
            <w:pPr>
              <w:rPr>
                <w:sz w:val="20"/>
              </w:rPr>
            </w:pPr>
            <w:r w:rsidRPr="006F5CD8">
              <w:rPr>
                <w:sz w:val="20"/>
              </w:rPr>
              <w:t>+1,941</w:t>
            </w:r>
          </w:p>
        </w:tc>
      </w:tr>
      <w:tr w:rsidR="007D2675" w:rsidRPr="006F5CD8" w14:paraId="16CCD201" w14:textId="77777777" w:rsidTr="00E304D0">
        <w:tc>
          <w:tcPr>
            <w:tcW w:w="960" w:type="pct"/>
          </w:tcPr>
          <w:p w14:paraId="2A7C1697" w14:textId="77777777" w:rsidR="007D2675" w:rsidRPr="006F5CD8" w:rsidRDefault="007D2675" w:rsidP="00347F86">
            <w:pPr>
              <w:rPr>
                <w:sz w:val="20"/>
              </w:rPr>
            </w:pPr>
            <w:r w:rsidRPr="006F5CD8">
              <w:rPr>
                <w:sz w:val="20"/>
              </w:rPr>
              <w:t>Single parents with older children</w:t>
            </w:r>
          </w:p>
        </w:tc>
        <w:tc>
          <w:tcPr>
            <w:tcW w:w="628" w:type="pct"/>
          </w:tcPr>
          <w:p w14:paraId="757B6343" w14:textId="77777777" w:rsidR="007D2675" w:rsidRPr="006F5CD8" w:rsidRDefault="007D2675" w:rsidP="00347F86">
            <w:pPr>
              <w:rPr>
                <w:sz w:val="20"/>
              </w:rPr>
            </w:pPr>
            <w:r w:rsidRPr="006F5CD8">
              <w:rPr>
                <w:sz w:val="20"/>
              </w:rPr>
              <w:t>470,288</w:t>
            </w:r>
          </w:p>
        </w:tc>
        <w:tc>
          <w:tcPr>
            <w:tcW w:w="0" w:type="auto"/>
          </w:tcPr>
          <w:p w14:paraId="199BFB53" w14:textId="77777777" w:rsidR="007D2675" w:rsidRPr="006F5CD8" w:rsidRDefault="007D2675" w:rsidP="00347F86">
            <w:pPr>
              <w:rPr>
                <w:sz w:val="20"/>
              </w:rPr>
            </w:pPr>
            <w:r w:rsidRPr="006F5CD8">
              <w:rPr>
                <w:sz w:val="20"/>
              </w:rPr>
              <w:t>5.3</w:t>
            </w:r>
          </w:p>
        </w:tc>
        <w:tc>
          <w:tcPr>
            <w:tcW w:w="0" w:type="auto"/>
          </w:tcPr>
          <w:p w14:paraId="10056DE8" w14:textId="77777777" w:rsidR="007D2675" w:rsidRPr="006F5CD8" w:rsidRDefault="007D2675" w:rsidP="00347F86">
            <w:pPr>
              <w:rPr>
                <w:sz w:val="20"/>
              </w:rPr>
            </w:pPr>
            <w:r w:rsidRPr="006F5CD8">
              <w:rPr>
                <w:sz w:val="20"/>
              </w:rPr>
              <w:t>5.6</w:t>
            </w:r>
          </w:p>
        </w:tc>
        <w:tc>
          <w:tcPr>
            <w:tcW w:w="0" w:type="auto"/>
          </w:tcPr>
          <w:p w14:paraId="3B560D16" w14:textId="77777777" w:rsidR="007D2675" w:rsidRPr="006F5CD8" w:rsidRDefault="007D2675" w:rsidP="00347F86">
            <w:pPr>
              <w:rPr>
                <w:sz w:val="20"/>
              </w:rPr>
            </w:pPr>
            <w:r w:rsidRPr="006F5CD8">
              <w:rPr>
                <w:sz w:val="20"/>
              </w:rPr>
              <w:t>417,242</w:t>
            </w:r>
          </w:p>
        </w:tc>
        <w:tc>
          <w:tcPr>
            <w:tcW w:w="0" w:type="auto"/>
          </w:tcPr>
          <w:p w14:paraId="6F40DA7C" w14:textId="77777777" w:rsidR="007D2675" w:rsidRPr="006F5CD8" w:rsidRDefault="007D2675" w:rsidP="00347F86">
            <w:pPr>
              <w:rPr>
                <w:sz w:val="20"/>
              </w:rPr>
            </w:pPr>
            <w:r w:rsidRPr="006F5CD8">
              <w:rPr>
                <w:sz w:val="20"/>
              </w:rPr>
              <w:t>5.1</w:t>
            </w:r>
          </w:p>
        </w:tc>
        <w:tc>
          <w:tcPr>
            <w:tcW w:w="0" w:type="auto"/>
          </w:tcPr>
          <w:p w14:paraId="260AAA8E" w14:textId="77777777" w:rsidR="007D2675" w:rsidRPr="006F5CD8" w:rsidRDefault="007D2675" w:rsidP="00347F86">
            <w:pPr>
              <w:rPr>
                <w:sz w:val="20"/>
              </w:rPr>
            </w:pPr>
            <w:r w:rsidRPr="006F5CD8">
              <w:rPr>
                <w:sz w:val="20"/>
              </w:rPr>
              <w:t>5.5</w:t>
            </w:r>
          </w:p>
        </w:tc>
        <w:tc>
          <w:tcPr>
            <w:tcW w:w="0" w:type="auto"/>
          </w:tcPr>
          <w:p w14:paraId="023DC575" w14:textId="77777777" w:rsidR="007D2675" w:rsidRPr="006F5CD8" w:rsidRDefault="007D2675" w:rsidP="00347F86">
            <w:pPr>
              <w:rPr>
                <w:sz w:val="20"/>
              </w:rPr>
            </w:pPr>
            <w:r w:rsidRPr="006F5CD8">
              <w:rPr>
                <w:sz w:val="20"/>
              </w:rPr>
              <w:t>+53,046</w:t>
            </w:r>
          </w:p>
        </w:tc>
      </w:tr>
      <w:tr w:rsidR="007D2675" w:rsidRPr="006F5CD8" w14:paraId="3E351639" w14:textId="77777777" w:rsidTr="00E304D0">
        <w:tc>
          <w:tcPr>
            <w:tcW w:w="960" w:type="pct"/>
          </w:tcPr>
          <w:p w14:paraId="4AA12231" w14:textId="77777777" w:rsidR="007D2675" w:rsidRPr="006F5CD8" w:rsidRDefault="007D2675" w:rsidP="00347F86">
            <w:pPr>
              <w:rPr>
                <w:sz w:val="20"/>
              </w:rPr>
            </w:pPr>
            <w:r w:rsidRPr="006F5CD8">
              <w:rPr>
                <w:sz w:val="20"/>
              </w:rPr>
              <w:t>Total households with children</w:t>
            </w:r>
          </w:p>
        </w:tc>
        <w:tc>
          <w:tcPr>
            <w:tcW w:w="628" w:type="pct"/>
          </w:tcPr>
          <w:p w14:paraId="22A99AA1" w14:textId="77777777" w:rsidR="007D2675" w:rsidRPr="006F5CD8" w:rsidRDefault="007D2675" w:rsidP="00347F86">
            <w:pPr>
              <w:rPr>
                <w:sz w:val="20"/>
              </w:rPr>
            </w:pPr>
            <w:r w:rsidRPr="006F5CD8">
              <w:rPr>
                <w:sz w:val="20"/>
              </w:rPr>
              <w:t>3,606,510</w:t>
            </w:r>
          </w:p>
        </w:tc>
        <w:tc>
          <w:tcPr>
            <w:tcW w:w="0" w:type="auto"/>
          </w:tcPr>
          <w:p w14:paraId="5F9DCA62" w14:textId="77777777" w:rsidR="007D2675" w:rsidRPr="006F5CD8" w:rsidRDefault="007D2675" w:rsidP="00347F86">
            <w:pPr>
              <w:rPr>
                <w:sz w:val="20"/>
              </w:rPr>
            </w:pPr>
            <w:r w:rsidRPr="006F5CD8">
              <w:rPr>
                <w:sz w:val="20"/>
              </w:rPr>
              <w:t>40.7</w:t>
            </w:r>
          </w:p>
        </w:tc>
        <w:tc>
          <w:tcPr>
            <w:tcW w:w="0" w:type="auto"/>
          </w:tcPr>
          <w:p w14:paraId="4369FEC6" w14:textId="77777777" w:rsidR="007D2675" w:rsidRPr="006F5CD8" w:rsidRDefault="007D2675" w:rsidP="00347F86">
            <w:pPr>
              <w:rPr>
                <w:sz w:val="20"/>
              </w:rPr>
            </w:pPr>
            <w:r w:rsidRPr="006F5CD8">
              <w:rPr>
                <w:sz w:val="20"/>
              </w:rPr>
              <w:t>43.4</w:t>
            </w:r>
          </w:p>
        </w:tc>
        <w:tc>
          <w:tcPr>
            <w:tcW w:w="0" w:type="auto"/>
          </w:tcPr>
          <w:p w14:paraId="545FBE5B" w14:textId="77777777" w:rsidR="007D2675" w:rsidRPr="006F5CD8" w:rsidRDefault="007D2675" w:rsidP="00347F86">
            <w:pPr>
              <w:rPr>
                <w:sz w:val="20"/>
              </w:rPr>
            </w:pPr>
            <w:r w:rsidRPr="006F5CD8">
              <w:rPr>
                <w:sz w:val="20"/>
              </w:rPr>
              <w:t>3,379,613</w:t>
            </w:r>
          </w:p>
        </w:tc>
        <w:tc>
          <w:tcPr>
            <w:tcW w:w="0" w:type="auto"/>
          </w:tcPr>
          <w:p w14:paraId="78168D62" w14:textId="77777777" w:rsidR="007D2675" w:rsidRPr="006F5CD8" w:rsidRDefault="007D2675" w:rsidP="00347F86">
            <w:pPr>
              <w:rPr>
                <w:sz w:val="20"/>
              </w:rPr>
            </w:pPr>
            <w:r w:rsidRPr="006F5CD8">
              <w:rPr>
                <w:sz w:val="20"/>
              </w:rPr>
              <w:t>41.3</w:t>
            </w:r>
          </w:p>
        </w:tc>
        <w:tc>
          <w:tcPr>
            <w:tcW w:w="0" w:type="auto"/>
          </w:tcPr>
          <w:p w14:paraId="143AF120" w14:textId="77777777" w:rsidR="007D2675" w:rsidRPr="006F5CD8" w:rsidRDefault="007D2675" w:rsidP="00347F86">
            <w:pPr>
              <w:rPr>
                <w:sz w:val="20"/>
              </w:rPr>
            </w:pPr>
            <w:r w:rsidRPr="006F5CD8">
              <w:rPr>
                <w:sz w:val="20"/>
              </w:rPr>
              <w:t>43.5</w:t>
            </w:r>
          </w:p>
        </w:tc>
        <w:tc>
          <w:tcPr>
            <w:tcW w:w="0" w:type="auto"/>
          </w:tcPr>
          <w:p w14:paraId="34410A4E" w14:textId="77777777" w:rsidR="007D2675" w:rsidRPr="006F5CD8" w:rsidRDefault="007D2675" w:rsidP="00347F86">
            <w:pPr>
              <w:rPr>
                <w:sz w:val="20"/>
              </w:rPr>
            </w:pPr>
            <w:r w:rsidRPr="006F5CD8">
              <w:rPr>
                <w:sz w:val="20"/>
              </w:rPr>
              <w:t>+226,897</w:t>
            </w:r>
          </w:p>
        </w:tc>
      </w:tr>
      <w:tr w:rsidR="007D2675" w:rsidRPr="006F5CD8" w14:paraId="226D975B" w14:textId="77777777" w:rsidTr="00E304D0">
        <w:tc>
          <w:tcPr>
            <w:tcW w:w="960" w:type="pct"/>
          </w:tcPr>
          <w:p w14:paraId="15A251EA" w14:textId="77777777" w:rsidR="007D2675" w:rsidRPr="006F5CD8" w:rsidRDefault="007D2675" w:rsidP="00347F86">
            <w:pPr>
              <w:rPr>
                <w:b/>
                <w:sz w:val="20"/>
              </w:rPr>
            </w:pPr>
            <w:r w:rsidRPr="006F5CD8">
              <w:rPr>
                <w:b/>
                <w:sz w:val="20"/>
              </w:rPr>
              <w:t>Total households</w:t>
            </w:r>
          </w:p>
        </w:tc>
        <w:tc>
          <w:tcPr>
            <w:tcW w:w="628" w:type="pct"/>
          </w:tcPr>
          <w:p w14:paraId="0F2D433F" w14:textId="77777777" w:rsidR="007D2675" w:rsidRPr="006F5CD8" w:rsidRDefault="007D2675" w:rsidP="00347F86">
            <w:pPr>
              <w:rPr>
                <w:b/>
                <w:sz w:val="20"/>
              </w:rPr>
            </w:pPr>
            <w:r w:rsidRPr="006F5CD8">
              <w:rPr>
                <w:b/>
                <w:sz w:val="20"/>
              </w:rPr>
              <w:t>8,861,642</w:t>
            </w:r>
          </w:p>
        </w:tc>
        <w:tc>
          <w:tcPr>
            <w:tcW w:w="0" w:type="auto"/>
          </w:tcPr>
          <w:p w14:paraId="56797511" w14:textId="77777777" w:rsidR="007D2675" w:rsidRPr="006F5CD8" w:rsidRDefault="007D2675" w:rsidP="00347F86">
            <w:pPr>
              <w:rPr>
                <w:b/>
                <w:sz w:val="20"/>
              </w:rPr>
            </w:pPr>
            <w:r w:rsidRPr="006F5CD8">
              <w:rPr>
                <w:b/>
                <w:sz w:val="20"/>
              </w:rPr>
              <w:t>100.0</w:t>
            </w:r>
          </w:p>
        </w:tc>
        <w:tc>
          <w:tcPr>
            <w:tcW w:w="0" w:type="auto"/>
          </w:tcPr>
          <w:p w14:paraId="0C8CFB53" w14:textId="77777777" w:rsidR="007D2675" w:rsidRPr="006F5CD8" w:rsidRDefault="007D2675" w:rsidP="00347F86">
            <w:pPr>
              <w:rPr>
                <w:b/>
                <w:sz w:val="20"/>
              </w:rPr>
            </w:pPr>
            <w:r w:rsidRPr="006F5CD8">
              <w:rPr>
                <w:b/>
                <w:sz w:val="20"/>
              </w:rPr>
              <w:t>100.0</w:t>
            </w:r>
          </w:p>
        </w:tc>
        <w:tc>
          <w:tcPr>
            <w:tcW w:w="0" w:type="auto"/>
          </w:tcPr>
          <w:p w14:paraId="17925315" w14:textId="77777777" w:rsidR="007D2675" w:rsidRPr="006F5CD8" w:rsidRDefault="007D2675" w:rsidP="00347F86">
            <w:pPr>
              <w:rPr>
                <w:b/>
                <w:sz w:val="20"/>
              </w:rPr>
            </w:pPr>
            <w:r w:rsidRPr="006F5CD8">
              <w:rPr>
                <w:b/>
                <w:sz w:val="20"/>
              </w:rPr>
              <w:t>8,181,750</w:t>
            </w:r>
          </w:p>
        </w:tc>
        <w:tc>
          <w:tcPr>
            <w:tcW w:w="0" w:type="auto"/>
          </w:tcPr>
          <w:p w14:paraId="6389FB62" w14:textId="77777777" w:rsidR="007D2675" w:rsidRPr="006F5CD8" w:rsidRDefault="007D2675" w:rsidP="00347F86">
            <w:pPr>
              <w:rPr>
                <w:b/>
                <w:sz w:val="20"/>
              </w:rPr>
            </w:pPr>
            <w:r w:rsidRPr="006F5CD8">
              <w:rPr>
                <w:b/>
                <w:sz w:val="20"/>
              </w:rPr>
              <w:t>100.0</w:t>
            </w:r>
          </w:p>
        </w:tc>
        <w:tc>
          <w:tcPr>
            <w:tcW w:w="0" w:type="auto"/>
          </w:tcPr>
          <w:p w14:paraId="3F7DC5A1" w14:textId="77777777" w:rsidR="007D2675" w:rsidRPr="006F5CD8" w:rsidRDefault="007D2675" w:rsidP="00347F86">
            <w:pPr>
              <w:rPr>
                <w:b/>
                <w:sz w:val="20"/>
              </w:rPr>
            </w:pPr>
            <w:r w:rsidRPr="006F5CD8">
              <w:rPr>
                <w:b/>
                <w:sz w:val="20"/>
              </w:rPr>
              <w:t>100.0</w:t>
            </w:r>
          </w:p>
        </w:tc>
        <w:tc>
          <w:tcPr>
            <w:tcW w:w="0" w:type="auto"/>
          </w:tcPr>
          <w:p w14:paraId="571381F6" w14:textId="77777777" w:rsidR="007D2675" w:rsidRPr="006F5CD8" w:rsidRDefault="007D2675" w:rsidP="00347F86">
            <w:pPr>
              <w:rPr>
                <w:b/>
                <w:sz w:val="20"/>
              </w:rPr>
            </w:pPr>
            <w:r w:rsidRPr="006F5CD8">
              <w:rPr>
                <w:b/>
                <w:sz w:val="20"/>
              </w:rPr>
              <w:t>+679,892</w:t>
            </w:r>
          </w:p>
        </w:tc>
      </w:tr>
    </w:tbl>
    <w:p w14:paraId="1E24841C" w14:textId="3ABEF78C" w:rsidR="00E304D0" w:rsidRPr="00EC6CCB" w:rsidRDefault="00E304D0" w:rsidP="00347F86">
      <w:pPr>
        <w:rPr>
          <w:sz w:val="18"/>
          <w:szCs w:val="18"/>
        </w:rPr>
      </w:pPr>
      <w:r w:rsidRPr="00EC6CCB">
        <w:rPr>
          <w:sz w:val="18"/>
          <w:szCs w:val="18"/>
        </w:rPr>
        <w:t>Table</w:t>
      </w:r>
      <w:r w:rsidR="009B0BD4">
        <w:rPr>
          <w:sz w:val="18"/>
          <w:szCs w:val="18"/>
        </w:rPr>
        <w:t xml:space="preserve"> 2</w:t>
      </w:r>
      <w:r w:rsidRPr="00EC6CCB">
        <w:rPr>
          <w:sz w:val="18"/>
          <w:szCs w:val="18"/>
        </w:rPr>
        <w:t xml:space="preserve">.2: Sourced from .id the population experts, </w:t>
      </w:r>
      <w:r w:rsidRPr="00EC6CCB">
        <w:rPr>
          <w:i/>
          <w:iCs/>
          <w:sz w:val="18"/>
          <w:szCs w:val="18"/>
        </w:rPr>
        <w:t>Australia Households with children</w:t>
      </w:r>
      <w:r>
        <w:rPr>
          <w:i/>
          <w:iCs/>
          <w:sz w:val="18"/>
          <w:szCs w:val="18"/>
        </w:rPr>
        <w:t>.</w:t>
      </w:r>
      <w:r w:rsidRPr="00EC6CCB">
        <w:rPr>
          <w:sz w:val="18"/>
          <w:szCs w:val="18"/>
        </w:rPr>
        <w:t xml:space="preserve"> </w:t>
      </w:r>
    </w:p>
    <w:p w14:paraId="78616AE4" w14:textId="77777777" w:rsidR="007D2675" w:rsidRPr="00727864" w:rsidRDefault="007D2675" w:rsidP="00347F86">
      <w:pPr>
        <w:spacing w:before="240"/>
        <w:rPr>
          <w:color w:val="000000" w:themeColor="text1"/>
        </w:rPr>
      </w:pPr>
      <w:r w:rsidRPr="00727864">
        <w:rPr>
          <w:color w:val="000000" w:themeColor="text1"/>
          <w:shd w:val="clear" w:color="auto" w:fill="FFFFFF"/>
        </w:rPr>
        <w:t xml:space="preserve">As of 30 June 2017, there were 47,915 Australian children living in out-of-home care. </w:t>
      </w:r>
      <w:r w:rsidRPr="004D1A6C">
        <w:rPr>
          <w:color w:val="000000" w:themeColor="text1"/>
          <w:shd w:val="clear" w:color="auto" w:fill="FFFFFF"/>
        </w:rPr>
        <w:t>This has increased from 7.3 per 1,000 children at 30 June 2011</w:t>
      </w:r>
      <w:r>
        <w:rPr>
          <w:color w:val="000000" w:themeColor="text1"/>
          <w:shd w:val="clear" w:color="auto" w:fill="FFFFFF"/>
        </w:rPr>
        <w:t>,</w:t>
      </w:r>
      <w:r>
        <w:rPr>
          <w:rStyle w:val="EndnoteReference"/>
          <w:color w:val="000000" w:themeColor="text1"/>
          <w:shd w:val="clear" w:color="auto" w:fill="FFFFFF"/>
        </w:rPr>
        <w:endnoteReference w:id="11"/>
      </w:r>
      <w:r w:rsidRPr="00727864">
        <w:rPr>
          <w:color w:val="000000" w:themeColor="text1"/>
          <w:shd w:val="clear" w:color="auto" w:fill="FFFFFF"/>
        </w:rPr>
        <w:t xml:space="preserve"> to 8.7 per 1,000 children at 30 June 2017.</w:t>
      </w:r>
      <w:r w:rsidRPr="00727864">
        <w:rPr>
          <w:rStyle w:val="EndnoteReference"/>
          <w:color w:val="000000" w:themeColor="text1"/>
          <w:shd w:val="clear" w:color="auto" w:fill="FFFFFF"/>
        </w:rPr>
        <w:t xml:space="preserve"> </w:t>
      </w:r>
      <w:r w:rsidRPr="00727864">
        <w:rPr>
          <w:rStyle w:val="EndnoteReference"/>
          <w:color w:val="000000" w:themeColor="text1"/>
          <w:shd w:val="clear" w:color="auto" w:fill="FFFFFF"/>
        </w:rPr>
        <w:endnoteReference w:id="12"/>
      </w:r>
    </w:p>
    <w:p w14:paraId="4C4EB127" w14:textId="7003072F" w:rsidR="007D2675" w:rsidRPr="00971A02" w:rsidRDefault="007D2675" w:rsidP="00347F86">
      <w:pPr>
        <w:spacing w:before="240"/>
        <w:rPr>
          <w:color w:val="000000" w:themeColor="text1"/>
        </w:rPr>
      </w:pPr>
      <w:r>
        <w:rPr>
          <w:color w:val="000000" w:themeColor="text1"/>
        </w:rPr>
        <w:lastRenderedPageBreak/>
        <w:t>T</w:t>
      </w:r>
      <w:r w:rsidRPr="00625906">
        <w:rPr>
          <w:color w:val="000000" w:themeColor="text1"/>
        </w:rPr>
        <w:t xml:space="preserve">he 2016 </w:t>
      </w:r>
      <w:r w:rsidR="00E304D0">
        <w:rPr>
          <w:color w:val="000000" w:themeColor="text1"/>
        </w:rPr>
        <w:t>C</w:t>
      </w:r>
      <w:r w:rsidRPr="00625906">
        <w:rPr>
          <w:color w:val="000000" w:themeColor="text1"/>
        </w:rPr>
        <w:t>ensus</w:t>
      </w:r>
      <w:r>
        <w:rPr>
          <w:color w:val="000000" w:themeColor="text1"/>
        </w:rPr>
        <w:t xml:space="preserve"> estimated that </w:t>
      </w:r>
      <w:r w:rsidRPr="00625906">
        <w:rPr>
          <w:color w:val="000000" w:themeColor="text1"/>
        </w:rPr>
        <w:t>15,872 (14%) children under the age of 12 years and 9,955 (9%) aged 12–18 years were homeless.</w:t>
      </w:r>
      <w:r w:rsidRPr="00625906">
        <w:rPr>
          <w:rStyle w:val="EndnoteReference"/>
          <w:color w:val="000000" w:themeColor="text1"/>
        </w:rPr>
        <w:endnoteReference w:id="13"/>
      </w:r>
      <w:r>
        <w:rPr>
          <w:color w:val="000000" w:themeColor="text1"/>
        </w:rPr>
        <w:t xml:space="preserve"> </w:t>
      </w:r>
    </w:p>
    <w:p w14:paraId="01EEF69E" w14:textId="77777777" w:rsidR="007D2675" w:rsidRDefault="007D2675" w:rsidP="00347F86">
      <w:pPr>
        <w:spacing w:after="120"/>
        <w:rPr>
          <w:iCs/>
          <w:sz w:val="18"/>
          <w:szCs w:val="18"/>
        </w:rPr>
      </w:pPr>
      <w:r>
        <w:rPr>
          <w:noProof/>
        </w:rPr>
        <w:drawing>
          <wp:inline distT="0" distB="0" distL="0" distR="0" wp14:anchorId="68101F28" wp14:editId="1E8E06D0">
            <wp:extent cx="5321300" cy="2676525"/>
            <wp:effectExtent l="0" t="0" r="0" b="9525"/>
            <wp:docPr id="713" name="Immagine 16" descr="The number of children in out-of-home care increased from 7.3 per 1000 children at 30 June 201 to 8.7 per 1000 children at 30 June 2017.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Infografico_10.jpg"/>
                    <pic:cNvPicPr/>
                  </pic:nvPicPr>
                  <pic:blipFill rotWithShape="1">
                    <a:blip r:embed="rId41" cstate="print">
                      <a:extLst>
                        <a:ext uri="{28A0092B-C50C-407E-A947-70E740481C1C}">
                          <a14:useLocalDpi xmlns:a14="http://schemas.microsoft.com/office/drawing/2010/main" val="0"/>
                        </a:ext>
                      </a:extLst>
                    </a:blip>
                    <a:srcRect b="10699"/>
                    <a:stretch/>
                  </pic:blipFill>
                  <pic:spPr bwMode="auto">
                    <a:xfrm>
                      <a:off x="0" y="0"/>
                      <a:ext cx="5321300" cy="2676525"/>
                    </a:xfrm>
                    <a:prstGeom prst="rect">
                      <a:avLst/>
                    </a:prstGeom>
                    <a:ln>
                      <a:noFill/>
                    </a:ln>
                    <a:extLst>
                      <a:ext uri="{53640926-AAD7-44D8-BBD7-CCE9431645EC}">
                        <a14:shadowObscured xmlns:a14="http://schemas.microsoft.com/office/drawing/2010/main"/>
                      </a:ext>
                    </a:extLst>
                  </pic:spPr>
                </pic:pic>
              </a:graphicData>
            </a:graphic>
          </wp:inline>
        </w:drawing>
      </w:r>
    </w:p>
    <w:p w14:paraId="63858E48" w14:textId="6FFB34F5" w:rsidR="00DE500D" w:rsidRDefault="007D2675" w:rsidP="00347F86">
      <w:pPr>
        <w:spacing w:after="120"/>
        <w:rPr>
          <w:iCs/>
          <w:sz w:val="18"/>
          <w:szCs w:val="18"/>
        </w:rPr>
        <w:sectPr w:rsidR="00DE500D" w:rsidSect="002076F6">
          <w:headerReference w:type="even" r:id="rId42"/>
          <w:endnotePr>
            <w:numFmt w:val="decimal"/>
            <w:numRestart w:val="eachSect"/>
          </w:endnotePr>
          <w:pgSz w:w="11906" w:h="16838" w:code="9"/>
          <w:pgMar w:top="1440" w:right="1440" w:bottom="1440" w:left="1440" w:header="708" w:footer="708" w:gutter="0"/>
          <w:cols w:space="708"/>
          <w:docGrid w:linePitch="360"/>
        </w:sectPr>
      </w:pPr>
      <w:r w:rsidRPr="00714F38">
        <w:rPr>
          <w:iCs/>
          <w:sz w:val="18"/>
          <w:szCs w:val="18"/>
        </w:rPr>
        <w:t>Figure 2.</w:t>
      </w:r>
      <w:r>
        <w:rPr>
          <w:iCs/>
          <w:sz w:val="18"/>
          <w:szCs w:val="18"/>
        </w:rPr>
        <w:t>8:</w:t>
      </w:r>
      <w:r w:rsidRPr="00714F38">
        <w:rPr>
          <w:iCs/>
          <w:sz w:val="18"/>
          <w:szCs w:val="18"/>
        </w:rPr>
        <w:t xml:space="preserve"> Sourced from AIHW, </w:t>
      </w:r>
      <w:r w:rsidRPr="00714F38">
        <w:rPr>
          <w:i/>
          <w:sz w:val="18"/>
          <w:szCs w:val="18"/>
        </w:rPr>
        <w:t>Child protection Australia 2016–2017</w:t>
      </w:r>
      <w:r w:rsidRPr="00714F38">
        <w:rPr>
          <w:iCs/>
          <w:sz w:val="18"/>
          <w:szCs w:val="18"/>
        </w:rPr>
        <w:t xml:space="preserve"> (2018</w:t>
      </w:r>
      <w:bookmarkEnd w:id="42"/>
      <w:r w:rsidR="00EF0530">
        <w:rPr>
          <w:iCs/>
          <w:sz w:val="18"/>
          <w:szCs w:val="18"/>
        </w:rPr>
        <w:t>)</w:t>
      </w:r>
      <w:r w:rsidR="00E304D0">
        <w:rPr>
          <w:iCs/>
          <w:sz w:val="18"/>
          <w:szCs w:val="18"/>
        </w:rPr>
        <w:t>.</w:t>
      </w:r>
    </w:p>
    <w:p w14:paraId="0740383F" w14:textId="77777777" w:rsidR="00DE500D" w:rsidRDefault="00DE500D" w:rsidP="00347F86">
      <w:pPr>
        <w:pStyle w:val="Heading1"/>
        <w:tabs>
          <w:tab w:val="clear" w:pos="851"/>
        </w:tabs>
        <w:spacing w:before="240" w:after="0"/>
        <w:ind w:left="360" w:hanging="360"/>
      </w:pPr>
      <w:bookmarkStart w:id="43" w:name="_Toc25573070"/>
      <w:bookmarkStart w:id="44" w:name="_Hlk22564401"/>
      <w:r>
        <w:lastRenderedPageBreak/>
        <w:t xml:space="preserve">A nationwide children’s rights framework: </w:t>
      </w:r>
      <w:r w:rsidRPr="00973A30">
        <w:t xml:space="preserve">What is needed to ensure children’s rights in </w:t>
      </w:r>
      <w:r w:rsidRPr="00F24029">
        <w:t>Australia</w:t>
      </w:r>
      <w:r w:rsidRPr="00973A30">
        <w:t xml:space="preserve"> are </w:t>
      </w:r>
      <w:r>
        <w:t>fully protected</w:t>
      </w:r>
      <w:r w:rsidRPr="00973A30">
        <w:t>?</w:t>
      </w:r>
      <w:bookmarkEnd w:id="43"/>
    </w:p>
    <w:p w14:paraId="26D34DCE" w14:textId="77777777" w:rsidR="00A147AA" w:rsidRDefault="00A147AA" w:rsidP="00347F86">
      <w:pPr>
        <w:rPr>
          <w:rFonts w:cs="Open Sans"/>
        </w:rPr>
      </w:pPr>
      <w:r w:rsidRPr="00670D45">
        <w:rPr>
          <w:rFonts w:cs="Open Sans"/>
        </w:rPr>
        <w:t xml:space="preserve">The </w:t>
      </w:r>
      <w:r w:rsidRPr="00A02B64">
        <w:rPr>
          <w:rFonts w:cs="Open Sans"/>
          <w:i/>
          <w:iCs/>
        </w:rPr>
        <w:t>Convention on the Rights of the Child</w:t>
      </w:r>
      <w:r>
        <w:rPr>
          <w:rFonts w:cs="Open Sans"/>
        </w:rPr>
        <w:t xml:space="preserve"> (CRC)</w:t>
      </w:r>
      <w:r w:rsidRPr="00670D45">
        <w:rPr>
          <w:rFonts w:cs="Open Sans"/>
        </w:rPr>
        <w:t xml:space="preserve"> asks that countries put in place comprehensive laws, policies, systems and plans to realise the promises made to children</w:t>
      </w:r>
      <w:r>
        <w:rPr>
          <w:rFonts w:cs="Open Sans"/>
        </w:rPr>
        <w:t xml:space="preserve"> in the CRC</w:t>
      </w:r>
      <w:r w:rsidRPr="00670D45">
        <w:rPr>
          <w:rFonts w:cs="Open Sans"/>
        </w:rPr>
        <w:t xml:space="preserve">. </w:t>
      </w:r>
    </w:p>
    <w:p w14:paraId="135CA3BE" w14:textId="740F54E1" w:rsidR="00A147AA" w:rsidRDefault="00A147AA" w:rsidP="00347F86">
      <w:pPr>
        <w:rPr>
          <w:rFonts w:cs="Open Sans"/>
        </w:rPr>
      </w:pPr>
      <w:r>
        <w:rPr>
          <w:rFonts w:cs="Open Sans"/>
        </w:rPr>
        <w:t>By and large</w:t>
      </w:r>
      <w:r w:rsidRPr="00670D45">
        <w:rPr>
          <w:rFonts w:cs="Open Sans"/>
        </w:rPr>
        <w:t>, in Australia</w:t>
      </w:r>
      <w:r>
        <w:rPr>
          <w:rFonts w:cs="Open Sans"/>
        </w:rPr>
        <w:t>,</w:t>
      </w:r>
      <w:r w:rsidRPr="00670D45">
        <w:rPr>
          <w:rFonts w:cs="Open Sans"/>
        </w:rPr>
        <w:t xml:space="preserve"> there are few laws and policies at the national level that protect human rights, and </w:t>
      </w:r>
      <w:r>
        <w:rPr>
          <w:rFonts w:cs="Open Sans"/>
        </w:rPr>
        <w:t xml:space="preserve">specifically </w:t>
      </w:r>
      <w:r w:rsidRPr="00670D45">
        <w:rPr>
          <w:rFonts w:cs="Open Sans"/>
        </w:rPr>
        <w:t xml:space="preserve">children’s rights. </w:t>
      </w:r>
    </w:p>
    <w:p w14:paraId="64026392" w14:textId="77777777" w:rsidR="00A147AA" w:rsidRDefault="00A147AA" w:rsidP="00347F86">
      <w:pPr>
        <w:rPr>
          <w:rFonts w:cs="Open Sans"/>
        </w:rPr>
      </w:pPr>
      <w:r w:rsidRPr="00670D45">
        <w:rPr>
          <w:rFonts w:cs="Open Sans"/>
        </w:rPr>
        <w:t xml:space="preserve">There is no national platform from which to advance children’s rights across the domains of the </w:t>
      </w:r>
      <w:r>
        <w:rPr>
          <w:rFonts w:cs="Open Sans"/>
        </w:rPr>
        <w:t>CRC</w:t>
      </w:r>
      <w:r w:rsidRPr="00670D45">
        <w:rPr>
          <w:rFonts w:cs="Open Sans"/>
        </w:rPr>
        <w:t>, apart from the activities of the National Children’s Commissioner.</w:t>
      </w:r>
    </w:p>
    <w:p w14:paraId="7C94A4BB" w14:textId="0B382517" w:rsidR="00DE500D" w:rsidRPr="005F67AA" w:rsidRDefault="00DE500D" w:rsidP="00347F86">
      <w:pPr>
        <w:pStyle w:val="Heading2"/>
      </w:pPr>
      <w:bookmarkStart w:id="45" w:name="_Toc25573071"/>
      <w:r w:rsidRPr="005F67AA">
        <w:t>Legislation</w:t>
      </w:r>
      <w:bookmarkEnd w:id="45"/>
    </w:p>
    <w:p w14:paraId="221A5A9D" w14:textId="77777777" w:rsidR="00A147AA" w:rsidRPr="00892308" w:rsidRDefault="00A147AA" w:rsidP="00347F86">
      <w:r w:rsidRPr="00892308">
        <w:t>The legal protections of children’s rights in Australia are not comprehensive and do not provide an effective remedy for violations.</w:t>
      </w:r>
    </w:p>
    <w:p w14:paraId="6813072F" w14:textId="77777777" w:rsidR="00A147AA" w:rsidRDefault="00A147AA" w:rsidP="00347F86">
      <w:r>
        <w:t xml:space="preserve">Under the </w:t>
      </w:r>
      <w:r w:rsidRPr="00EC4763">
        <w:rPr>
          <w:i/>
          <w:iCs/>
        </w:rPr>
        <w:t>Human Rights (Parliamentary Scrutiny) Act 2011</w:t>
      </w:r>
      <w:r>
        <w:t xml:space="preserve"> (Cth), Australia established a </w:t>
      </w:r>
      <w:r w:rsidRPr="00A104D7">
        <w:t>Parliamentary Joint Committee on Human Rights</w:t>
      </w:r>
      <w:r>
        <w:t xml:space="preserve"> (t</w:t>
      </w:r>
      <w:r w:rsidRPr="00892308">
        <w:t>he PJCHR</w:t>
      </w:r>
      <w:r>
        <w:t>) to</w:t>
      </w:r>
      <w:r w:rsidRPr="00892308">
        <w:t xml:space="preserve"> assess whether </w:t>
      </w:r>
      <w:r>
        <w:t xml:space="preserve">new </w:t>
      </w:r>
      <w:r w:rsidRPr="00892308">
        <w:t>legislation is consistent with Australia’s human rights obligations</w:t>
      </w:r>
      <w:r>
        <w:t>. This includes the CRC.</w:t>
      </w:r>
    </w:p>
    <w:p w14:paraId="3D078139" w14:textId="77777777" w:rsidR="00A147AA" w:rsidRDefault="00A147AA" w:rsidP="00347F86">
      <w:r>
        <w:t>A</w:t>
      </w:r>
      <w:r w:rsidRPr="00892308">
        <w:t>ll federal legislation is required to be accompanied by a ‘Statement of Compatibility with Human Rights</w:t>
      </w:r>
      <w:r>
        <w:t>’</w:t>
      </w:r>
      <w:r w:rsidRPr="00892308">
        <w:t xml:space="preserve">. The PJCHR raises concerns when it </w:t>
      </w:r>
      <w:r>
        <w:t xml:space="preserve">considers </w:t>
      </w:r>
      <w:r w:rsidRPr="00892308">
        <w:t xml:space="preserve">that legislation places an unjustifiable limitation on human rights. However, </w:t>
      </w:r>
      <w:r>
        <w:t xml:space="preserve">the committee has limited capacity and has not been able to review all relevant bills. Additionally, there are minimal opportunities for public engagement in the process and </w:t>
      </w:r>
      <w:r w:rsidRPr="00892308">
        <w:t>legislators are under no obligation to amend bills to reflect concerns.</w:t>
      </w:r>
      <w:r w:rsidRPr="00EB7D45">
        <w:rPr>
          <w:sz w:val="20"/>
          <w:szCs w:val="20"/>
          <w:vertAlign w:val="superscript"/>
        </w:rPr>
        <w:endnoteReference w:id="14"/>
      </w:r>
    </w:p>
    <w:p w14:paraId="63F537CE" w14:textId="77777777" w:rsidR="00A147AA" w:rsidRPr="005C7344" w:rsidRDefault="00A147AA" w:rsidP="00347F86">
      <w:r w:rsidRPr="005C7344">
        <w:t xml:space="preserve">The Australian Government </w:t>
      </w:r>
      <w:r>
        <w:t xml:space="preserve">has </w:t>
      </w:r>
      <w:r w:rsidRPr="005C7344">
        <w:t xml:space="preserve">indicated that </w:t>
      </w:r>
      <w:r>
        <w:t>s</w:t>
      </w:r>
      <w:r w:rsidRPr="005C7344">
        <w:t xml:space="preserve">tate and </w:t>
      </w:r>
      <w:r>
        <w:t>t</w:t>
      </w:r>
      <w:r w:rsidRPr="005C7344">
        <w:t xml:space="preserve">erritory governments are responsible for delivering many of the programs and services that give effect to Australia’s obligations under the </w:t>
      </w:r>
      <w:r>
        <w:t>CRC</w:t>
      </w:r>
      <w:r w:rsidRPr="005C7344">
        <w:t xml:space="preserve">, including in relation to matters such as education, health, youth justice and child protection. Given this, the </w:t>
      </w:r>
      <w:r>
        <w:t xml:space="preserve">Australian </w:t>
      </w:r>
      <w:r w:rsidRPr="005C7344">
        <w:t xml:space="preserve">Government </w:t>
      </w:r>
      <w:r>
        <w:t xml:space="preserve">has </w:t>
      </w:r>
      <w:r w:rsidRPr="005C7344">
        <w:t xml:space="preserve">concluded </w:t>
      </w:r>
      <w:r>
        <w:t xml:space="preserve">that </w:t>
      </w:r>
      <w:r w:rsidRPr="005C7344">
        <w:t xml:space="preserve">Australia does not </w:t>
      </w:r>
      <w:r>
        <w:t xml:space="preserve">need </w:t>
      </w:r>
      <w:r w:rsidRPr="005C7344">
        <w:t>a broad-based child rights law at the national level.</w:t>
      </w:r>
    </w:p>
    <w:p w14:paraId="0C30A03C" w14:textId="77777777" w:rsidR="00A147AA" w:rsidRPr="00052581" w:rsidRDefault="00A147AA" w:rsidP="00347F86">
      <w:r>
        <w:lastRenderedPageBreak/>
        <w:t>However, t</w:t>
      </w:r>
      <w:r w:rsidRPr="00052581">
        <w:t xml:space="preserve">he internal mechanisms of a country, such as its system of government, </w:t>
      </w:r>
      <w:r>
        <w:t xml:space="preserve">should </w:t>
      </w:r>
      <w:r w:rsidRPr="00052581">
        <w:t xml:space="preserve">not be used to justify failure to comply with human rights. </w:t>
      </w:r>
      <w:r>
        <w:t>C</w:t>
      </w:r>
      <w:r w:rsidRPr="00052581">
        <w:t>ountries that are federated cannot avoid responsibility for human rights by stating that responsibility for violations sits with a sub-national government rather than the national government.</w:t>
      </w:r>
    </w:p>
    <w:p w14:paraId="407FDE76" w14:textId="77777777" w:rsidR="00A147AA" w:rsidRDefault="00A147AA" w:rsidP="00347F86">
      <w:r w:rsidRPr="00052581">
        <w:t xml:space="preserve">Many countries have a national law to guide practice and approaches to children, even though services may be provided locally. There is nothing to prevent </w:t>
      </w:r>
      <w:r>
        <w:t xml:space="preserve">the </w:t>
      </w:r>
      <w:r w:rsidRPr="00052581">
        <w:t>Australia</w:t>
      </w:r>
      <w:r>
        <w:t>n Government</w:t>
      </w:r>
      <w:r w:rsidRPr="00052581">
        <w:t xml:space="preserve"> from showing leadership</w:t>
      </w:r>
      <w:r>
        <w:t xml:space="preserve"> in advancing and monitoring the rights of Australia’s children</w:t>
      </w:r>
      <w:r w:rsidRPr="00052581">
        <w:t xml:space="preserve">. </w:t>
      </w:r>
    </w:p>
    <w:p w14:paraId="04862558" w14:textId="77777777" w:rsidR="00A147AA" w:rsidRDefault="00A147AA" w:rsidP="00347F86">
      <w:r>
        <w:t xml:space="preserve">Already, the </w:t>
      </w:r>
      <w:r w:rsidRPr="00052581">
        <w:t>Australia</w:t>
      </w:r>
      <w:r>
        <w:t>n</w:t>
      </w:r>
      <w:r w:rsidRPr="00052581">
        <w:t xml:space="preserve"> </w:t>
      </w:r>
      <w:r>
        <w:t xml:space="preserve">Government </w:t>
      </w:r>
      <w:r w:rsidRPr="00052581">
        <w:t>makes major investments in child</w:t>
      </w:r>
      <w:r>
        <w:t>-</w:t>
      </w:r>
      <w:r w:rsidRPr="00052581">
        <w:t>related services</w:t>
      </w:r>
      <w:r>
        <w:t xml:space="preserve">, including </w:t>
      </w:r>
      <w:r w:rsidRPr="00052581">
        <w:t xml:space="preserve">through </w:t>
      </w:r>
      <w:r>
        <w:t xml:space="preserve">agreements with and </w:t>
      </w:r>
      <w:r w:rsidRPr="00052581">
        <w:t xml:space="preserve">tax transfers to the </w:t>
      </w:r>
      <w:r>
        <w:t>s</w:t>
      </w:r>
      <w:r w:rsidRPr="00052581">
        <w:t>tates</w:t>
      </w:r>
      <w:r>
        <w:t xml:space="preserve"> and territories.</w:t>
      </w:r>
    </w:p>
    <w:p w14:paraId="29535798" w14:textId="77777777" w:rsidR="00A147AA" w:rsidRDefault="00A147AA" w:rsidP="00347F86">
      <w:r w:rsidRPr="00052581">
        <w:t xml:space="preserve">In addition, national initiatives have been developed with the </w:t>
      </w:r>
      <w:r>
        <w:t>s</w:t>
      </w:r>
      <w:r w:rsidRPr="00052581">
        <w:t xml:space="preserve">tates and </w:t>
      </w:r>
      <w:r>
        <w:t>t</w:t>
      </w:r>
      <w:r w:rsidRPr="00052581">
        <w:t xml:space="preserve">erritories </w:t>
      </w:r>
      <w:r>
        <w:t>in many areas considered to be national priorities.</w:t>
      </w:r>
    </w:p>
    <w:p w14:paraId="25A0E522" w14:textId="77777777" w:rsidR="00A147AA" w:rsidRPr="00AB3F94" w:rsidRDefault="00A147AA" w:rsidP="00347F86">
      <w:pPr>
        <w:rPr>
          <w:b/>
          <w:bCs/>
        </w:rPr>
      </w:pPr>
      <w:r w:rsidRPr="00AB3F94">
        <w:rPr>
          <w:b/>
          <w:bCs/>
        </w:rPr>
        <w:t>In its Concluding Observations (2019), the Committee on the Rights of the Child recommended that the Australian Government enact comprehensive national child rights legislation fully incorporating the Convention and providing clear guidelines for its consistent and direct application throughout its states and territories.</w:t>
      </w:r>
      <w:r w:rsidRPr="00AB3F94">
        <w:rPr>
          <w:rStyle w:val="EndnoteReference"/>
          <w:b/>
          <w:bCs/>
        </w:rPr>
        <w:endnoteReference w:id="15"/>
      </w:r>
      <w:r w:rsidRPr="00AB3F94">
        <w:rPr>
          <w:b/>
          <w:bCs/>
        </w:rPr>
        <w:t xml:space="preserve"> </w:t>
      </w:r>
    </w:p>
    <w:p w14:paraId="28831E06" w14:textId="77777777" w:rsidR="00A147AA" w:rsidRPr="00796CDA" w:rsidRDefault="00A147AA" w:rsidP="00347F86">
      <w:pPr>
        <w:rPr>
          <w:b/>
          <w:bCs/>
        </w:rPr>
      </w:pPr>
      <w:r w:rsidRPr="00AB3F94">
        <w:rPr>
          <w:b/>
          <w:bCs/>
        </w:rPr>
        <w:t>It also called on the Australian Government to ensure the PJCHR has enough resources to examine the impact of all legislation on children’s rights and to guarantee that that all legislation is fully compatible with the CRC.</w:t>
      </w:r>
      <w:r w:rsidRPr="00AB3F94">
        <w:rPr>
          <w:rStyle w:val="EndnoteReference"/>
          <w:b/>
          <w:bCs/>
        </w:rPr>
        <w:endnoteReference w:id="16"/>
      </w:r>
    </w:p>
    <w:p w14:paraId="3E92ADC9" w14:textId="77777777" w:rsidR="00DE500D" w:rsidRPr="00F24029" w:rsidRDefault="00DE500D" w:rsidP="00347F86">
      <w:pPr>
        <w:pStyle w:val="Heading2"/>
      </w:pPr>
      <w:bookmarkStart w:id="46" w:name="_Toc25573072"/>
      <w:r w:rsidRPr="00F24029">
        <w:t>Coordination and National Plan of Action</w:t>
      </w:r>
      <w:bookmarkEnd w:id="46"/>
    </w:p>
    <w:p w14:paraId="53150DBC" w14:textId="77777777" w:rsidR="00A147AA" w:rsidRPr="004A32C8" w:rsidRDefault="00A147AA" w:rsidP="00347F86">
      <w:r w:rsidRPr="004A32C8">
        <w:t>There is no national level coordination of the many policy initiatives that exist across all governments relating to children. Nor is there a national plan of action for the realisation of the principles and provisions of the CRC for children in Australia.</w:t>
      </w:r>
      <w:r w:rsidRPr="004A32C8">
        <w:rPr>
          <w:vertAlign w:val="superscript"/>
        </w:rPr>
        <w:endnoteReference w:id="17"/>
      </w:r>
    </w:p>
    <w:p w14:paraId="69BCB70B" w14:textId="77777777" w:rsidR="00A147AA" w:rsidRPr="004A32C8" w:rsidRDefault="00A147AA" w:rsidP="00347F86">
      <w:r w:rsidRPr="004A32C8">
        <w:t xml:space="preserve">National initiatives concentrate on challenges facing specific groups of children. For example, the </w:t>
      </w:r>
      <w:r w:rsidRPr="00A950C7">
        <w:rPr>
          <w:iCs/>
        </w:rPr>
        <w:t>National Framework for Protecting Australia’s Children (2009–2020)</w:t>
      </w:r>
      <w:r w:rsidRPr="004A32C8">
        <w:t xml:space="preserve"> primarily focuses on child abuse and neglect; </w:t>
      </w:r>
      <w:r>
        <w:t xml:space="preserve">and </w:t>
      </w:r>
      <w:r w:rsidRPr="00A950C7">
        <w:rPr>
          <w:iCs/>
        </w:rPr>
        <w:t>Closing the Gap</w:t>
      </w:r>
      <w:r w:rsidRPr="004A32C8">
        <w:t xml:space="preserve"> addresses the needs of Aboriginal and Torres Strait Islander peoples, including children. Other initiatives acknowledge children, such as the </w:t>
      </w:r>
      <w:r w:rsidRPr="00A950C7">
        <w:rPr>
          <w:iCs/>
        </w:rPr>
        <w:t>National Plan to Reduce Violence against Women and their Children (2010–2022)</w:t>
      </w:r>
      <w:r w:rsidRPr="004A32C8">
        <w:rPr>
          <w:i/>
        </w:rPr>
        <w:t>,</w:t>
      </w:r>
      <w:r w:rsidRPr="004A32C8">
        <w:t xml:space="preserve"> but children are not the critical focus.</w:t>
      </w:r>
    </w:p>
    <w:p w14:paraId="1EFC11FC" w14:textId="77777777" w:rsidR="00A147AA" w:rsidRPr="00B5043C" w:rsidRDefault="00A147AA" w:rsidP="00347F86">
      <w:r w:rsidRPr="00DD59A4">
        <w:lastRenderedPageBreak/>
        <w:t>National initiatives in the form of Royal Commissions have</w:t>
      </w:r>
      <w:r>
        <w:t xml:space="preserve"> occurred, for example, t</w:t>
      </w:r>
      <w:r w:rsidRPr="004A32C8">
        <w:t>he Royal Commission into Institutional Responses to Child Sexual Abuse</w:t>
      </w:r>
      <w:r>
        <w:t>, established in 2013</w:t>
      </w:r>
      <w:r w:rsidRPr="004A32C8">
        <w:t xml:space="preserve"> </w:t>
      </w:r>
      <w:r>
        <w:t xml:space="preserve">and a </w:t>
      </w:r>
      <w:r w:rsidRPr="00580A4C">
        <w:t>Royal Commission into Violence, Abuse, Neglect and Exploitation of People with Disability</w:t>
      </w:r>
      <w:r>
        <w:t xml:space="preserve"> established in 2019, which includes the circumstances of children with disability. While these types of initiatives are welcome, they are temporary and there is no mandate to implement any of the recommendations made by them.</w:t>
      </w:r>
    </w:p>
    <w:p w14:paraId="474AB495" w14:textId="77777777" w:rsidR="00A147AA" w:rsidRDefault="00A147AA" w:rsidP="00347F86">
      <w:r>
        <w:t xml:space="preserve">No </w:t>
      </w:r>
      <w:r w:rsidRPr="00B5043C">
        <w:t xml:space="preserve">ministerial council has direct accountability for the wellbeing of Australia’s children. </w:t>
      </w:r>
      <w:r>
        <w:t>However, i</w:t>
      </w:r>
      <w:r w:rsidRPr="00B5043C">
        <w:t xml:space="preserve">n 2018, the Australian Government created the role of Assistant Minister for Children and Families </w:t>
      </w:r>
      <w:r>
        <w:t>within the</w:t>
      </w:r>
      <w:r w:rsidRPr="00B5043C">
        <w:t xml:space="preserve"> Social Services</w:t>
      </w:r>
      <w:r>
        <w:t xml:space="preserve"> portfolio</w:t>
      </w:r>
      <w:r w:rsidRPr="00B5043C">
        <w:t xml:space="preserve">. </w:t>
      </w:r>
      <w:r>
        <w:t>Without a senior Minister equipped with relevant resources and mandate, nor a dedicated cross-jurisdictional council, children’s issues may not able to be advanced in a meaningful, coordinated way.</w:t>
      </w:r>
    </w:p>
    <w:p w14:paraId="5622EA49" w14:textId="77777777" w:rsidR="00A147AA" w:rsidRPr="00AB3F94" w:rsidRDefault="00A147AA" w:rsidP="00347F86">
      <w:pPr>
        <w:rPr>
          <w:b/>
          <w:bCs/>
        </w:rPr>
      </w:pPr>
      <w:r w:rsidRPr="00AB3F94">
        <w:rPr>
          <w:b/>
          <w:bCs/>
        </w:rPr>
        <w:t>In its Concluding Observations (2019), the Committee on the Rights of the Child recommend</w:t>
      </w:r>
      <w:r>
        <w:rPr>
          <w:b/>
          <w:bCs/>
        </w:rPr>
        <w:t>ed</w:t>
      </w:r>
      <w:r w:rsidRPr="00AB3F94">
        <w:rPr>
          <w:b/>
          <w:bCs/>
        </w:rPr>
        <w:t xml:space="preserve"> that the Australian Government adopt a national comprehensive policy and strategy on children that encompasses all areas of the Convention, with sufficient human, technical and financial resources for implementation.</w:t>
      </w:r>
      <w:r w:rsidRPr="00AB3F94">
        <w:rPr>
          <w:rStyle w:val="EndnoteReference"/>
          <w:b/>
          <w:bCs/>
        </w:rPr>
        <w:endnoteReference w:id="18"/>
      </w:r>
      <w:r w:rsidRPr="00AB3F94">
        <w:rPr>
          <w:b/>
          <w:bCs/>
        </w:rPr>
        <w:t xml:space="preserve"> It also called for the Assistant Minister for Children and Families to be provided ‘with a clear mandate and sufficient authority to coordinate all activities related to implementation of the Convention at cross-sectoral, federal, state, territory and local levels, and with the necessary human, technical and financial resources for its effective operation’.</w:t>
      </w:r>
      <w:r w:rsidRPr="00AB3F94">
        <w:rPr>
          <w:rStyle w:val="EndnoteReference"/>
          <w:b/>
          <w:bCs/>
        </w:rPr>
        <w:endnoteReference w:id="19"/>
      </w:r>
    </w:p>
    <w:p w14:paraId="06B71096" w14:textId="77777777" w:rsidR="00DE500D" w:rsidRPr="003E2120" w:rsidRDefault="00DE500D" w:rsidP="00347F86">
      <w:pPr>
        <w:pStyle w:val="Heading2"/>
      </w:pPr>
      <w:bookmarkStart w:id="48" w:name="_Toc25573073"/>
      <w:r w:rsidRPr="003E2120">
        <w:t>Allocation of resources</w:t>
      </w:r>
      <w:bookmarkEnd w:id="48"/>
    </w:p>
    <w:p w14:paraId="4CE55517" w14:textId="77777777" w:rsidR="00A147AA" w:rsidRDefault="00A147AA" w:rsidP="00347F86">
      <w:r w:rsidRPr="00873C7C">
        <w:t>Australia does not have budgeting processes that specifically track the allocation of resources to all children.</w:t>
      </w:r>
    </w:p>
    <w:p w14:paraId="14FE4028" w14:textId="597BE4CA" w:rsidR="00A147AA" w:rsidRPr="00873C7C" w:rsidRDefault="00A147AA" w:rsidP="00347F86">
      <w:r>
        <w:t xml:space="preserve">For example, while </w:t>
      </w:r>
      <w:r>
        <w:rPr>
          <w:bCs/>
        </w:rPr>
        <w:t>t</w:t>
      </w:r>
      <w:r w:rsidRPr="004970A8">
        <w:rPr>
          <w:bCs/>
        </w:rPr>
        <w:t>he Productivity</w:t>
      </w:r>
      <w:r w:rsidRPr="004970A8">
        <w:t xml:space="preserve"> Commission produces an Indigenous expenditure report</w:t>
      </w:r>
      <w:r>
        <w:t xml:space="preserve">, </w:t>
      </w:r>
      <w:r w:rsidRPr="004970A8">
        <w:t xml:space="preserve">it is not possible to report on specific </w:t>
      </w:r>
      <w:r>
        <w:t>Aboriginal and Torres Strait Islander</w:t>
      </w:r>
      <w:r w:rsidRPr="004970A8">
        <w:t xml:space="preserve"> youth expenditure.</w:t>
      </w:r>
      <w:r w:rsidRPr="004970A8">
        <w:rPr>
          <w:vertAlign w:val="superscript"/>
        </w:rPr>
        <w:endnoteReference w:id="20"/>
      </w:r>
    </w:p>
    <w:p w14:paraId="78EFE81D" w14:textId="77777777" w:rsidR="00A147AA" w:rsidRPr="00873C7C" w:rsidRDefault="00A147AA" w:rsidP="00347F86">
      <w:r w:rsidRPr="00873C7C">
        <w:t>In 2017, the Royal Commission</w:t>
      </w:r>
      <w:r>
        <w:t xml:space="preserve"> </w:t>
      </w:r>
      <w:r w:rsidRPr="00873C7C">
        <w:t>into the Protection and Detention of Children in the Northern Territory (NT Royal Commission) pointed out that</w:t>
      </w:r>
      <w:r>
        <w:t>:</w:t>
      </w:r>
    </w:p>
    <w:p w14:paraId="26A89979" w14:textId="77777777" w:rsidR="00A147AA" w:rsidRPr="00873C7C" w:rsidRDefault="00A147AA" w:rsidP="00347F86">
      <w:pPr>
        <w:ind w:left="720"/>
        <w:rPr>
          <w:iCs/>
        </w:rPr>
      </w:pPr>
      <w:r w:rsidRPr="000467EE">
        <w:rPr>
          <w:iCs/>
          <w:sz w:val="22"/>
        </w:rPr>
        <w:t>Knowing where expenditure is directed is a basic requirement for assessing community needs and planning service delivery in a coordinated and resource-efficient manner.</w:t>
      </w:r>
      <w:r w:rsidRPr="00873C7C">
        <w:rPr>
          <w:iCs/>
          <w:vertAlign w:val="superscript"/>
        </w:rPr>
        <w:endnoteReference w:id="21"/>
      </w:r>
    </w:p>
    <w:p w14:paraId="6023BF6F" w14:textId="77777777" w:rsidR="00A147AA" w:rsidRDefault="00A147AA" w:rsidP="00347F86">
      <w:r>
        <w:lastRenderedPageBreak/>
        <w:t>Its</w:t>
      </w:r>
      <w:r w:rsidRPr="00873C7C">
        <w:t xml:space="preserve"> recommend</w:t>
      </w:r>
      <w:r>
        <w:t xml:space="preserve">ation for a </w:t>
      </w:r>
      <w:r w:rsidRPr="00873C7C">
        <w:t>review and audit of Commonwealth expenditure in the Northern Territory in the area of family and children’s services</w:t>
      </w:r>
      <w:r>
        <w:t>,</w:t>
      </w:r>
      <w:r w:rsidRPr="00873C7C">
        <w:t xml:space="preserve"> relevant to the prevention of harm to children</w:t>
      </w:r>
      <w:r>
        <w:t>,</w:t>
      </w:r>
      <w:r w:rsidRPr="00744038">
        <w:rPr>
          <w:vertAlign w:val="superscript"/>
        </w:rPr>
        <w:t xml:space="preserve"> </w:t>
      </w:r>
      <w:r w:rsidRPr="00873C7C">
        <w:rPr>
          <w:vertAlign w:val="superscript"/>
        </w:rPr>
        <w:endnoteReference w:id="22"/>
      </w:r>
      <w:r>
        <w:t xml:space="preserve"> was supported by the Australian Government</w:t>
      </w:r>
      <w:r w:rsidRPr="00873C7C">
        <w:t>.</w:t>
      </w:r>
      <w:r w:rsidRPr="00873C7C">
        <w:rPr>
          <w:vertAlign w:val="superscript"/>
        </w:rPr>
        <w:endnoteReference w:id="23"/>
      </w:r>
      <w:r>
        <w:t xml:space="preserve"> </w:t>
      </w:r>
      <w:r w:rsidRPr="00873C7C">
        <w:t>The acceptance of this recommendation by the Australian Government shows that it understands the importance of tracking the allocation of resources for children</w:t>
      </w:r>
      <w:r>
        <w:t>, but suggests that it is unwilling to apply the same principle to track its own resource distribution</w:t>
      </w:r>
      <w:r w:rsidRPr="00873C7C">
        <w:t>.</w:t>
      </w:r>
    </w:p>
    <w:p w14:paraId="5673E36F" w14:textId="77777777" w:rsidR="00A147AA" w:rsidRPr="00AB3F94" w:rsidRDefault="00A147AA" w:rsidP="00347F86">
      <w:pPr>
        <w:rPr>
          <w:b/>
          <w:bCs/>
        </w:rPr>
      </w:pPr>
      <w:r w:rsidRPr="00AB3F94">
        <w:rPr>
          <w:b/>
          <w:bCs/>
        </w:rPr>
        <w:t>The Committee on the Rights of the Child, in its Concluding Observations (2019), recommended that the Australian Government implement a tracking system to monitor the efficient use of resources on children and ‘conduct regular assessments of the distributional impact of government investment in sectors supporting the realisation of children’s rights with a view to addressing the disparities in indicators related to children’s rights, with particular attention to Aboriginal and Torres Strait Islander children’.</w:t>
      </w:r>
      <w:r w:rsidRPr="00AB3F94">
        <w:rPr>
          <w:rStyle w:val="EndnoteReference"/>
          <w:b/>
          <w:bCs/>
        </w:rPr>
        <w:endnoteReference w:id="24"/>
      </w:r>
    </w:p>
    <w:p w14:paraId="2B0DA7D9" w14:textId="77777777" w:rsidR="00DE500D" w:rsidRPr="003E2120" w:rsidRDefault="00DE500D" w:rsidP="00347F86">
      <w:pPr>
        <w:pStyle w:val="Heading2"/>
      </w:pPr>
      <w:bookmarkStart w:id="50" w:name="_Toc25573074"/>
      <w:r w:rsidRPr="003E2120">
        <w:t>Independent monitoring</w:t>
      </w:r>
      <w:bookmarkEnd w:id="50"/>
    </w:p>
    <w:p w14:paraId="18FAA512" w14:textId="77777777" w:rsidR="00A147AA" w:rsidRDefault="00A147AA" w:rsidP="00347F86">
      <w:r>
        <w:t>Across Australia, s</w:t>
      </w:r>
      <w:r w:rsidRPr="00581B84">
        <w:t xml:space="preserve">tate and territory Children’s Commissioners/Guardians and Ombudsmen have independent monitoring powers </w:t>
      </w:r>
      <w:r>
        <w:t>within their own jurisdictions</w:t>
      </w:r>
      <w:r w:rsidRPr="00581B84">
        <w:t>. The</w:t>
      </w:r>
      <w:r>
        <w:t>se</w:t>
      </w:r>
      <w:r w:rsidRPr="00581B84">
        <w:t xml:space="preserve"> powers vary and can include oversight of child protection, out-of-home care, juvenile justice systems, and complaint</w:t>
      </w:r>
      <w:r>
        <w:t xml:space="preserve"> handling</w:t>
      </w:r>
      <w:r w:rsidRPr="00581B84">
        <w:t>.</w:t>
      </w:r>
    </w:p>
    <w:p w14:paraId="629B6D1E" w14:textId="77777777" w:rsidR="00A147AA" w:rsidRPr="00581B84" w:rsidRDefault="00A147AA" w:rsidP="00347F86">
      <w:r w:rsidRPr="00581B84">
        <w:t>The N</w:t>
      </w:r>
      <w:r>
        <w:t>ational Children’s Commissioner</w:t>
      </w:r>
      <w:r w:rsidRPr="00581B84">
        <w:t xml:space="preserve"> does not have </w:t>
      </w:r>
      <w:r>
        <w:t xml:space="preserve">a </w:t>
      </w:r>
      <w:r w:rsidRPr="00581B84">
        <w:t>mandate to monitor or deal with complaints about individual children.</w:t>
      </w:r>
    </w:p>
    <w:p w14:paraId="7FB5FFF8" w14:textId="77777777" w:rsidR="00A147AA" w:rsidRPr="00581B84" w:rsidRDefault="00A147AA" w:rsidP="00347F86">
      <w:r w:rsidRPr="00581B84">
        <w:t xml:space="preserve">While the </w:t>
      </w:r>
      <w:r>
        <w:t xml:space="preserve">Australian Human Rights </w:t>
      </w:r>
      <w:r w:rsidRPr="00581B84">
        <w:t xml:space="preserve">Commission </w:t>
      </w:r>
      <w:r>
        <w:t xml:space="preserve">(the Commission) </w:t>
      </w:r>
      <w:r w:rsidRPr="00581B84">
        <w:t xml:space="preserve">can investigate and conciliate complaints of breaches of rights set out in the </w:t>
      </w:r>
      <w:r>
        <w:t>CRC</w:t>
      </w:r>
      <w:r w:rsidRPr="00581B84">
        <w:t xml:space="preserve">, recommendations made by the Commission are not legally enforceable. </w:t>
      </w:r>
    </w:p>
    <w:p w14:paraId="0429D8C4" w14:textId="77777777" w:rsidR="00A147AA" w:rsidRPr="00581B84" w:rsidRDefault="00A147AA" w:rsidP="00347F86">
      <w:r w:rsidRPr="00581B84">
        <w:t xml:space="preserve">The Commission also handles complaints under the sex, age, race and disability </w:t>
      </w:r>
      <w:r w:rsidRPr="00C21EF3">
        <w:t xml:space="preserve">discrimination acts which may involve children. These are discussed in more detail in </w:t>
      </w:r>
      <w:r>
        <w:t>C</w:t>
      </w:r>
      <w:r w:rsidRPr="00C21EF3">
        <w:t>hapter 5.</w:t>
      </w:r>
    </w:p>
    <w:p w14:paraId="546D7A7E" w14:textId="77777777" w:rsidR="00A147AA" w:rsidRDefault="00A147AA" w:rsidP="00347F86">
      <w:r w:rsidRPr="00DC4BB7">
        <w:t xml:space="preserve">Since 2013, the </w:t>
      </w:r>
      <w:r w:rsidRPr="00581B84">
        <w:t>N</w:t>
      </w:r>
      <w:r>
        <w:t>ational Children’s Commissioner</w:t>
      </w:r>
      <w:r w:rsidRPr="00DC4BB7">
        <w:t xml:space="preserve"> has recommended that the Australian Government ratify the </w:t>
      </w:r>
      <w:r w:rsidRPr="00FC75B7">
        <w:rPr>
          <w:i/>
          <w:iCs/>
        </w:rPr>
        <w:t>Optional Protocol to the CRC on a Communications Protocol</w:t>
      </w:r>
      <w:r w:rsidRPr="00DC4BB7">
        <w:t xml:space="preserve"> (the third Optional Protocol)</w:t>
      </w:r>
      <w:r>
        <w:t xml:space="preserve">, </w:t>
      </w:r>
      <w:r w:rsidRPr="00577D88">
        <w:t>which provides that individual children can submit complaints to the UN Committee about specific violations of their rights.</w:t>
      </w:r>
      <w:r w:rsidRPr="001C7824">
        <w:rPr>
          <w:rStyle w:val="EndnoteReference"/>
        </w:rPr>
        <w:endnoteReference w:id="25"/>
      </w:r>
    </w:p>
    <w:p w14:paraId="1E341CC0" w14:textId="77777777" w:rsidR="00A147AA" w:rsidRPr="00DC4BB7" w:rsidRDefault="00A147AA" w:rsidP="00347F86">
      <w:r w:rsidRPr="00E72127">
        <w:t>Before a child or their representative could make a complaint to the</w:t>
      </w:r>
      <w:r>
        <w:t xml:space="preserve"> </w:t>
      </w:r>
      <w:r w:rsidRPr="00E72127">
        <w:t>Committee under the third Optional Protocol, they would be required to have exhausted domestic remedies that are available.</w:t>
      </w:r>
      <w:r>
        <w:t xml:space="preserve"> This could assist in improving existing domestic remedies.</w:t>
      </w:r>
    </w:p>
    <w:p w14:paraId="503FB5DC" w14:textId="77777777" w:rsidR="00A147AA" w:rsidRDefault="00A147AA" w:rsidP="00347F86">
      <w:r w:rsidRPr="00DC4BB7">
        <w:lastRenderedPageBreak/>
        <w:t xml:space="preserve">Ratification of the third Optional Protocol would provide new protections for children, and a similar level of accountability for children’s rights as exist for </w:t>
      </w:r>
      <w:r>
        <w:t>adults</w:t>
      </w:r>
      <w:r w:rsidRPr="00DC4BB7">
        <w:t xml:space="preserve"> under other U</w:t>
      </w:r>
      <w:r>
        <w:t xml:space="preserve">nited </w:t>
      </w:r>
      <w:r w:rsidRPr="00DC4BB7">
        <w:t>N</w:t>
      </w:r>
      <w:r>
        <w:t>ation</w:t>
      </w:r>
      <w:r w:rsidRPr="00DC4BB7">
        <w:t xml:space="preserve"> </w:t>
      </w:r>
      <w:r>
        <w:t>treaties</w:t>
      </w:r>
      <w:r w:rsidRPr="00DC4BB7">
        <w:t xml:space="preserve">. </w:t>
      </w:r>
    </w:p>
    <w:p w14:paraId="37309708" w14:textId="337F4CF8" w:rsidR="00A147AA" w:rsidRDefault="00A147AA" w:rsidP="00347F86">
      <w:r w:rsidRPr="00E72127">
        <w:t>The Australian Government</w:t>
      </w:r>
      <w:r>
        <w:t xml:space="preserve"> has</w:t>
      </w:r>
      <w:r w:rsidRPr="00E72127">
        <w:t xml:space="preserve"> indicate</w:t>
      </w:r>
      <w:r>
        <w:t>d</w:t>
      </w:r>
      <w:r w:rsidRPr="00E72127">
        <w:t xml:space="preserve"> that it considers th</w:t>
      </w:r>
      <w:r>
        <w:t xml:space="preserve">at children can utilise </w:t>
      </w:r>
      <w:r w:rsidRPr="00E72127">
        <w:t xml:space="preserve">existing communication mechanisms </w:t>
      </w:r>
      <w:r>
        <w:t>under other international treaties</w:t>
      </w:r>
      <w:r w:rsidRPr="00E72127">
        <w:t xml:space="preserve"> and is not planning to ratify the Optional Protocol. </w:t>
      </w:r>
      <w:r>
        <w:t>This approach neglects the fact that mechanisms for other treaty bodies have not been designed for children. It also sends a message to children that breaches of their rights are not seen as having the same importance as breaches of adult rights.</w:t>
      </w:r>
    </w:p>
    <w:p w14:paraId="2F93003E" w14:textId="77777777" w:rsidR="00DE500D" w:rsidRPr="003E2120" w:rsidRDefault="00DE500D" w:rsidP="00347F86">
      <w:pPr>
        <w:pStyle w:val="Heading2"/>
      </w:pPr>
      <w:bookmarkStart w:id="51" w:name="_Toc25573075"/>
      <w:r w:rsidRPr="003E2120">
        <w:t>Data</w:t>
      </w:r>
      <w:bookmarkEnd w:id="51"/>
    </w:p>
    <w:p w14:paraId="7D82797D" w14:textId="77777777" w:rsidR="00A147AA" w:rsidRPr="00003370" w:rsidRDefault="00A147AA" w:rsidP="00347F86">
      <w:r w:rsidRPr="00003370">
        <w:t xml:space="preserve">The Committee on the Rights of the Child monitors Australia’s progress in fulfilling its obligations under the </w:t>
      </w:r>
      <w:r>
        <w:t>CRC</w:t>
      </w:r>
      <w:r w:rsidRPr="00003370">
        <w:t>. The Committee has guidelines that detail the type of information and statistical data that it requires</w:t>
      </w:r>
      <w:r>
        <w:t>.</w:t>
      </w:r>
    </w:p>
    <w:p w14:paraId="117BB15D" w14:textId="77777777" w:rsidR="00A147AA" w:rsidRPr="00003370" w:rsidRDefault="00A147AA" w:rsidP="00347F86">
      <w:r w:rsidRPr="00003370">
        <w:t>During 2018</w:t>
      </w:r>
      <w:r>
        <w:t>–</w:t>
      </w:r>
      <w:r w:rsidRPr="00003370">
        <w:t>2019, the N</w:t>
      </w:r>
      <w:r>
        <w:t>ational Children’s Commissioner</w:t>
      </w:r>
      <w:r w:rsidRPr="00003370">
        <w:t xml:space="preserve"> </w:t>
      </w:r>
      <w:r>
        <w:t>asked</w:t>
      </w:r>
      <w:r w:rsidRPr="00003370">
        <w:t xml:space="preserve"> a number of Commonwealth agencies, including </w:t>
      </w:r>
      <w:r>
        <w:t xml:space="preserve">the </w:t>
      </w:r>
      <w:r w:rsidRPr="00003370">
        <w:t>Australian Institute of Health and Welfare</w:t>
      </w:r>
      <w:r>
        <w:t xml:space="preserve"> (AIHW)</w:t>
      </w:r>
      <w:r w:rsidRPr="00003370">
        <w:t xml:space="preserve">, the Productivity Commission and the Australian Bureau of Statistics, for information about the extent to which they collected the data required by the Committee and whether it was publicly available in Australia. </w:t>
      </w:r>
    </w:p>
    <w:p w14:paraId="5150077D" w14:textId="77777777" w:rsidR="00A147AA" w:rsidRDefault="00A147AA" w:rsidP="00347F86">
      <w:pPr>
        <w:rPr>
          <w:bCs/>
        </w:rPr>
      </w:pPr>
      <w:r>
        <w:rPr>
          <w:bCs/>
        </w:rPr>
        <w:t>The responses</w:t>
      </w:r>
      <w:r w:rsidRPr="00303815">
        <w:rPr>
          <w:bCs/>
        </w:rPr>
        <w:t xml:space="preserve"> showed significant and serious data gaps. These data gaps impede Australia’s capacity to monitor and report on child wellbeing, and its ability to understand when and how best to intervene in ways that will support all children to thrive</w:t>
      </w:r>
      <w:r>
        <w:rPr>
          <w:bCs/>
        </w:rPr>
        <w:t>.</w:t>
      </w:r>
    </w:p>
    <w:p w14:paraId="063C23ED" w14:textId="77777777" w:rsidR="00A147AA" w:rsidRPr="002E27A4" w:rsidRDefault="00A147AA" w:rsidP="00347F86">
      <w:pPr>
        <w:rPr>
          <w:rFonts w:cs="Open Sans"/>
        </w:rPr>
      </w:pPr>
      <w:r>
        <w:t xml:space="preserve">A </w:t>
      </w:r>
      <w:r w:rsidRPr="004C0E00">
        <w:t>lack of data on children</w:t>
      </w:r>
      <w:r>
        <w:t>,</w:t>
      </w:r>
      <w:r w:rsidRPr="004C0E00">
        <w:t xml:space="preserve"> disaggregated by age, location, socio-economic status, cultural background, disability, lesbian, gay, bisexual, trans and intersex (LGBTI) </w:t>
      </w:r>
      <w:r w:rsidRPr="002E27A4">
        <w:rPr>
          <w:rFonts w:cs="Open Sans"/>
        </w:rPr>
        <w:t>status, occurs across a range of health and wellbeing domains, such as:</w:t>
      </w:r>
    </w:p>
    <w:p w14:paraId="4C3AE296" w14:textId="77777777" w:rsidR="00A147AA" w:rsidRPr="002E27A4" w:rsidRDefault="00A147AA" w:rsidP="00347F86">
      <w:pPr>
        <w:pStyle w:val="ListParagraph"/>
        <w:keepNext w:val="0"/>
        <w:keepLines w:val="0"/>
        <w:widowControl/>
        <w:numPr>
          <w:ilvl w:val="0"/>
          <w:numId w:val="23"/>
        </w:numPr>
        <w:spacing w:before="240"/>
        <w:contextualSpacing/>
        <w:rPr>
          <w:rFonts w:cs="Open Sans"/>
        </w:rPr>
      </w:pPr>
      <w:r w:rsidRPr="002E27A4">
        <w:rPr>
          <w:rFonts w:cs="Open Sans"/>
        </w:rPr>
        <w:t xml:space="preserve">child deaths </w:t>
      </w:r>
    </w:p>
    <w:p w14:paraId="0A1363C5" w14:textId="77777777" w:rsidR="00A147AA" w:rsidRPr="002E27A4" w:rsidRDefault="00A147AA" w:rsidP="00347F86">
      <w:pPr>
        <w:pStyle w:val="ListParagraph"/>
        <w:keepNext w:val="0"/>
        <w:keepLines w:val="0"/>
        <w:widowControl/>
        <w:numPr>
          <w:ilvl w:val="0"/>
          <w:numId w:val="23"/>
        </w:numPr>
        <w:spacing w:before="240"/>
        <w:contextualSpacing/>
        <w:rPr>
          <w:rFonts w:cs="Open Sans"/>
        </w:rPr>
      </w:pPr>
      <w:r w:rsidRPr="002E27A4">
        <w:rPr>
          <w:rFonts w:cs="Open Sans"/>
        </w:rPr>
        <w:t>self-harm hospitalisations</w:t>
      </w:r>
    </w:p>
    <w:p w14:paraId="24E736CA" w14:textId="77777777" w:rsidR="00A147AA" w:rsidRPr="002E27A4" w:rsidRDefault="00A147AA" w:rsidP="00347F86">
      <w:pPr>
        <w:pStyle w:val="ListParagraph"/>
        <w:keepNext w:val="0"/>
        <w:keepLines w:val="0"/>
        <w:widowControl/>
        <w:numPr>
          <w:ilvl w:val="0"/>
          <w:numId w:val="23"/>
        </w:numPr>
        <w:spacing w:before="240"/>
        <w:contextualSpacing/>
        <w:rPr>
          <w:rFonts w:cs="Open Sans"/>
        </w:rPr>
      </w:pPr>
      <w:r w:rsidRPr="002E27A4">
        <w:rPr>
          <w:rFonts w:cs="Open Sans"/>
        </w:rPr>
        <w:t>violence against children</w:t>
      </w:r>
    </w:p>
    <w:p w14:paraId="552D9C07" w14:textId="77777777" w:rsidR="00A147AA" w:rsidRPr="002E27A4" w:rsidRDefault="00A147AA" w:rsidP="00347F86">
      <w:pPr>
        <w:pStyle w:val="ListParagraph"/>
        <w:keepNext w:val="0"/>
        <w:keepLines w:val="0"/>
        <w:widowControl/>
        <w:numPr>
          <w:ilvl w:val="0"/>
          <w:numId w:val="23"/>
        </w:numPr>
        <w:spacing w:before="240"/>
        <w:contextualSpacing/>
        <w:rPr>
          <w:rFonts w:cs="Open Sans"/>
        </w:rPr>
      </w:pPr>
      <w:r w:rsidRPr="002E27A4">
        <w:rPr>
          <w:rFonts w:cs="Open Sans"/>
        </w:rPr>
        <w:t>outcomes for children in or having left child protection services</w:t>
      </w:r>
    </w:p>
    <w:p w14:paraId="51C79EAB" w14:textId="77777777" w:rsidR="00A147AA" w:rsidRPr="002E27A4" w:rsidRDefault="00A147AA" w:rsidP="00347F86">
      <w:pPr>
        <w:pStyle w:val="ListParagraph"/>
        <w:keepNext w:val="0"/>
        <w:keepLines w:val="0"/>
        <w:widowControl/>
        <w:numPr>
          <w:ilvl w:val="0"/>
          <w:numId w:val="23"/>
        </w:numPr>
        <w:spacing w:before="240"/>
        <w:contextualSpacing/>
        <w:rPr>
          <w:rFonts w:cs="Open Sans"/>
        </w:rPr>
      </w:pPr>
      <w:r w:rsidRPr="002E27A4">
        <w:rPr>
          <w:rFonts w:cs="Open Sans"/>
        </w:rPr>
        <w:t>children with disability</w:t>
      </w:r>
    </w:p>
    <w:p w14:paraId="721EF610" w14:textId="77777777" w:rsidR="00A147AA" w:rsidRPr="002E27A4" w:rsidRDefault="00A147AA" w:rsidP="00347F86">
      <w:pPr>
        <w:pStyle w:val="ListParagraph"/>
        <w:keepNext w:val="0"/>
        <w:keepLines w:val="0"/>
        <w:widowControl/>
        <w:numPr>
          <w:ilvl w:val="0"/>
          <w:numId w:val="23"/>
        </w:numPr>
        <w:spacing w:before="240"/>
        <w:contextualSpacing/>
        <w:rPr>
          <w:rFonts w:cs="Open Sans"/>
        </w:rPr>
      </w:pPr>
      <w:r w:rsidRPr="002E27A4">
        <w:rPr>
          <w:rFonts w:cs="Open Sans"/>
        </w:rPr>
        <w:t>school expulsions and suspensions</w:t>
      </w:r>
    </w:p>
    <w:p w14:paraId="28D2ABE4" w14:textId="77777777" w:rsidR="00A147AA" w:rsidRPr="002E27A4" w:rsidRDefault="00A147AA" w:rsidP="00347F86">
      <w:pPr>
        <w:pStyle w:val="ListParagraph"/>
        <w:keepNext w:val="0"/>
        <w:keepLines w:val="0"/>
        <w:widowControl/>
        <w:numPr>
          <w:ilvl w:val="0"/>
          <w:numId w:val="23"/>
        </w:numPr>
        <w:spacing w:before="240"/>
        <w:contextualSpacing/>
        <w:rPr>
          <w:rFonts w:cs="Open Sans"/>
        </w:rPr>
      </w:pPr>
      <w:r w:rsidRPr="002E27A4">
        <w:rPr>
          <w:rFonts w:cs="Open Sans"/>
        </w:rPr>
        <w:t>drug and substance abuse.</w:t>
      </w:r>
    </w:p>
    <w:p w14:paraId="71A35F22" w14:textId="77777777" w:rsidR="00A147AA" w:rsidRPr="00A147AA" w:rsidRDefault="00A147AA" w:rsidP="00347F86">
      <w:pPr>
        <w:rPr>
          <w:bCs/>
        </w:rPr>
      </w:pPr>
      <w:r w:rsidRPr="00A147AA">
        <w:rPr>
          <w:bCs/>
        </w:rPr>
        <w:lastRenderedPageBreak/>
        <w:t>Submissions to the National Children’s Commissioner in 2018 identified access to disaggregated data as a significant concern.</w:t>
      </w:r>
      <w:r w:rsidRPr="00303815">
        <w:rPr>
          <w:vertAlign w:val="superscript"/>
        </w:rPr>
        <w:endnoteReference w:id="26"/>
      </w:r>
      <w:r w:rsidRPr="00A147AA">
        <w:rPr>
          <w:vertAlign w:val="superscript"/>
        </w:rPr>
        <w:t xml:space="preserve"> </w:t>
      </w:r>
      <w:r w:rsidRPr="00A147AA">
        <w:rPr>
          <w:bCs/>
        </w:rPr>
        <w:t>For example, the Multicultural Youth Advocacy Network (MYAN) stated that:</w:t>
      </w:r>
    </w:p>
    <w:p w14:paraId="2385806F" w14:textId="77777777" w:rsidR="00A147AA" w:rsidRPr="00A147AA" w:rsidRDefault="00A147AA" w:rsidP="00347F86">
      <w:pPr>
        <w:pStyle w:val="ListParagraph"/>
        <w:numPr>
          <w:ilvl w:val="0"/>
          <w:numId w:val="23"/>
        </w:numPr>
        <w:rPr>
          <w:iCs/>
          <w:sz w:val="22"/>
        </w:rPr>
      </w:pPr>
      <w:r w:rsidRPr="00A147AA">
        <w:rPr>
          <w:iCs/>
          <w:sz w:val="22"/>
        </w:rPr>
        <w:t>The Department of Home Affairs (DHA), while reporting on migration categories of arrivals, does not report on different age cohorts, including the specific youth cohort (aged 12 to 24) which hampers efforts to ensure better planning and programming for the needs of young refugees and migrants arriving in Australia.</w:t>
      </w:r>
      <w:r w:rsidRPr="00A950C7">
        <w:rPr>
          <w:vertAlign w:val="superscript"/>
        </w:rPr>
        <w:endnoteReference w:id="27"/>
      </w:r>
    </w:p>
    <w:p w14:paraId="33A19CD5" w14:textId="77777777" w:rsidR="00A147AA" w:rsidRPr="00A147AA" w:rsidRDefault="00A147AA" w:rsidP="00347F86">
      <w:pPr>
        <w:rPr>
          <w:bCs/>
        </w:rPr>
      </w:pPr>
      <w:r w:rsidRPr="00A147AA">
        <w:rPr>
          <w:bCs/>
        </w:rPr>
        <w:t>The issue is also exemplified in the payment data in the National Disability Insurance Scheme (NDIS), where data is only provided in two cohorts, 0–9 years and 10–19 years. These cohorts include children across a wide range of developmental ages, as well as adults, and are too broad to be helpful.</w:t>
      </w:r>
    </w:p>
    <w:p w14:paraId="548243F2" w14:textId="77777777" w:rsidR="00A147AA" w:rsidRPr="00303815" w:rsidRDefault="00A147AA" w:rsidP="00347F86">
      <w:pPr>
        <w:rPr>
          <w:bCs/>
        </w:rPr>
      </w:pPr>
      <w:r w:rsidRPr="00303815">
        <w:rPr>
          <w:bCs/>
        </w:rPr>
        <w:t>The Longitudinal Study of Australian Children (LSAC) and the Longitudinal Study of Indigenous Children (LSIC)</w:t>
      </w:r>
      <w:r>
        <w:rPr>
          <w:bCs/>
        </w:rPr>
        <w:t>,</w:t>
      </w:r>
      <w:r w:rsidRPr="00303815">
        <w:rPr>
          <w:bCs/>
        </w:rPr>
        <w:t xml:space="preserve"> both initiatives of the Australian Government, </w:t>
      </w:r>
      <w:r>
        <w:rPr>
          <w:bCs/>
        </w:rPr>
        <w:t xml:space="preserve">are significant initiatives which </w:t>
      </w:r>
      <w:r w:rsidRPr="00303815">
        <w:rPr>
          <w:bCs/>
        </w:rPr>
        <w:t xml:space="preserve">contribute to understanding the issues facing children in Australia. </w:t>
      </w:r>
    </w:p>
    <w:p w14:paraId="2475798D" w14:textId="77777777" w:rsidR="00A147AA" w:rsidRPr="00303815" w:rsidRDefault="00A147AA" w:rsidP="00347F86">
      <w:pPr>
        <w:rPr>
          <w:bCs/>
        </w:rPr>
      </w:pPr>
      <w:r w:rsidRPr="00303815">
        <w:rPr>
          <w:bCs/>
        </w:rPr>
        <w:t>LSAC commenced in 2004 with two cohorts of children aged 0–1 year and 4–5 years. LSIC include</w:t>
      </w:r>
      <w:r>
        <w:rPr>
          <w:bCs/>
        </w:rPr>
        <w:t>d</w:t>
      </w:r>
      <w:r w:rsidRPr="00303815">
        <w:rPr>
          <w:bCs/>
        </w:rPr>
        <w:t xml:space="preserve"> two groups of Aboriginal and/or Torres Strait Islander children who were aged 6–18 months and 3½–5 years when the study began in 2008. Data experts advise that new cohorts </w:t>
      </w:r>
      <w:r>
        <w:rPr>
          <w:bCs/>
        </w:rPr>
        <w:t>of children are now needed, as the existing cohorts are now in their teens</w:t>
      </w:r>
      <w:r w:rsidRPr="00303815">
        <w:rPr>
          <w:bCs/>
        </w:rPr>
        <w:t>.</w:t>
      </w:r>
    </w:p>
    <w:p w14:paraId="49C4D982" w14:textId="77777777" w:rsidR="00A147AA" w:rsidRDefault="00A147AA" w:rsidP="00347F86">
      <w:pPr>
        <w:rPr>
          <w:bCs/>
        </w:rPr>
      </w:pPr>
      <w:r>
        <w:rPr>
          <w:bCs/>
        </w:rPr>
        <w:t xml:space="preserve">Currently, the AIHW is developing a </w:t>
      </w:r>
      <w:r w:rsidRPr="00CE4BEF">
        <w:rPr>
          <w:bCs/>
        </w:rPr>
        <w:t xml:space="preserve">Children’s Compendium report, scheduled for release in </w:t>
      </w:r>
      <w:r>
        <w:rPr>
          <w:bCs/>
        </w:rPr>
        <w:t xml:space="preserve">late </w:t>
      </w:r>
      <w:r w:rsidRPr="00CE4BEF">
        <w:rPr>
          <w:bCs/>
        </w:rPr>
        <w:t>2019</w:t>
      </w:r>
      <w:r>
        <w:rPr>
          <w:bCs/>
        </w:rPr>
        <w:t>. This</w:t>
      </w:r>
      <w:r w:rsidRPr="00CE4BEF">
        <w:rPr>
          <w:bCs/>
        </w:rPr>
        <w:t xml:space="preserve"> aims to provide an overview of how Australia’s children are faring over time, building on previous national reporting undertaken by AIHW. The reporting framework underpinning the Children’s Compendium is the AIHW’s person-centred framework</w:t>
      </w:r>
      <w:r>
        <w:rPr>
          <w:bCs/>
        </w:rPr>
        <w:t>,</w:t>
      </w:r>
      <w:r w:rsidRPr="00CE4BEF">
        <w:rPr>
          <w:bCs/>
        </w:rPr>
        <w:t xml:space="preserve"> which has </w:t>
      </w:r>
      <w:r>
        <w:rPr>
          <w:bCs/>
        </w:rPr>
        <w:t>seven</w:t>
      </w:r>
      <w:r w:rsidRPr="00CE4BEF">
        <w:rPr>
          <w:bCs/>
        </w:rPr>
        <w:t xml:space="preserve"> domains: health, safety and justice, social support, housing, education, employment, and income and finance. In addition to population-level descriptive statistics, the AIHW will also include a summary of current data gaps/limitations</w:t>
      </w:r>
      <w:r>
        <w:rPr>
          <w:bCs/>
        </w:rPr>
        <w:t xml:space="preserve">. </w:t>
      </w:r>
    </w:p>
    <w:p w14:paraId="1FD92E6A" w14:textId="77777777" w:rsidR="00A147AA" w:rsidRPr="00670F36" w:rsidRDefault="00A147AA" w:rsidP="00347F86">
      <w:pPr>
        <w:rPr>
          <w:bCs/>
        </w:rPr>
      </w:pPr>
      <w:r w:rsidRPr="00537BA3">
        <w:rPr>
          <w:bCs/>
        </w:rPr>
        <w:t xml:space="preserve">The </w:t>
      </w:r>
      <w:r>
        <w:rPr>
          <w:bCs/>
        </w:rPr>
        <w:t>C</w:t>
      </w:r>
      <w:r w:rsidRPr="00537BA3">
        <w:rPr>
          <w:bCs/>
        </w:rPr>
        <w:t xml:space="preserve">hildren’s </w:t>
      </w:r>
      <w:r>
        <w:rPr>
          <w:bCs/>
        </w:rPr>
        <w:t>C</w:t>
      </w:r>
      <w:r w:rsidRPr="00537BA3">
        <w:rPr>
          <w:bCs/>
        </w:rPr>
        <w:t xml:space="preserve">ompendium report is being developed using AIHW funding and a one-off contribution from </w:t>
      </w:r>
      <w:r>
        <w:rPr>
          <w:bCs/>
        </w:rPr>
        <w:t xml:space="preserve">the Australian Government </w:t>
      </w:r>
      <w:r w:rsidRPr="00537BA3">
        <w:rPr>
          <w:bCs/>
        </w:rPr>
        <w:t>Department of Social Services (for the child safety component of the report).</w:t>
      </w:r>
      <w:r>
        <w:rPr>
          <w:bCs/>
        </w:rPr>
        <w:t xml:space="preserve"> </w:t>
      </w:r>
    </w:p>
    <w:p w14:paraId="69D65858" w14:textId="77777777" w:rsidR="00A147AA" w:rsidRPr="002242E5" w:rsidRDefault="00A147AA" w:rsidP="00347F86">
      <w:r>
        <w:lastRenderedPageBreak/>
        <w:t>While a range of headline</w:t>
      </w:r>
      <w:r w:rsidRPr="002242E5">
        <w:t xml:space="preserve"> indicators </w:t>
      </w:r>
      <w:r>
        <w:t>concerning children are generally available, they do not provide the intersectional information required for effective policy development</w:t>
      </w:r>
      <w:r w:rsidRPr="002242E5">
        <w:t xml:space="preserve">. </w:t>
      </w:r>
      <w:r>
        <w:t>Further, such indicators</w:t>
      </w:r>
      <w:r w:rsidRPr="002242E5">
        <w:t xml:space="preserve"> only identify change</w:t>
      </w:r>
      <w:r>
        <w:t xml:space="preserve"> over time and at a very broad level</w:t>
      </w:r>
      <w:r w:rsidRPr="002242E5">
        <w:t xml:space="preserve">. </w:t>
      </w:r>
      <w:r>
        <w:t>For example, i</w:t>
      </w:r>
      <w:r w:rsidRPr="002242E5">
        <w:t>t is important to know what services children are accessing and what therapeutic dose (frequency and type) of service they receive to understand any impact service use may be having on changes in indicators.</w:t>
      </w:r>
    </w:p>
    <w:p w14:paraId="4536D857" w14:textId="77777777" w:rsidR="00E26C63" w:rsidRPr="0067472D" w:rsidRDefault="00E26C63" w:rsidP="00347F86">
      <w:r w:rsidRPr="002242E5">
        <w:t xml:space="preserve">Continued work is needed to identify lead indicators of children’s vulnerability, which can identify children at risk before they come in contact with systems such as child protection or </w:t>
      </w:r>
      <w:r>
        <w:t>youth</w:t>
      </w:r>
      <w:r w:rsidRPr="002242E5">
        <w:t xml:space="preserve"> justice. </w:t>
      </w:r>
      <w:r>
        <w:t>It is critical to be able to</w:t>
      </w:r>
      <w:r w:rsidRPr="002242E5">
        <w:t xml:space="preserve"> understan</w:t>
      </w:r>
      <w:r>
        <w:t>d</w:t>
      </w:r>
      <w:r w:rsidRPr="002242E5">
        <w:t xml:space="preserve"> the transitions of children through these systems to identify the best time and place for intervention.</w:t>
      </w:r>
    </w:p>
    <w:p w14:paraId="64166BDA" w14:textId="77777777" w:rsidR="00E26C63" w:rsidRDefault="00E26C63" w:rsidP="00347F86">
      <w:pPr>
        <w:rPr>
          <w:bCs/>
        </w:rPr>
      </w:pPr>
      <w:r w:rsidRPr="00303815">
        <w:rPr>
          <w:bCs/>
        </w:rPr>
        <w:t xml:space="preserve">In July 2018, the Australian Government created the Office of the National Data Commissioner. This office will oversee and monitor the integrity of Australia’s data system and will be responsible for implementing a simpler data sharing and release framework. </w:t>
      </w:r>
      <w:r>
        <w:rPr>
          <w:bCs/>
        </w:rPr>
        <w:t xml:space="preserve">This initiative was well received. </w:t>
      </w:r>
      <w:r w:rsidRPr="00303815">
        <w:rPr>
          <w:bCs/>
        </w:rPr>
        <w:t>It is hoped the new framework will break down barriers preventing efficient use and re-use of public data</w:t>
      </w:r>
      <w:r w:rsidRPr="00EA38FF">
        <w:rPr>
          <w:bCs/>
        </w:rPr>
        <w:t>.</w:t>
      </w:r>
      <w:r w:rsidRPr="00EA38FF">
        <w:rPr>
          <w:sz w:val="20"/>
          <w:vertAlign w:val="superscript"/>
        </w:rPr>
        <w:endnoteReference w:id="28"/>
      </w:r>
      <w:r w:rsidRPr="00EA38FF">
        <w:rPr>
          <w:bCs/>
        </w:rPr>
        <w:t xml:space="preserve"> </w:t>
      </w:r>
    </w:p>
    <w:p w14:paraId="23512BF8" w14:textId="77777777" w:rsidR="00E26C63" w:rsidRPr="00AB3F94" w:rsidRDefault="00E26C63" w:rsidP="00347F86">
      <w:pPr>
        <w:rPr>
          <w:b/>
        </w:rPr>
      </w:pPr>
      <w:r w:rsidRPr="00AB3F94">
        <w:rPr>
          <w:b/>
        </w:rPr>
        <w:t>In its Concluding Observations (2019), the Committee on the Rights of the Child recommended that the Australian Government:</w:t>
      </w:r>
    </w:p>
    <w:p w14:paraId="7C1085DB" w14:textId="77777777" w:rsidR="00E26C63" w:rsidRPr="002E27A4" w:rsidRDefault="00E26C63" w:rsidP="00347F86">
      <w:pPr>
        <w:pStyle w:val="ListParagraph"/>
        <w:keepNext w:val="0"/>
        <w:keepLines w:val="0"/>
        <w:widowControl/>
        <w:numPr>
          <w:ilvl w:val="0"/>
          <w:numId w:val="24"/>
        </w:numPr>
        <w:spacing w:before="240"/>
        <w:contextualSpacing/>
        <w:rPr>
          <w:rFonts w:cs="Open Sans"/>
          <w:b/>
        </w:rPr>
      </w:pPr>
      <w:r w:rsidRPr="002E27A4">
        <w:rPr>
          <w:rFonts w:cs="Open Sans"/>
          <w:b/>
        </w:rPr>
        <w:t xml:space="preserve">ensure that data collected on children’s rights covers all areas of the Convention, in particular relating to violence, alternative care, natural disasters and children in conflict with the law, and is disaggregated by age, sex, disability, geographic location, ethnic origin, national origin, and socioeconomic background, and identifies those in situations of vulnerability, such as Aboriginal and Torres Strait Islander children, children with disabilities, and asylum-seeking, refugee and migrant children </w:t>
      </w:r>
    </w:p>
    <w:p w14:paraId="20EC2EAD" w14:textId="77777777" w:rsidR="00E26C63" w:rsidRPr="002E27A4" w:rsidRDefault="00E26C63" w:rsidP="00347F86">
      <w:pPr>
        <w:pStyle w:val="ListParagraph"/>
        <w:keepNext w:val="0"/>
        <w:keepLines w:val="0"/>
        <w:widowControl/>
        <w:numPr>
          <w:ilvl w:val="0"/>
          <w:numId w:val="24"/>
        </w:numPr>
        <w:spacing w:before="240"/>
        <w:contextualSpacing/>
        <w:rPr>
          <w:rFonts w:cs="Open Sans"/>
          <w:b/>
        </w:rPr>
      </w:pPr>
      <w:r w:rsidRPr="002E27A4">
        <w:rPr>
          <w:rFonts w:cs="Open Sans"/>
          <w:b/>
        </w:rPr>
        <w:t xml:space="preserve">ensure that the data and indicators are shared among the ministries concerned and used for the formulation, monitoring and evaluation of policies, programs and projects for implementation of the Convention </w:t>
      </w:r>
    </w:p>
    <w:p w14:paraId="1FC7701A" w14:textId="77777777" w:rsidR="00E26C63" w:rsidRPr="002E27A4" w:rsidRDefault="00E26C63" w:rsidP="00347F86">
      <w:pPr>
        <w:pStyle w:val="ListParagraph"/>
        <w:keepNext w:val="0"/>
        <w:keepLines w:val="0"/>
        <w:widowControl/>
        <w:numPr>
          <w:ilvl w:val="0"/>
          <w:numId w:val="24"/>
        </w:numPr>
        <w:spacing w:before="240"/>
        <w:contextualSpacing/>
        <w:rPr>
          <w:rFonts w:cs="Open Sans"/>
          <w:b/>
        </w:rPr>
      </w:pPr>
      <w:r w:rsidRPr="002E27A4">
        <w:rPr>
          <w:rFonts w:cs="Open Sans"/>
          <w:b/>
        </w:rPr>
        <w:t>ensure that the Office of the National Data Commissioner has the resources necessary for its effective functioning.</w:t>
      </w:r>
      <w:r w:rsidRPr="002E27A4">
        <w:rPr>
          <w:rStyle w:val="EndnoteReference"/>
          <w:b/>
        </w:rPr>
        <w:endnoteReference w:id="29"/>
      </w:r>
      <w:r w:rsidRPr="002E27A4">
        <w:rPr>
          <w:rFonts w:cs="Open Sans"/>
          <w:b/>
        </w:rPr>
        <w:t xml:space="preserve"> </w:t>
      </w:r>
    </w:p>
    <w:p w14:paraId="7F348DD6" w14:textId="77777777" w:rsidR="00DE500D" w:rsidRDefault="00DE500D" w:rsidP="00347F86">
      <w:pPr>
        <w:pStyle w:val="Heading2"/>
      </w:pPr>
      <w:bookmarkStart w:id="52" w:name="_Toc25573076"/>
      <w:r>
        <w:lastRenderedPageBreak/>
        <w:t>Sustainable Development Goals</w:t>
      </w:r>
      <w:bookmarkEnd w:id="52"/>
    </w:p>
    <w:p w14:paraId="2BE086BF" w14:textId="77777777" w:rsidR="00E26C63" w:rsidRDefault="00E26C63" w:rsidP="00347F86">
      <w:pPr>
        <w:rPr>
          <w:rFonts w:cs="Open Sans"/>
        </w:rPr>
      </w:pPr>
      <w:r>
        <w:rPr>
          <w:rFonts w:cs="Open Sans"/>
        </w:rPr>
        <w:t xml:space="preserve">In 2015, </w:t>
      </w:r>
      <w:r w:rsidRPr="006F4351">
        <w:rPr>
          <w:rFonts w:cs="Open Sans"/>
        </w:rPr>
        <w:t>Australia adopted the 2030 Agenda for Sustainable Development.</w:t>
      </w:r>
      <w:r>
        <w:rPr>
          <w:rFonts w:cs="Open Sans"/>
        </w:rPr>
        <w:t xml:space="preserve"> As part of this commitment, </w:t>
      </w:r>
      <w:r w:rsidRPr="0072435A">
        <w:rPr>
          <w:rFonts w:cs="Open Sans"/>
        </w:rPr>
        <w:t xml:space="preserve">Australia has international reporting responsibilities under the </w:t>
      </w:r>
      <w:r w:rsidRPr="006F4351">
        <w:rPr>
          <w:rFonts w:cs="Open Sans"/>
        </w:rPr>
        <w:t xml:space="preserve">Sustainable Development Goals (SDGs) </w:t>
      </w:r>
      <w:r w:rsidRPr="0072435A">
        <w:rPr>
          <w:rFonts w:cs="Open Sans"/>
        </w:rPr>
        <w:t xml:space="preserve">to outline </w:t>
      </w:r>
      <w:r>
        <w:rPr>
          <w:rFonts w:cs="Open Sans"/>
        </w:rPr>
        <w:t xml:space="preserve">its </w:t>
      </w:r>
      <w:r w:rsidRPr="0072435A">
        <w:rPr>
          <w:rFonts w:cs="Open Sans"/>
        </w:rPr>
        <w:t>progress toward achieving the goals.</w:t>
      </w:r>
      <w:r>
        <w:rPr>
          <w:rFonts w:cs="Open Sans"/>
        </w:rPr>
        <w:t xml:space="preserve"> </w:t>
      </w:r>
      <w:r w:rsidRPr="006F4351">
        <w:rPr>
          <w:rFonts w:cs="Open Sans"/>
        </w:rPr>
        <w:t>The participation and engagement of children is crucial to track</w:t>
      </w:r>
      <w:r>
        <w:rPr>
          <w:rFonts w:cs="Open Sans"/>
        </w:rPr>
        <w:t>ing</w:t>
      </w:r>
      <w:r w:rsidRPr="006F4351">
        <w:rPr>
          <w:rFonts w:cs="Open Sans"/>
        </w:rPr>
        <w:t xml:space="preserve"> progress and achiev</w:t>
      </w:r>
      <w:r>
        <w:rPr>
          <w:rFonts w:cs="Open Sans"/>
        </w:rPr>
        <w:t>ing</w:t>
      </w:r>
      <w:r w:rsidRPr="006F4351">
        <w:rPr>
          <w:rFonts w:cs="Open Sans"/>
        </w:rPr>
        <w:t xml:space="preserve"> the SDGs</w:t>
      </w:r>
      <w:r>
        <w:rPr>
          <w:rFonts w:cs="Open Sans"/>
        </w:rPr>
        <w:t xml:space="preserve"> (</w:t>
      </w:r>
      <w:r w:rsidRPr="006F4351">
        <w:rPr>
          <w:rFonts w:cs="Open Sans"/>
        </w:rPr>
        <w:t>no poverty, zero hunger, good health and wellbeing, quality education, clean water and sanitation, affordable clean energy, decent work and economic growth, reduced inequalities, peace, justice and strong institutions</w:t>
      </w:r>
      <w:r>
        <w:rPr>
          <w:rFonts w:cs="Open Sans"/>
        </w:rPr>
        <w:t>)</w:t>
      </w:r>
      <w:r w:rsidRPr="006F4351">
        <w:rPr>
          <w:rFonts w:cs="Open Sans"/>
        </w:rPr>
        <w:t>.</w:t>
      </w:r>
      <w:r>
        <w:rPr>
          <w:rFonts w:cs="Open Sans"/>
        </w:rPr>
        <w:t xml:space="preserve"> </w:t>
      </w:r>
    </w:p>
    <w:p w14:paraId="3DF3CBE6" w14:textId="77777777" w:rsidR="00DE500D" w:rsidRDefault="00DE500D" w:rsidP="00347F86">
      <w:pPr>
        <w:rPr>
          <w:rFonts w:cs="Open Sans"/>
        </w:rPr>
      </w:pPr>
    </w:p>
    <w:p w14:paraId="4CE21D95" w14:textId="5019CAA7" w:rsidR="005441FC" w:rsidRDefault="00DE500D" w:rsidP="00347F86">
      <w:pPr>
        <w:rPr>
          <w:rFonts w:cs="Open Sans"/>
        </w:rPr>
      </w:pPr>
      <w:r>
        <w:rPr>
          <w:noProof/>
        </w:rPr>
        <w:drawing>
          <wp:inline distT="0" distB="0" distL="0" distR="0" wp14:anchorId="2F3DC9A6" wp14:editId="767C20ED">
            <wp:extent cx="5840761" cy="4655136"/>
            <wp:effectExtent l="0" t="0" r="7620" b="0"/>
            <wp:docPr id="715" name="Picture 715" descr="The Sustainable Development Goals are: 1) No poverty 2) Zero hunger 3) Good health and wellbeing 4) Quality education 5) Gender equality 6) Clean water and sanitation 7) Affordable and clean energy 8) Decent work and economic growth 9) Industry, innovation and infrastructure 10) Reduced inequalities 11) Sustainable cities and communities 12) Responsible consumption and production 13) Climate action 14) Life below water 15) Life on land 16) Peace and justice, strong institutions&#10;17) Partnerships for the goal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6038852" cy="4813016"/>
                    </a:xfrm>
                    <a:prstGeom prst="rect">
                      <a:avLst/>
                    </a:prstGeom>
                    <a:noFill/>
                    <a:ln>
                      <a:noFill/>
                    </a:ln>
                  </pic:spPr>
                </pic:pic>
              </a:graphicData>
            </a:graphic>
          </wp:inline>
        </w:drawing>
      </w:r>
    </w:p>
    <w:p w14:paraId="1995AD9B" w14:textId="4931F61D" w:rsidR="00DE500D" w:rsidRPr="005441FC" w:rsidRDefault="00DE500D" w:rsidP="00347F86">
      <w:pPr>
        <w:keepNext w:val="0"/>
        <w:keepLines w:val="0"/>
        <w:spacing w:after="160" w:line="259" w:lineRule="auto"/>
        <w:rPr>
          <w:rFonts w:cs="Open Sans"/>
        </w:rPr>
      </w:pPr>
    </w:p>
    <w:p w14:paraId="0916B379" w14:textId="77777777" w:rsidR="00E26C63" w:rsidRPr="0076629C" w:rsidRDefault="00E26C63" w:rsidP="00347F86">
      <w:pPr>
        <w:rPr>
          <w:rFonts w:cs="Open Sans"/>
          <w:b/>
          <w:bCs/>
        </w:rPr>
      </w:pPr>
      <w:r w:rsidRPr="00EC011F">
        <w:rPr>
          <w:rFonts w:cs="Open Sans"/>
          <w:b/>
          <w:bCs/>
        </w:rPr>
        <w:lastRenderedPageBreak/>
        <w:t xml:space="preserve">In </w:t>
      </w:r>
      <w:r w:rsidRPr="0076629C">
        <w:rPr>
          <w:rFonts w:cs="Open Sans"/>
          <w:b/>
          <w:bCs/>
        </w:rPr>
        <w:t>the Concluding Observations (2019), the Committee on the Rights of the Child refers to specific targets of the Sustainable Development Goals.</w:t>
      </w:r>
      <w:r w:rsidRPr="0076629C">
        <w:rPr>
          <w:rStyle w:val="EndnoteReference"/>
          <w:b/>
          <w:bCs/>
        </w:rPr>
        <w:t xml:space="preserve"> </w:t>
      </w:r>
      <w:r w:rsidRPr="0076629C">
        <w:rPr>
          <w:rFonts w:cs="Open Sans"/>
          <w:b/>
          <w:bCs/>
        </w:rPr>
        <w:t>These targets include:</w:t>
      </w:r>
    </w:p>
    <w:p w14:paraId="46EFD05F" w14:textId="77777777" w:rsidR="00E26C63" w:rsidRPr="0076629C" w:rsidRDefault="00E26C63" w:rsidP="00347F86">
      <w:pPr>
        <w:pStyle w:val="ListParagraph"/>
        <w:numPr>
          <w:ilvl w:val="0"/>
          <w:numId w:val="21"/>
        </w:numPr>
        <w:spacing w:before="240"/>
        <w:contextualSpacing/>
        <w:rPr>
          <w:rFonts w:cs="Open Sans"/>
          <w:b/>
          <w:bCs/>
        </w:rPr>
      </w:pPr>
      <w:r w:rsidRPr="0076629C">
        <w:rPr>
          <w:rFonts w:cs="Open Sans"/>
          <w:b/>
          <w:bCs/>
        </w:rPr>
        <w:t>by 2030, reduce by one third premature mortality from non-communicable diseases through prevention and treatment and promote mental health and well-being (SDG 3.4)</w:t>
      </w:r>
    </w:p>
    <w:p w14:paraId="791994D0" w14:textId="77777777" w:rsidR="00E26C63" w:rsidRPr="0076629C" w:rsidRDefault="00E26C63" w:rsidP="00347F86">
      <w:pPr>
        <w:pStyle w:val="ListParagraph"/>
        <w:numPr>
          <w:ilvl w:val="0"/>
          <w:numId w:val="21"/>
        </w:numPr>
        <w:spacing w:before="240"/>
        <w:contextualSpacing/>
        <w:rPr>
          <w:rFonts w:cs="Open Sans"/>
          <w:b/>
          <w:bCs/>
        </w:rPr>
      </w:pPr>
      <w:r w:rsidRPr="0076629C">
        <w:rPr>
          <w:rFonts w:cs="Open Sans"/>
          <w:b/>
          <w:bCs/>
        </w:rPr>
        <w:t>by 2030, ensure that all girls and boys complete free, equitable and quality primary and secondary education leading to relevant and effective learning outcomes (SDG 4.1)</w:t>
      </w:r>
    </w:p>
    <w:p w14:paraId="656EFAA1" w14:textId="77777777" w:rsidR="00E26C63" w:rsidRPr="0076629C" w:rsidRDefault="00E26C63" w:rsidP="00347F86">
      <w:pPr>
        <w:pStyle w:val="ListParagraph"/>
        <w:numPr>
          <w:ilvl w:val="0"/>
          <w:numId w:val="21"/>
        </w:numPr>
        <w:spacing w:before="240"/>
        <w:contextualSpacing/>
        <w:rPr>
          <w:rFonts w:cs="Open Sans"/>
          <w:b/>
          <w:bCs/>
        </w:rPr>
      </w:pPr>
      <w:r w:rsidRPr="0076629C">
        <w:rPr>
          <w:rFonts w:cs="Open Sans"/>
          <w:b/>
          <w:bCs/>
        </w:rPr>
        <w:t>eliminate all harmful practices, such as child, early and forced marriage and female genital mutilation (SDG 5.3)</w:t>
      </w:r>
    </w:p>
    <w:p w14:paraId="6D91D11F" w14:textId="77777777" w:rsidR="00E26C63" w:rsidRPr="0076629C" w:rsidRDefault="00E26C63" w:rsidP="00347F86">
      <w:pPr>
        <w:pStyle w:val="ListParagraph"/>
        <w:numPr>
          <w:ilvl w:val="0"/>
          <w:numId w:val="21"/>
        </w:numPr>
        <w:spacing w:before="240"/>
        <w:contextualSpacing/>
        <w:rPr>
          <w:rFonts w:cs="Open Sans"/>
          <w:b/>
          <w:bCs/>
        </w:rPr>
      </w:pPr>
      <w:r w:rsidRPr="0076629C">
        <w:rPr>
          <w:rFonts w:cs="Open Sans"/>
          <w:b/>
          <w:bCs/>
        </w:rPr>
        <w:t>ensure equal opportunity and reduce inequalities of outcome, including by eliminating discriminatory laws, policies and practices and promoting appropriate legislation, policies and action in this regard (SDG 10.3)</w:t>
      </w:r>
    </w:p>
    <w:p w14:paraId="0E107BEA" w14:textId="77777777" w:rsidR="00E26C63" w:rsidRPr="0076629C" w:rsidRDefault="00E26C63" w:rsidP="00347F86">
      <w:pPr>
        <w:pStyle w:val="ListParagraph"/>
        <w:numPr>
          <w:ilvl w:val="0"/>
          <w:numId w:val="21"/>
        </w:numPr>
        <w:spacing w:before="240"/>
        <w:contextualSpacing/>
        <w:rPr>
          <w:rFonts w:cs="Open Sans"/>
          <w:b/>
          <w:bCs/>
        </w:rPr>
      </w:pPr>
      <w:r w:rsidRPr="0076629C">
        <w:rPr>
          <w:rFonts w:cs="Open Sans"/>
          <w:b/>
          <w:bCs/>
        </w:rPr>
        <w:t>end abuse, exploitation, trafficking and all forms of violence against and torture of children (SDG 16.2)</w:t>
      </w:r>
    </w:p>
    <w:p w14:paraId="296E77FB" w14:textId="77777777" w:rsidR="00E26C63" w:rsidRPr="0076629C" w:rsidRDefault="00E26C63" w:rsidP="00347F86">
      <w:pPr>
        <w:pStyle w:val="ListParagraph"/>
        <w:numPr>
          <w:ilvl w:val="0"/>
          <w:numId w:val="21"/>
        </w:numPr>
        <w:spacing w:before="240"/>
        <w:contextualSpacing/>
        <w:rPr>
          <w:rFonts w:cs="Open Sans"/>
          <w:b/>
          <w:bCs/>
        </w:rPr>
      </w:pPr>
      <w:r w:rsidRPr="0076629C">
        <w:rPr>
          <w:rFonts w:cs="Open Sans"/>
          <w:b/>
          <w:bCs/>
        </w:rPr>
        <w:t>by 2030, provide legal identity for all, including birth registration (SDG 16.9).</w:t>
      </w:r>
      <w:r w:rsidRPr="0076629C">
        <w:rPr>
          <w:rStyle w:val="EndnoteReference"/>
          <w:b/>
          <w:bCs/>
          <w:szCs w:val="20"/>
        </w:rPr>
        <w:endnoteReference w:id="30"/>
      </w:r>
    </w:p>
    <w:p w14:paraId="0DFDA5F6" w14:textId="77777777" w:rsidR="00E26C63" w:rsidRDefault="00E26C63" w:rsidP="00347F86">
      <w:pPr>
        <w:rPr>
          <w:rFonts w:cs="Open Sans"/>
        </w:rPr>
      </w:pPr>
      <w:r w:rsidRPr="003467AB">
        <w:rPr>
          <w:rFonts w:cs="Open Sans"/>
        </w:rPr>
        <w:t>Australia deliver</w:t>
      </w:r>
      <w:r>
        <w:rPr>
          <w:rFonts w:cs="Open Sans"/>
        </w:rPr>
        <w:t>ed</w:t>
      </w:r>
      <w:r w:rsidRPr="003467AB">
        <w:rPr>
          <w:rFonts w:cs="Open Sans"/>
        </w:rPr>
        <w:t xml:space="preserve"> its first Voluntary National Review (VNR) on the 2030 Agenda at the UN High Level Political Forum in July 2018</w:t>
      </w:r>
      <w:r>
        <w:rPr>
          <w:rFonts w:cs="Open Sans"/>
        </w:rPr>
        <w:t>. This voluntary participation is commended. In future reporting, it will be important to include Australia’s progress in relation to these specific targets identified by the Committee on the Rights of the Child.</w:t>
      </w:r>
    </w:p>
    <w:p w14:paraId="13DDC125" w14:textId="2946D208" w:rsidR="00DE500D" w:rsidRPr="00DA7BA6" w:rsidRDefault="00DE500D" w:rsidP="00347F86">
      <w:pPr>
        <w:pStyle w:val="Heading2"/>
      </w:pPr>
      <w:bookmarkStart w:id="53" w:name="_Toc25573077"/>
      <w:r w:rsidRPr="003E2120">
        <w:t>Dissemination, awareness-raising and training</w:t>
      </w:r>
      <w:bookmarkEnd w:id="53"/>
    </w:p>
    <w:p w14:paraId="20BCD499" w14:textId="77777777" w:rsidR="00E26C63" w:rsidRDefault="00E26C63" w:rsidP="00347F86">
      <w:r w:rsidRPr="00364B81">
        <w:t xml:space="preserve">Human rights education is a core part of the </w:t>
      </w:r>
      <w:r>
        <w:t xml:space="preserve">work of the Australian Human Rights Commission </w:t>
      </w:r>
      <w:r w:rsidRPr="00364B81">
        <w:t>and the N</w:t>
      </w:r>
      <w:r>
        <w:t>ational Children’s Commissioner</w:t>
      </w:r>
      <w:r w:rsidRPr="00364B81">
        <w:t xml:space="preserve">. </w:t>
      </w:r>
      <w:r>
        <w:t xml:space="preserve"> </w:t>
      </w:r>
    </w:p>
    <w:p w14:paraId="0734BADE" w14:textId="77777777" w:rsidR="00E26C63" w:rsidRPr="00364B81" w:rsidRDefault="00E26C63" w:rsidP="00347F86">
      <w:r>
        <w:t xml:space="preserve">It is also a commitment under article 42 of the CRC, which asks State Parties to educate both adults and children about children’s rights. </w:t>
      </w:r>
      <w:r w:rsidRPr="00364B81">
        <w:t xml:space="preserve">The Commission provides training, conducts public forums and produces human rights education resources. </w:t>
      </w:r>
    </w:p>
    <w:p w14:paraId="0CF17C7E" w14:textId="77777777" w:rsidR="00E26C63" w:rsidRPr="00364B81" w:rsidRDefault="00E26C63" w:rsidP="00347F86">
      <w:r w:rsidRPr="00364B81">
        <w:t xml:space="preserve">Since 2010, the Commission has been involved with the development of the national school curriculum to provide opportunities for all children in Australia to develop an understanding </w:t>
      </w:r>
      <w:r>
        <w:t xml:space="preserve">of </w:t>
      </w:r>
      <w:r w:rsidRPr="00364B81">
        <w:t>and appreciation for</w:t>
      </w:r>
      <w:r>
        <w:t xml:space="preserve"> </w:t>
      </w:r>
      <w:r w:rsidRPr="00364B81">
        <w:t xml:space="preserve">human rights. The Commission has </w:t>
      </w:r>
      <w:r>
        <w:t xml:space="preserve">mapped lesson plans against </w:t>
      </w:r>
      <w:r w:rsidRPr="00364B81">
        <w:t>several learning areas, including English, Mathematics, Science, History, Health and Physical Education, Economics and Business, Civics and Citizenship, and Geography.</w:t>
      </w:r>
      <w:r>
        <w:t xml:space="preserve"> These are not mandatory but at the discretion of schools and educators.</w:t>
      </w:r>
    </w:p>
    <w:p w14:paraId="274196D6" w14:textId="77777777" w:rsidR="00E26C63" w:rsidRPr="00364B81" w:rsidRDefault="00E26C63" w:rsidP="00347F86">
      <w:r w:rsidRPr="00364B81">
        <w:lastRenderedPageBreak/>
        <w:t>The N</w:t>
      </w:r>
      <w:r>
        <w:t>ational Children’s Commissioner</w:t>
      </w:r>
      <w:r w:rsidRPr="00364B81">
        <w:t xml:space="preserve"> worked with Early Childhood Australia, a national peak early childhood advocacy organisation, to develop a </w:t>
      </w:r>
      <w:r w:rsidRPr="00364B81">
        <w:rPr>
          <w:i/>
        </w:rPr>
        <w:t>Statement of Intent on Children’s Rights in Early Childhood Education and Care</w:t>
      </w:r>
      <w:r>
        <w:t>,</w:t>
      </w:r>
      <w:r w:rsidRPr="00364B81">
        <w:rPr>
          <w:i/>
        </w:rPr>
        <w:t xml:space="preserve"> </w:t>
      </w:r>
      <w:r w:rsidRPr="00364B81">
        <w:t xml:space="preserve">which outlines concrete steps that early childhood educators can take to reinforce children’s rights in their daily practice. </w:t>
      </w:r>
    </w:p>
    <w:p w14:paraId="1A4457E7" w14:textId="77777777" w:rsidR="00E26C63" w:rsidRDefault="00E26C63" w:rsidP="00347F86">
      <w:r w:rsidRPr="00364B81">
        <w:t xml:space="preserve">The Commission also developed a toolkit, </w:t>
      </w:r>
      <w:r w:rsidRPr="00364B81">
        <w:rPr>
          <w:i/>
        </w:rPr>
        <w:t>Building belonging</w:t>
      </w:r>
      <w:r w:rsidRPr="00364B81">
        <w:t>, for early childhood educators on cultural diversity and responding to prejudice.</w:t>
      </w:r>
    </w:p>
    <w:p w14:paraId="463B7207" w14:textId="77777777" w:rsidR="00E26C63" w:rsidRPr="003A17E3" w:rsidRDefault="00E26C63" w:rsidP="00347F86">
      <w:pPr>
        <w:rPr>
          <w:lang w:val="en"/>
        </w:rPr>
      </w:pPr>
      <w:r>
        <w:t>I</w:t>
      </w:r>
      <w:r w:rsidRPr="007944AB">
        <w:t>n 2017</w:t>
      </w:r>
      <w:r>
        <w:t>,</w:t>
      </w:r>
      <w:r w:rsidRPr="007944AB">
        <w:t xml:space="preserve"> the Australian Government asked the National Children’s Commissioner</w:t>
      </w:r>
      <w:r>
        <w:t xml:space="preserve"> </w:t>
      </w:r>
      <w:r w:rsidRPr="007944AB">
        <w:t>to lead the development of National Principles for Child Safe Organisations.</w:t>
      </w:r>
      <w:r w:rsidRPr="007944AB">
        <w:rPr>
          <w:rFonts w:ascii="Roboto" w:hAnsi="Roboto" w:cs="Arial"/>
          <w:color w:val="1F1923"/>
          <w:lang w:val="en"/>
        </w:rPr>
        <w:t xml:space="preserve"> </w:t>
      </w:r>
      <w:r>
        <w:rPr>
          <w:lang w:val="en"/>
        </w:rPr>
        <w:t xml:space="preserve">In </w:t>
      </w:r>
      <w:r w:rsidRPr="007944AB">
        <w:rPr>
          <w:lang w:val="en"/>
        </w:rPr>
        <w:t xml:space="preserve">February 2019, the National Principles </w:t>
      </w:r>
      <w:r>
        <w:rPr>
          <w:lang w:val="en"/>
        </w:rPr>
        <w:t xml:space="preserve">were </w:t>
      </w:r>
      <w:r w:rsidRPr="007944AB">
        <w:rPr>
          <w:lang w:val="en"/>
        </w:rPr>
        <w:t>endorsed by members of the Council of Australian Government</w:t>
      </w:r>
      <w:r>
        <w:rPr>
          <w:lang w:val="en"/>
        </w:rPr>
        <w:t xml:space="preserve">s. </w:t>
      </w:r>
      <w:r w:rsidRPr="003A17E3">
        <w:rPr>
          <w:lang w:val="en"/>
        </w:rPr>
        <w:t>The National Principles are</w:t>
      </w:r>
      <w:r>
        <w:rPr>
          <w:lang w:val="en"/>
        </w:rPr>
        <w:t xml:space="preserve"> u</w:t>
      </w:r>
      <w:r w:rsidRPr="003A17E3">
        <w:rPr>
          <w:lang w:val="en"/>
        </w:rPr>
        <w:t>nderpinned by a</w:t>
      </w:r>
      <w:r>
        <w:rPr>
          <w:lang w:val="en"/>
        </w:rPr>
        <w:t xml:space="preserve"> child rights</w:t>
      </w:r>
      <w:r w:rsidRPr="003A17E3">
        <w:rPr>
          <w:lang w:val="en"/>
        </w:rPr>
        <w:t>, strengths-based approach.</w:t>
      </w:r>
      <w:r>
        <w:rPr>
          <w:lang w:val="en"/>
        </w:rPr>
        <w:t xml:space="preserve"> The Commission has </w:t>
      </w:r>
      <w:r w:rsidRPr="00AF30AC">
        <w:rPr>
          <w:lang w:val="en"/>
        </w:rPr>
        <w:t>developed practical tools to help organisations implement the National Principles for Child Safe Organisations.</w:t>
      </w:r>
      <w:r>
        <w:rPr>
          <w:lang w:val="en"/>
        </w:rPr>
        <w:t xml:space="preserve"> This is covered in more depth in Chapter 6.</w:t>
      </w:r>
    </w:p>
    <w:p w14:paraId="7192437E" w14:textId="77777777" w:rsidR="00E26C63" w:rsidRDefault="00E26C63" w:rsidP="00347F86">
      <w:r>
        <w:t>In 2019, the Commission made an animated child rights video which is used for educating both children and adults about children’s rights.</w:t>
      </w:r>
    </w:p>
    <w:p w14:paraId="25643E88" w14:textId="7E22C6D9" w:rsidR="00DE500D" w:rsidRPr="00364B81" w:rsidRDefault="00B76089" w:rsidP="00347F86">
      <w:r>
        <w:rPr>
          <w:noProof/>
        </w:rPr>
        <w:lastRenderedPageBreak/>
        <w:drawing>
          <wp:inline distT="0" distB="0" distL="0" distR="0" wp14:anchorId="17336E9E" wp14:editId="71125888">
            <wp:extent cx="5731510" cy="8279130"/>
            <wp:effectExtent l="0" t="0" r="0" b="1270"/>
            <wp:docPr id="97" name="Immagine 97" desc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 name="Chapter 3_Collage of Commission work.png"/>
                    <pic:cNvPicPr/>
                  </pic:nvPicPr>
                  <pic:blipFill>
                    <a:blip r:embed="rId44" cstate="print">
                      <a:extLst>
                        <a:ext uri="{28A0092B-C50C-407E-A947-70E740481C1C}">
                          <a14:useLocalDpi xmlns:a14="http://schemas.microsoft.com/office/drawing/2010/main" val="0"/>
                        </a:ext>
                      </a:extLst>
                    </a:blip>
                    <a:stretch>
                      <a:fillRect/>
                    </a:stretch>
                  </pic:blipFill>
                  <pic:spPr>
                    <a:xfrm>
                      <a:off x="0" y="0"/>
                      <a:ext cx="5731510" cy="8279130"/>
                    </a:xfrm>
                    <a:prstGeom prst="rect">
                      <a:avLst/>
                    </a:prstGeom>
                  </pic:spPr>
                </pic:pic>
              </a:graphicData>
            </a:graphic>
          </wp:inline>
        </w:drawing>
      </w:r>
    </w:p>
    <w:p w14:paraId="11BFA4B3" w14:textId="67DB53D6" w:rsidR="00B76089" w:rsidRDefault="00B76089">
      <w:pPr>
        <w:keepNext w:val="0"/>
        <w:keepLines w:val="0"/>
        <w:widowControl/>
        <w:spacing w:after="160" w:line="259" w:lineRule="auto"/>
        <w:rPr>
          <w:rFonts w:cs="Open Sans"/>
        </w:rPr>
      </w:pPr>
      <w:r>
        <w:rPr>
          <w:rFonts w:cs="Open Sans"/>
        </w:rPr>
        <w:br w:type="page"/>
      </w:r>
    </w:p>
    <w:p w14:paraId="21443200" w14:textId="77777777" w:rsidR="00DE500D" w:rsidRPr="00CE1708" w:rsidRDefault="00DE500D" w:rsidP="00347F86">
      <w:pPr>
        <w:rPr>
          <w:b/>
          <w:bCs/>
        </w:rPr>
      </w:pPr>
      <w:r w:rsidRPr="00CE1708">
        <w:rPr>
          <w:b/>
          <w:bCs/>
        </w:rPr>
        <w:lastRenderedPageBreak/>
        <w:t>In its Concluding Observations (2019), the Committee on the Rights of the Child recommended that the Australian Government ‘strengthen its awareness-raising programs on the Convention, including through greater media and social media engagement, in a child-friendly manner, promoting the active involvement of children in public outreach activities including measures targeting parents, social workers, teachers and law enforcement officials’.</w:t>
      </w:r>
      <w:r w:rsidRPr="00CE1708">
        <w:rPr>
          <w:rStyle w:val="EndnoteReference"/>
          <w:b/>
          <w:bCs/>
        </w:rPr>
        <w:endnoteReference w:id="31"/>
      </w:r>
    </w:p>
    <w:p w14:paraId="503EDC94" w14:textId="77777777" w:rsidR="00DE500D" w:rsidRPr="00CE1708" w:rsidRDefault="00DE500D" w:rsidP="00347F86">
      <w:pPr>
        <w:rPr>
          <w:b/>
          <w:bCs/>
          <w:szCs w:val="20"/>
        </w:rPr>
      </w:pPr>
      <w:r w:rsidRPr="00CE1708">
        <w:rPr>
          <w:b/>
          <w:bCs/>
        </w:rPr>
        <w:t>It also recommended that the Australian Government ‘include mandatory modules on human rights and the Convention in the school curriculum and in training programs for all professionals working with or for children, including all law enforcement officials, teachers, health personnel, social workers and personnel of childcare institutions, as well as State and local government officials’.</w:t>
      </w:r>
      <w:r w:rsidRPr="00CE1708">
        <w:rPr>
          <w:rStyle w:val="EndnoteReference"/>
          <w:b/>
          <w:bCs/>
        </w:rPr>
        <w:endnoteReference w:id="32"/>
      </w:r>
      <w:r w:rsidRPr="00CE1708">
        <w:rPr>
          <w:rStyle w:val="EndnoteReference"/>
          <w:b/>
          <w:bCs/>
          <w:szCs w:val="20"/>
        </w:rPr>
        <w:t xml:space="preserve"> </w:t>
      </w:r>
    </w:p>
    <w:p w14:paraId="16A0F2EF" w14:textId="77777777" w:rsidR="00DE500D" w:rsidRPr="00B638DE" w:rsidRDefault="00DE500D" w:rsidP="00347F86">
      <w:pPr>
        <w:pStyle w:val="Heading2"/>
      </w:pPr>
      <w:bookmarkStart w:id="54" w:name="_Toc25573078"/>
      <w:r w:rsidRPr="001F0EDD">
        <w:t>The</w:t>
      </w:r>
      <w:r w:rsidRPr="00B638DE">
        <w:t xml:space="preserve"> way forward</w:t>
      </w:r>
      <w:bookmarkEnd w:id="54"/>
    </w:p>
    <w:p w14:paraId="670D9728" w14:textId="77777777" w:rsidR="00E26C63" w:rsidRPr="00B638DE" w:rsidRDefault="00E26C63" w:rsidP="00347F86">
      <w:r w:rsidRPr="00D3347A">
        <w:rPr>
          <w:b/>
          <w:color w:val="FF0000"/>
          <w:sz w:val="40"/>
          <w:szCs w:val="40"/>
        </w:rPr>
        <w:t>®</w:t>
      </w:r>
      <w:r w:rsidRPr="00B638DE">
        <w:rPr>
          <w:bCs/>
          <w:color w:val="FF0000"/>
          <w:sz w:val="40"/>
          <w:szCs w:val="40"/>
        </w:rPr>
        <w:t xml:space="preserve"> </w:t>
      </w:r>
      <w:r w:rsidRPr="00B638DE">
        <w:t>The Australian Government should fully incorporate into Australian law its human rights obligations to children, by bringing its domestic laws and practice into conformity with the principles and provisions of the CRC, including by ensuring that effective remedies are available.</w:t>
      </w:r>
    </w:p>
    <w:p w14:paraId="0F6CBBD7" w14:textId="77777777" w:rsidR="00E26C63" w:rsidRPr="00B638DE" w:rsidRDefault="00E26C63" w:rsidP="00347F86">
      <w:r w:rsidRPr="00D3347A">
        <w:rPr>
          <w:b/>
          <w:color w:val="FF0000"/>
          <w:sz w:val="40"/>
          <w:szCs w:val="40"/>
        </w:rPr>
        <w:t>®</w:t>
      </w:r>
      <w:r w:rsidRPr="00B638DE">
        <w:rPr>
          <w:bCs/>
          <w:color w:val="FF0000"/>
          <w:sz w:val="40"/>
          <w:szCs w:val="40"/>
        </w:rPr>
        <w:t xml:space="preserve"> </w:t>
      </w:r>
      <w:r w:rsidRPr="00B638DE">
        <w:t>The Australian Government should introduce child rights and wellbeing impact assessments on legislative changes that affect children</w:t>
      </w:r>
      <w:r>
        <w:t>’</w:t>
      </w:r>
      <w:r w:rsidRPr="00B638DE">
        <w:t>s rights.</w:t>
      </w:r>
    </w:p>
    <w:p w14:paraId="596EE692" w14:textId="77777777" w:rsidR="00E26C63" w:rsidRPr="00B638DE" w:rsidRDefault="00E26C63" w:rsidP="00347F86">
      <w:r w:rsidRPr="00D3347A">
        <w:rPr>
          <w:b/>
          <w:color w:val="FF0000"/>
          <w:sz w:val="40"/>
          <w:szCs w:val="40"/>
        </w:rPr>
        <w:t>®</w:t>
      </w:r>
      <w:r w:rsidRPr="00B638DE">
        <w:rPr>
          <w:bCs/>
          <w:color w:val="FF0000"/>
          <w:sz w:val="40"/>
          <w:szCs w:val="40"/>
        </w:rPr>
        <w:t xml:space="preserve"> </w:t>
      </w:r>
      <w:r w:rsidRPr="00B638DE">
        <w:t xml:space="preserve">The Australian Government </w:t>
      </w:r>
      <w:r>
        <w:t xml:space="preserve">should </w:t>
      </w:r>
      <w:r w:rsidRPr="00B638DE">
        <w:t>review the parliamentary human rights scrutiny of bills process to ensure it is properly resourced and ensures avenues for public input</w:t>
      </w:r>
      <w:r>
        <w:t>.</w:t>
      </w:r>
    </w:p>
    <w:p w14:paraId="0E90431D" w14:textId="77777777" w:rsidR="00E26C63" w:rsidRPr="00B638DE" w:rsidRDefault="00E26C63" w:rsidP="00347F86">
      <w:r w:rsidRPr="00D3347A">
        <w:rPr>
          <w:b/>
          <w:color w:val="FF0000"/>
          <w:sz w:val="40"/>
          <w:szCs w:val="40"/>
        </w:rPr>
        <w:t>®</w:t>
      </w:r>
      <w:r w:rsidRPr="00B638DE">
        <w:rPr>
          <w:bCs/>
          <w:color w:val="FF0000"/>
          <w:sz w:val="40"/>
          <w:szCs w:val="40"/>
        </w:rPr>
        <w:t xml:space="preserve"> </w:t>
      </w:r>
      <w:r w:rsidRPr="00B638DE">
        <w:t xml:space="preserve">The Australian Government </w:t>
      </w:r>
      <w:r>
        <w:t xml:space="preserve">should </w:t>
      </w:r>
      <w:r w:rsidRPr="00B638DE">
        <w:t>ensure training about human rights, and children’s rights specifically, for all public servants and parliamentarians.</w:t>
      </w:r>
    </w:p>
    <w:p w14:paraId="4F6B5B5E" w14:textId="77777777" w:rsidR="00E26C63" w:rsidRPr="00B638DE" w:rsidRDefault="00E26C63" w:rsidP="00347F86">
      <w:r w:rsidRPr="00D3347A">
        <w:rPr>
          <w:b/>
          <w:color w:val="FF0000"/>
          <w:sz w:val="40"/>
          <w:szCs w:val="40"/>
        </w:rPr>
        <w:t>®</w:t>
      </w:r>
      <w:r w:rsidRPr="00B638DE">
        <w:rPr>
          <w:bCs/>
          <w:color w:val="FF0000"/>
          <w:sz w:val="40"/>
          <w:szCs w:val="40"/>
        </w:rPr>
        <w:t xml:space="preserve"> </w:t>
      </w:r>
      <w:r>
        <w:t>T</w:t>
      </w:r>
      <w:r w:rsidRPr="00B638DE">
        <w:t xml:space="preserve">he Australian Government should commit to establishing a formal Ministerial Council that has primary carriage for advancing the </w:t>
      </w:r>
      <w:r>
        <w:t>N</w:t>
      </w:r>
      <w:r w:rsidRPr="00B638DE">
        <w:t xml:space="preserve">ational </w:t>
      </w:r>
      <w:r>
        <w:t>P</w:t>
      </w:r>
      <w:r w:rsidRPr="00B638DE">
        <w:t xml:space="preserve">lan for </w:t>
      </w:r>
      <w:r>
        <w:t>C</w:t>
      </w:r>
      <w:r w:rsidRPr="00B638DE">
        <w:t xml:space="preserve">hild </w:t>
      </w:r>
      <w:r>
        <w:t>W</w:t>
      </w:r>
      <w:r w:rsidRPr="00B638DE">
        <w:t>ellbeing as well as appointing a senior Minister with responsibility for children’s issues.</w:t>
      </w:r>
    </w:p>
    <w:p w14:paraId="649D08F3" w14:textId="77777777" w:rsidR="00E26C63" w:rsidRPr="00B638DE" w:rsidRDefault="00E26C63" w:rsidP="00347F86">
      <w:r w:rsidRPr="00D3347A">
        <w:rPr>
          <w:b/>
          <w:color w:val="FF0000"/>
          <w:sz w:val="40"/>
          <w:szCs w:val="40"/>
        </w:rPr>
        <w:t>®</w:t>
      </w:r>
      <w:r w:rsidRPr="00B638DE">
        <w:rPr>
          <w:bCs/>
          <w:color w:val="FF0000"/>
          <w:sz w:val="40"/>
          <w:szCs w:val="40"/>
        </w:rPr>
        <w:t xml:space="preserve"> </w:t>
      </w:r>
      <w:r w:rsidRPr="00B638DE">
        <w:t xml:space="preserve">The Australian Government </w:t>
      </w:r>
      <w:r>
        <w:t xml:space="preserve">should </w:t>
      </w:r>
      <w:r w:rsidRPr="00B638DE">
        <w:t>ratify the Optional Protocol to the CRC on a Communications Protocol (the third Optional Protocol).</w:t>
      </w:r>
    </w:p>
    <w:p w14:paraId="776D5061" w14:textId="77777777" w:rsidR="00E26C63" w:rsidRPr="00B638DE" w:rsidRDefault="00E26C63" w:rsidP="00347F86">
      <w:r w:rsidRPr="00D3347A">
        <w:rPr>
          <w:b/>
          <w:color w:val="FF0000"/>
          <w:sz w:val="40"/>
          <w:szCs w:val="40"/>
        </w:rPr>
        <w:lastRenderedPageBreak/>
        <w:t>®</w:t>
      </w:r>
      <w:r w:rsidRPr="00B638DE">
        <w:rPr>
          <w:bCs/>
          <w:color w:val="FF0000"/>
          <w:sz w:val="40"/>
          <w:szCs w:val="40"/>
        </w:rPr>
        <w:t xml:space="preserve"> </w:t>
      </w:r>
      <w:r w:rsidRPr="00B638DE">
        <w:t>Australian Governments</w:t>
      </w:r>
      <w:r>
        <w:t>,</w:t>
      </w:r>
      <w:r w:rsidRPr="00B638DE">
        <w:t xml:space="preserve"> in conjunction with the Office of the National Data Commissioner, the Australian Bureau of Statistics and the Australian Institute of Health and Welfare, should develop a national children’s data framework to ensure appropriate data collection that supports monitoring and policy making on children’s rights issues. This should:</w:t>
      </w:r>
    </w:p>
    <w:p w14:paraId="37B18DFA" w14:textId="77777777" w:rsidR="00E26C63" w:rsidRPr="00C402B5" w:rsidRDefault="00E26C63" w:rsidP="00347F86">
      <w:pPr>
        <w:pStyle w:val="ListParagraph"/>
        <w:keepNext w:val="0"/>
        <w:keepLines w:val="0"/>
        <w:widowControl/>
        <w:numPr>
          <w:ilvl w:val="0"/>
          <w:numId w:val="22"/>
        </w:numPr>
        <w:spacing w:before="240" w:line="360" w:lineRule="auto"/>
        <w:ind w:left="714" w:hanging="357"/>
        <w:contextualSpacing/>
        <w:rPr>
          <w:rFonts w:cs="Open Sans"/>
        </w:rPr>
      </w:pPr>
      <w:r w:rsidRPr="00C402B5">
        <w:rPr>
          <w:rFonts w:cs="Open Sans"/>
        </w:rPr>
        <w:t xml:space="preserve">address the key data gaps relating to children’s rights and wellbeing </w:t>
      </w:r>
    </w:p>
    <w:p w14:paraId="31A089A9" w14:textId="77777777" w:rsidR="00E26C63" w:rsidRPr="00C402B5" w:rsidRDefault="00E26C63" w:rsidP="00347F86">
      <w:pPr>
        <w:pStyle w:val="ListParagraph"/>
        <w:keepNext w:val="0"/>
        <w:keepLines w:val="0"/>
        <w:widowControl/>
        <w:numPr>
          <w:ilvl w:val="0"/>
          <w:numId w:val="22"/>
        </w:numPr>
        <w:spacing w:before="240" w:line="360" w:lineRule="auto"/>
        <w:ind w:left="714" w:hanging="357"/>
        <w:contextualSpacing/>
        <w:rPr>
          <w:rFonts w:cs="Open Sans"/>
        </w:rPr>
      </w:pPr>
      <w:r w:rsidRPr="00C402B5">
        <w:rPr>
          <w:rFonts w:cs="Open Sans"/>
        </w:rPr>
        <w:t>be consistent with the requirements set out by the Committee</w:t>
      </w:r>
      <w:r>
        <w:rPr>
          <w:rFonts w:cs="Open Sans"/>
        </w:rPr>
        <w:t xml:space="preserve"> </w:t>
      </w:r>
      <w:bookmarkStart w:id="55" w:name="_Hlk23672378"/>
      <w:r>
        <w:rPr>
          <w:rFonts w:cs="Open Sans"/>
        </w:rPr>
        <w:t>on the Rights of the Child</w:t>
      </w:r>
      <w:bookmarkEnd w:id="55"/>
      <w:r w:rsidRPr="00C402B5">
        <w:rPr>
          <w:rFonts w:cs="Open Sans"/>
        </w:rPr>
        <w:t xml:space="preserve"> in its Guidelines on the inclusion of statistical information and data in periodic reports</w:t>
      </w:r>
    </w:p>
    <w:p w14:paraId="76CDEA10" w14:textId="77777777" w:rsidR="00E26C63" w:rsidRPr="00C402B5" w:rsidRDefault="00E26C63" w:rsidP="00347F86">
      <w:pPr>
        <w:pStyle w:val="ListParagraph"/>
        <w:keepNext w:val="0"/>
        <w:keepLines w:val="0"/>
        <w:widowControl/>
        <w:numPr>
          <w:ilvl w:val="0"/>
          <w:numId w:val="22"/>
        </w:numPr>
        <w:spacing w:before="240" w:line="360" w:lineRule="auto"/>
        <w:ind w:left="714" w:hanging="357"/>
        <w:contextualSpacing/>
        <w:rPr>
          <w:rFonts w:cs="Open Sans"/>
        </w:rPr>
      </w:pPr>
      <w:r w:rsidRPr="00C402B5">
        <w:rPr>
          <w:rFonts w:cs="Open Sans"/>
        </w:rPr>
        <w:t>enable disaggregation by developmental phases and age groupings, and priority population groups such as Aboriginal and Torres Strait Islander children</w:t>
      </w:r>
    </w:p>
    <w:p w14:paraId="54996790" w14:textId="77777777" w:rsidR="00E26C63" w:rsidRPr="00C402B5" w:rsidRDefault="00E26C63" w:rsidP="00347F86">
      <w:pPr>
        <w:pStyle w:val="ListParagraph"/>
        <w:keepNext w:val="0"/>
        <w:keepLines w:val="0"/>
        <w:widowControl/>
        <w:numPr>
          <w:ilvl w:val="0"/>
          <w:numId w:val="22"/>
        </w:numPr>
        <w:spacing w:before="240" w:line="360" w:lineRule="auto"/>
        <w:ind w:left="714" w:hanging="357"/>
        <w:contextualSpacing/>
        <w:rPr>
          <w:rFonts w:cs="Open Sans"/>
        </w:rPr>
      </w:pPr>
      <w:r w:rsidRPr="00C402B5">
        <w:rPr>
          <w:rFonts w:cs="Open Sans"/>
        </w:rPr>
        <w:t>ensure national coverage of data collection, addressing gaps in current collection methods.</w:t>
      </w:r>
    </w:p>
    <w:p w14:paraId="1C26F3FA" w14:textId="77777777" w:rsidR="00E26C63" w:rsidRPr="00B638DE" w:rsidRDefault="00E26C63" w:rsidP="00347F86">
      <w:pPr>
        <w:rPr>
          <w:sz w:val="28"/>
          <w:szCs w:val="26"/>
        </w:rPr>
      </w:pPr>
      <w:r w:rsidRPr="00D3347A">
        <w:rPr>
          <w:b/>
          <w:color w:val="FF0000"/>
          <w:sz w:val="40"/>
          <w:szCs w:val="40"/>
        </w:rPr>
        <w:t>®</w:t>
      </w:r>
      <w:r w:rsidRPr="00B638DE">
        <w:rPr>
          <w:bCs/>
          <w:color w:val="FF0000"/>
          <w:sz w:val="40"/>
          <w:szCs w:val="40"/>
        </w:rPr>
        <w:t xml:space="preserve"> </w:t>
      </w:r>
      <w:r w:rsidRPr="00B638DE">
        <w:t>The Australian Government should publicly report data on the implementation of the S</w:t>
      </w:r>
      <w:r>
        <w:t>ustainable Development Goal</w:t>
      </w:r>
      <w:r w:rsidRPr="00B638DE">
        <w:t>s and indicators</w:t>
      </w:r>
      <w:r>
        <w:t>,</w:t>
      </w:r>
      <w:r w:rsidRPr="00B638DE">
        <w:t xml:space="preserve"> including goals and indicators relating to children’s rights.</w:t>
      </w:r>
    </w:p>
    <w:p w14:paraId="1D6A908B" w14:textId="77777777" w:rsidR="00E26C63" w:rsidRDefault="00E26C63" w:rsidP="00347F86">
      <w:pPr>
        <w:rPr>
          <w:bCs/>
        </w:rPr>
      </w:pPr>
      <w:r w:rsidRPr="00D3347A">
        <w:rPr>
          <w:b/>
          <w:color w:val="FF0000"/>
          <w:sz w:val="40"/>
          <w:szCs w:val="40"/>
        </w:rPr>
        <w:t>®</w:t>
      </w:r>
      <w:r w:rsidRPr="00B638DE">
        <w:rPr>
          <w:bCs/>
          <w:color w:val="FF0000"/>
          <w:sz w:val="40"/>
          <w:szCs w:val="40"/>
        </w:rPr>
        <w:t xml:space="preserve"> </w:t>
      </w:r>
      <w:r w:rsidRPr="00B638DE">
        <w:rPr>
          <w:lang w:val="en"/>
        </w:rPr>
        <w:t>The</w:t>
      </w:r>
      <w:r w:rsidRPr="00B638DE">
        <w:t xml:space="preserve"> Australian Government</w:t>
      </w:r>
      <w:r w:rsidRPr="00B638DE">
        <w:rPr>
          <w:rFonts w:eastAsiaTheme="minorEastAsia"/>
          <w:lang w:eastAsia="zh-CN"/>
        </w:rPr>
        <w:t xml:space="preserve"> </w:t>
      </w:r>
      <w:r>
        <w:rPr>
          <w:rFonts w:eastAsiaTheme="minorEastAsia"/>
          <w:lang w:eastAsia="zh-CN"/>
        </w:rPr>
        <w:t xml:space="preserve">should </w:t>
      </w:r>
      <w:r w:rsidRPr="00B638DE">
        <w:t>support regular programs of education of children and adults about children’s rights and the CRC, through schools, the Australian Public Service, and other settings.</w:t>
      </w:r>
    </w:p>
    <w:p w14:paraId="7592F972" w14:textId="62B776A3" w:rsidR="00026054" w:rsidRDefault="00026054" w:rsidP="00347F86">
      <w:pPr>
        <w:sectPr w:rsidR="00026054" w:rsidSect="00EC1134">
          <w:headerReference w:type="even" r:id="rId45"/>
          <w:headerReference w:type="default" r:id="rId46"/>
          <w:footerReference w:type="default" r:id="rId47"/>
          <w:endnotePr>
            <w:numFmt w:val="decimal"/>
            <w:numRestart w:val="eachSect"/>
          </w:endnotePr>
          <w:pgSz w:w="11906" w:h="16838" w:code="9"/>
          <w:pgMar w:top="1440" w:right="1440" w:bottom="1440" w:left="1440" w:header="720" w:footer="720" w:gutter="0"/>
          <w:cols w:space="720"/>
          <w:docGrid w:linePitch="360"/>
        </w:sectPr>
      </w:pPr>
    </w:p>
    <w:p w14:paraId="21C09910" w14:textId="0BE9DC20" w:rsidR="00026054" w:rsidRPr="004F7D52" w:rsidRDefault="00026054" w:rsidP="00347F86">
      <w:pPr>
        <w:pStyle w:val="Heading1"/>
        <w:spacing w:before="0" w:after="0"/>
        <w:contextualSpacing/>
        <w:rPr>
          <w:rFonts w:cs="Open Sans"/>
        </w:rPr>
      </w:pPr>
      <w:bookmarkStart w:id="56" w:name="_Toc25573079"/>
      <w:bookmarkEnd w:id="44"/>
      <w:r w:rsidRPr="006E2894">
        <w:rPr>
          <w:rStyle w:val="Heading1Char"/>
          <w:rFonts w:cs="Open Sans"/>
          <w:b/>
          <w:bCs/>
        </w:rPr>
        <w:lastRenderedPageBreak/>
        <w:t>Children’s voices</w:t>
      </w:r>
      <w:bookmarkEnd w:id="56"/>
    </w:p>
    <w:p w14:paraId="55CAE6C2" w14:textId="064FF86A" w:rsidR="00026054" w:rsidRDefault="00026054" w:rsidP="00347F86">
      <w:pPr>
        <w:rPr>
          <w:rFonts w:cs="Open Sans"/>
        </w:rPr>
      </w:pPr>
      <w:r>
        <w:rPr>
          <w:rFonts w:cs="Open Sans"/>
          <w:b/>
          <w:i/>
          <w:iCs/>
          <w:noProof/>
          <w:color w:val="000000" w:themeColor="text1"/>
          <w:sz w:val="28"/>
          <w:szCs w:val="28"/>
        </w:rPr>
        <mc:AlternateContent>
          <mc:Choice Requires="wps">
            <w:drawing>
              <wp:anchor distT="0" distB="0" distL="114300" distR="114300" simplePos="0" relativeHeight="251703296" behindDoc="0" locked="0" layoutInCell="1" allowOverlap="1" wp14:anchorId="20F7FC59" wp14:editId="554217F8">
                <wp:simplePos x="0" y="0"/>
                <wp:positionH relativeFrom="column">
                  <wp:posOffset>1270000</wp:posOffset>
                </wp:positionH>
                <wp:positionV relativeFrom="paragraph">
                  <wp:posOffset>85725</wp:posOffset>
                </wp:positionV>
                <wp:extent cx="3093720" cy="1756410"/>
                <wp:effectExtent l="19050" t="19050" r="30480" b="243840"/>
                <wp:wrapTopAndBottom/>
                <wp:docPr id="721" name="Speech Bubble: Oval 721"/>
                <wp:cNvGraphicFramePr/>
                <a:graphic xmlns:a="http://schemas.openxmlformats.org/drawingml/2006/main">
                  <a:graphicData uri="http://schemas.microsoft.com/office/word/2010/wordprocessingShape">
                    <wps:wsp>
                      <wps:cNvSpPr/>
                      <wps:spPr>
                        <a:xfrm>
                          <a:off x="0" y="0"/>
                          <a:ext cx="3093720" cy="1756410"/>
                        </a:xfrm>
                        <a:prstGeom prst="wedgeEllipseCallout">
                          <a:avLst/>
                        </a:prstGeom>
                        <a:solidFill>
                          <a:schemeClr val="accent2">
                            <a:lumMod val="40000"/>
                            <a:lumOff val="60000"/>
                          </a:schemeClr>
                        </a:solidFill>
                      </wps:spPr>
                      <wps:style>
                        <a:lnRef idx="2">
                          <a:schemeClr val="accent1">
                            <a:shade val="50000"/>
                          </a:schemeClr>
                        </a:lnRef>
                        <a:fillRef idx="1">
                          <a:schemeClr val="accent1"/>
                        </a:fillRef>
                        <a:effectRef idx="0">
                          <a:schemeClr val="accent1"/>
                        </a:effectRef>
                        <a:fontRef idx="minor">
                          <a:schemeClr val="lt1"/>
                        </a:fontRef>
                      </wps:style>
                      <wps:txbx>
                        <w:txbxContent>
                          <w:p w14:paraId="6C1B3FA4" w14:textId="77777777" w:rsidR="00FD1665" w:rsidRPr="007721DF" w:rsidRDefault="00FD1665" w:rsidP="00026054">
                            <w:pPr>
                              <w:jc w:val="center"/>
                              <w:rPr>
                                <w:rFonts w:cs="Open Sans"/>
                                <w:color w:val="000000" w:themeColor="text1"/>
                                <w:sz w:val="22"/>
                                <w:szCs w:val="22"/>
                              </w:rPr>
                            </w:pPr>
                            <w:r w:rsidRPr="007721DF">
                              <w:rPr>
                                <w:rFonts w:cs="Open Sans"/>
                                <w:color w:val="000000" w:themeColor="text1"/>
                                <w:sz w:val="22"/>
                                <w:szCs w:val="22"/>
                              </w:rPr>
                              <w:t xml:space="preserve">Children are strong people and they deserve to be heard </w:t>
                            </w:r>
                          </w:p>
                          <w:p w14:paraId="6C65744E" w14:textId="77777777" w:rsidR="00FD1665" w:rsidRPr="007721DF" w:rsidRDefault="00FD1665" w:rsidP="00026054">
                            <w:pPr>
                              <w:jc w:val="center"/>
                              <w:rPr>
                                <w:rFonts w:cs="Open Sans"/>
                                <w:color w:val="000000" w:themeColor="text1"/>
                                <w:sz w:val="20"/>
                                <w:szCs w:val="20"/>
                              </w:rPr>
                            </w:pPr>
                            <w:r w:rsidRPr="007721DF">
                              <w:rPr>
                                <w:rFonts w:cs="Open Sans"/>
                                <w:color w:val="000000" w:themeColor="text1"/>
                                <w:sz w:val="20"/>
                                <w:szCs w:val="20"/>
                              </w:rPr>
                              <w:t>(</w:t>
                            </w:r>
                            <w:r>
                              <w:rPr>
                                <w:rFonts w:cs="Open Sans"/>
                                <w:color w:val="000000" w:themeColor="text1"/>
                                <w:sz w:val="20"/>
                                <w:szCs w:val="20"/>
                              </w:rPr>
                              <w:t xml:space="preserve">child, </w:t>
                            </w:r>
                            <w:r w:rsidRPr="007721DF">
                              <w:rPr>
                                <w:rFonts w:cs="Open Sans"/>
                                <w:color w:val="000000" w:themeColor="text1"/>
                                <w:sz w:val="20"/>
                                <w:szCs w:val="20"/>
                              </w:rPr>
                              <w:t>10)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0F7FC59" id="_x0000_t63" coordsize="21600,21600" o:spt="63" adj="1350,25920" path="wr,,21600,21600@15@16@17@18l@21@22xe">
                <v:stroke joinstyle="miter"/>
                <v:formulas>
                  <v:f eqn="val #0"/>
                  <v:f eqn="val #1"/>
                  <v:f eqn="sum 10800 0 #0"/>
                  <v:f eqn="sum 10800 0 #1"/>
                  <v:f eqn="atan2 @2 @3"/>
                  <v:f eqn="sumangle @4 11 0"/>
                  <v:f eqn="sumangle @4 0 11"/>
                  <v:f eqn="cos 10800 @4"/>
                  <v:f eqn="sin 10800 @4"/>
                  <v:f eqn="cos 10800 @5"/>
                  <v:f eqn="sin 10800 @5"/>
                  <v:f eqn="cos 10800 @6"/>
                  <v:f eqn="sin 10800 @6"/>
                  <v:f eqn="sum 10800 0 @7"/>
                  <v:f eqn="sum 10800 0 @8"/>
                  <v:f eqn="sum 10800 0 @9"/>
                  <v:f eqn="sum 10800 0 @10"/>
                  <v:f eqn="sum 10800 0 @11"/>
                  <v:f eqn="sum 10800 0 @12"/>
                  <v:f eqn="mod @2 @3 0"/>
                  <v:f eqn="sum @19 0 10800"/>
                  <v:f eqn="if @20 #0 @13"/>
                  <v:f eqn="if @20 #1 @14"/>
                </v:formulas>
                <v:path o:connecttype="custom" o:connectlocs="10800,0;3163,3163;0,10800;3163,18437;10800,21600;18437,18437;21600,10800;18437,3163;@21,@22" textboxrect="3163,3163,18437,18437"/>
                <v:handles>
                  <v:h position="#0,#1"/>
                </v:handles>
              </v:shapetype>
              <v:shape id="Speech Bubble: Oval 721" o:spid="_x0000_s1026" type="#_x0000_t63" style="position:absolute;margin-left:100pt;margin-top:6.75pt;width:243.6pt;height:138.3pt;z-index:2517032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pc/EuAIAANQFAAAOAAAAZHJzL2Uyb0RvYy54bWysVMFu2zAMvQ/YPwi6r07StF2NOkWWrcOA&#10;ri2WDj0rMh0bkEVNkmNnXz9Kdtyg63YYloNDkeIj+UTy6rqrFduBdRXqjE9PJpyBlphXepvx7483&#10;795z5rzQuVCoIeN7cPx68fbNVWtSmGGJKgfLCES7tDUZL703aZI4WUIt3Aka0GQs0NbC09Fuk9yK&#10;ltBrlcwmk/OkRZsbixKcI+3H3sgXEb8oQPr7onDgmco45ebj18bvJnyTxZVIt1aYspJDGuIfsqhF&#10;pSnoCPVReMEaW/0GVVfSosPCn0isEyyKSkKsgaqZTl5Usy6FgVgLkePMSJP7f7DybvdgWZVn/GI2&#10;5UyLmh5pbQBkyT40m42ClN3vhGLBTGS1xqXkszYPdjg5EkPlXWHr8E81sS4SvB8Jhs4zScrTyeXp&#10;xYzeQZJtenF2Pp/GJ0ie3Y11/jNgzYKQ8RbyLXxSqjIOVkIpbHzkWexunacMyPPgEYI7VFV+UykV&#10;D6GJYKUsowIyLqQE7WfRXTX1V8x7/XxCv74RSE3t0qvPD2oKEdsxIMWAR0GSwEfPQJT8XkEIrfQ3&#10;KIhWqrkPOCIc5zKNubhS5NCrz/4YMwIG5IKKG7EHgNfqjK9FqQ/3gyvEeRidJ330vzmPHjEyaj86&#10;15VG+xqA8mPk/j5RdkRNEH236Ybm2WC+p/6z2A+mM/Kmone/Fc4/CEuTSL1C28Xf06dQ2GYcB4mz&#10;Eu3P1/ThPg0IWTlrabIz7n40wgJn6oum0bmczudhFcTD/Cz2oz22bI4tuqlXSN1Dw0HZRZGcrVcH&#10;sbBYP9ESWoaoZBJaUuyMS28Ph5XvNw6tMQnLZbxG42+Ev9VrIwN4IDg08mP3JKwZmt/T3NzhYQuI&#10;9EXT93eDp8Zl47Go4kQEinteB+ppdcS+HdZc2E3H53jreRkvfgEAAP//AwBQSwMEFAAGAAgAAAAh&#10;ANuS0v7dAAAACgEAAA8AAABkcnMvZG93bnJldi54bWxMj0FPAjEQhe8m/odmSLxJCwLiul1CTDSc&#10;TETwXLbj7oZ2utkWWPj1DCc9Tt7LN9/LF7134ohdbAJpGA0VCKQy2IYqDZvv98c5iJgMWeMCoYYz&#10;RlgU93e5yWw40Rce16kSDKGYGQ11Sm0mZSxr9CYOQ4vE2W/ovEl8dpW0nTkx3Ds5VmomvWmIP9Sm&#10;xbcay/364DXY7XQZfj6qyypt3eVzQxMVcKL1w6BfvoJI2Ke/Mtz0WR0KdtqFA9konAam85bEwdMU&#10;BBdm8+cxiB0nL2oEssjl/wnFFQAA//8DAFBLAQItABQABgAIAAAAIQC2gziS/gAAAOEBAAATAAAA&#10;AAAAAAAAAAAAAAAAAABbQ29udGVudF9UeXBlc10ueG1sUEsBAi0AFAAGAAgAAAAhADj9If/WAAAA&#10;lAEAAAsAAAAAAAAAAAAAAAAALwEAAF9yZWxzLy5yZWxzUEsBAi0AFAAGAAgAAAAhAJylz8S4AgAA&#10;1AUAAA4AAAAAAAAAAAAAAAAALgIAAGRycy9lMm9Eb2MueG1sUEsBAi0AFAAGAAgAAAAhANuS0v7d&#10;AAAACgEAAA8AAAAAAAAAAAAAAAAAEgUAAGRycy9kb3ducmV2LnhtbFBLBQYAAAAABAAEAPMAAAAc&#10;BgAAAAA=&#10;" adj="6300,24300" fillcolor="#f7caac [1301]" strokecolor="#1f3763 [1604]" strokeweight="1pt">
                <v:textbox>
                  <w:txbxContent>
                    <w:p w14:paraId="6C1B3FA4" w14:textId="77777777" w:rsidR="00FD1665" w:rsidRPr="007721DF" w:rsidRDefault="00FD1665" w:rsidP="00026054">
                      <w:pPr>
                        <w:jc w:val="center"/>
                        <w:rPr>
                          <w:rFonts w:cs="Open Sans"/>
                          <w:color w:val="000000" w:themeColor="text1"/>
                          <w:sz w:val="22"/>
                          <w:szCs w:val="22"/>
                        </w:rPr>
                      </w:pPr>
                      <w:r w:rsidRPr="007721DF">
                        <w:rPr>
                          <w:rFonts w:cs="Open Sans"/>
                          <w:color w:val="000000" w:themeColor="text1"/>
                          <w:sz w:val="22"/>
                          <w:szCs w:val="22"/>
                        </w:rPr>
                        <w:t xml:space="preserve">Children are strong people and they deserve to be heard </w:t>
                      </w:r>
                    </w:p>
                    <w:p w14:paraId="6C65744E" w14:textId="77777777" w:rsidR="00FD1665" w:rsidRPr="007721DF" w:rsidRDefault="00FD1665" w:rsidP="00026054">
                      <w:pPr>
                        <w:jc w:val="center"/>
                        <w:rPr>
                          <w:rFonts w:cs="Open Sans"/>
                          <w:color w:val="000000" w:themeColor="text1"/>
                          <w:sz w:val="20"/>
                          <w:szCs w:val="20"/>
                        </w:rPr>
                      </w:pPr>
                      <w:r w:rsidRPr="007721DF">
                        <w:rPr>
                          <w:rFonts w:cs="Open Sans"/>
                          <w:color w:val="000000" w:themeColor="text1"/>
                          <w:sz w:val="20"/>
                          <w:szCs w:val="20"/>
                        </w:rPr>
                        <w:t>(</w:t>
                      </w:r>
                      <w:r>
                        <w:rPr>
                          <w:rFonts w:cs="Open Sans"/>
                          <w:color w:val="000000" w:themeColor="text1"/>
                          <w:sz w:val="20"/>
                          <w:szCs w:val="20"/>
                        </w:rPr>
                        <w:t xml:space="preserve">child, </w:t>
                      </w:r>
                      <w:r w:rsidRPr="007721DF">
                        <w:rPr>
                          <w:rFonts w:cs="Open Sans"/>
                          <w:color w:val="000000" w:themeColor="text1"/>
                          <w:sz w:val="20"/>
                          <w:szCs w:val="20"/>
                        </w:rPr>
                        <w:t>10)</w:t>
                      </w:r>
                    </w:p>
                  </w:txbxContent>
                </v:textbox>
                <w10:wrap type="topAndBottom"/>
              </v:shape>
            </w:pict>
          </mc:Fallback>
        </mc:AlternateContent>
      </w:r>
      <w:r>
        <w:rPr>
          <w:rFonts w:cs="Open Sans"/>
        </w:rPr>
        <w:t xml:space="preserve">Article 12 of the </w:t>
      </w:r>
      <w:r w:rsidRPr="004E64F2">
        <w:rPr>
          <w:rFonts w:cs="Open Sans"/>
          <w:i/>
          <w:iCs/>
        </w:rPr>
        <w:t>Convention on the Rights of the Child</w:t>
      </w:r>
      <w:r>
        <w:rPr>
          <w:rFonts w:cs="Open Sans"/>
        </w:rPr>
        <w:t xml:space="preserve"> (CRC) requires governments to ensure that children and young people have the opportunity to participate in decisions that affect them.</w:t>
      </w:r>
      <w:r>
        <w:rPr>
          <w:rStyle w:val="EndnoteReference"/>
        </w:rPr>
        <w:endnoteReference w:id="33"/>
      </w:r>
      <w:r>
        <w:rPr>
          <w:rFonts w:cs="Open Sans"/>
        </w:rPr>
        <w:t xml:space="preserve"> </w:t>
      </w:r>
    </w:p>
    <w:p w14:paraId="777D844E" w14:textId="77777777" w:rsidR="00026054" w:rsidRDefault="00026054" w:rsidP="00347F86">
      <w:pPr>
        <w:rPr>
          <w:rFonts w:cs="Open Sans"/>
        </w:rPr>
      </w:pPr>
      <w:r>
        <w:rPr>
          <w:rFonts w:cs="Open Sans"/>
        </w:rPr>
        <w:t>This is one of the guiding principles of the CRC because having a genuine voice and being heard is the gateway to claiming all other rights. This right is both safeguarding and empowering for children.</w:t>
      </w:r>
    </w:p>
    <w:p w14:paraId="15C12DE1" w14:textId="7E43163B" w:rsidR="00026054" w:rsidRDefault="00026054" w:rsidP="00347F86">
      <w:pPr>
        <w:rPr>
          <w:rFonts w:cs="Open Sans"/>
        </w:rPr>
      </w:pPr>
      <w:r>
        <w:rPr>
          <w:rFonts w:cs="Open Sans"/>
        </w:rPr>
        <w:t>The participation of children is not a routine part of the development of laws or policy in Australia</w:t>
      </w:r>
      <w:r w:rsidRPr="00930635">
        <w:rPr>
          <w:rFonts w:cs="Open Sans"/>
        </w:rPr>
        <w:t xml:space="preserve">. However, there has been a noticeable trend over recent years towards creating mechanisms for the participation of children in a variety of contexts. </w:t>
      </w:r>
    </w:p>
    <w:p w14:paraId="2676CF9C" w14:textId="77777777" w:rsidR="00026054" w:rsidRPr="00930635" w:rsidRDefault="00026054" w:rsidP="00347F86">
      <w:pPr>
        <w:rPr>
          <w:rFonts w:cs="Open Sans"/>
        </w:rPr>
      </w:pPr>
      <w:r w:rsidRPr="00930635">
        <w:rPr>
          <w:rFonts w:cs="Open Sans"/>
        </w:rPr>
        <w:t xml:space="preserve">For example, child protection legislation in Australian jurisdictions supports involving children in decision-making to the extent that their age and maturity allows. At the policy development level, governments can engage with children through schools, youth advisory boards, youth parliaments and forums, and through Children’s Commissioners. </w:t>
      </w:r>
    </w:p>
    <w:p w14:paraId="752FC7A9" w14:textId="77777777" w:rsidR="00331A56" w:rsidRDefault="00026054" w:rsidP="00347F86">
      <w:pPr>
        <w:rPr>
          <w:rFonts w:cs="Open Sans"/>
        </w:rPr>
      </w:pPr>
      <w:r>
        <w:rPr>
          <w:rFonts w:cs="Open Sans"/>
        </w:rPr>
        <w:t>There have also been some examples of facilitating the engagement of children and young people in the development of national initiatives, such as the National Framework for Protecting Australia’s Children as well as the development of the National Principles for Child Safe Organisations, led by the National Children’s Commissioner (see Chapter 6). Further, t</w:t>
      </w:r>
      <w:r w:rsidRPr="00930635">
        <w:rPr>
          <w:rFonts w:cs="Open Sans"/>
        </w:rPr>
        <w:t>he state and territory Children’s Commissioners and Guardians undertake consultations with children within their own jurisdictions</w:t>
      </w:r>
      <w:r>
        <w:rPr>
          <w:rFonts w:cs="Open Sans"/>
        </w:rPr>
        <w:t xml:space="preserve"> on a range of issues.</w:t>
      </w:r>
    </w:p>
    <w:p w14:paraId="3FCB826C" w14:textId="316B1C77" w:rsidR="00026054" w:rsidRPr="00331A56" w:rsidRDefault="00026054" w:rsidP="00347F86">
      <w:pPr>
        <w:rPr>
          <w:rFonts w:cs="Open Sans"/>
        </w:rPr>
      </w:pPr>
      <w:r>
        <w:rPr>
          <w:rFonts w:cs="Open Sans"/>
        </w:rPr>
        <w:t xml:space="preserve">Consultation with children is not a mandated part of the role of the National </w:t>
      </w:r>
      <w:r w:rsidR="00453F56">
        <w:rPr>
          <w:rFonts w:cs="Open Sans"/>
        </w:rPr>
        <w:t xml:space="preserve">Children’s </w:t>
      </w:r>
      <w:r>
        <w:rPr>
          <w:rFonts w:cs="Open Sans"/>
        </w:rPr>
        <w:t xml:space="preserve">Commissioner, and there is no dedicated budget for this activity.  </w:t>
      </w:r>
    </w:p>
    <w:p w14:paraId="1647F200" w14:textId="77777777" w:rsidR="00026054" w:rsidRPr="00521705" w:rsidRDefault="00026054" w:rsidP="00347F86">
      <w:pPr>
        <w:rPr>
          <w:rFonts w:cs="Open Sans"/>
          <w:bCs/>
        </w:rPr>
      </w:pPr>
      <w:r>
        <w:rPr>
          <w:rFonts w:cs="Open Sans"/>
        </w:rPr>
        <w:lastRenderedPageBreak/>
        <w:t xml:space="preserve">Despite this, the </w:t>
      </w:r>
      <w:r w:rsidRPr="00A70BB7">
        <w:rPr>
          <w:rFonts w:cs="Open Sans"/>
        </w:rPr>
        <w:t>National Children’s Commissione</w:t>
      </w:r>
      <w:r>
        <w:rPr>
          <w:rFonts w:cs="Open Sans"/>
        </w:rPr>
        <w:t xml:space="preserve">r consults widely with children. Since commencing her role in 2013, it is estimated that the National Children’s Commissioner has consulted with over 28,000 children. </w:t>
      </w:r>
      <w:r w:rsidRPr="00521705">
        <w:rPr>
          <w:rFonts w:cs="Open Sans"/>
          <w:bCs/>
        </w:rPr>
        <w:t>Each consultation has provided an invaluable opportunity to hear directly from children about the issues that affect them, what is most important to them, a</w:t>
      </w:r>
      <w:r>
        <w:rPr>
          <w:rFonts w:cs="Open Sans"/>
          <w:bCs/>
        </w:rPr>
        <w:t>nd the</w:t>
      </w:r>
      <w:r w:rsidRPr="00521705">
        <w:rPr>
          <w:rFonts w:cs="Open Sans"/>
          <w:bCs/>
        </w:rPr>
        <w:t xml:space="preserve"> extent to which they know about children’s rights.</w:t>
      </w:r>
    </w:p>
    <w:p w14:paraId="7F187916" w14:textId="77777777" w:rsidR="00026054" w:rsidRDefault="00026054" w:rsidP="00347F86">
      <w:pPr>
        <w:pStyle w:val="Heading2"/>
      </w:pPr>
      <w:bookmarkStart w:id="57" w:name="_Toc25573080"/>
      <w:r w:rsidRPr="007721DF">
        <w:t>Consultations with children and young people</w:t>
      </w:r>
      <w:r>
        <w:t>—</w:t>
      </w:r>
      <w:r w:rsidRPr="007721DF">
        <w:t>2018</w:t>
      </w:r>
      <w:bookmarkEnd w:id="57"/>
    </w:p>
    <w:p w14:paraId="4E53ACB0" w14:textId="77777777" w:rsidR="009612B3" w:rsidRPr="00DB2F52" w:rsidRDefault="009612B3" w:rsidP="00347F86">
      <w:r w:rsidRPr="00DB2F52">
        <w:t>In 2018, the National Children’s Commissioner sought children’s views about their rights, to convey these views to the Committee on the Rights of the Child. She heard from 22,700 children through an online national poll on children’s rights (Children’s Rights Poll) and consulted in person with approximately 450 children.</w:t>
      </w:r>
    </w:p>
    <w:p w14:paraId="17CA386B" w14:textId="77777777" w:rsidR="009612B3" w:rsidRPr="00930635" w:rsidRDefault="009612B3" w:rsidP="00347F86">
      <w:pPr>
        <w:rPr>
          <w:rFonts w:cs="Open Sans"/>
          <w:bCs/>
        </w:rPr>
      </w:pPr>
      <w:r w:rsidRPr="00930635">
        <w:rPr>
          <w:rFonts w:cs="Open Sans"/>
          <w:bCs/>
        </w:rPr>
        <w:t xml:space="preserve">Through talking to children about human rights, and their rights in particular, it is clear that rights knowledge strengthens children’s agency and capabilities, and </w:t>
      </w:r>
      <w:r>
        <w:rPr>
          <w:rFonts w:cs="Open Sans"/>
          <w:bCs/>
        </w:rPr>
        <w:t xml:space="preserve">also </w:t>
      </w:r>
      <w:r w:rsidRPr="00930635">
        <w:rPr>
          <w:rFonts w:cs="Open Sans"/>
          <w:bCs/>
        </w:rPr>
        <w:t>engenders respect for the rights of others.</w:t>
      </w:r>
    </w:p>
    <w:p w14:paraId="327534BB" w14:textId="77777777" w:rsidR="009612B3" w:rsidRPr="00930635" w:rsidRDefault="009612B3" w:rsidP="00347F86">
      <w:pPr>
        <w:rPr>
          <w:rFonts w:cs="Open Sans"/>
          <w:bCs/>
        </w:rPr>
      </w:pPr>
      <w:r w:rsidRPr="00930635">
        <w:rPr>
          <w:rFonts w:cs="Open Sans"/>
          <w:bCs/>
        </w:rPr>
        <w:t>The key themes that emerged from younger children (0–4 years) were that they enjoyed being with their families and friends, loved to play, and appreciated Australia’s natural environment. Aboriginal and Torres Strait Islander children in this age</w:t>
      </w:r>
      <w:r>
        <w:rPr>
          <w:rFonts w:cs="Open Sans"/>
          <w:bCs/>
        </w:rPr>
        <w:t xml:space="preserve"> </w:t>
      </w:r>
      <w:r w:rsidRPr="00930635">
        <w:rPr>
          <w:rFonts w:cs="Open Sans"/>
          <w:bCs/>
        </w:rPr>
        <w:t>group highlighted connection to culture and cultural activities as important, and those in remote communities emphasised the significance of a safe home.</w:t>
      </w:r>
    </w:p>
    <w:p w14:paraId="0ABA40EC" w14:textId="77777777" w:rsidR="009612B3" w:rsidRPr="00930635" w:rsidRDefault="009612B3" w:rsidP="00347F86">
      <w:pPr>
        <w:rPr>
          <w:rFonts w:cs="Open Sans"/>
          <w:bCs/>
        </w:rPr>
      </w:pPr>
      <w:r w:rsidRPr="00930635">
        <w:rPr>
          <w:rFonts w:cs="Open Sans"/>
          <w:bCs/>
        </w:rPr>
        <w:t>Consultations with teenagers revealed that they have a keen understanding of areas in which the Australian Government could improve its performance in terms of its obligations under the CRC. They felt that Australia was generally a safe place to grow up and appreciated our weather, environment, and access to free education and health care. Many talked about our strong gun control laws as helping to keep them safe and feeling safe.</w:t>
      </w:r>
    </w:p>
    <w:p w14:paraId="2C80CEA7" w14:textId="77777777" w:rsidR="009612B3" w:rsidRPr="00930635" w:rsidRDefault="009612B3" w:rsidP="00347F86">
      <w:pPr>
        <w:rPr>
          <w:rFonts w:cs="Open Sans"/>
          <w:bCs/>
        </w:rPr>
      </w:pPr>
      <w:r>
        <w:rPr>
          <w:rFonts w:cs="Open Sans"/>
          <w:bCs/>
        </w:rPr>
        <w:t>Y</w:t>
      </w:r>
      <w:r w:rsidRPr="00930635">
        <w:rPr>
          <w:rFonts w:cs="Open Sans"/>
          <w:bCs/>
        </w:rPr>
        <w:t>oung people cited mental health as a significant issue, with one young person saying</w:t>
      </w:r>
      <w:r>
        <w:rPr>
          <w:rFonts w:cs="Open Sans"/>
          <w:bCs/>
        </w:rPr>
        <w:t>,</w:t>
      </w:r>
      <w:r w:rsidRPr="00930635">
        <w:rPr>
          <w:rFonts w:cs="Open Sans"/>
          <w:bCs/>
        </w:rPr>
        <w:t xml:space="preserve"> </w:t>
      </w:r>
      <w:r w:rsidRPr="00F06C2A">
        <w:rPr>
          <w:rFonts w:cs="Open Sans"/>
          <w:bCs/>
        </w:rPr>
        <w:t xml:space="preserve">‘mental health for teenagers needs to be made a priority’. </w:t>
      </w:r>
      <w:r w:rsidRPr="00930635">
        <w:rPr>
          <w:rFonts w:cs="Open Sans"/>
          <w:bCs/>
        </w:rPr>
        <w:t xml:space="preserve">Another reflected on young people in detention, stating: </w:t>
      </w:r>
      <w:r w:rsidRPr="00F06C2A">
        <w:rPr>
          <w:rFonts w:cs="Open Sans"/>
          <w:bCs/>
        </w:rPr>
        <w:t>‘I feel detention centres for youth … need to be reconsidered and re-evaluated with more access to mental health benefits and changing living conditions’</w:t>
      </w:r>
      <w:r>
        <w:rPr>
          <w:rFonts w:cs="Open Sans"/>
          <w:bCs/>
        </w:rPr>
        <w:t>.</w:t>
      </w:r>
      <w:r w:rsidRPr="00521705">
        <w:rPr>
          <w:rFonts w:cs="Open Sans"/>
          <w:bCs/>
          <w:i/>
          <w:iCs/>
        </w:rPr>
        <w:t xml:space="preserve"> </w:t>
      </w:r>
      <w:r w:rsidRPr="00930635">
        <w:rPr>
          <w:rFonts w:cs="Open Sans"/>
          <w:bCs/>
        </w:rPr>
        <w:t xml:space="preserve">Other issues highlighted by teenagers included: the lack of education about rights in Australian schools; frustration about their inability to participate in politics; the lack of capacity for schools to respond to individual learning needs; and social structures that diminish the agency of children. </w:t>
      </w:r>
    </w:p>
    <w:p w14:paraId="3E1518D7" w14:textId="77777777" w:rsidR="009612B3" w:rsidRPr="002F6F34" w:rsidRDefault="009612B3" w:rsidP="00347F86">
      <w:pPr>
        <w:rPr>
          <w:rFonts w:cs="Open Sans"/>
          <w:bCs/>
        </w:rPr>
      </w:pPr>
      <w:r w:rsidRPr="00930635">
        <w:rPr>
          <w:rFonts w:cs="Open Sans"/>
          <w:bCs/>
        </w:rPr>
        <w:lastRenderedPageBreak/>
        <w:t>One young person said that a particular problem was</w:t>
      </w:r>
      <w:r w:rsidRPr="002F6F34">
        <w:rPr>
          <w:rFonts w:cs="Open Sans"/>
          <w:bCs/>
        </w:rPr>
        <w:t>, ‘the stigma surrounding young people being “incapable” of making informed decisions about their own health and education’.</w:t>
      </w:r>
    </w:p>
    <w:p w14:paraId="5A781C0C" w14:textId="6B6AB874" w:rsidR="00026054" w:rsidRPr="00930635" w:rsidRDefault="000C2F7A" w:rsidP="00347F86">
      <w:pPr>
        <w:rPr>
          <w:rFonts w:cs="Open Sans"/>
          <w:bCs/>
        </w:rPr>
      </w:pPr>
      <w:r>
        <w:rPr>
          <w:rFonts w:cs="Open Sans"/>
          <w:bCs/>
          <w:noProof/>
        </w:rPr>
        <mc:AlternateContent>
          <mc:Choice Requires="wps">
            <w:drawing>
              <wp:anchor distT="0" distB="0" distL="114300" distR="114300" simplePos="0" relativeHeight="251707392" behindDoc="0" locked="0" layoutInCell="1" allowOverlap="1" wp14:anchorId="32EFF82F" wp14:editId="1A91497E">
                <wp:simplePos x="0" y="0"/>
                <wp:positionH relativeFrom="column">
                  <wp:posOffset>864870</wp:posOffset>
                </wp:positionH>
                <wp:positionV relativeFrom="paragraph">
                  <wp:posOffset>732790</wp:posOffset>
                </wp:positionV>
                <wp:extent cx="3390900" cy="1219200"/>
                <wp:effectExtent l="0" t="0" r="19050" b="190500"/>
                <wp:wrapTopAndBottom/>
                <wp:docPr id="722" name="Speech Bubble: Rectangle with Corners Rounded 722"/>
                <wp:cNvGraphicFramePr/>
                <a:graphic xmlns:a="http://schemas.openxmlformats.org/drawingml/2006/main">
                  <a:graphicData uri="http://schemas.microsoft.com/office/word/2010/wordprocessingShape">
                    <wps:wsp>
                      <wps:cNvSpPr/>
                      <wps:spPr>
                        <a:xfrm>
                          <a:off x="0" y="0"/>
                          <a:ext cx="3390900" cy="1219200"/>
                        </a:xfrm>
                        <a:prstGeom prst="wedgeRoundRectCallout">
                          <a:avLst/>
                        </a:prstGeom>
                        <a:solidFill>
                          <a:schemeClr val="accent6">
                            <a:lumMod val="40000"/>
                            <a:lumOff val="60000"/>
                          </a:schemeClr>
                        </a:solidFill>
                      </wps:spPr>
                      <wps:style>
                        <a:lnRef idx="2">
                          <a:schemeClr val="accent1">
                            <a:shade val="50000"/>
                          </a:schemeClr>
                        </a:lnRef>
                        <a:fillRef idx="1">
                          <a:schemeClr val="accent1"/>
                        </a:fillRef>
                        <a:effectRef idx="0">
                          <a:schemeClr val="accent1"/>
                        </a:effectRef>
                        <a:fontRef idx="minor">
                          <a:schemeClr val="lt1"/>
                        </a:fontRef>
                      </wps:style>
                      <wps:txbx>
                        <w:txbxContent>
                          <w:p w14:paraId="0B2BCCC0" w14:textId="77777777" w:rsidR="00FD1665" w:rsidRPr="009A1AFB" w:rsidRDefault="00FD1665" w:rsidP="00026054">
                            <w:pPr>
                              <w:jc w:val="center"/>
                              <w:rPr>
                                <w:rFonts w:cs="Open Sans"/>
                                <w:bCs/>
                                <w:color w:val="000000" w:themeColor="text1"/>
                                <w:sz w:val="22"/>
                                <w:szCs w:val="22"/>
                              </w:rPr>
                            </w:pPr>
                            <w:r w:rsidRPr="009A1AFB">
                              <w:rPr>
                                <w:rFonts w:cs="Open Sans"/>
                                <w:bCs/>
                                <w:color w:val="000000" w:themeColor="text1"/>
                                <w:sz w:val="22"/>
                                <w:szCs w:val="22"/>
                              </w:rPr>
                              <w:t>Cultural background is key to feeling like you belong to something more. More chance to learn about our culture would be absolutely amazing</w:t>
                            </w:r>
                          </w:p>
                          <w:p w14:paraId="2A5A9155" w14:textId="77777777" w:rsidR="00FD1665" w:rsidRDefault="00FD1665" w:rsidP="00026054">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2EFF82F" id="_x0000_t62" coordsize="21600,21600" o:spt="62" adj="1350,25920" path="m3600,qx,3600l0@8@12@24,0@9,,18000qy3600,21600l@6,21600@15@27@7,21600,18000,21600qx21600,18000l21600@9@18@30,21600@8,21600,3600qy18000,l@7,0@21@33@6,xe">
                <v:stroke joinstyle="miter"/>
                <v:formulas>
                  <v:f eqn="sum 10800 0 #0"/>
                  <v:f eqn="sum 10800 0 #1"/>
                  <v:f eqn="sum #0 0 #1"/>
                  <v:f eqn="sum @0 @1 0"/>
                  <v:f eqn="sum 21600 0 #0"/>
                  <v:f eqn="sum 21600 0 #1"/>
                  <v:f eqn="if @0 3600 12600"/>
                  <v:f eqn="if @0 9000 18000"/>
                  <v:f eqn="if @1 3600 12600"/>
                  <v:f eqn="if @1 9000 18000"/>
                  <v:f eqn="if @2 0 #0"/>
                  <v:f eqn="if @3 @10 0"/>
                  <v:f eqn="if #0 0 @11"/>
                  <v:f eqn="if @2 @6 #0"/>
                  <v:f eqn="if @3 @6 @13"/>
                  <v:f eqn="if @5 @6 @14"/>
                  <v:f eqn="if @2 #0 21600"/>
                  <v:f eqn="if @3 21600 @16"/>
                  <v:f eqn="if @4 21600 @17"/>
                  <v:f eqn="if @2 #0 @6"/>
                  <v:f eqn="if @3 @19 @6"/>
                  <v:f eqn="if #1 @6 @20"/>
                  <v:f eqn="if @2 @8 #1"/>
                  <v:f eqn="if @3 @22 @8"/>
                  <v:f eqn="if #0 @8 @23"/>
                  <v:f eqn="if @2 21600 #1"/>
                  <v:f eqn="if @3 21600 @25"/>
                  <v:f eqn="if @5 21600 @26"/>
                  <v:f eqn="if @2 #1 @8"/>
                  <v:f eqn="if @3 @8 @28"/>
                  <v:f eqn="if @4 @8 @29"/>
                  <v:f eqn="if @2 #1 0"/>
                  <v:f eqn="if @3 @31 0"/>
                  <v:f eqn="if #1 0 @32"/>
                  <v:f eqn="val #0"/>
                  <v:f eqn="val #1"/>
                </v:formulas>
                <v:path o:connecttype="custom" o:connectlocs="10800,0;0,10800;10800,21600;21600,10800;@34,@35" textboxrect="791,791,20809,20809"/>
                <v:handles>
                  <v:h position="#0,#1"/>
                </v:handles>
              </v:shapetype>
              <v:shape id="Speech Bubble: Rectangle with Corners Rounded 722" o:spid="_x0000_s1027" type="#_x0000_t62" style="position:absolute;margin-left:68.1pt;margin-top:57.7pt;width:267pt;height:96pt;z-index:2517073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dSwHyQIAAPcFAAAOAAAAZHJzL2Uyb0RvYy54bWysVE1v2zAMvQ/YfxB0X22nabcEdYosRYcB&#10;XVs0HXpWZDo2IIuaJMfpfv0o2XGDrtthWA6OxI9H8onkxeW+UWwH1tWoc56dpJyBlljUepvz74/X&#10;Hz5x5rzQhVCoIefP4Pjl4v27i87MYYIVqgIsIxDt5p3JeeW9mSeJkxU0wp2gAU3KEm0jPF3tNims&#10;6Ai9UckkTc+TDm1hLEpwjqRXvZIvIn5ZgvR3ZenAM5Vzys3Hr43fTfgmiwsx31phqloOaYh/yKIR&#10;taagI9SV8IK1tv4NqqmlRYelP5HYJFiWtYRYA1WTpa+qWVfCQKyFyHFmpMn9P1h5u7u3rC5y/nEy&#10;4UyLhh5pbQBkxT63m42COXsgFoXeKmBd7Su2QqvpwdkDtrqAggVHorEzbk5oa3Nvh5ujY+BkX9om&#10;/FO1bB+pfx6ph71nkoSnp7N0ltILSdJlk2xGjxtQkxd3Y53/AtiwcMh5B8UWYg4hv5VQClsf30Ds&#10;bpzvfQ8+IbxDVRfXtVLxEhoMVsqynaDWEFKC9ufRXbXNNyx6+TSlX98kJKZW6sXnBzGlF1s1IMVk&#10;j4IkgZGeg3jyzwpCaKUfoCTKqepJDDgiHOeS9apKFNCLz/4YMwIG5JKKG7EHgLfqzAZmB/vgCnFW&#10;Ruf0b4n11I4eMTJqPzo3tUb7FoDyY+Tenig7oiYc/X6zj+0YLYNkg8UztajFfnadkdc1NcCNcP5e&#10;WBpWahpaQP6OPqXCLuc4nDir0P58Sx7saYZIy1lHw59z96MVFjhTXzVN1yybTsO2iJfp2ccJXeyx&#10;ZnOs0W2zQmqijFadkfEY7L06HEuLzRPtqWWISiqhJcXOufT2cFn5finRppOwXEYz2hBG+Bu9NjKA&#10;B55DPz/un4Q1wxR4GqBbPCwKMX/V+71t8NS4bD2WdRyMF16HF6DtEtt32IRhfR3fo9XLvl78AgAA&#10;//8DAFBLAwQUAAYACAAAACEAWxlR9eAAAAALAQAADwAAAGRycy9kb3ducmV2LnhtbEyPS0/DMBCE&#10;70j8B2uRuCBqNy0phDgVKuqVR8iFmxs7D2Gvrdhtw79nOcFtZ3c0+025nZ1lJzPF0aOE5UIAM9h6&#10;PWIvofnY394Di0mhVtajkfBtImyry4tSFdqf8d2c6tQzCsFYKAlDSqHgPLaDcSoufDBIt85PTiWS&#10;U8/1pM4U7izPhMi5UyPSh0EFsxtM+1UfnYS35qZ73mV19/nS7EPzYHkK3auU11fz0yOwZOb0Z4Zf&#10;fEKHipgO/og6Mkt6lWdkpWF5twZGjnwjaHOQsBKbNfCq5P87VD8AAAD//wMAUEsBAi0AFAAGAAgA&#10;AAAhALaDOJL+AAAA4QEAABMAAAAAAAAAAAAAAAAAAAAAAFtDb250ZW50X1R5cGVzXS54bWxQSwEC&#10;LQAUAAYACAAAACEAOP0h/9YAAACUAQAACwAAAAAAAAAAAAAAAAAvAQAAX3JlbHMvLnJlbHNQSwEC&#10;LQAUAAYACAAAACEAVXUsB8kCAAD3BQAADgAAAAAAAAAAAAAAAAAuAgAAZHJzL2Uyb0RvYy54bWxQ&#10;SwECLQAUAAYACAAAACEAWxlR9eAAAAALAQAADwAAAAAAAAAAAAAAAAAjBQAAZHJzL2Rvd25yZXYu&#10;eG1sUEsFBgAAAAAEAAQA8wAAADAGAAAAAA==&#10;" adj="6300,24300" fillcolor="#c5e0b3 [1305]" strokecolor="#1f3763 [1604]" strokeweight="1pt">
                <v:textbox>
                  <w:txbxContent>
                    <w:p w14:paraId="0B2BCCC0" w14:textId="77777777" w:rsidR="00FD1665" w:rsidRPr="009A1AFB" w:rsidRDefault="00FD1665" w:rsidP="00026054">
                      <w:pPr>
                        <w:jc w:val="center"/>
                        <w:rPr>
                          <w:rFonts w:cs="Open Sans"/>
                          <w:bCs/>
                          <w:color w:val="000000" w:themeColor="text1"/>
                          <w:sz w:val="22"/>
                          <w:szCs w:val="22"/>
                        </w:rPr>
                      </w:pPr>
                      <w:r w:rsidRPr="009A1AFB">
                        <w:rPr>
                          <w:rFonts w:cs="Open Sans"/>
                          <w:bCs/>
                          <w:color w:val="000000" w:themeColor="text1"/>
                          <w:sz w:val="22"/>
                          <w:szCs w:val="22"/>
                        </w:rPr>
                        <w:t>Cultural background is key to feeling like you belong to something more. More chance to learn about our culture would be absolutely amazing</w:t>
                      </w:r>
                    </w:p>
                    <w:p w14:paraId="2A5A9155" w14:textId="77777777" w:rsidR="00FD1665" w:rsidRDefault="00FD1665" w:rsidP="00026054">
                      <w:pPr>
                        <w:jc w:val="center"/>
                      </w:pPr>
                    </w:p>
                  </w:txbxContent>
                </v:textbox>
                <w10:wrap type="topAndBottom"/>
              </v:shape>
            </w:pict>
          </mc:Fallback>
        </mc:AlternateContent>
      </w:r>
      <w:r w:rsidR="00026054" w:rsidRPr="00930635">
        <w:rPr>
          <w:rFonts w:cs="Open Sans"/>
          <w:bCs/>
        </w:rPr>
        <w:t xml:space="preserve">Aboriginal and Torres Strait Islander children talked about the importance of maintaining connections to culture and language. </w:t>
      </w:r>
    </w:p>
    <w:p w14:paraId="4C3C644A" w14:textId="70D30B70" w:rsidR="00026054" w:rsidRPr="002F6F34" w:rsidRDefault="00026054" w:rsidP="00347F86">
      <w:pPr>
        <w:pStyle w:val="Heading2"/>
      </w:pPr>
      <w:bookmarkStart w:id="58" w:name="_Toc25573081"/>
      <w:r w:rsidRPr="006D2C93">
        <w:t>The Children’s Rights Poll</w:t>
      </w:r>
      <w:bookmarkEnd w:id="58"/>
    </w:p>
    <w:p w14:paraId="43E051FC" w14:textId="77777777" w:rsidR="00026054" w:rsidRDefault="00026054" w:rsidP="00347F86">
      <w:pPr>
        <w:rPr>
          <w:rFonts w:cs="Open Sans"/>
        </w:rPr>
      </w:pPr>
      <w:r w:rsidRPr="00CC0E65">
        <w:rPr>
          <w:rFonts w:cs="Open Sans"/>
        </w:rPr>
        <w:t xml:space="preserve">In July 2018, the National Children’s Commissioner (in partnership with the University of Melbourne) ran an online survey that asked Australian children about </w:t>
      </w:r>
      <w:r>
        <w:rPr>
          <w:rFonts w:cs="Open Sans"/>
        </w:rPr>
        <w:t>their rights. The survey was available</w:t>
      </w:r>
      <w:r w:rsidRPr="00CC0E65">
        <w:rPr>
          <w:rFonts w:cs="Open Sans"/>
        </w:rPr>
        <w:t xml:space="preserve"> on the </w:t>
      </w:r>
      <w:r>
        <w:rPr>
          <w:rFonts w:cs="Open Sans"/>
        </w:rPr>
        <w:t xml:space="preserve">website of the </w:t>
      </w:r>
      <w:r w:rsidRPr="00CC0E65">
        <w:rPr>
          <w:rFonts w:cs="Open Sans"/>
        </w:rPr>
        <w:t>popular</w:t>
      </w:r>
      <w:r>
        <w:rPr>
          <w:rFonts w:cs="Open Sans"/>
        </w:rPr>
        <w:t xml:space="preserve"> television show, </w:t>
      </w:r>
      <w:r w:rsidRPr="00CC0E65">
        <w:rPr>
          <w:rFonts w:cs="Open Sans"/>
          <w:i/>
        </w:rPr>
        <w:t>Behind the News</w:t>
      </w:r>
      <w:r w:rsidRPr="00CC0E65">
        <w:rPr>
          <w:rFonts w:cs="Open Sans"/>
        </w:rPr>
        <w:t>.</w:t>
      </w:r>
    </w:p>
    <w:p w14:paraId="555D4DC6" w14:textId="777D6404" w:rsidR="00026054" w:rsidRDefault="00BE270C" w:rsidP="00347F86">
      <w:pPr>
        <w:rPr>
          <w:rFonts w:cs="Open Sans"/>
        </w:rPr>
      </w:pPr>
      <w:r>
        <w:rPr>
          <w:rFonts w:cs="Open Sans"/>
          <w:noProof/>
        </w:rPr>
        <mc:AlternateContent>
          <mc:Choice Requires="wps">
            <w:drawing>
              <wp:anchor distT="0" distB="0" distL="114300" distR="114300" simplePos="0" relativeHeight="251664384" behindDoc="0" locked="0" layoutInCell="1" allowOverlap="1" wp14:anchorId="6C201064" wp14:editId="522D8794">
                <wp:simplePos x="0" y="0"/>
                <wp:positionH relativeFrom="margin">
                  <wp:posOffset>4247919</wp:posOffset>
                </wp:positionH>
                <wp:positionV relativeFrom="paragraph">
                  <wp:posOffset>1187450</wp:posOffset>
                </wp:positionV>
                <wp:extent cx="1965960" cy="1645920"/>
                <wp:effectExtent l="0" t="0" r="15240" b="144780"/>
                <wp:wrapTopAndBottom/>
                <wp:docPr id="724" name="Rectangular Callout 9"/>
                <wp:cNvGraphicFramePr/>
                <a:graphic xmlns:a="http://schemas.openxmlformats.org/drawingml/2006/main">
                  <a:graphicData uri="http://schemas.microsoft.com/office/word/2010/wordprocessingShape">
                    <wps:wsp>
                      <wps:cNvSpPr/>
                      <wps:spPr>
                        <a:xfrm>
                          <a:off x="0" y="0"/>
                          <a:ext cx="1965960" cy="1645920"/>
                        </a:xfrm>
                        <a:prstGeom prst="wedgeRectCallout">
                          <a:avLst>
                            <a:gd name="adj1" fmla="val -35541"/>
                            <a:gd name="adj2" fmla="val 57524"/>
                          </a:avLst>
                        </a:prstGeom>
                        <a:solidFill>
                          <a:schemeClr val="accent4">
                            <a:lumMod val="40000"/>
                            <a:lumOff val="60000"/>
                            <a:alpha val="30196"/>
                          </a:schemeClr>
                        </a:solidFill>
                        <a:ln>
                          <a:solidFill>
                            <a:schemeClr val="accent4">
                              <a:lumMod val="40000"/>
                              <a:lumOff val="60000"/>
                            </a:schemeClr>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79D52B43" w14:textId="77777777" w:rsidR="00FD1665" w:rsidRDefault="00FD1665" w:rsidP="00026054">
                            <w:pPr>
                              <w:jc w:val="center"/>
                              <w:rPr>
                                <w:rFonts w:cs="Open Sans"/>
                                <w:color w:val="000000" w:themeColor="text1"/>
                                <w:sz w:val="22"/>
                                <w:szCs w:val="22"/>
                              </w:rPr>
                            </w:pPr>
                            <w:r w:rsidRPr="0023438E">
                              <w:rPr>
                                <w:rFonts w:cs="Open Sans"/>
                                <w:color w:val="000000" w:themeColor="text1"/>
                                <w:sz w:val="22"/>
                                <w:szCs w:val="22"/>
                              </w:rPr>
                              <w:t>Bullying is a major issue that contributes to not feeling safe</w:t>
                            </w:r>
                            <w:r w:rsidRPr="0023438E">
                              <w:rPr>
                                <w:rFonts w:cs="Open Sans"/>
                                <w:color w:val="000000" w:themeColor="text1"/>
                                <w:sz w:val="22"/>
                                <w:szCs w:val="22"/>
                              </w:rPr>
                              <w:br/>
                            </w:r>
                          </w:p>
                          <w:p w14:paraId="01E999BD" w14:textId="77777777" w:rsidR="00FD1665" w:rsidRPr="009A1AFB" w:rsidRDefault="00FD1665" w:rsidP="00026054">
                            <w:pPr>
                              <w:jc w:val="center"/>
                              <w:rPr>
                                <w:rFonts w:cs="Open Sans"/>
                                <w:color w:val="000000" w:themeColor="text1"/>
                                <w:sz w:val="20"/>
                                <w:szCs w:val="20"/>
                              </w:rPr>
                            </w:pPr>
                            <w:r w:rsidRPr="009A1AFB">
                              <w:rPr>
                                <w:rFonts w:cs="Open Sans"/>
                                <w:color w:val="000000" w:themeColor="text1"/>
                                <w:sz w:val="20"/>
                                <w:szCs w:val="20"/>
                              </w:rPr>
                              <w:t>(child, 12)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C201064" id="_x0000_t61" coordsize="21600,21600" o:spt="61" adj="1350,25920" path="m,l0@8@12@24,0@9,,21600@6,21600@15@27@7,21600,21600,21600,21600@9@18@30,21600@8,21600,0@7,0@21@33@6,xe">
                <v:stroke joinstyle="miter"/>
                <v:formulas>
                  <v:f eqn="sum 10800 0 #0"/>
                  <v:f eqn="sum 10800 0 #1"/>
                  <v:f eqn="sum #0 0 #1"/>
                  <v:f eqn="sum @0 @1 0"/>
                  <v:f eqn="sum 21600 0 #0"/>
                  <v:f eqn="sum 21600 0 #1"/>
                  <v:f eqn="if @0 3600 12600"/>
                  <v:f eqn="if @0 9000 18000"/>
                  <v:f eqn="if @1 3600 12600"/>
                  <v:f eqn="if @1 9000 18000"/>
                  <v:f eqn="if @2 0 #0"/>
                  <v:f eqn="if @3 @10 0"/>
                  <v:f eqn="if #0 0 @11"/>
                  <v:f eqn="if @2 @6 #0"/>
                  <v:f eqn="if @3 @6 @13"/>
                  <v:f eqn="if @5 @6 @14"/>
                  <v:f eqn="if @2 #0 21600"/>
                  <v:f eqn="if @3 21600 @16"/>
                  <v:f eqn="if @4 21600 @17"/>
                  <v:f eqn="if @2 #0 @6"/>
                  <v:f eqn="if @3 @19 @6"/>
                  <v:f eqn="if #1 @6 @20"/>
                  <v:f eqn="if @2 @8 #1"/>
                  <v:f eqn="if @3 @22 @8"/>
                  <v:f eqn="if #0 @8 @23"/>
                  <v:f eqn="if @2 21600 #1"/>
                  <v:f eqn="if @3 21600 @25"/>
                  <v:f eqn="if @5 21600 @26"/>
                  <v:f eqn="if @2 #1 @8"/>
                  <v:f eqn="if @3 @8 @28"/>
                  <v:f eqn="if @4 @8 @29"/>
                  <v:f eqn="if @2 #1 0"/>
                  <v:f eqn="if @3 @31 0"/>
                  <v:f eqn="if #1 0 @32"/>
                  <v:f eqn="val #0"/>
                  <v:f eqn="val #1"/>
                </v:formulas>
                <v:path o:connecttype="custom" o:connectlocs="10800,0;0,10800;10800,21600;21600,10800;@34,@35"/>
                <v:handles>
                  <v:h position="#0,#1"/>
                </v:handles>
              </v:shapetype>
              <v:shape id="Rectangular Callout 9" o:spid="_x0000_s1028" type="#_x0000_t61" style="position:absolute;margin-left:334.5pt;margin-top:93.5pt;width:154.8pt;height:129.6pt;z-index:25166438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t+0U8AIAAL0GAAAOAAAAZHJzL2Uyb0RvYy54bWy0Vd9P2zAQfp+0/8HyOyQpSVkrUlQVMU1i&#10;gICJZ9exm0z+Ndtt2v31nJ00LYPtYdp4COe783d33/muF5dbKdCGWddoVeLsNMWIKaqrRq1K/O3p&#10;+uQTRs4TVRGhFSvxjjl8Ofv44aI1UzbStRYVswhAlJu2psS192aaJI7WTBJ3qg1TYOTaSuLhaFdJ&#10;ZUkL6FIkozQdJ622lbGaMudAe9UZ8Szic86ov+PcMY9EiSE3H782fpfhm8wuyHRliakb2qdB/iIL&#10;SRoFQQeoK+IJWtvmDZRsqNVOc39KtUw05w1lsQaoJkt/qeaxJobFWoAcZwaa3L+Dpbebe4uaqsTn&#10;oxwjRSQ06QFoI2q1FsSiBRFCrz2aBKpa46Zw49Hc2/7kQAx1b7mV4T9UhLaR3t1AL9t6REGZTcbF&#10;ZAxdoGDLxnkxGcUGJIfrxjr/mWmJglDillUrFrLps4gUk82N85Hrqs+XVN8zjLgU0LoNEejkrCjy&#10;rO/tkdPo2Kk4L6BiKAPC95Ag7RMI+E6LprpuhIiH8CLZQlgEEUpMKGXK5zEhsZZfddXp8xT+usig&#10;hrfXqccHNRGmJp32LAVK+hTiiw/4MaFXoYX6X9lAwb+NC7YQOAk977ocJb8TLKQj1APj8HCgr6PI&#10;wgB0TFDWmWpSsU5d7Il4EzoCBmQOjA/YPcB75McGA0zvH66yOPHD5fRPiXWdH27EyFr54bJslLbv&#10;AQg/RO789yR11ASW/Ha5jUM1Ct0NmqWudjBoVncbyBl63cATvyHO3xML7xbGAtaov4MPF7otse4l&#10;jGptf76nD/6wCcCKUQsrrMTux5pYhpH4omBHTLI8DzsvHvLiHKYN2WPL8tii1nKh4WXDJEF2UQz+&#10;XuxFbrV8hm07D1HBRBSF2CWm3u4PC9+tVtjXlM3n0Q32nCH+Rj0aGsADz2HInrbPxJp+zj2siFu9&#10;X3f9PHYNOviGm0rP117zxgfjgdf+ADsSpFdL+PgcvQ6/OrMXAAAA//8DAFBLAwQUAAYACAAAACEA&#10;xu4Xi98AAAALAQAADwAAAGRycy9kb3ducmV2LnhtbEyPzU7DMBCE70i8g7VI3KhDlDppGqdCSIgT&#10;hwYE6s2NlyQi/pHttuHtWU5w29WMZr5pdouZ2RlDnJyVcL/KgKHtnZ7sIOHt9emuAhaTslrNzqKE&#10;b4ywa6+vGlVrd7F7PHdpYBRiY60kjCn5mvPYj2hUXDmPlrRPF4xK9IaB66AuFG5mnmeZ4EZNlhpG&#10;5fFxxP6rOxnqzTt8Xx/KfZGJF//8EdZOD17K25vlYQss4ZL+zPCLT+jQEtPRnayObJYgxIa2JBKq&#10;kg5ybMpKADtKKAqRA28b/n9D+wMAAP//AwBQSwECLQAUAAYACAAAACEAtoM4kv4AAADhAQAAEwAA&#10;AAAAAAAAAAAAAAAAAAAAW0NvbnRlbnRfVHlwZXNdLnhtbFBLAQItABQABgAIAAAAIQA4/SH/1gAA&#10;AJQBAAALAAAAAAAAAAAAAAAAAC8BAABfcmVscy8ucmVsc1BLAQItABQABgAIAAAAIQBat+0U8AIA&#10;AL0GAAAOAAAAAAAAAAAAAAAAAC4CAABkcnMvZTJvRG9jLnhtbFBLAQItABQABgAIAAAAIQDG7heL&#10;3wAAAAsBAAAPAAAAAAAAAAAAAAAAAEoFAABkcnMvZG93bnJldi54bWxQSwUGAAAAAAQABADzAAAA&#10;VgYAAAAA&#10;" adj="3123,23225" fillcolor="#ffe599 [1303]" strokecolor="#ffe599 [1303]" strokeweight="1pt">
                <v:fill opacity="19789f"/>
                <v:textbox>
                  <w:txbxContent>
                    <w:p w14:paraId="79D52B43" w14:textId="77777777" w:rsidR="00FD1665" w:rsidRDefault="00FD1665" w:rsidP="00026054">
                      <w:pPr>
                        <w:jc w:val="center"/>
                        <w:rPr>
                          <w:rFonts w:cs="Open Sans"/>
                          <w:color w:val="000000" w:themeColor="text1"/>
                          <w:sz w:val="22"/>
                          <w:szCs w:val="22"/>
                        </w:rPr>
                      </w:pPr>
                      <w:r w:rsidRPr="0023438E">
                        <w:rPr>
                          <w:rFonts w:cs="Open Sans"/>
                          <w:color w:val="000000" w:themeColor="text1"/>
                          <w:sz w:val="22"/>
                          <w:szCs w:val="22"/>
                        </w:rPr>
                        <w:t>Bullying is a major issue that contributes to not feeling safe</w:t>
                      </w:r>
                      <w:r w:rsidRPr="0023438E">
                        <w:rPr>
                          <w:rFonts w:cs="Open Sans"/>
                          <w:color w:val="000000" w:themeColor="text1"/>
                          <w:sz w:val="22"/>
                          <w:szCs w:val="22"/>
                        </w:rPr>
                        <w:br/>
                      </w:r>
                    </w:p>
                    <w:p w14:paraId="01E999BD" w14:textId="77777777" w:rsidR="00FD1665" w:rsidRPr="009A1AFB" w:rsidRDefault="00FD1665" w:rsidP="00026054">
                      <w:pPr>
                        <w:jc w:val="center"/>
                        <w:rPr>
                          <w:rFonts w:cs="Open Sans"/>
                          <w:color w:val="000000" w:themeColor="text1"/>
                          <w:sz w:val="20"/>
                          <w:szCs w:val="20"/>
                        </w:rPr>
                      </w:pPr>
                      <w:r w:rsidRPr="009A1AFB">
                        <w:rPr>
                          <w:rFonts w:cs="Open Sans"/>
                          <w:color w:val="000000" w:themeColor="text1"/>
                          <w:sz w:val="20"/>
                          <w:szCs w:val="20"/>
                        </w:rPr>
                        <w:t>(child, 12)</w:t>
                      </w:r>
                    </w:p>
                  </w:txbxContent>
                </v:textbox>
                <w10:wrap type="topAndBottom" anchorx="margin"/>
              </v:shape>
            </w:pict>
          </mc:Fallback>
        </mc:AlternateContent>
      </w:r>
      <w:r>
        <w:rPr>
          <w:rFonts w:cs="Open Sans"/>
          <w:b/>
          <w:noProof/>
        </w:rPr>
        <mc:AlternateContent>
          <mc:Choice Requires="wps">
            <w:drawing>
              <wp:anchor distT="0" distB="0" distL="114300" distR="114300" simplePos="0" relativeHeight="251662336" behindDoc="0" locked="0" layoutInCell="1" allowOverlap="1" wp14:anchorId="18243A89" wp14:editId="58FF611C">
                <wp:simplePos x="0" y="0"/>
                <wp:positionH relativeFrom="column">
                  <wp:posOffset>1679517</wp:posOffset>
                </wp:positionH>
                <wp:positionV relativeFrom="paragraph">
                  <wp:posOffset>1139247</wp:posOffset>
                </wp:positionV>
                <wp:extent cx="2374900" cy="1597660"/>
                <wp:effectExtent l="0" t="228600" r="25400" b="21590"/>
                <wp:wrapTopAndBottom/>
                <wp:docPr id="725" name="Rounded Rectangular Callout 6"/>
                <wp:cNvGraphicFramePr/>
                <a:graphic xmlns:a="http://schemas.openxmlformats.org/drawingml/2006/main">
                  <a:graphicData uri="http://schemas.microsoft.com/office/word/2010/wordprocessingShape">
                    <wps:wsp>
                      <wps:cNvSpPr/>
                      <wps:spPr>
                        <a:xfrm>
                          <a:off x="0" y="0"/>
                          <a:ext cx="2374900" cy="1597660"/>
                        </a:xfrm>
                        <a:prstGeom prst="wedgeRoundRectCallout">
                          <a:avLst>
                            <a:gd name="adj1" fmla="val 21378"/>
                            <a:gd name="adj2" fmla="val -63275"/>
                            <a:gd name="adj3" fmla="val 16667"/>
                          </a:avLst>
                        </a:prstGeom>
                        <a:solidFill>
                          <a:schemeClr val="accent2">
                            <a:lumMod val="20000"/>
                            <a:lumOff val="80000"/>
                          </a:schemeClr>
                        </a:solidFill>
                        <a:ln>
                          <a:solidFill>
                            <a:schemeClr val="accent2">
                              <a:lumMod val="40000"/>
                              <a:lumOff val="60000"/>
                            </a:schemeClr>
                          </a:solidFill>
                        </a:ln>
                      </wps:spPr>
                      <wps:style>
                        <a:lnRef idx="2">
                          <a:schemeClr val="accent2"/>
                        </a:lnRef>
                        <a:fillRef idx="1">
                          <a:schemeClr val="lt1"/>
                        </a:fillRef>
                        <a:effectRef idx="0">
                          <a:schemeClr val="accent2"/>
                        </a:effectRef>
                        <a:fontRef idx="minor">
                          <a:schemeClr val="dk1"/>
                        </a:fontRef>
                      </wps:style>
                      <wps:txbx>
                        <w:txbxContent>
                          <w:p w14:paraId="79BB8674" w14:textId="77777777" w:rsidR="00FD1665" w:rsidRDefault="00FD1665" w:rsidP="00026054">
                            <w:pPr>
                              <w:jc w:val="center"/>
                              <w:rPr>
                                <w:rFonts w:cs="Open Sans"/>
                                <w:color w:val="000000" w:themeColor="text1"/>
                                <w:sz w:val="22"/>
                                <w:szCs w:val="22"/>
                              </w:rPr>
                            </w:pPr>
                            <w:r w:rsidRPr="0023438E">
                              <w:rPr>
                                <w:rFonts w:cs="Open Sans"/>
                                <w:color w:val="000000" w:themeColor="text1"/>
                                <w:sz w:val="22"/>
                                <w:szCs w:val="22"/>
                              </w:rPr>
                              <w:t>All children should be able to have a say in things that matter</w:t>
                            </w:r>
                          </w:p>
                          <w:p w14:paraId="2A220316" w14:textId="77777777" w:rsidR="00FD1665" w:rsidRPr="009A1AFB" w:rsidRDefault="00FD1665" w:rsidP="00026054">
                            <w:pPr>
                              <w:jc w:val="center"/>
                              <w:rPr>
                                <w:rFonts w:cs="Open Sans"/>
                                <w:color w:val="000000" w:themeColor="text1"/>
                                <w:sz w:val="20"/>
                                <w:szCs w:val="20"/>
                              </w:rPr>
                            </w:pPr>
                            <w:r w:rsidRPr="0023438E">
                              <w:rPr>
                                <w:rFonts w:cs="Open Sans"/>
                                <w:color w:val="000000" w:themeColor="text1"/>
                                <w:sz w:val="22"/>
                                <w:szCs w:val="22"/>
                              </w:rPr>
                              <w:br/>
                            </w:r>
                            <w:r w:rsidRPr="009A1AFB">
                              <w:rPr>
                                <w:rFonts w:cs="Open Sans"/>
                                <w:color w:val="000000" w:themeColor="text1"/>
                                <w:sz w:val="20"/>
                                <w:szCs w:val="20"/>
                              </w:rPr>
                              <w:t>(child, 11)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8243A89" id="Rounded Rectangular Callout 6" o:spid="_x0000_s1029" type="#_x0000_t62" style="position:absolute;margin-left:132.25pt;margin-top:89.7pt;width:187pt;height:125.8pt;z-index:251662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xpeZ8wIAALEGAAAOAAAAZHJzL2Uyb0RvYy54bWysVVtP2zAUfp+0/2D5HdKkbQoVKaqKmCYx&#10;QMDEs+vYbTZfMttp2v36HTuXhlHtAe0l9bmf851Lr673UqAdM7bQKsPx+QgjpqjOC7XJ8PeX27ML&#10;jKwjKidCK5bhA7P4evH501Vdzlmit1rkzCBwouy8LjO8da6cR5GlWyaJPdclUyDk2kjigDSbKDek&#10;Bu9SRMlolEa1NnlpNGXWAvemEeJF8M85o+6Bc8scEhmG3Fz4mvBd+2+0uCLzjSHltqBtGuQDWUhS&#10;KAjau7ohjqDKFO9cyYIabTV351TLSHNeUBZqgGri0V/VPG9JyUItAI4te5js/3NL73ePBhV5hmfJ&#10;FCNFJDTpSVcqZzl6AviI2lSCGLQiQujKodRDVpd2DpbP5aNpKQtPX/+eG+l/oTK0DzAfepjZ3iEK&#10;zGQ8m1yOoBsUZPH0cpamoRHR0bw01n1hWiL/yHDN8g0LWfmU2lQC3mR3Z10APm+TJ/mPGCMuBfRx&#10;RwRK4vHsou3zQCcZ6pyl42Q2fa80HirFaZrOvA7k2YaFV5epz8FqUeS3hRCB8CPMVsIgyCLDhFKm&#10;XBKSFpX8pvOGD0MMUIQxBDYMa8O+6NgQIiyD9xRCvwki1EfjTroAZD6Mm3bsf8UFmQ8c+TFoGh9e&#10;7iCYT0eoJ8ZhpnyrQ719AW+haKAM2t6MA3C9YXzKULi4xb/V9WYsbHlvODpl2IHfROwtQlStXG8s&#10;C6XNKQf5zz5yo99V39Tsy3f79T4s0tjn6DlrnR9guYxuro4t6W0B43xHrHskBsYTVgBOp3uADxe6&#10;zrBuXxhttfl9iu/1YftBilENZyvD9ldFDMNIfFVwFy7jycTfuUBMprMECDOUrIcSVcmVhuGEhYHs&#10;wtPrO9E9udHyFS7s0kcFEVEUYmeYOtMRK9ecU7jRlC2XQQ1uW0ncnXouqXfucfZ78rJ/JaZsd9rB&#10;ObjX3YlrV6pp0FHXWyq9rJzmhfPCI64tAXcRXm8O75AOWsd/msUfAAAA//8DAFBLAwQUAAYACAAA&#10;ACEAIrnLBuEAAAALAQAADwAAAGRycy9kb3ducmV2LnhtbEyPTU+DQBCG7yb+h82YeLMLBRGRpZEm&#10;Jh5ME+vHecuOQGRnkd229N87Pelx5n3yzjPlaraDOODke0cK4kUEAqlxpqdWwfvb000OwgdNRg+O&#10;UMEJPayqy4tSF8Yd6RUP29AKLiFfaAVdCGMhpW86tNov3IjE2ZebrA48Tq00kz5yuR3kMooyaXVP&#10;fKHTI647bL63e6tgPfT24+Vkk3jzPKd1vanzz59aqeur+fEBRMA5/MFw1md1qNhp5/ZkvBgULLP0&#10;llEO7u5TEExkSc6bnYI0iSOQVSn//1D9AgAA//8DAFBLAQItABQABgAIAAAAIQC2gziS/gAAAOEB&#10;AAATAAAAAAAAAAAAAAAAAAAAAABbQ29udGVudF9UeXBlc10ueG1sUEsBAi0AFAAGAAgAAAAhADj9&#10;If/WAAAAlAEAAAsAAAAAAAAAAAAAAAAALwEAAF9yZWxzLy5yZWxzUEsBAi0AFAAGAAgAAAAhAHbG&#10;l5nzAgAAsQYAAA4AAAAAAAAAAAAAAAAALgIAAGRycy9lMm9Eb2MueG1sUEsBAi0AFAAGAAgAAAAh&#10;ACK5ywbhAAAACwEAAA8AAAAAAAAAAAAAAAAATQUAAGRycy9kb3ducmV2LnhtbFBLBQYAAAAABAAE&#10;APMAAABbBgAAAAA=&#10;" adj="15418,-2867" fillcolor="#fbe4d5 [661]" strokecolor="#f7caac [1301]" strokeweight="1pt">
                <v:textbox>
                  <w:txbxContent>
                    <w:p w14:paraId="79BB8674" w14:textId="77777777" w:rsidR="00FD1665" w:rsidRDefault="00FD1665" w:rsidP="00026054">
                      <w:pPr>
                        <w:jc w:val="center"/>
                        <w:rPr>
                          <w:rFonts w:cs="Open Sans"/>
                          <w:color w:val="000000" w:themeColor="text1"/>
                          <w:sz w:val="22"/>
                          <w:szCs w:val="22"/>
                        </w:rPr>
                      </w:pPr>
                      <w:r w:rsidRPr="0023438E">
                        <w:rPr>
                          <w:rFonts w:cs="Open Sans"/>
                          <w:color w:val="000000" w:themeColor="text1"/>
                          <w:sz w:val="22"/>
                          <w:szCs w:val="22"/>
                        </w:rPr>
                        <w:t>All children should be able to have a say in things that matter</w:t>
                      </w:r>
                    </w:p>
                    <w:p w14:paraId="2A220316" w14:textId="77777777" w:rsidR="00FD1665" w:rsidRPr="009A1AFB" w:rsidRDefault="00FD1665" w:rsidP="00026054">
                      <w:pPr>
                        <w:jc w:val="center"/>
                        <w:rPr>
                          <w:rFonts w:cs="Open Sans"/>
                          <w:color w:val="000000" w:themeColor="text1"/>
                          <w:sz w:val="20"/>
                          <w:szCs w:val="20"/>
                        </w:rPr>
                      </w:pPr>
                      <w:r w:rsidRPr="0023438E">
                        <w:rPr>
                          <w:rFonts w:cs="Open Sans"/>
                          <w:color w:val="000000" w:themeColor="text1"/>
                          <w:sz w:val="22"/>
                          <w:szCs w:val="22"/>
                        </w:rPr>
                        <w:br/>
                      </w:r>
                      <w:r w:rsidRPr="009A1AFB">
                        <w:rPr>
                          <w:rFonts w:cs="Open Sans"/>
                          <w:color w:val="000000" w:themeColor="text1"/>
                          <w:sz w:val="20"/>
                          <w:szCs w:val="20"/>
                        </w:rPr>
                        <w:t>(child, 11)</w:t>
                      </w:r>
                    </w:p>
                  </w:txbxContent>
                </v:textbox>
                <w10:wrap type="topAndBottom"/>
              </v:shape>
            </w:pict>
          </mc:Fallback>
        </mc:AlternateContent>
      </w:r>
      <w:r>
        <w:rPr>
          <w:rFonts w:cs="Open Sans"/>
          <w:b/>
          <w:noProof/>
        </w:rPr>
        <mc:AlternateContent>
          <mc:Choice Requires="wps">
            <w:drawing>
              <wp:anchor distT="0" distB="0" distL="114300" distR="114300" simplePos="0" relativeHeight="251663360" behindDoc="0" locked="0" layoutInCell="1" allowOverlap="1" wp14:anchorId="1439A066" wp14:editId="2C22A39D">
                <wp:simplePos x="0" y="0"/>
                <wp:positionH relativeFrom="margin">
                  <wp:posOffset>-463781</wp:posOffset>
                </wp:positionH>
                <wp:positionV relativeFrom="paragraph">
                  <wp:posOffset>1071072</wp:posOffset>
                </wp:positionV>
                <wp:extent cx="2026285" cy="1701800"/>
                <wp:effectExtent l="0" t="0" r="12065" b="146050"/>
                <wp:wrapTopAndBottom/>
                <wp:docPr id="723" name="Rounded Rectangular Callout 8"/>
                <wp:cNvGraphicFramePr/>
                <a:graphic xmlns:a="http://schemas.openxmlformats.org/drawingml/2006/main">
                  <a:graphicData uri="http://schemas.microsoft.com/office/word/2010/wordprocessingShape">
                    <wps:wsp>
                      <wps:cNvSpPr/>
                      <wps:spPr>
                        <a:xfrm>
                          <a:off x="0" y="0"/>
                          <a:ext cx="2026285" cy="1701800"/>
                        </a:xfrm>
                        <a:prstGeom prst="wedgeRoundRectCallout">
                          <a:avLst>
                            <a:gd name="adj1" fmla="val -15501"/>
                            <a:gd name="adj2" fmla="val 57710"/>
                            <a:gd name="adj3" fmla="val 16667"/>
                          </a:avLst>
                        </a:prstGeom>
                        <a:solidFill>
                          <a:srgbClr val="00B050">
                            <a:alpha val="30196"/>
                          </a:srgbClr>
                        </a:solidFill>
                        <a:ln>
                          <a:solidFill>
                            <a:srgbClr val="00B050"/>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6F862A77" w14:textId="77777777" w:rsidR="00FD1665" w:rsidRDefault="00FD1665" w:rsidP="00026054">
                            <w:pPr>
                              <w:jc w:val="center"/>
                              <w:rPr>
                                <w:rFonts w:cs="Open Sans"/>
                                <w:color w:val="000000" w:themeColor="text1"/>
                                <w:sz w:val="22"/>
                                <w:szCs w:val="22"/>
                              </w:rPr>
                            </w:pPr>
                            <w:r w:rsidRPr="0023438E">
                              <w:rPr>
                                <w:rFonts w:cs="Open Sans"/>
                                <w:color w:val="000000" w:themeColor="text1"/>
                                <w:sz w:val="22"/>
                                <w:szCs w:val="22"/>
                              </w:rPr>
                              <w:t>Adults sometimes think kids don’t know things and ignore their ideas</w:t>
                            </w:r>
                            <w:r w:rsidRPr="0023438E">
                              <w:rPr>
                                <w:rFonts w:cs="Open Sans"/>
                                <w:color w:val="000000" w:themeColor="text1"/>
                                <w:sz w:val="22"/>
                                <w:szCs w:val="22"/>
                              </w:rPr>
                              <w:br/>
                            </w:r>
                          </w:p>
                          <w:p w14:paraId="0918071A" w14:textId="77777777" w:rsidR="00FD1665" w:rsidRPr="009A1AFB" w:rsidRDefault="00FD1665" w:rsidP="00026054">
                            <w:pPr>
                              <w:jc w:val="center"/>
                              <w:rPr>
                                <w:rFonts w:cs="Open Sans"/>
                                <w:color w:val="000000" w:themeColor="text1"/>
                                <w:sz w:val="20"/>
                                <w:szCs w:val="20"/>
                              </w:rPr>
                            </w:pPr>
                            <w:r w:rsidRPr="009A1AFB">
                              <w:rPr>
                                <w:rFonts w:cs="Open Sans"/>
                                <w:color w:val="000000" w:themeColor="text1"/>
                                <w:sz w:val="20"/>
                                <w:szCs w:val="20"/>
                              </w:rPr>
                              <w:t>(child, 10)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439A066" id="Rounded Rectangular Callout 8" o:spid="_x0000_s1030" type="#_x0000_t62" style="position:absolute;margin-left:-36.5pt;margin-top:84.35pt;width:159.55pt;height:134pt;z-index:25166336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DaGx+gIAAH0GAAAOAAAAZHJzL2Uyb0RvYy54bWysVdtOGzEQfa/Uf7D8DnshNyI2KA2iqoQA&#10;ARXPjteb3cpru7aTTfr1jC+7SVsqVVV5WDyemeMzx57J1fW+5WjHtGmkKHB2nmLEBJVlIzYF/vpy&#10;ezbDyFgiSsKlYAU+MIOvFx8/XHVqznJZS14yjQBEmHmnClxbq+ZJYmjNWmLOpWICnJXULbFg6k1S&#10;atIBesuTPE0nSSd1qbSkzBjYvQlOvPD4VcWofagqwyziBQZu1n+1/67dN1lckflGE1U3NNIg/8Ci&#10;JY2AQweoG2IJ2urmN6i2oVoaWdlzKttEVlVDma8BqsnSX6p5rolivhYQx6hBJvP/YOn97lGjpizw&#10;NL/ASJAWLulJbkXJSvQE8hGx2XKi0YpwLrcWzZxknTJzyHxWjzpaBpau/n2lW/cfKkN7L/NhkJnt&#10;LaKwmaf5JJ+NMaLgy6ZpNkv9RSTHdKWN/cxki9yiwB0rN8yzcpQiFa832d0Z64UvI3lSfsswqloO&#10;97gjHJ1l43GaxYs+CcpPg8bTadY/hpMYUOQIlE0mk6nDAZ7xWFj1TB0HI3lT3jace0Nv1iuuEXAA&#10;BdJP6TgNjLmqSdi9SLPLSUQ0Idyj/4TDxV9BB14nmcDNpSbursLt+JU9cOYAuXhiFVy8uw/Py7cc&#10;GxgTSpmwWXDVpGSB8jiFv56ya1KX4Ul7QIdcgQADdgToIwNIjx04x3iXynzHDslBsD8QC8lDhj9Z&#10;Cjskt42Q+r3KOFQVTw7xvUhBGqeS3a/3vilGLtLtrGV5gEbRMkwQo+htA0/zjhj7SDQ8NRguMAbt&#10;A3wqLrsCy7jCqJb6x3v7Lh46GbwYdTCCCmy+b4lmGPEvAnr8MhuN3Mzyxmg8zcHQp571qUds25WE&#10;pwaPH9j5pYu3vF9WWravMC2X7lRwEUHh7AJTq3tjZcNohHlL2XLpw2BOKWLvxLOiDtzp7N78y/6V&#10;aBX700Jr38t+XMX2CBofY12mkMutlVVjnfOoazRgxvmnFOexG6Knto86/mos3gAAAP//AwBQSwME&#10;FAAGAAgAAAAhAPR8eBPhAAAACwEAAA8AAABkcnMvZG93bnJldi54bWxMj0FPwkAUhO8m/ofNM/EG&#10;Wwq2pHRL0ISLJkbQC7dHd+k2dt823QWqv97nSY+Tmcx8U65H14mLGULrScFsmoAwVHvdUqPg4307&#10;WYIIEUlj58ko+DIB1tXtTYmF9lfamcs+NoJLKBSowMbYF1KG2hqHYep7Q+yd/OAwshwaqQe8crnr&#10;ZJokmXTYEi9Y7M2TNfXn/uwUbB/ky+Pzyb4e3tJvQty5vt2kSt3fjZsViGjG+BeGX3xGh4qZjv5M&#10;OohOwSSf85fIRrbMQXAiXWQzEEcFi3mWg6xK+f9D9QMAAP//AwBQSwECLQAUAAYACAAAACEAtoM4&#10;kv4AAADhAQAAEwAAAAAAAAAAAAAAAAAAAAAAW0NvbnRlbnRfVHlwZXNdLnhtbFBLAQItABQABgAI&#10;AAAAIQA4/SH/1gAAAJQBAAALAAAAAAAAAAAAAAAAAC8BAABfcmVscy8ucmVsc1BLAQItABQABgAI&#10;AAAAIQAtDaGx+gIAAH0GAAAOAAAAAAAAAAAAAAAAAC4CAABkcnMvZTJvRG9jLnhtbFBLAQItABQA&#10;BgAIAAAAIQD0fHgT4QAAAAsBAAAPAAAAAAAAAAAAAAAAAFQFAABkcnMvZG93bnJldi54bWxQSwUG&#10;AAAAAAQABADzAAAAYgYAAAAA&#10;" adj="7452,23265" fillcolor="#00b050" strokecolor="#00b050" strokeweight="1pt">
                <v:fill opacity="19789f"/>
                <v:textbox>
                  <w:txbxContent>
                    <w:p w14:paraId="6F862A77" w14:textId="77777777" w:rsidR="00FD1665" w:rsidRDefault="00FD1665" w:rsidP="00026054">
                      <w:pPr>
                        <w:jc w:val="center"/>
                        <w:rPr>
                          <w:rFonts w:cs="Open Sans"/>
                          <w:color w:val="000000" w:themeColor="text1"/>
                          <w:sz w:val="22"/>
                          <w:szCs w:val="22"/>
                        </w:rPr>
                      </w:pPr>
                      <w:r w:rsidRPr="0023438E">
                        <w:rPr>
                          <w:rFonts w:cs="Open Sans"/>
                          <w:color w:val="000000" w:themeColor="text1"/>
                          <w:sz w:val="22"/>
                          <w:szCs w:val="22"/>
                        </w:rPr>
                        <w:t>Adults sometimes think kids don’t know things and ignore their ideas</w:t>
                      </w:r>
                      <w:r w:rsidRPr="0023438E">
                        <w:rPr>
                          <w:rFonts w:cs="Open Sans"/>
                          <w:color w:val="000000" w:themeColor="text1"/>
                          <w:sz w:val="22"/>
                          <w:szCs w:val="22"/>
                        </w:rPr>
                        <w:br/>
                      </w:r>
                    </w:p>
                    <w:p w14:paraId="0918071A" w14:textId="77777777" w:rsidR="00FD1665" w:rsidRPr="009A1AFB" w:rsidRDefault="00FD1665" w:rsidP="00026054">
                      <w:pPr>
                        <w:jc w:val="center"/>
                        <w:rPr>
                          <w:rFonts w:cs="Open Sans"/>
                          <w:color w:val="000000" w:themeColor="text1"/>
                          <w:sz w:val="20"/>
                          <w:szCs w:val="20"/>
                        </w:rPr>
                      </w:pPr>
                      <w:r w:rsidRPr="009A1AFB">
                        <w:rPr>
                          <w:rFonts w:cs="Open Sans"/>
                          <w:color w:val="000000" w:themeColor="text1"/>
                          <w:sz w:val="20"/>
                          <w:szCs w:val="20"/>
                        </w:rPr>
                        <w:t>(child, 10)</w:t>
                      </w:r>
                    </w:p>
                  </w:txbxContent>
                </v:textbox>
                <w10:wrap type="topAndBottom" anchorx="margin"/>
              </v:shape>
            </w:pict>
          </mc:Fallback>
        </mc:AlternateContent>
      </w:r>
      <w:r w:rsidR="00026054" w:rsidRPr="00CC0E65">
        <w:rPr>
          <w:rFonts w:cs="Open Sans"/>
        </w:rPr>
        <w:t>Children were involved in designing the survey. The Commissioner consulted with two groups of children who helped identify key issues</w:t>
      </w:r>
      <w:r w:rsidR="00026054">
        <w:rPr>
          <w:rFonts w:cs="Open Sans"/>
        </w:rPr>
        <w:t>, which formed the basis of the survey questions.</w:t>
      </w:r>
    </w:p>
    <w:p w14:paraId="77F914AB" w14:textId="77777777" w:rsidR="00BE270C" w:rsidRDefault="00BE270C" w:rsidP="00347F86">
      <w:pPr>
        <w:rPr>
          <w:rFonts w:cs="Open Sans"/>
          <w:b/>
          <w:color w:val="2F5496" w:themeColor="accent1" w:themeShade="BF"/>
        </w:rPr>
      </w:pPr>
    </w:p>
    <w:p w14:paraId="35951D24" w14:textId="77777777" w:rsidR="00BE270C" w:rsidRDefault="00BE270C" w:rsidP="00347F86">
      <w:pPr>
        <w:rPr>
          <w:rFonts w:cs="Open Sans"/>
          <w:b/>
          <w:color w:val="2F5496" w:themeColor="accent1" w:themeShade="BF"/>
        </w:rPr>
      </w:pPr>
    </w:p>
    <w:p w14:paraId="729267C1" w14:textId="77777777" w:rsidR="00BE270C" w:rsidRDefault="00BE270C" w:rsidP="00347F86">
      <w:pPr>
        <w:rPr>
          <w:rFonts w:cs="Open Sans"/>
          <w:b/>
          <w:color w:val="2F5496" w:themeColor="accent1" w:themeShade="BF"/>
        </w:rPr>
      </w:pPr>
    </w:p>
    <w:p w14:paraId="151A7E75" w14:textId="77777777" w:rsidR="00BE270C" w:rsidRDefault="00BE270C" w:rsidP="00347F86">
      <w:pPr>
        <w:rPr>
          <w:rFonts w:cs="Open Sans"/>
          <w:b/>
          <w:color w:val="2F5496" w:themeColor="accent1" w:themeShade="BF"/>
        </w:rPr>
      </w:pPr>
    </w:p>
    <w:p w14:paraId="1444518C" w14:textId="77777777" w:rsidR="00BE270C" w:rsidRDefault="00BE270C" w:rsidP="00347F86">
      <w:pPr>
        <w:rPr>
          <w:rFonts w:cs="Open Sans"/>
          <w:b/>
          <w:color w:val="2F5496" w:themeColor="accent1" w:themeShade="BF"/>
        </w:rPr>
      </w:pPr>
    </w:p>
    <w:p w14:paraId="6181C40F" w14:textId="3471FEAF" w:rsidR="00026054" w:rsidRDefault="00BE270C" w:rsidP="00347F86">
      <w:pPr>
        <w:rPr>
          <w:rFonts w:cs="Open Sans"/>
          <w:b/>
        </w:rPr>
      </w:pPr>
      <w:r w:rsidRPr="00BE3AEE">
        <w:rPr>
          <w:rFonts w:cs="Open Sans"/>
          <w:b/>
          <w:color w:val="2F5496" w:themeColor="accent1" w:themeShade="BF"/>
        </w:rPr>
        <w:lastRenderedPageBreak/>
        <w:t>Demographics of survey respondents</w:t>
      </w:r>
      <w:r>
        <w:rPr>
          <w:rFonts w:cs="Open Sans"/>
          <w:b/>
          <w:noProof/>
        </w:rPr>
        <w:t xml:space="preserve"> </w:t>
      </w:r>
    </w:p>
    <w:p w14:paraId="102EA5EE" w14:textId="27C7232A" w:rsidR="00CB6931" w:rsidRPr="008160DE" w:rsidRDefault="00A80251" w:rsidP="00347F86">
      <w:pPr>
        <w:rPr>
          <w:rFonts w:cs="Open Sans"/>
          <w:b/>
          <w:sz w:val="18"/>
          <w:szCs w:val="18"/>
        </w:rPr>
      </w:pPr>
      <w:r>
        <w:rPr>
          <w:rFonts w:cs="Open Sans"/>
          <w:b/>
          <w:noProof/>
          <w:sz w:val="18"/>
          <w:szCs w:val="18"/>
        </w:rPr>
        <w:drawing>
          <wp:inline distT="0" distB="0" distL="0" distR="0" wp14:anchorId="1D9CD941" wp14:editId="3C08286F">
            <wp:extent cx="5257800" cy="2692400"/>
            <wp:effectExtent l="0" t="0" r="0" b="0"/>
            <wp:docPr id="39" name="Immagine 39" descr="22,700 children completed the survey. 30% of children live in regional or remote areas, 14% do not speak English at home and 6% identified as Aboriginal and Torres Strait Islander. 86% of survey respondents were aged 9-12. Children aged 6-8 comprised 7% of survey respondents and children aged 13-17 also comprised 7%. 52% of survey respondents were female, 44% were male and 4% answered ‘prefer not to sa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 name="Figure 4.1.png"/>
                    <pic:cNvPicPr/>
                  </pic:nvPicPr>
                  <pic:blipFill>
                    <a:blip r:embed="rId48" cstate="print">
                      <a:extLst>
                        <a:ext uri="{28A0092B-C50C-407E-A947-70E740481C1C}">
                          <a14:useLocalDpi xmlns:a14="http://schemas.microsoft.com/office/drawing/2010/main" val="0"/>
                        </a:ext>
                      </a:extLst>
                    </a:blip>
                    <a:stretch>
                      <a:fillRect/>
                    </a:stretch>
                  </pic:blipFill>
                  <pic:spPr>
                    <a:xfrm>
                      <a:off x="0" y="0"/>
                      <a:ext cx="5257800" cy="2692400"/>
                    </a:xfrm>
                    <a:prstGeom prst="rect">
                      <a:avLst/>
                    </a:prstGeom>
                  </pic:spPr>
                </pic:pic>
              </a:graphicData>
            </a:graphic>
          </wp:inline>
        </w:drawing>
      </w:r>
    </w:p>
    <w:p w14:paraId="68A04E8F" w14:textId="167EFBC1" w:rsidR="00CB6931" w:rsidRPr="00D23E18" w:rsidRDefault="00CB6931" w:rsidP="00347F86">
      <w:pPr>
        <w:rPr>
          <w:b/>
          <w:i/>
          <w:iCs/>
          <w:sz w:val="18"/>
          <w:szCs w:val="18"/>
        </w:rPr>
      </w:pPr>
      <w:r w:rsidRPr="00D23E18">
        <w:rPr>
          <w:sz w:val="18"/>
          <w:szCs w:val="18"/>
        </w:rPr>
        <w:t>Figure 4.</w:t>
      </w:r>
      <w:r w:rsidR="00BE270C">
        <w:rPr>
          <w:sz w:val="18"/>
          <w:szCs w:val="18"/>
        </w:rPr>
        <w:t>1</w:t>
      </w:r>
      <w:r w:rsidRPr="00D23E18">
        <w:rPr>
          <w:sz w:val="18"/>
          <w:szCs w:val="18"/>
        </w:rPr>
        <w:t>: Children’s Rights Poll, Demographics of survey respondents.</w:t>
      </w:r>
    </w:p>
    <w:p w14:paraId="37D9CC86" w14:textId="03A3FCDA" w:rsidR="00026054" w:rsidRPr="000C716D" w:rsidRDefault="00026054" w:rsidP="00347F86">
      <w:pPr>
        <w:pStyle w:val="Heading3"/>
      </w:pPr>
      <w:r w:rsidRPr="000C716D">
        <w:t>Survey results</w:t>
      </w:r>
    </w:p>
    <w:p w14:paraId="420D1BB8" w14:textId="77777777" w:rsidR="009C0C59" w:rsidRDefault="009C0C59" w:rsidP="00347F86">
      <w:pPr>
        <w:rPr>
          <w:rFonts w:cs="Open Sans"/>
        </w:rPr>
      </w:pPr>
      <w:bookmarkStart w:id="59" w:name="_Hlk23181174"/>
      <w:r>
        <w:rPr>
          <w:rFonts w:cs="Open Sans"/>
        </w:rPr>
        <w:t xml:space="preserve">Children were asked to rank their top three rights. </w:t>
      </w:r>
      <w:r w:rsidRPr="00CC0E65">
        <w:rPr>
          <w:rFonts w:cs="Open Sans"/>
        </w:rPr>
        <w:t xml:space="preserve">The top three rights were consistent across all subgroups, except for older children who ranked </w:t>
      </w:r>
      <w:r>
        <w:rPr>
          <w:rFonts w:cs="Open Sans"/>
        </w:rPr>
        <w:t>‘</w:t>
      </w:r>
      <w:r w:rsidRPr="00CC0E65">
        <w:rPr>
          <w:rFonts w:cs="Open Sans"/>
        </w:rPr>
        <w:t>getting an education</w:t>
      </w:r>
      <w:r>
        <w:rPr>
          <w:rFonts w:cs="Open Sans"/>
        </w:rPr>
        <w:t>’</w:t>
      </w:r>
      <w:r w:rsidRPr="00CC0E65">
        <w:rPr>
          <w:rFonts w:cs="Open Sans"/>
        </w:rPr>
        <w:t xml:space="preserve"> as third.</w:t>
      </w:r>
    </w:p>
    <w:p w14:paraId="0DC2BA5A" w14:textId="6024BC9B" w:rsidR="00A80251" w:rsidRDefault="009C0C59" w:rsidP="00347F86">
      <w:pPr>
        <w:rPr>
          <w:rFonts w:cs="Open Sans"/>
        </w:rPr>
      </w:pPr>
      <w:r>
        <w:rPr>
          <w:rFonts w:cs="Open Sans"/>
        </w:rPr>
        <w:t xml:space="preserve">Children were also asked which rights were ‘most true’ or ‘least true’ for them in their lives. </w:t>
      </w:r>
      <w:r w:rsidRPr="00CC0E65">
        <w:rPr>
          <w:rFonts w:cs="Open Sans"/>
        </w:rPr>
        <w:t>When the survey data was disaggregated according to Aboriginal and Torres Strait Islander status, greater proportions of children reported that the listed rights were ‘a little’ or ‘not at all’ true for them in their life, compared to children who did not identify as Aboriginal or Torres Strait Islander. The same was true of children who indicated that they lived in regional or remote areas of Australia.</w:t>
      </w:r>
    </w:p>
    <w:p w14:paraId="7C647FD7" w14:textId="77777777" w:rsidR="00A80251" w:rsidRDefault="00A80251">
      <w:pPr>
        <w:keepNext w:val="0"/>
        <w:keepLines w:val="0"/>
        <w:widowControl/>
        <w:spacing w:after="160" w:line="259" w:lineRule="auto"/>
        <w:rPr>
          <w:rFonts w:cs="Open Sans"/>
        </w:rPr>
      </w:pPr>
      <w:r>
        <w:rPr>
          <w:rFonts w:cs="Open Sans"/>
        </w:rPr>
        <w:br w:type="page"/>
      </w:r>
    </w:p>
    <w:p w14:paraId="36A8F9DD" w14:textId="55B21616" w:rsidR="00026054" w:rsidRDefault="00A80251" w:rsidP="00347F86">
      <w:pPr>
        <w:rPr>
          <w:rFonts w:cs="Open Sans"/>
          <w:b/>
        </w:rPr>
      </w:pPr>
      <w:r>
        <w:rPr>
          <w:rFonts w:cs="Open Sans"/>
          <w:b/>
          <w:noProof/>
        </w:rPr>
        <w:lastRenderedPageBreak/>
        <w:drawing>
          <wp:inline distT="0" distB="0" distL="0" distR="0" wp14:anchorId="2C0625B5" wp14:editId="64DD98F3">
            <wp:extent cx="5321300" cy="2413000"/>
            <wp:effectExtent l="0" t="0" r="0" b="0"/>
            <wp:docPr id="40" name="Immagine 40" descr="Rights most true for children: 1) I can breathe clean air and drink clean water 2) I can be cared for and have a home 3) I can get an education.&#10;&#10;Rights least true for children: 1) I can have a say about things that are important to me 2) I am treated fairly 3) I can get accurate information when I need it.&#10;&#10;Top 3 rights chosen by children: 1) To feel safe 2) To be cared for and have a home 3) To be able to breathe clean air and drink clean wat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 name="Figure 4.2.png"/>
                    <pic:cNvPicPr/>
                  </pic:nvPicPr>
                  <pic:blipFill>
                    <a:blip r:embed="rId49" cstate="print">
                      <a:extLst>
                        <a:ext uri="{28A0092B-C50C-407E-A947-70E740481C1C}">
                          <a14:useLocalDpi xmlns:a14="http://schemas.microsoft.com/office/drawing/2010/main" val="0"/>
                        </a:ext>
                      </a:extLst>
                    </a:blip>
                    <a:stretch>
                      <a:fillRect/>
                    </a:stretch>
                  </pic:blipFill>
                  <pic:spPr>
                    <a:xfrm>
                      <a:off x="0" y="0"/>
                      <a:ext cx="5321300" cy="2413000"/>
                    </a:xfrm>
                    <a:prstGeom prst="rect">
                      <a:avLst/>
                    </a:prstGeom>
                  </pic:spPr>
                </pic:pic>
              </a:graphicData>
            </a:graphic>
          </wp:inline>
        </w:drawing>
      </w:r>
    </w:p>
    <w:p w14:paraId="3FD31BCA" w14:textId="1177B5C1" w:rsidR="00CB6931" w:rsidRDefault="00CB6931" w:rsidP="00347F86">
      <w:pPr>
        <w:rPr>
          <w:sz w:val="18"/>
          <w:szCs w:val="18"/>
        </w:rPr>
      </w:pPr>
      <w:r w:rsidRPr="00D23E18">
        <w:rPr>
          <w:sz w:val="18"/>
          <w:szCs w:val="18"/>
        </w:rPr>
        <w:t>Figure 4.</w:t>
      </w:r>
      <w:r w:rsidR="009C0C59">
        <w:rPr>
          <w:sz w:val="18"/>
          <w:szCs w:val="18"/>
        </w:rPr>
        <w:t>2</w:t>
      </w:r>
      <w:r w:rsidRPr="00D23E18">
        <w:rPr>
          <w:sz w:val="18"/>
          <w:szCs w:val="18"/>
        </w:rPr>
        <w:t>: Children's Rights Poll, Ranking of rights.</w:t>
      </w:r>
    </w:p>
    <w:p w14:paraId="38846622" w14:textId="77777777" w:rsidR="00A80251" w:rsidRPr="00D23E18" w:rsidRDefault="00A80251" w:rsidP="00347F86">
      <w:pPr>
        <w:rPr>
          <w:i/>
          <w:iCs/>
          <w:sz w:val="18"/>
          <w:szCs w:val="18"/>
        </w:rPr>
      </w:pPr>
    </w:p>
    <w:p w14:paraId="234542DF" w14:textId="0024C7E8" w:rsidR="00026054" w:rsidRDefault="00A80251" w:rsidP="00347F86">
      <w:pPr>
        <w:rPr>
          <w:rFonts w:cs="Open Sans"/>
        </w:rPr>
      </w:pPr>
      <w:r>
        <w:rPr>
          <w:rFonts w:cs="Open Sans"/>
          <w:noProof/>
        </w:rPr>
        <w:drawing>
          <wp:inline distT="0" distB="0" distL="0" distR="0" wp14:anchorId="1AC05EB3" wp14:editId="562FCCB2">
            <wp:extent cx="3695700" cy="1968500"/>
            <wp:effectExtent l="0" t="0" r="0" b="0"/>
            <wp:docPr id="41" name="Immagine 41" descr="When asked ‘do you think children have all these rights?’, 38% answered ‘yes’, 36% answered ‘no’ and 26% answered ‘don’t know’."/>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 name="Figure 4.3a.png"/>
                    <pic:cNvPicPr/>
                  </pic:nvPicPr>
                  <pic:blipFill>
                    <a:blip r:embed="rId50" cstate="print">
                      <a:extLst>
                        <a:ext uri="{28A0092B-C50C-407E-A947-70E740481C1C}">
                          <a14:useLocalDpi xmlns:a14="http://schemas.microsoft.com/office/drawing/2010/main" val="0"/>
                        </a:ext>
                      </a:extLst>
                    </a:blip>
                    <a:stretch>
                      <a:fillRect/>
                    </a:stretch>
                  </pic:blipFill>
                  <pic:spPr>
                    <a:xfrm>
                      <a:off x="0" y="0"/>
                      <a:ext cx="3695700" cy="1968500"/>
                    </a:xfrm>
                    <a:prstGeom prst="rect">
                      <a:avLst/>
                    </a:prstGeom>
                  </pic:spPr>
                </pic:pic>
              </a:graphicData>
            </a:graphic>
          </wp:inline>
        </w:drawing>
      </w:r>
    </w:p>
    <w:p w14:paraId="1E15C0F6" w14:textId="4D0833B5" w:rsidR="00A80251" w:rsidRDefault="00A80251" w:rsidP="00347F86">
      <w:pPr>
        <w:rPr>
          <w:rFonts w:cs="Open Sans"/>
        </w:rPr>
      </w:pPr>
    </w:p>
    <w:p w14:paraId="4EB4798D" w14:textId="2D31C5EE" w:rsidR="00A80251" w:rsidRDefault="00A80251" w:rsidP="00347F86">
      <w:pPr>
        <w:rPr>
          <w:rFonts w:cs="Open Sans"/>
        </w:rPr>
      </w:pPr>
      <w:r>
        <w:rPr>
          <w:rFonts w:cs="Open Sans"/>
          <w:noProof/>
        </w:rPr>
        <w:drawing>
          <wp:inline distT="0" distB="0" distL="0" distR="0" wp14:anchorId="20F07A69" wp14:editId="052BDAA0">
            <wp:extent cx="3975100" cy="1854200"/>
            <wp:effectExtent l="0" t="0" r="0" b="0"/>
            <wp:docPr id="42" name="Immagine 42" descr="When asked ‘where did you learn about your rights’ the most common place was school followed by hom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 name="Figure 4.3b.png"/>
                    <pic:cNvPicPr/>
                  </pic:nvPicPr>
                  <pic:blipFill>
                    <a:blip r:embed="rId51" cstate="print">
                      <a:extLst>
                        <a:ext uri="{28A0092B-C50C-407E-A947-70E740481C1C}">
                          <a14:useLocalDpi xmlns:a14="http://schemas.microsoft.com/office/drawing/2010/main" val="0"/>
                        </a:ext>
                      </a:extLst>
                    </a:blip>
                    <a:stretch>
                      <a:fillRect/>
                    </a:stretch>
                  </pic:blipFill>
                  <pic:spPr>
                    <a:xfrm>
                      <a:off x="0" y="0"/>
                      <a:ext cx="3975100" cy="1854200"/>
                    </a:xfrm>
                    <a:prstGeom prst="rect">
                      <a:avLst/>
                    </a:prstGeom>
                  </pic:spPr>
                </pic:pic>
              </a:graphicData>
            </a:graphic>
          </wp:inline>
        </w:drawing>
      </w:r>
    </w:p>
    <w:p w14:paraId="69830A5C" w14:textId="424FD9D6" w:rsidR="00A80251" w:rsidRDefault="00A80251" w:rsidP="00347F86">
      <w:pPr>
        <w:rPr>
          <w:rFonts w:cs="Open Sans"/>
        </w:rPr>
      </w:pPr>
    </w:p>
    <w:p w14:paraId="0C64D0B2" w14:textId="2E465BAE" w:rsidR="00A80251" w:rsidRPr="00CC0E65" w:rsidRDefault="00A80251" w:rsidP="00347F86">
      <w:pPr>
        <w:rPr>
          <w:rFonts w:cs="Open Sans"/>
        </w:rPr>
      </w:pPr>
      <w:r>
        <w:rPr>
          <w:rFonts w:cs="Open Sans"/>
          <w:noProof/>
        </w:rPr>
        <w:lastRenderedPageBreak/>
        <w:drawing>
          <wp:inline distT="0" distB="0" distL="0" distR="0" wp14:anchorId="5C37DBD4" wp14:editId="33515C83">
            <wp:extent cx="5308600" cy="2044700"/>
            <wp:effectExtent l="0" t="0" r="0" b="0"/>
            <wp:docPr id="43" name="Immagine 43" descr="The top two places children felt that they could participate in decisions affecting them were home and scho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 name="Figure 4.3c.png"/>
                    <pic:cNvPicPr/>
                  </pic:nvPicPr>
                  <pic:blipFill>
                    <a:blip r:embed="rId52" cstate="print">
                      <a:extLst>
                        <a:ext uri="{28A0092B-C50C-407E-A947-70E740481C1C}">
                          <a14:useLocalDpi xmlns:a14="http://schemas.microsoft.com/office/drawing/2010/main" val="0"/>
                        </a:ext>
                      </a:extLst>
                    </a:blip>
                    <a:stretch>
                      <a:fillRect/>
                    </a:stretch>
                  </pic:blipFill>
                  <pic:spPr>
                    <a:xfrm>
                      <a:off x="0" y="0"/>
                      <a:ext cx="5308600" cy="2044700"/>
                    </a:xfrm>
                    <a:prstGeom prst="rect">
                      <a:avLst/>
                    </a:prstGeom>
                  </pic:spPr>
                </pic:pic>
              </a:graphicData>
            </a:graphic>
          </wp:inline>
        </w:drawing>
      </w:r>
    </w:p>
    <w:p w14:paraId="5C5B7745" w14:textId="77777777" w:rsidR="00A80251" w:rsidRDefault="00A80251" w:rsidP="00347F86">
      <w:pPr>
        <w:rPr>
          <w:rFonts w:cs="Open Sans"/>
          <w:b/>
        </w:rPr>
      </w:pPr>
      <w:bookmarkStart w:id="60" w:name="_Hlk23181261"/>
      <w:bookmarkEnd w:id="59"/>
    </w:p>
    <w:p w14:paraId="387B688A" w14:textId="7B39AA98" w:rsidR="00A80251" w:rsidRDefault="00A80251" w:rsidP="00347F86">
      <w:pPr>
        <w:rPr>
          <w:rFonts w:cs="Open Sans"/>
          <w:b/>
        </w:rPr>
      </w:pPr>
      <w:r>
        <w:rPr>
          <w:rFonts w:cs="Open Sans"/>
          <w:b/>
          <w:noProof/>
        </w:rPr>
        <w:drawing>
          <wp:inline distT="0" distB="0" distL="0" distR="0" wp14:anchorId="6E528286" wp14:editId="4CFAEF75">
            <wp:extent cx="5207000" cy="2298700"/>
            <wp:effectExtent l="0" t="0" r="0" b="0"/>
            <wp:docPr id="48" name="Immagine 48" descr="When asked whether Australia does enough to help children, the top 3 statements children said ‘yes’ to: 1) Breathe clean air and drink clean water 2) get an education 3) Eat healthy food &#10;&#10;When asked whether Australia does enough to help children, the top 3 statements children said ‘no’ to: 1) Be treated fairly, 2) Have a say about things that are important to them 3) Get accurate information when they need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 name="Figure 4.3d.png"/>
                    <pic:cNvPicPr/>
                  </pic:nvPicPr>
                  <pic:blipFill>
                    <a:blip r:embed="rId53" cstate="print">
                      <a:extLst>
                        <a:ext uri="{28A0092B-C50C-407E-A947-70E740481C1C}">
                          <a14:useLocalDpi xmlns:a14="http://schemas.microsoft.com/office/drawing/2010/main" val="0"/>
                        </a:ext>
                      </a:extLst>
                    </a:blip>
                    <a:stretch>
                      <a:fillRect/>
                    </a:stretch>
                  </pic:blipFill>
                  <pic:spPr>
                    <a:xfrm>
                      <a:off x="0" y="0"/>
                      <a:ext cx="5207000" cy="2298700"/>
                    </a:xfrm>
                    <a:prstGeom prst="rect">
                      <a:avLst/>
                    </a:prstGeom>
                  </pic:spPr>
                </pic:pic>
              </a:graphicData>
            </a:graphic>
          </wp:inline>
        </w:drawing>
      </w:r>
    </w:p>
    <w:bookmarkEnd w:id="60"/>
    <w:p w14:paraId="05166C74" w14:textId="00BD458F" w:rsidR="00CB6931" w:rsidRDefault="00CB6931" w:rsidP="00347F86">
      <w:pPr>
        <w:rPr>
          <w:sz w:val="18"/>
          <w:szCs w:val="18"/>
        </w:rPr>
      </w:pPr>
      <w:r w:rsidRPr="00D23E18">
        <w:rPr>
          <w:sz w:val="18"/>
          <w:szCs w:val="18"/>
        </w:rPr>
        <w:t>Figure 4.</w:t>
      </w:r>
      <w:r w:rsidR="009C0C59">
        <w:rPr>
          <w:sz w:val="18"/>
          <w:szCs w:val="18"/>
        </w:rPr>
        <w:t>3</w:t>
      </w:r>
      <w:r w:rsidRPr="00D23E18">
        <w:rPr>
          <w:sz w:val="18"/>
          <w:szCs w:val="18"/>
        </w:rPr>
        <w:t>: Children's Rights Poll, Children’s views on their rights.</w:t>
      </w:r>
    </w:p>
    <w:p w14:paraId="5B27499E" w14:textId="77777777" w:rsidR="00026054" w:rsidRPr="00BE3AEE" w:rsidRDefault="00026054" w:rsidP="00347F86">
      <w:pPr>
        <w:pStyle w:val="Heading3"/>
      </w:pPr>
      <w:r w:rsidRPr="00BE3AEE">
        <w:t>Aboriginal and Torres Strait Islander respondents</w:t>
      </w:r>
    </w:p>
    <w:p w14:paraId="10B92362" w14:textId="055D5B31" w:rsidR="00051746" w:rsidRDefault="00051746" w:rsidP="00347F86">
      <w:pPr>
        <w:rPr>
          <w:rFonts w:cs="Open Sans"/>
        </w:rPr>
      </w:pPr>
      <w:bookmarkStart w:id="61" w:name="_Hlk23181285"/>
      <w:r w:rsidRPr="00925BDB">
        <w:rPr>
          <w:rFonts w:cs="Open Sans"/>
        </w:rPr>
        <w:t xml:space="preserve">A significantly lower proportion of </w:t>
      </w:r>
      <w:r>
        <w:rPr>
          <w:rFonts w:cs="Open Sans"/>
        </w:rPr>
        <w:t>children</w:t>
      </w:r>
      <w:r w:rsidRPr="00925BDB">
        <w:rPr>
          <w:rFonts w:cs="Open Sans"/>
        </w:rPr>
        <w:t xml:space="preserve"> who identified as Aboriginal or Torres Strait Islanders or preferred not to say, reported that they were able to participate in decisions affecting them at home, school or sport/other out of school activities. </w:t>
      </w:r>
      <w:r>
        <w:rPr>
          <w:rFonts w:cs="Open Sans"/>
        </w:rPr>
        <w:t>Children</w:t>
      </w:r>
      <w:r w:rsidRPr="00925BDB">
        <w:rPr>
          <w:rFonts w:cs="Open Sans"/>
        </w:rPr>
        <w:t xml:space="preserve"> who identified as Aboriginal or Torres Strait Islanders also reported that they were less likely to be treated fairly than their non-Indigenous peers. In response to the statement, ‘I am treated fairly’, 14.9% of self-identified Aboriginal and Torres Strait Islander children answered</w:t>
      </w:r>
      <w:r>
        <w:rPr>
          <w:rFonts w:cs="Open Sans"/>
        </w:rPr>
        <w:t>,</w:t>
      </w:r>
      <w:r w:rsidRPr="00925BDB">
        <w:rPr>
          <w:rFonts w:cs="Open Sans"/>
        </w:rPr>
        <w:t xml:space="preserve"> ‘a little/not at all’, compared with 4.5% of non-Indigenous respondents.</w:t>
      </w:r>
    </w:p>
    <w:p w14:paraId="69800B97" w14:textId="4DBA4F36" w:rsidR="00A80251" w:rsidRDefault="00A80251">
      <w:pPr>
        <w:keepNext w:val="0"/>
        <w:keepLines w:val="0"/>
        <w:widowControl/>
        <w:spacing w:after="160" w:line="259" w:lineRule="auto"/>
        <w:rPr>
          <w:rFonts w:cs="Open Sans"/>
        </w:rPr>
      </w:pPr>
      <w:r>
        <w:rPr>
          <w:rFonts w:cs="Open Sans"/>
        </w:rPr>
        <w:br w:type="page"/>
      </w:r>
    </w:p>
    <w:bookmarkEnd w:id="61"/>
    <w:p w14:paraId="6C8CD88E" w14:textId="77777777" w:rsidR="00026054" w:rsidRPr="00BE3AEE" w:rsidRDefault="00026054" w:rsidP="00347F86">
      <w:pPr>
        <w:pStyle w:val="Heading3"/>
      </w:pPr>
      <w:r w:rsidRPr="00BE3AEE">
        <w:lastRenderedPageBreak/>
        <w:t>Regional and rural respondents</w:t>
      </w:r>
    </w:p>
    <w:p w14:paraId="70CBF8A4" w14:textId="77777777" w:rsidR="00B03FE9" w:rsidRDefault="00B03FE9" w:rsidP="00347F86">
      <w:pPr>
        <w:rPr>
          <w:rFonts w:cs="Open Sans"/>
        </w:rPr>
      </w:pPr>
      <w:bookmarkStart w:id="62" w:name="_Hlk23181309"/>
      <w:r w:rsidRPr="00925BDB">
        <w:rPr>
          <w:rFonts w:cs="Open Sans"/>
        </w:rPr>
        <w:t xml:space="preserve">A significantly lower proportion of children in regional and rural areas felt they could participate in decisions affecting them at home, online and sport/other out of school activities compared to children in major cities. Children in </w:t>
      </w:r>
      <w:r>
        <w:rPr>
          <w:rFonts w:cs="Open Sans"/>
        </w:rPr>
        <w:t>regional and rural areas also indicated that access to health care was a right less likely to be met for them than for those respondents from major cities. The statement, ‘I can see doctors when I’m sick’, was ranked second lowest by regional and rural respondents.</w:t>
      </w:r>
      <w:bookmarkEnd w:id="62"/>
    </w:p>
    <w:bookmarkStart w:id="63" w:name="_Toc25573082"/>
    <w:p w14:paraId="68C3D652" w14:textId="77777777" w:rsidR="00026054" w:rsidRPr="00521705" w:rsidRDefault="00026054" w:rsidP="00347F86">
      <w:pPr>
        <w:pStyle w:val="Heading2"/>
      </w:pPr>
      <w:r>
        <w:rPr>
          <w:noProof/>
        </w:rPr>
        <mc:AlternateContent>
          <mc:Choice Requires="wps">
            <w:drawing>
              <wp:anchor distT="0" distB="0" distL="114300" distR="114300" simplePos="0" relativeHeight="251704320" behindDoc="0" locked="0" layoutInCell="1" allowOverlap="1" wp14:anchorId="023952B7" wp14:editId="083FCF68">
                <wp:simplePos x="0" y="0"/>
                <wp:positionH relativeFrom="column">
                  <wp:posOffset>1315720</wp:posOffset>
                </wp:positionH>
                <wp:positionV relativeFrom="paragraph">
                  <wp:posOffset>598170</wp:posOffset>
                </wp:positionV>
                <wp:extent cx="2727960" cy="1638300"/>
                <wp:effectExtent l="0" t="0" r="15240" b="228600"/>
                <wp:wrapTopAndBottom/>
                <wp:docPr id="726" name="Speech Bubble: Rectangle with Corners Rounded 726"/>
                <wp:cNvGraphicFramePr/>
                <a:graphic xmlns:a="http://schemas.openxmlformats.org/drawingml/2006/main">
                  <a:graphicData uri="http://schemas.microsoft.com/office/word/2010/wordprocessingShape">
                    <wps:wsp>
                      <wps:cNvSpPr/>
                      <wps:spPr>
                        <a:xfrm>
                          <a:off x="0" y="0"/>
                          <a:ext cx="2727960" cy="1638300"/>
                        </a:xfrm>
                        <a:prstGeom prst="wedgeRoundRectCallout">
                          <a:avLst/>
                        </a:prstGeom>
                      </wps:spPr>
                      <wps:style>
                        <a:lnRef idx="1">
                          <a:schemeClr val="accent6"/>
                        </a:lnRef>
                        <a:fillRef idx="2">
                          <a:schemeClr val="accent6"/>
                        </a:fillRef>
                        <a:effectRef idx="1">
                          <a:schemeClr val="accent6"/>
                        </a:effectRef>
                        <a:fontRef idx="minor">
                          <a:schemeClr val="dk1"/>
                        </a:fontRef>
                      </wps:style>
                      <wps:txbx>
                        <w:txbxContent>
                          <w:p w14:paraId="75DD1F9B" w14:textId="77777777" w:rsidR="00FD1665" w:rsidRPr="003871A5" w:rsidRDefault="00FD1665" w:rsidP="00026054">
                            <w:pPr>
                              <w:jc w:val="center"/>
                              <w:rPr>
                                <w:rFonts w:asciiTheme="minorHAnsi" w:hAnsiTheme="minorHAnsi" w:cstheme="minorHAnsi"/>
                              </w:rPr>
                            </w:pPr>
                            <w:r w:rsidRPr="003871A5">
                              <w:rPr>
                                <w:rFonts w:asciiTheme="minorHAnsi" w:hAnsiTheme="minorHAnsi" w:cstheme="minorHAnsi"/>
                              </w:rPr>
                              <w:t>Growing up in Australia is good because I can have my say and I get to participate in sport and things I like</w:t>
                            </w:r>
                          </w:p>
                          <w:p w14:paraId="3F127B7D" w14:textId="77777777" w:rsidR="00FD1665" w:rsidRPr="003871A5" w:rsidRDefault="00FD1665" w:rsidP="00026054">
                            <w:pPr>
                              <w:jc w:val="center"/>
                              <w:rPr>
                                <w:rFonts w:asciiTheme="minorHAnsi" w:hAnsiTheme="minorHAnsi" w:cstheme="minorHAnsi"/>
                              </w:rPr>
                            </w:pPr>
                            <w:r w:rsidRPr="003871A5">
                              <w:rPr>
                                <w:rFonts w:asciiTheme="minorHAnsi" w:hAnsiTheme="minorHAnsi" w:cstheme="minorHAnsi"/>
                              </w:rPr>
                              <w:t>(child, 10)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23952B7" id="Speech Bubble: Rectangle with Corners Rounded 726" o:spid="_x0000_s1031" type="#_x0000_t62" style="position:absolute;left:0;text-align:left;margin-left:103.6pt;margin-top:47.1pt;width:214.8pt;height:129pt;z-index:2517043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NQuPlAIAAGIFAAAOAAAAZHJzL2Uyb0RvYy54bWysVN9P2zAQfp+0/8Hy+0gboIWKFHVFTJMQ&#10;VJSJZ9c5N9Ecn2e7Tbu/fmenKYghbZr24vhyP3z3fXd3db1rNNuC8zWagg9PBpyBkVjWZl3wb0+3&#10;ny4480GYUmg0UPA9eH49/fjhqrUTyLFCXYJjFMT4SWsLXoVgJ1nmZQWN8CdowZBSoWtEINGts9KJ&#10;lqI3OssHg1HWoiutQwne09+bTsmnKb5SIMODUh4C0wWn3EI6XTpX8cymV2KydsJWtTykIf4hi0bU&#10;hh49hroRQbCNq38L1dTSoUcVTiQ2GSpVS0g1UDXDwZtqlpWwkGohcLw9wuT/X1h5v104VpcFH+cj&#10;zoxoiKSlBZAV+7xZrTRM2COhKMxaA2vrULE5OkOEs0fcmBJKFh0Jxtb6CUVb2oU7SJ6uEZOdck38&#10;UrVsl6DfH6GHXWCSfubjfHw5IoYk6Yaj04vTQSIne3G3zocvgA2Ll4K3UK4h5RDzmwutcRMSB2J7&#10;5wPlQL69Dwkxvy6jdAt7DTEpbR5BEQCUwzB5p9aDuXZsK6hphJRgQqqQ4iXr6KZqrY+O+Z8dD/bR&#10;FVJbHp3/4tWjR3oZTTg6N7VB997r5fdhJIVSVp19j0BXd4Qg7Fa7xPx5T98Kyz11g8NuTLyVtzVh&#10;fSd8WAhHc0H80KyHBzqUxrbgeLhxVqH7+d7/aE/tSlrOWpqzgvsfG+GAM/3VUCNfDs/O4mAm4ex8&#10;nJPgXmtWrzVm08yRWBnSVrEyXaN90P1VOWyeaSXM4qukEkbS2wWXwfXCPHTzT0tFwmyWzGgYrQh3&#10;Zmll3wexdZ52z8LZQ8MF6tV77GdSTN60WWcbGTI42wRUderBiHSH64EBGuTEy2HpxE3xWk5WL6tx&#10;+gsAAP//AwBQSwMEFAAGAAgAAAAhAORJizrgAAAACgEAAA8AAABkcnMvZG93bnJldi54bWxMj8FO&#10;wzAMhu9IvENkJC6IJW1HB6XuhJCQOI5uQhyzxrQVTVKabOveHnOCk2X50+/vL9ezHcSRptB7h5As&#10;FAhyjTe9axF225fbexAhamf04B0hnCnAurq8KHVh/Mm90bGOreAQFwqN0MU4FlKGpiOrw8KP5Pj2&#10;6SerI69TK82kTxxuB5kqlUure8cfOj3Sc0fNV32wCN/J+0fSZ7R53azGZX1u1c1W7RCvr+anRxCR&#10;5vgHw68+q0PFTnt/cCaIASFVq5RRhIclTwbyLOcue4TsLk1BVqX8X6H6AQAA//8DAFBLAQItABQA&#10;BgAIAAAAIQC2gziS/gAAAOEBAAATAAAAAAAAAAAAAAAAAAAAAABbQ29udGVudF9UeXBlc10ueG1s&#10;UEsBAi0AFAAGAAgAAAAhADj9If/WAAAAlAEAAAsAAAAAAAAAAAAAAAAALwEAAF9yZWxzLy5yZWxz&#10;UEsBAi0AFAAGAAgAAAAhAIY1C4+UAgAAYgUAAA4AAAAAAAAAAAAAAAAALgIAAGRycy9lMm9Eb2Mu&#10;eG1sUEsBAi0AFAAGAAgAAAAhAORJizrgAAAACgEAAA8AAAAAAAAAAAAAAAAA7gQAAGRycy9kb3du&#10;cmV2LnhtbFBLBQYAAAAABAAEAPMAAAD7BQAAAAA=&#10;" adj="6300,24300" fillcolor="#9ecb81 [2169]" strokecolor="#70ad47 [3209]" strokeweight=".5pt">
                <v:fill color2="#8ac066 [2617]" rotate="t" colors="0 #b5d5a7;.5 #aace99;1 #9cca86" focus="100%" type="gradient">
                  <o:fill v:ext="view" type="gradientUnscaled"/>
                </v:fill>
                <v:textbox>
                  <w:txbxContent>
                    <w:p w14:paraId="75DD1F9B" w14:textId="77777777" w:rsidR="00FD1665" w:rsidRPr="003871A5" w:rsidRDefault="00FD1665" w:rsidP="00026054">
                      <w:pPr>
                        <w:jc w:val="center"/>
                        <w:rPr>
                          <w:rFonts w:asciiTheme="minorHAnsi" w:hAnsiTheme="minorHAnsi" w:cstheme="minorHAnsi"/>
                        </w:rPr>
                      </w:pPr>
                      <w:r w:rsidRPr="003871A5">
                        <w:rPr>
                          <w:rFonts w:asciiTheme="minorHAnsi" w:hAnsiTheme="minorHAnsi" w:cstheme="minorHAnsi"/>
                        </w:rPr>
                        <w:t>Growing up in Australia is good because I can have my say and I get to participate in sport and things I like</w:t>
                      </w:r>
                    </w:p>
                    <w:p w14:paraId="3F127B7D" w14:textId="77777777" w:rsidR="00FD1665" w:rsidRPr="003871A5" w:rsidRDefault="00FD1665" w:rsidP="00026054">
                      <w:pPr>
                        <w:jc w:val="center"/>
                        <w:rPr>
                          <w:rFonts w:asciiTheme="minorHAnsi" w:hAnsiTheme="minorHAnsi" w:cstheme="minorHAnsi"/>
                        </w:rPr>
                      </w:pPr>
                      <w:r w:rsidRPr="003871A5">
                        <w:rPr>
                          <w:rFonts w:asciiTheme="minorHAnsi" w:hAnsiTheme="minorHAnsi" w:cstheme="minorHAnsi"/>
                        </w:rPr>
                        <w:t>(child, 10)</w:t>
                      </w:r>
                    </w:p>
                  </w:txbxContent>
                </v:textbox>
                <w10:wrap type="topAndBottom"/>
              </v:shape>
            </w:pict>
          </mc:Fallback>
        </mc:AlternateContent>
      </w:r>
      <w:r w:rsidRPr="00521705">
        <w:t>Participation</w:t>
      </w:r>
      <w:bookmarkEnd w:id="63"/>
    </w:p>
    <w:p w14:paraId="51742E84" w14:textId="77777777" w:rsidR="00B03FE9" w:rsidRDefault="00B03FE9" w:rsidP="00347F86">
      <w:pPr>
        <w:rPr>
          <w:rFonts w:cs="Open Sans"/>
        </w:rPr>
      </w:pPr>
      <w:bookmarkStart w:id="64" w:name="_Hlk23181355"/>
      <w:r w:rsidRPr="005769BF">
        <w:rPr>
          <w:rFonts w:cs="Open Sans"/>
        </w:rPr>
        <w:t xml:space="preserve">Although participation (or lack of it) is an issue frequently raised by children, measuring participation is problematic. A 2018 poll conducted by the </w:t>
      </w:r>
      <w:r>
        <w:rPr>
          <w:rFonts w:cs="Open Sans"/>
        </w:rPr>
        <w:t xml:space="preserve">University of Melbourne and </w:t>
      </w:r>
      <w:r w:rsidRPr="000C716D">
        <w:rPr>
          <w:rFonts w:cs="Open Sans"/>
          <w:i/>
          <w:iCs/>
        </w:rPr>
        <w:t>Behind the News</w:t>
      </w:r>
      <w:r>
        <w:rPr>
          <w:rFonts w:cs="Open Sans"/>
        </w:rPr>
        <w:t xml:space="preserve">, the </w:t>
      </w:r>
      <w:r w:rsidRPr="000C716D">
        <w:rPr>
          <w:rFonts w:cs="Open Sans"/>
          <w:i/>
          <w:iCs/>
        </w:rPr>
        <w:t>Kids Contribute Survey</w:t>
      </w:r>
      <w:r>
        <w:rPr>
          <w:rFonts w:cs="Open Sans"/>
        </w:rPr>
        <w:t xml:space="preserve">, </w:t>
      </w:r>
      <w:r w:rsidRPr="005769BF">
        <w:rPr>
          <w:rFonts w:cs="Open Sans"/>
        </w:rPr>
        <w:t xml:space="preserve">provides some insight into children’s own views regarding the ways they contribute to their communities. </w:t>
      </w:r>
    </w:p>
    <w:bookmarkEnd w:id="64"/>
    <w:p w14:paraId="342E71C1" w14:textId="77777777" w:rsidR="00B03FE9" w:rsidRPr="005769BF" w:rsidRDefault="00B03FE9" w:rsidP="00347F86">
      <w:pPr>
        <w:rPr>
          <w:rFonts w:cs="Open Sans"/>
        </w:rPr>
      </w:pPr>
      <w:r w:rsidRPr="005769BF">
        <w:rPr>
          <w:rFonts w:cs="Open Sans"/>
        </w:rPr>
        <w:t>Approximately 11,000 children completed the poll</w:t>
      </w:r>
      <w:r>
        <w:rPr>
          <w:rFonts w:cs="Open Sans"/>
        </w:rPr>
        <w:t>, which</w:t>
      </w:r>
      <w:r w:rsidRPr="005769BF">
        <w:rPr>
          <w:rFonts w:cs="Open Sans"/>
        </w:rPr>
        <w:t xml:space="preserve"> found that 99% of children regularly contributed at home, at school and in clubs. The children who responded indicated that they greatly valued opportunities to contribute in the places where they live, learn and play. Overall, the poll revealed that girls contributed more and received </w:t>
      </w:r>
      <w:r>
        <w:rPr>
          <w:rFonts w:cs="Open Sans"/>
        </w:rPr>
        <w:t>fewer</w:t>
      </w:r>
      <w:r w:rsidRPr="005769BF">
        <w:rPr>
          <w:rFonts w:cs="Open Sans"/>
        </w:rPr>
        <w:t xml:space="preserve"> monetary rewards. About half of the respondents reported receiving pocket money but were motivated to contribute because of the rewards of feeling proud and helping others.</w:t>
      </w:r>
    </w:p>
    <w:p w14:paraId="7EBBDC51" w14:textId="77777777" w:rsidR="00026054" w:rsidRPr="00521705" w:rsidRDefault="00026054" w:rsidP="00347F86">
      <w:pPr>
        <w:pStyle w:val="Heading2"/>
      </w:pPr>
      <w:bookmarkStart w:id="65" w:name="_Toc25573083"/>
      <w:r w:rsidRPr="00521705">
        <w:t>Children’s views about safety</w:t>
      </w:r>
      <w:bookmarkEnd w:id="65"/>
    </w:p>
    <w:p w14:paraId="31E66272" w14:textId="77777777" w:rsidR="00B03FE9" w:rsidRDefault="00B03FE9" w:rsidP="00347F86">
      <w:pPr>
        <w:rPr>
          <w:rFonts w:cs="Open Sans"/>
        </w:rPr>
      </w:pPr>
      <w:bookmarkStart w:id="66" w:name="_Hlk23181381"/>
      <w:r w:rsidRPr="005769BF">
        <w:rPr>
          <w:rFonts w:cs="Open Sans"/>
        </w:rPr>
        <w:t xml:space="preserve">In developing the National Principles for Child </w:t>
      </w:r>
      <w:r>
        <w:rPr>
          <w:rFonts w:cs="Open Sans"/>
        </w:rPr>
        <w:t>S</w:t>
      </w:r>
      <w:r w:rsidRPr="005769BF">
        <w:rPr>
          <w:rFonts w:cs="Open Sans"/>
        </w:rPr>
        <w:t xml:space="preserve">afe Organisations, the Australian Government supported the National Children’s Commissioner </w:t>
      </w:r>
      <w:r>
        <w:rPr>
          <w:rFonts w:cs="Open Sans"/>
        </w:rPr>
        <w:t xml:space="preserve">in </w:t>
      </w:r>
      <w:r w:rsidRPr="005769BF">
        <w:rPr>
          <w:rFonts w:cs="Open Sans"/>
        </w:rPr>
        <w:t>talk</w:t>
      </w:r>
      <w:r>
        <w:rPr>
          <w:rFonts w:cs="Open Sans"/>
        </w:rPr>
        <w:t>ing</w:t>
      </w:r>
      <w:r w:rsidRPr="005769BF">
        <w:rPr>
          <w:rFonts w:cs="Open Sans"/>
        </w:rPr>
        <w:t xml:space="preserve"> directly to a range of children about what promises organisations</w:t>
      </w:r>
      <w:r>
        <w:rPr>
          <w:rFonts w:cs="Open Sans"/>
        </w:rPr>
        <w:t xml:space="preserve"> (like sports clubs, schools and youth groups)</w:t>
      </w:r>
      <w:r w:rsidRPr="005769BF">
        <w:rPr>
          <w:rFonts w:cs="Open Sans"/>
        </w:rPr>
        <w:t xml:space="preserve"> should make to them to keep them safe. </w:t>
      </w:r>
    </w:p>
    <w:p w14:paraId="0103F784" w14:textId="77777777" w:rsidR="00B03FE9" w:rsidRDefault="00B03FE9" w:rsidP="00347F86">
      <w:pPr>
        <w:rPr>
          <w:rFonts w:cs="Open Sans"/>
        </w:rPr>
      </w:pPr>
      <w:r w:rsidRPr="00505C79">
        <w:rPr>
          <w:rFonts w:cs="Open Sans"/>
        </w:rPr>
        <w:lastRenderedPageBreak/>
        <w:t>Children identified a number of promises they wanted from organisations to keep them safe</w:t>
      </w:r>
      <w:r>
        <w:rPr>
          <w:rFonts w:cs="Open Sans"/>
        </w:rPr>
        <w:t>—</w:t>
      </w:r>
      <w:r w:rsidRPr="00505C79">
        <w:rPr>
          <w:rFonts w:cs="Open Sans"/>
        </w:rPr>
        <w:t>in particular</w:t>
      </w:r>
      <w:r>
        <w:rPr>
          <w:rFonts w:cs="Open Sans"/>
        </w:rPr>
        <w:t>—</w:t>
      </w:r>
      <w:r w:rsidRPr="00505C79">
        <w:rPr>
          <w:rFonts w:cs="Open Sans"/>
        </w:rPr>
        <w:t>to be treated equally and fairly, to be welcome and feel they belong, for adults to help them with their hopes and dreams, to be responsive to individual needs, to be able to have a say and in multiple ways, for adults to be good at what they do, for the environment to be comfortable</w:t>
      </w:r>
      <w:r>
        <w:rPr>
          <w:rFonts w:cs="Open Sans"/>
        </w:rPr>
        <w:t>, accessible</w:t>
      </w:r>
      <w:r w:rsidRPr="00505C79">
        <w:rPr>
          <w:rFonts w:cs="Open Sans"/>
        </w:rPr>
        <w:t xml:space="preserve"> and clean, to be able to get care and help when they needed it, and for adults to not just listen but to act.</w:t>
      </w:r>
      <w:r>
        <w:rPr>
          <w:rFonts w:cs="Open Sans"/>
        </w:rPr>
        <w:t xml:space="preserve"> </w:t>
      </w:r>
    </w:p>
    <w:p w14:paraId="1410EAEC" w14:textId="77777777" w:rsidR="00B03FE9" w:rsidRDefault="00B03FE9" w:rsidP="00347F86">
      <w:pPr>
        <w:rPr>
          <w:rFonts w:cs="Open Sans"/>
        </w:rPr>
      </w:pPr>
      <w:r>
        <w:rPr>
          <w:rFonts w:cs="Open Sans"/>
        </w:rPr>
        <w:t xml:space="preserve">The things that children said were then used to develop a Charter of Commitment to Children and Young People. Organisations can use this to help them when developing their own Charter of Commitment. </w:t>
      </w:r>
    </w:p>
    <w:p w14:paraId="5AB5989B" w14:textId="2CA4BD9E" w:rsidR="00026054" w:rsidRDefault="00026054" w:rsidP="00347F86">
      <w:pPr>
        <w:rPr>
          <w:rFonts w:cs="Open Sans"/>
        </w:rPr>
      </w:pPr>
      <w:r>
        <w:rPr>
          <w:rFonts w:cs="Open Sans"/>
          <w:noProof/>
        </w:rPr>
        <w:drawing>
          <wp:inline distT="0" distB="0" distL="0" distR="0" wp14:anchorId="2DCD17F4" wp14:editId="51D4B3C7">
            <wp:extent cx="3299460" cy="4815717"/>
            <wp:effectExtent l="0" t="0" r="0" b="4445"/>
            <wp:docPr id="743" name="Picture 743" descr="Example of a Charter of Commitment for organisations. A poster that reads ‘Our promises to you: respect, inform, give you a voice, help, trust, safe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54">
                      <a:extLst>
                        <a:ext uri="{28A0092B-C50C-407E-A947-70E740481C1C}">
                          <a14:useLocalDpi xmlns:a14="http://schemas.microsoft.com/office/drawing/2010/main" val="0"/>
                        </a:ext>
                      </a:extLst>
                    </a:blip>
                    <a:srcRect/>
                    <a:stretch>
                      <a:fillRect/>
                    </a:stretch>
                  </pic:blipFill>
                  <pic:spPr bwMode="auto">
                    <a:xfrm>
                      <a:off x="0" y="0"/>
                      <a:ext cx="3312890" cy="4835319"/>
                    </a:xfrm>
                    <a:prstGeom prst="rect">
                      <a:avLst/>
                    </a:prstGeom>
                    <a:noFill/>
                    <a:ln>
                      <a:noFill/>
                    </a:ln>
                  </pic:spPr>
                </pic:pic>
              </a:graphicData>
            </a:graphic>
          </wp:inline>
        </w:drawing>
      </w:r>
    </w:p>
    <w:p w14:paraId="03AC68D9" w14:textId="354C7042" w:rsidR="00026054" w:rsidRPr="00DA4EE8" w:rsidRDefault="002652DB" w:rsidP="00347F86">
      <w:pPr>
        <w:pStyle w:val="Caption"/>
        <w:rPr>
          <w:i/>
          <w:iCs w:val="0"/>
        </w:rPr>
      </w:pPr>
      <w:r>
        <w:rPr>
          <w:noProof/>
        </w:rPr>
        <w:lastRenderedPageBreak/>
        <mc:AlternateContent>
          <mc:Choice Requires="wps">
            <w:drawing>
              <wp:anchor distT="0" distB="0" distL="114300" distR="114300" simplePos="0" relativeHeight="251712512" behindDoc="0" locked="0" layoutInCell="1" allowOverlap="1" wp14:anchorId="09B31080" wp14:editId="6C43F824">
                <wp:simplePos x="0" y="0"/>
                <wp:positionH relativeFrom="column">
                  <wp:posOffset>2071370</wp:posOffset>
                </wp:positionH>
                <wp:positionV relativeFrom="paragraph">
                  <wp:posOffset>2569845</wp:posOffset>
                </wp:positionV>
                <wp:extent cx="3040380" cy="1219200"/>
                <wp:effectExtent l="0" t="0" r="26670" b="190500"/>
                <wp:wrapTopAndBottom/>
                <wp:docPr id="762" name="Speech Bubble: Rectangle 762"/>
                <wp:cNvGraphicFramePr/>
                <a:graphic xmlns:a="http://schemas.openxmlformats.org/drawingml/2006/main">
                  <a:graphicData uri="http://schemas.microsoft.com/office/word/2010/wordprocessingShape">
                    <wps:wsp>
                      <wps:cNvSpPr/>
                      <wps:spPr>
                        <a:xfrm>
                          <a:off x="0" y="0"/>
                          <a:ext cx="3040380" cy="1219200"/>
                        </a:xfrm>
                        <a:prstGeom prst="wedgeRectCallout">
                          <a:avLst/>
                        </a:prstGeom>
                        <a:solidFill>
                          <a:schemeClr val="accent6">
                            <a:lumMod val="40000"/>
                            <a:lumOff val="60000"/>
                          </a:schemeClr>
                        </a:solidFill>
                      </wps:spPr>
                      <wps:style>
                        <a:lnRef idx="2">
                          <a:schemeClr val="accent1">
                            <a:shade val="50000"/>
                          </a:schemeClr>
                        </a:lnRef>
                        <a:fillRef idx="1">
                          <a:schemeClr val="accent1"/>
                        </a:fillRef>
                        <a:effectRef idx="0">
                          <a:schemeClr val="accent1"/>
                        </a:effectRef>
                        <a:fontRef idx="minor">
                          <a:schemeClr val="lt1"/>
                        </a:fontRef>
                      </wps:style>
                      <wps:txbx>
                        <w:txbxContent>
                          <w:p w14:paraId="4EC76BA7" w14:textId="77777777" w:rsidR="00FD1665" w:rsidRDefault="00FD1665" w:rsidP="002652DB">
                            <w:pPr>
                              <w:jc w:val="center"/>
                              <w:rPr>
                                <w:rFonts w:cs="Open Sans"/>
                                <w:color w:val="000000" w:themeColor="text1"/>
                                <w:sz w:val="22"/>
                                <w:szCs w:val="22"/>
                              </w:rPr>
                            </w:pPr>
                            <w:r w:rsidRPr="000B6279">
                              <w:rPr>
                                <w:rFonts w:cs="Open Sans"/>
                                <w:color w:val="000000" w:themeColor="text1"/>
                                <w:sz w:val="22"/>
                                <w:szCs w:val="22"/>
                              </w:rPr>
                              <w:t>I think we should have some more rules about safety</w:t>
                            </w:r>
                          </w:p>
                          <w:p w14:paraId="5379D3F6" w14:textId="77777777" w:rsidR="00FD1665" w:rsidRPr="000B6279" w:rsidRDefault="00FD1665" w:rsidP="002652DB">
                            <w:pPr>
                              <w:jc w:val="center"/>
                              <w:rPr>
                                <w:rFonts w:cs="Open Sans"/>
                                <w:color w:val="000000" w:themeColor="text1"/>
                                <w:sz w:val="22"/>
                                <w:szCs w:val="22"/>
                              </w:rPr>
                            </w:pPr>
                          </w:p>
                          <w:p w14:paraId="03C56C99" w14:textId="77777777" w:rsidR="00FD1665" w:rsidRPr="000B6279" w:rsidRDefault="00FD1665" w:rsidP="002652DB">
                            <w:pPr>
                              <w:jc w:val="center"/>
                              <w:rPr>
                                <w:rFonts w:cs="Open Sans"/>
                                <w:color w:val="000000" w:themeColor="text1"/>
                                <w:sz w:val="22"/>
                                <w:szCs w:val="22"/>
                              </w:rPr>
                            </w:pPr>
                            <w:r w:rsidRPr="000B6279">
                              <w:rPr>
                                <w:rFonts w:cs="Open Sans"/>
                                <w:color w:val="000000" w:themeColor="text1"/>
                                <w:sz w:val="22"/>
                                <w:szCs w:val="22"/>
                              </w:rPr>
                              <w:t>(child, 9)</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9B31080" id="Speech Bubble: Rectangle 762" o:spid="_x0000_s1032" type="#_x0000_t61" style="position:absolute;margin-left:163.1pt;margin-top:202.35pt;width:239.4pt;height:96pt;z-index:2517125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AzwugIAAN0FAAAOAAAAZHJzL2Uyb0RvYy54bWysVE1v2zAMvQ/YfxB0X22nadoGdYosRYcB&#10;XVs0HXpWZDo2IIuapMTJfv0o2XGDrtthWA6OxI9H8onk1fWuUWwL1tWoc56dpJyBlljUep3z78+3&#10;ny44c17oQijUkPM9OH49+/jhqjVTGGGFqgDLCES7aWtyXnlvpkniZAWNcCdoQJOyRNsIT1e7Tgor&#10;WkJvVDJK00nSoi2MRQnOkfSmU/JZxC9LkP6hLB14pnJOufn4tfG7Ct9kdiWmaytMVcs+DfEPWTSi&#10;1hR0gLoRXrCNrX+Dampp0WHpTyQ2CZZlLSHWQNVk6ZtqlpUwEGshcpwZaHL/D1bebx8tq4ucn09G&#10;nGnR0CMtDYCs2OfNaqVgyp6IRaHXCliwIcZa46bkuDSPtr85Oobyd6Vtwj8VxnaR5f3AMuw8kyQ8&#10;Tcfp6QU9hiRdNsou6R0DavLqbqzzXwAbFg45b6FYQ8hiIZTCjY9Mi+2d853bwTxEdqjq4rZWKl5C&#10;G8FCWbYV1ABCStB+Et3VpvmGRScfp/TrWoHE1DCdeHIQU2axIQNSzPMoSBLI6MqPJ79XEEIr/QQl&#10;EUsFj2LAAeE4l6xTVaKATnz2x5gRMCCXVNyA3QO8V2fWk9rbB1eIEzE4p39LrKN28IiRUfvBuak1&#10;2vcAlB8id/ZE2RE14eh3q11suknIMUhWWOypES12E+qMvK3p7e+E84/C0khSv9Ca8Q/0KRW2Ocf+&#10;xFmF9ud78mBPk0Jazloa8Zy7HxthgTP1VdMMXWbjcdgJ8TI+Ox/RxR5rVscavWkWSE2U0UIzMh6D&#10;vVeHY2mxeaFtNA9RSSW0pNg5l94eLgvfrR7aZxLm82hGe8AIf6eXRgbwwHPo5+fdi7CmHwBPs3OP&#10;h3Ugpm96v7MNnhrnG49lHQfjldf+BWiHxPbt911YUsf3aPW6lWe/AAAA//8DAFBLAwQUAAYACAAA&#10;ACEAuabQUeQAAAALAQAADwAAAGRycy9kb3ducmV2LnhtbEyPMU/DMBCFdyT+g3VILIjaCU1aQpwK&#10;kKjEwNC0A92c2CQR8TmK3TTw6zkmGE/36b3v5ZvZ9mwyo+8cSogWApjB2ukOGwmH/cvtGpgPCrXq&#10;HRoJX8bDpri8yFWm3Rl3ZipDwygEfaYktCEMGee+bo1VfuEGg/T7cKNVgc6x4XpUZwq3PY+FSLlV&#10;HVJDqwbz3Jr6szxZKnnaHnbJvqyn9O07it6r4832+Crl9dX8+AAsmDn8wfCrT+pQkFPlTqg96yXc&#10;xWlMqISlWK6AEbEWCa2rJCT36Qp4kfP/G4ofAAAA//8DAFBLAQItABQABgAIAAAAIQC2gziS/gAA&#10;AOEBAAATAAAAAAAAAAAAAAAAAAAAAABbQ29udGVudF9UeXBlc10ueG1sUEsBAi0AFAAGAAgAAAAh&#10;ADj9If/WAAAAlAEAAAsAAAAAAAAAAAAAAAAALwEAAF9yZWxzLy5yZWxzUEsBAi0AFAAGAAgAAAAh&#10;AMtUDPC6AgAA3QUAAA4AAAAAAAAAAAAAAAAALgIAAGRycy9lMm9Eb2MueG1sUEsBAi0AFAAGAAgA&#10;AAAhALmm0FHkAAAACwEAAA8AAAAAAAAAAAAAAAAAFAUAAGRycy9kb3ducmV2LnhtbFBLBQYAAAAA&#10;BAAEAPMAAAAlBgAAAAA=&#10;" adj="6300,24300" fillcolor="#c5e0b3 [1305]" strokecolor="#1f3763 [1604]" strokeweight="1pt">
                <v:textbox>
                  <w:txbxContent>
                    <w:p w14:paraId="4EC76BA7" w14:textId="77777777" w:rsidR="00FD1665" w:rsidRDefault="00FD1665" w:rsidP="002652DB">
                      <w:pPr>
                        <w:jc w:val="center"/>
                        <w:rPr>
                          <w:rFonts w:cs="Open Sans"/>
                          <w:color w:val="000000" w:themeColor="text1"/>
                          <w:sz w:val="22"/>
                          <w:szCs w:val="22"/>
                        </w:rPr>
                      </w:pPr>
                      <w:r w:rsidRPr="000B6279">
                        <w:rPr>
                          <w:rFonts w:cs="Open Sans"/>
                          <w:color w:val="000000" w:themeColor="text1"/>
                          <w:sz w:val="22"/>
                          <w:szCs w:val="22"/>
                        </w:rPr>
                        <w:t>I think we should have some more rules about safety</w:t>
                      </w:r>
                    </w:p>
                    <w:p w14:paraId="5379D3F6" w14:textId="77777777" w:rsidR="00FD1665" w:rsidRPr="000B6279" w:rsidRDefault="00FD1665" w:rsidP="002652DB">
                      <w:pPr>
                        <w:jc w:val="center"/>
                        <w:rPr>
                          <w:rFonts w:cs="Open Sans"/>
                          <w:color w:val="000000" w:themeColor="text1"/>
                          <w:sz w:val="22"/>
                          <w:szCs w:val="22"/>
                        </w:rPr>
                      </w:pPr>
                    </w:p>
                    <w:p w14:paraId="03C56C99" w14:textId="77777777" w:rsidR="00FD1665" w:rsidRPr="000B6279" w:rsidRDefault="00FD1665" w:rsidP="002652DB">
                      <w:pPr>
                        <w:jc w:val="center"/>
                        <w:rPr>
                          <w:rFonts w:cs="Open Sans"/>
                          <w:color w:val="000000" w:themeColor="text1"/>
                          <w:sz w:val="22"/>
                          <w:szCs w:val="22"/>
                        </w:rPr>
                      </w:pPr>
                      <w:r w:rsidRPr="000B6279">
                        <w:rPr>
                          <w:rFonts w:cs="Open Sans"/>
                          <w:color w:val="000000" w:themeColor="text1"/>
                          <w:sz w:val="22"/>
                          <w:szCs w:val="22"/>
                        </w:rPr>
                        <w:t>(child, 9)</w:t>
                      </w:r>
                    </w:p>
                  </w:txbxContent>
                </v:textbox>
                <w10:wrap type="topAndBottom"/>
              </v:shape>
            </w:pict>
          </mc:Fallback>
        </mc:AlternateContent>
      </w:r>
      <w:r>
        <w:rPr>
          <w:noProof/>
        </w:rPr>
        <mc:AlternateContent>
          <mc:Choice Requires="wps">
            <w:drawing>
              <wp:anchor distT="0" distB="0" distL="114300" distR="114300" simplePos="0" relativeHeight="251708416" behindDoc="0" locked="0" layoutInCell="1" allowOverlap="1" wp14:anchorId="45A4DF8E" wp14:editId="5926A448">
                <wp:simplePos x="0" y="0"/>
                <wp:positionH relativeFrom="margin">
                  <wp:posOffset>-424180</wp:posOffset>
                </wp:positionH>
                <wp:positionV relativeFrom="paragraph">
                  <wp:posOffset>753745</wp:posOffset>
                </wp:positionV>
                <wp:extent cx="2331720" cy="2072640"/>
                <wp:effectExtent l="0" t="0" r="11430" b="22860"/>
                <wp:wrapTopAndBottom/>
                <wp:docPr id="728" name="Flowchart: Sequential Access Storage 728"/>
                <wp:cNvGraphicFramePr/>
                <a:graphic xmlns:a="http://schemas.openxmlformats.org/drawingml/2006/main">
                  <a:graphicData uri="http://schemas.microsoft.com/office/word/2010/wordprocessingShape">
                    <wps:wsp>
                      <wps:cNvSpPr/>
                      <wps:spPr>
                        <a:xfrm>
                          <a:off x="0" y="0"/>
                          <a:ext cx="2331720" cy="2072640"/>
                        </a:xfrm>
                        <a:prstGeom prst="flowChartMagneticTape">
                          <a:avLst/>
                        </a:prstGeom>
                      </wps:spPr>
                      <wps:style>
                        <a:lnRef idx="1">
                          <a:schemeClr val="accent5"/>
                        </a:lnRef>
                        <a:fillRef idx="2">
                          <a:schemeClr val="accent5"/>
                        </a:fillRef>
                        <a:effectRef idx="1">
                          <a:schemeClr val="accent5"/>
                        </a:effectRef>
                        <a:fontRef idx="minor">
                          <a:schemeClr val="dk1"/>
                        </a:fontRef>
                      </wps:style>
                      <wps:txbx>
                        <w:txbxContent>
                          <w:p w14:paraId="1452A4AF" w14:textId="77777777" w:rsidR="00FD1665" w:rsidRPr="00573B95" w:rsidRDefault="00FD1665" w:rsidP="00026054">
                            <w:pPr>
                              <w:jc w:val="center"/>
                              <w:rPr>
                                <w:rFonts w:cs="Open Sans"/>
                                <w:sz w:val="22"/>
                                <w:szCs w:val="22"/>
                              </w:rPr>
                            </w:pPr>
                            <w:r w:rsidRPr="00573B95">
                              <w:rPr>
                                <w:rFonts w:cs="Open Sans"/>
                                <w:sz w:val="22"/>
                                <w:szCs w:val="22"/>
                              </w:rPr>
                              <w:t>I think Australia needs to do more about safety of children</w:t>
                            </w:r>
                          </w:p>
                          <w:p w14:paraId="418491AF" w14:textId="77777777" w:rsidR="00FD1665" w:rsidRPr="00573B95" w:rsidRDefault="00FD1665" w:rsidP="00026054">
                            <w:pPr>
                              <w:jc w:val="center"/>
                              <w:rPr>
                                <w:rFonts w:cs="Open Sans"/>
                                <w:sz w:val="22"/>
                                <w:szCs w:val="22"/>
                              </w:rPr>
                            </w:pPr>
                          </w:p>
                          <w:p w14:paraId="15D5C4B0" w14:textId="77777777" w:rsidR="00FD1665" w:rsidRPr="00573B95" w:rsidRDefault="00FD1665" w:rsidP="00026054">
                            <w:pPr>
                              <w:jc w:val="center"/>
                              <w:rPr>
                                <w:rFonts w:cs="Open Sans"/>
                                <w:sz w:val="20"/>
                                <w:szCs w:val="20"/>
                              </w:rPr>
                            </w:pPr>
                            <w:r>
                              <w:rPr>
                                <w:rFonts w:cs="Open Sans"/>
                                <w:sz w:val="20"/>
                                <w:szCs w:val="20"/>
                              </w:rPr>
                              <w:t>(</w:t>
                            </w:r>
                            <w:r w:rsidRPr="00573B95">
                              <w:rPr>
                                <w:rFonts w:cs="Open Sans"/>
                                <w:sz w:val="20"/>
                                <w:szCs w:val="20"/>
                              </w:rPr>
                              <w:t>child, 12</w:t>
                            </w:r>
                            <w:r>
                              <w:rPr>
                                <w:rFonts w:cs="Open Sans"/>
                                <w:sz w:val="20"/>
                                <w:szCs w:val="20"/>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5A4DF8E" id="_x0000_t131" coordsize="21600,21600" o:spt="131" path="ar,,21600,21600,18685,18165,10677,21597l20990,21597r,-3432xe">
                <v:stroke joinstyle="miter"/>
                <v:path o:connecttype="rect" textboxrect="3163,3163,18437,18437"/>
              </v:shapetype>
              <v:shape id="Flowchart: Sequential Access Storage 728" o:spid="_x0000_s1033" type="#_x0000_t131" style="position:absolute;margin-left:-33.4pt;margin-top:59.35pt;width:183.6pt;height:163.2pt;z-index:25170841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nnqHhwIAAFkFAAAOAAAAZHJzL2Uyb0RvYy54bWysVFtv0zAUfkfiP1h+Z2myG0RLp6rTENLY&#10;Jjq0Z9exGwvH9uzTpuXXc+xcNrFJIMSLc5xz/853fHG5bzXZCR+UNRXNj2aUCMNtrcymot8frj98&#10;pCQAMzXT1oiKHkSgl/P37y46V4rCNlbXwhMMYkLZuYo2AK7MssAb0bJwZJ0wqJTWtwzw6jdZ7VmH&#10;0VudFbPZWdZZXztvuQgB/171SjpP8aUUHO6kDAKIrijWBun06VzHM5tfsHLjmWsUH8pg/1BFy5TB&#10;pFOoKwaMbL16FapV3NtgJRxx22ZWSsVF6gG7yWe/dbNqmBOpFwQnuAmm8P/C8tvdvSeqruh5gaMy&#10;rMUhXWvb8YZ5KMlKPG2FAcU0WfAIMlmB9WwjSLRH9DoXSgyycvd+uAUUIxR76dv4xSbJPiF+mBAX&#10;eyAcfxbHx/l5gYPhqCtm58XZSZpJ9uzufIDPwrYkChWVWNsy1vaVbYwAxR96jFjJdjcBsAb0HX3w&#10;EuvrK0oSHLSIRWnzTUjsG2vI0+AS48RSe7JjyBWGzRo4jR1ivGQd3aTSenIs/uw42EdXkdg4Of9F&#10;1skjZbYGJudWGevfyl7/yIeSZW8/ItD3HSGA/XrfD3wc39rWBySBt/12BMevFWJ9wwLcM4/rgPPB&#10;FYc7PCL8FbWDRElj/c+3/kd7ZClqKelwvSoanrbMC0r0F4P8/ZSf4KQJpMvJaeKAf6lZv9SYbbu0&#10;OJUcHxPHk4jOHvQoSm/bR3wJFjErqpjhmLuiHPx4WUK/9viWcLFYJDPcQcfgxqwcH3kQqfOwf2Te&#10;DYQD5OqtHVfxFc162zghYxdbsFIlDkake1yHCeD+JioNb018IF7ek9Xzizj/BQAA//8DAFBLAwQU&#10;AAYACAAAACEAZJf0b94AAAALAQAADwAAAGRycy9kb3ducmV2LnhtbEyPMU/DMBSEdyT+g/UqsVSt&#10;bTCmSuNUCAmJlcLA6MSPOGpsR7abpv8eM8F4utPdd/VhcSOZMaYheAV8y4Cg74IZfK/g8+N1swOS&#10;svZGj8GjgismODS3N7WuTLj4d5yPuSelxKdKK7A5TxWlqbPodNqGCX3xvkN0OhcZe2qivpRyN9J7&#10;xiR1evBlweoJXyx2p+PZKfia1qLl4mTxTa4jn69dK0NS6m61PO+BZFzyXxh+8Qs6NIWpDWdvEhkV&#10;bKQs6LkYfPcEpCQeGBNAWgVCPHKgTU3/f2h+AAAA//8DAFBLAQItABQABgAIAAAAIQC2gziS/gAA&#10;AOEBAAATAAAAAAAAAAAAAAAAAAAAAABbQ29udGVudF9UeXBlc10ueG1sUEsBAi0AFAAGAAgAAAAh&#10;ADj9If/WAAAAlAEAAAsAAAAAAAAAAAAAAAAALwEAAF9yZWxzLy5yZWxzUEsBAi0AFAAGAAgAAAAh&#10;AHKeeoeHAgAAWQUAAA4AAAAAAAAAAAAAAAAALgIAAGRycy9lMm9Eb2MueG1sUEsBAi0AFAAGAAgA&#10;AAAhAGSX9G/eAAAACwEAAA8AAAAAAAAAAAAAAAAA4QQAAGRycy9kb3ducmV2LnhtbFBLBQYAAAAA&#10;BAAEAPMAAADsBQAAAAA=&#10;" fillcolor="#91bce3 [2168]" strokecolor="#5b9bd5 [3208]" strokeweight=".5pt">
                <v:fill color2="#7aaddd [2616]" rotate="t" colors="0 #b1cbe9;.5 #a3c1e5;1 #92b9e4" focus="100%" type="gradient">
                  <o:fill v:ext="view" type="gradientUnscaled"/>
                </v:fill>
                <v:textbox>
                  <w:txbxContent>
                    <w:p w14:paraId="1452A4AF" w14:textId="77777777" w:rsidR="00FD1665" w:rsidRPr="00573B95" w:rsidRDefault="00FD1665" w:rsidP="00026054">
                      <w:pPr>
                        <w:jc w:val="center"/>
                        <w:rPr>
                          <w:rFonts w:cs="Open Sans"/>
                          <w:sz w:val="22"/>
                          <w:szCs w:val="22"/>
                        </w:rPr>
                      </w:pPr>
                      <w:r w:rsidRPr="00573B95">
                        <w:rPr>
                          <w:rFonts w:cs="Open Sans"/>
                          <w:sz w:val="22"/>
                          <w:szCs w:val="22"/>
                        </w:rPr>
                        <w:t>I think Australia needs to do more about safety of children</w:t>
                      </w:r>
                    </w:p>
                    <w:p w14:paraId="418491AF" w14:textId="77777777" w:rsidR="00FD1665" w:rsidRPr="00573B95" w:rsidRDefault="00FD1665" w:rsidP="00026054">
                      <w:pPr>
                        <w:jc w:val="center"/>
                        <w:rPr>
                          <w:rFonts w:cs="Open Sans"/>
                          <w:sz w:val="22"/>
                          <w:szCs w:val="22"/>
                        </w:rPr>
                      </w:pPr>
                    </w:p>
                    <w:p w14:paraId="15D5C4B0" w14:textId="77777777" w:rsidR="00FD1665" w:rsidRPr="00573B95" w:rsidRDefault="00FD1665" w:rsidP="00026054">
                      <w:pPr>
                        <w:jc w:val="center"/>
                        <w:rPr>
                          <w:rFonts w:cs="Open Sans"/>
                          <w:sz w:val="20"/>
                          <w:szCs w:val="20"/>
                        </w:rPr>
                      </w:pPr>
                      <w:r>
                        <w:rPr>
                          <w:rFonts w:cs="Open Sans"/>
                          <w:sz w:val="20"/>
                          <w:szCs w:val="20"/>
                        </w:rPr>
                        <w:t>(</w:t>
                      </w:r>
                      <w:r w:rsidRPr="00573B95">
                        <w:rPr>
                          <w:rFonts w:cs="Open Sans"/>
                          <w:sz w:val="20"/>
                          <w:szCs w:val="20"/>
                        </w:rPr>
                        <w:t>child, 12</w:t>
                      </w:r>
                      <w:r>
                        <w:rPr>
                          <w:rFonts w:cs="Open Sans"/>
                          <w:sz w:val="20"/>
                          <w:szCs w:val="20"/>
                        </w:rPr>
                        <w:t>)</w:t>
                      </w:r>
                    </w:p>
                  </w:txbxContent>
                </v:textbox>
                <w10:wrap type="topAndBottom" anchorx="margin"/>
              </v:shape>
            </w:pict>
          </mc:Fallback>
        </mc:AlternateContent>
      </w:r>
      <w:r w:rsidR="00026054">
        <w:rPr>
          <w:noProof/>
        </w:rPr>
        <mc:AlternateContent>
          <mc:Choice Requires="wps">
            <w:drawing>
              <wp:anchor distT="0" distB="0" distL="114300" distR="114300" simplePos="0" relativeHeight="251706368" behindDoc="0" locked="0" layoutInCell="1" allowOverlap="1" wp14:anchorId="58302F9E" wp14:editId="064B234B">
                <wp:simplePos x="0" y="0"/>
                <wp:positionH relativeFrom="column">
                  <wp:posOffset>2477770</wp:posOffset>
                </wp:positionH>
                <wp:positionV relativeFrom="paragraph">
                  <wp:posOffset>398145</wp:posOffset>
                </wp:positionV>
                <wp:extent cx="2788920" cy="1577340"/>
                <wp:effectExtent l="0" t="0" r="11430" b="232410"/>
                <wp:wrapTopAndBottom/>
                <wp:docPr id="727" name="Speech Bubble: Rectangle with Corners Rounded 727"/>
                <wp:cNvGraphicFramePr/>
                <a:graphic xmlns:a="http://schemas.openxmlformats.org/drawingml/2006/main">
                  <a:graphicData uri="http://schemas.microsoft.com/office/word/2010/wordprocessingShape">
                    <wps:wsp>
                      <wps:cNvSpPr/>
                      <wps:spPr>
                        <a:xfrm>
                          <a:off x="0" y="0"/>
                          <a:ext cx="2788920" cy="1577340"/>
                        </a:xfrm>
                        <a:prstGeom prst="wedgeRoundRectCallout">
                          <a:avLst/>
                        </a:prstGeom>
                        <a:solidFill>
                          <a:schemeClr val="accent4">
                            <a:lumMod val="40000"/>
                            <a:lumOff val="60000"/>
                          </a:schemeClr>
                        </a:solidFill>
                      </wps:spPr>
                      <wps:style>
                        <a:lnRef idx="2">
                          <a:schemeClr val="accent1">
                            <a:shade val="50000"/>
                          </a:schemeClr>
                        </a:lnRef>
                        <a:fillRef idx="1">
                          <a:schemeClr val="accent1"/>
                        </a:fillRef>
                        <a:effectRef idx="0">
                          <a:schemeClr val="accent1"/>
                        </a:effectRef>
                        <a:fontRef idx="minor">
                          <a:schemeClr val="lt1"/>
                        </a:fontRef>
                      </wps:style>
                      <wps:txbx>
                        <w:txbxContent>
                          <w:p w14:paraId="43183FC1" w14:textId="77777777" w:rsidR="00FD1665" w:rsidRPr="00A96E0B" w:rsidRDefault="00FD1665" w:rsidP="00026054">
                            <w:pPr>
                              <w:jc w:val="center"/>
                              <w:rPr>
                                <w:rFonts w:cs="Open Sans"/>
                                <w:color w:val="000000" w:themeColor="text1"/>
                                <w:sz w:val="22"/>
                                <w:szCs w:val="22"/>
                              </w:rPr>
                            </w:pPr>
                            <w:r w:rsidRPr="00A96E0B">
                              <w:rPr>
                                <w:rFonts w:cs="Open Sans"/>
                                <w:color w:val="000000" w:themeColor="text1"/>
                                <w:sz w:val="22"/>
                                <w:szCs w:val="22"/>
                              </w:rPr>
                              <w:t>It’s not just about feeling safe, it’s about feeling included</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8302F9E" id="Speech Bubble: Rectangle with Corners Rounded 727" o:spid="_x0000_s1034" type="#_x0000_t62" style="position:absolute;margin-left:195.1pt;margin-top:31.35pt;width:219.6pt;height:124.2pt;z-index:2517063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TCGZzQIAAPcFAAAOAAAAZHJzL2Uyb0RvYy54bWysVN1v2jAQf5+0/8Hy+xpgdNCooWJUnSZ1&#10;bVU69dk4FxLJ8Xm2Q2B//c5OSFHX7WEaD8G+j999+Hd3ebWvFduBdRXqjI/PRpyBlphXepvx7083&#10;H+acOS90LhRqyPgBHL9avH932ZoUJliiysEyAtEubU3GS+9NmiROllALd4YGNCkLtLXwdLXbJLei&#10;JfRaJZPR6FPSos2NRQnOkfS6U/JFxC8KkP6+KBx4pjJOufn4tfG7Cd9kcSnSrRWmrGSfhviHLGpR&#10;aQo6QF0LL1hjq9+g6kpadFj4M4l1gkVRSYg1UDXj0atq1qUwEGuh5jgztMn9P1h5t3uwrMozPpvM&#10;ONOipkdaGwBZss/NZqMgZY/URaG3Clhb+ZKt0Gp6cPaIjc4hZ8GR2tgalxLa2jzY/uboGHqyL2wd&#10;/qlato+tPwyth71nkoST2Xx+MaEXkqQbn89mH6fxcZIXd2Od/wJYs3DIeAv5FmIOIb+VUAobH99A&#10;7G6dpxzI9+gTwjtUVX5TKRUvgWCwUpbtBFFDSAnaT6O7aupvmHfy6Yh+HUlITFTqxJ+OYgoRqRqQ&#10;YsCTIEnoSNeDePIHBSG00o9QUMtD1THggHCay7hTlSKHTnz+x5gRMCAXVNyA3QO8Vec4VESp9/bB&#10;FeKsDM6jvyXWOQ8eMTJqPzjXlUb7FoDyQ+TOnrI4aU04+v1mH+k4P3Jqg/mBKGqxm11n5E1FBLgV&#10;zj8IS8NKpKEF5O/pUyhsM479ibMS7c+35MGeZoi0nLU0/Bl3PxphgTP1VdN0XYynRD/m42V6PgvE&#10;tKeazalGN/UKiURjWnVGxmOw9+p4LCzWz7SnliEqqYSWFDvj0tvjZeW7pUSbTsJyGc1oQxjhb/Xa&#10;yAAe+hz4/LR/Ftb0U+BpgO7wuChE+or7nW3w1LhsPBZVHIzQ6a6v/QvQdomM6DdhWF+n92j1sq8X&#10;vwAAAP//AwBQSwMEFAAGAAgAAAAhALd38bzhAAAACgEAAA8AAABkcnMvZG93bnJldi54bWxMjzFP&#10;wzAQhXck/oN1SCyIOnGgTUOcCiHBwFBB2qWbGx+JRXwOsdOGf4+ZYDy9T+99V25m27MTjt44kpAu&#10;EmBIjdOGWgn73fNtDswHRVr1jlDCN3rYVJcXpSq0O9M7nurQslhCvlASuhCGgnPfdGiVX7gBKWYf&#10;brQqxHNsuR7VOZbbnoskWXKrDMWFTg341GHzWU9Wwpcw9duhWWVb83pjXvL5MJnsXsrrq/nxAVjA&#10;OfzB8Ksf1aGKTkc3kfasl5CtExFRCUuxAhaBXKzvgB1jkqYp8Krk/1+ofgAAAP//AwBQSwECLQAU&#10;AAYACAAAACEAtoM4kv4AAADhAQAAEwAAAAAAAAAAAAAAAAAAAAAAW0NvbnRlbnRfVHlwZXNdLnht&#10;bFBLAQItABQABgAIAAAAIQA4/SH/1gAAAJQBAAALAAAAAAAAAAAAAAAAAC8BAABfcmVscy8ucmVs&#10;c1BLAQItABQABgAIAAAAIQCXTCGZzQIAAPcFAAAOAAAAAAAAAAAAAAAAAC4CAABkcnMvZTJvRG9j&#10;LnhtbFBLAQItABQABgAIAAAAIQC3d/G84QAAAAoBAAAPAAAAAAAAAAAAAAAAACcFAABkcnMvZG93&#10;bnJldi54bWxQSwUGAAAAAAQABADzAAAANQYAAAAA&#10;" adj="6300,24300" fillcolor="#ffe599 [1303]" strokecolor="#1f3763 [1604]" strokeweight="1pt">
                <v:textbox>
                  <w:txbxContent>
                    <w:p w14:paraId="43183FC1" w14:textId="77777777" w:rsidR="00FD1665" w:rsidRPr="00A96E0B" w:rsidRDefault="00FD1665" w:rsidP="00026054">
                      <w:pPr>
                        <w:jc w:val="center"/>
                        <w:rPr>
                          <w:rFonts w:cs="Open Sans"/>
                          <w:color w:val="000000" w:themeColor="text1"/>
                          <w:sz w:val="22"/>
                          <w:szCs w:val="22"/>
                        </w:rPr>
                      </w:pPr>
                      <w:r w:rsidRPr="00A96E0B">
                        <w:rPr>
                          <w:rFonts w:cs="Open Sans"/>
                          <w:color w:val="000000" w:themeColor="text1"/>
                          <w:sz w:val="22"/>
                          <w:szCs w:val="22"/>
                        </w:rPr>
                        <w:t>It’s not just about feeling safe, it’s about feeling included</w:t>
                      </w:r>
                    </w:p>
                  </w:txbxContent>
                </v:textbox>
                <w10:wrap type="topAndBottom"/>
              </v:shape>
            </w:pict>
          </mc:Fallback>
        </mc:AlternateContent>
      </w:r>
      <w:r w:rsidR="00DA4EE8" w:rsidRPr="00D23E18">
        <w:rPr>
          <w:i/>
          <w:iCs w:val="0"/>
          <w:noProof/>
        </w:rPr>
        <mc:AlternateContent>
          <mc:Choice Requires="wps">
            <w:drawing>
              <wp:anchor distT="0" distB="0" distL="114300" distR="114300" simplePos="0" relativeHeight="251877376" behindDoc="0" locked="0" layoutInCell="1" allowOverlap="1" wp14:anchorId="283E32AF" wp14:editId="752B2EA6">
                <wp:simplePos x="0" y="0"/>
                <wp:positionH relativeFrom="column">
                  <wp:posOffset>2482850</wp:posOffset>
                </wp:positionH>
                <wp:positionV relativeFrom="paragraph">
                  <wp:posOffset>403860</wp:posOffset>
                </wp:positionV>
                <wp:extent cx="2788920" cy="1577340"/>
                <wp:effectExtent l="0" t="0" r="11430" b="232410"/>
                <wp:wrapNone/>
                <wp:docPr id="56" name="Speech Bubble: Rectangle with Corners Rounded 56"/>
                <wp:cNvGraphicFramePr/>
                <a:graphic xmlns:a="http://schemas.openxmlformats.org/drawingml/2006/main">
                  <a:graphicData uri="http://schemas.microsoft.com/office/word/2010/wordprocessingShape">
                    <wps:wsp>
                      <wps:cNvSpPr/>
                      <wps:spPr>
                        <a:xfrm>
                          <a:off x="0" y="0"/>
                          <a:ext cx="2788920" cy="1577340"/>
                        </a:xfrm>
                        <a:prstGeom prst="wedgeRoundRectCallout">
                          <a:avLst/>
                        </a:prstGeom>
                        <a:solidFill>
                          <a:schemeClr val="accent4">
                            <a:lumMod val="40000"/>
                            <a:lumOff val="60000"/>
                          </a:schemeClr>
                        </a:solidFill>
                      </wps:spPr>
                      <wps:style>
                        <a:lnRef idx="2">
                          <a:schemeClr val="accent1">
                            <a:shade val="50000"/>
                          </a:schemeClr>
                        </a:lnRef>
                        <a:fillRef idx="1">
                          <a:schemeClr val="accent1"/>
                        </a:fillRef>
                        <a:effectRef idx="0">
                          <a:schemeClr val="accent1"/>
                        </a:effectRef>
                        <a:fontRef idx="minor">
                          <a:schemeClr val="lt1"/>
                        </a:fontRef>
                      </wps:style>
                      <wps:txbx>
                        <w:txbxContent>
                          <w:p w14:paraId="0FB7C7DC" w14:textId="77777777" w:rsidR="00FD1665" w:rsidRPr="00A96E0B" w:rsidRDefault="00FD1665" w:rsidP="00DA4EE8">
                            <w:pPr>
                              <w:jc w:val="center"/>
                              <w:rPr>
                                <w:rFonts w:cs="Open Sans"/>
                                <w:color w:val="000000" w:themeColor="text1"/>
                                <w:sz w:val="22"/>
                                <w:szCs w:val="22"/>
                              </w:rPr>
                            </w:pPr>
                            <w:r w:rsidRPr="00A96E0B">
                              <w:rPr>
                                <w:rFonts w:cs="Open Sans"/>
                                <w:color w:val="000000" w:themeColor="text1"/>
                                <w:sz w:val="22"/>
                                <w:szCs w:val="22"/>
                              </w:rPr>
                              <w:t>It’s not just about feeling safe, it’s about feeling included</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83E32AF" id="Speech Bubble: Rectangle with Corners Rounded 56" o:spid="_x0000_s1035" type="#_x0000_t62" style="position:absolute;margin-left:195.5pt;margin-top:31.8pt;width:219.6pt;height:124.2pt;z-index:2518773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gVLLzAIAAPUFAAAOAAAAZHJzL2Uyb0RvYy54bWysVN1v2jAQf5+0/8Hy+xpgUNqooWJMnSZ1&#10;bVU69dk4FxLJ8Xm2Q2B//c5OSFHX7WEaD8G+j999+Hd3db2vFduBdRXqjI/PRpyBlphXepvx7083&#10;Hy44c17oXCjUkPEDOH69eP/uqjUpTLBElYNlBKJd2pqMl96bNEmcLKEW7gwNaFIWaGvh6Wq3SW5F&#10;S+i1Siaj0XnSos2NRQnOkfRzp+SLiF8UIP19UTjwTGWccvPxa+N3E77J4kqkWytMWck+DfEPWdSi&#10;0hR0gPosvGCNrX6Dqitp0WHhzyTWCRZFJSHWQNWMR6+qWZfCQKyFmuPM0Cb3/2Dl3e7BsirP+Oyc&#10;My1qeqO1AZAl+9RsNgpS9khNFHqrgLWVL9kKrab3Zo/Y6BxyRn7UxNa4lLDW5sH2N0fH0JF9Yevw&#10;T7WyfWz8YWg87D2TJJzMLy4uJ/Q+knTj2Xz+cRqfJnlxN9b5L4A1C4eMt5BvIaYQ0lsJpbDx8QXE&#10;7tZ5yoF8jz4hvENV5TeVUvES6AUrZdlOEDGElKD9NLqrpv6GeSefjujXUYTERKROfH4UU4hI1IAU&#10;A54ESUJHuh7Ekz8oCKGVfoSCGh6qjgEHhNNcxp2qFDl04tkfY0bAgFxQcQN2D/BWneNQEaXe2wdX&#10;iJMyOI/+lljnPHjEyKj94FxXGu1bAMoPkTt7yuKkNeHo95t9JOPlkVMbzA9EUIvd5DojbyoiwK1w&#10;/kFYGlUiDa0ff0+fQmGbcexPnJVof74lD/Y0QaTlrKXRz7j70QgLnKmvmmbrcjwl+jEfL9PZPBDT&#10;nmo2pxrd1CskEo1p0RkZj8Heq+OxsFg/05ZahqikElpS7IxLb4+Xle9WEu05CctlNKP9YIS/1Wsj&#10;A3joc+Dz0/5ZWNNPgacBusPjmhDpK+53tsFT47LxWFRxMEKnu772L0C7JTKi34NheZ3eo9XLtl78&#10;AgAA//8DAFBLAwQUAAYACAAAACEAUmxR3t8AAAAKAQAADwAAAGRycy9kb3ducmV2LnhtbEyPQU+E&#10;MBSE7yb+h+aZeDFuC42ISNkYEz14MIpe9talT2ikr0jLLv5760mPk5nMfFNvVzeyA87BelKQbQQw&#10;pM4bS72C97eHyxJYiJqMHj2hgm8MsG1OT2pdGX+kVzy0sWephEKlFQwxThXnoRvQ6bDxE1LyPvzs&#10;dExy7rmZ9TGVu5HnQhTcaUtpYdAT3g/YfbaLU/CV2/Zl113LZ/t0YR/LdbdYeaXU+dl6dwss4hr/&#10;wvCLn9ChSUx7v5AJbFQgb7L0JSooZAEsBUopcmD75GS5AN7U/P+F5gcAAP//AwBQSwECLQAUAAYA&#10;CAAAACEAtoM4kv4AAADhAQAAEwAAAAAAAAAAAAAAAAAAAAAAW0NvbnRlbnRfVHlwZXNdLnhtbFBL&#10;AQItABQABgAIAAAAIQA4/SH/1gAAAJQBAAALAAAAAAAAAAAAAAAAAC8BAABfcmVscy8ucmVsc1BL&#10;AQItABQABgAIAAAAIQB8gVLLzAIAAPUFAAAOAAAAAAAAAAAAAAAAAC4CAABkcnMvZTJvRG9jLnht&#10;bFBLAQItABQABgAIAAAAIQBSbFHe3wAAAAoBAAAPAAAAAAAAAAAAAAAAACYFAABkcnMvZG93bnJl&#10;di54bWxQSwUGAAAAAAQABADzAAAAMgYAAAAA&#10;" adj="6300,24300" fillcolor="#ffe599 [1303]" strokecolor="#1f3763 [1604]" strokeweight="1pt">
                <v:textbox>
                  <w:txbxContent>
                    <w:p w14:paraId="0FB7C7DC" w14:textId="77777777" w:rsidR="00FD1665" w:rsidRPr="00A96E0B" w:rsidRDefault="00FD1665" w:rsidP="00DA4EE8">
                      <w:pPr>
                        <w:jc w:val="center"/>
                        <w:rPr>
                          <w:rFonts w:cs="Open Sans"/>
                          <w:color w:val="000000" w:themeColor="text1"/>
                          <w:sz w:val="22"/>
                          <w:szCs w:val="22"/>
                        </w:rPr>
                      </w:pPr>
                      <w:r w:rsidRPr="00A96E0B">
                        <w:rPr>
                          <w:rFonts w:cs="Open Sans"/>
                          <w:color w:val="000000" w:themeColor="text1"/>
                          <w:sz w:val="22"/>
                          <w:szCs w:val="22"/>
                        </w:rPr>
                        <w:t>It’s not just about feeling safe, it’s about feeling included</w:t>
                      </w:r>
                    </w:p>
                  </w:txbxContent>
                </v:textbox>
              </v:shape>
            </w:pict>
          </mc:Fallback>
        </mc:AlternateContent>
      </w:r>
      <w:r w:rsidR="00DA4EE8" w:rsidRPr="00D23E18">
        <w:rPr>
          <w:iCs w:val="0"/>
        </w:rPr>
        <w:t>Figure</w:t>
      </w:r>
      <w:r w:rsidR="00B03FE9">
        <w:rPr>
          <w:i/>
          <w:iCs w:val="0"/>
        </w:rPr>
        <w:t xml:space="preserve"> </w:t>
      </w:r>
      <w:r w:rsidR="00B03FE9">
        <w:t>4</w:t>
      </w:r>
      <w:r w:rsidR="00DA4EE8" w:rsidRPr="00D23E18">
        <w:rPr>
          <w:iCs w:val="0"/>
        </w:rPr>
        <w:t xml:space="preserve">.4: </w:t>
      </w:r>
      <w:r w:rsidR="00DA4EE8" w:rsidRPr="00D23E18">
        <w:t>Charter of Commitment to Children and Young People</w:t>
      </w:r>
      <w:r w:rsidR="00DA4EE8" w:rsidRPr="00D23E18">
        <w:rPr>
          <w:iCs w:val="0"/>
        </w:rPr>
        <w:t xml:space="preserve">, developed by the Australian Human Rights Commission, available at: </w:t>
      </w:r>
      <w:hyperlink r:id="rId55" w:history="1">
        <w:r w:rsidR="00DA4EE8" w:rsidRPr="00D23E18">
          <w:rPr>
            <w:iCs w:val="0"/>
          </w:rPr>
          <w:t>https://childsafe.humanrights.gov.au/tools-resources/practical-tools</w:t>
        </w:r>
      </w:hyperlink>
      <w:r w:rsidR="00DA4EE8" w:rsidRPr="00DA4EE8">
        <w:rPr>
          <w:rStyle w:val="Hyperlink"/>
          <w:iCs w:val="0"/>
          <w:u w:val="none"/>
        </w:rPr>
        <w:t>.</w:t>
      </w:r>
    </w:p>
    <w:p w14:paraId="17B261C5" w14:textId="3AC6ED2F" w:rsidR="00026054" w:rsidRPr="00521705" w:rsidRDefault="00026054" w:rsidP="00347F86">
      <w:pPr>
        <w:pStyle w:val="Heading2"/>
      </w:pPr>
      <w:bookmarkStart w:id="67" w:name="_Toc25573084"/>
      <w:bookmarkEnd w:id="66"/>
      <w:r w:rsidRPr="00521705">
        <w:t>Decision making in relation to family life</w:t>
      </w:r>
      <w:bookmarkEnd w:id="67"/>
    </w:p>
    <w:p w14:paraId="208959C1" w14:textId="77777777" w:rsidR="00EE1C3C" w:rsidRPr="005769BF" w:rsidRDefault="00EE1C3C" w:rsidP="00347F86">
      <w:pPr>
        <w:rPr>
          <w:rFonts w:cs="Open Sans"/>
        </w:rPr>
      </w:pPr>
      <w:bookmarkStart w:id="68" w:name="_Hlk23181436"/>
      <w:r w:rsidRPr="005769BF">
        <w:rPr>
          <w:rFonts w:cs="Open Sans"/>
        </w:rPr>
        <w:t>Submissions to the N</w:t>
      </w:r>
      <w:r>
        <w:rPr>
          <w:rFonts w:cs="Open Sans"/>
        </w:rPr>
        <w:t xml:space="preserve">ational </w:t>
      </w:r>
      <w:r w:rsidRPr="005769BF">
        <w:rPr>
          <w:rFonts w:cs="Open Sans"/>
        </w:rPr>
        <w:t>C</w:t>
      </w:r>
      <w:r>
        <w:rPr>
          <w:rFonts w:cs="Open Sans"/>
        </w:rPr>
        <w:t xml:space="preserve">hildren’s </w:t>
      </w:r>
      <w:r w:rsidRPr="005769BF">
        <w:rPr>
          <w:rFonts w:cs="Open Sans"/>
        </w:rPr>
        <w:t>C</w:t>
      </w:r>
      <w:r>
        <w:rPr>
          <w:rFonts w:cs="Open Sans"/>
        </w:rPr>
        <w:t>ommissioner</w:t>
      </w:r>
      <w:r w:rsidRPr="005769BF">
        <w:rPr>
          <w:rFonts w:cs="Open Sans"/>
        </w:rPr>
        <w:t xml:space="preserve"> in 2018</w:t>
      </w:r>
      <w:r>
        <w:rPr>
          <w:rFonts w:cs="Open Sans"/>
        </w:rPr>
        <w:t xml:space="preserve">, such as from the ACT Human Rights Commission, </w:t>
      </w:r>
      <w:r w:rsidRPr="005769BF">
        <w:rPr>
          <w:rFonts w:cs="Open Sans"/>
        </w:rPr>
        <w:t>called for more opportunities for children’s voices to be hear</w:t>
      </w:r>
      <w:r>
        <w:rPr>
          <w:rFonts w:cs="Open Sans"/>
        </w:rPr>
        <w:t>d</w:t>
      </w:r>
      <w:r w:rsidRPr="005769BF">
        <w:rPr>
          <w:rFonts w:cs="Open Sans"/>
        </w:rPr>
        <w:t xml:space="preserve"> in the context of the family court system, on custody and related matters.</w:t>
      </w:r>
      <w:r>
        <w:rPr>
          <w:rStyle w:val="EndnoteReference"/>
        </w:rPr>
        <w:endnoteReference w:id="34"/>
      </w:r>
    </w:p>
    <w:p w14:paraId="6D1BFF98" w14:textId="77777777" w:rsidR="00EE1C3C" w:rsidRDefault="00EE1C3C" w:rsidP="00347F86">
      <w:pPr>
        <w:rPr>
          <w:rFonts w:cs="Open Sans"/>
        </w:rPr>
      </w:pPr>
      <w:r w:rsidRPr="005769BF">
        <w:rPr>
          <w:rFonts w:cs="Open Sans"/>
        </w:rPr>
        <w:t xml:space="preserve">Children </w:t>
      </w:r>
      <w:r>
        <w:rPr>
          <w:rFonts w:cs="Open Sans"/>
        </w:rPr>
        <w:t xml:space="preserve">who talked about their experiences of the family law system with the </w:t>
      </w:r>
      <w:r w:rsidRPr="005769BF">
        <w:rPr>
          <w:rFonts w:cs="Open Sans"/>
        </w:rPr>
        <w:t>N</w:t>
      </w:r>
      <w:r>
        <w:rPr>
          <w:rFonts w:cs="Open Sans"/>
        </w:rPr>
        <w:t xml:space="preserve">ational </w:t>
      </w:r>
      <w:r w:rsidRPr="005769BF">
        <w:rPr>
          <w:rFonts w:cs="Open Sans"/>
        </w:rPr>
        <w:t>C</w:t>
      </w:r>
      <w:r>
        <w:rPr>
          <w:rFonts w:cs="Open Sans"/>
        </w:rPr>
        <w:t xml:space="preserve">hildren’s </w:t>
      </w:r>
      <w:r w:rsidRPr="005769BF">
        <w:rPr>
          <w:rFonts w:cs="Open Sans"/>
        </w:rPr>
        <w:t>C</w:t>
      </w:r>
      <w:r>
        <w:rPr>
          <w:rFonts w:cs="Open Sans"/>
        </w:rPr>
        <w:t>ommissioner</w:t>
      </w:r>
      <w:r w:rsidRPr="005769BF">
        <w:rPr>
          <w:rFonts w:cs="Open Sans"/>
        </w:rPr>
        <w:t xml:space="preserve"> </w:t>
      </w:r>
      <w:r>
        <w:rPr>
          <w:rFonts w:cs="Open Sans"/>
        </w:rPr>
        <w:t>told her that it needed to provide them with relevant information more often and allow them to p</w:t>
      </w:r>
      <w:r w:rsidRPr="005769BF">
        <w:rPr>
          <w:rFonts w:cs="Open Sans"/>
        </w:rPr>
        <w:t xml:space="preserve">articipate in meaningful ways. </w:t>
      </w:r>
    </w:p>
    <w:p w14:paraId="1FE924E0" w14:textId="65EE6FC0" w:rsidR="00EE1C3C" w:rsidRDefault="002652DB" w:rsidP="00347F86">
      <w:pPr>
        <w:rPr>
          <w:rFonts w:cs="Open Sans"/>
        </w:rPr>
      </w:pPr>
      <w:r>
        <w:rPr>
          <w:rFonts w:cs="Open Sans"/>
          <w:noProof/>
        </w:rPr>
        <w:lastRenderedPageBreak/>
        <mc:AlternateContent>
          <mc:Choice Requires="wps">
            <w:drawing>
              <wp:anchor distT="0" distB="0" distL="114300" distR="114300" simplePos="0" relativeHeight="251705344" behindDoc="0" locked="0" layoutInCell="1" allowOverlap="1" wp14:anchorId="0169457E" wp14:editId="6A1A6218">
                <wp:simplePos x="0" y="0"/>
                <wp:positionH relativeFrom="column">
                  <wp:posOffset>845820</wp:posOffset>
                </wp:positionH>
                <wp:positionV relativeFrom="paragraph">
                  <wp:posOffset>2359660</wp:posOffset>
                </wp:positionV>
                <wp:extent cx="3394710" cy="1649730"/>
                <wp:effectExtent l="19050" t="19050" r="34290" b="255270"/>
                <wp:wrapTopAndBottom/>
                <wp:docPr id="730" name="Speech Bubble: Oval 730"/>
                <wp:cNvGraphicFramePr/>
                <a:graphic xmlns:a="http://schemas.openxmlformats.org/drawingml/2006/main">
                  <a:graphicData uri="http://schemas.microsoft.com/office/word/2010/wordprocessingShape">
                    <wps:wsp>
                      <wps:cNvSpPr/>
                      <wps:spPr>
                        <a:xfrm>
                          <a:off x="0" y="0"/>
                          <a:ext cx="3394710" cy="1649730"/>
                        </a:xfrm>
                        <a:prstGeom prst="wedgeEllipseCallout">
                          <a:avLst/>
                        </a:prstGeom>
                      </wps:spPr>
                      <wps:style>
                        <a:lnRef idx="1">
                          <a:schemeClr val="accent3"/>
                        </a:lnRef>
                        <a:fillRef idx="2">
                          <a:schemeClr val="accent3"/>
                        </a:fillRef>
                        <a:effectRef idx="1">
                          <a:schemeClr val="accent3"/>
                        </a:effectRef>
                        <a:fontRef idx="minor">
                          <a:schemeClr val="dk1"/>
                        </a:fontRef>
                      </wps:style>
                      <wps:txbx>
                        <w:txbxContent>
                          <w:p w14:paraId="2050FF59" w14:textId="77777777" w:rsidR="00FD1665" w:rsidRPr="00D20862" w:rsidRDefault="00FD1665" w:rsidP="00026054">
                            <w:pPr>
                              <w:jc w:val="center"/>
                              <w:rPr>
                                <w:rFonts w:cs="Open Sans"/>
                                <w:sz w:val="22"/>
                                <w:szCs w:val="22"/>
                              </w:rPr>
                            </w:pPr>
                            <w:r w:rsidRPr="00D20862">
                              <w:rPr>
                                <w:rFonts w:cs="Open Sans"/>
                                <w:sz w:val="22"/>
                                <w:szCs w:val="22"/>
                              </w:rPr>
                              <w:t>Children don</w:t>
                            </w:r>
                            <w:r>
                              <w:rPr>
                                <w:rFonts w:cs="Open Sans"/>
                                <w:sz w:val="22"/>
                                <w:szCs w:val="22"/>
                              </w:rPr>
                              <w:t>’</w:t>
                            </w:r>
                            <w:r w:rsidRPr="00D20862">
                              <w:rPr>
                                <w:rFonts w:cs="Open Sans"/>
                                <w:sz w:val="22"/>
                                <w:szCs w:val="22"/>
                              </w:rPr>
                              <w:t xml:space="preserve">t get a very large say in divorce: like which parent they want to live with </w:t>
                            </w:r>
                          </w:p>
                          <w:p w14:paraId="5E60B4AC" w14:textId="231AC005" w:rsidR="00FD1665" w:rsidRDefault="00FD1665" w:rsidP="00026054">
                            <w:pPr>
                              <w:jc w:val="center"/>
                              <w:rPr>
                                <w:rFonts w:cs="Open Sans"/>
                              </w:rPr>
                            </w:pPr>
                            <w:r>
                              <w:rPr>
                                <w:rFonts w:cs="Open Sans"/>
                              </w:rPr>
                              <w:t>(child, 12)</w:t>
                            </w:r>
                          </w:p>
                          <w:p w14:paraId="3F00254B" w14:textId="77777777" w:rsidR="00FD1665" w:rsidRPr="00D20862" w:rsidRDefault="00FD1665" w:rsidP="00026054">
                            <w:pPr>
                              <w:jc w:val="center"/>
                              <w:rPr>
                                <w:rFonts w:cs="Open Sans"/>
                                <w:sz w:val="20"/>
                                <w:szCs w:val="20"/>
                              </w:rPr>
                            </w:pPr>
                            <w:r w:rsidRPr="00D20862">
                              <w:rPr>
                                <w:rFonts w:cs="Open Sans"/>
                              </w:rPr>
                              <w:t xml:space="preserve"> </w:t>
                            </w:r>
                            <w:r w:rsidRPr="00D20862">
                              <w:rPr>
                                <w:rFonts w:cs="Open Sans"/>
                                <w:sz w:val="20"/>
                                <w:szCs w:val="20"/>
                              </w:rPr>
                              <w:t>(child, 12)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169457E" id="Speech Bubble: Oval 730" o:spid="_x0000_s1036" type="#_x0000_t63" style="position:absolute;margin-left:66.6pt;margin-top:185.8pt;width:267.3pt;height:129.9pt;z-index:2517053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du3ZfwIAAEcFAAAOAAAAZHJzL2Uyb0RvYy54bWysVN9v0zAQfkfif7D8ztK0ZWPR0ql0DCFN&#10;20SH9uw658bCsY3tNil/PWcnzaYxCYR4cXy5399954vLrlFkD85Lo0uan0woAc1NJfW2pN8ert99&#10;oMQHpiumjIaSHsDTy8XbNxetLWBqaqMqcASDaF+0tqR1CLbIMs9raJg/MRY0KoVxDQsoum1WOdZi&#10;9EZl08nkNGuNq6wzHLzHv1e9ki5SfCGAhzshPASiSoq1hXS6dG7imS0uWLF1zNaSD2Wwf6iiYVJj&#10;0jHUFQuM7Jz8LVQjuTPeiHDCTZMZISSH1AN2k09edLOumYXUC4Lj7QiT/39h+e3+3hFZlfRshvho&#10;1uCQ1haA1+TjbrNRUJC7PVMkqhGs1voCfdb23g2Sx2vsvBOuiV/siXQJ4MMIMHSBcPw5m53Pz3LM&#10;w1GXn87Ph6jZk7t1PnwG05B4KWkL1RY+KSWthxVTyuxCwpntb3zACtDz6IFCrK6vJ93CQUEsSemv&#10;ILBJrCBP3olesFKOYGslZZyDDrPYH8ZL1tFNSKVGx+mfHQf76AqJeqPzX2QdPVJmo8Po3Eht3GvZ&#10;q+/5ULLo7Y8I9H1HCEK36dJ0EfRhXhtTHXDkzvS74C2/lgj1DfPhnjkkP44HFzrc4SGUaUtqhhsl&#10;tXE/X/sf7ZGTqKWkxWUqqf+xYw4oUV80svU8n8/j9iVh/v5sioJ7rtk81+hdszI4lhyfDsvTNdoH&#10;dbwKZ5pH3PtlzIoqpjnmLikP7iisQr/k+HJwWC6TGW6cZeFGry0/EiFy56F7ZM4OfAtI1VtzXDxW&#10;vOBZbxtHpM1yF4yQiYQR6h7XYQS4rYlLw8sSn4PncrJ6ev8WvwAAAP//AwBQSwMEFAAGAAgAAAAh&#10;ALqV+eHeAAAACwEAAA8AAABkcnMvZG93bnJldi54bWxMj0FPwzAMhe9I/IfISNxY2pV1U2k6TUjl&#10;xIENuHtNaDsSp2qytfv3mBPc/OTPz++V29lZcTFj6D0pSBcJCEON1z21Cj7e64cNiBCRNFpPRsHV&#10;BNhWtzclFtpPtDeXQ2wFm1AoUEEX41BIGZrOOAwLPxji3ZcfHUaWYyv1iBObOyuXSZJLhz3xhw4H&#10;89yZ5vtwdhwj2e/wZUOnFdXT62lYfdbXN6vU/d28ewIRzRz/YPiNzzdQcaajP5MOwrLOsiWjCrJ1&#10;moNgIs/XXObIQ5Y+gqxK+b9D9QMAAP//AwBQSwECLQAUAAYACAAAACEAtoM4kv4AAADhAQAAEwAA&#10;AAAAAAAAAAAAAAAAAAAAW0NvbnRlbnRfVHlwZXNdLnhtbFBLAQItABQABgAIAAAAIQA4/SH/1gAA&#10;AJQBAAALAAAAAAAAAAAAAAAAAC8BAABfcmVscy8ucmVsc1BLAQItABQABgAIAAAAIQCkdu3ZfwIA&#10;AEcFAAAOAAAAAAAAAAAAAAAAAC4CAABkcnMvZTJvRG9jLnhtbFBLAQItABQABgAIAAAAIQC6lfnh&#10;3gAAAAsBAAAPAAAAAAAAAAAAAAAAANkEAABkcnMvZG93bnJldi54bWxQSwUGAAAAAAQABADzAAAA&#10;5AUAAAAA&#10;" adj="6300,24300" fillcolor="#c3c3c3 [2166]" strokecolor="#a5a5a5 [3206]" strokeweight=".5pt">
                <v:fill color2="#b6b6b6 [2614]" rotate="t" colors="0 #d2d2d2;.5 #c8c8c8;1 silver" focus="100%" type="gradient">
                  <o:fill v:ext="view" type="gradientUnscaled"/>
                </v:fill>
                <v:textbox>
                  <w:txbxContent>
                    <w:p w14:paraId="2050FF59" w14:textId="77777777" w:rsidR="00FD1665" w:rsidRPr="00D20862" w:rsidRDefault="00FD1665" w:rsidP="00026054">
                      <w:pPr>
                        <w:jc w:val="center"/>
                        <w:rPr>
                          <w:rFonts w:cs="Open Sans"/>
                          <w:sz w:val="22"/>
                          <w:szCs w:val="22"/>
                        </w:rPr>
                      </w:pPr>
                      <w:r w:rsidRPr="00D20862">
                        <w:rPr>
                          <w:rFonts w:cs="Open Sans"/>
                          <w:sz w:val="22"/>
                          <w:szCs w:val="22"/>
                        </w:rPr>
                        <w:t>Children don</w:t>
                      </w:r>
                      <w:r>
                        <w:rPr>
                          <w:rFonts w:cs="Open Sans"/>
                          <w:sz w:val="22"/>
                          <w:szCs w:val="22"/>
                        </w:rPr>
                        <w:t>’</w:t>
                      </w:r>
                      <w:r w:rsidRPr="00D20862">
                        <w:rPr>
                          <w:rFonts w:cs="Open Sans"/>
                          <w:sz w:val="22"/>
                          <w:szCs w:val="22"/>
                        </w:rPr>
                        <w:t xml:space="preserve">t get a very large say in divorce: like which parent they want to live with </w:t>
                      </w:r>
                    </w:p>
                    <w:p w14:paraId="5E60B4AC" w14:textId="231AC005" w:rsidR="00FD1665" w:rsidRDefault="00FD1665" w:rsidP="00026054">
                      <w:pPr>
                        <w:jc w:val="center"/>
                        <w:rPr>
                          <w:rFonts w:cs="Open Sans"/>
                        </w:rPr>
                      </w:pPr>
                      <w:r>
                        <w:rPr>
                          <w:rFonts w:cs="Open Sans"/>
                        </w:rPr>
                        <w:t>(child, 12)</w:t>
                      </w:r>
                    </w:p>
                    <w:p w14:paraId="3F00254B" w14:textId="77777777" w:rsidR="00FD1665" w:rsidRPr="00D20862" w:rsidRDefault="00FD1665" w:rsidP="00026054">
                      <w:pPr>
                        <w:jc w:val="center"/>
                        <w:rPr>
                          <w:rFonts w:cs="Open Sans"/>
                          <w:sz w:val="20"/>
                          <w:szCs w:val="20"/>
                        </w:rPr>
                      </w:pPr>
                      <w:r w:rsidRPr="00D20862">
                        <w:rPr>
                          <w:rFonts w:cs="Open Sans"/>
                        </w:rPr>
                        <w:t xml:space="preserve"> </w:t>
                      </w:r>
                      <w:r w:rsidRPr="00D20862">
                        <w:rPr>
                          <w:rFonts w:cs="Open Sans"/>
                          <w:sz w:val="20"/>
                          <w:szCs w:val="20"/>
                        </w:rPr>
                        <w:t>(child, 12)</w:t>
                      </w:r>
                    </w:p>
                  </w:txbxContent>
                </v:textbox>
                <w10:wrap type="topAndBottom"/>
              </v:shape>
            </w:pict>
          </mc:Fallback>
        </mc:AlternateContent>
      </w:r>
      <w:bookmarkEnd w:id="68"/>
      <w:r w:rsidR="00EE1C3C" w:rsidRPr="00EE1C3C">
        <w:rPr>
          <w:rFonts w:cs="Open Sans"/>
        </w:rPr>
        <w:t xml:space="preserve"> </w:t>
      </w:r>
      <w:r w:rsidR="00EE1C3C">
        <w:rPr>
          <w:rFonts w:cs="Open Sans"/>
        </w:rPr>
        <w:t>These views were reflected in a</w:t>
      </w:r>
      <w:r w:rsidR="00EE1C3C" w:rsidRPr="005769BF">
        <w:rPr>
          <w:rFonts w:cs="Open Sans"/>
        </w:rPr>
        <w:t xml:space="preserve"> 2018 A</w:t>
      </w:r>
      <w:r w:rsidR="00EE1C3C">
        <w:rPr>
          <w:rFonts w:cs="Open Sans"/>
        </w:rPr>
        <w:t xml:space="preserve">ustralian Institute of </w:t>
      </w:r>
      <w:r w:rsidR="00EE1C3C" w:rsidRPr="005769BF">
        <w:rPr>
          <w:rFonts w:cs="Open Sans"/>
        </w:rPr>
        <w:t>F</w:t>
      </w:r>
      <w:r w:rsidR="00EE1C3C">
        <w:rPr>
          <w:rFonts w:cs="Open Sans"/>
        </w:rPr>
        <w:t xml:space="preserve">amily </w:t>
      </w:r>
      <w:r w:rsidR="00EE1C3C" w:rsidRPr="005769BF">
        <w:rPr>
          <w:rFonts w:cs="Open Sans"/>
        </w:rPr>
        <w:t>S</w:t>
      </w:r>
      <w:r w:rsidR="00EE1C3C">
        <w:rPr>
          <w:rFonts w:cs="Open Sans"/>
        </w:rPr>
        <w:t>tudies (AIFS)</w:t>
      </w:r>
      <w:r w:rsidR="00EE1C3C" w:rsidRPr="005769BF">
        <w:rPr>
          <w:rFonts w:cs="Open Sans"/>
        </w:rPr>
        <w:t xml:space="preserve"> research report on children and young people in separated families</w:t>
      </w:r>
      <w:r w:rsidR="00EE1C3C">
        <w:rPr>
          <w:rFonts w:cs="Open Sans"/>
        </w:rPr>
        <w:t>. The report found that children and young people wanted to be kept informed about the legal processes of the family law system, including: ‘</w:t>
      </w:r>
      <w:r w:rsidR="00EE1C3C" w:rsidRPr="0002482F">
        <w:rPr>
          <w:rFonts w:cs="Open Sans"/>
        </w:rPr>
        <w:t>knowing more about who was representing their parents; who was (if anyone) representing them; what the possible outcomes were; who was determining the parenting arrangements; what the steps were in the decision-making process; when would matters be decided; and when and how they would be able to express their opinion on matters</w:t>
      </w:r>
      <w:r w:rsidR="00EE1C3C">
        <w:rPr>
          <w:rFonts w:cs="Open Sans"/>
        </w:rPr>
        <w:t>’.</w:t>
      </w:r>
      <w:r w:rsidR="00EE1C3C">
        <w:rPr>
          <w:rStyle w:val="EndnoteReference"/>
        </w:rPr>
        <w:endnoteReference w:id="35"/>
      </w:r>
      <w:r w:rsidR="00EE1C3C">
        <w:rPr>
          <w:rFonts w:cs="Open Sans"/>
        </w:rPr>
        <w:t xml:space="preserve"> </w:t>
      </w:r>
      <w:r w:rsidR="00EE1C3C" w:rsidRPr="001177B6">
        <w:rPr>
          <w:rFonts w:cs="Open Sans"/>
        </w:rPr>
        <w:t>See Chapter 7 for further discussion of children’s experiences in the family law system.</w:t>
      </w:r>
    </w:p>
    <w:p w14:paraId="51C7BA61" w14:textId="42826854" w:rsidR="00026054" w:rsidRDefault="00026054" w:rsidP="00347F86">
      <w:pPr>
        <w:rPr>
          <w:rFonts w:cs="Open Sans"/>
        </w:rPr>
      </w:pPr>
    </w:p>
    <w:p w14:paraId="320E22AB" w14:textId="77777777" w:rsidR="004D75DE" w:rsidRDefault="004D75DE" w:rsidP="00347F86">
      <w:pPr>
        <w:rPr>
          <w:rFonts w:cs="Open Sans"/>
          <w:b/>
          <w:bCs/>
        </w:rPr>
      </w:pPr>
      <w:bookmarkStart w:id="69" w:name="_Hlk23181467"/>
    </w:p>
    <w:p w14:paraId="750A41DC" w14:textId="77777777" w:rsidR="00EE1C3C" w:rsidRDefault="00EE1C3C" w:rsidP="00347F86">
      <w:pPr>
        <w:rPr>
          <w:rFonts w:cs="Open Sans"/>
          <w:b/>
          <w:bCs/>
        </w:rPr>
      </w:pPr>
      <w:r w:rsidRPr="00913E21">
        <w:rPr>
          <w:rFonts w:cs="Open Sans"/>
          <w:b/>
          <w:bCs/>
        </w:rPr>
        <w:t>The Concluding Observations (2019) of the Committee on the Rights of the Child contain suggestions for improving children’s participation in Australia, including the following</w:t>
      </w:r>
      <w:r>
        <w:rPr>
          <w:rFonts w:cs="Open Sans"/>
          <w:b/>
          <w:bCs/>
        </w:rPr>
        <w:t>:</w:t>
      </w:r>
      <w:r w:rsidRPr="00913E21">
        <w:rPr>
          <w:rFonts w:cs="Open Sans"/>
          <w:b/>
          <w:bCs/>
        </w:rPr>
        <w:t xml:space="preserve"> </w:t>
      </w:r>
    </w:p>
    <w:tbl>
      <w:tblPr>
        <w:tblStyle w:val="TableGrid"/>
        <w:tblW w:w="0" w:type="auto"/>
        <w:tblLook w:val="04A0" w:firstRow="1" w:lastRow="0" w:firstColumn="1" w:lastColumn="0" w:noHBand="0" w:noVBand="1"/>
      </w:tblPr>
      <w:tblGrid>
        <w:gridCol w:w="5766"/>
        <w:gridCol w:w="3250"/>
      </w:tblGrid>
      <w:tr w:rsidR="00026054" w14:paraId="0ABA2AB9" w14:textId="77777777" w:rsidTr="002652DB">
        <w:trPr>
          <w:trHeight w:val="3185"/>
        </w:trPr>
        <w:tc>
          <w:tcPr>
            <w:tcW w:w="5556" w:type="dxa"/>
          </w:tcPr>
          <w:p w14:paraId="6BDD1312" w14:textId="77777777" w:rsidR="00026054" w:rsidRDefault="00026054" w:rsidP="00347F86">
            <w:pPr>
              <w:spacing w:after="0"/>
              <w:rPr>
                <w:rFonts w:cs="Open Sans"/>
              </w:rPr>
            </w:pPr>
            <w:r>
              <w:rPr>
                <w:noProof/>
              </w:rPr>
              <w:lastRenderedPageBreak/>
              <w:drawing>
                <wp:inline distT="0" distB="0" distL="0" distR="0" wp14:anchorId="760BE27D" wp14:editId="52EB21EB">
                  <wp:extent cx="3382800" cy="2293620"/>
                  <wp:effectExtent l="0" t="0" r="8255" b="0"/>
                  <wp:docPr id="44" name="Picture 44" desc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56">
                            <a:extLst>
                              <a:ext uri="{28A0092B-C50C-407E-A947-70E740481C1C}">
                                <a14:useLocalDpi xmlns:a14="http://schemas.microsoft.com/office/drawing/2010/main" val="0"/>
                              </a:ext>
                            </a:extLst>
                          </a:blip>
                          <a:srcRect/>
                          <a:stretch>
                            <a:fillRect/>
                          </a:stretch>
                        </pic:blipFill>
                        <pic:spPr bwMode="auto">
                          <a:xfrm>
                            <a:off x="0" y="0"/>
                            <a:ext cx="3436631" cy="2330119"/>
                          </a:xfrm>
                          <a:prstGeom prst="rect">
                            <a:avLst/>
                          </a:prstGeom>
                          <a:noFill/>
                          <a:ln>
                            <a:noFill/>
                          </a:ln>
                        </pic:spPr>
                      </pic:pic>
                    </a:graphicData>
                  </a:graphic>
                </wp:inline>
              </w:drawing>
            </w:r>
          </w:p>
        </w:tc>
        <w:tc>
          <w:tcPr>
            <w:tcW w:w="3504" w:type="dxa"/>
          </w:tcPr>
          <w:p w14:paraId="1B319938" w14:textId="77777777" w:rsidR="00026054" w:rsidRPr="00324282" w:rsidRDefault="00026054" w:rsidP="00347F86">
            <w:pPr>
              <w:pStyle w:val="ListParagraph"/>
              <w:keepNext w:val="0"/>
              <w:keepLines w:val="0"/>
              <w:numPr>
                <w:ilvl w:val="0"/>
                <w:numId w:val="25"/>
              </w:numPr>
              <w:spacing w:after="0"/>
              <w:ind w:left="360"/>
              <w:contextualSpacing/>
              <w:rPr>
                <w:rFonts w:cs="Open Sans"/>
                <w:sz w:val="22"/>
                <w:szCs w:val="22"/>
              </w:rPr>
            </w:pPr>
            <w:r w:rsidRPr="00324282">
              <w:rPr>
                <w:rFonts w:cs="Open Sans"/>
                <w:sz w:val="22"/>
                <w:szCs w:val="22"/>
              </w:rPr>
              <w:t>National Children’s Commissioner be required to consult children and be resourced to do so</w:t>
            </w:r>
            <w:r>
              <w:rPr>
                <w:rStyle w:val="EndnoteReference"/>
                <w:szCs w:val="22"/>
              </w:rPr>
              <w:endnoteReference w:id="36"/>
            </w:r>
          </w:p>
          <w:p w14:paraId="58CFC099" w14:textId="77777777" w:rsidR="00026054" w:rsidRPr="00324282" w:rsidRDefault="00026054" w:rsidP="00347F86">
            <w:pPr>
              <w:spacing w:after="0"/>
              <w:rPr>
                <w:rFonts w:cs="Open Sans"/>
                <w:sz w:val="22"/>
                <w:szCs w:val="22"/>
              </w:rPr>
            </w:pPr>
          </w:p>
          <w:p w14:paraId="351CA3D2" w14:textId="77777777" w:rsidR="00026054" w:rsidRPr="00324282" w:rsidRDefault="00026054" w:rsidP="00347F86">
            <w:pPr>
              <w:pStyle w:val="ListParagraph"/>
              <w:keepNext w:val="0"/>
              <w:keepLines w:val="0"/>
              <w:numPr>
                <w:ilvl w:val="0"/>
                <w:numId w:val="25"/>
              </w:numPr>
              <w:spacing w:after="0"/>
              <w:ind w:left="360"/>
              <w:contextualSpacing/>
              <w:rPr>
                <w:rFonts w:cs="Open Sans"/>
                <w:sz w:val="22"/>
                <w:szCs w:val="22"/>
              </w:rPr>
            </w:pPr>
            <w:r w:rsidRPr="00324282">
              <w:rPr>
                <w:rFonts w:cs="Open Sans"/>
                <w:sz w:val="22"/>
                <w:szCs w:val="22"/>
              </w:rPr>
              <w:t>Outcomes of consultations be taken into account in law and policy making</w:t>
            </w:r>
            <w:r>
              <w:rPr>
                <w:rStyle w:val="EndnoteReference"/>
                <w:szCs w:val="22"/>
              </w:rPr>
              <w:endnoteReference w:id="37"/>
            </w:r>
            <w:r w:rsidRPr="00324282">
              <w:rPr>
                <w:rFonts w:cs="Open Sans"/>
                <w:sz w:val="22"/>
                <w:szCs w:val="22"/>
              </w:rPr>
              <w:t xml:space="preserve"> </w:t>
            </w:r>
          </w:p>
          <w:p w14:paraId="26C57AE5" w14:textId="77777777" w:rsidR="00026054" w:rsidRPr="00324282" w:rsidRDefault="00026054" w:rsidP="00347F86">
            <w:pPr>
              <w:pStyle w:val="ListParagraph"/>
              <w:ind w:left="360"/>
              <w:rPr>
                <w:rFonts w:cs="Open Sans"/>
                <w:sz w:val="22"/>
                <w:szCs w:val="22"/>
              </w:rPr>
            </w:pPr>
          </w:p>
          <w:p w14:paraId="0108613C" w14:textId="77777777" w:rsidR="00026054" w:rsidRPr="00324282" w:rsidRDefault="00026054" w:rsidP="00347F86">
            <w:pPr>
              <w:pStyle w:val="ListParagraph"/>
              <w:keepNext w:val="0"/>
              <w:keepLines w:val="0"/>
              <w:numPr>
                <w:ilvl w:val="0"/>
                <w:numId w:val="25"/>
              </w:numPr>
              <w:spacing w:after="0"/>
              <w:ind w:left="360"/>
              <w:contextualSpacing/>
              <w:rPr>
                <w:rFonts w:cs="Open Sans"/>
              </w:rPr>
            </w:pPr>
            <w:r>
              <w:rPr>
                <w:rFonts w:cs="Open Sans"/>
                <w:sz w:val="22"/>
                <w:szCs w:val="22"/>
              </w:rPr>
              <w:t>D</w:t>
            </w:r>
            <w:r w:rsidRPr="00324282">
              <w:rPr>
                <w:rFonts w:cs="Open Sans"/>
                <w:sz w:val="22"/>
                <w:szCs w:val="22"/>
              </w:rPr>
              <w:t>evelopment of toolkits for public consultation with children on issues that affect them, including climate change</w:t>
            </w:r>
            <w:r w:rsidRPr="00324282">
              <w:rPr>
                <w:rStyle w:val="EndnoteReference"/>
                <w:sz w:val="22"/>
                <w:szCs w:val="22"/>
              </w:rPr>
              <w:endnoteReference w:id="38"/>
            </w:r>
          </w:p>
          <w:p w14:paraId="3986FD8F" w14:textId="77777777" w:rsidR="00026054" w:rsidRPr="00324282" w:rsidRDefault="00026054" w:rsidP="00347F86">
            <w:pPr>
              <w:spacing w:after="0"/>
              <w:rPr>
                <w:rFonts w:cs="Open Sans"/>
              </w:rPr>
            </w:pPr>
          </w:p>
        </w:tc>
      </w:tr>
      <w:tr w:rsidR="00026054" w14:paraId="08A1040D" w14:textId="77777777" w:rsidTr="002652DB">
        <w:trPr>
          <w:trHeight w:val="2612"/>
        </w:trPr>
        <w:tc>
          <w:tcPr>
            <w:tcW w:w="5556" w:type="dxa"/>
          </w:tcPr>
          <w:p w14:paraId="2305BCFF" w14:textId="77777777" w:rsidR="00026054" w:rsidRDefault="00026054" w:rsidP="00347F86">
            <w:pPr>
              <w:spacing w:after="0"/>
              <w:rPr>
                <w:rFonts w:cs="Open Sans"/>
              </w:rPr>
            </w:pPr>
            <w:r>
              <w:rPr>
                <w:noProof/>
              </w:rPr>
              <w:drawing>
                <wp:inline distT="0" distB="0" distL="0" distR="0" wp14:anchorId="3AAAC71A" wp14:editId="6FA9182C">
                  <wp:extent cx="3369087" cy="1363980"/>
                  <wp:effectExtent l="0" t="0" r="3175" b="7620"/>
                  <wp:docPr id="47" name="Picture 47" desc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7"/>
                          <a:stretch>
                            <a:fillRect/>
                          </a:stretch>
                        </pic:blipFill>
                        <pic:spPr>
                          <a:xfrm>
                            <a:off x="0" y="0"/>
                            <a:ext cx="3404198" cy="1378195"/>
                          </a:xfrm>
                          <a:prstGeom prst="rect">
                            <a:avLst/>
                          </a:prstGeom>
                        </pic:spPr>
                      </pic:pic>
                    </a:graphicData>
                  </a:graphic>
                </wp:inline>
              </w:drawing>
            </w:r>
          </w:p>
        </w:tc>
        <w:tc>
          <w:tcPr>
            <w:tcW w:w="3504" w:type="dxa"/>
          </w:tcPr>
          <w:p w14:paraId="2E30488C" w14:textId="77777777" w:rsidR="00026054" w:rsidRPr="00FB62FA" w:rsidRDefault="00026054" w:rsidP="00347F86">
            <w:pPr>
              <w:pStyle w:val="ListParagraph"/>
              <w:keepNext w:val="0"/>
              <w:keepLines w:val="0"/>
              <w:numPr>
                <w:ilvl w:val="0"/>
                <w:numId w:val="26"/>
              </w:numPr>
              <w:spacing w:after="0"/>
              <w:ind w:left="360"/>
              <w:contextualSpacing/>
              <w:rPr>
                <w:rFonts w:cs="Open Sans"/>
                <w:sz w:val="22"/>
                <w:szCs w:val="22"/>
              </w:rPr>
            </w:pPr>
            <w:r w:rsidRPr="00FB62FA">
              <w:rPr>
                <w:rFonts w:cs="Open Sans"/>
                <w:sz w:val="22"/>
                <w:szCs w:val="22"/>
              </w:rPr>
              <w:t>Children be informed about their rights under the CRC</w:t>
            </w:r>
            <w:r>
              <w:rPr>
                <w:rStyle w:val="EndnoteReference"/>
                <w:szCs w:val="22"/>
              </w:rPr>
              <w:endnoteReference w:id="39"/>
            </w:r>
          </w:p>
          <w:p w14:paraId="0D5BE865" w14:textId="77777777" w:rsidR="00026054" w:rsidRPr="00FB62FA" w:rsidRDefault="00026054" w:rsidP="00347F86">
            <w:pPr>
              <w:spacing w:after="0"/>
              <w:rPr>
                <w:rFonts w:cs="Open Sans"/>
                <w:sz w:val="22"/>
                <w:szCs w:val="22"/>
              </w:rPr>
            </w:pPr>
          </w:p>
          <w:p w14:paraId="19EF33C0" w14:textId="77777777" w:rsidR="00026054" w:rsidRPr="00FB62FA" w:rsidRDefault="00026054" w:rsidP="00347F86">
            <w:pPr>
              <w:pStyle w:val="ListParagraph"/>
              <w:keepNext w:val="0"/>
              <w:keepLines w:val="0"/>
              <w:numPr>
                <w:ilvl w:val="0"/>
                <w:numId w:val="26"/>
              </w:numPr>
              <w:spacing w:after="0"/>
              <w:ind w:left="360"/>
              <w:contextualSpacing/>
              <w:rPr>
                <w:rFonts w:cs="Open Sans"/>
              </w:rPr>
            </w:pPr>
            <w:r w:rsidRPr="00FB62FA">
              <w:rPr>
                <w:rFonts w:cs="Open Sans"/>
                <w:sz w:val="22"/>
                <w:szCs w:val="22"/>
              </w:rPr>
              <w:t xml:space="preserve">Children actively involved in </w:t>
            </w:r>
            <w:r>
              <w:rPr>
                <w:rFonts w:cs="Open Sans"/>
                <w:sz w:val="22"/>
                <w:szCs w:val="22"/>
              </w:rPr>
              <w:t>public outreach</w:t>
            </w:r>
            <w:r w:rsidRPr="00FB62FA">
              <w:rPr>
                <w:rFonts w:cs="Open Sans"/>
                <w:sz w:val="22"/>
                <w:szCs w:val="22"/>
              </w:rPr>
              <w:t xml:space="preserve"> activities</w:t>
            </w:r>
            <w:r>
              <w:rPr>
                <w:rStyle w:val="EndnoteReference"/>
                <w:szCs w:val="22"/>
              </w:rPr>
              <w:endnoteReference w:id="40"/>
            </w:r>
          </w:p>
        </w:tc>
      </w:tr>
      <w:tr w:rsidR="00026054" w14:paraId="19568B3F" w14:textId="77777777" w:rsidTr="002652DB">
        <w:tc>
          <w:tcPr>
            <w:tcW w:w="5556" w:type="dxa"/>
          </w:tcPr>
          <w:p w14:paraId="24251C26" w14:textId="77777777" w:rsidR="00026054" w:rsidRDefault="00026054" w:rsidP="00347F86">
            <w:pPr>
              <w:spacing w:after="0"/>
              <w:rPr>
                <w:rFonts w:cs="Open Sans"/>
              </w:rPr>
            </w:pPr>
            <w:r>
              <w:rPr>
                <w:noProof/>
              </w:rPr>
              <w:drawing>
                <wp:inline distT="0" distB="0" distL="0" distR="0" wp14:anchorId="08C51880" wp14:editId="44B3EDCF">
                  <wp:extent cx="3368675" cy="2245907"/>
                  <wp:effectExtent l="0" t="0" r="3175" b="2540"/>
                  <wp:docPr id="55" name="Picture 55" desc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58" cstate="print">
                            <a:extLst>
                              <a:ext uri="{28A0092B-C50C-407E-A947-70E740481C1C}">
                                <a14:useLocalDpi xmlns:a14="http://schemas.microsoft.com/office/drawing/2010/main" val="0"/>
                              </a:ext>
                            </a:extLst>
                          </a:blip>
                          <a:srcRect/>
                          <a:stretch>
                            <a:fillRect/>
                          </a:stretch>
                        </pic:blipFill>
                        <pic:spPr bwMode="auto">
                          <a:xfrm>
                            <a:off x="0" y="0"/>
                            <a:ext cx="3374447" cy="2249755"/>
                          </a:xfrm>
                          <a:prstGeom prst="rect">
                            <a:avLst/>
                          </a:prstGeom>
                          <a:noFill/>
                          <a:ln>
                            <a:noFill/>
                          </a:ln>
                        </pic:spPr>
                      </pic:pic>
                    </a:graphicData>
                  </a:graphic>
                </wp:inline>
              </w:drawing>
            </w:r>
          </w:p>
        </w:tc>
        <w:tc>
          <w:tcPr>
            <w:tcW w:w="3504" w:type="dxa"/>
          </w:tcPr>
          <w:p w14:paraId="3EB5A4D6" w14:textId="77777777" w:rsidR="00026054" w:rsidRPr="00FB62FA" w:rsidRDefault="00026054" w:rsidP="00347F86">
            <w:pPr>
              <w:pStyle w:val="ListParagraph"/>
              <w:keepNext w:val="0"/>
              <w:keepLines w:val="0"/>
              <w:numPr>
                <w:ilvl w:val="0"/>
                <w:numId w:val="27"/>
              </w:numPr>
              <w:spacing w:after="0"/>
              <w:ind w:left="360"/>
              <w:contextualSpacing/>
              <w:rPr>
                <w:rFonts w:cs="Open Sans"/>
                <w:sz w:val="22"/>
                <w:szCs w:val="22"/>
              </w:rPr>
            </w:pPr>
            <w:r w:rsidRPr="00FB62FA">
              <w:rPr>
                <w:rFonts w:cs="Open Sans"/>
                <w:sz w:val="22"/>
                <w:szCs w:val="22"/>
              </w:rPr>
              <w:t>Human rights and the CRC be mandatory in school curriculum</w:t>
            </w:r>
            <w:r w:rsidRPr="00164E6B">
              <w:rPr>
                <w:rStyle w:val="EndnoteReference"/>
                <w:sz w:val="22"/>
                <w:szCs w:val="22"/>
              </w:rPr>
              <w:endnoteReference w:id="41"/>
            </w:r>
          </w:p>
          <w:p w14:paraId="59818713" w14:textId="77777777" w:rsidR="00026054" w:rsidRPr="00FB62FA" w:rsidRDefault="00026054" w:rsidP="00347F86">
            <w:pPr>
              <w:spacing w:after="0"/>
              <w:rPr>
                <w:rFonts w:cs="Open Sans"/>
                <w:sz w:val="22"/>
                <w:szCs w:val="22"/>
              </w:rPr>
            </w:pPr>
          </w:p>
          <w:p w14:paraId="5927BBDE" w14:textId="77777777" w:rsidR="00026054" w:rsidRPr="00164E6B" w:rsidRDefault="00026054" w:rsidP="00347F86">
            <w:pPr>
              <w:pStyle w:val="ListParagraph"/>
              <w:keepNext w:val="0"/>
              <w:keepLines w:val="0"/>
              <w:numPr>
                <w:ilvl w:val="0"/>
                <w:numId w:val="27"/>
              </w:numPr>
              <w:spacing w:after="0"/>
              <w:ind w:left="360"/>
              <w:contextualSpacing/>
              <w:rPr>
                <w:rFonts w:cs="Open Sans"/>
              </w:rPr>
            </w:pPr>
            <w:r w:rsidRPr="00FB62FA">
              <w:rPr>
                <w:rFonts w:cs="Open Sans"/>
                <w:sz w:val="22"/>
                <w:szCs w:val="22"/>
              </w:rPr>
              <w:t>Training is provided to professionals working with children about the CRC</w:t>
            </w:r>
            <w:r w:rsidRPr="00164E6B">
              <w:rPr>
                <w:rStyle w:val="EndnoteReference"/>
                <w:sz w:val="22"/>
                <w:szCs w:val="22"/>
              </w:rPr>
              <w:endnoteReference w:id="42"/>
            </w:r>
          </w:p>
          <w:p w14:paraId="645F16ED" w14:textId="77777777" w:rsidR="00026054" w:rsidRPr="00164E6B" w:rsidRDefault="00026054" w:rsidP="00347F86">
            <w:pPr>
              <w:pStyle w:val="ListParagraph"/>
              <w:ind w:left="360"/>
              <w:rPr>
                <w:rFonts w:cs="Open Sans"/>
              </w:rPr>
            </w:pPr>
          </w:p>
          <w:p w14:paraId="2EFF75CA" w14:textId="77777777" w:rsidR="00026054" w:rsidRPr="00164E6B" w:rsidRDefault="00026054" w:rsidP="00347F86">
            <w:pPr>
              <w:spacing w:after="0"/>
              <w:rPr>
                <w:rFonts w:cs="Open Sans"/>
              </w:rPr>
            </w:pPr>
          </w:p>
        </w:tc>
      </w:tr>
      <w:tr w:rsidR="00026054" w14:paraId="218E2BF1" w14:textId="77777777" w:rsidTr="002652DB">
        <w:trPr>
          <w:trHeight w:val="2812"/>
        </w:trPr>
        <w:tc>
          <w:tcPr>
            <w:tcW w:w="5556" w:type="dxa"/>
          </w:tcPr>
          <w:p w14:paraId="2828A098" w14:textId="77777777" w:rsidR="00026054" w:rsidRDefault="00026054" w:rsidP="00347F86">
            <w:pPr>
              <w:spacing w:after="0"/>
              <w:rPr>
                <w:rFonts w:cs="Open Sans"/>
              </w:rPr>
            </w:pPr>
            <w:r>
              <w:rPr>
                <w:noProof/>
              </w:rPr>
              <w:lastRenderedPageBreak/>
              <w:drawing>
                <wp:inline distT="0" distB="0" distL="0" distR="0" wp14:anchorId="7DCD4730" wp14:editId="14F224DB">
                  <wp:extent cx="3208020" cy="2138797"/>
                  <wp:effectExtent l="0" t="0" r="0" b="0"/>
                  <wp:docPr id="50" name="Picture 50" desc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59" cstate="print">
                            <a:extLst>
                              <a:ext uri="{28A0092B-C50C-407E-A947-70E740481C1C}">
                                <a14:useLocalDpi xmlns:a14="http://schemas.microsoft.com/office/drawing/2010/main" val="0"/>
                              </a:ext>
                            </a:extLst>
                          </a:blip>
                          <a:srcRect/>
                          <a:stretch>
                            <a:fillRect/>
                          </a:stretch>
                        </pic:blipFill>
                        <pic:spPr bwMode="auto">
                          <a:xfrm>
                            <a:off x="0" y="0"/>
                            <a:ext cx="3214812" cy="2143325"/>
                          </a:xfrm>
                          <a:prstGeom prst="rect">
                            <a:avLst/>
                          </a:prstGeom>
                          <a:noFill/>
                          <a:ln>
                            <a:noFill/>
                          </a:ln>
                        </pic:spPr>
                      </pic:pic>
                    </a:graphicData>
                  </a:graphic>
                </wp:inline>
              </w:drawing>
            </w:r>
          </w:p>
        </w:tc>
        <w:tc>
          <w:tcPr>
            <w:tcW w:w="3504" w:type="dxa"/>
          </w:tcPr>
          <w:p w14:paraId="39A59D3E" w14:textId="77777777" w:rsidR="00026054" w:rsidRPr="00D1201F" w:rsidRDefault="00026054" w:rsidP="00347F86">
            <w:pPr>
              <w:pStyle w:val="ListParagraph"/>
              <w:keepNext w:val="0"/>
              <w:keepLines w:val="0"/>
              <w:numPr>
                <w:ilvl w:val="0"/>
                <w:numId w:val="28"/>
              </w:numPr>
              <w:spacing w:after="0"/>
              <w:contextualSpacing/>
              <w:rPr>
                <w:rFonts w:cs="Open Sans"/>
                <w:sz w:val="22"/>
                <w:szCs w:val="22"/>
              </w:rPr>
            </w:pPr>
            <w:r>
              <w:rPr>
                <w:rFonts w:cs="Open Sans"/>
                <w:sz w:val="22"/>
                <w:szCs w:val="22"/>
              </w:rPr>
              <w:t>A</w:t>
            </w:r>
            <w:r w:rsidRPr="00D1201F">
              <w:rPr>
                <w:rFonts w:cs="Open Sans"/>
                <w:sz w:val="22"/>
                <w:szCs w:val="22"/>
              </w:rPr>
              <w:t>ttention be paid to enhancing the meaningful and empowered participation within family, community and schools of girls, children with disabilities, and Aboriginal and Torres Strait Islander children</w:t>
            </w:r>
            <w:r w:rsidRPr="00D1201F">
              <w:rPr>
                <w:rStyle w:val="EndnoteReference"/>
                <w:sz w:val="22"/>
                <w:szCs w:val="22"/>
              </w:rPr>
              <w:endnoteReference w:id="43"/>
            </w:r>
            <w:r w:rsidRPr="00D1201F">
              <w:rPr>
                <w:rFonts w:cs="Open Sans"/>
                <w:sz w:val="22"/>
                <w:szCs w:val="22"/>
              </w:rPr>
              <w:t xml:space="preserve"> </w:t>
            </w:r>
          </w:p>
        </w:tc>
      </w:tr>
      <w:tr w:rsidR="00026054" w14:paraId="4DD7C69D" w14:textId="77777777" w:rsidTr="002652DB">
        <w:trPr>
          <w:trHeight w:val="2812"/>
        </w:trPr>
        <w:tc>
          <w:tcPr>
            <w:tcW w:w="5556" w:type="dxa"/>
          </w:tcPr>
          <w:p w14:paraId="66387CEA" w14:textId="77777777" w:rsidR="00026054" w:rsidRDefault="00026054" w:rsidP="00347F86">
            <w:pPr>
              <w:spacing w:after="0"/>
              <w:rPr>
                <w:noProof/>
              </w:rPr>
            </w:pPr>
            <w:r>
              <w:rPr>
                <w:noProof/>
              </w:rPr>
              <w:drawing>
                <wp:inline distT="0" distB="0" distL="0" distR="0" wp14:anchorId="3D9B0E6D" wp14:editId="4E47289B">
                  <wp:extent cx="3224681" cy="2148840"/>
                  <wp:effectExtent l="0" t="0" r="0" b="3810"/>
                  <wp:docPr id="65" name="Picture 65" desc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60" cstate="print">
                            <a:extLst>
                              <a:ext uri="{28A0092B-C50C-407E-A947-70E740481C1C}">
                                <a14:useLocalDpi xmlns:a14="http://schemas.microsoft.com/office/drawing/2010/main" val="0"/>
                              </a:ext>
                            </a:extLst>
                          </a:blip>
                          <a:srcRect/>
                          <a:stretch>
                            <a:fillRect/>
                          </a:stretch>
                        </pic:blipFill>
                        <pic:spPr bwMode="auto">
                          <a:xfrm>
                            <a:off x="0" y="0"/>
                            <a:ext cx="3229037" cy="2151743"/>
                          </a:xfrm>
                          <a:prstGeom prst="rect">
                            <a:avLst/>
                          </a:prstGeom>
                          <a:noFill/>
                          <a:ln>
                            <a:noFill/>
                          </a:ln>
                        </pic:spPr>
                      </pic:pic>
                    </a:graphicData>
                  </a:graphic>
                </wp:inline>
              </w:drawing>
            </w:r>
          </w:p>
        </w:tc>
        <w:tc>
          <w:tcPr>
            <w:tcW w:w="3504" w:type="dxa"/>
          </w:tcPr>
          <w:p w14:paraId="201CF7F9" w14:textId="77777777" w:rsidR="00026054" w:rsidRPr="003E3B3B" w:rsidRDefault="00026054" w:rsidP="00347F86">
            <w:pPr>
              <w:pStyle w:val="ListParagraph"/>
              <w:keepNext w:val="0"/>
              <w:keepLines w:val="0"/>
              <w:numPr>
                <w:ilvl w:val="0"/>
                <w:numId w:val="28"/>
              </w:numPr>
              <w:spacing w:after="0"/>
              <w:contextualSpacing/>
              <w:rPr>
                <w:rFonts w:cs="Open Sans"/>
                <w:sz w:val="22"/>
                <w:szCs w:val="22"/>
              </w:rPr>
            </w:pPr>
            <w:r w:rsidRPr="003E3B3B">
              <w:rPr>
                <w:rFonts w:cs="Open Sans"/>
                <w:i/>
                <w:iCs/>
                <w:sz w:val="22"/>
                <w:szCs w:val="22"/>
              </w:rPr>
              <w:t>Family Law Act 1975</w:t>
            </w:r>
            <w:r w:rsidRPr="003E3B3B">
              <w:rPr>
                <w:rFonts w:cs="Open Sans"/>
                <w:sz w:val="22"/>
                <w:szCs w:val="22"/>
              </w:rPr>
              <w:t xml:space="preserve"> (Cth) </w:t>
            </w:r>
            <w:r>
              <w:rPr>
                <w:rFonts w:cs="Open Sans"/>
                <w:sz w:val="22"/>
                <w:szCs w:val="22"/>
              </w:rPr>
              <w:t>be amended</w:t>
            </w:r>
            <w:r w:rsidRPr="003E3B3B">
              <w:rPr>
                <w:rFonts w:cs="Open Sans"/>
                <w:sz w:val="22"/>
                <w:szCs w:val="22"/>
              </w:rPr>
              <w:t xml:space="preserve"> to ensure respect for the views of the child in decisions that impact them</w:t>
            </w:r>
            <w:r w:rsidRPr="003E3B3B">
              <w:rPr>
                <w:rStyle w:val="EndnoteReference"/>
                <w:sz w:val="22"/>
                <w:szCs w:val="22"/>
              </w:rPr>
              <w:endnoteReference w:id="44"/>
            </w:r>
            <w:r w:rsidRPr="003E3B3B">
              <w:rPr>
                <w:rFonts w:cs="Open Sans"/>
                <w:sz w:val="22"/>
                <w:szCs w:val="22"/>
              </w:rPr>
              <w:t xml:space="preserve">  </w:t>
            </w:r>
          </w:p>
          <w:p w14:paraId="1261D291" w14:textId="77777777" w:rsidR="00026054" w:rsidRPr="00D1201F" w:rsidRDefault="00026054" w:rsidP="00347F86">
            <w:pPr>
              <w:pStyle w:val="ListParagraph"/>
              <w:spacing w:after="0"/>
              <w:ind w:left="360"/>
              <w:rPr>
                <w:rFonts w:cs="Open Sans"/>
                <w:sz w:val="22"/>
                <w:szCs w:val="22"/>
              </w:rPr>
            </w:pPr>
          </w:p>
        </w:tc>
      </w:tr>
      <w:tr w:rsidR="00026054" w14:paraId="382BB5C2" w14:textId="77777777" w:rsidTr="002652DB">
        <w:trPr>
          <w:trHeight w:val="2812"/>
        </w:trPr>
        <w:tc>
          <w:tcPr>
            <w:tcW w:w="5556" w:type="dxa"/>
          </w:tcPr>
          <w:p w14:paraId="69EB48E1" w14:textId="7EE95E8D" w:rsidR="00026054" w:rsidRDefault="00DA4EE8" w:rsidP="00347F86">
            <w:pPr>
              <w:spacing w:after="0"/>
              <w:rPr>
                <w:noProof/>
              </w:rPr>
            </w:pPr>
            <w:r>
              <w:rPr>
                <w:noProof/>
              </w:rPr>
              <w:drawing>
                <wp:inline distT="0" distB="0" distL="0" distR="0" wp14:anchorId="59DD4BEB" wp14:editId="299D4331">
                  <wp:extent cx="3522133" cy="2113280"/>
                  <wp:effectExtent l="0" t="0" r="2540" b="1270"/>
                  <wp:docPr id="59" name="Picture 59" desc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61" cstate="print">
                            <a:extLst>
                              <a:ext uri="{28A0092B-C50C-407E-A947-70E740481C1C}">
                                <a14:useLocalDpi xmlns:a14="http://schemas.microsoft.com/office/drawing/2010/main" val="0"/>
                              </a:ext>
                            </a:extLst>
                          </a:blip>
                          <a:srcRect/>
                          <a:stretch>
                            <a:fillRect/>
                          </a:stretch>
                        </pic:blipFill>
                        <pic:spPr bwMode="auto">
                          <a:xfrm>
                            <a:off x="0" y="0"/>
                            <a:ext cx="3525714" cy="2115429"/>
                          </a:xfrm>
                          <a:prstGeom prst="rect">
                            <a:avLst/>
                          </a:prstGeom>
                          <a:noFill/>
                          <a:ln>
                            <a:noFill/>
                          </a:ln>
                        </pic:spPr>
                      </pic:pic>
                    </a:graphicData>
                  </a:graphic>
                </wp:inline>
              </w:drawing>
            </w:r>
          </w:p>
        </w:tc>
        <w:tc>
          <w:tcPr>
            <w:tcW w:w="3504" w:type="dxa"/>
          </w:tcPr>
          <w:p w14:paraId="0257C366" w14:textId="77777777" w:rsidR="00026054" w:rsidRPr="003E3B3B" w:rsidRDefault="00026054" w:rsidP="00347F86">
            <w:pPr>
              <w:pStyle w:val="ListParagraph"/>
              <w:keepNext w:val="0"/>
              <w:keepLines w:val="0"/>
              <w:numPr>
                <w:ilvl w:val="0"/>
                <w:numId w:val="28"/>
              </w:numPr>
              <w:spacing w:after="0"/>
              <w:contextualSpacing/>
              <w:rPr>
                <w:rFonts w:cs="Open Sans"/>
                <w:sz w:val="22"/>
                <w:szCs w:val="22"/>
              </w:rPr>
            </w:pPr>
            <w:r w:rsidRPr="003E3B3B">
              <w:rPr>
                <w:rFonts w:cs="Open Sans"/>
                <w:i/>
                <w:iCs/>
                <w:sz w:val="22"/>
                <w:szCs w:val="22"/>
              </w:rPr>
              <w:t>Migration Act 1958</w:t>
            </w:r>
            <w:r w:rsidRPr="003E3B3B">
              <w:rPr>
                <w:rFonts w:cs="Open Sans"/>
                <w:sz w:val="22"/>
                <w:szCs w:val="22"/>
              </w:rPr>
              <w:t xml:space="preserve"> (Cth) </w:t>
            </w:r>
            <w:r>
              <w:rPr>
                <w:rFonts w:cs="Open Sans"/>
                <w:sz w:val="22"/>
                <w:szCs w:val="22"/>
              </w:rPr>
              <w:t xml:space="preserve">be </w:t>
            </w:r>
            <w:r w:rsidRPr="003E3B3B">
              <w:rPr>
                <w:rFonts w:cs="Open Sans"/>
                <w:sz w:val="22"/>
                <w:szCs w:val="22"/>
              </w:rPr>
              <w:t xml:space="preserve">amended to ensure respect for the views of the child </w:t>
            </w:r>
            <w:r>
              <w:rPr>
                <w:rFonts w:cs="Open Sans"/>
                <w:sz w:val="22"/>
                <w:szCs w:val="22"/>
              </w:rPr>
              <w:t>at all stages of the migration process</w:t>
            </w:r>
            <w:r>
              <w:rPr>
                <w:rStyle w:val="EndnoteReference"/>
                <w:szCs w:val="22"/>
              </w:rPr>
              <w:endnoteReference w:id="45"/>
            </w:r>
          </w:p>
          <w:p w14:paraId="7BEFC37E" w14:textId="77777777" w:rsidR="00026054" w:rsidRPr="00D1201F" w:rsidRDefault="00026054" w:rsidP="00347F86">
            <w:pPr>
              <w:pStyle w:val="ListParagraph"/>
              <w:spacing w:after="0"/>
              <w:ind w:left="360"/>
              <w:rPr>
                <w:rFonts w:cs="Open Sans"/>
                <w:sz w:val="22"/>
                <w:szCs w:val="22"/>
              </w:rPr>
            </w:pPr>
          </w:p>
        </w:tc>
      </w:tr>
      <w:bookmarkEnd w:id="69"/>
    </w:tbl>
    <w:p w14:paraId="7FE89D21" w14:textId="1F0D335D" w:rsidR="00AB3D22" w:rsidRDefault="00AB3D22" w:rsidP="00347F86">
      <w:pPr>
        <w:rPr>
          <w:rFonts w:cs="Open Sans"/>
        </w:rPr>
      </w:pPr>
    </w:p>
    <w:p w14:paraId="62C0F1E8" w14:textId="1963CB30" w:rsidR="00026054" w:rsidRPr="006D2C93" w:rsidRDefault="00AB3D22" w:rsidP="00347F86">
      <w:pPr>
        <w:keepNext w:val="0"/>
        <w:keepLines w:val="0"/>
        <w:widowControl/>
        <w:spacing w:after="160" w:line="259" w:lineRule="auto"/>
        <w:rPr>
          <w:rFonts w:cs="Open Sans"/>
        </w:rPr>
      </w:pPr>
      <w:r>
        <w:rPr>
          <w:rFonts w:cs="Open Sans"/>
        </w:rPr>
        <w:br w:type="page"/>
      </w:r>
    </w:p>
    <w:p w14:paraId="19E0EA09" w14:textId="77777777" w:rsidR="00026054" w:rsidRPr="006D2C93" w:rsidRDefault="00026054" w:rsidP="00347F86">
      <w:pPr>
        <w:pStyle w:val="Heading2"/>
      </w:pPr>
      <w:bookmarkStart w:id="71" w:name="_Toc25573085"/>
      <w:r w:rsidRPr="006D2C93">
        <w:lastRenderedPageBreak/>
        <w:t>The way forward</w:t>
      </w:r>
      <w:bookmarkEnd w:id="71"/>
    </w:p>
    <w:p w14:paraId="756A11AE" w14:textId="77777777" w:rsidR="00026054" w:rsidRPr="00063CCE" w:rsidRDefault="00026054" w:rsidP="00347F86">
      <w:pPr>
        <w:rPr>
          <w:rFonts w:cs="Open Sans"/>
        </w:rPr>
      </w:pPr>
      <w:bookmarkStart w:id="72" w:name="_Hlk23183881"/>
      <w:r w:rsidRPr="002652DB">
        <w:rPr>
          <w:rFonts w:cs="Open Sans"/>
          <w:b/>
          <w:bCs/>
          <w:color w:val="FF0000"/>
          <w:sz w:val="40"/>
          <w:szCs w:val="40"/>
        </w:rPr>
        <w:t>®</w:t>
      </w:r>
      <w:r w:rsidRPr="00063CCE">
        <w:rPr>
          <w:rFonts w:cs="Open Sans"/>
          <w:color w:val="FF0000"/>
        </w:rPr>
        <w:t xml:space="preserve"> </w:t>
      </w:r>
      <w:r w:rsidRPr="00063CCE">
        <w:rPr>
          <w:rFonts w:cs="Open Sans"/>
        </w:rPr>
        <w:t>The Australian Government should resource the National Children’s Commissioner to conduct consultations with children on decisions that affect them at the national level on an ongoing basis.</w:t>
      </w:r>
    </w:p>
    <w:p w14:paraId="70DB6C5C" w14:textId="58EF6E74" w:rsidR="002652DB" w:rsidRDefault="00026054" w:rsidP="00347F86">
      <w:pPr>
        <w:rPr>
          <w:rFonts w:cs="Open Sans"/>
        </w:rPr>
      </w:pPr>
      <w:r w:rsidRPr="002652DB">
        <w:rPr>
          <w:rFonts w:cs="Open Sans"/>
          <w:b/>
          <w:bCs/>
          <w:color w:val="FF0000"/>
          <w:sz w:val="40"/>
          <w:szCs w:val="40"/>
        </w:rPr>
        <w:t>®</w:t>
      </w:r>
      <w:r w:rsidRPr="008C3CC6">
        <w:rPr>
          <w:rFonts w:cs="Open Sans"/>
          <w:color w:val="FF0000"/>
          <w:sz w:val="40"/>
          <w:szCs w:val="40"/>
        </w:rPr>
        <w:t xml:space="preserve"> </w:t>
      </w:r>
      <w:r w:rsidRPr="00063CCE">
        <w:rPr>
          <w:rFonts w:cs="Open Sans"/>
        </w:rPr>
        <w:t xml:space="preserve">The Australian Government should review and amend all relevant Commonwealth laws to require that children are provided with an opportunity to express their views in all matters that affect their rights or interests. </w:t>
      </w:r>
    </w:p>
    <w:p w14:paraId="746D4C0D" w14:textId="77777777" w:rsidR="002652DB" w:rsidRDefault="002652DB" w:rsidP="00347F86">
      <w:pPr>
        <w:keepNext w:val="0"/>
        <w:keepLines w:val="0"/>
        <w:spacing w:after="160" w:line="259" w:lineRule="auto"/>
        <w:rPr>
          <w:rFonts w:cs="Open Sans"/>
        </w:rPr>
      </w:pPr>
      <w:r>
        <w:rPr>
          <w:rFonts w:cs="Open Sans"/>
        </w:rPr>
        <w:br w:type="page"/>
      </w:r>
    </w:p>
    <w:p w14:paraId="6635E551" w14:textId="2DF26AED" w:rsidR="00026054" w:rsidRDefault="00026054" w:rsidP="00347F86">
      <w:pPr>
        <w:rPr>
          <w:rFonts w:cs="Open Sans"/>
          <w:b/>
          <w:sz w:val="32"/>
          <w:szCs w:val="32"/>
        </w:rPr>
      </w:pPr>
      <w:bookmarkStart w:id="73" w:name="_Hlk23181681"/>
      <w:bookmarkEnd w:id="72"/>
      <w:r w:rsidRPr="006D2C93">
        <w:rPr>
          <w:rFonts w:cs="Open Sans"/>
          <w:b/>
          <w:sz w:val="32"/>
          <w:szCs w:val="32"/>
        </w:rPr>
        <w:lastRenderedPageBreak/>
        <w:t>Things in Australia that children and young people think are good, or that need to change:</w:t>
      </w:r>
    </w:p>
    <w:p w14:paraId="49EB5819" w14:textId="462E92FA" w:rsidR="00A80251" w:rsidRPr="003172D3" w:rsidRDefault="00C90983" w:rsidP="003172D3">
      <w:pPr>
        <w:rPr>
          <w:highlight w:val="yellow"/>
        </w:rPr>
      </w:pPr>
      <w:r>
        <w:rPr>
          <w:noProof/>
        </w:rPr>
        <w:drawing>
          <wp:inline distT="0" distB="0" distL="0" distR="0" wp14:anchorId="03C96B26" wp14:editId="5BD3CC37">
            <wp:extent cx="5321300" cy="6654800"/>
            <wp:effectExtent l="0" t="0" r="0" b="0"/>
            <wp:docPr id="52" name="Immagine 52" descr="Selection of children's quot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 name="Chapter 4 Quotes.png"/>
                    <pic:cNvPicPr/>
                  </pic:nvPicPr>
                  <pic:blipFill>
                    <a:blip r:embed="rId62" cstate="print">
                      <a:extLst>
                        <a:ext uri="{28A0092B-C50C-407E-A947-70E740481C1C}">
                          <a14:useLocalDpi xmlns:a14="http://schemas.microsoft.com/office/drawing/2010/main" val="0"/>
                        </a:ext>
                      </a:extLst>
                    </a:blip>
                    <a:stretch>
                      <a:fillRect/>
                    </a:stretch>
                  </pic:blipFill>
                  <pic:spPr>
                    <a:xfrm>
                      <a:off x="0" y="0"/>
                      <a:ext cx="5321300" cy="6654800"/>
                    </a:xfrm>
                    <a:prstGeom prst="rect">
                      <a:avLst/>
                    </a:prstGeom>
                  </pic:spPr>
                </pic:pic>
              </a:graphicData>
            </a:graphic>
          </wp:inline>
        </w:drawing>
      </w:r>
    </w:p>
    <w:p w14:paraId="5AA6C6F6" w14:textId="77777777" w:rsidR="00A80251" w:rsidRPr="003172D3" w:rsidRDefault="00A80251" w:rsidP="003172D3">
      <w:pPr>
        <w:rPr>
          <w:highlight w:val="yellow"/>
        </w:rPr>
      </w:pPr>
    </w:p>
    <w:p w14:paraId="7CC19F27" w14:textId="77777777" w:rsidR="00C90983" w:rsidRDefault="00C90983">
      <w:pPr>
        <w:keepNext w:val="0"/>
        <w:keepLines w:val="0"/>
        <w:widowControl/>
        <w:spacing w:after="160" w:line="259" w:lineRule="auto"/>
        <w:rPr>
          <w:highlight w:val="yellow"/>
        </w:rPr>
      </w:pPr>
      <w:r>
        <w:rPr>
          <w:highlight w:val="yellow"/>
        </w:rPr>
        <w:br w:type="page"/>
      </w:r>
    </w:p>
    <w:p w14:paraId="4119838A" w14:textId="15A30C1E" w:rsidR="00C90983" w:rsidRDefault="00C90983" w:rsidP="003172D3">
      <w:pPr>
        <w:rPr>
          <w:highlight w:val="yellow"/>
        </w:rPr>
      </w:pPr>
      <w:r>
        <w:rPr>
          <w:noProof/>
        </w:rPr>
        <w:lastRenderedPageBreak/>
        <w:drawing>
          <wp:inline distT="0" distB="0" distL="0" distR="0" wp14:anchorId="1FF82A54" wp14:editId="2D28F048">
            <wp:extent cx="5346700" cy="7797800"/>
            <wp:effectExtent l="0" t="0" r="0" b="0"/>
            <wp:docPr id="53" name="Immagine 53" descr="Selection of chidren's quot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 name="Chapter 4 Quotes 2.png"/>
                    <pic:cNvPicPr/>
                  </pic:nvPicPr>
                  <pic:blipFill>
                    <a:blip r:embed="rId63" cstate="print">
                      <a:extLst>
                        <a:ext uri="{28A0092B-C50C-407E-A947-70E740481C1C}">
                          <a14:useLocalDpi xmlns:a14="http://schemas.microsoft.com/office/drawing/2010/main" val="0"/>
                        </a:ext>
                      </a:extLst>
                    </a:blip>
                    <a:stretch>
                      <a:fillRect/>
                    </a:stretch>
                  </pic:blipFill>
                  <pic:spPr>
                    <a:xfrm>
                      <a:off x="0" y="0"/>
                      <a:ext cx="5346700" cy="7797800"/>
                    </a:xfrm>
                    <a:prstGeom prst="rect">
                      <a:avLst/>
                    </a:prstGeom>
                  </pic:spPr>
                </pic:pic>
              </a:graphicData>
            </a:graphic>
          </wp:inline>
        </w:drawing>
      </w:r>
    </w:p>
    <w:p w14:paraId="2B149BF0" w14:textId="3D1D70DD" w:rsidR="00C90983" w:rsidRDefault="00C90983">
      <w:pPr>
        <w:keepNext w:val="0"/>
        <w:keepLines w:val="0"/>
        <w:widowControl/>
        <w:spacing w:after="160" w:line="259" w:lineRule="auto"/>
        <w:rPr>
          <w:highlight w:val="yellow"/>
        </w:rPr>
      </w:pPr>
      <w:r>
        <w:rPr>
          <w:highlight w:val="yellow"/>
        </w:rPr>
        <w:br w:type="page"/>
      </w:r>
    </w:p>
    <w:p w14:paraId="2D7F91F2" w14:textId="0C386B9B" w:rsidR="00C90983" w:rsidRDefault="00C90983" w:rsidP="003172D3">
      <w:pPr>
        <w:rPr>
          <w:highlight w:val="yellow"/>
        </w:rPr>
      </w:pPr>
      <w:r>
        <w:rPr>
          <w:noProof/>
        </w:rPr>
        <w:lastRenderedPageBreak/>
        <w:drawing>
          <wp:inline distT="0" distB="0" distL="0" distR="0" wp14:anchorId="6B84BE52" wp14:editId="678A29D4">
            <wp:extent cx="5334000" cy="7848600"/>
            <wp:effectExtent l="0" t="0" r="0" b="0"/>
            <wp:docPr id="54" name="Immagine 54" descr="Selection of children's quot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 name="Chapter 4 Quotes 3.png"/>
                    <pic:cNvPicPr/>
                  </pic:nvPicPr>
                  <pic:blipFill>
                    <a:blip r:embed="rId64" cstate="print">
                      <a:extLst>
                        <a:ext uri="{28A0092B-C50C-407E-A947-70E740481C1C}">
                          <a14:useLocalDpi xmlns:a14="http://schemas.microsoft.com/office/drawing/2010/main" val="0"/>
                        </a:ext>
                      </a:extLst>
                    </a:blip>
                    <a:stretch>
                      <a:fillRect/>
                    </a:stretch>
                  </pic:blipFill>
                  <pic:spPr>
                    <a:xfrm>
                      <a:off x="0" y="0"/>
                      <a:ext cx="5334000" cy="7848600"/>
                    </a:xfrm>
                    <a:prstGeom prst="rect">
                      <a:avLst/>
                    </a:prstGeom>
                  </pic:spPr>
                </pic:pic>
              </a:graphicData>
            </a:graphic>
          </wp:inline>
        </w:drawing>
      </w:r>
    </w:p>
    <w:p w14:paraId="4CC4C5D7" w14:textId="2B038531" w:rsidR="00AA4E81" w:rsidRPr="003172D3" w:rsidRDefault="00AA4E81" w:rsidP="003172D3">
      <w:pPr>
        <w:rPr>
          <w:highlight w:val="yellow"/>
        </w:rPr>
      </w:pPr>
      <w:r w:rsidRPr="003172D3">
        <w:rPr>
          <w:highlight w:val="yellow"/>
        </w:rPr>
        <w:br w:type="page"/>
      </w:r>
    </w:p>
    <w:bookmarkEnd w:id="73"/>
    <w:p w14:paraId="173290ED" w14:textId="77777777" w:rsidR="00227CB4" w:rsidRDefault="00227CB4" w:rsidP="00347F86">
      <w:pPr>
        <w:rPr>
          <w:bCs/>
        </w:rPr>
        <w:sectPr w:rsidR="00227CB4" w:rsidSect="00EC1134">
          <w:headerReference w:type="even" r:id="rId65"/>
          <w:headerReference w:type="default" r:id="rId66"/>
          <w:footerReference w:type="even" r:id="rId67"/>
          <w:footerReference w:type="default" r:id="rId68"/>
          <w:headerReference w:type="first" r:id="rId69"/>
          <w:footerReference w:type="first" r:id="rId70"/>
          <w:endnotePr>
            <w:numFmt w:val="decimal"/>
            <w:numRestart w:val="eachSect"/>
          </w:endnotePr>
          <w:pgSz w:w="11906" w:h="16838" w:code="9"/>
          <w:pgMar w:top="1440" w:right="1440" w:bottom="1440" w:left="1440" w:header="709" w:footer="709" w:gutter="0"/>
          <w:cols w:space="708"/>
          <w:titlePg/>
          <w:docGrid w:linePitch="360"/>
        </w:sectPr>
      </w:pPr>
    </w:p>
    <w:p w14:paraId="7C518FE1" w14:textId="71687757" w:rsidR="00C90983" w:rsidRDefault="00FC3088" w:rsidP="00C90983">
      <w:r>
        <w:rPr>
          <w:noProof/>
        </w:rPr>
        <w:lastRenderedPageBreak/>
        <w:drawing>
          <wp:inline distT="0" distB="0" distL="0" distR="0" wp14:anchorId="4FB73466" wp14:editId="51D266F3">
            <wp:extent cx="5731510" cy="8234045"/>
            <wp:effectExtent l="0" t="0" r="0" b="0"/>
            <wp:docPr id="60" name="Immagine 60" descr="Infographic highlighting issues in Chapter 5 Civil Rights &#10;Box 1: Birth registration, name and nationality&#10;Box 1.1: Not all Aboriginal and Torres Strait Islander children are registered at birth.&#10;Box 1.2: Children in out-of-home care often experience difficulties in accessing documents such as birth certificates, passports, Australian citizenship and proof of Aboriginality.&#10;Box 1.3 Transgender children cannot always seek legal recognition of gender identity on birth certificates.&#10;Box 1.4 Lack of legal recognition of parentage for children born through surrogacy can affect their ability to access medical treatment and benefits, passports, citizenship, intestacy, worker's compensation entitlements, child support. &#10;Box 2: Citizenship loss provisions in the Australian Citizenship Act can apply to children with dual citizenship 14 years and over who are Australian by birth + who have Australian parents + who have never lived outside Australia.&#10;Box 3: Freedom of expression and the right to seek, receive and impart information &#10;Box 3.1 Digital environment &#10;97% of Australian households with children under 15 have access to the internet (2016-17).&#10;Box 3.2 Accessibility issues for children with disability: not all content is accessible, audio description unavailable in Australia, captioning levels differ for the type of TV service and channe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 name="Chapter 5 Infographic.png"/>
                    <pic:cNvPicPr/>
                  </pic:nvPicPr>
                  <pic:blipFill>
                    <a:blip r:embed="rId71" cstate="print">
                      <a:extLst>
                        <a:ext uri="{28A0092B-C50C-407E-A947-70E740481C1C}">
                          <a14:useLocalDpi xmlns:a14="http://schemas.microsoft.com/office/drawing/2010/main" val="0"/>
                        </a:ext>
                      </a:extLst>
                    </a:blip>
                    <a:stretch>
                      <a:fillRect/>
                    </a:stretch>
                  </pic:blipFill>
                  <pic:spPr>
                    <a:xfrm>
                      <a:off x="0" y="0"/>
                      <a:ext cx="5731510" cy="8234045"/>
                    </a:xfrm>
                    <a:prstGeom prst="rect">
                      <a:avLst/>
                    </a:prstGeom>
                  </pic:spPr>
                </pic:pic>
              </a:graphicData>
            </a:graphic>
          </wp:inline>
        </w:drawing>
      </w:r>
    </w:p>
    <w:p w14:paraId="2DF3459B" w14:textId="68C21350" w:rsidR="00FC3088" w:rsidRDefault="00FC3088">
      <w:pPr>
        <w:keepNext w:val="0"/>
        <w:keepLines w:val="0"/>
        <w:widowControl/>
        <w:spacing w:after="160" w:line="259" w:lineRule="auto"/>
      </w:pPr>
      <w:r>
        <w:br w:type="page"/>
      </w:r>
    </w:p>
    <w:p w14:paraId="4E43E004" w14:textId="32CFF583" w:rsidR="00227CB4" w:rsidRDefault="00227CB4" w:rsidP="00347F86">
      <w:pPr>
        <w:pStyle w:val="Heading1"/>
      </w:pPr>
      <w:bookmarkStart w:id="74" w:name="_Toc25573086"/>
      <w:r w:rsidRPr="00DD0847">
        <w:lastRenderedPageBreak/>
        <w:t>Civil rights</w:t>
      </w:r>
      <w:bookmarkEnd w:id="74"/>
    </w:p>
    <w:p w14:paraId="59EB0F88" w14:textId="77777777" w:rsidR="00E3285A" w:rsidRPr="007B67ED" w:rsidRDefault="00E3285A" w:rsidP="00347F86">
      <w:pPr>
        <w:rPr>
          <w:rFonts w:cs="Open Sans"/>
        </w:rPr>
      </w:pPr>
      <w:r w:rsidRPr="007B67ED">
        <w:rPr>
          <w:rFonts w:cs="Open Sans"/>
        </w:rPr>
        <w:t xml:space="preserve">This chapter covers a wide range of issues affecting the civil rights of children and young people in Australia. The civil rights that are protected under the </w:t>
      </w:r>
      <w:r w:rsidRPr="00D5095F">
        <w:rPr>
          <w:rFonts w:cs="Open Sans"/>
          <w:i/>
          <w:iCs/>
        </w:rPr>
        <w:t>Convention on the Rights of the Child</w:t>
      </w:r>
      <w:r>
        <w:rPr>
          <w:rFonts w:cs="Open Sans"/>
        </w:rPr>
        <w:t xml:space="preserve"> (</w:t>
      </w:r>
      <w:r w:rsidRPr="007B67ED">
        <w:rPr>
          <w:rFonts w:cs="Open Sans"/>
        </w:rPr>
        <w:t>C</w:t>
      </w:r>
      <w:r>
        <w:rPr>
          <w:rFonts w:cs="Open Sans"/>
        </w:rPr>
        <w:t>RC)</w:t>
      </w:r>
      <w:r w:rsidRPr="007B67ED">
        <w:rPr>
          <w:rFonts w:cs="Open Sans"/>
        </w:rPr>
        <w:t xml:space="preserve"> include rights associated with identity, such as the right to have their birth registered, the right to a name, the right to know who their parents are and the right to a nationality (article 7</w:t>
      </w:r>
      <w:r>
        <w:rPr>
          <w:rFonts w:cs="Open Sans"/>
        </w:rPr>
        <w:t>)</w:t>
      </w:r>
      <w:r w:rsidRPr="007B67ED">
        <w:rPr>
          <w:rFonts w:cs="Open Sans"/>
        </w:rPr>
        <w:t>.</w:t>
      </w:r>
      <w:r>
        <w:rPr>
          <w:rStyle w:val="EndnoteReference"/>
        </w:rPr>
        <w:endnoteReference w:id="46"/>
      </w:r>
      <w:r w:rsidRPr="007B67ED">
        <w:rPr>
          <w:rFonts w:cs="Open Sans"/>
        </w:rPr>
        <w:t xml:space="preserve"> The C</w:t>
      </w:r>
      <w:r>
        <w:rPr>
          <w:rFonts w:cs="Open Sans"/>
        </w:rPr>
        <w:t>RC</w:t>
      </w:r>
      <w:r w:rsidRPr="007B67ED">
        <w:rPr>
          <w:rFonts w:cs="Open Sans"/>
        </w:rPr>
        <w:t xml:space="preserve"> also protects a child’s right to live a life free from discrimination (article 2</w:t>
      </w:r>
      <w:r>
        <w:rPr>
          <w:rFonts w:cs="Open Sans"/>
        </w:rPr>
        <w:t>)</w:t>
      </w:r>
      <w:r>
        <w:rPr>
          <w:rStyle w:val="EndnoteReference"/>
        </w:rPr>
        <w:endnoteReference w:id="47"/>
      </w:r>
      <w:r w:rsidRPr="007B67ED">
        <w:rPr>
          <w:rFonts w:cs="Open Sans"/>
        </w:rPr>
        <w:t xml:space="preserve"> and their right to access accurate information in writing, print or other media (article 13</w:t>
      </w:r>
      <w:r>
        <w:rPr>
          <w:rFonts w:cs="Open Sans"/>
        </w:rPr>
        <w:t>).</w:t>
      </w:r>
      <w:r>
        <w:rPr>
          <w:rStyle w:val="EndnoteReference"/>
        </w:rPr>
        <w:endnoteReference w:id="48"/>
      </w:r>
    </w:p>
    <w:p w14:paraId="2F2C01FB" w14:textId="77777777" w:rsidR="00227CB4" w:rsidRPr="000B4A33" w:rsidRDefault="00227CB4" w:rsidP="00347F86">
      <w:pPr>
        <w:pStyle w:val="Heading2"/>
      </w:pPr>
      <w:bookmarkStart w:id="76" w:name="_Toc25573087"/>
      <w:r w:rsidRPr="000B4A33">
        <w:t>Birth registration and identity documents</w:t>
      </w:r>
      <w:bookmarkEnd w:id="76"/>
    </w:p>
    <w:p w14:paraId="4706E68F" w14:textId="77777777" w:rsidR="00E3285A" w:rsidRPr="0083489F" w:rsidRDefault="00E3285A" w:rsidP="00347F86">
      <w:pPr>
        <w:rPr>
          <w:rFonts w:cs="Open Sans"/>
        </w:rPr>
      </w:pPr>
      <w:r w:rsidRPr="0083489F">
        <w:rPr>
          <w:rFonts w:cs="Open Sans"/>
        </w:rPr>
        <w:t>Not all babies in Australia are registered at birth, especially those born to Aboriginal and Torres Strait Islander parents.</w:t>
      </w:r>
    </w:p>
    <w:p w14:paraId="6EC7CF7E" w14:textId="77777777" w:rsidR="00E3285A" w:rsidRPr="0083489F" w:rsidRDefault="00E3285A" w:rsidP="00347F86">
      <w:pPr>
        <w:rPr>
          <w:rFonts w:cs="Open Sans"/>
        </w:rPr>
      </w:pPr>
      <w:r w:rsidRPr="0083489F">
        <w:rPr>
          <w:rFonts w:cs="Open Sans"/>
        </w:rPr>
        <w:t>Queensland Health reported in 2014 that 15–18% of births to Aboriginal and Torres Strait Islander mothers were not registered, compared with 1.8% of births to mothers who were non-Indigenous.</w:t>
      </w:r>
      <w:r w:rsidRPr="0083489F">
        <w:rPr>
          <w:rStyle w:val="EndnoteReference"/>
        </w:rPr>
        <w:endnoteReference w:id="49"/>
      </w:r>
      <w:r w:rsidRPr="0083489F">
        <w:rPr>
          <w:rFonts w:cs="Open Sans"/>
        </w:rPr>
        <w:t xml:space="preserve"> </w:t>
      </w:r>
    </w:p>
    <w:p w14:paraId="027002EC" w14:textId="77777777" w:rsidR="00E3285A" w:rsidRPr="0083489F" w:rsidRDefault="00E3285A" w:rsidP="00347F86">
      <w:pPr>
        <w:rPr>
          <w:rStyle w:val="Heading7Char"/>
        </w:rPr>
      </w:pPr>
      <w:r w:rsidRPr="0083489F">
        <w:rPr>
          <w:rFonts w:cs="Open Sans"/>
        </w:rPr>
        <w:t>Reasons for this disparity include fees and penalties for late registration of a birth and obtaining a birth certificate, and a lack of culturally</w:t>
      </w:r>
      <w:r>
        <w:rPr>
          <w:rFonts w:cs="Open Sans"/>
        </w:rPr>
        <w:t xml:space="preserve"> </w:t>
      </w:r>
      <w:r w:rsidRPr="0083489F">
        <w:rPr>
          <w:rFonts w:cs="Open Sans"/>
        </w:rPr>
        <w:t>appropriate information and support for the birth registration proce</w:t>
      </w:r>
      <w:r w:rsidRPr="0083489F">
        <w:rPr>
          <w:rStyle w:val="Heading7Char"/>
        </w:rPr>
        <w:t>ss.</w:t>
      </w:r>
      <w:r w:rsidRPr="0083489F">
        <w:rPr>
          <w:rStyle w:val="EndnoteReference"/>
        </w:rPr>
        <w:endnoteReference w:id="50"/>
      </w:r>
    </w:p>
    <w:p w14:paraId="1E2CCBD0" w14:textId="77777777" w:rsidR="00E3285A" w:rsidRPr="0083489F" w:rsidRDefault="00E3285A" w:rsidP="00347F86">
      <w:pPr>
        <w:rPr>
          <w:rFonts w:cs="Open Sans"/>
        </w:rPr>
      </w:pPr>
      <w:r w:rsidRPr="0083489F">
        <w:rPr>
          <w:rFonts w:cs="Open Sans"/>
        </w:rPr>
        <w:t xml:space="preserve">Birth certificates play an important role in ensuring that a child has access to education and other resources. Currently, birth registration is free in all </w:t>
      </w:r>
      <w:r>
        <w:rPr>
          <w:rFonts w:cs="Open Sans"/>
        </w:rPr>
        <w:t>s</w:t>
      </w:r>
      <w:r w:rsidRPr="0083489F">
        <w:rPr>
          <w:rFonts w:cs="Open Sans"/>
        </w:rPr>
        <w:t xml:space="preserve">tates and </w:t>
      </w:r>
      <w:r>
        <w:rPr>
          <w:rFonts w:cs="Open Sans"/>
        </w:rPr>
        <w:t>t</w:t>
      </w:r>
      <w:r w:rsidRPr="0083489F">
        <w:rPr>
          <w:rFonts w:cs="Open Sans"/>
        </w:rPr>
        <w:t>erritories. However, fees are charged for birth certificates (which are required for school enrolment). In terms of fees, Queensland charges a late processing fee of $5.20 for births that are registered after 60 days, while in Victoria, s</w:t>
      </w:r>
      <w:r>
        <w:rPr>
          <w:rFonts w:cs="Open Sans"/>
        </w:rPr>
        <w:t>ection</w:t>
      </w:r>
      <w:r w:rsidRPr="0083489F">
        <w:rPr>
          <w:rFonts w:cs="Open Sans"/>
        </w:rPr>
        <w:t xml:space="preserve"> 18(1) of the </w:t>
      </w:r>
      <w:r w:rsidRPr="0083489F">
        <w:rPr>
          <w:rFonts w:cs="Open Sans"/>
          <w:i/>
          <w:iCs/>
        </w:rPr>
        <w:t xml:space="preserve">Births, Deaths and Marriages Registration Act 1996 </w:t>
      </w:r>
      <w:r w:rsidRPr="0083489F">
        <w:rPr>
          <w:rFonts w:cs="Open Sans"/>
        </w:rPr>
        <w:t xml:space="preserve">enables a penalty of $1650.20 to be imposed for registration that occurs more than 60 days after the birth. </w:t>
      </w:r>
    </w:p>
    <w:p w14:paraId="3793A742" w14:textId="77777777" w:rsidR="00E3285A" w:rsidRPr="0083489F" w:rsidRDefault="00E3285A" w:rsidP="00347F86">
      <w:pPr>
        <w:rPr>
          <w:rFonts w:cs="Open Sans"/>
        </w:rPr>
      </w:pPr>
      <w:r w:rsidRPr="0083489F">
        <w:rPr>
          <w:rFonts w:cs="Open Sans"/>
        </w:rPr>
        <w:t>Any strategies introduced to improve rates of birth registration should focus on assisting families rather than prosecuting or penalising them for failing to register a child at the time of their birth. Birth certificates should also be provided free of charge.</w:t>
      </w:r>
    </w:p>
    <w:p w14:paraId="50A8502F" w14:textId="77777777" w:rsidR="00227CB4" w:rsidRPr="0083489F" w:rsidRDefault="00227CB4" w:rsidP="00347F86">
      <w:pPr>
        <w:pStyle w:val="Heading3"/>
        <w:numPr>
          <w:ilvl w:val="2"/>
          <w:numId w:val="87"/>
        </w:numPr>
      </w:pPr>
      <w:r w:rsidRPr="0083489F">
        <w:t>Birth certificates of transgender and intersex children</w:t>
      </w:r>
    </w:p>
    <w:p w14:paraId="6418E8A0" w14:textId="77777777" w:rsidR="00227CB4" w:rsidRDefault="00227CB4" w:rsidP="00347F86">
      <w:pPr>
        <w:rPr>
          <w:rFonts w:cs="Open Sans"/>
        </w:rPr>
      </w:pPr>
      <w:r>
        <w:rPr>
          <w:rFonts w:cs="Open Sans"/>
          <w:noProof/>
        </w:rPr>
        <mc:AlternateContent>
          <mc:Choice Requires="wps">
            <w:drawing>
              <wp:anchor distT="0" distB="0" distL="114300" distR="114300" simplePos="0" relativeHeight="251723776" behindDoc="0" locked="0" layoutInCell="1" allowOverlap="1" wp14:anchorId="1B2DF4F9" wp14:editId="4D1BABAE">
                <wp:simplePos x="0" y="0"/>
                <wp:positionH relativeFrom="column">
                  <wp:posOffset>815340</wp:posOffset>
                </wp:positionH>
                <wp:positionV relativeFrom="paragraph">
                  <wp:posOffset>282575</wp:posOffset>
                </wp:positionV>
                <wp:extent cx="3649980" cy="1173480"/>
                <wp:effectExtent l="0" t="0" r="26670" b="179070"/>
                <wp:wrapNone/>
                <wp:docPr id="763" name="Speech Bubble: Rectangle with Corners Rounded 763"/>
                <wp:cNvGraphicFramePr/>
                <a:graphic xmlns:a="http://schemas.openxmlformats.org/drawingml/2006/main">
                  <a:graphicData uri="http://schemas.microsoft.com/office/word/2010/wordprocessingShape">
                    <wps:wsp>
                      <wps:cNvSpPr/>
                      <wps:spPr>
                        <a:xfrm>
                          <a:off x="0" y="0"/>
                          <a:ext cx="3649980" cy="1173480"/>
                        </a:xfrm>
                        <a:prstGeom prst="wedgeRoundRectCallout">
                          <a:avLst/>
                        </a:prstGeom>
                      </wps:spPr>
                      <wps:style>
                        <a:lnRef idx="1">
                          <a:schemeClr val="accent4"/>
                        </a:lnRef>
                        <a:fillRef idx="2">
                          <a:schemeClr val="accent4"/>
                        </a:fillRef>
                        <a:effectRef idx="1">
                          <a:schemeClr val="accent4"/>
                        </a:effectRef>
                        <a:fontRef idx="minor">
                          <a:schemeClr val="dk1"/>
                        </a:fontRef>
                      </wps:style>
                      <wps:txbx>
                        <w:txbxContent>
                          <w:p w14:paraId="518607FF" w14:textId="77777777" w:rsidR="00FD1665" w:rsidRPr="00BE218E" w:rsidRDefault="00FD1665" w:rsidP="00227CB4">
                            <w:pPr>
                              <w:jc w:val="center"/>
                              <w:rPr>
                                <w:rFonts w:cs="Open Sans"/>
                                <w:sz w:val="22"/>
                                <w:szCs w:val="22"/>
                              </w:rPr>
                            </w:pPr>
                            <w:r w:rsidRPr="00BE218E">
                              <w:rPr>
                                <w:rFonts w:cs="Open Sans"/>
                                <w:sz w:val="22"/>
                                <w:szCs w:val="22"/>
                              </w:rPr>
                              <w:t xml:space="preserve">Well i think anyone who is transgender or growing up with gay couples should have rights too </w:t>
                            </w:r>
                          </w:p>
                          <w:p w14:paraId="1DED99E8" w14:textId="77777777" w:rsidR="00FD1665" w:rsidRPr="00BE218E" w:rsidRDefault="00FD1665" w:rsidP="00227CB4">
                            <w:pPr>
                              <w:jc w:val="center"/>
                              <w:rPr>
                                <w:rFonts w:cs="Open Sans"/>
                                <w:sz w:val="20"/>
                                <w:szCs w:val="20"/>
                              </w:rPr>
                            </w:pPr>
                            <w:r>
                              <w:rPr>
                                <w:rFonts w:cs="Open Sans"/>
                                <w:sz w:val="20"/>
                                <w:szCs w:val="20"/>
                              </w:rPr>
                              <w:t>(child</w:t>
                            </w:r>
                            <w:r w:rsidRPr="00BE218E">
                              <w:rPr>
                                <w:rFonts w:cs="Open Sans"/>
                                <w:sz w:val="20"/>
                                <w:szCs w:val="20"/>
                              </w:rPr>
                              <w:t>, 17)</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B2DF4F9" id="Speech Bubble: Rectangle with Corners Rounded 763" o:spid="_x0000_s1037" type="#_x0000_t62" style="position:absolute;margin-left:64.2pt;margin-top:22.25pt;width:287.4pt;height:92.4pt;z-index:2517237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04o3jwIAAGMFAAAOAAAAZHJzL2Uyb0RvYy54bWysVEtv2zAMvg/YfxB0Xx2nWR9GnSJL0WFA&#10;0RZNh54VmYqNyaImKXGyX19KdtKiK7Bh2MUmxTf5kReX21azDTjfoCl5fjTiDIzEqjGrkn9/vP50&#10;xpkPwlRCo4GS78Dzy+nHDxedLWCMNeoKHCMnxhedLXkdgi2yzMsaWuGP0IIhoULXikCsW2WVEx15&#10;b3U2Ho1Osg5dZR1K8J5er3ohnyb/SoEMd0p5CEyXnHIL6evSdxm/2fRCFCsnbN3IIQ3xD1m0ojEU&#10;9ODqSgTB1q75zVXbSIceVTiS2GaoVCMh1UDV5KM31SxqYSHVQs3x9tAm///cytvNvWNNVfLTk2PO&#10;jGhpSAsLIGv2Zb1caijYA3VRmJUG1jWhZnN0hgbOHnBtKqhYNKQ2dtYX5G1h793AeSJjT7bKtfFP&#10;1bJtav3u0HrYBibp8fhkcn5+RhOSJMvz0+MJMeQnezG3zoevgC2LRMk7qFaQcoj5zYXWuA5pBmJz&#10;40Nvu7chRzG/PqNEhZ2GmJQ2D6CoAZRDnqwT9GCuHdsIAo2QEkyYDLkk7WimGq0PhuM/Gw760RQS&#10;LA/GfxH1YJEiowkH47Yx6N6LXv3Ih5RVr7/vQF93bEHYLrdp8nlSjU9LrHYEB4f9nngrrxtq9o3w&#10;4V44WgwaEC17uKOP0tiVHAeKsxrdr/feoz7hlaScdbRoJfc/18IBZ/qbISSf55NJ3MzETD6fjolx&#10;ryXL1xKzbudIY8nprFiZyKgf9J5UDtsnugmzGJVEwkiKXXIZ3J6Zh/4A0FWRMJslNdpGK8KNWVi5&#10;B0LEzuP2STg7IC4QWG9xv5SieIOzXjeOyOBsHVA1CYQvfR1GQJuccD1cnXgqXvNJ6+U2Tp8BAAD/&#10;/wMAUEsDBBQABgAIAAAAIQDXkCyo3wAAAAoBAAAPAAAAZHJzL2Rvd25yZXYueG1sTI/BTsMwEETv&#10;SPyDtUjcqEMaSghxqqpSjxxIQIKbG28TQ7yOYrcNf89yosfRPs28LdezG8QJp2A9KbhfJCCQWm8s&#10;dQremt1dDiJETUYPnlDBDwZYV9dXpS6MP9MrnurYCS6hUGgFfYxjIWVoe3Q6LPyIxLeDn5yOHKdO&#10;mkmfudwNMk2SlXTaEi/0esRtj+13fXQK3Mra7aZ5CZ+x+Wi/uvzdHOqdUrc38+YZRMQ5/sPwp8/q&#10;ULHT3h/JBDFwTvOMUQVZ9gCCgcdkmYLYK0jTpyXIqpSXL1S/AAAA//8DAFBLAQItABQABgAIAAAA&#10;IQC2gziS/gAAAOEBAAATAAAAAAAAAAAAAAAAAAAAAABbQ29udGVudF9UeXBlc10ueG1sUEsBAi0A&#10;FAAGAAgAAAAhADj9If/WAAAAlAEAAAsAAAAAAAAAAAAAAAAALwEAAF9yZWxzLy5yZWxzUEsBAi0A&#10;FAAGAAgAAAAhAHLTijePAgAAYwUAAA4AAAAAAAAAAAAAAAAALgIAAGRycy9lMm9Eb2MueG1sUEsB&#10;Ai0AFAAGAAgAAAAhANeQLKjfAAAACgEAAA8AAAAAAAAAAAAAAAAA6QQAAGRycy9kb3ducmV2Lnht&#10;bFBLBQYAAAAABAAEAPMAAAD1BQAAAAA=&#10;" adj="6300,24300" fillcolor="#ffd555 [2167]" strokecolor="#ffc000 [3207]" strokeweight=".5pt">
                <v:fill color2="#ffcc31 [2615]" rotate="t" colors="0 #ffdd9c;.5 #ffd78e;1 #ffd479" focus="100%" type="gradient">
                  <o:fill v:ext="view" type="gradientUnscaled"/>
                </v:fill>
                <v:textbox>
                  <w:txbxContent>
                    <w:p w14:paraId="518607FF" w14:textId="77777777" w:rsidR="00FD1665" w:rsidRPr="00BE218E" w:rsidRDefault="00FD1665" w:rsidP="00227CB4">
                      <w:pPr>
                        <w:jc w:val="center"/>
                        <w:rPr>
                          <w:rFonts w:cs="Open Sans"/>
                          <w:sz w:val="22"/>
                          <w:szCs w:val="22"/>
                        </w:rPr>
                      </w:pPr>
                      <w:r w:rsidRPr="00BE218E">
                        <w:rPr>
                          <w:rFonts w:cs="Open Sans"/>
                          <w:sz w:val="22"/>
                          <w:szCs w:val="22"/>
                        </w:rPr>
                        <w:t xml:space="preserve">Well i think anyone who is transgender or growing up with gay couples should have rights too </w:t>
                      </w:r>
                    </w:p>
                    <w:p w14:paraId="1DED99E8" w14:textId="77777777" w:rsidR="00FD1665" w:rsidRPr="00BE218E" w:rsidRDefault="00FD1665" w:rsidP="00227CB4">
                      <w:pPr>
                        <w:jc w:val="center"/>
                        <w:rPr>
                          <w:rFonts w:cs="Open Sans"/>
                          <w:sz w:val="20"/>
                          <w:szCs w:val="20"/>
                        </w:rPr>
                      </w:pPr>
                      <w:r>
                        <w:rPr>
                          <w:rFonts w:cs="Open Sans"/>
                          <w:sz w:val="20"/>
                          <w:szCs w:val="20"/>
                        </w:rPr>
                        <w:t>(child</w:t>
                      </w:r>
                      <w:r w:rsidRPr="00BE218E">
                        <w:rPr>
                          <w:rFonts w:cs="Open Sans"/>
                          <w:sz w:val="20"/>
                          <w:szCs w:val="20"/>
                        </w:rPr>
                        <w:t>, 17)</w:t>
                      </w:r>
                    </w:p>
                  </w:txbxContent>
                </v:textbox>
              </v:shape>
            </w:pict>
          </mc:Fallback>
        </mc:AlternateContent>
      </w:r>
      <w:bookmarkStart w:id="77" w:name="_Hlk23182832"/>
    </w:p>
    <w:p w14:paraId="2AA12A47" w14:textId="77777777" w:rsidR="00227CB4" w:rsidRDefault="00227CB4" w:rsidP="00347F86">
      <w:pPr>
        <w:rPr>
          <w:rFonts w:cs="Open Sans"/>
        </w:rPr>
      </w:pPr>
    </w:p>
    <w:p w14:paraId="03DFABB4" w14:textId="77777777" w:rsidR="00227CB4" w:rsidRDefault="00227CB4" w:rsidP="00347F86">
      <w:pPr>
        <w:rPr>
          <w:rFonts w:cs="Open Sans"/>
        </w:rPr>
      </w:pPr>
    </w:p>
    <w:p w14:paraId="66B53789" w14:textId="77777777" w:rsidR="00E3285A" w:rsidRPr="0083489F" w:rsidRDefault="00E3285A" w:rsidP="00347F86">
      <w:pPr>
        <w:rPr>
          <w:rFonts w:cs="Open Sans"/>
        </w:rPr>
      </w:pPr>
      <w:bookmarkStart w:id="78" w:name="_Hlk23182844"/>
      <w:bookmarkEnd w:id="77"/>
      <w:r>
        <w:rPr>
          <w:rFonts w:cs="Open Sans"/>
        </w:rPr>
        <w:lastRenderedPageBreak/>
        <w:t>It is not always possible for t</w:t>
      </w:r>
      <w:r w:rsidRPr="0083489F">
        <w:rPr>
          <w:rFonts w:cs="Open Sans"/>
        </w:rPr>
        <w:t xml:space="preserve">ransgender children </w:t>
      </w:r>
      <w:r>
        <w:rPr>
          <w:rFonts w:cs="Open Sans"/>
        </w:rPr>
        <w:t xml:space="preserve">in Australia </w:t>
      </w:r>
      <w:r w:rsidRPr="0083489F">
        <w:rPr>
          <w:rFonts w:cs="Open Sans"/>
        </w:rPr>
        <w:t xml:space="preserve">to seek legal recognition of their gender identity. The inability to change the sex marker on birth certificates can make the experience of attending school, for example, difficult for transgender children. </w:t>
      </w:r>
    </w:p>
    <w:p w14:paraId="5120600E" w14:textId="77777777" w:rsidR="00E3285A" w:rsidRPr="0083489F" w:rsidRDefault="00E3285A" w:rsidP="00347F86">
      <w:pPr>
        <w:rPr>
          <w:rFonts w:cs="Open Sans"/>
        </w:rPr>
      </w:pPr>
      <w:r w:rsidRPr="0083489F">
        <w:rPr>
          <w:rFonts w:cs="Open Sans"/>
        </w:rPr>
        <w:t>In 2019, Tasmania introduced landmark legislation that enables transgender adults and children to change the sex marker on their birth certificates. Previously, this had only been available to adults who could demonstrate that they had undergone sex reassignment surgery or had met other strict evidentiary requirements. Th</w:t>
      </w:r>
      <w:r>
        <w:rPr>
          <w:rFonts w:cs="Open Sans"/>
        </w:rPr>
        <w:t xml:space="preserve">e new legislation </w:t>
      </w:r>
      <w:r w:rsidRPr="0083489F">
        <w:rPr>
          <w:rFonts w:cs="Open Sans"/>
        </w:rPr>
        <w:t>allow</w:t>
      </w:r>
      <w:r>
        <w:rPr>
          <w:rFonts w:cs="Open Sans"/>
        </w:rPr>
        <w:t>s</w:t>
      </w:r>
      <w:r w:rsidRPr="0083489F">
        <w:rPr>
          <w:rFonts w:cs="Open Sans"/>
        </w:rPr>
        <w:t xml:space="preserve"> young people aged 16 years and over to change the sex marker on their birth certificates without parental consent. Applications to change the sex marker on a person’s birth certificate must be supported by a statutory declaration that declares the person’s identified gender and states that they wish to live as a person of that gender. The parents of children aged under 16 can make an application on behalf of their child. </w:t>
      </w:r>
    </w:p>
    <w:p w14:paraId="6211D865" w14:textId="77777777" w:rsidR="00E3285A" w:rsidRPr="0083489F" w:rsidRDefault="00E3285A" w:rsidP="00347F86">
      <w:pPr>
        <w:rPr>
          <w:rFonts w:cs="Open Sans"/>
        </w:rPr>
      </w:pPr>
      <w:bookmarkStart w:id="79" w:name="_Hlk23182874"/>
      <w:bookmarkEnd w:id="78"/>
      <w:r w:rsidRPr="0083489F">
        <w:rPr>
          <w:rFonts w:cs="Open Sans"/>
        </w:rPr>
        <w:t>The</w:t>
      </w:r>
      <w:r>
        <w:rPr>
          <w:rFonts w:cs="Open Sans"/>
        </w:rPr>
        <w:t xml:space="preserve"> Australian Human Rights</w:t>
      </w:r>
      <w:r w:rsidRPr="0083489F">
        <w:rPr>
          <w:rFonts w:cs="Open Sans"/>
        </w:rPr>
        <w:t xml:space="preserve"> Commission</w:t>
      </w:r>
      <w:r>
        <w:rPr>
          <w:rFonts w:cs="Open Sans"/>
        </w:rPr>
        <w:t xml:space="preserve"> (the Commission)</w:t>
      </w:r>
      <w:r w:rsidRPr="0083489F">
        <w:rPr>
          <w:rFonts w:cs="Open Sans"/>
        </w:rPr>
        <w:t xml:space="preserve"> is currently conducting a project that considers how best to protect the human rights of people born with variations in sex characteristics in the specific context of non-consensual medical interventions.</w:t>
      </w:r>
      <w:r w:rsidRPr="0083489F">
        <w:rPr>
          <w:rStyle w:val="EndnoteReference"/>
        </w:rPr>
        <w:endnoteReference w:id="51"/>
      </w:r>
      <w:r w:rsidRPr="0083489F">
        <w:rPr>
          <w:rFonts w:cs="Open Sans"/>
        </w:rPr>
        <w:t xml:space="preserve"> It is anticipated that the project’s final report will be published in </w:t>
      </w:r>
      <w:r>
        <w:rPr>
          <w:rFonts w:cs="Open Sans"/>
        </w:rPr>
        <w:t>2020.</w:t>
      </w:r>
    </w:p>
    <w:bookmarkEnd w:id="79"/>
    <w:p w14:paraId="1BFAB5FC" w14:textId="77777777" w:rsidR="00227CB4" w:rsidRPr="000D4A84" w:rsidRDefault="00227CB4" w:rsidP="00347F86">
      <w:pPr>
        <w:pStyle w:val="Heading3"/>
      </w:pPr>
      <w:r w:rsidRPr="000D4A84">
        <w:t>Identity documents for children in care</w:t>
      </w:r>
    </w:p>
    <w:p w14:paraId="22441D2D" w14:textId="77777777" w:rsidR="00E3285A" w:rsidRPr="0083489F" w:rsidRDefault="00E3285A" w:rsidP="00347F86">
      <w:pPr>
        <w:rPr>
          <w:rFonts w:cs="Open Sans"/>
        </w:rPr>
      </w:pPr>
      <w:bookmarkStart w:id="80" w:name="_Hlk23182889"/>
      <w:r w:rsidRPr="0083489F">
        <w:rPr>
          <w:rFonts w:cs="Open Sans"/>
        </w:rPr>
        <w:t xml:space="preserve">Children in out-of-home care can experience difficulties in accessing identity documents, such as birth certificates, proof of Aboriginality, proof of Australian citizenship, and passports. A key strategy of the Third Three Year Action Plan, </w:t>
      </w:r>
      <w:r w:rsidRPr="00E44639">
        <w:rPr>
          <w:rFonts w:cs="Open Sans"/>
        </w:rPr>
        <w:t>2015–18</w:t>
      </w:r>
      <w:r w:rsidRPr="00E44639">
        <w:rPr>
          <w:rStyle w:val="EndnoteReference"/>
        </w:rPr>
        <w:endnoteReference w:id="52"/>
      </w:r>
      <w:r w:rsidRPr="0083489F">
        <w:rPr>
          <w:rFonts w:cs="Open Sans"/>
        </w:rPr>
        <w:t xml:space="preserve"> under the National Framework for Protecting Australia’s Children 2009–2020 is to help children in out-of-home care thrive in adulthood. Under this framework, the National Children’s Commissioner has been involved in leading the development of cross-jurisdictional protocols to support more streamlined identification requirements and fast-tracked access to identity documentation for children with an out-of-home care experience. However, this continues to be an issue of ongoing concern for children in out-of-home care.</w:t>
      </w:r>
    </w:p>
    <w:p w14:paraId="2A200983" w14:textId="6DA67DB1" w:rsidR="00E3285A" w:rsidRDefault="00E3285A" w:rsidP="00347F86">
      <w:pPr>
        <w:rPr>
          <w:rFonts w:cs="Open Sans"/>
          <w:b/>
          <w:bCs/>
        </w:rPr>
      </w:pPr>
      <w:r>
        <w:rPr>
          <w:rFonts w:cs="Open Sans"/>
          <w:b/>
          <w:bCs/>
        </w:rPr>
        <w:t xml:space="preserve">In its </w:t>
      </w:r>
      <w:r w:rsidRPr="00362EAF">
        <w:rPr>
          <w:rFonts w:cs="Open Sans"/>
          <w:b/>
          <w:bCs/>
        </w:rPr>
        <w:t>Concluding Observations (2019)</w:t>
      </w:r>
      <w:r>
        <w:rPr>
          <w:rFonts w:cs="Open Sans"/>
          <w:b/>
          <w:bCs/>
        </w:rPr>
        <w:t>,</w:t>
      </w:r>
      <w:r w:rsidRPr="00362EAF">
        <w:rPr>
          <w:rFonts w:cs="Open Sans"/>
          <w:b/>
          <w:bCs/>
        </w:rPr>
        <w:t xml:space="preserve"> </w:t>
      </w:r>
      <w:r>
        <w:rPr>
          <w:rFonts w:cs="Open Sans"/>
          <w:b/>
          <w:bCs/>
        </w:rPr>
        <w:t xml:space="preserve">the Committee on the Rights of the Child </w:t>
      </w:r>
      <w:r w:rsidRPr="00362EAF">
        <w:rPr>
          <w:rFonts w:cs="Open Sans"/>
          <w:b/>
          <w:bCs/>
        </w:rPr>
        <w:t>recommended that Australian governments</w:t>
      </w:r>
      <w:r>
        <w:rPr>
          <w:rFonts w:cs="Open Sans"/>
          <w:b/>
          <w:bCs/>
        </w:rPr>
        <w:t xml:space="preserve"> </w:t>
      </w:r>
      <w:r w:rsidRPr="00362EAF">
        <w:rPr>
          <w:rFonts w:cs="Open Sans"/>
          <w:b/>
          <w:bCs/>
        </w:rPr>
        <w:t>ensure that all children, particularly Aboriginal and Torres Strait Islander children, children living in remote areas, and children in child protection services, are registered at birth and receive free birth certificates.</w:t>
      </w:r>
      <w:r w:rsidRPr="00FC3088">
        <w:rPr>
          <w:rStyle w:val="EndnoteReference"/>
        </w:rPr>
        <w:endnoteReference w:id="53"/>
      </w:r>
    </w:p>
    <w:p w14:paraId="2730ED2F" w14:textId="4ACA5595" w:rsidR="00FC3088" w:rsidRDefault="00FC3088">
      <w:pPr>
        <w:keepNext w:val="0"/>
        <w:keepLines w:val="0"/>
        <w:widowControl/>
        <w:spacing w:after="160" w:line="259" w:lineRule="auto"/>
        <w:rPr>
          <w:rFonts w:cs="Open Sans"/>
          <w:b/>
          <w:bCs/>
        </w:rPr>
      </w:pPr>
      <w:r>
        <w:rPr>
          <w:rFonts w:cs="Open Sans"/>
          <w:b/>
          <w:bCs/>
        </w:rPr>
        <w:br w:type="page"/>
      </w:r>
    </w:p>
    <w:bookmarkEnd w:id="80"/>
    <w:p w14:paraId="1F810A5C" w14:textId="01856873" w:rsidR="00227CB4" w:rsidRPr="0083489F" w:rsidRDefault="00227CB4" w:rsidP="00347F86">
      <w:pPr>
        <w:pStyle w:val="Heading3"/>
      </w:pPr>
      <w:r w:rsidRPr="0083489F">
        <w:lastRenderedPageBreak/>
        <w:t>Legal recognition for parents of children born through surrogacy</w:t>
      </w:r>
    </w:p>
    <w:p w14:paraId="0E3FE941" w14:textId="77777777" w:rsidR="00E3285A" w:rsidRPr="0083489F" w:rsidRDefault="00E3285A" w:rsidP="00347F86">
      <w:pPr>
        <w:rPr>
          <w:rFonts w:cs="Open Sans"/>
        </w:rPr>
      </w:pPr>
      <w:bookmarkStart w:id="81" w:name="_Hlk23182952"/>
      <w:r w:rsidRPr="0083489F">
        <w:rPr>
          <w:rFonts w:cs="Open Sans"/>
        </w:rPr>
        <w:t xml:space="preserve">Children born overseas through surrogacy can be granted citizenship by the Australian Government. However, it is the responsibility of parents to seek parentage orders. These orders are determined according to different criteria and processes in each state and territory. Currently, these processes lack both consistency and certainty. </w:t>
      </w:r>
    </w:p>
    <w:p w14:paraId="44E42B12" w14:textId="77777777" w:rsidR="00E3285A" w:rsidRPr="0083489F" w:rsidRDefault="00E3285A" w:rsidP="00347F86">
      <w:pPr>
        <w:rPr>
          <w:rFonts w:cs="Open Sans"/>
        </w:rPr>
      </w:pPr>
      <w:r w:rsidRPr="0083489F">
        <w:rPr>
          <w:rFonts w:cs="Open Sans"/>
        </w:rPr>
        <w:t>Lack of recognition of legal parentage can affect the ability of children to access a variety of other rights relating to citizenship, medical treatment and benefits, in</w:t>
      </w:r>
      <w:r>
        <w:rPr>
          <w:rFonts w:cs="Open Sans"/>
        </w:rPr>
        <w:t>heritance,</w:t>
      </w:r>
      <w:r w:rsidRPr="0083489F">
        <w:rPr>
          <w:rFonts w:cs="Open Sans"/>
        </w:rPr>
        <w:t xml:space="preserve"> passports, child support and workers’ compensation entitlements. Parents (biological or not) of children born through surrogacy arrangements should be given the opportunity to be legally recognised.</w:t>
      </w:r>
      <w:r w:rsidRPr="0083489F">
        <w:rPr>
          <w:rStyle w:val="EndnoteReference"/>
        </w:rPr>
        <w:endnoteReference w:id="54"/>
      </w:r>
      <w:r w:rsidRPr="0083489F">
        <w:rPr>
          <w:rFonts w:cs="Open Sans"/>
        </w:rPr>
        <w:t xml:space="preserve"> </w:t>
      </w:r>
    </w:p>
    <w:p w14:paraId="00551DD2" w14:textId="77777777" w:rsidR="00E3285A" w:rsidRPr="00362EAF" w:rsidRDefault="00E3285A" w:rsidP="00347F86">
      <w:pPr>
        <w:rPr>
          <w:rFonts w:cs="Open Sans"/>
          <w:b/>
          <w:bCs/>
        </w:rPr>
      </w:pPr>
      <w:bookmarkStart w:id="82" w:name="_Hlk23182967"/>
      <w:bookmarkEnd w:id="81"/>
      <w:r>
        <w:rPr>
          <w:rFonts w:cs="Open Sans"/>
          <w:b/>
          <w:bCs/>
        </w:rPr>
        <w:t xml:space="preserve">In its </w:t>
      </w:r>
      <w:r w:rsidRPr="00362EAF">
        <w:rPr>
          <w:rFonts w:cs="Open Sans"/>
          <w:b/>
          <w:bCs/>
        </w:rPr>
        <w:t>Concluding Observations (2019)</w:t>
      </w:r>
      <w:r>
        <w:rPr>
          <w:rFonts w:cs="Open Sans"/>
          <w:b/>
          <w:bCs/>
        </w:rPr>
        <w:t xml:space="preserve">, </w:t>
      </w:r>
      <w:r w:rsidRPr="00362EAF">
        <w:rPr>
          <w:rFonts w:cs="Open Sans"/>
          <w:b/>
          <w:bCs/>
        </w:rPr>
        <w:t>the Committee on the Rights of the Child ask</w:t>
      </w:r>
      <w:r>
        <w:rPr>
          <w:rFonts w:cs="Open Sans"/>
          <w:b/>
          <w:bCs/>
        </w:rPr>
        <w:t>ed</w:t>
      </w:r>
      <w:r w:rsidRPr="00362EAF">
        <w:rPr>
          <w:rFonts w:cs="Open Sans"/>
          <w:b/>
          <w:bCs/>
        </w:rPr>
        <w:t xml:space="preserve"> Australia to ensure that children born through international surrogacy arrangements have access to a clear process with uniform rules throughout the country to obtain Australian nationality.</w:t>
      </w:r>
      <w:r w:rsidRPr="00362EAF">
        <w:rPr>
          <w:rStyle w:val="EndnoteReference"/>
          <w:b/>
          <w:bCs/>
        </w:rPr>
        <w:endnoteReference w:id="55"/>
      </w:r>
      <w:r w:rsidRPr="00362EAF">
        <w:rPr>
          <w:rFonts w:cs="Open Sans"/>
          <w:b/>
          <w:bCs/>
        </w:rPr>
        <w:t xml:space="preserve"> </w:t>
      </w:r>
    </w:p>
    <w:p w14:paraId="5C65B151" w14:textId="77777777" w:rsidR="00E3285A" w:rsidRPr="006E3E84" w:rsidRDefault="00E3285A" w:rsidP="00347F86">
      <w:pPr>
        <w:rPr>
          <w:rFonts w:cs="Open Sans"/>
        </w:rPr>
      </w:pPr>
      <w:r w:rsidRPr="00362EAF">
        <w:rPr>
          <w:rFonts w:cs="Open Sans"/>
          <w:b/>
          <w:bCs/>
        </w:rPr>
        <w:t xml:space="preserve">The </w:t>
      </w:r>
      <w:r>
        <w:rPr>
          <w:rFonts w:cs="Open Sans"/>
          <w:b/>
          <w:bCs/>
        </w:rPr>
        <w:t xml:space="preserve">Committee </w:t>
      </w:r>
      <w:r w:rsidRPr="00362EAF">
        <w:rPr>
          <w:rFonts w:cs="Open Sans"/>
          <w:b/>
          <w:bCs/>
        </w:rPr>
        <w:t>further address</w:t>
      </w:r>
      <w:r>
        <w:rPr>
          <w:rFonts w:cs="Open Sans"/>
          <w:b/>
          <w:bCs/>
        </w:rPr>
        <w:t>es</w:t>
      </w:r>
      <w:r w:rsidRPr="00362EAF">
        <w:rPr>
          <w:rFonts w:cs="Open Sans"/>
          <w:b/>
          <w:bCs/>
        </w:rPr>
        <w:t xml:space="preserve"> the issue of children born through surrogacy by asking Australia to ensure that children born through assisted reproduction technologies, in particular through surrogacy, are able to access information about their origin, and that all involved are provided with appropriate counselling and support.</w:t>
      </w:r>
      <w:r w:rsidRPr="00362EAF">
        <w:rPr>
          <w:rStyle w:val="EndnoteReference"/>
          <w:b/>
          <w:bCs/>
        </w:rPr>
        <w:endnoteReference w:id="56"/>
      </w:r>
      <w:r w:rsidRPr="00362EAF">
        <w:rPr>
          <w:rFonts w:cs="Open Sans"/>
          <w:b/>
          <w:bCs/>
        </w:rPr>
        <w:t xml:space="preserve"> </w:t>
      </w:r>
      <w:r w:rsidRPr="00766B6B">
        <w:rPr>
          <w:rFonts w:cs="Open Sans"/>
        </w:rPr>
        <w:t>See Chapter 6 for further discussion of international surrogacy.</w:t>
      </w:r>
      <w:bookmarkEnd w:id="82"/>
    </w:p>
    <w:p w14:paraId="3686EF8F" w14:textId="77777777" w:rsidR="00227CB4" w:rsidRDefault="00227CB4" w:rsidP="00347F86">
      <w:pPr>
        <w:pStyle w:val="Heading2"/>
      </w:pPr>
      <w:bookmarkStart w:id="83" w:name="_Toc25573088"/>
      <w:r w:rsidRPr="00DB19D3">
        <w:t>Discrimination</w:t>
      </w:r>
      <w:bookmarkEnd w:id="83"/>
    </w:p>
    <w:p w14:paraId="71A1055B" w14:textId="77777777" w:rsidR="00227CB4" w:rsidRDefault="00227CB4" w:rsidP="00347F86">
      <w:r>
        <w:rPr>
          <w:noProof/>
        </w:rPr>
        <mc:AlternateContent>
          <mc:Choice Requires="wps">
            <w:drawing>
              <wp:anchor distT="0" distB="0" distL="114300" distR="114300" simplePos="0" relativeHeight="251719680" behindDoc="0" locked="0" layoutInCell="1" allowOverlap="1" wp14:anchorId="39960708" wp14:editId="4B98890F">
                <wp:simplePos x="0" y="0"/>
                <wp:positionH relativeFrom="column">
                  <wp:posOffset>982980</wp:posOffset>
                </wp:positionH>
                <wp:positionV relativeFrom="paragraph">
                  <wp:posOffset>5715</wp:posOffset>
                </wp:positionV>
                <wp:extent cx="3855720" cy="1409700"/>
                <wp:effectExtent l="0" t="0" r="11430" b="152400"/>
                <wp:wrapNone/>
                <wp:docPr id="764" name="Speech Bubble: Rectangle with Corners Rounded 764"/>
                <wp:cNvGraphicFramePr/>
                <a:graphic xmlns:a="http://schemas.openxmlformats.org/drawingml/2006/main">
                  <a:graphicData uri="http://schemas.microsoft.com/office/word/2010/wordprocessingShape">
                    <wps:wsp>
                      <wps:cNvSpPr/>
                      <wps:spPr>
                        <a:xfrm>
                          <a:off x="0" y="0"/>
                          <a:ext cx="3855720" cy="1409700"/>
                        </a:xfrm>
                        <a:prstGeom prst="wedgeRoundRectCallout">
                          <a:avLst>
                            <a:gd name="adj1" fmla="val -20833"/>
                            <a:gd name="adj2" fmla="val 59375"/>
                            <a:gd name="adj3" fmla="val 16667"/>
                          </a:avLst>
                        </a:prstGeom>
                        <a:solidFill>
                          <a:schemeClr val="accent6">
                            <a:lumMod val="20000"/>
                            <a:lumOff val="80000"/>
                          </a:schemeClr>
                        </a:solidFill>
                      </wps:spPr>
                      <wps:style>
                        <a:lnRef idx="2">
                          <a:schemeClr val="accent1">
                            <a:shade val="50000"/>
                          </a:schemeClr>
                        </a:lnRef>
                        <a:fillRef idx="1">
                          <a:schemeClr val="accent1"/>
                        </a:fillRef>
                        <a:effectRef idx="0">
                          <a:schemeClr val="accent1"/>
                        </a:effectRef>
                        <a:fontRef idx="minor">
                          <a:schemeClr val="lt1"/>
                        </a:fontRef>
                      </wps:style>
                      <wps:txbx>
                        <w:txbxContent>
                          <w:p w14:paraId="3F360BB5" w14:textId="77777777" w:rsidR="00FD1665" w:rsidRDefault="00FD1665" w:rsidP="00227CB4">
                            <w:pPr>
                              <w:jc w:val="center"/>
                              <w:rPr>
                                <w:rFonts w:cs="Open Sans"/>
                                <w:color w:val="000000" w:themeColor="text1"/>
                              </w:rPr>
                            </w:pPr>
                            <w:r w:rsidRPr="00AA53D8">
                              <w:rPr>
                                <w:rFonts w:cs="Open Sans"/>
                                <w:color w:val="000000" w:themeColor="text1"/>
                              </w:rPr>
                              <w:t xml:space="preserve">I really do think that absolutely everyone should be treated the same from all religions, cultures and beliefs </w:t>
                            </w:r>
                          </w:p>
                          <w:p w14:paraId="176C01F6" w14:textId="77777777" w:rsidR="00FD1665" w:rsidRPr="00A31FC7" w:rsidRDefault="00FD1665" w:rsidP="00227CB4">
                            <w:pPr>
                              <w:jc w:val="center"/>
                              <w:rPr>
                                <w:rFonts w:cs="Open Sans"/>
                                <w:color w:val="000000" w:themeColor="text1"/>
                                <w:sz w:val="22"/>
                                <w:szCs w:val="22"/>
                              </w:rPr>
                            </w:pPr>
                            <w:r w:rsidRPr="00A31FC7">
                              <w:rPr>
                                <w:rFonts w:cs="Open Sans"/>
                                <w:color w:val="000000" w:themeColor="text1"/>
                                <w:sz w:val="22"/>
                                <w:szCs w:val="22"/>
                              </w:rPr>
                              <w:t>(</w:t>
                            </w:r>
                            <w:r>
                              <w:rPr>
                                <w:rFonts w:cs="Open Sans"/>
                                <w:color w:val="000000" w:themeColor="text1"/>
                                <w:sz w:val="22"/>
                                <w:szCs w:val="22"/>
                              </w:rPr>
                              <w:t>child</w:t>
                            </w:r>
                            <w:r w:rsidRPr="00A31FC7">
                              <w:rPr>
                                <w:rFonts w:cs="Open Sans"/>
                                <w:color w:val="000000" w:themeColor="text1"/>
                                <w:sz w:val="22"/>
                                <w:szCs w:val="22"/>
                              </w:rPr>
                              <w:t>, 10)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9960708" id="Speech Bubble: Rectangle with Corners Rounded 764" o:spid="_x0000_s1038" type="#_x0000_t62" style="position:absolute;margin-left:77.4pt;margin-top:.45pt;width:303.6pt;height:111pt;z-index:2517196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0Sv7+AIAAG4GAAAOAAAAZHJzL2Uyb0RvYy54bWysVclu2zAQvRfoPxC8J5K8x4gcuA5SFEiT&#10;IE6RM01RlgqKw5K0ZffrO6RkWWjSHope5OEsb/bx9c2hkmQvjC1BpTS5jCkRikNWqm1Kv73cXcwo&#10;sY6pjElQIqVHYenN4uOH61rPxQAKkJkwBEGUndc6pYVzeh5FlheiYvYStFAozMFUzOHTbKPMsBrR&#10;KxkN4ngS1WAybYALa5F72wjpIuDnueDuMc+tcESmFGNz4WvCd+O/0eKazbeG6aLkbRjsH6KoWKnQ&#10;aQd1yxwjO1O+gapKbsBC7i45VBHkeclFyAGzSeLfslkXTIuQCxbH6q5M9v/B8of9kyFlltLpZESJ&#10;YhU2aa2F4AX5tNtspJiTZ6wiU1spSF26gqzAKGw4eYadykRGvCGWsdZ2jmhr/WTal0XS1+SQm8r/&#10;YrbkEEp/7EovDo5wZA5n4/F0gB3iKEtG8dU0Ds2JzubaWPdZQEU8kdJaZFsRYvDxrZiUsHOhB2x/&#10;b11oRtYmxLLvCSV5JbG3eybJxSCeDYdt83tKg77S+Go4Hb/VGfZ1kslkMvU6GGfrFqlTpD4GC7LM&#10;7kopw8OPtVhJQzCKlDLOhXKTELTcVV8ha/g42E32bI5sHOCGPTux0UVYEI8UXPecRL4PTeUD5Y5S&#10;eNdSPYscG421HgSHHUI/lqQRFSwTDXv8R58B0CPnmFyH3QK8l2fS1qnV96YibGhnHP8tsKbInUXw&#10;DMp1xlWpwLwHIF3nudHHkvVK40l32BzCEiQDH6RnbSA74mYYaE6G1fyuxLm7Z9Y9MYNzhLOKd889&#10;4ieXUKcUWoqSAszP9/heH1cXpZTUeHNSan/smBGUyC8Kl/oqGY38kQqPUbMPpi/Z9CVqV60Apwgn&#10;G6MLJBobJ09kbqB6xfO49F5RxBRH3ynlzpweK9fcQjywXCyXQQ0Pk2buXq019+C+0H6gXw6vzOh2&#10;+Rzu7QOc7lM7+02HzrreUsFy5yAvnRee69o+8KiF+W0PsL+a/XfQOv9NLH4BAAD//wMAUEsDBBQA&#10;BgAIAAAAIQC2U5eH3QAAAAgBAAAPAAAAZHJzL2Rvd25yZXYueG1sTI/BTsMwEETvSPyDtUhcEHVi&#10;0ZaGOFVV4IYqUfgAJ94mEfE6xE4a/p7lRI+jGc28ybez68SEQ2g9aUgXCQikytuWag2fH6/3jyBC&#10;NGRN5wk1/GCAbXF9lZvM+jO943SMteASCpnR0MTYZ1KGqkFnwsL3SOyd/OBMZDnU0g7mzOWukypJ&#10;VtKZlnihMT3uG6y+jqPTsDvs6W5ark1apt8vp2fE8a0/aH17M++eQESc438Y/vAZHQpmKv1INoiO&#10;9fKB0aOGDQi21yvF10oNSqkNyCKXlweKXwAAAP//AwBQSwECLQAUAAYACAAAACEAtoM4kv4AAADh&#10;AQAAEwAAAAAAAAAAAAAAAAAAAAAAW0NvbnRlbnRfVHlwZXNdLnhtbFBLAQItABQABgAIAAAAIQA4&#10;/SH/1gAAAJQBAAALAAAAAAAAAAAAAAAAAC8BAABfcmVscy8ucmVsc1BLAQItABQABgAIAAAAIQBo&#10;0Sv7+AIAAG4GAAAOAAAAAAAAAAAAAAAAAC4CAABkcnMvZTJvRG9jLnhtbFBLAQItABQABgAIAAAA&#10;IQC2U5eH3QAAAAgBAAAPAAAAAAAAAAAAAAAAAFIFAABkcnMvZG93bnJldi54bWxQSwUGAAAAAAQA&#10;BADzAAAAXAYAAAAA&#10;" adj="6300,23625" fillcolor="#e2efd9 [665]" strokecolor="#1f3763 [1604]" strokeweight="1pt">
                <v:textbox>
                  <w:txbxContent>
                    <w:p w14:paraId="3F360BB5" w14:textId="77777777" w:rsidR="00FD1665" w:rsidRDefault="00FD1665" w:rsidP="00227CB4">
                      <w:pPr>
                        <w:jc w:val="center"/>
                        <w:rPr>
                          <w:rFonts w:cs="Open Sans"/>
                          <w:color w:val="000000" w:themeColor="text1"/>
                        </w:rPr>
                      </w:pPr>
                      <w:r w:rsidRPr="00AA53D8">
                        <w:rPr>
                          <w:rFonts w:cs="Open Sans"/>
                          <w:color w:val="000000" w:themeColor="text1"/>
                        </w:rPr>
                        <w:t xml:space="preserve">I really do think that absolutely everyone should be treated the same from all religions, cultures and beliefs </w:t>
                      </w:r>
                    </w:p>
                    <w:p w14:paraId="176C01F6" w14:textId="77777777" w:rsidR="00FD1665" w:rsidRPr="00A31FC7" w:rsidRDefault="00FD1665" w:rsidP="00227CB4">
                      <w:pPr>
                        <w:jc w:val="center"/>
                        <w:rPr>
                          <w:rFonts w:cs="Open Sans"/>
                          <w:color w:val="000000" w:themeColor="text1"/>
                          <w:sz w:val="22"/>
                          <w:szCs w:val="22"/>
                        </w:rPr>
                      </w:pPr>
                      <w:r w:rsidRPr="00A31FC7">
                        <w:rPr>
                          <w:rFonts w:cs="Open Sans"/>
                          <w:color w:val="000000" w:themeColor="text1"/>
                          <w:sz w:val="22"/>
                          <w:szCs w:val="22"/>
                        </w:rPr>
                        <w:t>(</w:t>
                      </w:r>
                      <w:r>
                        <w:rPr>
                          <w:rFonts w:cs="Open Sans"/>
                          <w:color w:val="000000" w:themeColor="text1"/>
                          <w:sz w:val="22"/>
                          <w:szCs w:val="22"/>
                        </w:rPr>
                        <w:t>child</w:t>
                      </w:r>
                      <w:r w:rsidRPr="00A31FC7">
                        <w:rPr>
                          <w:rFonts w:cs="Open Sans"/>
                          <w:color w:val="000000" w:themeColor="text1"/>
                          <w:sz w:val="22"/>
                          <w:szCs w:val="22"/>
                        </w:rPr>
                        <w:t>, 10)</w:t>
                      </w:r>
                    </w:p>
                  </w:txbxContent>
                </v:textbox>
              </v:shape>
            </w:pict>
          </mc:Fallback>
        </mc:AlternateContent>
      </w:r>
    </w:p>
    <w:p w14:paraId="49576E0B" w14:textId="77777777" w:rsidR="00227CB4" w:rsidRPr="00AA53D8" w:rsidRDefault="00227CB4" w:rsidP="00347F86"/>
    <w:p w14:paraId="3A256ABF" w14:textId="77777777" w:rsidR="00227CB4" w:rsidRDefault="00227CB4" w:rsidP="00347F86">
      <w:pPr>
        <w:rPr>
          <w:rFonts w:cs="Open Sans"/>
        </w:rPr>
      </w:pPr>
    </w:p>
    <w:p w14:paraId="487CF78E" w14:textId="77777777" w:rsidR="00227CB4" w:rsidRDefault="00227CB4" w:rsidP="00347F86">
      <w:pPr>
        <w:rPr>
          <w:rFonts w:cs="Open Sans"/>
        </w:rPr>
      </w:pPr>
    </w:p>
    <w:p w14:paraId="7D31D813" w14:textId="77777777" w:rsidR="00227CB4" w:rsidRDefault="00227CB4" w:rsidP="00347F86">
      <w:pPr>
        <w:rPr>
          <w:rFonts w:cs="Open Sans"/>
        </w:rPr>
      </w:pPr>
    </w:p>
    <w:p w14:paraId="6FA7CD78" w14:textId="77777777" w:rsidR="00E3285A" w:rsidRDefault="00E3285A" w:rsidP="00347F86">
      <w:pPr>
        <w:rPr>
          <w:rFonts w:cs="Open Sans"/>
        </w:rPr>
      </w:pPr>
      <w:bookmarkStart w:id="84" w:name="_Hlk23183011"/>
      <w:r w:rsidRPr="0083489F">
        <w:rPr>
          <w:rFonts w:cs="Open Sans"/>
        </w:rPr>
        <w:t xml:space="preserve">Article 2 of the </w:t>
      </w:r>
      <w:r w:rsidRPr="004435C1">
        <w:rPr>
          <w:rFonts w:cs="Open Sans"/>
        </w:rPr>
        <w:t>CRC</w:t>
      </w:r>
      <w:r w:rsidRPr="0083489F">
        <w:rPr>
          <w:rFonts w:cs="Open Sans"/>
        </w:rPr>
        <w:t xml:space="preserve"> protects a child’s right to live a life that is free from discrimination of any kind</w:t>
      </w:r>
      <w:r>
        <w:rPr>
          <w:rFonts w:cs="Open Sans"/>
        </w:rPr>
        <w:t>.</w:t>
      </w:r>
      <w:r w:rsidRPr="0083489F">
        <w:rPr>
          <w:rStyle w:val="EndnoteReference"/>
        </w:rPr>
        <w:endnoteReference w:id="57"/>
      </w:r>
      <w:r w:rsidRPr="0083489F">
        <w:rPr>
          <w:rFonts w:cs="Open Sans"/>
        </w:rPr>
        <w:t xml:space="preserve"> The Committee on the Rights of the Child states that the obligation to ensure that children are not subject to discrimination requires governments ‘to identify individual children and groups of children the recognition and realization of whose rights may demand special measures’.</w:t>
      </w:r>
      <w:r w:rsidRPr="0083489F">
        <w:rPr>
          <w:rStyle w:val="EndnoteReference"/>
        </w:rPr>
        <w:endnoteReference w:id="58"/>
      </w:r>
      <w:r w:rsidRPr="0083489F">
        <w:rPr>
          <w:rFonts w:cs="Open Sans"/>
        </w:rPr>
        <w:t xml:space="preserve"> The Committee also highlights the need</w:t>
      </w:r>
      <w:r>
        <w:rPr>
          <w:rFonts w:cs="Open Sans"/>
        </w:rPr>
        <w:t>:</w:t>
      </w:r>
    </w:p>
    <w:p w14:paraId="13825A93" w14:textId="77777777" w:rsidR="00E3285A" w:rsidRPr="006A4AA7" w:rsidRDefault="00E3285A" w:rsidP="00347F86">
      <w:pPr>
        <w:ind w:left="720"/>
        <w:rPr>
          <w:rFonts w:cs="Open Sans"/>
          <w:sz w:val="22"/>
          <w:szCs w:val="22"/>
        </w:rPr>
      </w:pPr>
      <w:r w:rsidRPr="006A4AA7">
        <w:rPr>
          <w:rFonts w:cs="Open Sans"/>
          <w:sz w:val="22"/>
          <w:szCs w:val="22"/>
        </w:rPr>
        <w:lastRenderedPageBreak/>
        <w:t>… for data collection to be disaggregated to enable discrimination or potential discrimination to be identified. Addressing discrimination may require changes in legislation, administration and resource allocation, as well as educational measures to change attitudes.</w:t>
      </w:r>
      <w:r w:rsidRPr="006A4AA7">
        <w:rPr>
          <w:rStyle w:val="EndnoteReference"/>
          <w:sz w:val="22"/>
          <w:szCs w:val="22"/>
        </w:rPr>
        <w:endnoteReference w:id="59"/>
      </w:r>
      <w:r w:rsidRPr="006A4AA7">
        <w:rPr>
          <w:rFonts w:cs="Open Sans"/>
          <w:sz w:val="22"/>
          <w:szCs w:val="22"/>
        </w:rPr>
        <w:t xml:space="preserve">  </w:t>
      </w:r>
    </w:p>
    <w:p w14:paraId="0AD97520" w14:textId="77777777" w:rsidR="00E3285A" w:rsidRPr="0083489F" w:rsidRDefault="00E3285A" w:rsidP="00347F86">
      <w:pPr>
        <w:rPr>
          <w:rFonts w:cs="Open Sans"/>
        </w:rPr>
      </w:pPr>
      <w:r w:rsidRPr="0083489F">
        <w:rPr>
          <w:rFonts w:cs="Open Sans"/>
        </w:rPr>
        <w:t xml:space="preserve">There are a number of significant groups of Australian children and young people who experience discrimination on the basis of their gender, sexual orientation, race, national or ethnic origin, and disability. </w:t>
      </w:r>
    </w:p>
    <w:bookmarkEnd w:id="84"/>
    <w:p w14:paraId="18ACFEAF" w14:textId="77777777" w:rsidR="00E3285A" w:rsidRPr="00362EAF" w:rsidRDefault="00E3285A" w:rsidP="00347F86">
      <w:pPr>
        <w:rPr>
          <w:rFonts w:cs="Open Sans"/>
          <w:b/>
          <w:bCs/>
        </w:rPr>
      </w:pPr>
      <w:r>
        <w:rPr>
          <w:rFonts w:cs="Open Sans"/>
          <w:b/>
          <w:bCs/>
        </w:rPr>
        <w:t xml:space="preserve">In its </w:t>
      </w:r>
      <w:r w:rsidRPr="00362EAF">
        <w:rPr>
          <w:rFonts w:cs="Open Sans"/>
          <w:b/>
          <w:bCs/>
        </w:rPr>
        <w:t>Concluding Observations (2019)</w:t>
      </w:r>
      <w:r>
        <w:rPr>
          <w:rFonts w:cs="Open Sans"/>
          <w:b/>
          <w:bCs/>
        </w:rPr>
        <w:t xml:space="preserve">, </w:t>
      </w:r>
      <w:r w:rsidRPr="00362EAF">
        <w:rPr>
          <w:rFonts w:cs="Open Sans"/>
          <w:b/>
          <w:bCs/>
        </w:rPr>
        <w:t>the Committee on the Rights of the Child encourage</w:t>
      </w:r>
      <w:r>
        <w:rPr>
          <w:rFonts w:cs="Open Sans"/>
          <w:b/>
          <w:bCs/>
        </w:rPr>
        <w:t>d</w:t>
      </w:r>
      <w:r w:rsidRPr="00362EAF">
        <w:rPr>
          <w:rFonts w:cs="Open Sans"/>
          <w:b/>
          <w:bCs/>
        </w:rPr>
        <w:t xml:space="preserve"> Australia to:</w:t>
      </w:r>
    </w:p>
    <w:p w14:paraId="3FB32F61" w14:textId="77777777" w:rsidR="00E3285A" w:rsidRPr="00362EAF" w:rsidRDefault="00E3285A" w:rsidP="00347F86">
      <w:pPr>
        <w:pStyle w:val="ListParagraph"/>
        <w:widowControl/>
        <w:numPr>
          <w:ilvl w:val="0"/>
          <w:numId w:val="29"/>
        </w:numPr>
        <w:spacing w:before="240"/>
        <w:rPr>
          <w:b/>
          <w:bCs/>
        </w:rPr>
      </w:pPr>
      <w:r>
        <w:rPr>
          <w:b/>
          <w:bCs/>
        </w:rPr>
        <w:t>a</w:t>
      </w:r>
      <w:r w:rsidRPr="00362EAF">
        <w:rPr>
          <w:b/>
          <w:bCs/>
        </w:rPr>
        <w:t xml:space="preserve">ddress disparities in access to services by Aboriginal and Torres Strait Islander children, children with disabilities, children in alternative care, asylum-seeking, refugee and migrant children, regularly evaluate the enjoyment by those children of their rights and </w:t>
      </w:r>
      <w:r>
        <w:rPr>
          <w:b/>
          <w:bCs/>
        </w:rPr>
        <w:t>prevent</w:t>
      </w:r>
      <w:r w:rsidRPr="00362EAF">
        <w:rPr>
          <w:b/>
          <w:bCs/>
        </w:rPr>
        <w:t xml:space="preserve"> and combat discrimination</w:t>
      </w:r>
      <w:r w:rsidRPr="00362EAF">
        <w:rPr>
          <w:rStyle w:val="EndnoteReference"/>
          <w:b/>
          <w:bCs/>
        </w:rPr>
        <w:endnoteReference w:id="60"/>
      </w:r>
    </w:p>
    <w:p w14:paraId="582D71BB" w14:textId="77777777" w:rsidR="00E3285A" w:rsidRPr="00362EAF" w:rsidRDefault="00E3285A" w:rsidP="00347F86">
      <w:pPr>
        <w:pStyle w:val="ListParagraph"/>
        <w:widowControl/>
        <w:numPr>
          <w:ilvl w:val="0"/>
          <w:numId w:val="29"/>
        </w:numPr>
        <w:tabs>
          <w:tab w:val="num" w:pos="1135"/>
        </w:tabs>
        <w:spacing w:before="240"/>
        <w:rPr>
          <w:b/>
          <w:bCs/>
        </w:rPr>
      </w:pPr>
      <w:r>
        <w:rPr>
          <w:b/>
          <w:bCs/>
        </w:rPr>
        <w:t>s</w:t>
      </w:r>
      <w:r w:rsidRPr="00362EAF">
        <w:rPr>
          <w:b/>
          <w:bCs/>
        </w:rPr>
        <w:t>trengthen its awareness-raising and other preventative activities against discrimination, including through school curricula, and take affirmative action for the benefit of the groups of children mentioned above.</w:t>
      </w:r>
      <w:r w:rsidRPr="00362EAF">
        <w:rPr>
          <w:rStyle w:val="EndnoteReference"/>
          <w:b/>
          <w:bCs/>
        </w:rPr>
        <w:endnoteReference w:id="61"/>
      </w:r>
    </w:p>
    <w:p w14:paraId="32A08F2D" w14:textId="77777777" w:rsidR="00227CB4" w:rsidRPr="00362EAF" w:rsidRDefault="00227CB4" w:rsidP="00347F86">
      <w:pPr>
        <w:pStyle w:val="Heading3"/>
        <w:numPr>
          <w:ilvl w:val="2"/>
          <w:numId w:val="88"/>
        </w:numPr>
      </w:pPr>
      <w:r w:rsidRPr="00362EAF">
        <w:t xml:space="preserve">Gender inequality </w:t>
      </w:r>
    </w:p>
    <w:p w14:paraId="41FC620D" w14:textId="77777777" w:rsidR="00E3285A" w:rsidRPr="0083489F" w:rsidRDefault="00E3285A" w:rsidP="00347F86">
      <w:pPr>
        <w:rPr>
          <w:rFonts w:cs="Open Sans"/>
          <w:bCs/>
        </w:rPr>
      </w:pPr>
      <w:bookmarkStart w:id="85" w:name="_Hlk23183175"/>
      <w:r w:rsidRPr="0083489F">
        <w:rPr>
          <w:rFonts w:cs="Open Sans"/>
        </w:rPr>
        <w:t>Women and girls make up just over half of the Australian population (50.7%)</w:t>
      </w:r>
      <w:r>
        <w:rPr>
          <w:rFonts w:cs="Open Sans"/>
        </w:rPr>
        <w:t>, according to figures from the 2016 Census</w:t>
      </w:r>
      <w:r w:rsidRPr="0083489F">
        <w:rPr>
          <w:rFonts w:cs="Open Sans"/>
        </w:rPr>
        <w:t>.</w:t>
      </w:r>
      <w:r w:rsidRPr="0083489F">
        <w:rPr>
          <w:rStyle w:val="EndnoteReference"/>
          <w:sz w:val="24"/>
        </w:rPr>
        <w:endnoteReference w:id="62"/>
      </w:r>
      <w:r w:rsidRPr="0083489F">
        <w:rPr>
          <w:rFonts w:cs="Open Sans"/>
        </w:rPr>
        <w:t xml:space="preserve"> Despite achievements in the quest for gender equality over recent decades:</w:t>
      </w:r>
    </w:p>
    <w:p w14:paraId="0A4A6405" w14:textId="77777777" w:rsidR="00E3285A" w:rsidRPr="0083489F" w:rsidRDefault="00E3285A" w:rsidP="00347F86">
      <w:pPr>
        <w:pStyle w:val="ListParagraph"/>
        <w:widowControl/>
        <w:numPr>
          <w:ilvl w:val="0"/>
          <w:numId w:val="30"/>
        </w:numPr>
        <w:spacing w:before="240"/>
        <w:rPr>
          <w:rFonts w:cs="Open Sans"/>
        </w:rPr>
      </w:pPr>
      <w:r w:rsidRPr="0083489F">
        <w:rPr>
          <w:rFonts w:cs="Open Sans"/>
        </w:rPr>
        <w:t>Australian girls</w:t>
      </w:r>
      <w:r w:rsidRPr="0083489F" w:rsidDel="006A0773">
        <w:rPr>
          <w:rFonts w:cs="Open Sans"/>
        </w:rPr>
        <w:t xml:space="preserve"> </w:t>
      </w:r>
      <w:r w:rsidRPr="0083489F">
        <w:rPr>
          <w:rFonts w:cs="Open Sans"/>
        </w:rPr>
        <w:t>are less engaged with, and outperformed by, boys in school subjects such as mathematics, which results in fewer women choosing careers in science, technology, engineering and maths.</w:t>
      </w:r>
      <w:r w:rsidRPr="0083489F">
        <w:rPr>
          <w:rStyle w:val="EndnoteReference"/>
          <w:sz w:val="24"/>
        </w:rPr>
        <w:endnoteReference w:id="63"/>
      </w:r>
    </w:p>
    <w:p w14:paraId="62EBB861" w14:textId="77777777" w:rsidR="00E3285A" w:rsidRPr="0083489F" w:rsidRDefault="00E3285A" w:rsidP="00347F86">
      <w:pPr>
        <w:pStyle w:val="ListParagraph"/>
        <w:widowControl/>
        <w:numPr>
          <w:ilvl w:val="0"/>
          <w:numId w:val="30"/>
        </w:numPr>
        <w:spacing w:before="240"/>
        <w:rPr>
          <w:rFonts w:cs="Open Sans"/>
        </w:rPr>
      </w:pPr>
      <w:r w:rsidRPr="0083489F">
        <w:rPr>
          <w:rFonts w:cs="Open Sans"/>
          <w:bCs/>
        </w:rPr>
        <w:t xml:space="preserve">Sixteen per cent of 15–17 year old girls reported experiencing sexual harassment in the </w:t>
      </w:r>
      <w:r w:rsidRPr="0083489F">
        <w:rPr>
          <w:rFonts w:cs="Open Sans"/>
        </w:rPr>
        <w:t>2018 National Sexual Harassment Survey.</w:t>
      </w:r>
      <w:r w:rsidRPr="0083489F">
        <w:rPr>
          <w:rStyle w:val="EndnoteReference"/>
          <w:bCs/>
          <w:sz w:val="24"/>
        </w:rPr>
        <w:endnoteReference w:id="64"/>
      </w:r>
    </w:p>
    <w:p w14:paraId="080D53A8" w14:textId="7604BE4B" w:rsidR="00E3285A" w:rsidRDefault="00E3285A" w:rsidP="00347F86">
      <w:pPr>
        <w:pStyle w:val="ListParagraph"/>
        <w:widowControl/>
        <w:numPr>
          <w:ilvl w:val="0"/>
          <w:numId w:val="30"/>
        </w:numPr>
        <w:spacing w:before="240"/>
        <w:rPr>
          <w:rFonts w:cs="Open Sans"/>
        </w:rPr>
      </w:pPr>
      <w:r w:rsidRPr="0083489F">
        <w:rPr>
          <w:rFonts w:cs="Open Sans"/>
        </w:rPr>
        <w:t>Women and girls continue to earn less than their male counterparts, with the national gender pay gap currently at 15.3%.</w:t>
      </w:r>
      <w:r w:rsidRPr="0083489F">
        <w:rPr>
          <w:rStyle w:val="EndnoteReference"/>
          <w:sz w:val="24"/>
        </w:rPr>
        <w:endnoteReference w:id="65"/>
      </w:r>
    </w:p>
    <w:p w14:paraId="2F053E22" w14:textId="1499AF1A" w:rsidR="00FC3088" w:rsidRDefault="00FC3088">
      <w:pPr>
        <w:keepNext w:val="0"/>
        <w:keepLines w:val="0"/>
        <w:widowControl/>
        <w:spacing w:after="160" w:line="259" w:lineRule="auto"/>
      </w:pPr>
      <w:r>
        <w:br w:type="page"/>
      </w:r>
    </w:p>
    <w:bookmarkEnd w:id="85"/>
    <w:p w14:paraId="53527C12" w14:textId="77777777" w:rsidR="00227CB4" w:rsidRPr="000D4A84" w:rsidRDefault="00227CB4" w:rsidP="00347F86">
      <w:pPr>
        <w:pStyle w:val="Heading3"/>
      </w:pPr>
      <w:r w:rsidRPr="000D4A84">
        <w:lastRenderedPageBreak/>
        <w:t xml:space="preserve">Racism </w:t>
      </w:r>
    </w:p>
    <w:p w14:paraId="2C6E1F24" w14:textId="4AD1355A" w:rsidR="00D17B19" w:rsidRDefault="00D17B19" w:rsidP="00347F86">
      <w:pPr>
        <w:rPr>
          <w:rFonts w:cs="Open Sans"/>
        </w:rPr>
      </w:pPr>
      <w:bookmarkStart w:id="86" w:name="_Hlk23183189"/>
      <w:r w:rsidRPr="0083489F">
        <w:rPr>
          <w:rFonts w:cs="Open Sans"/>
        </w:rPr>
        <w:t>Two recent surveys of children and young people reveal widespread levels of racism and racial discrimination within Australia. The first nation</w:t>
      </w:r>
      <w:r>
        <w:rPr>
          <w:rFonts w:cs="Open Sans"/>
        </w:rPr>
        <w:t>al</w:t>
      </w:r>
      <w:r w:rsidRPr="0083489F">
        <w:rPr>
          <w:rFonts w:cs="Open Sans"/>
        </w:rPr>
        <w:t xml:space="preserve"> census of Australia’s multicultural youth was conducted in 2017 and involved nearly 2</w:t>
      </w:r>
      <w:r>
        <w:rPr>
          <w:rFonts w:cs="Open Sans"/>
        </w:rPr>
        <w:t>,</w:t>
      </w:r>
      <w:r w:rsidRPr="0083489F">
        <w:rPr>
          <w:rFonts w:cs="Open Sans"/>
        </w:rPr>
        <w:t>000 young people aged 15–25 from refugee and migrant backgrounds.</w:t>
      </w:r>
      <w:r w:rsidRPr="0083489F">
        <w:rPr>
          <w:rStyle w:val="EndnoteReference"/>
          <w:sz w:val="24"/>
        </w:rPr>
        <w:endnoteReference w:id="66"/>
      </w:r>
      <w:r w:rsidRPr="0083489F">
        <w:rPr>
          <w:rFonts w:cs="Open Sans"/>
        </w:rPr>
        <w:t xml:space="preserve"> The census revealed that 49% of refugee and migrant young people had experienced some form of discrimination or unfair treatment in the 12 months prior. </w:t>
      </w:r>
      <w:r>
        <w:rPr>
          <w:rFonts w:cs="Open Sans"/>
        </w:rPr>
        <w:t>64%</w:t>
      </w:r>
      <w:r w:rsidRPr="0083489F">
        <w:rPr>
          <w:rFonts w:cs="Open Sans"/>
        </w:rPr>
        <w:t xml:space="preserve"> had witnessed someone else being unfairly treated or discriminated against. </w:t>
      </w:r>
      <w:r>
        <w:rPr>
          <w:rFonts w:cs="Open Sans"/>
        </w:rPr>
        <w:t xml:space="preserve">66% </w:t>
      </w:r>
      <w:r w:rsidRPr="0083489F">
        <w:rPr>
          <w:rFonts w:cs="Open Sans"/>
        </w:rPr>
        <w:t>of those who had experienced discrimination indicated that this was because of their race, while 25% attributed this discrimination to religion.</w:t>
      </w:r>
      <w:r w:rsidRPr="0083489F">
        <w:rPr>
          <w:rStyle w:val="EndnoteReference"/>
          <w:sz w:val="24"/>
        </w:rPr>
        <w:endnoteReference w:id="67"/>
      </w:r>
    </w:p>
    <w:p w14:paraId="668AD8D9" w14:textId="77777777" w:rsidR="006D563B" w:rsidRPr="006D563B" w:rsidRDefault="006D563B" w:rsidP="006D563B">
      <w:pPr>
        <w:rPr>
          <w:b/>
          <w:bCs/>
        </w:rPr>
      </w:pPr>
      <w:r w:rsidRPr="006D563B">
        <w:rPr>
          <w:b/>
          <w:bCs/>
        </w:rPr>
        <w:t xml:space="preserve">Types of discrimination experienced by multicultural young people aged 15–25 </w:t>
      </w:r>
    </w:p>
    <w:p w14:paraId="56F89715" w14:textId="024EFC0B" w:rsidR="00FC3088" w:rsidRPr="006D563B" w:rsidRDefault="006D563B" w:rsidP="00347F86">
      <w:pPr>
        <w:rPr>
          <w:rFonts w:cs="Open Sans"/>
          <w:lang w:val="en-US"/>
        </w:rPr>
      </w:pPr>
      <w:r>
        <w:rPr>
          <w:rFonts w:cs="Open Sans"/>
          <w:noProof/>
          <w:lang w:val="en-US"/>
        </w:rPr>
        <w:drawing>
          <wp:inline distT="0" distB="0" distL="0" distR="0" wp14:anchorId="2B27DF08" wp14:editId="2E844F8A">
            <wp:extent cx="5092700" cy="3797300"/>
            <wp:effectExtent l="0" t="0" r="0" b="0"/>
            <wp:docPr id="61" name="Immagine 61" desc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 name="Figura 5.1-01.png"/>
                    <pic:cNvPicPr/>
                  </pic:nvPicPr>
                  <pic:blipFill>
                    <a:blip r:embed="rId72" cstate="print">
                      <a:extLst>
                        <a:ext uri="{28A0092B-C50C-407E-A947-70E740481C1C}">
                          <a14:useLocalDpi xmlns:a14="http://schemas.microsoft.com/office/drawing/2010/main" val="0"/>
                        </a:ext>
                      </a:extLst>
                    </a:blip>
                    <a:stretch>
                      <a:fillRect/>
                    </a:stretch>
                  </pic:blipFill>
                  <pic:spPr>
                    <a:xfrm>
                      <a:off x="0" y="0"/>
                      <a:ext cx="5092700" cy="3797300"/>
                    </a:xfrm>
                    <a:prstGeom prst="rect">
                      <a:avLst/>
                    </a:prstGeom>
                  </pic:spPr>
                </pic:pic>
              </a:graphicData>
            </a:graphic>
          </wp:inline>
        </w:drawing>
      </w:r>
    </w:p>
    <w:p w14:paraId="7A8B2440" w14:textId="77777777" w:rsidR="00315700" w:rsidRPr="00B5501A" w:rsidRDefault="00315700" w:rsidP="00347F86">
      <w:pPr>
        <w:rPr>
          <w:rFonts w:cs="Open Sans"/>
          <w:i/>
          <w:iCs/>
          <w:sz w:val="18"/>
          <w:szCs w:val="18"/>
        </w:rPr>
      </w:pPr>
      <w:r w:rsidRPr="00B5501A">
        <w:rPr>
          <w:rFonts w:cs="Open Sans"/>
          <w:sz w:val="18"/>
          <w:szCs w:val="18"/>
        </w:rPr>
        <w:t xml:space="preserve">Figure 5.1: Sourced from Johanna Wyn, Rimi Khan and Babak Dadvand, University of Melbourne, </w:t>
      </w:r>
      <w:r w:rsidRPr="00B5501A">
        <w:rPr>
          <w:rFonts w:cs="Open Sans"/>
          <w:i/>
          <w:iCs/>
          <w:sz w:val="18"/>
          <w:szCs w:val="18"/>
        </w:rPr>
        <w:t>Multicultural Youth Australia Census Report 2017/18</w:t>
      </w:r>
      <w:r w:rsidRPr="00B5501A">
        <w:rPr>
          <w:rFonts w:cs="Open Sans"/>
          <w:sz w:val="18"/>
          <w:szCs w:val="18"/>
        </w:rPr>
        <w:t xml:space="preserve"> (November 2018).</w:t>
      </w:r>
    </w:p>
    <w:p w14:paraId="41B0AD35" w14:textId="2F8B58C2" w:rsidR="00D17B19" w:rsidRDefault="00D17B19" w:rsidP="00347F86">
      <w:pPr>
        <w:rPr>
          <w:rFonts w:cs="Open Sans"/>
        </w:rPr>
      </w:pPr>
      <w:r w:rsidRPr="00BC7862">
        <w:rPr>
          <w:rFonts w:cs="Open Sans"/>
        </w:rPr>
        <w:t xml:space="preserve">The </w:t>
      </w:r>
      <w:r w:rsidRPr="00BC7862">
        <w:rPr>
          <w:rFonts w:cs="Open Sans"/>
          <w:i/>
          <w:iCs/>
        </w:rPr>
        <w:t xml:space="preserve">2017 Speak Out Against Racism Survey </w:t>
      </w:r>
      <w:r w:rsidRPr="00BC7862">
        <w:rPr>
          <w:rFonts w:cs="Open Sans"/>
        </w:rPr>
        <w:t>canvassed the views of</w:t>
      </w:r>
      <w:r w:rsidRPr="00BC7862">
        <w:rPr>
          <w:rFonts w:cs="Open Sans"/>
          <w:i/>
          <w:iCs/>
        </w:rPr>
        <w:t xml:space="preserve"> </w:t>
      </w:r>
      <w:r w:rsidRPr="00BC7862">
        <w:rPr>
          <w:rFonts w:cs="Open Sans"/>
        </w:rPr>
        <w:t>4,664 students and 202 staff members from schools in New South Wales and Victoria. Approximately one-third of the student participants reported experiences of racial discrimination by their peers (31%), in society more broadly (27%), and just over one tenth reported being racially discriminated against by their teachers.</w:t>
      </w:r>
      <w:r>
        <w:rPr>
          <w:rStyle w:val="EndnoteReference"/>
        </w:rPr>
        <w:endnoteReference w:id="68"/>
      </w:r>
    </w:p>
    <w:p w14:paraId="165A0BBA" w14:textId="77777777" w:rsidR="00DB73D9" w:rsidRDefault="00DB73D9">
      <w:pPr>
        <w:keepNext w:val="0"/>
        <w:keepLines w:val="0"/>
        <w:widowControl/>
        <w:spacing w:after="160" w:line="259" w:lineRule="auto"/>
        <w:rPr>
          <w:rFonts w:cs="Open Sans"/>
          <w:b/>
          <w:bCs/>
          <w:lang w:val="en-US"/>
        </w:rPr>
      </w:pPr>
      <w:r>
        <w:rPr>
          <w:rFonts w:cs="Open Sans"/>
          <w:b/>
          <w:bCs/>
          <w:lang w:val="en-US"/>
        </w:rPr>
        <w:br w:type="page"/>
      </w:r>
    </w:p>
    <w:p w14:paraId="640F7F50" w14:textId="24EC3FD8" w:rsidR="00227CB4" w:rsidRPr="006D563B" w:rsidRDefault="006D563B" w:rsidP="00347F86">
      <w:pPr>
        <w:rPr>
          <w:rFonts w:cs="Open Sans"/>
          <w:lang w:val="it-IT"/>
        </w:rPr>
      </w:pPr>
      <w:r w:rsidRPr="006D563B">
        <w:rPr>
          <w:rFonts w:cs="Open Sans"/>
          <w:b/>
          <w:bCs/>
          <w:lang w:val="en-US"/>
        </w:rPr>
        <w:lastRenderedPageBreak/>
        <w:t>Student experiences of racism</w:t>
      </w:r>
    </w:p>
    <w:p w14:paraId="7137F651" w14:textId="2D4EBB33" w:rsidR="006D563B" w:rsidRDefault="006D563B" w:rsidP="00347F86">
      <w:pPr>
        <w:rPr>
          <w:rFonts w:cs="Open Sans"/>
          <w:sz w:val="18"/>
          <w:szCs w:val="18"/>
        </w:rPr>
      </w:pPr>
      <w:r>
        <w:rPr>
          <w:rFonts w:cs="Open Sans"/>
          <w:noProof/>
          <w:sz w:val="18"/>
          <w:szCs w:val="18"/>
        </w:rPr>
        <w:drawing>
          <wp:inline distT="0" distB="0" distL="0" distR="0" wp14:anchorId="40705205" wp14:editId="37926672">
            <wp:extent cx="5731510" cy="2740025"/>
            <wp:effectExtent l="0" t="0" r="0" b="0"/>
            <wp:docPr id="62" name="Immagine 62" descr="32% reported no experience of racis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 name="Figura 5.2-01.png"/>
                    <pic:cNvPicPr/>
                  </pic:nvPicPr>
                  <pic:blipFill>
                    <a:blip r:embed="rId73" cstate="print">
                      <a:extLst>
                        <a:ext uri="{28A0092B-C50C-407E-A947-70E740481C1C}">
                          <a14:useLocalDpi xmlns:a14="http://schemas.microsoft.com/office/drawing/2010/main" val="0"/>
                        </a:ext>
                      </a:extLst>
                    </a:blip>
                    <a:stretch>
                      <a:fillRect/>
                    </a:stretch>
                  </pic:blipFill>
                  <pic:spPr>
                    <a:xfrm>
                      <a:off x="0" y="0"/>
                      <a:ext cx="5731510" cy="2740025"/>
                    </a:xfrm>
                    <a:prstGeom prst="rect">
                      <a:avLst/>
                    </a:prstGeom>
                  </pic:spPr>
                </pic:pic>
              </a:graphicData>
            </a:graphic>
          </wp:inline>
        </w:drawing>
      </w:r>
    </w:p>
    <w:p w14:paraId="377A3704" w14:textId="3142F82F" w:rsidR="00315700" w:rsidRPr="00B5501A" w:rsidRDefault="00315700" w:rsidP="00347F86">
      <w:pPr>
        <w:rPr>
          <w:rFonts w:cs="Open Sans"/>
          <w:i/>
          <w:iCs/>
          <w:sz w:val="18"/>
          <w:szCs w:val="18"/>
        </w:rPr>
      </w:pPr>
      <w:r w:rsidRPr="00B5501A">
        <w:rPr>
          <w:rFonts w:cs="Open Sans"/>
          <w:sz w:val="18"/>
          <w:szCs w:val="18"/>
        </w:rPr>
        <w:t xml:space="preserve">Figure 5.2 Sourced from Australian National University, </w:t>
      </w:r>
      <w:r w:rsidRPr="00B5501A">
        <w:rPr>
          <w:rFonts w:cs="Open Sans"/>
          <w:i/>
          <w:iCs/>
          <w:sz w:val="18"/>
          <w:szCs w:val="18"/>
        </w:rPr>
        <w:t>Findings from the 2017 Speak Out Against Racism (SOAR) student and staff surveys</w:t>
      </w:r>
      <w:r w:rsidRPr="00B5501A">
        <w:rPr>
          <w:rFonts w:cs="Open Sans"/>
          <w:sz w:val="18"/>
          <w:szCs w:val="18"/>
        </w:rPr>
        <w:t xml:space="preserve"> (Report, 2019).</w:t>
      </w:r>
    </w:p>
    <w:bookmarkEnd w:id="86"/>
    <w:p w14:paraId="2C838C91" w14:textId="77777777" w:rsidR="00CC135B" w:rsidRPr="00C92FE1" w:rsidRDefault="00CC135B" w:rsidP="00347F86">
      <w:pPr>
        <w:rPr>
          <w:rFonts w:cs="Open Sans"/>
        </w:rPr>
      </w:pPr>
      <w:r w:rsidRPr="00C92FE1">
        <w:rPr>
          <w:rFonts w:cs="Open Sans"/>
        </w:rPr>
        <w:t>African-Australian communities, particularly Sudanese-Australian communities in Melbourne, have experienced heightened public attention in response to concerns about youth crime. Political and media debates about crime have contributed to racial fear and anxiety towards African-Australians.</w:t>
      </w:r>
      <w:r w:rsidRPr="00C92FE1">
        <w:rPr>
          <w:rStyle w:val="EndnoteReference"/>
        </w:rPr>
        <w:endnoteReference w:id="69"/>
      </w:r>
      <w:r w:rsidRPr="00C92FE1">
        <w:rPr>
          <w:rFonts w:cs="Open Sans"/>
        </w:rPr>
        <w:t xml:space="preserve"> This has exacerbated the high levels of discrimination and racial profiling experienced by people from African backgrounds.</w:t>
      </w:r>
      <w:r w:rsidRPr="00C92FE1">
        <w:rPr>
          <w:rStyle w:val="EndnoteReference"/>
        </w:rPr>
        <w:endnoteReference w:id="70"/>
      </w:r>
    </w:p>
    <w:p w14:paraId="4DB453F7" w14:textId="77777777" w:rsidR="00CC135B" w:rsidRDefault="00CC135B" w:rsidP="00347F86">
      <w:pPr>
        <w:rPr>
          <w:rFonts w:cs="Open Sans"/>
        </w:rPr>
      </w:pPr>
      <w:r w:rsidRPr="00BC7862">
        <w:rPr>
          <w:rFonts w:cs="Open Sans"/>
        </w:rPr>
        <w:t xml:space="preserve">The Multicultural Youth Advocacy Network has pointed out the importance of positive leadership and for </w:t>
      </w:r>
      <w:r>
        <w:rPr>
          <w:rFonts w:cs="Open Sans"/>
        </w:rPr>
        <w:t>g</w:t>
      </w:r>
      <w:r w:rsidRPr="00BC7862">
        <w:rPr>
          <w:rFonts w:cs="Open Sans"/>
        </w:rPr>
        <w:t>overnments to refrain from referring to ‘broad characteristics and particular cultural groups</w:t>
      </w:r>
      <w:r>
        <w:rPr>
          <w:rFonts w:cs="Open Sans"/>
        </w:rPr>
        <w:t xml:space="preserve"> … </w:t>
      </w:r>
      <w:r w:rsidRPr="00BC7862">
        <w:rPr>
          <w:rFonts w:cs="Open Sans"/>
        </w:rPr>
        <w:t>which reinforces inaccurate stereotypes, harming young people, their families and communities’.</w:t>
      </w:r>
      <w:r w:rsidRPr="00BC7862">
        <w:rPr>
          <w:rStyle w:val="EndnoteReference"/>
        </w:rPr>
        <w:endnoteReference w:id="71"/>
      </w:r>
    </w:p>
    <w:p w14:paraId="52D7905B" w14:textId="77777777" w:rsidR="00227CB4" w:rsidRPr="00017DA3" w:rsidRDefault="00227CB4" w:rsidP="00347F86">
      <w:pPr>
        <w:pStyle w:val="Heading3"/>
      </w:pPr>
      <w:r w:rsidRPr="00017DA3">
        <w:t xml:space="preserve">Aboriginal and Torres Strait Islander children and young people </w:t>
      </w:r>
    </w:p>
    <w:bookmarkStart w:id="87" w:name="_Hlk23183268"/>
    <w:p w14:paraId="32C9D956" w14:textId="77777777" w:rsidR="00227CB4" w:rsidRDefault="00227CB4" w:rsidP="00347F86">
      <w:r>
        <w:rPr>
          <w:rFonts w:cs="Open Sans"/>
          <w:noProof/>
        </w:rPr>
        <mc:AlternateContent>
          <mc:Choice Requires="wps">
            <w:drawing>
              <wp:anchor distT="0" distB="0" distL="114300" distR="114300" simplePos="0" relativeHeight="251724800" behindDoc="0" locked="0" layoutInCell="1" allowOverlap="1" wp14:anchorId="1D977B2B" wp14:editId="575CEBA0">
                <wp:simplePos x="0" y="0"/>
                <wp:positionH relativeFrom="column">
                  <wp:posOffset>944880</wp:posOffset>
                </wp:positionH>
                <wp:positionV relativeFrom="paragraph">
                  <wp:posOffset>76200</wp:posOffset>
                </wp:positionV>
                <wp:extent cx="3345180" cy="1242060"/>
                <wp:effectExtent l="0" t="0" r="26670" b="186690"/>
                <wp:wrapNone/>
                <wp:docPr id="765" name="Speech Bubble: Rectangle 765"/>
                <wp:cNvGraphicFramePr/>
                <a:graphic xmlns:a="http://schemas.openxmlformats.org/drawingml/2006/main">
                  <a:graphicData uri="http://schemas.microsoft.com/office/word/2010/wordprocessingShape">
                    <wps:wsp>
                      <wps:cNvSpPr/>
                      <wps:spPr>
                        <a:xfrm>
                          <a:off x="0" y="0"/>
                          <a:ext cx="3345180" cy="1242060"/>
                        </a:xfrm>
                        <a:prstGeom prst="wedgeRectCallout">
                          <a:avLst/>
                        </a:prstGeom>
                        <a:solidFill>
                          <a:schemeClr val="accent6">
                            <a:lumMod val="40000"/>
                            <a:lumOff val="60000"/>
                          </a:schemeClr>
                        </a:solidFill>
                      </wps:spPr>
                      <wps:style>
                        <a:lnRef idx="2">
                          <a:schemeClr val="accent1">
                            <a:shade val="50000"/>
                          </a:schemeClr>
                        </a:lnRef>
                        <a:fillRef idx="1">
                          <a:schemeClr val="accent1"/>
                        </a:fillRef>
                        <a:effectRef idx="0">
                          <a:schemeClr val="accent1"/>
                        </a:effectRef>
                        <a:fontRef idx="minor">
                          <a:schemeClr val="lt1"/>
                        </a:fontRef>
                      </wps:style>
                      <wps:txbx>
                        <w:txbxContent>
                          <w:p w14:paraId="259400BA" w14:textId="77777777" w:rsidR="00FD1665" w:rsidRPr="00BE218E" w:rsidRDefault="00FD1665" w:rsidP="00227CB4">
                            <w:pPr>
                              <w:spacing w:after="0"/>
                              <w:jc w:val="center"/>
                              <w:rPr>
                                <w:rFonts w:cs="Open Sans"/>
                                <w:color w:val="000000"/>
                                <w:sz w:val="22"/>
                                <w:szCs w:val="22"/>
                              </w:rPr>
                            </w:pPr>
                            <w:r w:rsidRPr="00BE218E">
                              <w:rPr>
                                <w:rFonts w:cs="Open Sans"/>
                                <w:color w:val="000000"/>
                                <w:sz w:val="22"/>
                                <w:szCs w:val="22"/>
                              </w:rPr>
                              <w:t>We need equal rights for indigenous Australians in all of these areas</w:t>
                            </w:r>
                          </w:p>
                          <w:p w14:paraId="39ECA88D" w14:textId="77777777" w:rsidR="00FD1665" w:rsidRPr="00BE218E" w:rsidRDefault="00FD1665" w:rsidP="00227CB4">
                            <w:pPr>
                              <w:spacing w:after="0"/>
                              <w:jc w:val="center"/>
                              <w:rPr>
                                <w:rFonts w:cs="Open Sans"/>
                                <w:color w:val="000000"/>
                                <w:sz w:val="22"/>
                                <w:szCs w:val="22"/>
                              </w:rPr>
                            </w:pPr>
                            <w:r w:rsidRPr="00BE218E">
                              <w:rPr>
                                <w:rFonts w:cs="Open Sans"/>
                                <w:color w:val="000000"/>
                                <w:sz w:val="22"/>
                                <w:szCs w:val="22"/>
                              </w:rPr>
                              <w:t>(</w:t>
                            </w:r>
                            <w:r>
                              <w:rPr>
                                <w:rFonts w:cs="Open Sans"/>
                                <w:color w:val="000000"/>
                                <w:sz w:val="22"/>
                                <w:szCs w:val="22"/>
                              </w:rPr>
                              <w:t>child</w:t>
                            </w:r>
                            <w:r w:rsidRPr="00BE218E">
                              <w:rPr>
                                <w:rFonts w:cs="Open Sans"/>
                                <w:color w:val="000000"/>
                                <w:sz w:val="22"/>
                                <w:szCs w:val="22"/>
                              </w:rPr>
                              <w:t>, 17)</w:t>
                            </w:r>
                          </w:p>
                          <w:p w14:paraId="470AFFEA" w14:textId="77777777" w:rsidR="00FD1665" w:rsidRDefault="00FD1665" w:rsidP="00227CB4">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D977B2B" id="Speech Bubble: Rectangle 765" o:spid="_x0000_s1039" type="#_x0000_t61" style="position:absolute;margin-left:74.4pt;margin-top:6pt;width:263.4pt;height:97.8pt;z-index:2517248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QtowvQIAAN4FAAAOAAAAZHJzL2Uyb0RvYy54bWysVN1v2jAQf5+0/8Hy+xpCgXVRQ8WoOk3q&#10;2qp06rNxLiSS4/NsQ2B//c5OSFHX7WEaD+E+f/fhu7u82jeK7cC6GnXO07MRZ6AlFrXe5Pz7082H&#10;C86cF7oQCjXk/ACOX83fv7tsTQZjrFAVYBmBaJe1JueV9yZLEicraIQ7QwOalCXaRnhi7SYprGgJ&#10;vVHJeDSaJS3awliU4BxJrzsln0f8sgTp78vSgWcq55Sbj18bv+vwTeaXIttYYapa9mmIf8iiEbWm&#10;oAPUtfCCbW39G1RTS4sOS38msUmwLGsJsQaqJh29qmZVCQOxFmqOM0Ob3P+DlXe7B8vqIucfZ1PO&#10;tGjokVYGQFbs83a9VpCxR+qi0BsFLNhQx1rjMnJcmQfbc47IUP6+tE34p8LYPnb5MHQZ9p5JEp6f&#10;T6bpBT2GJF06noxHs/gOyYu7sc5/AWxYIHLeQrGBkMVSKIVbHzstdrfOU3hyO5qHyA5VXdzUSkUm&#10;jBEslWU7QQMgpATtZ9FdbZtvWHTyyYh+3SiQmAamE8+OYgoRBzIgxYAnQZLQjK78SPmDghBa6Uco&#10;qbFU8DgGHBBOc0k7VSUK6MTTP8aMgAG5pOIG7B7grTrTUBGl3tsHV4gbMTiP/pZY5zx4xMio/eDc&#10;1BrtWwDKD5E7e8ripDWB9Pv1Pg5den6cpzUWB5pEi92KOiNvanr8W+H8g7C0kzQwdGf8PX1KhW3O&#10;sac4q9D+fEse7GlVSMtZSzuec/djKyxwpr5qWqJP6WQSjkJkJtOPY2LsqWZ9qtHbZok0RSldNCMj&#10;Gey9OpKlxeaZztEiRCWV0JJi51x6e2SWvrs9dNAkLBbRjA6BEf5Wr4wM4KHRYaCf9s/Cmn4DPC3P&#10;HR7vgcheDX9nGzw1LrYeyzpuRmh119f+CeiIxJHoD164Uqd8tHo5y/NfAAAA//8DAFBLAwQUAAYA&#10;CAAAACEAl6D8aOIAAAAKAQAADwAAAGRycy9kb3ducmV2LnhtbEyPQU+DQBCF7yb+h82YeDF2gVja&#10;IEujJjbx4KG0B3tb2BGI7CxhtxT99Y6nepuXeXnve/lmtr2YcPSdIwXxIgKBVDvTUaPgsH+9X4Pw&#10;QZPRvSNU8I0eNsX1Va4z4860w6kMjeAQ8plW0IYwZFL6ukWr/cINSPz7dKPVgeXYSDPqM4fbXiZR&#10;lEqrO+KGVg/40mL9VZ4slzxvD7vlvqyn9P0njj+q4932+KbU7c389Agi4BwuZvjDZ3QomKlyJzJe&#10;9Kwf1owe+Eh4ExvS1TIFUSlIolUKssjl/wnFLwAAAP//AwBQSwECLQAUAAYACAAAACEAtoM4kv4A&#10;AADhAQAAEwAAAAAAAAAAAAAAAAAAAAAAW0NvbnRlbnRfVHlwZXNdLnhtbFBLAQItABQABgAIAAAA&#10;IQA4/SH/1gAAAJQBAAALAAAAAAAAAAAAAAAAAC8BAABfcmVscy8ucmVsc1BLAQItABQABgAIAAAA&#10;IQBHQtowvQIAAN4FAAAOAAAAAAAAAAAAAAAAAC4CAABkcnMvZTJvRG9jLnhtbFBLAQItABQABgAI&#10;AAAAIQCXoPxo4gAAAAoBAAAPAAAAAAAAAAAAAAAAABcFAABkcnMvZG93bnJldi54bWxQSwUGAAAA&#10;AAQABADzAAAAJgYAAAAA&#10;" adj="6300,24300" fillcolor="#c5e0b3 [1305]" strokecolor="#1f3763 [1604]" strokeweight="1pt">
                <v:textbox>
                  <w:txbxContent>
                    <w:p w14:paraId="259400BA" w14:textId="77777777" w:rsidR="00FD1665" w:rsidRPr="00BE218E" w:rsidRDefault="00FD1665" w:rsidP="00227CB4">
                      <w:pPr>
                        <w:spacing w:after="0"/>
                        <w:jc w:val="center"/>
                        <w:rPr>
                          <w:rFonts w:cs="Open Sans"/>
                          <w:color w:val="000000"/>
                          <w:sz w:val="22"/>
                          <w:szCs w:val="22"/>
                        </w:rPr>
                      </w:pPr>
                      <w:r w:rsidRPr="00BE218E">
                        <w:rPr>
                          <w:rFonts w:cs="Open Sans"/>
                          <w:color w:val="000000"/>
                          <w:sz w:val="22"/>
                          <w:szCs w:val="22"/>
                        </w:rPr>
                        <w:t>We need equal rights for indigenous Australians in all of these areas</w:t>
                      </w:r>
                    </w:p>
                    <w:p w14:paraId="39ECA88D" w14:textId="77777777" w:rsidR="00FD1665" w:rsidRPr="00BE218E" w:rsidRDefault="00FD1665" w:rsidP="00227CB4">
                      <w:pPr>
                        <w:spacing w:after="0"/>
                        <w:jc w:val="center"/>
                        <w:rPr>
                          <w:rFonts w:cs="Open Sans"/>
                          <w:color w:val="000000"/>
                          <w:sz w:val="22"/>
                          <w:szCs w:val="22"/>
                        </w:rPr>
                      </w:pPr>
                      <w:r w:rsidRPr="00BE218E">
                        <w:rPr>
                          <w:rFonts w:cs="Open Sans"/>
                          <w:color w:val="000000"/>
                          <w:sz w:val="22"/>
                          <w:szCs w:val="22"/>
                        </w:rPr>
                        <w:t>(</w:t>
                      </w:r>
                      <w:r>
                        <w:rPr>
                          <w:rFonts w:cs="Open Sans"/>
                          <w:color w:val="000000"/>
                          <w:sz w:val="22"/>
                          <w:szCs w:val="22"/>
                        </w:rPr>
                        <w:t>child</w:t>
                      </w:r>
                      <w:r w:rsidRPr="00BE218E">
                        <w:rPr>
                          <w:rFonts w:cs="Open Sans"/>
                          <w:color w:val="000000"/>
                          <w:sz w:val="22"/>
                          <w:szCs w:val="22"/>
                        </w:rPr>
                        <w:t>, 17)</w:t>
                      </w:r>
                    </w:p>
                    <w:p w14:paraId="470AFFEA" w14:textId="77777777" w:rsidR="00FD1665" w:rsidRDefault="00FD1665" w:rsidP="00227CB4">
                      <w:pPr>
                        <w:jc w:val="center"/>
                      </w:pPr>
                    </w:p>
                  </w:txbxContent>
                </v:textbox>
              </v:shape>
            </w:pict>
          </mc:Fallback>
        </mc:AlternateContent>
      </w:r>
    </w:p>
    <w:p w14:paraId="04A38FC3" w14:textId="77777777" w:rsidR="00227CB4" w:rsidRDefault="00227CB4" w:rsidP="00347F86"/>
    <w:p w14:paraId="11CEE550" w14:textId="77777777" w:rsidR="00227CB4" w:rsidRPr="00BE218E" w:rsidRDefault="00227CB4" w:rsidP="00347F86"/>
    <w:p w14:paraId="493FEDC0" w14:textId="77777777" w:rsidR="00227CB4" w:rsidRDefault="00227CB4" w:rsidP="00347F86">
      <w:pPr>
        <w:rPr>
          <w:rFonts w:cs="Open Sans"/>
        </w:rPr>
      </w:pPr>
    </w:p>
    <w:p w14:paraId="3490C7BA" w14:textId="77777777" w:rsidR="00227CB4" w:rsidRDefault="00227CB4" w:rsidP="00347F86">
      <w:pPr>
        <w:rPr>
          <w:rFonts w:cs="Open Sans"/>
        </w:rPr>
      </w:pPr>
    </w:p>
    <w:bookmarkEnd w:id="87"/>
    <w:p w14:paraId="3A4BBD06" w14:textId="77777777" w:rsidR="00CC135B" w:rsidRPr="00BC7862" w:rsidRDefault="00CC135B" w:rsidP="00347F86">
      <w:pPr>
        <w:rPr>
          <w:rFonts w:cs="Open Sans"/>
        </w:rPr>
      </w:pPr>
      <w:r w:rsidRPr="00BC7862">
        <w:rPr>
          <w:rFonts w:cs="Open Sans"/>
        </w:rPr>
        <w:lastRenderedPageBreak/>
        <w:t xml:space="preserve">Experiences of racism during childhood can have a detrimental effect on a child’s mental health. A recent study that focused on Aboriginal and Torres Strait </w:t>
      </w:r>
      <w:r>
        <w:rPr>
          <w:rFonts w:cs="Open Sans"/>
        </w:rPr>
        <w:t>I</w:t>
      </w:r>
      <w:r w:rsidRPr="00BC7862">
        <w:rPr>
          <w:rFonts w:cs="Open Sans"/>
        </w:rPr>
        <w:t>slander children aged 5–10</w:t>
      </w:r>
      <w:r>
        <w:rPr>
          <w:rFonts w:cs="Open Sans"/>
        </w:rPr>
        <w:t>,</w:t>
      </w:r>
      <w:r w:rsidRPr="00BC7862">
        <w:rPr>
          <w:rFonts w:cs="Open Sans"/>
        </w:rPr>
        <w:t xml:space="preserve"> showed an increased risk for overall emotional and behavioural difficulties amongst children exposed to interpersonal racism.</w:t>
      </w:r>
      <w:r w:rsidRPr="00BC7862">
        <w:rPr>
          <w:rStyle w:val="EndnoteReference"/>
        </w:rPr>
        <w:endnoteReference w:id="72"/>
      </w:r>
      <w:r w:rsidRPr="00BC7862">
        <w:rPr>
          <w:rFonts w:cs="Open Sans"/>
        </w:rPr>
        <w:t xml:space="preserve"> </w:t>
      </w:r>
      <w:r w:rsidRPr="00766B6B">
        <w:rPr>
          <w:rFonts w:cs="Open Sans"/>
        </w:rPr>
        <w:t>See Chapter 12 for further discussion of Aboriginal and Torres Strait Islander children.</w:t>
      </w:r>
    </w:p>
    <w:p w14:paraId="22F58459" w14:textId="77777777" w:rsidR="00227CB4" w:rsidRPr="00017DA3" w:rsidRDefault="00227CB4" w:rsidP="00347F86">
      <w:pPr>
        <w:pStyle w:val="Heading3"/>
      </w:pPr>
      <w:r w:rsidRPr="00017DA3">
        <w:t>Children and young people with disability</w:t>
      </w:r>
    </w:p>
    <w:p w14:paraId="3FE31782" w14:textId="77777777" w:rsidR="00227CB4" w:rsidRDefault="00227CB4" w:rsidP="00347F86">
      <w:pPr>
        <w:rPr>
          <w:rFonts w:cs="Open Sans"/>
        </w:rPr>
      </w:pPr>
      <w:r>
        <w:rPr>
          <w:rFonts w:cs="Open Sans"/>
          <w:noProof/>
        </w:rPr>
        <mc:AlternateContent>
          <mc:Choice Requires="wps">
            <w:drawing>
              <wp:anchor distT="0" distB="0" distL="114300" distR="114300" simplePos="0" relativeHeight="251721728" behindDoc="0" locked="0" layoutInCell="1" allowOverlap="1" wp14:anchorId="22C82C26" wp14:editId="74526B2B">
                <wp:simplePos x="0" y="0"/>
                <wp:positionH relativeFrom="column">
                  <wp:posOffset>1270000</wp:posOffset>
                </wp:positionH>
                <wp:positionV relativeFrom="paragraph">
                  <wp:posOffset>320675</wp:posOffset>
                </wp:positionV>
                <wp:extent cx="2438400" cy="1501140"/>
                <wp:effectExtent l="0" t="0" r="19050" b="213360"/>
                <wp:wrapTopAndBottom/>
                <wp:docPr id="766" name="Speech Bubble: Rectangle with Corners Rounded 766"/>
                <wp:cNvGraphicFramePr/>
                <a:graphic xmlns:a="http://schemas.openxmlformats.org/drawingml/2006/main">
                  <a:graphicData uri="http://schemas.microsoft.com/office/word/2010/wordprocessingShape">
                    <wps:wsp>
                      <wps:cNvSpPr/>
                      <wps:spPr>
                        <a:xfrm>
                          <a:off x="0" y="0"/>
                          <a:ext cx="2438400" cy="1501140"/>
                        </a:xfrm>
                        <a:prstGeom prst="wedgeRoundRectCallout">
                          <a:avLst/>
                        </a:prstGeom>
                        <a:solidFill>
                          <a:schemeClr val="accent5">
                            <a:lumMod val="20000"/>
                            <a:lumOff val="80000"/>
                          </a:schemeClr>
                        </a:solidFill>
                      </wps:spPr>
                      <wps:style>
                        <a:lnRef idx="2">
                          <a:schemeClr val="accent1">
                            <a:shade val="50000"/>
                          </a:schemeClr>
                        </a:lnRef>
                        <a:fillRef idx="1">
                          <a:schemeClr val="accent1"/>
                        </a:fillRef>
                        <a:effectRef idx="0">
                          <a:schemeClr val="accent1"/>
                        </a:effectRef>
                        <a:fontRef idx="minor">
                          <a:schemeClr val="lt1"/>
                        </a:fontRef>
                      </wps:style>
                      <wps:txbx>
                        <w:txbxContent>
                          <w:p w14:paraId="0C0893EB" w14:textId="77777777" w:rsidR="00FD1665" w:rsidRPr="00A54556" w:rsidRDefault="00FD1665" w:rsidP="00227CB4">
                            <w:pPr>
                              <w:spacing w:after="0"/>
                              <w:jc w:val="center"/>
                              <w:rPr>
                                <w:rFonts w:cs="Open Sans"/>
                                <w:color w:val="000000"/>
                                <w:sz w:val="22"/>
                                <w:szCs w:val="22"/>
                              </w:rPr>
                            </w:pPr>
                            <w:r w:rsidRPr="00A54556">
                              <w:rPr>
                                <w:rFonts w:cs="Open Sans"/>
                                <w:color w:val="000000"/>
                                <w:sz w:val="22"/>
                                <w:szCs w:val="22"/>
                              </w:rPr>
                              <w:t>Being treated fairly is extremely important especially if you have a disability</w:t>
                            </w:r>
                          </w:p>
                          <w:p w14:paraId="401F6507" w14:textId="77777777" w:rsidR="00FD1665" w:rsidRPr="00A54556" w:rsidRDefault="00FD1665" w:rsidP="00227CB4">
                            <w:pPr>
                              <w:spacing w:after="0"/>
                              <w:jc w:val="center"/>
                              <w:rPr>
                                <w:rFonts w:cs="Open Sans"/>
                                <w:color w:val="000000"/>
                                <w:sz w:val="20"/>
                                <w:szCs w:val="20"/>
                              </w:rPr>
                            </w:pPr>
                            <w:r w:rsidRPr="00A54556">
                              <w:rPr>
                                <w:rFonts w:cs="Open Sans"/>
                                <w:color w:val="000000"/>
                                <w:sz w:val="20"/>
                                <w:szCs w:val="20"/>
                              </w:rPr>
                              <w:t>(</w:t>
                            </w:r>
                            <w:r>
                              <w:rPr>
                                <w:rFonts w:cs="Open Sans"/>
                                <w:color w:val="000000"/>
                                <w:sz w:val="20"/>
                                <w:szCs w:val="20"/>
                              </w:rPr>
                              <w:t>child</w:t>
                            </w:r>
                            <w:r w:rsidRPr="00A54556">
                              <w:rPr>
                                <w:rFonts w:cs="Open Sans"/>
                                <w:color w:val="000000"/>
                                <w:sz w:val="20"/>
                                <w:szCs w:val="20"/>
                              </w:rPr>
                              <w:t>, 11)</w:t>
                            </w:r>
                          </w:p>
                          <w:p w14:paraId="0F73A266" w14:textId="77777777" w:rsidR="00FD1665" w:rsidRDefault="00FD1665" w:rsidP="00227CB4">
                            <w:pPr>
                              <w:rPr>
                                <w:rFonts w:cs="Open Sans"/>
                              </w:rPr>
                            </w:pPr>
                          </w:p>
                          <w:p w14:paraId="6229E943" w14:textId="77777777" w:rsidR="00FD1665" w:rsidRDefault="00FD1665" w:rsidP="00227CB4">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2C82C26" id="Speech Bubble: Rectangle with Corners Rounded 766" o:spid="_x0000_s1040" type="#_x0000_t62" style="position:absolute;margin-left:100pt;margin-top:25.25pt;width:192pt;height:118.2pt;z-index:2517217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PjOazgIAAPgFAAAOAAAAZHJzL2Uyb0RvYy54bWysVE1v2zAMvQ/YfxB0Xx1nSZsFdYosRYcB&#10;XVs0HXpWZDo2IIuaJMfJfv0o2XGDrtth2MUWSfHxQ4+8vNrXiu3Augp1xtOzEWegJeaV3mb8+9PN&#10;hxlnzgudC4UaMn4Ax68W799dtmYOYyxR5WAZgWg3b03GS+/NPEmcLKEW7gwNaDIWaGvhSbTbJLei&#10;JfRaJePR6Dxp0ebGogTnSHvdGfki4hcFSH9fFA48Uxmn3Hz82vjdhG+yuBTzrRWmrGSfhviHLGpR&#10;aQo6QF0LL1hjq9+g6kpadFj4M4l1gkVRSYg1UDXp6FU161IYiLVQc5wZ2uT+H6y82z1YVuUZvzg/&#10;50yLmh5pbQBkyT43m42COXukLgq9VcDaypdshVbTg7NHbHQOOQuO1MbWuDmhrc2D7SVHx9CTfWHr&#10;8Kdq2T62/jC0HvaeSVKOJx9nkxG9kCRbOh2l6SQ+TvLibqzzXwBrFg4ZbyHfQswh5LcSSmHj4xuI&#10;3a3zlAP5Hn1CeIeqym8qpaIQCAYrZdlOEDWElKD9NLqrpv6GeacnilFSkSSkJip16tlRTSEiVQNS&#10;DHgSJAkd6XoQT/6gIIRW+hEKanmoOgYcEE5zSTtTKXLo1NM/xoyAAbmg4gbsHuCtOtNQEaXe3w+u&#10;EGdlcB79LbHOefCIkVH7wbmuNNq3AJQfInf3KYuT1oSj32/2kY7p5EiqDeYH4qjFbnidkTcVMeBW&#10;OP8gLE0rsYY2kL+nT6GwzTj2J85KtD/f0of7NERk5ayl6c+4+9EIC5ypr5rG61M6If4xH4XJ9GJM&#10;gj21bE4tuqlXSCxKadcZGY/hvlfHY2GxfqZFtQxRySS0pNgZl94ehZXvthKtOgnLZbxGK8IIf6vX&#10;Rgbw0OhA6Kf9s7CmHwNPE3SHx00h5q/I390NnhqXjceiipMRWt31tX8CWi+REv0qDPvrVI63Xhb2&#10;4hcAAAD//wMAUEsDBBQABgAIAAAAIQDB5gEN3wAAAAoBAAAPAAAAZHJzL2Rvd25yZXYueG1sTI/N&#10;TsMwEITvSLyDtUjcqAPCVQhxKoT4KYgLbS/c3HgbR8TrELtNytOznOC4M6NvZ8rF5DtxwCG2gTRc&#10;zjIQSHWwLTUaNuvHixxETIas6QKhhiNGWFSnJ6UpbBjpHQ+r1AiGUCyMBpdSX0gZa4fexFnokdjb&#10;hcGbxOfQSDuYkeG+k1dZNpfetMQfnOnx3mH9udp7DS9f9PD9ap7Ux9Kp5XH31o/2udf6/Gy6uwWR&#10;cEp/Yfitz9Wh4k7bsCcbRaeB6bwlaVCZAsEBlV+zsGUnn9+ArEr5f0L1AwAA//8DAFBLAQItABQA&#10;BgAIAAAAIQC2gziS/gAAAOEBAAATAAAAAAAAAAAAAAAAAAAAAABbQ29udGVudF9UeXBlc10ueG1s&#10;UEsBAi0AFAAGAAgAAAAhADj9If/WAAAAlAEAAAsAAAAAAAAAAAAAAAAALwEAAF9yZWxzLy5yZWxz&#10;UEsBAi0AFAAGAAgAAAAhAL0+M5rOAgAA+AUAAA4AAAAAAAAAAAAAAAAALgIAAGRycy9lMm9Eb2Mu&#10;eG1sUEsBAi0AFAAGAAgAAAAhAMHmAQ3fAAAACgEAAA8AAAAAAAAAAAAAAAAAKAUAAGRycy9kb3du&#10;cmV2LnhtbFBLBQYAAAAABAAEAPMAAAA0BgAAAAA=&#10;" adj="6300,24300" fillcolor="#deeaf6 [664]" strokecolor="#1f3763 [1604]" strokeweight="1pt">
                <v:textbox>
                  <w:txbxContent>
                    <w:p w14:paraId="0C0893EB" w14:textId="77777777" w:rsidR="00FD1665" w:rsidRPr="00A54556" w:rsidRDefault="00FD1665" w:rsidP="00227CB4">
                      <w:pPr>
                        <w:spacing w:after="0"/>
                        <w:jc w:val="center"/>
                        <w:rPr>
                          <w:rFonts w:cs="Open Sans"/>
                          <w:color w:val="000000"/>
                          <w:sz w:val="22"/>
                          <w:szCs w:val="22"/>
                        </w:rPr>
                      </w:pPr>
                      <w:r w:rsidRPr="00A54556">
                        <w:rPr>
                          <w:rFonts w:cs="Open Sans"/>
                          <w:color w:val="000000"/>
                          <w:sz w:val="22"/>
                          <w:szCs w:val="22"/>
                        </w:rPr>
                        <w:t>Being treated fairly is extremely important especially if you have a disability</w:t>
                      </w:r>
                    </w:p>
                    <w:p w14:paraId="401F6507" w14:textId="77777777" w:rsidR="00FD1665" w:rsidRPr="00A54556" w:rsidRDefault="00FD1665" w:rsidP="00227CB4">
                      <w:pPr>
                        <w:spacing w:after="0"/>
                        <w:jc w:val="center"/>
                        <w:rPr>
                          <w:rFonts w:cs="Open Sans"/>
                          <w:color w:val="000000"/>
                          <w:sz w:val="20"/>
                          <w:szCs w:val="20"/>
                        </w:rPr>
                      </w:pPr>
                      <w:r w:rsidRPr="00A54556">
                        <w:rPr>
                          <w:rFonts w:cs="Open Sans"/>
                          <w:color w:val="000000"/>
                          <w:sz w:val="20"/>
                          <w:szCs w:val="20"/>
                        </w:rPr>
                        <w:t>(</w:t>
                      </w:r>
                      <w:r>
                        <w:rPr>
                          <w:rFonts w:cs="Open Sans"/>
                          <w:color w:val="000000"/>
                          <w:sz w:val="20"/>
                          <w:szCs w:val="20"/>
                        </w:rPr>
                        <w:t>child</w:t>
                      </w:r>
                      <w:r w:rsidRPr="00A54556">
                        <w:rPr>
                          <w:rFonts w:cs="Open Sans"/>
                          <w:color w:val="000000"/>
                          <w:sz w:val="20"/>
                          <w:szCs w:val="20"/>
                        </w:rPr>
                        <w:t>, 11)</w:t>
                      </w:r>
                    </w:p>
                    <w:p w14:paraId="0F73A266" w14:textId="77777777" w:rsidR="00FD1665" w:rsidRDefault="00FD1665" w:rsidP="00227CB4">
                      <w:pPr>
                        <w:rPr>
                          <w:rFonts w:cs="Open Sans"/>
                        </w:rPr>
                      </w:pPr>
                    </w:p>
                    <w:p w14:paraId="6229E943" w14:textId="77777777" w:rsidR="00FD1665" w:rsidRDefault="00FD1665" w:rsidP="00227CB4">
                      <w:pPr>
                        <w:jc w:val="center"/>
                      </w:pPr>
                    </w:p>
                  </w:txbxContent>
                </v:textbox>
                <w10:wrap type="topAndBottom"/>
              </v:shape>
            </w:pict>
          </mc:Fallback>
        </mc:AlternateContent>
      </w:r>
    </w:p>
    <w:p w14:paraId="0E96C9EC" w14:textId="77777777" w:rsidR="00CC135B" w:rsidRPr="00BC7862" w:rsidRDefault="00CC135B" w:rsidP="00347F86">
      <w:pPr>
        <w:rPr>
          <w:rFonts w:cs="Open Sans"/>
        </w:rPr>
      </w:pPr>
      <w:bookmarkStart w:id="88" w:name="_Hlk23183350"/>
      <w:r w:rsidRPr="00BC7862">
        <w:rPr>
          <w:rFonts w:cs="Open Sans"/>
        </w:rPr>
        <w:t xml:space="preserve">It is difficult to determine the level of discrimination experienced by children with disability who are younger than 15 because of the lack of available data. </w:t>
      </w:r>
    </w:p>
    <w:p w14:paraId="49CD159C" w14:textId="77777777" w:rsidR="00CC135B" w:rsidRPr="00BC7862" w:rsidRDefault="00CC135B" w:rsidP="00347F86">
      <w:pPr>
        <w:rPr>
          <w:rFonts w:cs="Open Sans"/>
        </w:rPr>
      </w:pPr>
      <w:r>
        <w:rPr>
          <w:rFonts w:cs="Open Sans"/>
        </w:rPr>
        <w:t xml:space="preserve">The </w:t>
      </w:r>
      <w:r w:rsidRPr="00BC7862">
        <w:rPr>
          <w:rFonts w:cs="Open Sans"/>
        </w:rPr>
        <w:t>A</w:t>
      </w:r>
      <w:r>
        <w:rPr>
          <w:rFonts w:cs="Open Sans"/>
        </w:rPr>
        <w:t>ustralian Institute of Health and Welfare</w:t>
      </w:r>
      <w:r w:rsidRPr="00BC7862">
        <w:rPr>
          <w:rFonts w:cs="Open Sans"/>
        </w:rPr>
        <w:t xml:space="preserve"> </w:t>
      </w:r>
      <w:r>
        <w:rPr>
          <w:rFonts w:cs="Open Sans"/>
        </w:rPr>
        <w:t xml:space="preserve">(AIHW) </w:t>
      </w:r>
      <w:r w:rsidRPr="00BC7862">
        <w:rPr>
          <w:rFonts w:cs="Open Sans"/>
        </w:rPr>
        <w:t xml:space="preserve">provides information about people with disability aged 15 and over with disability (who are living in households), who reported experiencing discrimination over the previous 12-month period: </w:t>
      </w:r>
    </w:p>
    <w:p w14:paraId="5BC2E852" w14:textId="77777777" w:rsidR="00CC135B" w:rsidRDefault="00CC135B" w:rsidP="00347F86">
      <w:pPr>
        <w:pStyle w:val="ListParagraph"/>
        <w:widowControl/>
        <w:numPr>
          <w:ilvl w:val="0"/>
          <w:numId w:val="31"/>
        </w:numPr>
        <w:spacing w:before="240"/>
        <w:rPr>
          <w:rFonts w:cs="Open Sans"/>
        </w:rPr>
      </w:pPr>
      <w:r w:rsidRPr="00BC7862">
        <w:rPr>
          <w:rFonts w:cs="Open Sans"/>
        </w:rPr>
        <w:t>1 in 4 (23%) had experienced some form of discrimination, compared with 1 in 6 (17%) without disability (2014)</w:t>
      </w:r>
      <w:r>
        <w:rPr>
          <w:rFonts w:cs="Open Sans"/>
        </w:rPr>
        <w:t xml:space="preserve">  </w:t>
      </w:r>
    </w:p>
    <w:p w14:paraId="5F578C25" w14:textId="77777777" w:rsidR="00CC135B" w:rsidRPr="00BC7862" w:rsidRDefault="00CC135B" w:rsidP="00347F86">
      <w:pPr>
        <w:pStyle w:val="ListParagraph"/>
        <w:widowControl/>
        <w:numPr>
          <w:ilvl w:val="0"/>
          <w:numId w:val="31"/>
        </w:numPr>
        <w:spacing w:before="240"/>
        <w:rPr>
          <w:rFonts w:cs="Open Sans"/>
        </w:rPr>
      </w:pPr>
      <w:r w:rsidRPr="00BC7862">
        <w:rPr>
          <w:rFonts w:cs="Open Sans"/>
        </w:rPr>
        <w:t xml:space="preserve">1 in 3 (32%) had avoided situations because of their disability (2015) </w:t>
      </w:r>
    </w:p>
    <w:p w14:paraId="3CA85909" w14:textId="77777777" w:rsidR="00CC135B" w:rsidRPr="00BC7862" w:rsidRDefault="00CC135B" w:rsidP="00347F86">
      <w:pPr>
        <w:pStyle w:val="ListParagraph"/>
        <w:widowControl/>
        <w:numPr>
          <w:ilvl w:val="0"/>
          <w:numId w:val="31"/>
        </w:numPr>
        <w:spacing w:before="240"/>
        <w:rPr>
          <w:rFonts w:cs="Open Sans"/>
        </w:rPr>
      </w:pPr>
      <w:r w:rsidRPr="00BC7862">
        <w:rPr>
          <w:rFonts w:cs="Open Sans"/>
        </w:rPr>
        <w:t>1 in 3 (29%) had experienced difficulty accessing buildings or facilities (2015)</w:t>
      </w:r>
    </w:p>
    <w:p w14:paraId="216C6FD5" w14:textId="77777777" w:rsidR="00CC135B" w:rsidRDefault="00CC135B" w:rsidP="00347F86">
      <w:pPr>
        <w:pStyle w:val="ListParagraph"/>
        <w:widowControl/>
        <w:numPr>
          <w:ilvl w:val="0"/>
          <w:numId w:val="31"/>
        </w:numPr>
        <w:spacing w:before="240"/>
        <w:rPr>
          <w:rFonts w:cs="Open Sans"/>
        </w:rPr>
      </w:pPr>
      <w:r w:rsidRPr="00BC7862">
        <w:rPr>
          <w:rFonts w:cs="Open Sans"/>
        </w:rPr>
        <w:t>1 in 6 (17%) had experienced difficulty using public transport (2015).</w:t>
      </w:r>
      <w:r w:rsidRPr="00BC7862">
        <w:rPr>
          <w:rStyle w:val="EndnoteReference"/>
        </w:rPr>
        <w:endnoteReference w:id="73"/>
      </w:r>
    </w:p>
    <w:bookmarkEnd w:id="88"/>
    <w:p w14:paraId="0C4B21D2" w14:textId="77777777" w:rsidR="00227CB4" w:rsidRPr="000A528F" w:rsidRDefault="00227CB4" w:rsidP="00347F86">
      <w:pPr>
        <w:rPr>
          <w:rFonts w:cs="Open Sans"/>
        </w:rPr>
      </w:pPr>
      <w:r>
        <w:rPr>
          <w:rFonts w:cs="Open Sans"/>
          <w:noProof/>
        </w:rPr>
        <mc:AlternateContent>
          <mc:Choice Requires="wps">
            <w:drawing>
              <wp:anchor distT="0" distB="0" distL="114300" distR="114300" simplePos="0" relativeHeight="251726848" behindDoc="0" locked="0" layoutInCell="1" allowOverlap="1" wp14:anchorId="18E647C3" wp14:editId="555BB01F">
                <wp:simplePos x="0" y="0"/>
                <wp:positionH relativeFrom="margin">
                  <wp:align>center</wp:align>
                </wp:positionH>
                <wp:positionV relativeFrom="paragraph">
                  <wp:posOffset>29845</wp:posOffset>
                </wp:positionV>
                <wp:extent cx="3858683" cy="1750484"/>
                <wp:effectExtent l="19050" t="19050" r="46990" b="250190"/>
                <wp:wrapNone/>
                <wp:docPr id="767" name="Speech Bubble: Oval 767"/>
                <wp:cNvGraphicFramePr/>
                <a:graphic xmlns:a="http://schemas.openxmlformats.org/drawingml/2006/main">
                  <a:graphicData uri="http://schemas.microsoft.com/office/word/2010/wordprocessingShape">
                    <wps:wsp>
                      <wps:cNvSpPr/>
                      <wps:spPr>
                        <a:xfrm>
                          <a:off x="0" y="0"/>
                          <a:ext cx="3858683" cy="1750484"/>
                        </a:xfrm>
                        <a:prstGeom prst="wedgeEllipseCallout">
                          <a:avLst/>
                        </a:prstGeom>
                      </wps:spPr>
                      <wps:style>
                        <a:lnRef idx="2">
                          <a:schemeClr val="accent1">
                            <a:shade val="50000"/>
                          </a:schemeClr>
                        </a:lnRef>
                        <a:fillRef idx="1">
                          <a:schemeClr val="accent1"/>
                        </a:fillRef>
                        <a:effectRef idx="0">
                          <a:schemeClr val="accent1"/>
                        </a:effectRef>
                        <a:fontRef idx="minor">
                          <a:schemeClr val="lt1"/>
                        </a:fontRef>
                      </wps:style>
                      <wps:txbx>
                        <w:txbxContent>
                          <w:p w14:paraId="7CE690BE" w14:textId="77777777" w:rsidR="00FD1665" w:rsidRPr="008B4638" w:rsidRDefault="00FD1665" w:rsidP="00227CB4">
                            <w:pPr>
                              <w:jc w:val="center"/>
                              <w:rPr>
                                <w:rFonts w:cs="Open Sans"/>
                                <w:sz w:val="22"/>
                                <w:szCs w:val="22"/>
                              </w:rPr>
                            </w:pPr>
                            <w:r w:rsidRPr="008B4638">
                              <w:rPr>
                                <w:rFonts w:cs="Open Sans"/>
                                <w:sz w:val="22"/>
                                <w:szCs w:val="22"/>
                              </w:rPr>
                              <w:t>For people with a disability like me but not a bad one though, to be treated the same as able people</w:t>
                            </w:r>
                          </w:p>
                          <w:p w14:paraId="344BCE52" w14:textId="77777777" w:rsidR="00FD1665" w:rsidRPr="008B4638" w:rsidRDefault="00FD1665" w:rsidP="00227CB4">
                            <w:pPr>
                              <w:jc w:val="center"/>
                              <w:rPr>
                                <w:rFonts w:cs="Open Sans"/>
                                <w:sz w:val="22"/>
                                <w:szCs w:val="22"/>
                              </w:rPr>
                            </w:pPr>
                            <w:r w:rsidRPr="008B4638">
                              <w:rPr>
                                <w:rFonts w:cs="Open Sans"/>
                                <w:sz w:val="22"/>
                                <w:szCs w:val="22"/>
                              </w:rPr>
                              <w:t>(child, 10)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8E647C3" id="Speech Bubble: Oval 767" o:spid="_x0000_s1041" type="#_x0000_t63" style="position:absolute;margin-left:0;margin-top:2.35pt;width:303.85pt;height:137.85pt;z-index:251726848;visibility:visible;mso-wrap-style:square;mso-width-percent:0;mso-height-percent:0;mso-wrap-distance-left:9pt;mso-wrap-distance-top:0;mso-wrap-distance-right:9pt;mso-wrap-distance-bottom:0;mso-position-horizontal:center;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E5OelgIAAGoFAAAOAAAAZHJzL2Uyb0RvYy54bWysVMFu2zAMvQ/YPwi6r7bTpMmMOkWWrsOA&#10;oi2WDj0rMhUbkCVNUmJnXz9KdtyiLXYY5oNMieQTST3y8qprJDmAdbVWBc3OUkpAcV3WalfQn483&#10;nxaUOM9UyaRWUNAjOHq1/PjhsjU5THSlZQmWIIhyeWsKWnlv8iRxvIKGuTNtQKFSaNswj1u7S0rL&#10;WkRvZDJJ04uk1bY0VnNwDk+veyVdRnwhgPt7IRx4IguKsfm42rhuw5osL1m+s8xUNR/CYP8QRcNq&#10;hZeOUNfMM7K39RuopuZWOy38GddNooWoOcQcMJssfZXNpmIGYi5YHGfGMrn/B8vvDg+W1GVB5xdz&#10;ShRr8JE2BoBX5Mt+u5WQk/sDkySosVitcTn6bMyDHXYOxZB5J2wT/pgT6WKBj2OBofOE4+H5Yra4&#10;WJxTwlGXzWfpdDENqMmzu7HOfwPdkCAUtIVyB1+lrI2DNZNS732sMzvcOt97njwQJkTXxxMlf5QQ&#10;QpLqBwhMEiOYRO9IL1hLSzC1gjLOQfmsV1WshP54luI3hDd6xGAjYEAWtZQj9gAQqPsWu491sA+u&#10;ENk5Oqd/C6x3Hj3izVr50bmplbbvAUjMari5tz8VqS9NqJLvtl0kQDYLpuFoq8sjssLqvl2c4Tc1&#10;vsYtc/6BWewP7CTseX+Pi5C6LageJEoqbX+/dx7skbaopaTFfiuo+7VnFiiR3xUS+nM2nYYGjZvp&#10;bD7BjX2p2b7UqH2z1vhyGU4Xw6MY7L08icLq5glHwyrciiqmON5dUO7tabP2/RzA4cJhtYpm2JSG&#10;+Vu1MTyAh0IHej12T8yagZIe2XynT73J8ldU7G2Dp9Krvdeijjx9ruvwBNjQkUvD8AkT4+U+Wj2P&#10;yOUfAAAA//8DAFBLAwQUAAYACAAAACEA+yNMAd4AAAAGAQAADwAAAGRycy9kb3ducmV2LnhtbEyP&#10;QUvDQBCF74L/YRnBm921hrbETIoIIhYLWkXwNk22STA7m2Y3afz3jie9zeM93vsmW0+uVaPtQ+MZ&#10;4XpmQFkufNlwhfD+9nC1AhUicUmtZ4vwbQOs8/OzjNLSn/jVjrtYKSnhkBJCHWOXah2K2joKM99Z&#10;Fu/ge0dRZF/psqeTlLtWz41ZaEcNy0JNnb2vbfG1GxzCM20+Nk+fh+MND8OjGY9xm7xsES8vprtb&#10;UNFO8S8Mv/iCDrkw7f3AZVAtgjwSEZIlKDEXZinHHmG+MgnoPNP/8fMfAAAA//8DAFBLAQItABQA&#10;BgAIAAAAIQC2gziS/gAAAOEBAAATAAAAAAAAAAAAAAAAAAAAAABbQ29udGVudF9UeXBlc10ueG1s&#10;UEsBAi0AFAAGAAgAAAAhADj9If/WAAAAlAEAAAsAAAAAAAAAAAAAAAAALwEAAF9yZWxzLy5yZWxz&#10;UEsBAi0AFAAGAAgAAAAhACMTk56WAgAAagUAAA4AAAAAAAAAAAAAAAAALgIAAGRycy9lMm9Eb2Mu&#10;eG1sUEsBAi0AFAAGAAgAAAAhAPsjTAHeAAAABgEAAA8AAAAAAAAAAAAAAAAA8AQAAGRycy9kb3du&#10;cmV2LnhtbFBLBQYAAAAABAAEAPMAAAD7BQAAAAA=&#10;" adj="6300,24300" fillcolor="#4472c4 [3204]" strokecolor="#1f3763 [1604]" strokeweight="1pt">
                <v:textbox>
                  <w:txbxContent>
                    <w:p w14:paraId="7CE690BE" w14:textId="77777777" w:rsidR="00FD1665" w:rsidRPr="008B4638" w:rsidRDefault="00FD1665" w:rsidP="00227CB4">
                      <w:pPr>
                        <w:jc w:val="center"/>
                        <w:rPr>
                          <w:rFonts w:cs="Open Sans"/>
                          <w:sz w:val="22"/>
                          <w:szCs w:val="22"/>
                        </w:rPr>
                      </w:pPr>
                      <w:r w:rsidRPr="008B4638">
                        <w:rPr>
                          <w:rFonts w:cs="Open Sans"/>
                          <w:sz w:val="22"/>
                          <w:szCs w:val="22"/>
                        </w:rPr>
                        <w:t>For people with a disability like me but not a bad one though, to be treated the same as able people</w:t>
                      </w:r>
                    </w:p>
                    <w:p w14:paraId="344BCE52" w14:textId="77777777" w:rsidR="00FD1665" w:rsidRPr="008B4638" w:rsidRDefault="00FD1665" w:rsidP="00227CB4">
                      <w:pPr>
                        <w:jc w:val="center"/>
                        <w:rPr>
                          <w:rFonts w:cs="Open Sans"/>
                          <w:sz w:val="22"/>
                          <w:szCs w:val="22"/>
                        </w:rPr>
                      </w:pPr>
                      <w:r w:rsidRPr="008B4638">
                        <w:rPr>
                          <w:rFonts w:cs="Open Sans"/>
                          <w:sz w:val="22"/>
                          <w:szCs w:val="22"/>
                        </w:rPr>
                        <w:t>(child, 10)</w:t>
                      </w:r>
                    </w:p>
                  </w:txbxContent>
                </v:textbox>
                <w10:wrap anchorx="margin"/>
              </v:shape>
            </w:pict>
          </mc:Fallback>
        </mc:AlternateContent>
      </w:r>
    </w:p>
    <w:p w14:paraId="395D22D9" w14:textId="77777777" w:rsidR="00227CB4" w:rsidRDefault="00227CB4" w:rsidP="00347F86">
      <w:pPr>
        <w:rPr>
          <w:rFonts w:cs="Open Sans"/>
        </w:rPr>
      </w:pPr>
    </w:p>
    <w:p w14:paraId="450EA317" w14:textId="77777777" w:rsidR="00227CB4" w:rsidRDefault="00227CB4" w:rsidP="00347F86">
      <w:pPr>
        <w:rPr>
          <w:rFonts w:cs="Open Sans"/>
        </w:rPr>
      </w:pPr>
    </w:p>
    <w:p w14:paraId="5D939567" w14:textId="77777777" w:rsidR="00227CB4" w:rsidRDefault="00227CB4" w:rsidP="00347F86">
      <w:pPr>
        <w:rPr>
          <w:rFonts w:cs="Open Sans"/>
        </w:rPr>
      </w:pPr>
    </w:p>
    <w:p w14:paraId="01D7676A" w14:textId="77777777" w:rsidR="00227CB4" w:rsidRDefault="00227CB4" w:rsidP="00347F86">
      <w:pPr>
        <w:rPr>
          <w:rFonts w:cs="Open Sans"/>
        </w:rPr>
      </w:pPr>
    </w:p>
    <w:p w14:paraId="33B9ED97" w14:textId="77777777" w:rsidR="00CC135B" w:rsidRPr="00BC7862" w:rsidRDefault="00CC135B" w:rsidP="00347F86">
      <w:pPr>
        <w:rPr>
          <w:rFonts w:cs="Open Sans"/>
        </w:rPr>
      </w:pPr>
      <w:bookmarkStart w:id="89" w:name="_Hlk23183415"/>
      <w:bookmarkStart w:id="90" w:name="_Hlk527493304"/>
      <w:r w:rsidRPr="00BC7862">
        <w:rPr>
          <w:rFonts w:cs="Open Sans"/>
        </w:rPr>
        <w:lastRenderedPageBreak/>
        <w:t xml:space="preserve">Children and young people with disability continue to face challenges in accessing education. A significant majority of the complaints relating to children that were received by the Commission in the 2018–19 reporting year were received under the </w:t>
      </w:r>
      <w:r w:rsidRPr="00BC7862">
        <w:rPr>
          <w:rFonts w:cs="Open Sans"/>
          <w:i/>
          <w:iCs/>
        </w:rPr>
        <w:t>Disability Discrimination Act 1992</w:t>
      </w:r>
      <w:r w:rsidRPr="00BC7862">
        <w:rPr>
          <w:rFonts w:cs="Open Sans"/>
        </w:rPr>
        <w:t xml:space="preserve"> (C</w:t>
      </w:r>
      <w:r>
        <w:rPr>
          <w:rFonts w:cs="Open Sans"/>
        </w:rPr>
        <w:t>th</w:t>
      </w:r>
      <w:r w:rsidRPr="00BC7862">
        <w:rPr>
          <w:rFonts w:cs="Open Sans"/>
        </w:rPr>
        <w:t xml:space="preserve">) in the area of education. </w:t>
      </w:r>
    </w:p>
    <w:bookmarkEnd w:id="89"/>
    <w:p w14:paraId="59780E30" w14:textId="77777777" w:rsidR="00227CB4" w:rsidRPr="00017DA3" w:rsidRDefault="00227CB4" w:rsidP="00347F86">
      <w:pPr>
        <w:pStyle w:val="Heading3"/>
      </w:pPr>
      <w:r>
        <w:rPr>
          <w:noProof/>
        </w:rPr>
        <mc:AlternateContent>
          <mc:Choice Requires="wps">
            <w:drawing>
              <wp:anchor distT="0" distB="0" distL="114300" distR="114300" simplePos="0" relativeHeight="251722752" behindDoc="0" locked="0" layoutInCell="1" allowOverlap="1" wp14:anchorId="39807C83" wp14:editId="7C182A25">
                <wp:simplePos x="0" y="0"/>
                <wp:positionH relativeFrom="column">
                  <wp:posOffset>999952</wp:posOffset>
                </wp:positionH>
                <wp:positionV relativeFrom="paragraph">
                  <wp:posOffset>400165</wp:posOffset>
                </wp:positionV>
                <wp:extent cx="3745230" cy="2030730"/>
                <wp:effectExtent l="19050" t="19050" r="26670" b="274320"/>
                <wp:wrapTopAndBottom/>
                <wp:docPr id="66" name="Speech Bubble: Oval 66"/>
                <wp:cNvGraphicFramePr/>
                <a:graphic xmlns:a="http://schemas.openxmlformats.org/drawingml/2006/main">
                  <a:graphicData uri="http://schemas.microsoft.com/office/word/2010/wordprocessingShape">
                    <wps:wsp>
                      <wps:cNvSpPr/>
                      <wps:spPr>
                        <a:xfrm>
                          <a:off x="0" y="0"/>
                          <a:ext cx="3745230" cy="2030730"/>
                        </a:xfrm>
                        <a:prstGeom prst="wedgeEllipseCallout">
                          <a:avLst/>
                        </a:prstGeom>
                        <a:solidFill>
                          <a:schemeClr val="accent4">
                            <a:alpha val="50000"/>
                          </a:schemeClr>
                        </a:solidFill>
                        <a:ln>
                          <a:noFill/>
                        </a:ln>
                      </wps:spPr>
                      <wps:style>
                        <a:lnRef idx="0">
                          <a:scrgbClr r="0" g="0" b="0"/>
                        </a:lnRef>
                        <a:fillRef idx="0">
                          <a:scrgbClr r="0" g="0" b="0"/>
                        </a:fillRef>
                        <a:effectRef idx="0">
                          <a:scrgbClr r="0" g="0" b="0"/>
                        </a:effectRef>
                        <a:fontRef idx="minor">
                          <a:schemeClr val="lt1"/>
                        </a:fontRef>
                      </wps:style>
                      <wps:txbx>
                        <w:txbxContent>
                          <w:p w14:paraId="67E25DD9" w14:textId="77777777" w:rsidR="00FD1665" w:rsidRPr="00A54556" w:rsidRDefault="00FD1665" w:rsidP="00227CB4">
                            <w:pPr>
                              <w:spacing w:after="0"/>
                              <w:rPr>
                                <w:rFonts w:cs="Open Sans"/>
                                <w:color w:val="000000"/>
                                <w:sz w:val="22"/>
                                <w:szCs w:val="22"/>
                              </w:rPr>
                            </w:pPr>
                            <w:r w:rsidRPr="00A54556">
                              <w:rPr>
                                <w:rFonts w:cs="Open Sans"/>
                                <w:color w:val="000000"/>
                                <w:sz w:val="22"/>
                                <w:szCs w:val="22"/>
                              </w:rPr>
                              <w:t>It is a good country but I think we can do better to help everyone. Including the LGBTIQ population. I find that there is still a lot of homophobia, transphobia and biphobia in Australia and especially in schools</w:t>
                            </w:r>
                          </w:p>
                          <w:p w14:paraId="72373169" w14:textId="77777777" w:rsidR="00FD1665" w:rsidRDefault="00FD1665" w:rsidP="00227CB4">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9807C83" id="Speech Bubble: Oval 66" o:spid="_x0000_s1042" type="#_x0000_t63" style="position:absolute;left:0;text-align:left;margin-left:78.75pt;margin-top:31.5pt;width:294.9pt;height:159.9pt;z-index:251722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B9bcrwIAAMAFAAAOAAAAZHJzL2Uyb0RvYy54bWysVFFv2yAQfp+0/4B4X+2kabtZdaosXadJ&#10;VVstnfqMMcSWMMeAxM5+/Q5w3K7by6blweG4+47j47u7vBo6RfbCuhZ0SWcnOSVCc6hbvS3pt8eb&#10;d+8pcZ7pminQoqQH4ejV8u2by94UYg4NqFpYgkm0K3pT0sZ7U2SZ443omDsBIzQ6JdiOeTTtNqst&#10;6zF7p7J5np9nPdjaWODCOdy9Tk66jPmlFNzfS+mEJ6qkWJuPXxu/Vfhmy0tWbC0zTcvHMtg/VNGx&#10;VuOhU6pr5hnZ2fa3VF3LLTiQ/oRDl4GULRfxDnibWf7qNpuGGRHvguQ4M9Hk/l9afrd/sKStS3p+&#10;TolmHb7RxgjBG/JxV1VKFOR+zxRBL1LVG1cgYmMe7Gg5XIZ7D9J24R9vRIZI72GiVwyecNw8vVic&#10;zU/xFTj65vlpfoEG5sme4cY6/1lAR8KipL2ot+KTUq1xYs2Ugp2PLLP9rfMJeUSEwx2otr5plYpG&#10;kJBYK0uw/pIyzoX2iwRXpmFp+yzH31hEFF1AxJJ+SaZ0SKkhJE/nhp0s8JEYiCt/UCLEKf1VSCQ1&#10;EpFqsdsqlJKUh62BLBz1h9ePgBAoMf9fYkdIQIso+L/ET6B4Pmg/4btWg42ETcwk0pSfjZTJFH+k&#10;IhEQuPBDNURZzSbhVFAfUGsWUhM6w29afOVb5vwDs9h1yAlOEn+PH6mgLymMK0oasD/+tB/isRnQ&#10;S0mPXVxS933HrKBEfdHYJh9mi0Vo+2gszi7maNiXnuqlR++6NaBWZjizDI/LEO/VcSktdE84cFbh&#10;VHQxzfHsknJvj8bapzfGkcXFahXDsNUN87d6Y3hIHogOsn0cnpg1o9Q9dskdHDueFa8knmIDUsNq&#10;50G2Uf+B6sTr+AQ4JqJ6x5EW5tBLO0Y9D97lTwAAAP//AwBQSwMEFAAGAAgAAAAhAGOsRZ7gAAAA&#10;CgEAAA8AAABkcnMvZG93bnJldi54bWxMj01LxDAURfeC/yE8wY04qVM7rbXpIAURl1ZB3WWaZ1vM&#10;R0nSmc78ep8rXV7e4b5zq+1iNNujD6OzAm5WCTC0nVOj7QW8vT5eF8BClFZJ7SwKOGKAbX1+VslS&#10;uYN9wX0be0YlNpRSwBDjVHIeugGNDCs3oaXbl/NGRoq+58rLA5UbzddJsuFGjpY+DHLCZsDuu52N&#10;gNPnSd/NT+17bPxHdnzO2njVNUJcXiwP98AiLvEPhl99UoeanHZutiowTTnLM0IFbFLaREB+m6fA&#10;dgLSYl0Aryv+f0L9AwAA//8DAFBLAQItABQABgAIAAAAIQC2gziS/gAAAOEBAAATAAAAAAAAAAAA&#10;AAAAAAAAAABbQ29udGVudF9UeXBlc10ueG1sUEsBAi0AFAAGAAgAAAAhADj9If/WAAAAlAEAAAsA&#10;AAAAAAAAAAAAAAAALwEAAF9yZWxzLy5yZWxzUEsBAi0AFAAGAAgAAAAhAFYH1tyvAgAAwAUAAA4A&#10;AAAAAAAAAAAAAAAALgIAAGRycy9lMm9Eb2MueG1sUEsBAi0AFAAGAAgAAAAhAGOsRZ7gAAAACgEA&#10;AA8AAAAAAAAAAAAAAAAACQUAAGRycy9kb3ducmV2LnhtbFBLBQYAAAAABAAEAPMAAAAWBgAAAAA=&#10;" adj="6300,24300" fillcolor="#ffc000 [3207]" stroked="f">
                <v:fill opacity="32896f"/>
                <v:textbox>
                  <w:txbxContent>
                    <w:p w14:paraId="67E25DD9" w14:textId="77777777" w:rsidR="00FD1665" w:rsidRPr="00A54556" w:rsidRDefault="00FD1665" w:rsidP="00227CB4">
                      <w:pPr>
                        <w:spacing w:after="0"/>
                        <w:rPr>
                          <w:rFonts w:cs="Open Sans"/>
                          <w:color w:val="000000"/>
                          <w:sz w:val="22"/>
                          <w:szCs w:val="22"/>
                        </w:rPr>
                      </w:pPr>
                      <w:r w:rsidRPr="00A54556">
                        <w:rPr>
                          <w:rFonts w:cs="Open Sans"/>
                          <w:color w:val="000000"/>
                          <w:sz w:val="22"/>
                          <w:szCs w:val="22"/>
                        </w:rPr>
                        <w:t>It is a good country but I think we can do better to help everyone. Including the LGBTIQ population. I find that there is still a lot of homophobia, transphobia and biphobia in Australia and especially in schools</w:t>
                      </w:r>
                    </w:p>
                    <w:p w14:paraId="72373169" w14:textId="77777777" w:rsidR="00FD1665" w:rsidRDefault="00FD1665" w:rsidP="00227CB4">
                      <w:pPr>
                        <w:jc w:val="center"/>
                      </w:pPr>
                    </w:p>
                  </w:txbxContent>
                </v:textbox>
                <w10:wrap type="topAndBottom"/>
              </v:shape>
            </w:pict>
          </mc:Fallback>
        </mc:AlternateContent>
      </w:r>
      <w:r w:rsidRPr="00017DA3">
        <w:t xml:space="preserve">Homophobia and transphobia </w:t>
      </w:r>
    </w:p>
    <w:p w14:paraId="015E588E" w14:textId="77777777" w:rsidR="00CC135B" w:rsidRPr="00BC7862" w:rsidRDefault="00CC135B" w:rsidP="00347F86">
      <w:pPr>
        <w:rPr>
          <w:rFonts w:cs="Open Sans"/>
        </w:rPr>
      </w:pPr>
      <w:bookmarkStart w:id="91" w:name="_Hlk23183463"/>
      <w:bookmarkStart w:id="92" w:name="_Hlk23183451"/>
      <w:bookmarkStart w:id="93" w:name="_Hlk23183489"/>
      <w:r w:rsidRPr="00BC7862">
        <w:rPr>
          <w:rFonts w:cs="Open Sans"/>
        </w:rPr>
        <w:t>Children who are part of, or assumed to be a part of, lesbian, gay, bisexual, transgender and gender diverse or intersex population</w:t>
      </w:r>
      <w:r>
        <w:rPr>
          <w:rFonts w:cs="Open Sans"/>
        </w:rPr>
        <w:t>s</w:t>
      </w:r>
      <w:r w:rsidRPr="00BC7862">
        <w:rPr>
          <w:rFonts w:cs="Open Sans"/>
        </w:rPr>
        <w:t xml:space="preserve"> can experience discrimination at school and in other social contexts. </w:t>
      </w:r>
      <w:bookmarkEnd w:id="91"/>
    </w:p>
    <w:p w14:paraId="1B77DEAF" w14:textId="77777777" w:rsidR="00CC135B" w:rsidRPr="00BC7862" w:rsidRDefault="00CC135B" w:rsidP="00347F86">
      <w:pPr>
        <w:rPr>
          <w:rFonts w:cs="Open Sans"/>
        </w:rPr>
      </w:pPr>
      <w:bookmarkStart w:id="94" w:name="_Hlk23183475"/>
      <w:r w:rsidRPr="00BC7862">
        <w:rPr>
          <w:rFonts w:cs="Open Sans"/>
          <w:i/>
          <w:iCs/>
        </w:rPr>
        <w:t>Growing Up Queer: Issues Facing Young Australians Who Are Gender Variant and Sexuality Diverse</w:t>
      </w:r>
      <w:r w:rsidRPr="00BC7862">
        <w:rPr>
          <w:rFonts w:cs="Open Sans"/>
        </w:rPr>
        <w:t xml:space="preserve"> (2014) highlights the effect that homophobia and transphobia can have on a young person’s health and wellbeing.</w:t>
      </w:r>
      <w:r w:rsidRPr="00BC7862">
        <w:rPr>
          <w:rStyle w:val="EndnoteReference"/>
        </w:rPr>
        <w:endnoteReference w:id="74"/>
      </w:r>
      <w:r w:rsidRPr="00BC7862">
        <w:rPr>
          <w:rFonts w:cs="Open Sans"/>
        </w:rPr>
        <w:t xml:space="preserve"> This report is based on data collected for a national survey, which was completed by 1</w:t>
      </w:r>
      <w:r>
        <w:rPr>
          <w:rFonts w:cs="Open Sans"/>
        </w:rPr>
        <w:t>,</w:t>
      </w:r>
      <w:r w:rsidRPr="00BC7862">
        <w:rPr>
          <w:rFonts w:cs="Open Sans"/>
        </w:rPr>
        <w:t>032 young people between the ages of 16</w:t>
      </w:r>
      <w:r>
        <w:rPr>
          <w:rFonts w:cs="Open Sans"/>
        </w:rPr>
        <w:t xml:space="preserve"> and </w:t>
      </w:r>
      <w:r w:rsidRPr="00BC7862">
        <w:rPr>
          <w:rFonts w:cs="Open Sans"/>
        </w:rPr>
        <w:t>27 who identified as gender variant or sexuality diverse. Young people in the survey who had experienced homophobia or transphobia at school indicated that it ‘impacted their health and wellbeing, the equity and quality of their educational experiences, as well as their learning generally’.</w:t>
      </w:r>
      <w:r w:rsidRPr="00BC7862">
        <w:rPr>
          <w:rStyle w:val="EndnoteReference"/>
        </w:rPr>
        <w:endnoteReference w:id="75"/>
      </w:r>
      <w:r w:rsidRPr="00BC7862">
        <w:rPr>
          <w:rFonts w:cs="Open Sans"/>
        </w:rPr>
        <w:t xml:space="preserve"> These results are tabled in the graph below:</w:t>
      </w:r>
    </w:p>
    <w:bookmarkEnd w:id="92"/>
    <w:bookmarkEnd w:id="94"/>
    <w:p w14:paraId="64C9F860" w14:textId="77777777" w:rsidR="006D563B" w:rsidRDefault="006D563B">
      <w:pPr>
        <w:keepNext w:val="0"/>
        <w:keepLines w:val="0"/>
        <w:widowControl/>
        <w:spacing w:after="160" w:line="259" w:lineRule="auto"/>
        <w:rPr>
          <w:b/>
          <w:bCs/>
        </w:rPr>
      </w:pPr>
      <w:r>
        <w:rPr>
          <w:b/>
          <w:bCs/>
        </w:rPr>
        <w:br w:type="page"/>
      </w:r>
    </w:p>
    <w:p w14:paraId="4EF2AFD2" w14:textId="59BDE368" w:rsidR="006D563B" w:rsidRPr="006D563B" w:rsidRDefault="006D563B" w:rsidP="006D563B">
      <w:pPr>
        <w:rPr>
          <w:b/>
          <w:bCs/>
        </w:rPr>
      </w:pPr>
      <w:r w:rsidRPr="006D563B">
        <w:rPr>
          <w:b/>
          <w:bCs/>
        </w:rPr>
        <w:lastRenderedPageBreak/>
        <w:t>In what ways, if at all, has homophobia or transphobia impacted on your schooling? (n=1,032</w:t>
      </w:r>
    </w:p>
    <w:p w14:paraId="43771548" w14:textId="05698BC7" w:rsidR="006D563B" w:rsidRDefault="006D563B" w:rsidP="00347F86">
      <w:pPr>
        <w:rPr>
          <w:rFonts w:cs="Open Sans"/>
          <w:sz w:val="18"/>
          <w:szCs w:val="18"/>
        </w:rPr>
      </w:pPr>
      <w:r>
        <w:rPr>
          <w:rFonts w:cs="Open Sans"/>
          <w:noProof/>
          <w:sz w:val="18"/>
          <w:szCs w:val="18"/>
        </w:rPr>
        <w:drawing>
          <wp:inline distT="0" distB="0" distL="0" distR="0" wp14:anchorId="3D23F569" wp14:editId="47BCE329">
            <wp:extent cx="5731510" cy="2266315"/>
            <wp:effectExtent l="0" t="0" r="0" b="0"/>
            <wp:docPr id="63" name="Immagine 63" descr="When asked ‘in what ways, if at all, has homophobia or transphobia impacted on your schooling?’, 42.2% of respondents said it had not affected them at all, 32.6% said they couldn’t concentrate in class, 25.4% said they became involved in activism, and 23.5% said their marks dropp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 name="Figura 5.3-01.png"/>
                    <pic:cNvPicPr/>
                  </pic:nvPicPr>
                  <pic:blipFill>
                    <a:blip r:embed="rId74" cstate="print">
                      <a:extLst>
                        <a:ext uri="{28A0092B-C50C-407E-A947-70E740481C1C}">
                          <a14:useLocalDpi xmlns:a14="http://schemas.microsoft.com/office/drawing/2010/main" val="0"/>
                        </a:ext>
                      </a:extLst>
                    </a:blip>
                    <a:stretch>
                      <a:fillRect/>
                    </a:stretch>
                  </pic:blipFill>
                  <pic:spPr>
                    <a:xfrm>
                      <a:off x="0" y="0"/>
                      <a:ext cx="5731510" cy="2266315"/>
                    </a:xfrm>
                    <a:prstGeom prst="rect">
                      <a:avLst/>
                    </a:prstGeom>
                  </pic:spPr>
                </pic:pic>
              </a:graphicData>
            </a:graphic>
          </wp:inline>
        </w:drawing>
      </w:r>
    </w:p>
    <w:p w14:paraId="02FD14EA" w14:textId="3080422A" w:rsidR="00315700" w:rsidRPr="00B5501A" w:rsidRDefault="00315700" w:rsidP="00347F86">
      <w:pPr>
        <w:rPr>
          <w:rFonts w:cs="Open Sans"/>
          <w:i/>
          <w:iCs/>
          <w:sz w:val="18"/>
          <w:szCs w:val="18"/>
        </w:rPr>
      </w:pPr>
      <w:r w:rsidRPr="00B5501A">
        <w:rPr>
          <w:rFonts w:cs="Open Sans"/>
          <w:sz w:val="18"/>
          <w:szCs w:val="18"/>
        </w:rPr>
        <w:t xml:space="preserve">Figure 5.3: Young and Well Cooperative Research Centre, </w:t>
      </w:r>
      <w:r w:rsidRPr="00B5501A">
        <w:rPr>
          <w:rFonts w:cs="Open Sans"/>
          <w:i/>
          <w:iCs/>
          <w:sz w:val="18"/>
          <w:szCs w:val="18"/>
        </w:rPr>
        <w:t>Growing Up Queer: Issues Facing Young Australians Who Are Gender Variant and Sexuality Diverse (Report, 2014)</w:t>
      </w:r>
      <w:r w:rsidRPr="00B5501A">
        <w:rPr>
          <w:rFonts w:cs="Open Sans"/>
          <w:sz w:val="18"/>
          <w:szCs w:val="18"/>
        </w:rPr>
        <w:t xml:space="preserve"> 59. </w:t>
      </w:r>
    </w:p>
    <w:p w14:paraId="5107E666" w14:textId="77777777" w:rsidR="00CC135B" w:rsidRDefault="00CC135B" w:rsidP="00347F86">
      <w:pPr>
        <w:rPr>
          <w:rFonts w:cs="Open Sans"/>
        </w:rPr>
      </w:pPr>
      <w:bookmarkStart w:id="97" w:name="_Hlk19521867"/>
      <w:bookmarkEnd w:id="90"/>
      <w:bookmarkEnd w:id="93"/>
      <w:r w:rsidRPr="00BC7862">
        <w:rPr>
          <w:rFonts w:cs="Open Sans"/>
        </w:rPr>
        <w:t xml:space="preserve">A further issue in Australia is that s 38(c) of the </w:t>
      </w:r>
      <w:r w:rsidRPr="00BC7862">
        <w:rPr>
          <w:rFonts w:cs="Open Sans"/>
          <w:i/>
          <w:iCs/>
        </w:rPr>
        <w:t xml:space="preserve">Sex Discrimination Act 1984 </w:t>
      </w:r>
      <w:r w:rsidRPr="00BC7862">
        <w:rPr>
          <w:rFonts w:cs="Open Sans"/>
        </w:rPr>
        <w:t>(Cth) currently allows religious schools to discriminate against both students and teachers on the basis of sex, sexual orientation, gender identity and intersex status. (Discrimination is also permitted on the basis of pregnancy or breastfeeding). Allowing religious schools to discriminate against children in this manner directly contravenes article 2 of the</w:t>
      </w:r>
      <w:r>
        <w:rPr>
          <w:rFonts w:cs="Open Sans"/>
        </w:rPr>
        <w:t xml:space="preserve"> CRC</w:t>
      </w:r>
      <w:r w:rsidRPr="00BC7862">
        <w:rPr>
          <w:rFonts w:cs="Open Sans"/>
        </w:rPr>
        <w:t>.</w:t>
      </w:r>
      <w:r w:rsidRPr="00BC7862">
        <w:rPr>
          <w:rStyle w:val="EndnoteReference"/>
        </w:rPr>
        <w:endnoteReference w:id="76"/>
      </w:r>
    </w:p>
    <w:p w14:paraId="371EB59D" w14:textId="77777777" w:rsidR="00CC135B" w:rsidRPr="00BC7862" w:rsidRDefault="00CC135B" w:rsidP="00347F86">
      <w:pPr>
        <w:rPr>
          <w:rFonts w:cs="Open Sans"/>
        </w:rPr>
      </w:pPr>
      <w:r>
        <w:rPr>
          <w:rFonts w:cs="Open Sans"/>
        </w:rPr>
        <w:t>Additional information about issues encountered by LGBTI children at school is located in Chapter 10.</w:t>
      </w:r>
    </w:p>
    <w:p w14:paraId="7AA98C1D" w14:textId="77777777" w:rsidR="00227CB4" w:rsidRDefault="00227CB4" w:rsidP="00347F86">
      <w:pPr>
        <w:pStyle w:val="Heading3"/>
      </w:pPr>
      <w:r>
        <w:t>C</w:t>
      </w:r>
      <w:r w:rsidRPr="007F4E37">
        <w:t>itizenship</w:t>
      </w:r>
    </w:p>
    <w:p w14:paraId="55713868" w14:textId="77777777" w:rsidR="00227CB4" w:rsidRDefault="00227CB4" w:rsidP="00347F86">
      <w:pPr>
        <w:rPr>
          <w:rFonts w:cs="Open Sans"/>
        </w:rPr>
      </w:pPr>
      <w:bookmarkStart w:id="98" w:name="_Hlk23183513"/>
      <w:r>
        <w:rPr>
          <w:rFonts w:cs="Open Sans"/>
        </w:rPr>
        <w:t xml:space="preserve">Over recent years, the Australian Government has introduced a range of new legislative measures in response to the threat of international terrorism which have the potential to impact negatively on children. </w:t>
      </w:r>
    </w:p>
    <w:p w14:paraId="16E632D1" w14:textId="77777777" w:rsidR="00CC135B" w:rsidRDefault="00CC135B" w:rsidP="00347F86">
      <w:pPr>
        <w:rPr>
          <w:rFonts w:cs="Open Sans"/>
        </w:rPr>
      </w:pPr>
      <w:bookmarkStart w:id="99" w:name="_Hlk23183521"/>
      <w:bookmarkEnd w:id="97"/>
      <w:bookmarkEnd w:id="98"/>
      <w:r>
        <w:rPr>
          <w:rFonts w:cs="Open Sans"/>
        </w:rPr>
        <w:t xml:space="preserve">This includes the power to revoke the citizenship of dual nationals aged 14 years and over if they engage in terrorism-related conduct under ss 33AA and 35 of the </w:t>
      </w:r>
      <w:r w:rsidRPr="00570D4E">
        <w:rPr>
          <w:rFonts w:cs="Open Sans"/>
          <w:i/>
          <w:iCs/>
        </w:rPr>
        <w:t>Australian Citizenship Act 2007</w:t>
      </w:r>
      <w:r>
        <w:rPr>
          <w:rFonts w:cs="Open Sans"/>
        </w:rPr>
        <w:t xml:space="preserve"> (Cth) (Australian Citizenship Act). </w:t>
      </w:r>
    </w:p>
    <w:p w14:paraId="18383433" w14:textId="77777777" w:rsidR="00CC135B" w:rsidRPr="006975B2" w:rsidRDefault="00CC135B" w:rsidP="00347F86">
      <w:pPr>
        <w:rPr>
          <w:rFonts w:cs="Open Sans"/>
          <w:b/>
          <w:bCs/>
        </w:rPr>
      </w:pPr>
      <w:r w:rsidRPr="006975B2">
        <w:rPr>
          <w:rFonts w:cs="Open Sans"/>
          <w:b/>
          <w:bCs/>
        </w:rPr>
        <w:t>In its Concluding Observations (2019), the Committee on the Rights of the Child has explicitly requested that Australia</w:t>
      </w:r>
      <w:r>
        <w:rPr>
          <w:rFonts w:cs="Open Sans"/>
          <w:b/>
          <w:bCs/>
        </w:rPr>
        <w:t xml:space="preserve"> r</w:t>
      </w:r>
      <w:r w:rsidRPr="006975B2">
        <w:rPr>
          <w:rFonts w:cs="Open Sans"/>
          <w:b/>
          <w:bCs/>
        </w:rPr>
        <w:t xml:space="preserve">evoke the December 2015 amendments to the Citizenship Act which allow for children under 18 years to lose their Australian citizenship if they </w:t>
      </w:r>
      <w:r>
        <w:rPr>
          <w:rFonts w:cs="Open Sans"/>
          <w:b/>
          <w:bCs/>
        </w:rPr>
        <w:t>‘</w:t>
      </w:r>
      <w:r w:rsidRPr="006975B2">
        <w:rPr>
          <w:rFonts w:cs="Open Sans"/>
          <w:b/>
          <w:bCs/>
        </w:rPr>
        <w:t>engage in or are convicted of certain foreign fighting or terrorism related conduct</w:t>
      </w:r>
      <w:r>
        <w:rPr>
          <w:rFonts w:cs="Open Sans"/>
          <w:b/>
          <w:bCs/>
        </w:rPr>
        <w:t>’.</w:t>
      </w:r>
      <w:r w:rsidRPr="006975B2">
        <w:rPr>
          <w:rStyle w:val="EndnoteReference"/>
          <w:b/>
          <w:bCs/>
        </w:rPr>
        <w:endnoteReference w:id="77"/>
      </w:r>
    </w:p>
    <w:p w14:paraId="3F374BD0" w14:textId="77777777" w:rsidR="00CC135B" w:rsidRDefault="00CC135B" w:rsidP="00347F86">
      <w:pPr>
        <w:rPr>
          <w:rFonts w:cs="Open Sans"/>
        </w:rPr>
      </w:pPr>
      <w:bookmarkStart w:id="100" w:name="_Hlk22306233"/>
      <w:r w:rsidRPr="00273DEE">
        <w:rPr>
          <w:rFonts w:cs="Open Sans"/>
        </w:rPr>
        <w:lastRenderedPageBreak/>
        <w:t xml:space="preserve">The citizenship loss provisions </w:t>
      </w:r>
      <w:r>
        <w:rPr>
          <w:rFonts w:cs="Open Sans"/>
        </w:rPr>
        <w:t xml:space="preserve">contained in the Australian Citizenship Act </w:t>
      </w:r>
      <w:r w:rsidRPr="00273DEE">
        <w:rPr>
          <w:rFonts w:cs="Open Sans"/>
        </w:rPr>
        <w:t xml:space="preserve">can apply to </w:t>
      </w:r>
      <w:r>
        <w:rPr>
          <w:rFonts w:cs="Open Sans"/>
        </w:rPr>
        <w:t xml:space="preserve">people 14 years and over </w:t>
      </w:r>
      <w:r w:rsidRPr="00273DEE">
        <w:rPr>
          <w:rFonts w:cs="Open Sans"/>
        </w:rPr>
        <w:t>who are Australian by birth, who have Australian parents, and who have never lived outside Australia</w:t>
      </w:r>
      <w:bookmarkEnd w:id="100"/>
      <w:r w:rsidRPr="00273DEE">
        <w:rPr>
          <w:rFonts w:cs="Open Sans"/>
        </w:rPr>
        <w:t xml:space="preserve">. </w:t>
      </w:r>
    </w:p>
    <w:p w14:paraId="476448BF" w14:textId="77777777" w:rsidR="00CC135B" w:rsidRDefault="00CC135B" w:rsidP="00347F86">
      <w:pPr>
        <w:rPr>
          <w:rFonts w:cs="Open Sans"/>
        </w:rPr>
      </w:pPr>
      <w:r w:rsidRPr="00B638AC">
        <w:rPr>
          <w:rFonts w:cs="Open Sans"/>
        </w:rPr>
        <w:t xml:space="preserve">The operation of </w:t>
      </w:r>
      <w:r>
        <w:rPr>
          <w:rFonts w:cs="Open Sans"/>
        </w:rPr>
        <w:t>the legislation is particularly concerning</w:t>
      </w:r>
      <w:r w:rsidRPr="00B638AC">
        <w:rPr>
          <w:rFonts w:cs="Open Sans"/>
        </w:rPr>
        <w:t xml:space="preserve"> </w:t>
      </w:r>
      <w:r>
        <w:rPr>
          <w:rFonts w:cs="Open Sans"/>
        </w:rPr>
        <w:t xml:space="preserve">because it </w:t>
      </w:r>
      <w:r w:rsidRPr="00B638AC">
        <w:rPr>
          <w:rFonts w:cs="Open Sans"/>
        </w:rPr>
        <w:t>permit</w:t>
      </w:r>
      <w:r>
        <w:rPr>
          <w:rFonts w:cs="Open Sans"/>
        </w:rPr>
        <w:t>s</w:t>
      </w:r>
      <w:r w:rsidRPr="00B638AC">
        <w:rPr>
          <w:rFonts w:cs="Open Sans"/>
        </w:rPr>
        <w:t xml:space="preserve"> the </w:t>
      </w:r>
      <w:bookmarkStart w:id="101" w:name="_Hlk23169988"/>
      <w:r w:rsidRPr="00B638AC">
        <w:rPr>
          <w:rFonts w:cs="Open Sans"/>
        </w:rPr>
        <w:t xml:space="preserve">automatic loss of citizenship based on conduct </w:t>
      </w:r>
      <w:bookmarkEnd w:id="101"/>
      <w:r w:rsidRPr="00B638AC">
        <w:rPr>
          <w:rFonts w:cs="Open Sans"/>
        </w:rPr>
        <w:t>that has not been the subject of a criminal conviction.</w:t>
      </w:r>
      <w:r>
        <w:rPr>
          <w:rStyle w:val="EndnoteReference"/>
        </w:rPr>
        <w:endnoteReference w:id="78"/>
      </w:r>
      <w:r w:rsidRPr="00B638AC">
        <w:rPr>
          <w:rFonts w:cs="Open Sans"/>
        </w:rPr>
        <w:t xml:space="preserve"> </w:t>
      </w:r>
    </w:p>
    <w:p w14:paraId="6D47AD96" w14:textId="77777777" w:rsidR="00CC135B" w:rsidRDefault="00CC135B" w:rsidP="00347F86">
      <w:pPr>
        <w:rPr>
          <w:rFonts w:cs="Open Sans"/>
        </w:rPr>
      </w:pPr>
      <w:r w:rsidRPr="00BA29DC">
        <w:rPr>
          <w:rFonts w:cs="Open Sans"/>
        </w:rPr>
        <w:t>The</w:t>
      </w:r>
      <w:r>
        <w:rPr>
          <w:rFonts w:cs="Open Sans"/>
        </w:rPr>
        <w:t>se</w:t>
      </w:r>
      <w:r w:rsidRPr="00BA29DC">
        <w:rPr>
          <w:rFonts w:cs="Open Sans"/>
        </w:rPr>
        <w:t xml:space="preserve"> conduct-based provisions have the effect of automatically ceasing a person’s citizenship</w:t>
      </w:r>
      <w:r>
        <w:rPr>
          <w:rFonts w:cs="Open Sans"/>
        </w:rPr>
        <w:t>, including the citizenship of a child,</w:t>
      </w:r>
      <w:r w:rsidRPr="00BA29DC">
        <w:rPr>
          <w:rFonts w:cs="Open Sans"/>
        </w:rPr>
        <w:t xml:space="preserve"> by operation of law. Because no formal decision is ever made that citizenship has been lost, let alone following a hearing before a court, there is a lack of certainty about if and when the provisions actually apply.</w:t>
      </w:r>
    </w:p>
    <w:p w14:paraId="71DB4A67" w14:textId="77777777" w:rsidR="00CC135B" w:rsidRDefault="00CC135B" w:rsidP="00347F86">
      <w:pPr>
        <w:rPr>
          <w:rFonts w:cs="Open Sans"/>
        </w:rPr>
      </w:pPr>
      <w:r>
        <w:rPr>
          <w:rFonts w:cs="Open Sans"/>
        </w:rPr>
        <w:t>The legislation also permits the revocation of citizenship on the basis of a criminal conviction. As the age of criminal responsibility is only 10 years in Australia, this means that children as young as 10 may be faced with the possibility of having their Australian citizenship revoked.</w:t>
      </w:r>
    </w:p>
    <w:bookmarkEnd w:id="99"/>
    <w:p w14:paraId="04C23574" w14:textId="77777777" w:rsidR="00CC135B" w:rsidRDefault="00CC135B" w:rsidP="00347F86">
      <w:pPr>
        <w:rPr>
          <w:rFonts w:cs="Open Sans"/>
        </w:rPr>
      </w:pPr>
      <w:r>
        <w:rPr>
          <w:rFonts w:cs="Open Sans"/>
        </w:rPr>
        <w:t xml:space="preserve">The application of these provisions to children does not align with the CRC, which recognises the </w:t>
      </w:r>
      <w:r w:rsidRPr="009A6D98">
        <w:rPr>
          <w:rFonts w:cs="Open Sans"/>
        </w:rPr>
        <w:t>developmental needs and vulnerabilities of children, and consequently require</w:t>
      </w:r>
      <w:r>
        <w:rPr>
          <w:rFonts w:cs="Open Sans"/>
        </w:rPr>
        <w:t>s</w:t>
      </w:r>
      <w:r w:rsidRPr="009A6D98">
        <w:rPr>
          <w:rFonts w:cs="Open Sans"/>
        </w:rPr>
        <w:t xml:space="preserve"> that children be treated differently </w:t>
      </w:r>
      <w:r>
        <w:rPr>
          <w:rFonts w:cs="Open Sans"/>
        </w:rPr>
        <w:t>from</w:t>
      </w:r>
      <w:r w:rsidRPr="009A6D98">
        <w:rPr>
          <w:rFonts w:cs="Open Sans"/>
        </w:rPr>
        <w:t xml:space="preserve"> adults.</w:t>
      </w:r>
      <w:r>
        <w:rPr>
          <w:rFonts w:cs="Open Sans"/>
        </w:rPr>
        <w:t xml:space="preserve"> </w:t>
      </w:r>
    </w:p>
    <w:p w14:paraId="29894323" w14:textId="77777777" w:rsidR="00CC135B" w:rsidRPr="006F6B23" w:rsidRDefault="00CC135B" w:rsidP="00347F86">
      <w:pPr>
        <w:rPr>
          <w:rFonts w:cs="Open Sans"/>
          <w:sz w:val="22"/>
          <w:szCs w:val="22"/>
        </w:rPr>
      </w:pPr>
      <w:r>
        <w:rPr>
          <w:rFonts w:cs="Open Sans"/>
        </w:rPr>
        <w:t>The Independent National Security Legislation Monitor released a report to the Attorney-General in September 2019 that recommended the repeal of ss 33AA and 35. In relation to s 33AA, the report states: ‘</w:t>
      </w:r>
      <w:r w:rsidRPr="00527461">
        <w:rPr>
          <w:rFonts w:cs="Open Sans"/>
        </w:rPr>
        <w:t xml:space="preserve">There is a clear breach of the </w:t>
      </w:r>
      <w:r w:rsidRPr="00527461">
        <w:rPr>
          <w:rFonts w:cs="Open Sans"/>
          <w:i/>
          <w:iCs/>
        </w:rPr>
        <w:t>Convention on the Rights of the Child</w:t>
      </w:r>
      <w:r w:rsidRPr="00527461">
        <w:rPr>
          <w:rFonts w:cs="Open Sans"/>
        </w:rPr>
        <w:t>, there is a risk of de facto or temporary statelessness, and there is a denial of due process.</w:t>
      </w:r>
      <w:r>
        <w:rPr>
          <w:rFonts w:cs="Open Sans"/>
        </w:rPr>
        <w:t>’</w:t>
      </w:r>
      <w:r w:rsidRPr="006F6B23">
        <w:rPr>
          <w:rStyle w:val="EndnoteReference"/>
          <w:sz w:val="22"/>
          <w:szCs w:val="22"/>
        </w:rPr>
        <w:endnoteReference w:id="79"/>
      </w:r>
    </w:p>
    <w:p w14:paraId="38E67C1F" w14:textId="20FE34C3" w:rsidR="006D563B" w:rsidRDefault="00CC135B" w:rsidP="00347F86">
      <w:pPr>
        <w:rPr>
          <w:rFonts w:cs="Open Sans"/>
        </w:rPr>
      </w:pPr>
      <w:r w:rsidRPr="004B39F9">
        <w:rPr>
          <w:rFonts w:cs="Open Sans"/>
        </w:rPr>
        <w:t>At the time of preparing this report, and following submissions made by the Commission</w:t>
      </w:r>
      <w:r>
        <w:rPr>
          <w:rStyle w:val="EndnoteReference"/>
        </w:rPr>
        <w:endnoteReference w:id="80"/>
      </w:r>
      <w:r w:rsidRPr="004B39F9">
        <w:rPr>
          <w:rFonts w:cs="Open Sans"/>
        </w:rPr>
        <w:t xml:space="preserve">, the Australian Government had introduced </w:t>
      </w:r>
      <w:r w:rsidRPr="00207E0D">
        <w:rPr>
          <w:rFonts w:cs="Open Sans"/>
        </w:rPr>
        <w:t>the</w:t>
      </w:r>
      <w:r w:rsidRPr="004B39F9">
        <w:rPr>
          <w:rFonts w:cs="Open Sans"/>
          <w:i/>
          <w:iCs/>
        </w:rPr>
        <w:t xml:space="preserve"> Australian Citizenship Amendment (Citizenship Cessation) Bill 2019</w:t>
      </w:r>
      <w:r w:rsidRPr="004B39F9">
        <w:rPr>
          <w:rFonts w:cs="Open Sans"/>
        </w:rPr>
        <w:t xml:space="preserve"> (Cth)</w:t>
      </w:r>
      <w:r>
        <w:rPr>
          <w:rFonts w:cs="Open Sans"/>
        </w:rPr>
        <w:t xml:space="preserve">. This Bill would change the operation of these conduct-related provisions </w:t>
      </w:r>
      <w:r w:rsidRPr="004B39F9">
        <w:rPr>
          <w:rFonts w:cs="Open Sans"/>
        </w:rPr>
        <w:t xml:space="preserve">to require a positive decision by the Minister with a requirement </w:t>
      </w:r>
      <w:r>
        <w:rPr>
          <w:rFonts w:cs="Open Sans"/>
        </w:rPr>
        <w:t xml:space="preserve">that, in the case of a child, </w:t>
      </w:r>
      <w:r w:rsidRPr="004B39F9">
        <w:rPr>
          <w:rFonts w:cs="Open Sans"/>
        </w:rPr>
        <w:t xml:space="preserve">the Minister take into account the best interests of the child as a primary consideration. </w:t>
      </w:r>
      <w:r>
        <w:rPr>
          <w:rFonts w:cs="Open Sans"/>
        </w:rPr>
        <w:t xml:space="preserve">In terms of the loss of citizenship for children as young as 10, on the basis of a criminal conviction for a terrorism-related offence and sentence of at least 6 years imprisonment, the Bill also </w:t>
      </w:r>
      <w:r w:rsidRPr="004B39F9">
        <w:rPr>
          <w:rFonts w:cs="Open Sans"/>
        </w:rPr>
        <w:t>reduce</w:t>
      </w:r>
      <w:r>
        <w:rPr>
          <w:rFonts w:cs="Open Sans"/>
        </w:rPr>
        <w:t>s</w:t>
      </w:r>
      <w:r w:rsidRPr="004B39F9">
        <w:rPr>
          <w:rFonts w:cs="Open Sans"/>
        </w:rPr>
        <w:t xml:space="preserve"> the seriousness of conduct that triggers the operation of this section to a sentence of </w:t>
      </w:r>
      <w:r>
        <w:rPr>
          <w:rFonts w:cs="Open Sans"/>
        </w:rPr>
        <w:t>just three</w:t>
      </w:r>
      <w:r w:rsidRPr="004B39F9">
        <w:rPr>
          <w:rFonts w:cs="Open Sans"/>
        </w:rPr>
        <w:t xml:space="preserve"> years imprisonment.</w:t>
      </w:r>
    </w:p>
    <w:p w14:paraId="533AF1F5" w14:textId="77777777" w:rsidR="006D563B" w:rsidRDefault="006D563B">
      <w:pPr>
        <w:keepNext w:val="0"/>
        <w:keepLines w:val="0"/>
        <w:widowControl/>
        <w:spacing w:after="160" w:line="259" w:lineRule="auto"/>
        <w:rPr>
          <w:rFonts w:cs="Open Sans"/>
        </w:rPr>
      </w:pPr>
      <w:r>
        <w:rPr>
          <w:rFonts w:cs="Open Sans"/>
        </w:rPr>
        <w:br w:type="page"/>
      </w:r>
    </w:p>
    <w:p w14:paraId="4A6F0ACD" w14:textId="77777777" w:rsidR="00CC135B" w:rsidRPr="004B39F9" w:rsidRDefault="00CC135B" w:rsidP="00347F86">
      <w:pPr>
        <w:rPr>
          <w:rFonts w:cs="Open Sans"/>
        </w:rPr>
      </w:pPr>
    </w:p>
    <w:p w14:paraId="5F4CB680" w14:textId="77777777" w:rsidR="00227CB4" w:rsidRDefault="00227CB4" w:rsidP="00347F86">
      <w:pPr>
        <w:pStyle w:val="Heading2"/>
      </w:pPr>
      <w:bookmarkStart w:id="102" w:name="_Toc25573089"/>
      <w:r w:rsidRPr="00C850F7">
        <w:t>Freedom of expression and the right to seek and receive information</w:t>
      </w:r>
      <w:bookmarkEnd w:id="102"/>
    </w:p>
    <w:p w14:paraId="1D0245D0" w14:textId="77777777" w:rsidR="00227CB4" w:rsidRPr="00017DA3" w:rsidRDefault="00227CB4" w:rsidP="00347F86">
      <w:pPr>
        <w:pStyle w:val="Heading3"/>
        <w:numPr>
          <w:ilvl w:val="2"/>
          <w:numId w:val="89"/>
        </w:numPr>
      </w:pPr>
      <w:r w:rsidRPr="00017DA3">
        <w:t>Children’s rights in the digital environment</w:t>
      </w:r>
    </w:p>
    <w:p w14:paraId="7B3CF2F5" w14:textId="77777777" w:rsidR="00227CB4" w:rsidRPr="006D1B3C" w:rsidRDefault="00227CB4" w:rsidP="00347F86">
      <w:pPr>
        <w:rPr>
          <w:rFonts w:cs="Open Sans"/>
        </w:rPr>
      </w:pPr>
      <w:bookmarkStart w:id="103" w:name="_Hlk23183607"/>
      <w:r w:rsidRPr="006D1B3C">
        <w:rPr>
          <w:rFonts w:cs="Open Sans"/>
        </w:rPr>
        <w:t>Australian children are active participants in online spaces and consider access to technology to be a basic right. They use it to socialise, to learn, to access information, to play, to get help, and to consume goods and services.</w:t>
      </w:r>
    </w:p>
    <w:p w14:paraId="7D80772C" w14:textId="3B1400FE" w:rsidR="00CC135B" w:rsidRDefault="00CC135B" w:rsidP="00347F86">
      <w:pPr>
        <w:rPr>
          <w:rFonts w:cs="Open Sans"/>
        </w:rPr>
      </w:pPr>
      <w:bookmarkStart w:id="104" w:name="_Hlk23183614"/>
      <w:bookmarkEnd w:id="103"/>
      <w:r w:rsidRPr="006D1B3C">
        <w:rPr>
          <w:rFonts w:cs="Open Sans"/>
        </w:rPr>
        <w:t>According to the A</w:t>
      </w:r>
      <w:r>
        <w:rPr>
          <w:rFonts w:cs="Open Sans"/>
        </w:rPr>
        <w:t>ustralian Bureau of Statistics (ABS)</w:t>
      </w:r>
      <w:r w:rsidRPr="006D1B3C">
        <w:rPr>
          <w:rFonts w:cs="Open Sans"/>
        </w:rPr>
        <w:t xml:space="preserve"> </w:t>
      </w:r>
      <w:r w:rsidRPr="006D1B3C">
        <w:rPr>
          <w:rFonts w:cs="Open Sans"/>
          <w:i/>
          <w:iCs/>
        </w:rPr>
        <w:t>Household Use of Information Technology 2016–17</w:t>
      </w:r>
      <w:r w:rsidRPr="006D1B3C">
        <w:rPr>
          <w:rFonts w:cs="Open Sans"/>
        </w:rPr>
        <w:t xml:space="preserve"> survey, 97% of Australian households with children under 15 years of age had access to the internet (compared to 82% of households without children under 15). The survey also showed that young people aged 15 to 17 years were the highest proportion of internet users (98%) compared with the older age group (65 years and over) which had the lowest proportion of internet users (55%).</w:t>
      </w:r>
      <w:r w:rsidRPr="006D1B3C">
        <w:rPr>
          <w:rStyle w:val="EndnoteReference"/>
        </w:rPr>
        <w:endnoteReference w:id="81"/>
      </w:r>
    </w:p>
    <w:p w14:paraId="1FEC3890" w14:textId="73C90E75" w:rsidR="00DB3375" w:rsidRPr="00DB3375" w:rsidRDefault="00DB3375" w:rsidP="00DB3375">
      <w:pPr>
        <w:rPr>
          <w:b/>
          <w:bCs/>
        </w:rPr>
      </w:pPr>
      <w:r w:rsidRPr="00DB3375">
        <w:rPr>
          <w:b/>
          <w:bCs/>
        </w:rPr>
        <w:t>Proportion of households with internet access, 20</w:t>
      </w:r>
      <w:r w:rsidR="00DB73D9">
        <w:rPr>
          <w:b/>
          <w:bCs/>
        </w:rPr>
        <w:t>08</w:t>
      </w:r>
      <w:r w:rsidRPr="00DB3375">
        <w:rPr>
          <w:b/>
          <w:bCs/>
        </w:rPr>
        <w:t>-0</w:t>
      </w:r>
      <w:r w:rsidR="00DB73D9">
        <w:rPr>
          <w:b/>
          <w:bCs/>
        </w:rPr>
        <w:t>9</w:t>
      </w:r>
      <w:r w:rsidRPr="00DB3375">
        <w:rPr>
          <w:b/>
          <w:bCs/>
        </w:rPr>
        <w:t xml:space="preserve"> to 2016-17</w:t>
      </w:r>
    </w:p>
    <w:p w14:paraId="2C14888A" w14:textId="3438BDD9" w:rsidR="00227CB4" w:rsidRPr="00113E1D" w:rsidRDefault="00113E1D" w:rsidP="00347F86">
      <w:pPr>
        <w:rPr>
          <w:rFonts w:cs="Open Sans"/>
          <w:lang w:val="en-US"/>
        </w:rPr>
      </w:pPr>
      <w:r>
        <w:rPr>
          <w:rFonts w:cs="Open Sans"/>
          <w:noProof/>
          <w:lang w:val="en-US"/>
        </w:rPr>
        <w:drawing>
          <wp:inline distT="0" distB="0" distL="0" distR="0" wp14:anchorId="39B59EB3" wp14:editId="51B6C709">
            <wp:extent cx="5600700" cy="3454400"/>
            <wp:effectExtent l="0" t="0" r="0" b="0"/>
            <wp:docPr id="46" name="Immagine 46" descr="The proportion of households with internet access has grown from just over 70% in 2008–09 to over 85% in 2016–17. Households with children under 15 are consistently more likely to have internet access than households without children under 15. In 2016–17 over 95% of households with children under 15 had internet acces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 name="Figura 5.4-01.png"/>
                    <pic:cNvPicPr/>
                  </pic:nvPicPr>
                  <pic:blipFill>
                    <a:blip r:embed="rId75" cstate="print">
                      <a:extLst>
                        <a:ext uri="{28A0092B-C50C-407E-A947-70E740481C1C}">
                          <a14:useLocalDpi xmlns:a14="http://schemas.microsoft.com/office/drawing/2010/main" val="0"/>
                        </a:ext>
                      </a:extLst>
                    </a:blip>
                    <a:stretch>
                      <a:fillRect/>
                    </a:stretch>
                  </pic:blipFill>
                  <pic:spPr>
                    <a:xfrm>
                      <a:off x="0" y="0"/>
                      <a:ext cx="5600700" cy="3454400"/>
                    </a:xfrm>
                    <a:prstGeom prst="rect">
                      <a:avLst/>
                    </a:prstGeom>
                  </pic:spPr>
                </pic:pic>
              </a:graphicData>
            </a:graphic>
          </wp:inline>
        </w:drawing>
      </w:r>
      <w:bookmarkEnd w:id="104"/>
    </w:p>
    <w:p w14:paraId="1DA3F1E1" w14:textId="77777777" w:rsidR="00E7117B" w:rsidRPr="00261A15" w:rsidRDefault="00E7117B" w:rsidP="00347F86">
      <w:pPr>
        <w:rPr>
          <w:rFonts w:cs="Open Sans"/>
          <w:i/>
          <w:iCs/>
          <w:sz w:val="18"/>
          <w:szCs w:val="18"/>
        </w:rPr>
      </w:pPr>
      <w:bookmarkStart w:id="105" w:name="_Hlk23183631"/>
      <w:r w:rsidRPr="00261A15">
        <w:rPr>
          <w:rFonts w:cs="Open Sans"/>
          <w:sz w:val="18"/>
          <w:szCs w:val="18"/>
        </w:rPr>
        <w:t xml:space="preserve">Figure 5.4: Sourced from Australian Bureau of Statistics, </w:t>
      </w:r>
      <w:r w:rsidRPr="00261A15">
        <w:rPr>
          <w:rFonts w:cs="Open Sans"/>
          <w:i/>
          <w:iCs/>
          <w:sz w:val="18"/>
          <w:szCs w:val="18"/>
        </w:rPr>
        <w:t>8146.0 — Household Use of Information Technology, Australia, 2016–17</w:t>
      </w:r>
      <w:r w:rsidRPr="00261A15">
        <w:rPr>
          <w:rFonts w:cs="Open Sans"/>
          <w:sz w:val="18"/>
          <w:szCs w:val="18"/>
        </w:rPr>
        <w:t xml:space="preserve"> (28 March 2018).</w:t>
      </w:r>
    </w:p>
    <w:bookmarkEnd w:id="105"/>
    <w:p w14:paraId="28B26604" w14:textId="747A87A6" w:rsidR="00227CB4" w:rsidRDefault="00227CB4" w:rsidP="00347F86">
      <w:pPr>
        <w:rPr>
          <w:rFonts w:cs="Open Sans"/>
        </w:rPr>
      </w:pPr>
      <w:r>
        <w:rPr>
          <w:rFonts w:cs="Open Sans"/>
          <w:noProof/>
        </w:rPr>
        <w:lastRenderedPageBreak/>
        <mc:AlternateContent>
          <mc:Choice Requires="wps">
            <w:drawing>
              <wp:anchor distT="0" distB="0" distL="114300" distR="114300" simplePos="0" relativeHeight="251716608" behindDoc="0" locked="0" layoutInCell="1" allowOverlap="1" wp14:anchorId="23A75D6F" wp14:editId="66B839C6">
                <wp:simplePos x="0" y="0"/>
                <wp:positionH relativeFrom="column">
                  <wp:posOffset>1764030</wp:posOffset>
                </wp:positionH>
                <wp:positionV relativeFrom="paragraph">
                  <wp:posOffset>1315085</wp:posOffset>
                </wp:positionV>
                <wp:extent cx="2510790" cy="1626870"/>
                <wp:effectExtent l="19050" t="19050" r="41910" b="220980"/>
                <wp:wrapNone/>
                <wp:docPr id="68" name="Speech Bubble: Oval 68"/>
                <wp:cNvGraphicFramePr/>
                <a:graphic xmlns:a="http://schemas.openxmlformats.org/drawingml/2006/main">
                  <a:graphicData uri="http://schemas.microsoft.com/office/word/2010/wordprocessingShape">
                    <wps:wsp>
                      <wps:cNvSpPr/>
                      <wps:spPr>
                        <a:xfrm>
                          <a:off x="0" y="0"/>
                          <a:ext cx="2510790" cy="1626870"/>
                        </a:xfrm>
                        <a:prstGeom prst="wedgeEllipseCallout">
                          <a:avLst/>
                        </a:prstGeom>
                      </wps:spPr>
                      <wps:style>
                        <a:lnRef idx="1">
                          <a:schemeClr val="accent4"/>
                        </a:lnRef>
                        <a:fillRef idx="2">
                          <a:schemeClr val="accent4"/>
                        </a:fillRef>
                        <a:effectRef idx="1">
                          <a:schemeClr val="accent4"/>
                        </a:effectRef>
                        <a:fontRef idx="minor">
                          <a:schemeClr val="dk1"/>
                        </a:fontRef>
                      </wps:style>
                      <wps:txbx>
                        <w:txbxContent>
                          <w:p w14:paraId="308274B5" w14:textId="77777777" w:rsidR="00FD1665" w:rsidRDefault="00FD1665" w:rsidP="00227CB4">
                            <w:pPr>
                              <w:jc w:val="center"/>
                              <w:rPr>
                                <w:rFonts w:cs="Open Sans"/>
                              </w:rPr>
                            </w:pPr>
                            <w:r w:rsidRPr="00243846">
                              <w:rPr>
                                <w:rFonts w:cs="Open Sans"/>
                                <w:sz w:val="22"/>
                                <w:szCs w:val="22"/>
                              </w:rPr>
                              <w:t>It is great but some people online are harsh</w:t>
                            </w:r>
                            <w:r w:rsidRPr="00243846">
                              <w:rPr>
                                <w:rFonts w:cs="Open Sans"/>
                              </w:rPr>
                              <w:t xml:space="preserve"> </w:t>
                            </w:r>
                          </w:p>
                          <w:p w14:paraId="17C41C52" w14:textId="77777777" w:rsidR="00FD1665" w:rsidRPr="00243846" w:rsidRDefault="00FD1665" w:rsidP="00227CB4">
                            <w:pPr>
                              <w:jc w:val="center"/>
                              <w:rPr>
                                <w:rFonts w:cs="Open Sans"/>
                                <w:sz w:val="18"/>
                                <w:szCs w:val="18"/>
                              </w:rPr>
                            </w:pPr>
                            <w:r w:rsidRPr="00243846">
                              <w:rPr>
                                <w:rFonts w:cs="Open Sans"/>
                                <w:sz w:val="18"/>
                                <w:szCs w:val="18"/>
                              </w:rPr>
                              <w:t>(</w:t>
                            </w:r>
                            <w:r>
                              <w:rPr>
                                <w:rFonts w:cs="Open Sans"/>
                                <w:sz w:val="18"/>
                                <w:szCs w:val="18"/>
                              </w:rPr>
                              <w:t>child, 11</w:t>
                            </w:r>
                            <w:r w:rsidRPr="00243846">
                              <w:rPr>
                                <w:rFonts w:cs="Open Sans"/>
                                <w:sz w:val="18"/>
                                <w:szCs w:val="18"/>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3A75D6F" id="Speech Bubble: Oval 68" o:spid="_x0000_s1043" type="#_x0000_t63" style="position:absolute;margin-left:138.9pt;margin-top:103.55pt;width:197.7pt;height:128.1pt;z-index:2517166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0b/gAIAAEUFAAAOAAAAZHJzL2Uyb0RvYy54bWysVG1r2zAQ/j7YfxD6vjoOadKaOiVL1zEo&#10;bVk6+lmRT7GZLGmSEjv79TvJLw1dYWPsi6zz3XOvz+nquq0lOYB1lVY5Tc8mlIDiuqjULqffnm4/&#10;XFDiPFMFk1pBTo/g6PXy/burxmQw1aWWBViCTpTLGpPT0nuTJYnjJdTMnWkDCpVC25p5FO0uKSxr&#10;0Hstk+lkMk8abQtjNQfn8O9Np6TL6F8I4P5BCAeeyJxibj6eNp7bcCbLK5btLDNlxfs02D9kUbNK&#10;YdDR1Q3zjOxt9ZuruuJWOy38Gdd1ooWoOMQasJp08qqaTckMxFqwOc6MbXL/zy2/PzxaUhU5neOk&#10;FKtxRhsDwEvycb/dSsjIw4FJglpsVWNchoiNebS95PAa6m6FrcMXKyJtbO9xbC+0nnD8OT1PJ4tL&#10;nAJHXTqfzi8WcQDJC9xY5z+Drkm45LSBYgefpKyMgzWTUu997DI73DmPGSByQKAQsuvyiTd/lBBS&#10;kuorCCwRM0gjOpIL1tISrCynjHNQfhbqQ3/ROsBEJeUInP4Z2NsHKETijeC/iDoiYmSt/AiuK6Xt&#10;W9GL72mfsujshw50dYcW+Hbbxtmmi2F6W10cceBWd5vgDL+tsNV3zPlHZpH6OB5cZ/+Ah5C6yanu&#10;b5SU2v5863+wR0ailpIGVymn7seeWaBEflHI1ct0Ngu7F4XZ+WKKgj3VbE81al+vNY4lxYfD8HgN&#10;9l4OV2F1/YxbvwpRUcUUx9g55d4Owtp3K47vBofVKprhvhnm79TG8IEIgTtP7TOzpuebR6re62Ht&#10;WPaKZ51tGJHSq73XoookDK3u+tqPAHc1cql/V8JjcCpHq5fXb/kLAAD//wMAUEsDBBQABgAIAAAA&#10;IQBTnrKk3gAAAAsBAAAPAAAAZHJzL2Rvd25yZXYueG1sTI/NTsMwEITvSLyDtUjcqPMDcRXiVAgJ&#10;JG60gbtrb5MIex3FbhreHnOC2452NPNNs1udZQvOYfQkId9kwJC0NyP1Ej66l7stsBAVGWU9oYRv&#10;DLBrr68aVRt/oT0uh9izFEKhVhKGGKea86AHdCps/ISUfic/OxWTnHtuZnVJ4c7yIssq7tRIqWFQ&#10;Ez4PqL8OZyfB7rtlq99Pb6Xugnj4fKWcTyTl7c369Ags4hr/zPCLn9ChTUxHfyYTmJVQCJHQYzoy&#10;kQNLjkqUBbCjhPuqLIG3Df+/of0BAAD//wMAUEsBAi0AFAAGAAgAAAAhALaDOJL+AAAA4QEAABMA&#10;AAAAAAAAAAAAAAAAAAAAAFtDb250ZW50X1R5cGVzXS54bWxQSwECLQAUAAYACAAAACEAOP0h/9YA&#10;AACUAQAACwAAAAAAAAAAAAAAAAAvAQAAX3JlbHMvLnJlbHNQSwECLQAUAAYACAAAACEAbbdG/4AC&#10;AABFBQAADgAAAAAAAAAAAAAAAAAuAgAAZHJzL2Uyb0RvYy54bWxQSwECLQAUAAYACAAAACEAU56y&#10;pN4AAAALAQAADwAAAAAAAAAAAAAAAADaBAAAZHJzL2Rvd25yZXYueG1sUEsFBgAAAAAEAAQA8wAA&#10;AOUFAAAAAA==&#10;" adj="6300,24300" fillcolor="#ffd555 [2167]" strokecolor="#ffc000 [3207]" strokeweight=".5pt">
                <v:fill color2="#ffcc31 [2615]" rotate="t" colors="0 #ffdd9c;.5 #ffd78e;1 #ffd479" focus="100%" type="gradient">
                  <o:fill v:ext="view" type="gradientUnscaled"/>
                </v:fill>
                <v:textbox>
                  <w:txbxContent>
                    <w:p w14:paraId="308274B5" w14:textId="77777777" w:rsidR="00FD1665" w:rsidRDefault="00FD1665" w:rsidP="00227CB4">
                      <w:pPr>
                        <w:jc w:val="center"/>
                        <w:rPr>
                          <w:rFonts w:cs="Open Sans"/>
                        </w:rPr>
                      </w:pPr>
                      <w:r w:rsidRPr="00243846">
                        <w:rPr>
                          <w:rFonts w:cs="Open Sans"/>
                          <w:sz w:val="22"/>
                          <w:szCs w:val="22"/>
                        </w:rPr>
                        <w:t>It is great but some people online are harsh</w:t>
                      </w:r>
                      <w:r w:rsidRPr="00243846">
                        <w:rPr>
                          <w:rFonts w:cs="Open Sans"/>
                        </w:rPr>
                        <w:t xml:space="preserve"> </w:t>
                      </w:r>
                    </w:p>
                    <w:p w14:paraId="17C41C52" w14:textId="77777777" w:rsidR="00FD1665" w:rsidRPr="00243846" w:rsidRDefault="00FD1665" w:rsidP="00227CB4">
                      <w:pPr>
                        <w:jc w:val="center"/>
                        <w:rPr>
                          <w:rFonts w:cs="Open Sans"/>
                          <w:sz w:val="18"/>
                          <w:szCs w:val="18"/>
                        </w:rPr>
                      </w:pPr>
                      <w:r w:rsidRPr="00243846">
                        <w:rPr>
                          <w:rFonts w:cs="Open Sans"/>
                          <w:sz w:val="18"/>
                          <w:szCs w:val="18"/>
                        </w:rPr>
                        <w:t>(</w:t>
                      </w:r>
                      <w:r>
                        <w:rPr>
                          <w:rFonts w:cs="Open Sans"/>
                          <w:sz w:val="18"/>
                          <w:szCs w:val="18"/>
                        </w:rPr>
                        <w:t>child, 11</w:t>
                      </w:r>
                      <w:r w:rsidRPr="00243846">
                        <w:rPr>
                          <w:rFonts w:cs="Open Sans"/>
                          <w:sz w:val="18"/>
                          <w:szCs w:val="18"/>
                        </w:rPr>
                        <w:t>)</w:t>
                      </w:r>
                    </w:p>
                  </w:txbxContent>
                </v:textbox>
              </v:shape>
            </w:pict>
          </mc:Fallback>
        </mc:AlternateContent>
      </w:r>
      <w:bookmarkStart w:id="106" w:name="_Hlk23183639"/>
      <w:r w:rsidRPr="006D1B3C">
        <w:rPr>
          <w:rFonts w:cs="Open Sans"/>
        </w:rPr>
        <w:t xml:space="preserve">The 2018 </w:t>
      </w:r>
      <w:r>
        <w:rPr>
          <w:rFonts w:cs="Open Sans"/>
          <w:i/>
          <w:iCs/>
        </w:rPr>
        <w:t>Children’s Rights Poll</w:t>
      </w:r>
      <w:r w:rsidRPr="006D1B3C">
        <w:rPr>
          <w:rFonts w:cs="Open Sans"/>
        </w:rPr>
        <w:t xml:space="preserve"> asked children to identify where they had learned about their rights. 20.6% of respondents indicated that they had learned about their rights online</w:t>
      </w:r>
      <w:r>
        <w:rPr>
          <w:rFonts w:cs="Open Sans"/>
        </w:rPr>
        <w:t>,</w:t>
      </w:r>
      <w:r w:rsidRPr="006D1B3C">
        <w:rPr>
          <w:rFonts w:cs="Open Sans"/>
        </w:rPr>
        <w:t xml:space="preserve"> with 26.4% of </w:t>
      </w:r>
      <w:r>
        <w:rPr>
          <w:rFonts w:cs="Open Sans"/>
        </w:rPr>
        <w:t xml:space="preserve">those aged </w:t>
      </w:r>
      <w:r w:rsidRPr="006D1B3C">
        <w:rPr>
          <w:rFonts w:cs="Open Sans"/>
        </w:rPr>
        <w:t>12</w:t>
      </w:r>
      <w:r>
        <w:rPr>
          <w:rFonts w:cs="Open Sans"/>
        </w:rPr>
        <w:t xml:space="preserve"> to</w:t>
      </w:r>
      <w:r w:rsidR="00E7117B">
        <w:rPr>
          <w:rFonts w:cs="Open Sans"/>
        </w:rPr>
        <w:t xml:space="preserve"> </w:t>
      </w:r>
      <w:r w:rsidRPr="006D1B3C">
        <w:rPr>
          <w:rFonts w:cs="Open Sans"/>
        </w:rPr>
        <w:t>17 year</w:t>
      </w:r>
      <w:r w:rsidR="00E7117B">
        <w:rPr>
          <w:rFonts w:cs="Open Sans"/>
        </w:rPr>
        <w:t>s</w:t>
      </w:r>
      <w:r w:rsidRPr="006D1B3C">
        <w:rPr>
          <w:rFonts w:cs="Open Sans"/>
        </w:rPr>
        <w:t xml:space="preserve"> reporting that they had learned about their rights online. In addition, many of the ‘free space’ comments focused on digital technology. Comments generally related to </w:t>
      </w:r>
      <w:r>
        <w:rPr>
          <w:rFonts w:cs="Open Sans"/>
        </w:rPr>
        <w:t xml:space="preserve">the </w:t>
      </w:r>
      <w:r w:rsidRPr="006D1B3C">
        <w:rPr>
          <w:rFonts w:cs="Open Sans"/>
        </w:rPr>
        <w:t>two themes</w:t>
      </w:r>
      <w:r>
        <w:rPr>
          <w:rFonts w:cs="Open Sans"/>
        </w:rPr>
        <w:t xml:space="preserve"> of </w:t>
      </w:r>
      <w:r w:rsidRPr="006D1B3C">
        <w:rPr>
          <w:rFonts w:cs="Open Sans"/>
        </w:rPr>
        <w:t>cybersafety and access (in terms of connectivity or affordability)</w:t>
      </w:r>
      <w:r>
        <w:rPr>
          <w:rFonts w:cs="Open Sans"/>
        </w:rPr>
        <w:t>.</w:t>
      </w:r>
      <w:bookmarkEnd w:id="106"/>
    </w:p>
    <w:p w14:paraId="5F0071B5" w14:textId="77777777" w:rsidR="00227CB4" w:rsidRDefault="00227CB4" w:rsidP="00347F86">
      <w:pPr>
        <w:rPr>
          <w:rFonts w:cs="Open Sans"/>
        </w:rPr>
      </w:pPr>
      <w:r>
        <w:rPr>
          <w:rFonts w:cs="Open Sans"/>
          <w:noProof/>
        </w:rPr>
        <mc:AlternateContent>
          <mc:Choice Requires="wps">
            <w:drawing>
              <wp:anchor distT="0" distB="0" distL="114300" distR="114300" simplePos="0" relativeHeight="251714560" behindDoc="0" locked="0" layoutInCell="1" allowOverlap="1" wp14:anchorId="448D4196" wp14:editId="7A19FD77">
                <wp:simplePos x="0" y="0"/>
                <wp:positionH relativeFrom="margin">
                  <wp:posOffset>-76200</wp:posOffset>
                </wp:positionH>
                <wp:positionV relativeFrom="paragraph">
                  <wp:posOffset>188595</wp:posOffset>
                </wp:positionV>
                <wp:extent cx="1691640" cy="1303020"/>
                <wp:effectExtent l="0" t="0" r="22860" b="182880"/>
                <wp:wrapNone/>
                <wp:docPr id="69" name="Speech Bubble: Rectangle 69"/>
                <wp:cNvGraphicFramePr/>
                <a:graphic xmlns:a="http://schemas.openxmlformats.org/drawingml/2006/main">
                  <a:graphicData uri="http://schemas.microsoft.com/office/word/2010/wordprocessingShape">
                    <wps:wsp>
                      <wps:cNvSpPr/>
                      <wps:spPr>
                        <a:xfrm>
                          <a:off x="0" y="0"/>
                          <a:ext cx="1691640" cy="1303020"/>
                        </a:xfrm>
                        <a:prstGeom prst="wedgeRectCallout">
                          <a:avLst/>
                        </a:prstGeom>
                      </wps:spPr>
                      <wps:style>
                        <a:lnRef idx="1">
                          <a:schemeClr val="accent5"/>
                        </a:lnRef>
                        <a:fillRef idx="2">
                          <a:schemeClr val="accent5"/>
                        </a:fillRef>
                        <a:effectRef idx="1">
                          <a:schemeClr val="accent5"/>
                        </a:effectRef>
                        <a:fontRef idx="minor">
                          <a:schemeClr val="dk1"/>
                        </a:fontRef>
                      </wps:style>
                      <wps:txbx>
                        <w:txbxContent>
                          <w:p w14:paraId="0263F915" w14:textId="77777777" w:rsidR="00FD1665" w:rsidRDefault="00FD1665" w:rsidP="00227CB4">
                            <w:pPr>
                              <w:jc w:val="center"/>
                              <w:rPr>
                                <w:rFonts w:cs="Open Sans"/>
                                <w:sz w:val="22"/>
                                <w:szCs w:val="22"/>
                              </w:rPr>
                            </w:pPr>
                            <w:r w:rsidRPr="00243846">
                              <w:rPr>
                                <w:rFonts w:cs="Open Sans"/>
                                <w:sz w:val="22"/>
                                <w:szCs w:val="22"/>
                              </w:rPr>
                              <w:t>I think that we should be able to go online and be safer!!</w:t>
                            </w:r>
                          </w:p>
                          <w:p w14:paraId="50573C1F" w14:textId="77777777" w:rsidR="00FD1665" w:rsidRPr="00243846" w:rsidRDefault="00FD1665" w:rsidP="00227CB4">
                            <w:pPr>
                              <w:jc w:val="center"/>
                              <w:rPr>
                                <w:rFonts w:cs="Open Sans"/>
                                <w:sz w:val="20"/>
                                <w:szCs w:val="20"/>
                              </w:rPr>
                            </w:pPr>
                            <w:r w:rsidRPr="00243846">
                              <w:rPr>
                                <w:rFonts w:cs="Open Sans"/>
                                <w:sz w:val="20"/>
                                <w:szCs w:val="20"/>
                              </w:rPr>
                              <w:t>(</w:t>
                            </w:r>
                            <w:r>
                              <w:rPr>
                                <w:rFonts w:cs="Open Sans"/>
                                <w:sz w:val="20"/>
                                <w:szCs w:val="20"/>
                              </w:rPr>
                              <w:t>child, 9</w:t>
                            </w:r>
                            <w:r w:rsidRPr="00243846">
                              <w:rPr>
                                <w:rFonts w:cs="Open Sans"/>
                                <w:sz w:val="20"/>
                                <w:szCs w:val="20"/>
                              </w:rPr>
                              <w:t>)</w:t>
                            </w:r>
                          </w:p>
                          <w:p w14:paraId="3DAA5285" w14:textId="77777777" w:rsidR="00FD1665" w:rsidRDefault="00FD1665" w:rsidP="00227CB4">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48D4196" id="Speech Bubble: Rectangle 69" o:spid="_x0000_s1044" type="#_x0000_t61" style="position:absolute;margin-left:-6pt;margin-top:14.85pt;width:133.2pt;height:102.6pt;z-index:25171456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do7dgAIAAEcFAAAOAAAAZHJzL2Uyb0RvYy54bWysVFtP2zAUfp+0/2D5faQppYOoKeqKmCYh&#10;QJSJZ9c5bqI5tme7Tbpfz7FzATGkTdNeHJ+c+3e+48VlW0tyAOsqrXKankwoAcV1UaldTr8/Xn86&#10;p8R5pgomtYKcHsHRy+XHD4vGZDDVpZYFWIJBlMsak9PSe5MlieMl1MydaAMKlULbmnkU7S4pLGsw&#10;ei2T6WQyTxptC2M1B+fw71WnpMsYXwjg/k4IB57InGJtPp42nttwJssFy3aWmbLifRnsH6qoWaUw&#10;6RjqinlG9rb6LVRdcaudFv6E6zrRQlQcYg/YTTp5082mZAZiLwiOMyNM7v+F5beHe0uqIqfzC0oU&#10;q3FGGwPAS/Jlv91KyMgDgsjUTgJBE8SrMS5Dt425t73k8Bqab4WtwxfbIm3E+DhiDK0nHH+m84t0&#10;PsNRcNSlp5PTyTROIXlxN9b5r6BrEi45baDYQShizaTUex9xZocb5zE9ug3mKITSumLizR8lhHqk&#10;egCBTYb00TvSC9bSkgNDYjDOQfmz0BzGi9bBTVRSjo7TPzv29sEVIvVG57/IOnrEzFr50bmulLbv&#10;ZS9+pH3JorMfEOj6DhD4dtvG6abnw+i2ujjiyK3udsEZfl0hzjfM+Xtmkfw4G1xof4eHkLrJqe5v&#10;lJTa/nrvf7BHTqKWkgaXKafu555ZoER+U8jWi3QWRu6jMDv7jCMn9rVm+1qj9vVa41hSfDoMj9dg&#10;7+VwFVbXT7j3q5AVVUxxzJ1T7u0grH235PhycFitohlunGH+Rm0MH4gQuPPYPjFrerJ55OmtHhaP&#10;ZW941tmGESm92nstqkjCAHWHaz8C3NbIpf5lCc/Bazlavbx/y2cAAAD//wMAUEsDBBQABgAIAAAA&#10;IQD7Ywl94gAAAAoBAAAPAAAAZHJzL2Rvd25yZXYueG1sTI/BTsMwEETvSPyDtUjcWqchQBPiVBUS&#10;gkNV1KaIqxsvSUS8DrHbpn/f5QS3Wc1o9k2+GG0njjj41pGC2TQCgVQ501KtYFe+TOYgfNBkdOcI&#10;FZzRw6K4vsp1ZtyJNnjchlpwCflMK2hC6DMpfdWg1X7qeiT2vtxgdeBzqKUZ9InLbSfjKHqQVrfE&#10;Hxrd43OD1ff2YBV8ph8rXxr7Vv68rpf9+2ZcndejUrc34/IJRMAx/IXhF5/RoWCmvTuQ8aJTMJnF&#10;vCUoiNNHEByI75MExJ7FXZKCLHL5f0JxAQAA//8DAFBLAQItABQABgAIAAAAIQC2gziS/gAAAOEB&#10;AAATAAAAAAAAAAAAAAAAAAAAAABbQ29udGVudF9UeXBlc10ueG1sUEsBAi0AFAAGAAgAAAAhADj9&#10;If/WAAAAlAEAAAsAAAAAAAAAAAAAAAAALwEAAF9yZWxzLy5yZWxzUEsBAi0AFAAGAAgAAAAhAGJ2&#10;jt2AAgAARwUAAA4AAAAAAAAAAAAAAAAALgIAAGRycy9lMm9Eb2MueG1sUEsBAi0AFAAGAAgAAAAh&#10;APtjCX3iAAAACgEAAA8AAAAAAAAAAAAAAAAA2gQAAGRycy9kb3ducmV2LnhtbFBLBQYAAAAABAAE&#10;APMAAADpBQAAAAA=&#10;" adj="6300,24300" fillcolor="#91bce3 [2168]" strokecolor="#5b9bd5 [3208]" strokeweight=".5pt">
                <v:fill color2="#7aaddd [2616]" rotate="t" colors="0 #b1cbe9;.5 #a3c1e5;1 #92b9e4" focus="100%" type="gradient">
                  <o:fill v:ext="view" type="gradientUnscaled"/>
                </v:fill>
                <v:textbox>
                  <w:txbxContent>
                    <w:p w14:paraId="0263F915" w14:textId="77777777" w:rsidR="00FD1665" w:rsidRDefault="00FD1665" w:rsidP="00227CB4">
                      <w:pPr>
                        <w:jc w:val="center"/>
                        <w:rPr>
                          <w:rFonts w:cs="Open Sans"/>
                          <w:sz w:val="22"/>
                          <w:szCs w:val="22"/>
                        </w:rPr>
                      </w:pPr>
                      <w:r w:rsidRPr="00243846">
                        <w:rPr>
                          <w:rFonts w:cs="Open Sans"/>
                          <w:sz w:val="22"/>
                          <w:szCs w:val="22"/>
                        </w:rPr>
                        <w:t>I think that we should be able to go online and be safer!!</w:t>
                      </w:r>
                    </w:p>
                    <w:p w14:paraId="50573C1F" w14:textId="77777777" w:rsidR="00FD1665" w:rsidRPr="00243846" w:rsidRDefault="00FD1665" w:rsidP="00227CB4">
                      <w:pPr>
                        <w:jc w:val="center"/>
                        <w:rPr>
                          <w:rFonts w:cs="Open Sans"/>
                          <w:sz w:val="20"/>
                          <w:szCs w:val="20"/>
                        </w:rPr>
                      </w:pPr>
                      <w:r w:rsidRPr="00243846">
                        <w:rPr>
                          <w:rFonts w:cs="Open Sans"/>
                          <w:sz w:val="20"/>
                          <w:szCs w:val="20"/>
                        </w:rPr>
                        <w:t>(</w:t>
                      </w:r>
                      <w:r>
                        <w:rPr>
                          <w:rFonts w:cs="Open Sans"/>
                          <w:sz w:val="20"/>
                          <w:szCs w:val="20"/>
                        </w:rPr>
                        <w:t>child, 9</w:t>
                      </w:r>
                      <w:r w:rsidRPr="00243846">
                        <w:rPr>
                          <w:rFonts w:cs="Open Sans"/>
                          <w:sz w:val="20"/>
                          <w:szCs w:val="20"/>
                        </w:rPr>
                        <w:t>)</w:t>
                      </w:r>
                    </w:p>
                    <w:p w14:paraId="3DAA5285" w14:textId="77777777" w:rsidR="00FD1665" w:rsidRDefault="00FD1665" w:rsidP="00227CB4">
                      <w:pPr>
                        <w:jc w:val="center"/>
                      </w:pPr>
                    </w:p>
                  </w:txbxContent>
                </v:textbox>
                <w10:wrap anchorx="margin"/>
              </v:shape>
            </w:pict>
          </mc:Fallback>
        </mc:AlternateContent>
      </w:r>
      <w:r>
        <w:rPr>
          <w:rFonts w:cs="Open Sans"/>
          <w:noProof/>
        </w:rPr>
        <mc:AlternateContent>
          <mc:Choice Requires="wps">
            <w:drawing>
              <wp:anchor distT="0" distB="0" distL="114300" distR="114300" simplePos="0" relativeHeight="251718656" behindDoc="0" locked="0" layoutInCell="1" allowOverlap="1" wp14:anchorId="521DC699" wp14:editId="5B58CBE6">
                <wp:simplePos x="0" y="0"/>
                <wp:positionH relativeFrom="column">
                  <wp:posOffset>4389120</wp:posOffset>
                </wp:positionH>
                <wp:positionV relativeFrom="paragraph">
                  <wp:posOffset>12700</wp:posOffset>
                </wp:positionV>
                <wp:extent cx="2072640" cy="1287780"/>
                <wp:effectExtent l="0" t="0" r="22860" b="198120"/>
                <wp:wrapNone/>
                <wp:docPr id="71" name="Speech Bubble: Rectangle with Corners Rounded 71"/>
                <wp:cNvGraphicFramePr/>
                <a:graphic xmlns:a="http://schemas.openxmlformats.org/drawingml/2006/main">
                  <a:graphicData uri="http://schemas.microsoft.com/office/word/2010/wordprocessingShape">
                    <wps:wsp>
                      <wps:cNvSpPr/>
                      <wps:spPr>
                        <a:xfrm>
                          <a:off x="0" y="0"/>
                          <a:ext cx="2072640" cy="1287780"/>
                        </a:xfrm>
                        <a:prstGeom prst="wedgeRoundRectCallout">
                          <a:avLst/>
                        </a:prstGeom>
                      </wps:spPr>
                      <wps:style>
                        <a:lnRef idx="1">
                          <a:schemeClr val="accent6"/>
                        </a:lnRef>
                        <a:fillRef idx="2">
                          <a:schemeClr val="accent6"/>
                        </a:fillRef>
                        <a:effectRef idx="1">
                          <a:schemeClr val="accent6"/>
                        </a:effectRef>
                        <a:fontRef idx="minor">
                          <a:schemeClr val="dk1"/>
                        </a:fontRef>
                      </wps:style>
                      <wps:txbx>
                        <w:txbxContent>
                          <w:p w14:paraId="2D0F21C3" w14:textId="77777777" w:rsidR="00FD1665" w:rsidRPr="00243846" w:rsidRDefault="00FD1665" w:rsidP="00227CB4">
                            <w:pPr>
                              <w:jc w:val="center"/>
                              <w:rPr>
                                <w:rFonts w:cs="Open Sans"/>
                                <w:sz w:val="22"/>
                                <w:szCs w:val="22"/>
                              </w:rPr>
                            </w:pPr>
                            <w:r w:rsidRPr="00243846">
                              <w:rPr>
                                <w:rFonts w:cs="Open Sans"/>
                                <w:sz w:val="22"/>
                                <w:szCs w:val="22"/>
                              </w:rPr>
                              <w:t xml:space="preserve">We want better internet in rural areas </w:t>
                            </w:r>
                          </w:p>
                          <w:p w14:paraId="388F039E" w14:textId="77777777" w:rsidR="00FD1665" w:rsidRPr="00243846" w:rsidRDefault="00FD1665" w:rsidP="00227CB4">
                            <w:pPr>
                              <w:jc w:val="center"/>
                              <w:rPr>
                                <w:rFonts w:cs="Open Sans"/>
                                <w:sz w:val="20"/>
                                <w:szCs w:val="20"/>
                              </w:rPr>
                            </w:pPr>
                            <w:r w:rsidRPr="00243846">
                              <w:rPr>
                                <w:rFonts w:cs="Open Sans"/>
                                <w:sz w:val="20"/>
                                <w:szCs w:val="20"/>
                              </w:rPr>
                              <w:t>(</w:t>
                            </w:r>
                            <w:r>
                              <w:rPr>
                                <w:rFonts w:cs="Open Sans"/>
                                <w:sz w:val="20"/>
                                <w:szCs w:val="20"/>
                              </w:rPr>
                              <w:t>child, 13</w:t>
                            </w:r>
                            <w:r w:rsidRPr="00243846">
                              <w:rPr>
                                <w:rFonts w:cs="Open Sans"/>
                                <w:sz w:val="20"/>
                                <w:szCs w:val="20"/>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21DC699" id="Speech Bubble: Rectangle with Corners Rounded 71" o:spid="_x0000_s1045" type="#_x0000_t62" style="position:absolute;margin-left:345.6pt;margin-top:1pt;width:163.2pt;height:101.4pt;z-index:2517186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5PM2kQIAAGEFAAAOAAAAZHJzL2Uyb0RvYy54bWysVN9P2zAQfp+0/8Hy+0gbMQoRKeqKmCYh&#10;higTz65zbqI5Ps92mnZ//c5OUxBD2jTtxfHlft/3nS+vdq1mW3C+QVPy6cmEMzASq8ZsSv7t8ebD&#10;OWc+CFMJjQZKvgfPr+bv3132toAca9QVOEZBjC96W/I6BFtkmZc1tMKfoAVDSoWuFYFEt8kqJ3qK&#10;3uosn0zOsh5dZR1K8J7+Xg9KPk/xlQIZvirlITBdcqotpNOlcx3PbH4pio0Ttm7koQzxD1W0ojGU&#10;9BjqWgTBOtf8FqptpEOPKpxIbDNUqpGQeqBuppNX3axqYSH1QsPx9jgm///CyrvtvWNNVfLZlDMj&#10;WsJoZQFkzT5167WGgj3QEIXZaGB9E2q2RGcIb/aAnamgYuRHQ+ytLyjWyt67g+TpGieyU66NX+qV&#10;7dLg98fBwy4wST/zySw/OyV8JOmm+flsdp6gyZ7drfPhM2DL4qXkPVQbSCXE8pZCa+xCQkBsb32g&#10;Gsh39CEh1jdUlG5hryEWpc0DKGqfapgm70Q8WGrHtoIoI6QEE85ihxQvWUc31Wh9dMz/7Hiwj66Q&#10;SHl0/ousR4+UGU04OreNQfdW9up7AoVKVoP9OIGh7ziCsFvvEu7TixG/NVZ7IoPDYUu8lTcNDftW&#10;+HAvHK0FAUSrHr7SoTT2JcfDjbMa3c+3/kd7YitpOetpzUruf3TCAWf6iyEeX0xPI+4hCacfZzkJ&#10;7qVm/VJjunaJBAtRlapL12gf9HhVDtsnehEWMSuphJGUu+QyuFFYhmH96U2RsFgkM9pFK8KtWVk5&#10;EiFy53H3JJw9MC4QWe9wXElRvOLZYBshMrjoAqomkTCOepjrAQLa48Slw5sTH4qXcrJ6fhnnvwAA&#10;AP//AwBQSwMEFAAGAAgAAAAhAEFgkU/fAAAACgEAAA8AAABkcnMvZG93bnJldi54bWxMj8FOwzAQ&#10;RO9I/QdrK3FB1Hao0hLiVAgJiWNJK8TRjZckarxOY7dN/x7nBMedGc2+yTej7dgFB986UiAXAhhS&#10;5UxLtYL97v1xDcwHTUZ3jlDBDT1sitldrjPjrvSJlzLULJaQz7SCJoQ+49xXDVrtF65Hit6PG6wO&#10;8RxqbgZ9jeW244kQKbe6pfih0T2+NVgdy7NVcJJf37J9wu3HdtUvy1stHnZir9T9fHx9ARZwDH9h&#10;mPAjOhSR6eDOZDzrFKTPMolRBUmcNPlCrlJgh0lYroEXOf8/ofgFAAD//wMAUEsBAi0AFAAGAAgA&#10;AAAhALaDOJL+AAAA4QEAABMAAAAAAAAAAAAAAAAAAAAAAFtDb250ZW50X1R5cGVzXS54bWxQSwEC&#10;LQAUAAYACAAAACEAOP0h/9YAAACUAQAACwAAAAAAAAAAAAAAAAAvAQAAX3JlbHMvLnJlbHNQSwEC&#10;LQAUAAYACAAAACEAJ+TzNpECAABhBQAADgAAAAAAAAAAAAAAAAAuAgAAZHJzL2Uyb0RvYy54bWxQ&#10;SwECLQAUAAYACAAAACEAQWCRT98AAAAKAQAADwAAAAAAAAAAAAAAAADrBAAAZHJzL2Rvd25yZXYu&#10;eG1sUEsFBgAAAAAEAAQA8wAAAPcFAAAAAA==&#10;" adj="6300,24300" fillcolor="#9ecb81 [2169]" strokecolor="#70ad47 [3209]" strokeweight=".5pt">
                <v:fill color2="#8ac066 [2617]" rotate="t" colors="0 #b5d5a7;.5 #aace99;1 #9cca86" focus="100%" type="gradient">
                  <o:fill v:ext="view" type="gradientUnscaled"/>
                </v:fill>
                <v:textbox>
                  <w:txbxContent>
                    <w:p w14:paraId="2D0F21C3" w14:textId="77777777" w:rsidR="00FD1665" w:rsidRPr="00243846" w:rsidRDefault="00FD1665" w:rsidP="00227CB4">
                      <w:pPr>
                        <w:jc w:val="center"/>
                        <w:rPr>
                          <w:rFonts w:cs="Open Sans"/>
                          <w:sz w:val="22"/>
                          <w:szCs w:val="22"/>
                        </w:rPr>
                      </w:pPr>
                      <w:r w:rsidRPr="00243846">
                        <w:rPr>
                          <w:rFonts w:cs="Open Sans"/>
                          <w:sz w:val="22"/>
                          <w:szCs w:val="22"/>
                        </w:rPr>
                        <w:t xml:space="preserve">We want better internet in rural areas </w:t>
                      </w:r>
                    </w:p>
                    <w:p w14:paraId="388F039E" w14:textId="77777777" w:rsidR="00FD1665" w:rsidRPr="00243846" w:rsidRDefault="00FD1665" w:rsidP="00227CB4">
                      <w:pPr>
                        <w:jc w:val="center"/>
                        <w:rPr>
                          <w:rFonts w:cs="Open Sans"/>
                          <w:sz w:val="20"/>
                          <w:szCs w:val="20"/>
                        </w:rPr>
                      </w:pPr>
                      <w:r w:rsidRPr="00243846">
                        <w:rPr>
                          <w:rFonts w:cs="Open Sans"/>
                          <w:sz w:val="20"/>
                          <w:szCs w:val="20"/>
                        </w:rPr>
                        <w:t>(</w:t>
                      </w:r>
                      <w:r>
                        <w:rPr>
                          <w:rFonts w:cs="Open Sans"/>
                          <w:sz w:val="20"/>
                          <w:szCs w:val="20"/>
                        </w:rPr>
                        <w:t>child, 13</w:t>
                      </w:r>
                      <w:r w:rsidRPr="00243846">
                        <w:rPr>
                          <w:rFonts w:cs="Open Sans"/>
                          <w:sz w:val="20"/>
                          <w:szCs w:val="20"/>
                        </w:rPr>
                        <w:t>)</w:t>
                      </w:r>
                    </w:p>
                  </w:txbxContent>
                </v:textbox>
              </v:shape>
            </w:pict>
          </mc:Fallback>
        </mc:AlternateContent>
      </w:r>
    </w:p>
    <w:p w14:paraId="2F1706D2" w14:textId="77777777" w:rsidR="00227CB4" w:rsidRDefault="00227CB4" w:rsidP="00347F86">
      <w:pPr>
        <w:rPr>
          <w:rFonts w:cs="Open Sans"/>
        </w:rPr>
      </w:pPr>
    </w:p>
    <w:p w14:paraId="216D6681" w14:textId="77777777" w:rsidR="00227CB4" w:rsidRDefault="00227CB4" w:rsidP="00347F86">
      <w:pPr>
        <w:rPr>
          <w:rFonts w:cs="Open Sans"/>
        </w:rPr>
      </w:pPr>
    </w:p>
    <w:p w14:paraId="7D022FE3" w14:textId="0909E111" w:rsidR="00227CB4" w:rsidRDefault="00227CB4" w:rsidP="00347F86">
      <w:pPr>
        <w:rPr>
          <w:rFonts w:cs="Open Sans"/>
        </w:rPr>
      </w:pPr>
    </w:p>
    <w:p w14:paraId="57F40D2D" w14:textId="2B301B79" w:rsidR="00227CB4" w:rsidRDefault="00227CB4" w:rsidP="00347F86">
      <w:pPr>
        <w:rPr>
          <w:rFonts w:cs="Open Sans"/>
        </w:rPr>
      </w:pPr>
    </w:p>
    <w:p w14:paraId="48AA5EF9" w14:textId="5B0BFB14" w:rsidR="00227CB4" w:rsidRDefault="005D54CD" w:rsidP="00347F86">
      <w:pPr>
        <w:rPr>
          <w:rFonts w:cs="Open Sans"/>
        </w:rPr>
      </w:pPr>
      <w:r>
        <w:rPr>
          <w:rFonts w:cs="Open Sans"/>
          <w:noProof/>
        </w:rPr>
        <mc:AlternateContent>
          <mc:Choice Requires="wps">
            <w:drawing>
              <wp:anchor distT="0" distB="0" distL="114300" distR="114300" simplePos="0" relativeHeight="251717632" behindDoc="0" locked="0" layoutInCell="1" allowOverlap="1" wp14:anchorId="78931B1B" wp14:editId="3658099F">
                <wp:simplePos x="0" y="0"/>
                <wp:positionH relativeFrom="column">
                  <wp:posOffset>2628900</wp:posOffset>
                </wp:positionH>
                <wp:positionV relativeFrom="paragraph">
                  <wp:posOffset>12700</wp:posOffset>
                </wp:positionV>
                <wp:extent cx="3322320" cy="1836420"/>
                <wp:effectExtent l="0" t="0" r="11430" b="259080"/>
                <wp:wrapNone/>
                <wp:docPr id="72" name="Speech Bubble: Rectangle with Corners Rounded 72"/>
                <wp:cNvGraphicFramePr/>
                <a:graphic xmlns:a="http://schemas.openxmlformats.org/drawingml/2006/main">
                  <a:graphicData uri="http://schemas.microsoft.com/office/word/2010/wordprocessingShape">
                    <wps:wsp>
                      <wps:cNvSpPr/>
                      <wps:spPr>
                        <a:xfrm>
                          <a:off x="0" y="0"/>
                          <a:ext cx="3322320" cy="1836420"/>
                        </a:xfrm>
                        <a:prstGeom prst="wedgeRoundRectCallout">
                          <a:avLst/>
                        </a:prstGeom>
                      </wps:spPr>
                      <wps:style>
                        <a:lnRef idx="1">
                          <a:schemeClr val="accent3"/>
                        </a:lnRef>
                        <a:fillRef idx="2">
                          <a:schemeClr val="accent3"/>
                        </a:fillRef>
                        <a:effectRef idx="1">
                          <a:schemeClr val="accent3"/>
                        </a:effectRef>
                        <a:fontRef idx="minor">
                          <a:schemeClr val="dk1"/>
                        </a:fontRef>
                      </wps:style>
                      <wps:txbx>
                        <w:txbxContent>
                          <w:p w14:paraId="1B44BA19" w14:textId="77777777" w:rsidR="00FD1665" w:rsidRPr="00243846" w:rsidRDefault="00FD1665" w:rsidP="00227CB4">
                            <w:pPr>
                              <w:jc w:val="center"/>
                              <w:rPr>
                                <w:rFonts w:cs="Open Sans"/>
                                <w:sz w:val="20"/>
                                <w:szCs w:val="20"/>
                              </w:rPr>
                            </w:pPr>
                            <w:r w:rsidRPr="00243846">
                              <w:rPr>
                                <w:rFonts w:cs="Open Sans"/>
                                <w:sz w:val="22"/>
                                <w:szCs w:val="22"/>
                              </w:rPr>
                              <w:t>Some people don</w:t>
                            </w:r>
                            <w:r>
                              <w:rPr>
                                <w:rFonts w:cs="Open Sans"/>
                                <w:sz w:val="22"/>
                                <w:szCs w:val="22"/>
                              </w:rPr>
                              <w:t>’</w:t>
                            </w:r>
                            <w:r w:rsidRPr="00243846">
                              <w:rPr>
                                <w:rFonts w:cs="Open Sans"/>
                                <w:sz w:val="22"/>
                                <w:szCs w:val="22"/>
                              </w:rPr>
                              <w:t>t get it because internet costs so much and it is too much for some people to afford. So I think you need to work on that</w:t>
                            </w:r>
                            <w:r w:rsidRPr="00243846">
                              <w:rPr>
                                <w:rFonts w:cs="Open Sans"/>
                                <w:sz w:val="20"/>
                                <w:szCs w:val="20"/>
                              </w:rPr>
                              <w:t xml:space="preserve"> </w:t>
                            </w:r>
                          </w:p>
                          <w:p w14:paraId="36A4095B" w14:textId="77777777" w:rsidR="00FD1665" w:rsidRPr="00243846" w:rsidRDefault="00FD1665" w:rsidP="00227CB4">
                            <w:pPr>
                              <w:jc w:val="center"/>
                              <w:rPr>
                                <w:rFonts w:cs="Open Sans"/>
                                <w:sz w:val="20"/>
                                <w:szCs w:val="20"/>
                              </w:rPr>
                            </w:pPr>
                            <w:r w:rsidRPr="00243846">
                              <w:rPr>
                                <w:rFonts w:cs="Open Sans"/>
                                <w:sz w:val="20"/>
                                <w:szCs w:val="20"/>
                              </w:rPr>
                              <w:t>(</w:t>
                            </w:r>
                            <w:r>
                              <w:rPr>
                                <w:rFonts w:cs="Open Sans"/>
                                <w:sz w:val="20"/>
                                <w:szCs w:val="20"/>
                              </w:rPr>
                              <w:t>child, 11</w:t>
                            </w:r>
                            <w:r w:rsidRPr="00243846">
                              <w:rPr>
                                <w:rFonts w:cs="Open Sans"/>
                                <w:sz w:val="20"/>
                                <w:szCs w:val="20"/>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8931B1B" id="Speech Bubble: Rectangle with Corners Rounded 72" o:spid="_x0000_s1046" type="#_x0000_t62" style="position:absolute;margin-left:207pt;margin-top:1pt;width:261.6pt;height:144.6pt;z-index:2517176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7epPjQIAAGEFAAAOAAAAZHJzL2Uyb0RvYy54bWysVF9P2zAQf5+072D5faRpO2AVKeqKmCYh&#10;QJSJZ9c5N9Ecn2c7TbtPv7OTFsSQNk17Se58/+9+dxeXu0azLThfoyl4fjLiDIzEsjabgn97vP5w&#10;zpkPwpRCo4GC78Hzy/n7dxedncEYK9QlOEZOjJ91tuBVCHaWZV5W0Ah/ghYMCRW6RgRi3SYrnejI&#10;e6Oz8Wh0mnXoSutQgvf0etUL+Tz5VwpkuFPKQ2C64JRbSF+Xvuv4zeYXYrZxwla1HNIQ/5BFI2pD&#10;QY+urkQQrHX1b66aWjr0qMKJxCZDpWoJqQaqJh+9qmZVCQupFmqOt8c2+f/nVt5u7x2ry4KfjTkz&#10;oqEZrSyArNjndr3WMGMP1ERhNhpYV4eKLdEZmjd7wNaUUDKyoyZ21s/I18reu4HzRMaO7JRr4p9q&#10;ZbvU+P2x8bALTNLjZDIeT8Y0H0my/HxyOiWG/GTP5tb58AWwYZEoeAflBlIKMb2l0BrbkCYgtjc+&#10;9LYHG3IU8+szSlTYa4hJafMAisqnHPJknYAHS+3YVhBkhJRgwmTIJWlHM1VrfTQc/9lw0I+mkEB5&#10;NP6LqEeLFBlNOBo3tUH3VvTyez6krHr9Qwf6umMLwm69S3PvOx2f1ljuCQwO+y3xVl7X1Owb4cO9&#10;cLQWNCBa9XBHH6WxKzgOFGcVup9vvUd9QitJOetozQruf7TCAWf6qyEcf8qn07iXiZl+PIsgcC8l&#10;65cS0zZLpLHkdFSsTGTUD/pAKofNE12ERYxKImEkxS64DO7ALEO//nRTJCwWSY120YpwY1ZWHoAQ&#10;sfO4exLODogLBNZbPKykmL3CWa8bR2Rw0QZUdQLhc1+HEdAeJ1wPNyceipd80nq+jPNfAAAA//8D&#10;AFBLAwQUAAYACAAAACEACAUcZeAAAAAJAQAADwAAAGRycy9kb3ducmV2LnhtbEyPwU7DMBBE70j8&#10;g7VI3KiTUEES4lQVqAfggNpygJsTL3EgXkex24a/ZznBaTWa0eybajW7QRxxCr0nBekiAYHUetNT&#10;p+B1v7nKQYSoyejBEyr4xgCr+vys0qXxJ9ricRc7wSUUSq3AxjiWUobWotNh4Uck9j785HRkOXXS&#10;TPrE5W6QWZLcSKd74g9Wj3hvsf3aHZyCfPMW9p1c549F+m4fXrbPn8lTo9Tlxby+AxFxjn9h+MVn&#10;dKiZqfEHMkEMCpbpkrdEBRkf9ovr2wxEw7pIM5B1Jf8vqH8AAAD//wMAUEsBAi0AFAAGAAgAAAAh&#10;ALaDOJL+AAAA4QEAABMAAAAAAAAAAAAAAAAAAAAAAFtDb250ZW50X1R5cGVzXS54bWxQSwECLQAU&#10;AAYACAAAACEAOP0h/9YAAACUAQAACwAAAAAAAAAAAAAAAAAvAQAAX3JlbHMvLnJlbHNQSwECLQAU&#10;AAYACAAAACEAJu3qT40CAABhBQAADgAAAAAAAAAAAAAAAAAuAgAAZHJzL2Uyb0RvYy54bWxQSwEC&#10;LQAUAAYACAAAACEACAUcZeAAAAAJAQAADwAAAAAAAAAAAAAAAADnBAAAZHJzL2Rvd25yZXYueG1s&#10;UEsFBgAAAAAEAAQA8wAAAPQFAAAAAA==&#10;" adj="6300,24300" fillcolor="#c3c3c3 [2166]" strokecolor="#a5a5a5 [3206]" strokeweight=".5pt">
                <v:fill color2="#b6b6b6 [2614]" rotate="t" colors="0 #d2d2d2;.5 #c8c8c8;1 silver" focus="100%" type="gradient">
                  <o:fill v:ext="view" type="gradientUnscaled"/>
                </v:fill>
                <v:textbox>
                  <w:txbxContent>
                    <w:p w14:paraId="1B44BA19" w14:textId="77777777" w:rsidR="00FD1665" w:rsidRPr="00243846" w:rsidRDefault="00FD1665" w:rsidP="00227CB4">
                      <w:pPr>
                        <w:jc w:val="center"/>
                        <w:rPr>
                          <w:rFonts w:cs="Open Sans"/>
                          <w:sz w:val="20"/>
                          <w:szCs w:val="20"/>
                        </w:rPr>
                      </w:pPr>
                      <w:r w:rsidRPr="00243846">
                        <w:rPr>
                          <w:rFonts w:cs="Open Sans"/>
                          <w:sz w:val="22"/>
                          <w:szCs w:val="22"/>
                        </w:rPr>
                        <w:t>Some people don</w:t>
                      </w:r>
                      <w:r>
                        <w:rPr>
                          <w:rFonts w:cs="Open Sans"/>
                          <w:sz w:val="22"/>
                          <w:szCs w:val="22"/>
                        </w:rPr>
                        <w:t>’</w:t>
                      </w:r>
                      <w:r w:rsidRPr="00243846">
                        <w:rPr>
                          <w:rFonts w:cs="Open Sans"/>
                          <w:sz w:val="22"/>
                          <w:szCs w:val="22"/>
                        </w:rPr>
                        <w:t>t get it because internet costs so much and it is too much for some people to afford. So I think you need to work on that</w:t>
                      </w:r>
                      <w:r w:rsidRPr="00243846">
                        <w:rPr>
                          <w:rFonts w:cs="Open Sans"/>
                          <w:sz w:val="20"/>
                          <w:szCs w:val="20"/>
                        </w:rPr>
                        <w:t xml:space="preserve"> </w:t>
                      </w:r>
                    </w:p>
                    <w:p w14:paraId="36A4095B" w14:textId="77777777" w:rsidR="00FD1665" w:rsidRPr="00243846" w:rsidRDefault="00FD1665" w:rsidP="00227CB4">
                      <w:pPr>
                        <w:jc w:val="center"/>
                        <w:rPr>
                          <w:rFonts w:cs="Open Sans"/>
                          <w:sz w:val="20"/>
                          <w:szCs w:val="20"/>
                        </w:rPr>
                      </w:pPr>
                      <w:r w:rsidRPr="00243846">
                        <w:rPr>
                          <w:rFonts w:cs="Open Sans"/>
                          <w:sz w:val="20"/>
                          <w:szCs w:val="20"/>
                        </w:rPr>
                        <w:t>(</w:t>
                      </w:r>
                      <w:r>
                        <w:rPr>
                          <w:rFonts w:cs="Open Sans"/>
                          <w:sz w:val="20"/>
                          <w:szCs w:val="20"/>
                        </w:rPr>
                        <w:t>child, 11</w:t>
                      </w:r>
                      <w:r w:rsidRPr="00243846">
                        <w:rPr>
                          <w:rFonts w:cs="Open Sans"/>
                          <w:sz w:val="20"/>
                          <w:szCs w:val="20"/>
                        </w:rPr>
                        <w:t>)</w:t>
                      </w:r>
                    </w:p>
                  </w:txbxContent>
                </v:textbox>
              </v:shape>
            </w:pict>
          </mc:Fallback>
        </mc:AlternateContent>
      </w:r>
      <w:r>
        <w:rPr>
          <w:rFonts w:cs="Open Sans"/>
          <w:noProof/>
        </w:rPr>
        <mc:AlternateContent>
          <mc:Choice Requires="wps">
            <w:drawing>
              <wp:anchor distT="0" distB="0" distL="114300" distR="114300" simplePos="0" relativeHeight="251715584" behindDoc="0" locked="0" layoutInCell="1" allowOverlap="1" wp14:anchorId="6217239D" wp14:editId="4FC633F3">
                <wp:simplePos x="0" y="0"/>
                <wp:positionH relativeFrom="margin">
                  <wp:align>left</wp:align>
                </wp:positionH>
                <wp:positionV relativeFrom="paragraph">
                  <wp:posOffset>35560</wp:posOffset>
                </wp:positionV>
                <wp:extent cx="2655570" cy="1543050"/>
                <wp:effectExtent l="19050" t="19050" r="30480" b="228600"/>
                <wp:wrapNone/>
                <wp:docPr id="73" name="Speech Bubble: Oval 73"/>
                <wp:cNvGraphicFramePr/>
                <a:graphic xmlns:a="http://schemas.openxmlformats.org/drawingml/2006/main">
                  <a:graphicData uri="http://schemas.microsoft.com/office/word/2010/wordprocessingShape">
                    <wps:wsp>
                      <wps:cNvSpPr/>
                      <wps:spPr>
                        <a:xfrm>
                          <a:off x="0" y="0"/>
                          <a:ext cx="2655570" cy="1543050"/>
                        </a:xfrm>
                        <a:prstGeom prst="wedgeEllipseCallout">
                          <a:avLst/>
                        </a:prstGeom>
                      </wps:spPr>
                      <wps:style>
                        <a:lnRef idx="1">
                          <a:schemeClr val="accent2"/>
                        </a:lnRef>
                        <a:fillRef idx="2">
                          <a:schemeClr val="accent2"/>
                        </a:fillRef>
                        <a:effectRef idx="1">
                          <a:schemeClr val="accent2"/>
                        </a:effectRef>
                        <a:fontRef idx="minor">
                          <a:schemeClr val="dk1"/>
                        </a:fontRef>
                      </wps:style>
                      <wps:txbx>
                        <w:txbxContent>
                          <w:p w14:paraId="17452D28" w14:textId="77777777" w:rsidR="00FD1665" w:rsidRPr="00243846" w:rsidRDefault="00FD1665" w:rsidP="00227CB4">
                            <w:pPr>
                              <w:jc w:val="center"/>
                              <w:rPr>
                                <w:rFonts w:cs="Open Sans"/>
                                <w:sz w:val="22"/>
                                <w:szCs w:val="22"/>
                              </w:rPr>
                            </w:pPr>
                            <w:r w:rsidRPr="00243846">
                              <w:rPr>
                                <w:rFonts w:cs="Open Sans"/>
                                <w:sz w:val="22"/>
                                <w:szCs w:val="22"/>
                              </w:rPr>
                              <w:t>Don</w:t>
                            </w:r>
                            <w:r>
                              <w:rPr>
                                <w:rFonts w:cs="Open Sans"/>
                                <w:sz w:val="22"/>
                                <w:szCs w:val="22"/>
                              </w:rPr>
                              <w:t>’</w:t>
                            </w:r>
                            <w:r w:rsidRPr="00243846">
                              <w:rPr>
                                <w:rFonts w:cs="Open Sans"/>
                                <w:sz w:val="22"/>
                                <w:szCs w:val="22"/>
                              </w:rPr>
                              <w:t xml:space="preserve">t always trust the internet </w:t>
                            </w:r>
                          </w:p>
                          <w:p w14:paraId="53E2175F" w14:textId="77777777" w:rsidR="00FD1665" w:rsidRPr="00243846" w:rsidRDefault="00FD1665" w:rsidP="00227CB4">
                            <w:pPr>
                              <w:jc w:val="center"/>
                              <w:rPr>
                                <w:rFonts w:cs="Open Sans"/>
                                <w:sz w:val="20"/>
                                <w:szCs w:val="20"/>
                              </w:rPr>
                            </w:pPr>
                            <w:r w:rsidRPr="00243846">
                              <w:rPr>
                                <w:rFonts w:cs="Open Sans"/>
                                <w:sz w:val="20"/>
                                <w:szCs w:val="20"/>
                              </w:rPr>
                              <w:t>(</w:t>
                            </w:r>
                            <w:r>
                              <w:rPr>
                                <w:rFonts w:cs="Open Sans"/>
                                <w:sz w:val="20"/>
                                <w:szCs w:val="20"/>
                              </w:rPr>
                              <w:t>child, 12</w:t>
                            </w:r>
                            <w:r w:rsidRPr="00243846">
                              <w:rPr>
                                <w:rFonts w:cs="Open Sans"/>
                                <w:sz w:val="20"/>
                                <w:szCs w:val="20"/>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217239D" id="Speech Bubble: Oval 73" o:spid="_x0000_s1047" type="#_x0000_t63" style="position:absolute;margin-left:0;margin-top:2.8pt;width:209.1pt;height:121.5pt;z-index:251715584;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Lw0jfwIAAEUFAAAOAAAAZHJzL2Uyb0RvYy54bWysVN9v0zAQfkfif7D8ztJk7QrR0ql0DCFV&#10;20SH9uw65ybCsY3tNil/PWcnzaYxCYR4SXy+++7nd7686hpJDmBdrVVB07MJJaC4Lmu1K+i3h5t3&#10;7ylxnqmSSa2goEdw9Grx9s1la3LIdKVlCZagE+Xy1hS08t7kSeJ4BQ1zZ9qAQqXQtmEeRbtLSsta&#10;9N7IJJtMLpJW29JYzcE5vL3ulXQR/QsB3N8J4cATWVDMzcevjd9t+CaLS5bvLDNVzYc02D9k0bBa&#10;YdDR1TXzjOxt/ZurpuZWOy38GddNooWoOcQasJp08qKaTcUMxFqwOc6MbXL/zy2/PdxbUpcFnZ9T&#10;oliDM9oYAF6Rj/vtVkJO7g5MEtRiq1rjckRszL0dJIfHUHcnbBP+WBHpYnuPY3uh84TjZXYxm83m&#10;OAWOunQ2PZ/M4gCSJ7ixzn8G3ZBwKGgL5Q4+SVkbBysmpd772GV2WDuPGSDyhEAhZNfnE0/+KCGk&#10;JNVXEFgiZpBGdCQXrKQlWFlBGeegfBbqQ3/ROsBELeUIzP4MHOwDFCLxRvBfRB0RMbJWfgQ3tdL2&#10;tejl93RIWfT2pw70dYcW+G7bxdlm0TRcbXV5xIFb3W+CM/ymxlavmfP3zCL1cTy4zv4OP0LqtqB6&#10;OFFSafvztftgj4xELSUtrlJB3Y89s0CJ/KKQqx/S6TTsXhSms3mGgn2u2T7XqH2z0jiWFB8Ow+Mx&#10;2Ht5Ogqrm0fc+mWIiiqmOMYuKPf2JKx8v+L4bnBYLqMZ7pthfq02hp+IELjz0D0yawa+eaTqrT6t&#10;Hctf8Ky3DSNSern3WtSRhE99HUaAuxq5NLwr4TF4Lkerp9dv8QsAAP//AwBQSwMEFAAGAAgAAAAh&#10;AKwnx5zeAAAABgEAAA8AAABkcnMvZG93bnJldi54bWxMj0FLw0AQhe+C/2EZwZvdNNQY0mxKSVGh&#10;WNAqnjfZaRKanQ3ZbRv99Y4nPQ5v3nvfy1eT7cUZR985UjCfRSCQamc6ahR8vD/epSB80GR07wgV&#10;fKGHVXF9levMuAu94XkfGsEh5DOtoA1hyKT0dYtW+5kbkFg7uNHqwOfYSDPqC4fbXsZRlEirO+KG&#10;Vg9Ytlgf9yfLGE+fL9E3Vsfn12GzjdNd+VBuS6Vub6b1EkTAKfw9wy8+e6BgpsqdyHjRK+AhQcF9&#10;AoLFxTyNQVQK4kWagCxy+R+/+AEAAP//AwBQSwECLQAUAAYACAAAACEAtoM4kv4AAADhAQAAEwAA&#10;AAAAAAAAAAAAAAAAAAAAW0NvbnRlbnRfVHlwZXNdLnhtbFBLAQItABQABgAIAAAAIQA4/SH/1gAA&#10;AJQBAAALAAAAAAAAAAAAAAAAAC8BAABfcmVscy8ucmVsc1BLAQItABQABgAIAAAAIQA4Lw0jfwIA&#10;AEUFAAAOAAAAAAAAAAAAAAAAAC4CAABkcnMvZTJvRG9jLnhtbFBLAQItABQABgAIAAAAIQCsJ8ec&#10;3gAAAAYBAAAPAAAAAAAAAAAAAAAAANkEAABkcnMvZG93bnJldi54bWxQSwUGAAAAAAQABADzAAAA&#10;5AUAAAAA&#10;" adj="6300,24300" fillcolor="#f3a875 [2165]" strokecolor="#ed7d31 [3205]" strokeweight=".5pt">
                <v:fill color2="#f09558 [2613]" rotate="t" colors="0 #f7bda4;.5 #f5b195;1 #f8a581" focus="100%" type="gradient">
                  <o:fill v:ext="view" type="gradientUnscaled"/>
                </v:fill>
                <v:textbox>
                  <w:txbxContent>
                    <w:p w14:paraId="17452D28" w14:textId="77777777" w:rsidR="00FD1665" w:rsidRPr="00243846" w:rsidRDefault="00FD1665" w:rsidP="00227CB4">
                      <w:pPr>
                        <w:jc w:val="center"/>
                        <w:rPr>
                          <w:rFonts w:cs="Open Sans"/>
                          <w:sz w:val="22"/>
                          <w:szCs w:val="22"/>
                        </w:rPr>
                      </w:pPr>
                      <w:r w:rsidRPr="00243846">
                        <w:rPr>
                          <w:rFonts w:cs="Open Sans"/>
                          <w:sz w:val="22"/>
                          <w:szCs w:val="22"/>
                        </w:rPr>
                        <w:t>Don</w:t>
                      </w:r>
                      <w:r>
                        <w:rPr>
                          <w:rFonts w:cs="Open Sans"/>
                          <w:sz w:val="22"/>
                          <w:szCs w:val="22"/>
                        </w:rPr>
                        <w:t>’</w:t>
                      </w:r>
                      <w:r w:rsidRPr="00243846">
                        <w:rPr>
                          <w:rFonts w:cs="Open Sans"/>
                          <w:sz w:val="22"/>
                          <w:szCs w:val="22"/>
                        </w:rPr>
                        <w:t xml:space="preserve">t always trust the internet </w:t>
                      </w:r>
                    </w:p>
                    <w:p w14:paraId="53E2175F" w14:textId="77777777" w:rsidR="00FD1665" w:rsidRPr="00243846" w:rsidRDefault="00FD1665" w:rsidP="00227CB4">
                      <w:pPr>
                        <w:jc w:val="center"/>
                        <w:rPr>
                          <w:rFonts w:cs="Open Sans"/>
                          <w:sz w:val="20"/>
                          <w:szCs w:val="20"/>
                        </w:rPr>
                      </w:pPr>
                      <w:r w:rsidRPr="00243846">
                        <w:rPr>
                          <w:rFonts w:cs="Open Sans"/>
                          <w:sz w:val="20"/>
                          <w:szCs w:val="20"/>
                        </w:rPr>
                        <w:t>(</w:t>
                      </w:r>
                      <w:r>
                        <w:rPr>
                          <w:rFonts w:cs="Open Sans"/>
                          <w:sz w:val="20"/>
                          <w:szCs w:val="20"/>
                        </w:rPr>
                        <w:t>child, 12</w:t>
                      </w:r>
                      <w:r w:rsidRPr="00243846">
                        <w:rPr>
                          <w:rFonts w:cs="Open Sans"/>
                          <w:sz w:val="20"/>
                          <w:szCs w:val="20"/>
                        </w:rPr>
                        <w:t>)</w:t>
                      </w:r>
                    </w:p>
                  </w:txbxContent>
                </v:textbox>
                <w10:wrap anchorx="margin"/>
              </v:shape>
            </w:pict>
          </mc:Fallback>
        </mc:AlternateContent>
      </w:r>
    </w:p>
    <w:p w14:paraId="4B0A5850" w14:textId="77777777" w:rsidR="00227CB4" w:rsidRDefault="00227CB4" w:rsidP="00347F86">
      <w:pPr>
        <w:rPr>
          <w:rFonts w:cs="Open Sans"/>
        </w:rPr>
      </w:pPr>
    </w:p>
    <w:p w14:paraId="66EAD771" w14:textId="77777777" w:rsidR="00227CB4" w:rsidRDefault="00227CB4" w:rsidP="00347F86">
      <w:pPr>
        <w:rPr>
          <w:rFonts w:cs="Open Sans"/>
        </w:rPr>
      </w:pPr>
    </w:p>
    <w:p w14:paraId="5A57F6D8" w14:textId="77777777" w:rsidR="00227CB4" w:rsidRDefault="00227CB4" w:rsidP="00347F86">
      <w:pPr>
        <w:rPr>
          <w:rFonts w:cs="Open Sans"/>
        </w:rPr>
      </w:pPr>
    </w:p>
    <w:p w14:paraId="7BA5B2C7" w14:textId="77777777" w:rsidR="00227CB4" w:rsidRDefault="00227CB4" w:rsidP="00347F86">
      <w:pPr>
        <w:rPr>
          <w:rFonts w:cs="Open Sans"/>
        </w:rPr>
      </w:pPr>
    </w:p>
    <w:p w14:paraId="09BCC71D" w14:textId="77777777" w:rsidR="00E7117B" w:rsidRDefault="00E7117B" w:rsidP="00347F86">
      <w:pPr>
        <w:rPr>
          <w:rFonts w:cs="Open Sans"/>
        </w:rPr>
      </w:pPr>
      <w:bookmarkStart w:id="107" w:name="_Hlk23183659"/>
    </w:p>
    <w:p w14:paraId="2B7D3E37" w14:textId="77777777" w:rsidR="00CC135B" w:rsidRDefault="00CC135B" w:rsidP="00347F86">
      <w:pPr>
        <w:rPr>
          <w:rFonts w:cs="Open Sans"/>
        </w:rPr>
      </w:pPr>
      <w:r w:rsidRPr="006D1B3C">
        <w:rPr>
          <w:rFonts w:cs="Open Sans"/>
        </w:rPr>
        <w:t xml:space="preserve">These types of comments suggest digital disadvantage is a critical issue. According to the </w:t>
      </w:r>
      <w:r w:rsidRPr="00527461">
        <w:rPr>
          <w:rFonts w:cs="Open Sans"/>
          <w:i/>
          <w:iCs/>
        </w:rPr>
        <w:t>Australian Digital Inclusion Index 2018</w:t>
      </w:r>
      <w:r w:rsidRPr="006D1B3C">
        <w:rPr>
          <w:rFonts w:cs="Open Sans"/>
        </w:rPr>
        <w:t>, ‘affordability is the key barrier to greater digital inclusion for single parents. The impact of internet access on single parent family budgets is substantial</w:t>
      </w:r>
      <w:r>
        <w:rPr>
          <w:rFonts w:cs="Open Sans"/>
        </w:rPr>
        <w:t>—</w:t>
      </w:r>
      <w:r w:rsidRPr="006D1B3C">
        <w:rPr>
          <w:rFonts w:cs="Open Sans"/>
        </w:rPr>
        <w:t>it accounts for 2% of their household income compared to the national average of 1.17%’.</w:t>
      </w:r>
      <w:r w:rsidRPr="006D1B3C">
        <w:rPr>
          <w:rStyle w:val="EndnoteReference"/>
        </w:rPr>
        <w:endnoteReference w:id="82"/>
      </w:r>
      <w:r w:rsidRPr="006D1B3C">
        <w:rPr>
          <w:rFonts w:cs="Open Sans"/>
        </w:rPr>
        <w:t xml:space="preserve"> Geography also contributes to digital inequality, as data points to substantial differences in connectivity and access between rural and urban areas.</w:t>
      </w:r>
      <w:r w:rsidRPr="006D1B3C">
        <w:rPr>
          <w:rStyle w:val="EndnoteReference"/>
        </w:rPr>
        <w:endnoteReference w:id="83"/>
      </w:r>
      <w:r w:rsidRPr="006D1B3C">
        <w:rPr>
          <w:rFonts w:cs="Open Sans"/>
        </w:rPr>
        <w:t xml:space="preserve"> Aboriginal and Torres Strait Islander children living in rural and remote communities generally have low rates of digital inclusion.</w:t>
      </w:r>
      <w:r w:rsidRPr="006D1B3C">
        <w:rPr>
          <w:rStyle w:val="EndnoteReference"/>
        </w:rPr>
        <w:endnoteReference w:id="84"/>
      </w:r>
      <w:r>
        <w:rPr>
          <w:rFonts w:cs="Open Sans"/>
        </w:rPr>
        <w:t xml:space="preserve"> </w:t>
      </w:r>
    </w:p>
    <w:p w14:paraId="6DDE8232" w14:textId="77777777" w:rsidR="00CC135B" w:rsidRPr="006975B2" w:rsidRDefault="00CC135B" w:rsidP="00347F86">
      <w:pPr>
        <w:rPr>
          <w:rFonts w:cs="Open Sans"/>
          <w:b/>
          <w:bCs/>
        </w:rPr>
      </w:pPr>
      <w:r w:rsidRPr="006975B2">
        <w:rPr>
          <w:rFonts w:cs="Open Sans"/>
          <w:b/>
          <w:bCs/>
        </w:rPr>
        <w:t>In its Concluding Observations (2019), the Committee on the Rights of the Child recommend</w:t>
      </w:r>
      <w:r>
        <w:rPr>
          <w:rFonts w:cs="Open Sans"/>
          <w:b/>
          <w:bCs/>
        </w:rPr>
        <w:t>ed</w:t>
      </w:r>
      <w:r w:rsidRPr="006975B2">
        <w:rPr>
          <w:rFonts w:cs="Open Sans"/>
          <w:b/>
          <w:bCs/>
        </w:rPr>
        <w:t xml:space="preserve"> that the Australian Government expand access to information, including via the internet, in the relevant language(s), to children in rural or remote areas.</w:t>
      </w:r>
      <w:r w:rsidRPr="006975B2">
        <w:rPr>
          <w:rStyle w:val="EndnoteReference"/>
          <w:b/>
          <w:bCs/>
        </w:rPr>
        <w:endnoteReference w:id="85"/>
      </w:r>
    </w:p>
    <w:p w14:paraId="0C35BB24" w14:textId="77777777" w:rsidR="00CC135B" w:rsidRPr="006D1B3C" w:rsidRDefault="00CC135B" w:rsidP="00347F86">
      <w:pPr>
        <w:rPr>
          <w:rFonts w:cs="Open Sans"/>
        </w:rPr>
      </w:pPr>
      <w:r w:rsidRPr="006D1B3C">
        <w:rPr>
          <w:rFonts w:cs="Open Sans"/>
        </w:rPr>
        <w:lastRenderedPageBreak/>
        <w:t xml:space="preserve">Access to information from a diversity of digital sources is especially important for children who identify as belonging to racial, cultural, gender or sexual minorities, as well as those who experience depression, anxiety or other mental health issues. The communities that are formed in digital spaces through social media can provide essential points of connection and support. </w:t>
      </w:r>
      <w:r w:rsidRPr="006D1B3C">
        <w:rPr>
          <w:rFonts w:cs="Open Sans"/>
          <w:i/>
          <w:iCs/>
        </w:rPr>
        <w:t>Growing Up Queer</w:t>
      </w:r>
      <w:r w:rsidRPr="006D1B3C">
        <w:rPr>
          <w:rFonts w:cs="Open Sans"/>
        </w:rPr>
        <w:t xml:space="preserve"> (2014) reports that the internet acts as an important source of information ‘… about the multiple and fluid possibilities for defining one’s own sex, gender and sexuality’.</w:t>
      </w:r>
      <w:r w:rsidRPr="006D1B3C">
        <w:rPr>
          <w:rStyle w:val="EndnoteReference"/>
        </w:rPr>
        <w:endnoteReference w:id="86"/>
      </w:r>
      <w:r w:rsidRPr="006D1B3C">
        <w:rPr>
          <w:rFonts w:cs="Open Sans"/>
        </w:rPr>
        <w:t xml:space="preserve"> The study also found that LGBTI young people were ‘frequently using new media technologies, such as the internet and social networking sites to digitally “come out”, often before “coming out” offline’.</w:t>
      </w:r>
      <w:r w:rsidRPr="006D1B3C">
        <w:rPr>
          <w:rStyle w:val="EndnoteReference"/>
        </w:rPr>
        <w:endnoteReference w:id="87"/>
      </w:r>
      <w:r w:rsidRPr="006D1B3C">
        <w:rPr>
          <w:rFonts w:cs="Open Sans"/>
        </w:rPr>
        <w:t xml:space="preserve">  </w:t>
      </w:r>
    </w:p>
    <w:bookmarkEnd w:id="107"/>
    <w:p w14:paraId="08F2232D" w14:textId="77777777" w:rsidR="00CC135B" w:rsidRPr="006D1B3C" w:rsidRDefault="00CC135B" w:rsidP="00347F86">
      <w:pPr>
        <w:rPr>
          <w:rFonts w:cs="Open Sans"/>
        </w:rPr>
      </w:pPr>
      <w:r w:rsidRPr="006D1B3C">
        <w:rPr>
          <w:rFonts w:cs="Open Sans"/>
        </w:rPr>
        <w:t>Aboriginal and Torres Strait Islander children living in rural and remote communities can have poor or limited access to the internet. However, research indicates that ‘digital technologies can be used as an effective means to overcome Indigenous disadvantage through improving capacity to build local economies, affirming Aboriginal identity, and providing culturally relevant information’.</w:t>
      </w:r>
      <w:r w:rsidRPr="006D1B3C">
        <w:rPr>
          <w:rStyle w:val="EndnoteReference"/>
        </w:rPr>
        <w:endnoteReference w:id="88"/>
      </w:r>
    </w:p>
    <w:p w14:paraId="272010FF" w14:textId="77777777" w:rsidR="00227CB4" w:rsidRDefault="00227CB4" w:rsidP="00347F86">
      <w:pPr>
        <w:pStyle w:val="Heading3"/>
        <w:rPr>
          <w:rStyle w:val="Strong"/>
          <w:b w:val="0"/>
          <w:bCs/>
        </w:rPr>
      </w:pPr>
      <w:r w:rsidRPr="006D1B3C">
        <w:rPr>
          <w:rStyle w:val="Strong"/>
          <w:b w:val="0"/>
          <w:bCs/>
        </w:rPr>
        <w:t xml:space="preserve">Discrimination, harassment and online abuse </w:t>
      </w:r>
    </w:p>
    <w:p w14:paraId="48EBE8A0" w14:textId="74488EAC" w:rsidR="00880BA2" w:rsidRDefault="00227CB4" w:rsidP="00347F86">
      <w:pPr>
        <w:rPr>
          <w:rFonts w:cs="Open Sans"/>
        </w:rPr>
      </w:pPr>
      <w:r>
        <w:rPr>
          <w:noProof/>
        </w:rPr>
        <mc:AlternateContent>
          <mc:Choice Requires="wps">
            <w:drawing>
              <wp:anchor distT="0" distB="0" distL="114300" distR="114300" simplePos="0" relativeHeight="251725824" behindDoc="0" locked="0" layoutInCell="1" allowOverlap="1" wp14:anchorId="153C0BD1" wp14:editId="37A1CF6F">
                <wp:simplePos x="0" y="0"/>
                <wp:positionH relativeFrom="column">
                  <wp:posOffset>962108</wp:posOffset>
                </wp:positionH>
                <wp:positionV relativeFrom="paragraph">
                  <wp:posOffset>42738</wp:posOffset>
                </wp:positionV>
                <wp:extent cx="3326130" cy="2026920"/>
                <wp:effectExtent l="0" t="0" r="26670" b="278130"/>
                <wp:wrapTopAndBottom/>
                <wp:docPr id="74" name="Speech Bubble: Rectangle with Corners Rounded 74"/>
                <wp:cNvGraphicFramePr/>
                <a:graphic xmlns:a="http://schemas.openxmlformats.org/drawingml/2006/main">
                  <a:graphicData uri="http://schemas.microsoft.com/office/word/2010/wordprocessingShape">
                    <wps:wsp>
                      <wps:cNvSpPr/>
                      <wps:spPr>
                        <a:xfrm>
                          <a:off x="0" y="0"/>
                          <a:ext cx="3326130" cy="2026920"/>
                        </a:xfrm>
                        <a:prstGeom prst="wedgeRoundRectCallout">
                          <a:avLst/>
                        </a:prstGeom>
                      </wps:spPr>
                      <wps:style>
                        <a:lnRef idx="1">
                          <a:schemeClr val="accent2"/>
                        </a:lnRef>
                        <a:fillRef idx="2">
                          <a:schemeClr val="accent2"/>
                        </a:fillRef>
                        <a:effectRef idx="1">
                          <a:schemeClr val="accent2"/>
                        </a:effectRef>
                        <a:fontRef idx="minor">
                          <a:schemeClr val="dk1"/>
                        </a:fontRef>
                      </wps:style>
                      <wps:txbx>
                        <w:txbxContent>
                          <w:p w14:paraId="684FEB67" w14:textId="77777777" w:rsidR="00FD1665" w:rsidRPr="00766B6B" w:rsidRDefault="00FD1665" w:rsidP="00227CB4">
                            <w:pPr>
                              <w:jc w:val="center"/>
                              <w:rPr>
                                <w:rFonts w:cs="Open Sans"/>
                                <w:sz w:val="22"/>
                                <w:szCs w:val="22"/>
                              </w:rPr>
                            </w:pPr>
                            <w:r w:rsidRPr="00766B6B">
                              <w:rPr>
                                <w:rFonts w:cs="Open Sans"/>
                                <w:sz w:val="22"/>
                                <w:szCs w:val="22"/>
                              </w:rPr>
                              <w:t xml:space="preserve">That people on the internet that do really bad things should be stopped cause some kids get very upset and do silly things that other people might not want them to do </w:t>
                            </w:r>
                          </w:p>
                          <w:p w14:paraId="5D06B418" w14:textId="77777777" w:rsidR="00FD1665" w:rsidRPr="00766B6B" w:rsidRDefault="00FD1665" w:rsidP="00227CB4">
                            <w:pPr>
                              <w:jc w:val="center"/>
                              <w:rPr>
                                <w:rFonts w:cs="Open Sans"/>
                                <w:sz w:val="20"/>
                                <w:szCs w:val="20"/>
                              </w:rPr>
                            </w:pPr>
                            <w:r w:rsidRPr="00766B6B">
                              <w:rPr>
                                <w:rFonts w:cs="Open Sans"/>
                                <w:sz w:val="20"/>
                                <w:szCs w:val="20"/>
                              </w:rPr>
                              <w:t>(child, 11)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53C0BD1" id="Speech Bubble: Rectangle with Corners Rounded 74" o:spid="_x0000_s1048" type="#_x0000_t62" style="position:absolute;margin-left:75.75pt;margin-top:3.35pt;width:261.9pt;height:159.6pt;z-index:2517258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IUK7kAIAAGEFAAAOAAAAZHJzL2Uyb0RvYy54bWysVF9P2zAQf5+072D5faQJHYyIFHVFTJMQ&#10;VJSJZ9c5N9Ecn2e7TbtPv7ObFsSQNk17Se58/+9+d5dX206zDTjfoql4fjLiDIzEujWrin97vPnw&#10;iTMfhKmFRgMV34HnV5P37y57W0KBDeoaHCMnxpe9rXgTgi2zzMsGOuFP0IIhoULXiUCsW2W1Ez15&#10;73RWjEZnWY+utg4leE+v13shnyT/SoEM90p5CExXnHIL6evSdxm/2eRSlCsnbNPKIQ3xD1l0ojUU&#10;9OjqWgTB1q79zVXXSoceVTiR2GWoVCsh1UDV5KNX1SwaYSHVQs3x9tgm///cyrvN3LG2rvj5mDMj&#10;OprRwgLIhn1eL5caSvZATRRmpYH1bWjYDJ2hebMHXJsaakZ21MTe+pJ8LezcDZwnMnZkq1wX/1Qr&#10;26bG746Nh21gkh5PT4uz/JTmI0lWjIqziyKNJns2t86HL4Adi0TFe6hXkFKI6c2E1rgOaQJic+sD&#10;5UC2BxtiYn77jBIVdhpiUto8gKLyKYc8WSfgwUw7thEEGSElmFDECslf0o5mqtX6aFj82XDQj6aQ&#10;QHk0/ouoR4sUGU04GnetQfdW9Pp7PqSs9vqHDuzrji0I2+U2zb1I1cWnJdY7AoPD/ZZ4K29aavat&#10;8GEuHK0FDYhWPdzTR2nsK44DxVmD7udb71Gf0EpSznpas4r7H2vhgDP91RCOL/LxOO5lYsYfz2nu&#10;zL2ULF9KzLqbIY0lp6NiZSKjftAHUjnsnugiTGNUEgkjKXbFZXAHZhb26083RcJ0mtRoF60It2Zh&#10;5QEIETuP2yfh7IC4QGC9w8NKivIVzva6cUQGp+uAqk0gfO7rMALa44Sl4ebEQ/GST1rPl3HyCwAA&#10;//8DAFBLAwQUAAYACAAAACEAfRPFGOEAAAAJAQAADwAAAGRycy9kb3ducmV2LnhtbEyPwU7DMBBE&#10;70j8g7VIXBC12zRpCXGqCoEqcUC08AFussRR43UUu23o17Oc4Dia0cybYjW6TpxwCK0nDdOJAoFU&#10;+bqlRsPnx8v9EkSIhmrTeUIN3xhgVV5fFSav/Zm2eNrFRnAJhdxosDH2uZShsuhMmPgeib0vPzgT&#10;WQ6NrAdz5nLXyZlSmXSmJV6wpscni9Vhd3QamvfL+m3TvqpNclnGg92q+fzuWevbm3H9CCLiGP/C&#10;8IvP6FAy094fqQ6iY51OU45qyBYg2M8WaQJiryGZpQ8gy0L+f1D+AAAA//8DAFBLAQItABQABgAI&#10;AAAAIQC2gziS/gAAAOEBAAATAAAAAAAAAAAAAAAAAAAAAABbQ29udGVudF9UeXBlc10ueG1sUEsB&#10;Ai0AFAAGAAgAAAAhADj9If/WAAAAlAEAAAsAAAAAAAAAAAAAAAAALwEAAF9yZWxzLy5yZWxzUEsB&#10;Ai0AFAAGAAgAAAAhACohQruQAgAAYQUAAA4AAAAAAAAAAAAAAAAALgIAAGRycy9lMm9Eb2MueG1s&#10;UEsBAi0AFAAGAAgAAAAhAH0TxRjhAAAACQEAAA8AAAAAAAAAAAAAAAAA6gQAAGRycy9kb3ducmV2&#10;LnhtbFBLBQYAAAAABAAEAPMAAAD4BQAAAAA=&#10;" adj="6300,24300" fillcolor="#f3a875 [2165]" strokecolor="#ed7d31 [3205]" strokeweight=".5pt">
                <v:fill color2="#f09558 [2613]" rotate="t" colors="0 #f7bda4;.5 #f5b195;1 #f8a581" focus="100%" type="gradient">
                  <o:fill v:ext="view" type="gradientUnscaled"/>
                </v:fill>
                <v:textbox>
                  <w:txbxContent>
                    <w:p w14:paraId="684FEB67" w14:textId="77777777" w:rsidR="00FD1665" w:rsidRPr="00766B6B" w:rsidRDefault="00FD1665" w:rsidP="00227CB4">
                      <w:pPr>
                        <w:jc w:val="center"/>
                        <w:rPr>
                          <w:rFonts w:cs="Open Sans"/>
                          <w:sz w:val="22"/>
                          <w:szCs w:val="22"/>
                        </w:rPr>
                      </w:pPr>
                      <w:r w:rsidRPr="00766B6B">
                        <w:rPr>
                          <w:rFonts w:cs="Open Sans"/>
                          <w:sz w:val="22"/>
                          <w:szCs w:val="22"/>
                        </w:rPr>
                        <w:t xml:space="preserve">That people on the internet that do really bad things should be stopped cause some kids get very upset and do silly things that other people might not want them to do </w:t>
                      </w:r>
                    </w:p>
                    <w:p w14:paraId="5D06B418" w14:textId="77777777" w:rsidR="00FD1665" w:rsidRPr="00766B6B" w:rsidRDefault="00FD1665" w:rsidP="00227CB4">
                      <w:pPr>
                        <w:jc w:val="center"/>
                        <w:rPr>
                          <w:rFonts w:cs="Open Sans"/>
                          <w:sz w:val="20"/>
                          <w:szCs w:val="20"/>
                        </w:rPr>
                      </w:pPr>
                      <w:r w:rsidRPr="00766B6B">
                        <w:rPr>
                          <w:rFonts w:cs="Open Sans"/>
                          <w:sz w:val="20"/>
                          <w:szCs w:val="20"/>
                        </w:rPr>
                        <w:t>(child, 11)</w:t>
                      </w:r>
                    </w:p>
                  </w:txbxContent>
                </v:textbox>
                <w10:wrap type="topAndBottom"/>
              </v:shape>
            </w:pict>
          </mc:Fallback>
        </mc:AlternateContent>
      </w:r>
      <w:bookmarkStart w:id="109" w:name="_Hlk23183686"/>
      <w:r w:rsidR="00880BA2" w:rsidRPr="00880BA2">
        <w:rPr>
          <w:rFonts w:cs="Open Sans"/>
        </w:rPr>
        <w:t xml:space="preserve"> </w:t>
      </w:r>
      <w:r w:rsidR="00880BA2" w:rsidRPr="006D1B3C">
        <w:rPr>
          <w:rFonts w:cs="Open Sans"/>
        </w:rPr>
        <w:t xml:space="preserve">Digital environments, particularly those created by social media, have created new arenas for discrimination, harassment and bullying. Education is the most effective response to cyber-harassment and online safety for children. Research conducted by the Commission </w:t>
      </w:r>
      <w:r w:rsidR="00880BA2">
        <w:rPr>
          <w:rFonts w:cs="Open Sans"/>
        </w:rPr>
        <w:t xml:space="preserve">in </w:t>
      </w:r>
      <w:r w:rsidR="00880BA2" w:rsidRPr="006D1B3C">
        <w:rPr>
          <w:rFonts w:cs="Open Sans"/>
        </w:rPr>
        <w:t>2012</w:t>
      </w:r>
      <w:r w:rsidR="00880BA2" w:rsidRPr="006D1B3C">
        <w:rPr>
          <w:rStyle w:val="EndnoteReference"/>
          <w:sz w:val="24"/>
        </w:rPr>
        <w:endnoteReference w:id="89"/>
      </w:r>
      <w:r w:rsidR="00880BA2" w:rsidRPr="006D1B3C">
        <w:rPr>
          <w:rFonts w:cs="Open Sans"/>
        </w:rPr>
        <w:t xml:space="preserve"> emphasises that the key driver of behavioural change in children is peer support and educative approaches. The need to educate children about how to deal with negative online behaviour needs to be balanced with the recognition that access to digital technology and information supports children to claim their basic rights in a range of areas. </w:t>
      </w:r>
    </w:p>
    <w:bookmarkEnd w:id="109"/>
    <w:p w14:paraId="4D30A6CB" w14:textId="4897139C" w:rsidR="00880BA2" w:rsidRPr="006975B2" w:rsidRDefault="00227CB4" w:rsidP="00347F86">
      <w:pPr>
        <w:rPr>
          <w:rFonts w:cs="Open Sans"/>
          <w:b/>
          <w:bCs/>
        </w:rPr>
      </w:pPr>
      <w:r>
        <w:rPr>
          <w:rFonts w:cs="Open Sans"/>
          <w:noProof/>
        </w:rPr>
        <w:lastRenderedPageBreak/>
        <mc:AlternateContent>
          <mc:Choice Requires="wps">
            <w:drawing>
              <wp:anchor distT="0" distB="0" distL="114300" distR="114300" simplePos="0" relativeHeight="251727872" behindDoc="0" locked="0" layoutInCell="1" allowOverlap="1" wp14:anchorId="3732DF91" wp14:editId="78BD064C">
                <wp:simplePos x="0" y="0"/>
                <wp:positionH relativeFrom="column">
                  <wp:posOffset>1122218</wp:posOffset>
                </wp:positionH>
                <wp:positionV relativeFrom="paragraph">
                  <wp:posOffset>-66617</wp:posOffset>
                </wp:positionV>
                <wp:extent cx="3444240" cy="1645920"/>
                <wp:effectExtent l="0" t="0" r="22860" b="220980"/>
                <wp:wrapTopAndBottom/>
                <wp:docPr id="75" name="Speech Bubble: Rectangle with Corners Rounded 75"/>
                <wp:cNvGraphicFramePr/>
                <a:graphic xmlns:a="http://schemas.openxmlformats.org/drawingml/2006/main">
                  <a:graphicData uri="http://schemas.microsoft.com/office/word/2010/wordprocessingShape">
                    <wps:wsp>
                      <wps:cNvSpPr/>
                      <wps:spPr>
                        <a:xfrm>
                          <a:off x="0" y="0"/>
                          <a:ext cx="3444240" cy="1645920"/>
                        </a:xfrm>
                        <a:prstGeom prst="wedgeRoundRectCallout">
                          <a:avLst/>
                        </a:prstGeom>
                      </wps:spPr>
                      <wps:style>
                        <a:lnRef idx="1">
                          <a:schemeClr val="accent5"/>
                        </a:lnRef>
                        <a:fillRef idx="2">
                          <a:schemeClr val="accent5"/>
                        </a:fillRef>
                        <a:effectRef idx="1">
                          <a:schemeClr val="accent5"/>
                        </a:effectRef>
                        <a:fontRef idx="minor">
                          <a:schemeClr val="dk1"/>
                        </a:fontRef>
                      </wps:style>
                      <wps:txbx>
                        <w:txbxContent>
                          <w:p w14:paraId="2CFABD6C" w14:textId="77777777" w:rsidR="00FD1665" w:rsidRPr="001E5504" w:rsidRDefault="00FD1665" w:rsidP="00227CB4">
                            <w:pPr>
                              <w:jc w:val="center"/>
                              <w:rPr>
                                <w:rFonts w:cs="Open Sans"/>
                                <w:sz w:val="22"/>
                                <w:szCs w:val="22"/>
                              </w:rPr>
                            </w:pPr>
                            <w:r w:rsidRPr="001E5504">
                              <w:rPr>
                                <w:rFonts w:cs="Open Sans"/>
                                <w:sz w:val="22"/>
                                <w:szCs w:val="22"/>
                              </w:rPr>
                              <w:t>Australia has made some great choices about the age limits for apps in case of cyber bullying or other dangers of the internet</w:t>
                            </w:r>
                          </w:p>
                          <w:p w14:paraId="2A4194EE" w14:textId="77777777" w:rsidR="00FD1665" w:rsidRPr="001E5504" w:rsidRDefault="00FD1665" w:rsidP="00227CB4">
                            <w:pPr>
                              <w:jc w:val="center"/>
                              <w:rPr>
                                <w:rFonts w:cs="Open Sans"/>
                                <w:sz w:val="20"/>
                                <w:szCs w:val="20"/>
                              </w:rPr>
                            </w:pPr>
                            <w:r w:rsidRPr="001E5504">
                              <w:rPr>
                                <w:rFonts w:cs="Open Sans"/>
                                <w:sz w:val="20"/>
                                <w:szCs w:val="20"/>
                              </w:rPr>
                              <w:t>(child, 10)</w:t>
                            </w:r>
                          </w:p>
                          <w:p w14:paraId="30FB26E2" w14:textId="77777777" w:rsidR="00FD1665" w:rsidRDefault="00FD1665" w:rsidP="00227CB4">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732DF91" id="Speech Bubble: Rectangle with Corners Rounded 75" o:spid="_x0000_s1049" type="#_x0000_t62" style="position:absolute;margin-left:88.35pt;margin-top:-5.25pt;width:271.2pt;height:129.6pt;z-index:2517278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fFDCkgIAAGEFAAAOAAAAZHJzL2Uyb0RvYy54bWysVF9P2zAQf5+072D5faQtAUZFiroipkkI&#10;EGXi2XXOTTTH59lO0+7Tc3bSghjSpmkvzl3u//3u7uJy22i2AedrNAUfH404AyOxrM264N8frz99&#10;5swHYUqh0UDBd+D55ezjh4vOTmGCFeoSHCMnxk87W/AqBDvNMi8raIQ/QguGhApdIwKxbp2VTnTk&#10;vdHZZDQ6zTp0pXUowXv6e9UL+Sz5VwpkuFPKQ2C64JRbSK9L7yq+2exCTNdO2KqWQxriH7JoRG0o&#10;6MHVlQiCta7+zVVTS4ceVTiS2GSoVC0h1UDVjEdvqllWwkKqhZrj7aFN/v+5lbebe8fqsuBnJ5wZ&#10;0RBGSwsgK/alXa00TNkDNVGYtQbW1aFiC3SG8GYP2JoSSkZ21MTO+in5Wtp7N3CeyNiRrXJN/FKt&#10;bJsavzs0HraBSfp5nOf5JCd8JMnGp/nJ+SRBk72YW+fDV8CGRaLgHZRrSCnE9BZCa2xDQkBsbnyg&#10;HMh2b0NMzK/PKFFhpyEmpc0DKCqfchgn6zR4sNCObQSNjJASTEgVkr+kHc1UrfXBcPJnw0E/mkIa&#10;yoPxX0Q9WKTIaMLBuKkNuveilz/GERRKWfX6+w70dccWhO1qm3CfHO/xW2G5o2Fw2G+Jt/K6pmbf&#10;CB/uhaO1IIBo1cMdPUpjV3AcKM4qdL/e+x/1aVpJyllHa1Zw/7MVDjjT3wzN8fk4j7iHxOQnZ4Q7&#10;c68lq9cS0zYLJFjGdFSsTGTUD3pPKofNE12EeYxKImEkxS64DG7PLEK//nRTJMznSY120YpwY5ZW&#10;7gchzs7j9kk4O0xcoGG9xf1KiumbOet1I0QG521AVachjK3u+zpAQHucgBluTjwUr/mk9XIZZ88A&#10;AAD//wMAUEsDBBQABgAIAAAAIQBtUios4gAAAAsBAAAPAAAAZHJzL2Rvd25yZXYueG1sTI/RSsMw&#10;FIbvBd8hHMEb2dIWXWttOkSdMNBBuz1A1sS22pyUJt3i23u80suf8/H9/ynWwQzspCfXWxQQLyNg&#10;GhuremwFHPabRQbMeYlKDha1gG/tYF1eXhQyV/aMlT7VvmUkQZdLAZ33Y865azptpFvaUSPdPuxk&#10;pKc4tVxN8kxyM/AkilbcyB6poZOjfup081XPhiy7KstCEqrtvHm2b/Xr/ub95VOI66vw+ADM6+D/&#10;YPidT9OhpE1HO6NybKCcrlJCBSzi6A4YEWl8HwM7CkhusxR4WfD/P5Q/AAAA//8DAFBLAQItABQA&#10;BgAIAAAAIQC2gziS/gAAAOEBAAATAAAAAAAAAAAAAAAAAAAAAABbQ29udGVudF9UeXBlc10ueG1s&#10;UEsBAi0AFAAGAAgAAAAhADj9If/WAAAAlAEAAAsAAAAAAAAAAAAAAAAALwEAAF9yZWxzLy5yZWxz&#10;UEsBAi0AFAAGAAgAAAAhACF8UMKSAgAAYQUAAA4AAAAAAAAAAAAAAAAALgIAAGRycy9lMm9Eb2Mu&#10;eG1sUEsBAi0AFAAGAAgAAAAhAG1SKiziAAAACwEAAA8AAAAAAAAAAAAAAAAA7AQAAGRycy9kb3du&#10;cmV2LnhtbFBLBQYAAAAABAAEAPMAAAD7BQAAAAA=&#10;" adj="6300,24300" fillcolor="#91bce3 [2168]" strokecolor="#5b9bd5 [3208]" strokeweight=".5pt">
                <v:fill color2="#7aaddd [2616]" rotate="t" colors="0 #b1cbe9;.5 #a3c1e5;1 #92b9e4" focus="100%" type="gradient">
                  <o:fill v:ext="view" type="gradientUnscaled"/>
                </v:fill>
                <v:textbox>
                  <w:txbxContent>
                    <w:p w14:paraId="2CFABD6C" w14:textId="77777777" w:rsidR="00FD1665" w:rsidRPr="001E5504" w:rsidRDefault="00FD1665" w:rsidP="00227CB4">
                      <w:pPr>
                        <w:jc w:val="center"/>
                        <w:rPr>
                          <w:rFonts w:cs="Open Sans"/>
                          <w:sz w:val="22"/>
                          <w:szCs w:val="22"/>
                        </w:rPr>
                      </w:pPr>
                      <w:r w:rsidRPr="001E5504">
                        <w:rPr>
                          <w:rFonts w:cs="Open Sans"/>
                          <w:sz w:val="22"/>
                          <w:szCs w:val="22"/>
                        </w:rPr>
                        <w:t>Australia has made some great choices about the age limits for apps in case of cyber bullying or other dangers of the internet</w:t>
                      </w:r>
                    </w:p>
                    <w:p w14:paraId="2A4194EE" w14:textId="77777777" w:rsidR="00FD1665" w:rsidRPr="001E5504" w:rsidRDefault="00FD1665" w:rsidP="00227CB4">
                      <w:pPr>
                        <w:jc w:val="center"/>
                        <w:rPr>
                          <w:rFonts w:cs="Open Sans"/>
                          <w:sz w:val="20"/>
                          <w:szCs w:val="20"/>
                        </w:rPr>
                      </w:pPr>
                      <w:r w:rsidRPr="001E5504">
                        <w:rPr>
                          <w:rFonts w:cs="Open Sans"/>
                          <w:sz w:val="20"/>
                          <w:szCs w:val="20"/>
                        </w:rPr>
                        <w:t>(child, 10)</w:t>
                      </w:r>
                    </w:p>
                    <w:p w14:paraId="30FB26E2" w14:textId="77777777" w:rsidR="00FD1665" w:rsidRDefault="00FD1665" w:rsidP="00227CB4">
                      <w:pPr>
                        <w:jc w:val="center"/>
                      </w:pPr>
                    </w:p>
                  </w:txbxContent>
                </v:textbox>
                <w10:wrap type="topAndBottom"/>
              </v:shape>
            </w:pict>
          </mc:Fallback>
        </mc:AlternateContent>
      </w:r>
      <w:bookmarkStart w:id="110" w:name="_Hlk23183721"/>
      <w:r w:rsidR="00880BA2" w:rsidRPr="00880BA2">
        <w:rPr>
          <w:rFonts w:cs="Open Sans"/>
          <w:b/>
          <w:bCs/>
        </w:rPr>
        <w:t xml:space="preserve"> </w:t>
      </w:r>
      <w:r w:rsidR="00880BA2" w:rsidRPr="006975B2">
        <w:rPr>
          <w:rFonts w:cs="Open Sans"/>
          <w:b/>
          <w:bCs/>
        </w:rPr>
        <w:t>In its Concluding Observations (2019), the Committee on the Rights of the Child recommend</w:t>
      </w:r>
      <w:r w:rsidR="00880BA2">
        <w:rPr>
          <w:rFonts w:cs="Open Sans"/>
          <w:b/>
          <w:bCs/>
        </w:rPr>
        <w:t>ed</w:t>
      </w:r>
      <w:r w:rsidR="00880BA2" w:rsidRPr="006975B2">
        <w:rPr>
          <w:rFonts w:cs="Open Sans"/>
          <w:b/>
          <w:bCs/>
        </w:rPr>
        <w:t xml:space="preserve"> that the Australian Government</w:t>
      </w:r>
      <w:r w:rsidR="00880BA2">
        <w:rPr>
          <w:rFonts w:cs="Open Sans"/>
          <w:b/>
          <w:bCs/>
        </w:rPr>
        <w:t xml:space="preserve"> e</w:t>
      </w:r>
      <w:r w:rsidR="00880BA2" w:rsidRPr="006975B2">
        <w:rPr>
          <w:rFonts w:cs="Open Sans"/>
          <w:b/>
          <w:bCs/>
        </w:rPr>
        <w:t>nsure that children, their parents and other caregivers are taught appropriate online behaviour, including preventive strategies, against online abuse and/or exploitation.</w:t>
      </w:r>
      <w:r w:rsidR="00880BA2" w:rsidRPr="006975B2">
        <w:rPr>
          <w:rStyle w:val="EndnoteReference"/>
          <w:b/>
          <w:bCs/>
        </w:rPr>
        <w:endnoteReference w:id="90"/>
      </w:r>
    </w:p>
    <w:bookmarkEnd w:id="110"/>
    <w:p w14:paraId="155412EC" w14:textId="1F7B030C" w:rsidR="00227CB4" w:rsidRPr="00702AF4" w:rsidRDefault="00227CB4" w:rsidP="00347F86">
      <w:pPr>
        <w:pStyle w:val="Heading3"/>
      </w:pPr>
      <w:r w:rsidRPr="00702AF4">
        <w:t>Exposure to harmful digital content</w:t>
      </w:r>
    </w:p>
    <w:p w14:paraId="5771EC8C" w14:textId="77777777" w:rsidR="00880BA2" w:rsidRDefault="00880BA2" w:rsidP="00347F86">
      <w:pPr>
        <w:rPr>
          <w:rFonts w:cs="Open Sans"/>
        </w:rPr>
      </w:pPr>
      <w:bookmarkStart w:id="112" w:name="_Hlk23183736"/>
      <w:r w:rsidRPr="006D1B3C">
        <w:rPr>
          <w:rFonts w:cs="Open Sans"/>
        </w:rPr>
        <w:t xml:space="preserve">A common form of harm that can occur within the digital environment is exposure to pornographic and violent images. Intentional or unintentional exposure to pornography can result in children developing distorted ideas about sexuality and relationships. </w:t>
      </w:r>
      <w:r>
        <w:rPr>
          <w:rFonts w:cs="Open Sans"/>
        </w:rPr>
        <w:t>The Australian Institute of Family Studies reported:</w:t>
      </w:r>
    </w:p>
    <w:p w14:paraId="488CA527" w14:textId="77777777" w:rsidR="00880BA2" w:rsidRPr="00B01B2B" w:rsidRDefault="00880BA2" w:rsidP="00347F86">
      <w:pPr>
        <w:pStyle w:val="ListParagraph"/>
        <w:widowControl/>
        <w:numPr>
          <w:ilvl w:val="0"/>
          <w:numId w:val="33"/>
        </w:numPr>
        <w:spacing w:before="240"/>
        <w:rPr>
          <w:rFonts w:cs="Open Sans"/>
        </w:rPr>
      </w:pPr>
      <w:bookmarkStart w:id="113" w:name="_Hlk23183742"/>
      <w:bookmarkEnd w:id="112"/>
      <w:r w:rsidRPr="00B01B2B">
        <w:rPr>
          <w:rFonts w:cs="Open Sans"/>
        </w:rPr>
        <w:t xml:space="preserve">In Australia, just under half (44%) of children aged 9–16 surveyed had encountered sexual images in the last month. Of these, 16% had seen images of someone having sex and 17% </w:t>
      </w:r>
      <w:r>
        <w:rPr>
          <w:rFonts w:cs="Open Sans"/>
        </w:rPr>
        <w:t xml:space="preserve">had seen images </w:t>
      </w:r>
      <w:r w:rsidRPr="00B01B2B">
        <w:rPr>
          <w:rFonts w:cs="Open Sans"/>
        </w:rPr>
        <w:t>of someone’s genitals.</w:t>
      </w:r>
    </w:p>
    <w:p w14:paraId="56A8B164" w14:textId="77777777" w:rsidR="00880BA2" w:rsidRPr="00B01B2B" w:rsidRDefault="00880BA2" w:rsidP="00347F86">
      <w:pPr>
        <w:pStyle w:val="ListParagraph"/>
        <w:widowControl/>
        <w:numPr>
          <w:ilvl w:val="0"/>
          <w:numId w:val="33"/>
        </w:numPr>
        <w:spacing w:before="240"/>
        <w:rPr>
          <w:rFonts w:cs="Open Sans"/>
        </w:rPr>
      </w:pPr>
      <w:r w:rsidRPr="00B01B2B">
        <w:rPr>
          <w:rFonts w:cs="Open Sans"/>
        </w:rPr>
        <w:t>Younger children (those aged 9–12) are particularly likely to be distressed or upset by pornography.</w:t>
      </w:r>
    </w:p>
    <w:p w14:paraId="20AA3C92" w14:textId="77777777" w:rsidR="00880BA2" w:rsidRPr="00B01B2B" w:rsidRDefault="00880BA2" w:rsidP="00347F86">
      <w:pPr>
        <w:pStyle w:val="ListParagraph"/>
        <w:widowControl/>
        <w:numPr>
          <w:ilvl w:val="0"/>
          <w:numId w:val="33"/>
        </w:numPr>
        <w:spacing w:before="240"/>
        <w:rPr>
          <w:rFonts w:cs="Open Sans"/>
        </w:rPr>
      </w:pPr>
      <w:r w:rsidRPr="00B01B2B">
        <w:rPr>
          <w:rFonts w:cs="Open Sans"/>
        </w:rPr>
        <w:t>Parents tend to overestimate exposure to pornography for younger children and underestimate the extent of exposure for older children.</w:t>
      </w:r>
    </w:p>
    <w:p w14:paraId="3DE26E74" w14:textId="77777777" w:rsidR="00880BA2" w:rsidRPr="00B01B2B" w:rsidRDefault="00880BA2" w:rsidP="00347F86">
      <w:pPr>
        <w:pStyle w:val="ListParagraph"/>
        <w:widowControl/>
        <w:numPr>
          <w:ilvl w:val="0"/>
          <w:numId w:val="33"/>
        </w:numPr>
        <w:spacing w:before="240"/>
        <w:rPr>
          <w:rFonts w:cs="Open Sans"/>
        </w:rPr>
      </w:pPr>
      <w:r w:rsidRPr="00B01B2B">
        <w:rPr>
          <w:rFonts w:cs="Open Sans"/>
        </w:rPr>
        <w:t>The extent and frequency of viewing pornography differs by gender, with males more likely to deliberately seek out pornography and to do so frequently</w:t>
      </w:r>
      <w:r>
        <w:rPr>
          <w:rFonts w:cs="Open Sans"/>
        </w:rPr>
        <w:t>.</w:t>
      </w:r>
      <w:r>
        <w:rPr>
          <w:rStyle w:val="EndnoteReference"/>
        </w:rPr>
        <w:endnoteReference w:id="91"/>
      </w:r>
    </w:p>
    <w:p w14:paraId="32B42192" w14:textId="77777777" w:rsidR="00880BA2" w:rsidRPr="006D1B3C" w:rsidRDefault="00880BA2" w:rsidP="00347F86">
      <w:pPr>
        <w:rPr>
          <w:rFonts w:cs="Open Sans"/>
        </w:rPr>
      </w:pPr>
      <w:r w:rsidRPr="006D1B3C">
        <w:rPr>
          <w:rFonts w:cs="Open Sans"/>
        </w:rPr>
        <w:t>A human rights-based approach to protecting children from harm online requires a balancing of rights, with children and young people themselves being included in discussions about the most appropriate protective measures. Current regulatory responses, such as the removal of prohibited content under the eSafety Commissioner’s Online Content Scheme, and the requirement that Internet Service Providers (ISPs) offer information and make available (at cost) filters that parents can install, can help to prevent some exposure.</w:t>
      </w:r>
    </w:p>
    <w:p w14:paraId="4378B82E" w14:textId="77777777" w:rsidR="00880BA2" w:rsidRPr="006D1B3C" w:rsidRDefault="00880BA2" w:rsidP="00347F86">
      <w:pPr>
        <w:rPr>
          <w:rFonts w:cs="Open Sans"/>
        </w:rPr>
      </w:pPr>
      <w:r w:rsidRPr="006D1B3C">
        <w:rPr>
          <w:rFonts w:cs="Open Sans"/>
        </w:rPr>
        <w:lastRenderedPageBreak/>
        <w:t xml:space="preserve">However, the most effective strategy for protecting children and young people from the adverse effects of viewing pornographic content online is education. Such education includes providing children and young people with information and education about safety online, critical discussions about pornography as part of age-appropriate education about sex and respectful relationships, and human rights education. A package of educative measures covering these areas has the potential to empower children and young people and their families, and </w:t>
      </w:r>
      <w:r>
        <w:rPr>
          <w:rFonts w:cs="Open Sans"/>
        </w:rPr>
        <w:t xml:space="preserve">to </w:t>
      </w:r>
      <w:r w:rsidRPr="006D1B3C">
        <w:rPr>
          <w:rFonts w:cs="Open Sans"/>
        </w:rPr>
        <w:t>provide them with the tools needed to minimise both exposure to and the impact of pornographic online content.</w:t>
      </w:r>
    </w:p>
    <w:p w14:paraId="093E83E6" w14:textId="77777777" w:rsidR="00880BA2" w:rsidRPr="006D1B3C" w:rsidRDefault="00880BA2" w:rsidP="00347F86">
      <w:pPr>
        <w:rPr>
          <w:rFonts w:cs="Open Sans"/>
        </w:rPr>
      </w:pPr>
      <w:r w:rsidRPr="006D1B3C">
        <w:rPr>
          <w:rFonts w:cs="Open Sans"/>
        </w:rPr>
        <w:t xml:space="preserve">‘Sexting’ is the practice of sending or sharing intimate images. A 2017 survey of 1,424 young people aged 14–17 conducted by the Office of the eSafety Commissioner found that nearly </w:t>
      </w:r>
      <w:r>
        <w:rPr>
          <w:rFonts w:cs="Open Sans"/>
        </w:rPr>
        <w:t>one in three</w:t>
      </w:r>
      <w:r w:rsidRPr="006D1B3C">
        <w:rPr>
          <w:rFonts w:cs="Open Sans"/>
        </w:rPr>
        <w:t xml:space="preserve"> of the respondents had some experience with sexting in the 12 months prior to the date on which the survey was conducted. This included </w:t>
      </w:r>
      <w:r>
        <w:rPr>
          <w:rFonts w:cs="Open Sans"/>
        </w:rPr>
        <w:t>‘</w:t>
      </w:r>
      <w:r w:rsidRPr="006D1B3C">
        <w:rPr>
          <w:rFonts w:cs="Open Sans"/>
        </w:rPr>
        <w:t>sending, being asked and asking, sharing or showing nude or nearly nude images or videos.’</w:t>
      </w:r>
      <w:r w:rsidRPr="006D1B3C">
        <w:rPr>
          <w:rStyle w:val="EndnoteReference"/>
        </w:rPr>
        <w:endnoteReference w:id="92"/>
      </w:r>
    </w:p>
    <w:p w14:paraId="3E56B119" w14:textId="77777777" w:rsidR="00880BA2" w:rsidRPr="006D1B3C" w:rsidRDefault="00880BA2" w:rsidP="00347F86">
      <w:pPr>
        <w:rPr>
          <w:rFonts w:cs="Open Sans"/>
        </w:rPr>
      </w:pPr>
      <w:bookmarkStart w:id="114" w:name="_Hlk23183767"/>
      <w:bookmarkEnd w:id="113"/>
      <w:r w:rsidRPr="006D1B3C">
        <w:rPr>
          <w:rFonts w:cs="Open Sans"/>
        </w:rPr>
        <w:t xml:space="preserve">Under Commonwealth law (section 474.27A(1) of the </w:t>
      </w:r>
      <w:r w:rsidRPr="006D1B3C">
        <w:rPr>
          <w:rFonts w:cs="Open Sans"/>
          <w:i/>
          <w:iCs/>
        </w:rPr>
        <w:t>Criminal Code Act 1995</w:t>
      </w:r>
      <w:r w:rsidRPr="006D1B3C">
        <w:rPr>
          <w:rFonts w:cs="Open Sans"/>
        </w:rPr>
        <w:t xml:space="preserve">), it is an offence for a person to transmit, access or solicit child sexual abuse material. There are also </w:t>
      </w:r>
      <w:r>
        <w:rPr>
          <w:rFonts w:cs="Open Sans"/>
        </w:rPr>
        <w:t>s</w:t>
      </w:r>
      <w:r w:rsidRPr="006D1B3C">
        <w:rPr>
          <w:rFonts w:cs="Open Sans"/>
        </w:rPr>
        <w:t xml:space="preserve">tate and </w:t>
      </w:r>
      <w:r>
        <w:rPr>
          <w:rFonts w:cs="Open Sans"/>
        </w:rPr>
        <w:t>t</w:t>
      </w:r>
      <w:r w:rsidRPr="006D1B3C">
        <w:rPr>
          <w:rFonts w:cs="Open Sans"/>
        </w:rPr>
        <w:t>erritory laws that operate to criminalise accessing, possessing, creating and sharing sexualised images of children. These laws are designed to protect children from predatory adults. However, the laws can sometimes be used to prosecute children who have unknowingly engaged in criminal behaviour</w:t>
      </w:r>
      <w:r>
        <w:rPr>
          <w:rFonts w:cs="Open Sans"/>
        </w:rPr>
        <w:t>—</w:t>
      </w:r>
      <w:r w:rsidRPr="006D1B3C">
        <w:rPr>
          <w:rFonts w:cs="Open Sans"/>
        </w:rPr>
        <w:t>even if the children involved have consented. A child or young person under the age of 18 who takes an intimate image of themselves and then shares it with another young person can be prosecuted for transmitting child sexual abuse material. The recipient of the image can also be prosecuted.</w:t>
      </w:r>
    </w:p>
    <w:p w14:paraId="1ED4DBCF" w14:textId="77777777" w:rsidR="00880BA2" w:rsidRPr="006D1B3C" w:rsidRDefault="00880BA2" w:rsidP="00347F86">
      <w:pPr>
        <w:rPr>
          <w:rFonts w:cs="Open Sans"/>
        </w:rPr>
      </w:pPr>
      <w:r w:rsidRPr="006D1B3C">
        <w:rPr>
          <w:rFonts w:cs="Open Sans"/>
        </w:rPr>
        <w:t>The Youth Advocacy Centre has indicated that it is aware of numerous prosecutions involving children:</w:t>
      </w:r>
    </w:p>
    <w:p w14:paraId="670151DD" w14:textId="77777777" w:rsidR="00880BA2" w:rsidRPr="00B34C92" w:rsidRDefault="00880BA2" w:rsidP="00347F86">
      <w:pPr>
        <w:ind w:left="720"/>
        <w:rPr>
          <w:rFonts w:cs="Open Sans"/>
          <w:sz w:val="22"/>
          <w:szCs w:val="22"/>
        </w:rPr>
      </w:pPr>
      <w:r w:rsidRPr="00B34C92">
        <w:rPr>
          <w:rFonts w:cs="Open Sans"/>
          <w:sz w:val="22"/>
          <w:szCs w:val="22"/>
        </w:rPr>
        <w:t>Lawyers regularly make submissions for the withdrawal of charges where children are prosecuted for producing and distributing child exploitation material when taking a photo of themselves and sending it to a boy/girlfriend or similar. They are the victim of their own offence.</w:t>
      </w:r>
      <w:r w:rsidRPr="00B34C92">
        <w:rPr>
          <w:rStyle w:val="EndnoteReference"/>
          <w:sz w:val="22"/>
          <w:szCs w:val="22"/>
        </w:rPr>
        <w:endnoteReference w:id="93"/>
      </w:r>
    </w:p>
    <w:p w14:paraId="52C937EF" w14:textId="77777777" w:rsidR="00880BA2" w:rsidRDefault="00880BA2" w:rsidP="00347F86">
      <w:pPr>
        <w:rPr>
          <w:rFonts w:cs="Open Sans"/>
        </w:rPr>
      </w:pPr>
      <w:r w:rsidRPr="006D1B3C">
        <w:rPr>
          <w:rFonts w:cs="Open Sans"/>
        </w:rPr>
        <w:t>Children need to be provided with clear guidance about how to navigate healthy sexual relationships, the importance of consent and safe digital practices</w:t>
      </w:r>
      <w:r>
        <w:rPr>
          <w:rFonts w:cs="Open Sans"/>
        </w:rPr>
        <w:t xml:space="preserve"> in the digital environment</w:t>
      </w:r>
      <w:r w:rsidRPr="006D1B3C">
        <w:rPr>
          <w:rFonts w:cs="Open Sans"/>
        </w:rPr>
        <w:t xml:space="preserve">. Criminalising the behaviour of children who engage in the practice of ‘sexting’ is not an effective solution to this problem. </w:t>
      </w:r>
      <w:bookmarkEnd w:id="114"/>
    </w:p>
    <w:p w14:paraId="3DB52915" w14:textId="4F24D341" w:rsidR="00227CB4" w:rsidRPr="00702AF4" w:rsidRDefault="00880BA2" w:rsidP="00347F86">
      <w:pPr>
        <w:pStyle w:val="Heading3"/>
      </w:pPr>
      <w:r>
        <w:rPr>
          <w:noProof/>
        </w:rPr>
        <w:lastRenderedPageBreak/>
        <mc:AlternateContent>
          <mc:Choice Requires="wps">
            <w:drawing>
              <wp:anchor distT="0" distB="0" distL="114300" distR="114300" simplePos="0" relativeHeight="251722239" behindDoc="1" locked="0" layoutInCell="1" allowOverlap="1" wp14:anchorId="5D736930" wp14:editId="5F1E4340">
                <wp:simplePos x="0" y="0"/>
                <wp:positionH relativeFrom="column">
                  <wp:posOffset>722483</wp:posOffset>
                </wp:positionH>
                <wp:positionV relativeFrom="paragraph">
                  <wp:posOffset>249946</wp:posOffset>
                </wp:positionV>
                <wp:extent cx="3493770" cy="2023110"/>
                <wp:effectExtent l="19050" t="19050" r="30480" b="281940"/>
                <wp:wrapTopAndBottom/>
                <wp:docPr id="76" name="Speech Bubble: Oval 76"/>
                <wp:cNvGraphicFramePr/>
                <a:graphic xmlns:a="http://schemas.openxmlformats.org/drawingml/2006/main">
                  <a:graphicData uri="http://schemas.microsoft.com/office/word/2010/wordprocessingShape">
                    <wps:wsp>
                      <wps:cNvSpPr/>
                      <wps:spPr>
                        <a:xfrm>
                          <a:off x="0" y="0"/>
                          <a:ext cx="3493770" cy="2023110"/>
                        </a:xfrm>
                        <a:prstGeom prst="wedgeEllipseCallout">
                          <a:avLst/>
                        </a:prstGeom>
                        <a:solidFill>
                          <a:schemeClr val="accent2">
                            <a:lumMod val="40000"/>
                            <a:lumOff val="60000"/>
                          </a:schemeClr>
                        </a:solidFill>
                      </wps:spPr>
                      <wps:style>
                        <a:lnRef idx="2">
                          <a:schemeClr val="accent1">
                            <a:shade val="50000"/>
                          </a:schemeClr>
                        </a:lnRef>
                        <a:fillRef idx="1">
                          <a:schemeClr val="accent1"/>
                        </a:fillRef>
                        <a:effectRef idx="0">
                          <a:schemeClr val="accent1"/>
                        </a:effectRef>
                        <a:fontRef idx="minor">
                          <a:schemeClr val="lt1"/>
                        </a:fontRef>
                      </wps:style>
                      <wps:txbx>
                        <w:txbxContent>
                          <w:p w14:paraId="2347AF19" w14:textId="77777777" w:rsidR="00FD1665" w:rsidRPr="00A31FC7" w:rsidRDefault="00FD1665" w:rsidP="00227CB4">
                            <w:pPr>
                              <w:jc w:val="center"/>
                              <w:rPr>
                                <w:rFonts w:cs="Open Sans"/>
                                <w:color w:val="000000" w:themeColor="text1"/>
                                <w:sz w:val="20"/>
                                <w:szCs w:val="20"/>
                              </w:rPr>
                            </w:pPr>
                            <w:r w:rsidRPr="00A31FC7">
                              <w:rPr>
                                <w:rFonts w:cs="Open Sans"/>
                                <w:color w:val="000000" w:themeColor="text1"/>
                                <w:sz w:val="20"/>
                                <w:szCs w:val="20"/>
                              </w:rPr>
                              <w:t>I have a disability (vision impairment) and I can still do things. I would like to see people with disabilities included more and have better access to everything</w:t>
                            </w:r>
                          </w:p>
                          <w:p w14:paraId="101512AC" w14:textId="77777777" w:rsidR="00FD1665" w:rsidRPr="00A31FC7" w:rsidRDefault="00FD1665" w:rsidP="00227CB4">
                            <w:pPr>
                              <w:jc w:val="center"/>
                              <w:rPr>
                                <w:rFonts w:cs="Open Sans"/>
                                <w:color w:val="000000" w:themeColor="text1"/>
                                <w:sz w:val="18"/>
                                <w:szCs w:val="18"/>
                              </w:rPr>
                            </w:pPr>
                            <w:r w:rsidRPr="00A31FC7">
                              <w:rPr>
                                <w:rFonts w:cs="Open Sans"/>
                                <w:color w:val="000000" w:themeColor="text1"/>
                                <w:sz w:val="18"/>
                                <w:szCs w:val="18"/>
                              </w:rPr>
                              <w:t>(</w:t>
                            </w:r>
                            <w:r>
                              <w:rPr>
                                <w:rFonts w:cs="Open Sans"/>
                                <w:color w:val="000000" w:themeColor="text1"/>
                                <w:sz w:val="18"/>
                                <w:szCs w:val="18"/>
                              </w:rPr>
                              <w:t>child</w:t>
                            </w:r>
                            <w:r w:rsidRPr="00A31FC7">
                              <w:rPr>
                                <w:rFonts w:cs="Open Sans"/>
                                <w:color w:val="000000" w:themeColor="text1"/>
                                <w:sz w:val="18"/>
                                <w:szCs w:val="18"/>
                              </w:rPr>
                              <w:t>, 9)</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D736930" id="Speech Bubble: Oval 76" o:spid="_x0000_s1050" type="#_x0000_t63" style="position:absolute;left:0;text-align:left;margin-left:56.9pt;margin-top:19.7pt;width:275.1pt;height:159.3pt;z-index:-251594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Tx5nvAIAANoFAAAOAAAAZHJzL2Uyb0RvYy54bWysVN1P2zAQf5+0/8Hy+0hTCh0RKerKmCYx&#10;QCsTz65zaSI5Ps92m5a/fmcnDRVje5jWh/Q+f/fhu7u82jWKbcG6GnXO05MRZ6AlFrVe5/zH482H&#10;j5w5L3QhFGrI+R4cv5q9f3fZmgzGWKEqwDIC0S5rTc4r702WJE5W0Ah3ggY0KUu0jfDE2nVSWNES&#10;eqOS8Wh0nrRoC2NRgnMkve6UfBbxyxKkvy9LB56pnFNuPn5t/K7CN5ldimxthalq2ach/iGLRtSa&#10;gg5Q18ILtrH1b1BNLS06LP2JxCbBsqwlxBqomnT0qpplJQzEWqg5zgxtcv8PVt5tHyyri5xPzznT&#10;oqE3WhoAWbFPm9VKQcbut0Ix0lKrWuMy8liaB9tzjshQ9660Tfinitgutnc/tBd2nkkSnk4uTqdT&#10;egVJuvFofJqm8QGSF3djnf8C2LBA5LyFYg2flaqNg4VQCjc+dllsb52nDMjz4BGCO1R1cVMrFZkw&#10;QrBQllH+ORdSgvbj6K42zTcsOvlkRL9uDEhMw9KJzw9iChGHMSDFgEdBktCPrgOR8nsFIbTS36Gk&#10;plLNXcAB4TiXNObiKlFAJz77Y8wIGJBLKm7A7gHeqjMNFVHqvX1whbgNg/Ooi/4358EjRkbtB+em&#10;1mjfAlB+iNzZUxZHrQmk3612ceDGk8NIrbDY0xRa7NbTGXlT0/vfCucfhKV9pJmhG+Pv6VMqbHOO&#10;PcVZhfb5LXmwpzUhLWct7XfO3c+NsMCZ+qppgS7SySQchMhMzqZjYuyxZnWs0ZtmgTRFKV0zIyMZ&#10;7L06kKXF5olO0TxEJZXQkmLnXHp7YBa+uzt0zCTM59GMjoAR/lYvjQzgodFhoB93T8Kafgk87c8d&#10;Hm6ByF4Nf2cbPDXONx7LOm5GaHXX1/4J6IDEkeiPXbhQx3y0ejnJs18AAAD//wMAUEsDBBQABgAI&#10;AAAAIQAWrGta3gAAAAoBAAAPAAAAZHJzL2Rvd25yZXYueG1sTI/BTsMwEETvSPyDtUjcqF2aRiWN&#10;U1VIIE5IlJazG2+TCHsdxW4b+vUsp3Kc2dHsm3I1eidOOMQukIbpRIFAqoPtqNGw/Xx5WICIyZA1&#10;LhBq+MEIq+r2pjSFDWf6wNMmNYJLKBZGQ5tSX0gZ6xa9iZPQI/HtEAZvEsuhkXYwZy73Tj4qlUtv&#10;OuIPrenxucX6e3P0Guxuvg5fr83lLe3c5X1LmQqYaX1/N66XIBKO6RqGP3xGh4qZ9uFINgrHejpj&#10;9KRh9pSB4ECeZzxuz8Z8oUBWpfw/ofoFAAD//wMAUEsBAi0AFAAGAAgAAAAhALaDOJL+AAAA4QEA&#10;ABMAAAAAAAAAAAAAAAAAAAAAAFtDb250ZW50X1R5cGVzXS54bWxQSwECLQAUAAYACAAAACEAOP0h&#10;/9YAAACUAQAACwAAAAAAAAAAAAAAAAAvAQAAX3JlbHMvLnJlbHNQSwECLQAUAAYACAAAACEAOk8e&#10;Z7wCAADaBQAADgAAAAAAAAAAAAAAAAAuAgAAZHJzL2Uyb0RvYy54bWxQSwECLQAUAAYACAAAACEA&#10;FqxrWt4AAAAKAQAADwAAAAAAAAAAAAAAAAAWBQAAZHJzL2Rvd25yZXYueG1sUEsFBgAAAAAEAAQA&#10;8wAAACEGAAAAAA==&#10;" adj="6300,24300" fillcolor="#f7caac [1301]" strokecolor="#1f3763 [1604]" strokeweight="1pt">
                <v:textbox>
                  <w:txbxContent>
                    <w:p w14:paraId="2347AF19" w14:textId="77777777" w:rsidR="00FD1665" w:rsidRPr="00A31FC7" w:rsidRDefault="00FD1665" w:rsidP="00227CB4">
                      <w:pPr>
                        <w:jc w:val="center"/>
                        <w:rPr>
                          <w:rFonts w:cs="Open Sans"/>
                          <w:color w:val="000000" w:themeColor="text1"/>
                          <w:sz w:val="20"/>
                          <w:szCs w:val="20"/>
                        </w:rPr>
                      </w:pPr>
                      <w:r w:rsidRPr="00A31FC7">
                        <w:rPr>
                          <w:rFonts w:cs="Open Sans"/>
                          <w:color w:val="000000" w:themeColor="text1"/>
                          <w:sz w:val="20"/>
                          <w:szCs w:val="20"/>
                        </w:rPr>
                        <w:t>I have a disability (vision impairment) and I can still do things. I would like to see people with disabilities included more and have better access to everything</w:t>
                      </w:r>
                    </w:p>
                    <w:p w14:paraId="101512AC" w14:textId="77777777" w:rsidR="00FD1665" w:rsidRPr="00A31FC7" w:rsidRDefault="00FD1665" w:rsidP="00227CB4">
                      <w:pPr>
                        <w:jc w:val="center"/>
                        <w:rPr>
                          <w:rFonts w:cs="Open Sans"/>
                          <w:color w:val="000000" w:themeColor="text1"/>
                          <w:sz w:val="18"/>
                          <w:szCs w:val="18"/>
                        </w:rPr>
                      </w:pPr>
                      <w:r w:rsidRPr="00A31FC7">
                        <w:rPr>
                          <w:rFonts w:cs="Open Sans"/>
                          <w:color w:val="000000" w:themeColor="text1"/>
                          <w:sz w:val="18"/>
                          <w:szCs w:val="18"/>
                        </w:rPr>
                        <w:t>(</w:t>
                      </w:r>
                      <w:r>
                        <w:rPr>
                          <w:rFonts w:cs="Open Sans"/>
                          <w:color w:val="000000" w:themeColor="text1"/>
                          <w:sz w:val="18"/>
                          <w:szCs w:val="18"/>
                        </w:rPr>
                        <w:t>child</w:t>
                      </w:r>
                      <w:r w:rsidRPr="00A31FC7">
                        <w:rPr>
                          <w:rFonts w:cs="Open Sans"/>
                          <w:color w:val="000000" w:themeColor="text1"/>
                          <w:sz w:val="18"/>
                          <w:szCs w:val="18"/>
                        </w:rPr>
                        <w:t>, 9)</w:t>
                      </w:r>
                    </w:p>
                  </w:txbxContent>
                </v:textbox>
                <w10:wrap type="topAndBottom"/>
              </v:shape>
            </w:pict>
          </mc:Fallback>
        </mc:AlternateContent>
      </w:r>
      <w:r w:rsidR="00227CB4" w:rsidRPr="00702AF4">
        <w:t xml:space="preserve">Accessibility </w:t>
      </w:r>
    </w:p>
    <w:p w14:paraId="7B0846EA" w14:textId="77777777" w:rsidR="00880BA2" w:rsidRPr="000B4A33" w:rsidRDefault="00880BA2" w:rsidP="00347F86">
      <w:pPr>
        <w:rPr>
          <w:rFonts w:cs="Open Sans"/>
        </w:rPr>
      </w:pPr>
      <w:bookmarkStart w:id="115" w:name="_Hlk23183908"/>
      <w:bookmarkStart w:id="116" w:name="_Hlk21428925"/>
      <w:r w:rsidRPr="000B4A33">
        <w:rPr>
          <w:rFonts w:cs="Open Sans"/>
        </w:rPr>
        <w:t>Audio description (a descriptive narration of the visual elements of a television program) is a vital service for people who are blind or vision</w:t>
      </w:r>
      <w:r>
        <w:rPr>
          <w:rFonts w:cs="Open Sans"/>
        </w:rPr>
        <w:t>-</w:t>
      </w:r>
      <w:r w:rsidRPr="000B4A33">
        <w:rPr>
          <w:rFonts w:cs="Open Sans"/>
        </w:rPr>
        <w:t>impaired. It is a particularly important service for children who are blind or vision</w:t>
      </w:r>
      <w:r>
        <w:rPr>
          <w:rFonts w:cs="Open Sans"/>
        </w:rPr>
        <w:t>-</w:t>
      </w:r>
      <w:r w:rsidRPr="000B4A33">
        <w:rPr>
          <w:rFonts w:cs="Open Sans"/>
        </w:rPr>
        <w:t>impaired, as it enables them to access the same television programs as their peers and therefore assists in their education, cultural participation and social development. Audio description can also be of benefit to children on the autism spectrum. A regular audio description service is not available in Australia.</w:t>
      </w:r>
    </w:p>
    <w:p w14:paraId="07956FB4" w14:textId="77777777" w:rsidR="00880BA2" w:rsidRDefault="00880BA2" w:rsidP="00347F86">
      <w:pPr>
        <w:rPr>
          <w:rFonts w:cs="Open Sans"/>
        </w:rPr>
      </w:pPr>
      <w:bookmarkStart w:id="117" w:name="_Hlk23183916"/>
      <w:bookmarkEnd w:id="115"/>
      <w:r w:rsidRPr="000B4A33">
        <w:rPr>
          <w:rFonts w:cs="Open Sans"/>
        </w:rPr>
        <w:t>Television captioning services assist people who are deaf or hearing</w:t>
      </w:r>
      <w:r>
        <w:rPr>
          <w:rFonts w:cs="Open Sans"/>
        </w:rPr>
        <w:t>-</w:t>
      </w:r>
      <w:r w:rsidRPr="000B4A33">
        <w:rPr>
          <w:rFonts w:cs="Open Sans"/>
        </w:rPr>
        <w:t>impaired to access television programs. Although captioning services have been provided in Australia since 1982, they are not provided on all channels. Free-to-air channels must caption all programs on primary channels broadcast from 6am to midnight, but multi-channels are exempt from these requirements. These exemptions have a significant impact on children, as the majority of free-to-air networks have moved their children’s television programs to multi-channels. The Centre for Inclusive Design argues that, ‘this means that few, if any, children’s programs on free-to-air TV are currently required to be captioned’.</w:t>
      </w:r>
      <w:r>
        <w:rPr>
          <w:rStyle w:val="EndnoteReference"/>
        </w:rPr>
        <w:endnoteReference w:id="94"/>
      </w:r>
      <w:r w:rsidRPr="000B4A33">
        <w:rPr>
          <w:rFonts w:cs="Open Sans"/>
        </w:rPr>
        <w:t xml:space="preserve">  </w:t>
      </w:r>
    </w:p>
    <w:p w14:paraId="0AEB0710" w14:textId="77777777" w:rsidR="00880BA2" w:rsidRPr="006975B2" w:rsidRDefault="00880BA2" w:rsidP="00347F86">
      <w:pPr>
        <w:rPr>
          <w:rFonts w:cs="Open Sans"/>
          <w:b/>
          <w:bCs/>
        </w:rPr>
      </w:pPr>
      <w:r w:rsidRPr="006975B2">
        <w:rPr>
          <w:rFonts w:cs="Open Sans"/>
          <w:b/>
          <w:bCs/>
        </w:rPr>
        <w:t>In its Concluding Observations (2019), the Committee on the Rights of the Child recommended that the Australian Government promote access to online information for children with disabilities ‘through making available audio description and captioning’.</w:t>
      </w:r>
      <w:r w:rsidRPr="006975B2">
        <w:rPr>
          <w:rStyle w:val="EndnoteReference"/>
          <w:b/>
          <w:bCs/>
        </w:rPr>
        <w:endnoteReference w:id="95"/>
      </w:r>
    </w:p>
    <w:p w14:paraId="391EEF3E" w14:textId="77777777" w:rsidR="00227CB4" w:rsidRPr="00375C67" w:rsidRDefault="00227CB4" w:rsidP="00347F86">
      <w:pPr>
        <w:pStyle w:val="Heading2"/>
      </w:pPr>
      <w:bookmarkStart w:id="118" w:name="_Toc25573090"/>
      <w:bookmarkEnd w:id="117"/>
      <w:r w:rsidRPr="0067684B">
        <w:t>The way forward</w:t>
      </w:r>
      <w:bookmarkEnd w:id="118"/>
    </w:p>
    <w:p w14:paraId="4DDD274A" w14:textId="77777777" w:rsidR="00880BA2" w:rsidRPr="00F86703" w:rsidRDefault="00880BA2" w:rsidP="00347F86">
      <w:pPr>
        <w:keepNext w:val="0"/>
        <w:keepLines w:val="0"/>
        <w:rPr>
          <w:rFonts w:cs="Open Sans"/>
        </w:rPr>
      </w:pPr>
      <w:bookmarkStart w:id="119" w:name="_Hlk23184132"/>
      <w:bookmarkStart w:id="120" w:name="_Hlk23183927"/>
      <w:bookmarkEnd w:id="116"/>
      <w:r w:rsidRPr="00201376">
        <w:rPr>
          <w:rFonts w:cs="Open Sans"/>
          <w:b/>
          <w:bCs/>
          <w:color w:val="FF0000"/>
          <w:sz w:val="40"/>
          <w:szCs w:val="40"/>
        </w:rPr>
        <w:t xml:space="preserve">® </w:t>
      </w:r>
      <w:r w:rsidRPr="008207BF">
        <w:rPr>
          <w:rFonts w:cs="Open Sans"/>
          <w:color w:val="000000" w:themeColor="text1"/>
        </w:rPr>
        <w:t xml:space="preserve">The </w:t>
      </w:r>
      <w:r w:rsidRPr="00F86703">
        <w:rPr>
          <w:rFonts w:cs="Open Sans"/>
          <w:bCs/>
        </w:rPr>
        <w:t xml:space="preserve">Australian Government </w:t>
      </w:r>
      <w:r>
        <w:rPr>
          <w:rFonts w:cs="Open Sans"/>
          <w:bCs/>
        </w:rPr>
        <w:t xml:space="preserve">should </w:t>
      </w:r>
      <w:r w:rsidRPr="00F86703">
        <w:rPr>
          <w:rFonts w:cs="Open Sans"/>
          <w:bCs/>
        </w:rPr>
        <w:t>adopt measures to promote birth registration of Aboriginal and Torres Strait Islander children, including education and awareness raising about the importance of birth registration.</w:t>
      </w:r>
    </w:p>
    <w:p w14:paraId="38392431" w14:textId="77777777" w:rsidR="00880BA2" w:rsidRDefault="00880BA2" w:rsidP="00347F86">
      <w:pPr>
        <w:keepNext w:val="0"/>
        <w:keepLines w:val="0"/>
        <w:rPr>
          <w:rFonts w:cs="Open Sans"/>
        </w:rPr>
      </w:pPr>
      <w:r w:rsidRPr="00201376">
        <w:rPr>
          <w:rFonts w:cs="Open Sans"/>
          <w:b/>
          <w:bCs/>
          <w:color w:val="FF0000"/>
          <w:sz w:val="40"/>
          <w:szCs w:val="40"/>
        </w:rPr>
        <w:t>®</w:t>
      </w:r>
      <w:r w:rsidRPr="00201376">
        <w:rPr>
          <w:rFonts w:cs="Open Sans"/>
          <w:sz w:val="40"/>
          <w:szCs w:val="40"/>
        </w:rPr>
        <w:t xml:space="preserve"> </w:t>
      </w:r>
      <w:r w:rsidRPr="00AE7DF7">
        <w:rPr>
          <w:rFonts w:cs="Open Sans"/>
        </w:rPr>
        <w:t>The Australian Government</w:t>
      </w:r>
      <w:r>
        <w:rPr>
          <w:rFonts w:cs="Open Sans"/>
        </w:rPr>
        <w:t xml:space="preserve"> should</w:t>
      </w:r>
      <w:r w:rsidRPr="00AE7DF7">
        <w:rPr>
          <w:rFonts w:cs="Open Sans"/>
        </w:rPr>
        <w:t xml:space="preserve"> insert a clearer definition of ‘parent’ into </w:t>
      </w:r>
      <w:r w:rsidRPr="00AE7DF7">
        <w:rPr>
          <w:rFonts w:cs="Open Sans"/>
        </w:rPr>
        <w:lastRenderedPageBreak/>
        <w:t xml:space="preserve">the </w:t>
      </w:r>
      <w:r w:rsidRPr="00246531">
        <w:rPr>
          <w:rFonts w:cs="Open Sans"/>
          <w:i/>
          <w:iCs/>
        </w:rPr>
        <w:t>Family Law Act 1975 (</w:t>
      </w:r>
      <w:r w:rsidRPr="00AE7DF7">
        <w:rPr>
          <w:rFonts w:cs="Open Sans"/>
        </w:rPr>
        <w:t>Cth) for the purpose of clarifying the parent/child relationship for children born from surrogacy arrangements</w:t>
      </w:r>
      <w:r>
        <w:rPr>
          <w:rFonts w:cs="Open Sans"/>
        </w:rPr>
        <w:t>.</w:t>
      </w:r>
    </w:p>
    <w:p w14:paraId="032E2B45" w14:textId="77777777" w:rsidR="00880BA2" w:rsidRDefault="00880BA2" w:rsidP="00347F86">
      <w:pPr>
        <w:keepNext w:val="0"/>
        <w:keepLines w:val="0"/>
        <w:rPr>
          <w:rFonts w:cs="Open Sans"/>
        </w:rPr>
      </w:pPr>
      <w:r w:rsidRPr="00201376">
        <w:rPr>
          <w:rFonts w:cs="Open Sans"/>
          <w:b/>
          <w:bCs/>
          <w:color w:val="FF0000"/>
          <w:sz w:val="40"/>
          <w:szCs w:val="40"/>
        </w:rPr>
        <w:t>®</w:t>
      </w:r>
      <w:r w:rsidRPr="00893E80">
        <w:rPr>
          <w:rFonts w:cs="Open Sans"/>
          <w:b/>
          <w:bCs/>
          <w:color w:val="FF0000"/>
        </w:rPr>
        <w:t xml:space="preserve"> </w:t>
      </w:r>
      <w:r w:rsidRPr="00F14C56">
        <w:rPr>
          <w:rFonts w:cs="Open Sans"/>
        </w:rPr>
        <w:t>The Australian Government</w:t>
      </w:r>
      <w:r>
        <w:rPr>
          <w:rFonts w:cs="Open Sans"/>
        </w:rPr>
        <w:t xml:space="preserve"> should</w:t>
      </w:r>
      <w:r w:rsidRPr="00F14C56">
        <w:rPr>
          <w:rFonts w:cs="Open Sans"/>
        </w:rPr>
        <w:t xml:space="preserve"> repeal section 38(c) of the </w:t>
      </w:r>
      <w:r w:rsidRPr="00F14C56">
        <w:rPr>
          <w:rFonts w:cs="Open Sans"/>
          <w:i/>
          <w:iCs/>
        </w:rPr>
        <w:t xml:space="preserve">Sex Discrimination Act 1984 </w:t>
      </w:r>
      <w:r w:rsidRPr="00F14C56">
        <w:rPr>
          <w:rFonts w:cs="Open Sans"/>
        </w:rPr>
        <w:t>(Cth) which allows religious institutions to refuse education services to children on the basis of their sexuality, marital status and pregnancy.</w:t>
      </w:r>
      <w:r>
        <w:rPr>
          <w:rFonts w:cs="Open Sans"/>
        </w:rPr>
        <w:t xml:space="preserve"> </w:t>
      </w:r>
    </w:p>
    <w:p w14:paraId="1D3EA3C6" w14:textId="77777777" w:rsidR="00880BA2" w:rsidRDefault="00880BA2" w:rsidP="00347F86">
      <w:pPr>
        <w:keepNext w:val="0"/>
        <w:keepLines w:val="0"/>
        <w:rPr>
          <w:rFonts w:cs="Open Sans"/>
        </w:rPr>
      </w:pPr>
      <w:r w:rsidRPr="00201376">
        <w:rPr>
          <w:rFonts w:cs="Open Sans"/>
          <w:b/>
          <w:bCs/>
          <w:color w:val="FF0000"/>
          <w:sz w:val="40"/>
          <w:szCs w:val="40"/>
        </w:rPr>
        <w:t xml:space="preserve">® </w:t>
      </w:r>
      <w:r w:rsidRPr="00E547E1">
        <w:rPr>
          <w:rFonts w:cs="Open Sans"/>
        </w:rPr>
        <w:t xml:space="preserve">The </w:t>
      </w:r>
      <w:r>
        <w:rPr>
          <w:rFonts w:cs="Open Sans"/>
        </w:rPr>
        <w:t>Australian Government should amend</w:t>
      </w:r>
      <w:r w:rsidRPr="00E547E1">
        <w:rPr>
          <w:rFonts w:cs="Open Sans"/>
        </w:rPr>
        <w:t xml:space="preserve"> the </w:t>
      </w:r>
      <w:r w:rsidRPr="00BC2D45">
        <w:rPr>
          <w:rFonts w:cs="Open Sans"/>
          <w:i/>
          <w:iCs/>
        </w:rPr>
        <w:t>Australian Citizenship Act 2007</w:t>
      </w:r>
      <w:r w:rsidRPr="00E547E1">
        <w:rPr>
          <w:rFonts w:cs="Open Sans"/>
        </w:rPr>
        <w:t xml:space="preserve"> (Cth) to stipulate that loss of citizenship by conduct should not be possible in the case of children and to increase the age for loss of citizenship as a result of a criminal conviction to at least 14 years</w:t>
      </w:r>
      <w:r>
        <w:rPr>
          <w:rFonts w:cs="Open Sans"/>
        </w:rPr>
        <w:t xml:space="preserve">. </w:t>
      </w:r>
    </w:p>
    <w:p w14:paraId="071DB522" w14:textId="77777777" w:rsidR="00880BA2" w:rsidRDefault="00880BA2" w:rsidP="00347F86">
      <w:pPr>
        <w:keepNext w:val="0"/>
        <w:keepLines w:val="0"/>
        <w:rPr>
          <w:rFonts w:cs="Open Sans"/>
        </w:rPr>
      </w:pPr>
      <w:r w:rsidRPr="00201376">
        <w:rPr>
          <w:rFonts w:cs="Open Sans"/>
          <w:b/>
          <w:bCs/>
          <w:color w:val="FF0000"/>
          <w:sz w:val="40"/>
          <w:szCs w:val="40"/>
        </w:rPr>
        <w:t>®</w:t>
      </w:r>
      <w:r w:rsidRPr="00201376">
        <w:rPr>
          <w:rFonts w:cs="Open Sans"/>
          <w:b/>
          <w:bCs/>
          <w:sz w:val="40"/>
          <w:szCs w:val="40"/>
        </w:rPr>
        <w:t xml:space="preserve"> </w:t>
      </w:r>
      <w:r w:rsidRPr="00345E10">
        <w:rPr>
          <w:rFonts w:cs="Open Sans"/>
        </w:rPr>
        <w:t>The Australian Government</w:t>
      </w:r>
      <w:r>
        <w:rPr>
          <w:rFonts w:cs="Open Sans"/>
        </w:rPr>
        <w:t xml:space="preserve"> should</w:t>
      </w:r>
      <w:r w:rsidRPr="00345E10">
        <w:rPr>
          <w:rFonts w:cs="Open Sans"/>
        </w:rPr>
        <w:t xml:space="preserve"> increase education activities targeted to children to promote an understanding of privacy and prevent image-based abuse and exposure to pornography.</w:t>
      </w:r>
      <w:r>
        <w:rPr>
          <w:rFonts w:cs="Open Sans"/>
        </w:rPr>
        <w:t xml:space="preserve"> </w:t>
      </w:r>
    </w:p>
    <w:p w14:paraId="19BA876F" w14:textId="77777777" w:rsidR="00880BA2" w:rsidRPr="008E067D" w:rsidRDefault="00880BA2" w:rsidP="00347F86">
      <w:pPr>
        <w:keepNext w:val="0"/>
        <w:keepLines w:val="0"/>
        <w:rPr>
          <w:rFonts w:cs="Open Sans"/>
        </w:rPr>
      </w:pPr>
      <w:r w:rsidRPr="00201376">
        <w:rPr>
          <w:rFonts w:cs="Open Sans"/>
          <w:b/>
          <w:bCs/>
          <w:color w:val="FF0000"/>
          <w:sz w:val="40"/>
          <w:szCs w:val="40"/>
        </w:rPr>
        <w:t>®</w:t>
      </w:r>
      <w:r w:rsidRPr="00345E10">
        <w:rPr>
          <w:rFonts w:cs="Open Sans"/>
        </w:rPr>
        <w:t xml:space="preserve"> The Australian Government </w:t>
      </w:r>
      <w:r>
        <w:rPr>
          <w:rFonts w:cs="Open Sans"/>
        </w:rPr>
        <w:t xml:space="preserve">should </w:t>
      </w:r>
      <w:r w:rsidRPr="00345E10">
        <w:rPr>
          <w:rFonts w:cs="Open Sans"/>
        </w:rPr>
        <w:t>ensure digital accessibility for children with disabilities, particularly in relation to online content, audio description and captioning to foster participation in wider society and education.</w:t>
      </w:r>
      <w:r>
        <w:rPr>
          <w:rFonts w:cs="Open Sans"/>
        </w:rPr>
        <w:t xml:space="preserve"> </w:t>
      </w:r>
    </w:p>
    <w:p w14:paraId="2F6498D8" w14:textId="4DA8554C" w:rsidR="00195FE9" w:rsidRDefault="00227CB4" w:rsidP="00347F86">
      <w:pPr>
        <w:keepNext w:val="0"/>
        <w:keepLines w:val="0"/>
        <w:rPr>
          <w:rFonts w:cs="Open Sans"/>
        </w:rPr>
        <w:sectPr w:rsidR="00195FE9" w:rsidSect="00EC1134">
          <w:headerReference w:type="even" r:id="rId76"/>
          <w:headerReference w:type="default" r:id="rId77"/>
          <w:endnotePr>
            <w:numFmt w:val="decimal"/>
            <w:numRestart w:val="eachSect"/>
          </w:endnotePr>
          <w:pgSz w:w="11906" w:h="16838" w:code="9"/>
          <w:pgMar w:top="1440" w:right="1440" w:bottom="1440" w:left="1440" w:header="708" w:footer="708" w:gutter="0"/>
          <w:cols w:space="708"/>
          <w:docGrid w:linePitch="360"/>
        </w:sectPr>
      </w:pPr>
      <w:r>
        <w:rPr>
          <w:rFonts w:cs="Open Sans"/>
        </w:rPr>
        <w:t xml:space="preserve"> </w:t>
      </w:r>
      <w:bookmarkEnd w:id="119"/>
    </w:p>
    <w:p w14:paraId="652FF1C0" w14:textId="0C73CEB8" w:rsidR="00A25E61" w:rsidRDefault="009F3795" w:rsidP="00A25E61">
      <w:bookmarkStart w:id="121" w:name="_Toc528666296"/>
      <w:bookmarkStart w:id="122" w:name="_Toc207761830"/>
      <w:bookmarkStart w:id="123" w:name="_Toc209578266"/>
      <w:bookmarkStart w:id="124" w:name="_Toc209941766"/>
      <w:bookmarkStart w:id="125" w:name="_Toc525894098"/>
      <w:r>
        <w:rPr>
          <w:noProof/>
        </w:rPr>
        <w:lastRenderedPageBreak/>
        <w:drawing>
          <wp:inline distT="0" distB="0" distL="0" distR="0" wp14:anchorId="34C38CEF" wp14:editId="2E97B1AA">
            <wp:extent cx="5731510" cy="8279130"/>
            <wp:effectExtent l="0" t="0" r="0" b="1270"/>
            <wp:docPr id="102" name="Immagine 102" descr="Infographic highlighting issues in Chapter 6 Safety&#10;Box 1: Extent of family violence abuse and neglect&#10;Box 1.1: Child protection reports: child abuse and neglect increased 27% (2012-13 to 2016-17).&#10;Box 1.2: Child protection data: 67,968 substantiations of child abuse and neglect Australia-wide (2016-17).&#10;Box 1.3: 1 in 10 men and 1 in 8 women witnessed violence against their mother before the age of 15 (2016).&#10;Box 2: Children at greatest risk &#10;Girls 15-19 have the highest rate of reported sexual abuse of any age and sex group (2018).&#10;Children with disability are more at risk and are more likely to have experienced repeated incidents of sexual abuse by the time they are 18 years old.&#10;Family and domestic violence disproportionately affects Aboriginal and Torres Strait Islander women and children.&#10;Box 3: Corporal punishment is not prohibited for use by parents nor in all schools.&#10;Box 4: Child abuse in institutions&#10;69,600 people reported having been sexually abused by a doctor, teacher or minister religion before the age of 15 (2012).&#10;Box 5: Forced marriage was criminalised under federal law in 2013&#10;The Australia Federal Police received 61 referrals related to forced marriage, the majority being about children (2017-18). But prevalence is unknown as a large majority of forced marriages are not legally registered&#10;Box 6: Female genital mutilation/cutting for non-therapeutic purposes is criminalised. However, inconsistent penalties, age coverage and extraterritorial provisions impede information shar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 name="Chapter 6_Infographic.png"/>
                    <pic:cNvPicPr/>
                  </pic:nvPicPr>
                  <pic:blipFill>
                    <a:blip r:embed="rId78" cstate="print">
                      <a:extLst>
                        <a:ext uri="{28A0092B-C50C-407E-A947-70E740481C1C}">
                          <a14:useLocalDpi xmlns:a14="http://schemas.microsoft.com/office/drawing/2010/main" val="0"/>
                        </a:ext>
                      </a:extLst>
                    </a:blip>
                    <a:stretch>
                      <a:fillRect/>
                    </a:stretch>
                  </pic:blipFill>
                  <pic:spPr>
                    <a:xfrm>
                      <a:off x="0" y="0"/>
                      <a:ext cx="5731510" cy="8279130"/>
                    </a:xfrm>
                    <a:prstGeom prst="rect">
                      <a:avLst/>
                    </a:prstGeom>
                  </pic:spPr>
                </pic:pic>
              </a:graphicData>
            </a:graphic>
          </wp:inline>
        </w:drawing>
      </w:r>
    </w:p>
    <w:p w14:paraId="51CE2AC8" w14:textId="2172507D" w:rsidR="009F3795" w:rsidRDefault="009F3795">
      <w:pPr>
        <w:keepNext w:val="0"/>
        <w:keepLines w:val="0"/>
        <w:widowControl/>
        <w:spacing w:after="160" w:line="259" w:lineRule="auto"/>
      </w:pPr>
      <w:r>
        <w:br w:type="page"/>
      </w:r>
    </w:p>
    <w:p w14:paraId="1F4DC207" w14:textId="70E6E6C4" w:rsidR="00195FE9" w:rsidRDefault="00195FE9" w:rsidP="00347F86">
      <w:pPr>
        <w:pStyle w:val="Heading1"/>
      </w:pPr>
      <w:bookmarkStart w:id="126" w:name="_Toc25573091"/>
      <w:r>
        <w:lastRenderedPageBreak/>
        <w:t>Safety</w:t>
      </w:r>
      <w:bookmarkEnd w:id="126"/>
    </w:p>
    <w:p w14:paraId="65A8D3C6" w14:textId="77777777" w:rsidR="00935B6F" w:rsidRDefault="00935B6F" w:rsidP="00347F86">
      <w:r>
        <w:t>Children have the right to be safe and protected from violence and abuse in all aspects of their lives—in their homes, at school, in their online activities and in the broader community.</w:t>
      </w:r>
    </w:p>
    <w:p w14:paraId="18D15323" w14:textId="77777777" w:rsidR="00935B6F" w:rsidRDefault="00935B6F" w:rsidP="00347F86">
      <w:r w:rsidRPr="00DE76A9">
        <w:t>Children say that the right to safety is the number one priority for them, according to the Children’s Rights Poll (see Chapter 4—Children’s voices).</w:t>
      </w:r>
      <w:r w:rsidRPr="00DE76A9">
        <w:rPr>
          <w:rStyle w:val="EndnoteReference"/>
        </w:rPr>
        <w:endnoteReference w:id="96"/>
      </w:r>
    </w:p>
    <w:p w14:paraId="393A1906" w14:textId="77777777" w:rsidR="00935B6F" w:rsidRPr="00C750C8" w:rsidRDefault="00935B6F" w:rsidP="00347F86">
      <w:r>
        <w:t xml:space="preserve">While most children in Australia tell us they feel safe, many children experience unacceptable levels of violence, abuse and neglect. </w:t>
      </w:r>
    </w:p>
    <w:p w14:paraId="04DECFC7" w14:textId="77777777" w:rsidR="00935B6F" w:rsidRDefault="00935B6F" w:rsidP="00347F86">
      <w:r>
        <w:rPr>
          <w:rFonts w:cs="Open Sans"/>
        </w:rPr>
        <w:t xml:space="preserve">Most violence against children is committed by someone that the child knows, the family being </w:t>
      </w:r>
      <w:r w:rsidRPr="00E00DC1">
        <w:rPr>
          <w:rFonts w:cs="Open Sans"/>
        </w:rPr>
        <w:t xml:space="preserve">the most common </w:t>
      </w:r>
      <w:r>
        <w:rPr>
          <w:rFonts w:cs="Open Sans"/>
        </w:rPr>
        <w:t xml:space="preserve">setting. </w:t>
      </w:r>
      <w:r>
        <w:rPr>
          <w:rFonts w:cs="Open Sans"/>
          <w:color w:val="231F20"/>
          <w:spacing w:val="-1"/>
        </w:rPr>
        <w:t xml:space="preserve">Tragically, every year a small number of children die at the hands of a family member. </w:t>
      </w:r>
      <w:r>
        <w:rPr>
          <w:rFonts w:cs="Open Sans"/>
        </w:rPr>
        <w:t>C</w:t>
      </w:r>
      <w:r w:rsidRPr="00AB2B4F">
        <w:rPr>
          <w:rFonts w:cs="Open Sans"/>
        </w:rPr>
        <w:t xml:space="preserve">hildren are </w:t>
      </w:r>
      <w:r>
        <w:rPr>
          <w:rFonts w:cs="Open Sans"/>
        </w:rPr>
        <w:t xml:space="preserve">also </w:t>
      </w:r>
      <w:r w:rsidRPr="00AB2B4F">
        <w:rPr>
          <w:rFonts w:cs="Open Sans"/>
        </w:rPr>
        <w:t>frequently witnesses and bystanders</w:t>
      </w:r>
      <w:r>
        <w:rPr>
          <w:rFonts w:cs="Open Sans"/>
        </w:rPr>
        <w:t xml:space="preserve"> </w:t>
      </w:r>
      <w:r w:rsidRPr="00AB2B4F">
        <w:rPr>
          <w:rFonts w:cs="Open Sans"/>
        </w:rPr>
        <w:t>of violence</w:t>
      </w:r>
      <w:r>
        <w:rPr>
          <w:rFonts w:cs="Open Sans"/>
        </w:rPr>
        <w:t xml:space="preserve"> in the family, commonly violence directed at their mother</w:t>
      </w:r>
      <w:r w:rsidRPr="00AB2B4F">
        <w:rPr>
          <w:rFonts w:cs="Open Sans"/>
        </w:rPr>
        <w:t>.</w:t>
      </w:r>
      <w:r w:rsidRPr="00AB2B4F">
        <w:rPr>
          <w:rStyle w:val="EndnoteReference"/>
        </w:rPr>
        <w:endnoteReference w:id="97"/>
      </w:r>
      <w:r w:rsidRPr="00AB2B4F">
        <w:rPr>
          <w:rFonts w:cs="Open Sans"/>
          <w:color w:val="231F20"/>
          <w:spacing w:val="-1"/>
        </w:rPr>
        <w:t xml:space="preserve"> </w:t>
      </w:r>
    </w:p>
    <w:p w14:paraId="3058945A" w14:textId="77777777" w:rsidR="00935B6F" w:rsidRDefault="00935B6F" w:rsidP="00347F86">
      <w:r>
        <w:t xml:space="preserve">Some children have been maltreated in the care of institutions such as schools, recreational organisations, residential care, youth detention and immigration detention. While the harmful effects of institutional maltreatment have been brought into stark relief in Australia by the Royal Commission into Institutional Responses to Child Sexual Abuse (2012–2017), there is still much to do to make sure that children are safe. </w:t>
      </w:r>
    </w:p>
    <w:p w14:paraId="51400208" w14:textId="77777777" w:rsidR="00935B6F" w:rsidRDefault="00935B6F" w:rsidP="00347F86">
      <w:r>
        <w:t xml:space="preserve">A small number of children in Australia are victims of child trafficking, slavery or slavery-like practices, including forced child marriage. International surrogacy remains unregulated, highlighting risks of child trafficking. </w:t>
      </w:r>
    </w:p>
    <w:p w14:paraId="1F9AD5BC" w14:textId="77777777" w:rsidR="00935B6F" w:rsidRDefault="00935B6F" w:rsidP="00347F86">
      <w:r>
        <w:t>Some people in Australia have also been the victims in childhood of harmful traditional practices, such female genital mutilation or cutting (FGM/C), with serious lifelong health impacts.</w:t>
      </w:r>
    </w:p>
    <w:p w14:paraId="789C9D30" w14:textId="7959A9A4" w:rsidR="00195FE9" w:rsidRPr="00DA7BA6" w:rsidRDefault="00195FE9" w:rsidP="00347F86">
      <w:pPr>
        <w:pStyle w:val="Heading2"/>
      </w:pPr>
      <w:bookmarkStart w:id="127" w:name="_Toc25573092"/>
      <w:r w:rsidRPr="00DA7BA6">
        <w:t>Extent of family violence, abuse and neglect</w:t>
      </w:r>
      <w:bookmarkEnd w:id="127"/>
    </w:p>
    <w:p w14:paraId="7D44C1F4" w14:textId="77777777" w:rsidR="00935B6F" w:rsidRPr="005E6362" w:rsidRDefault="00935B6F" w:rsidP="00347F86">
      <w:pPr>
        <w:rPr>
          <w:bCs/>
        </w:rPr>
      </w:pPr>
      <w:r>
        <w:t>According to the Personal Safety Survey 2016, 13%</w:t>
      </w:r>
      <w:r w:rsidRPr="00313FFF">
        <w:t xml:space="preserve"> of Australian </w:t>
      </w:r>
      <w:r>
        <w:t xml:space="preserve">adults (2.5 million people) </w:t>
      </w:r>
      <w:r w:rsidRPr="00313FFF">
        <w:t>have experienced physical and/or sexual abuse before the age of 15</w:t>
      </w:r>
      <w:r>
        <w:t>.</w:t>
      </w:r>
      <w:r w:rsidRPr="000242EB">
        <w:rPr>
          <w:iCs/>
        </w:rPr>
        <w:t xml:space="preserve"> This includes 1.6 million adults (8.5%) who experienced childhood physical abuse and 1.4 million adults (7.7%) who experienced childhood sexual abuse.</w:t>
      </w:r>
      <w:r>
        <w:rPr>
          <w:rStyle w:val="EndnoteReference"/>
          <w:i/>
        </w:rPr>
        <w:endnoteReference w:id="98"/>
      </w:r>
    </w:p>
    <w:p w14:paraId="7750D591" w14:textId="09C2BA0B" w:rsidR="004F024A" w:rsidRDefault="004F024A" w:rsidP="00347F86">
      <w:pPr>
        <w:rPr>
          <w:noProof/>
        </w:rPr>
      </w:pPr>
    </w:p>
    <w:p w14:paraId="63E13715" w14:textId="2EC3DCD1" w:rsidR="00195FE9" w:rsidRDefault="00195FE9" w:rsidP="00347F86"/>
    <w:p w14:paraId="568485FB" w14:textId="56B932A2" w:rsidR="00113E1D" w:rsidRPr="0063161F" w:rsidRDefault="00113E1D" w:rsidP="00347F86">
      <w:r>
        <w:rPr>
          <w:noProof/>
        </w:rPr>
        <w:lastRenderedPageBreak/>
        <w:drawing>
          <wp:inline distT="0" distB="0" distL="0" distR="0" wp14:anchorId="19D84932" wp14:editId="449C7E34">
            <wp:extent cx="5410200" cy="3276600"/>
            <wp:effectExtent l="0" t="0" r="0" b="0"/>
            <wp:docPr id="64" name="Immagine 64" descr="1 in 8 (13%) of Australian adults (2.5 million people) have experienced physical and/or sexual abuse before the age of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 name="Capitolo 6.1 Infographic_Tavola disegno 1.png"/>
                    <pic:cNvPicPr/>
                  </pic:nvPicPr>
                  <pic:blipFill>
                    <a:blip r:embed="rId79" cstate="print">
                      <a:extLst>
                        <a:ext uri="{28A0092B-C50C-407E-A947-70E740481C1C}">
                          <a14:useLocalDpi xmlns:a14="http://schemas.microsoft.com/office/drawing/2010/main" val="0"/>
                        </a:ext>
                      </a:extLst>
                    </a:blip>
                    <a:stretch>
                      <a:fillRect/>
                    </a:stretch>
                  </pic:blipFill>
                  <pic:spPr>
                    <a:xfrm>
                      <a:off x="0" y="0"/>
                      <a:ext cx="5410200" cy="3276600"/>
                    </a:xfrm>
                    <a:prstGeom prst="rect">
                      <a:avLst/>
                    </a:prstGeom>
                  </pic:spPr>
                </pic:pic>
              </a:graphicData>
            </a:graphic>
          </wp:inline>
        </w:drawing>
      </w:r>
    </w:p>
    <w:p w14:paraId="520B142B" w14:textId="77777777" w:rsidR="00195FE9" w:rsidRPr="00590828" w:rsidRDefault="00195FE9" w:rsidP="00347F86">
      <w:pPr>
        <w:pStyle w:val="Caption"/>
        <w:rPr>
          <w:b/>
          <w:bCs/>
        </w:rPr>
      </w:pPr>
      <w:r w:rsidRPr="00190860">
        <w:t>Figure 6.1</w:t>
      </w:r>
      <w:r>
        <w:t>:</w:t>
      </w:r>
      <w:r w:rsidRPr="00190860">
        <w:rPr>
          <w:noProof/>
        </w:rPr>
        <w:t xml:space="preserve"> Sourced from the </w:t>
      </w:r>
      <w:r w:rsidRPr="00190860">
        <w:t xml:space="preserve">Australian Bureau of Statistics, </w:t>
      </w:r>
      <w:r w:rsidRPr="004E519D">
        <w:rPr>
          <w:i/>
          <w:iCs w:val="0"/>
        </w:rPr>
        <w:t>4906.0: Personal Safety Survey, Australia, 2016</w:t>
      </w:r>
      <w:r w:rsidRPr="00190860">
        <w:t xml:space="preserve"> (2017).</w:t>
      </w:r>
    </w:p>
    <w:p w14:paraId="4938C4A1" w14:textId="77777777" w:rsidR="00D80385" w:rsidRDefault="00D80385" w:rsidP="00347F86">
      <w:r>
        <w:t>Of these, 94% reported experiencing the abuse by someone known to them, who, in the case of physical abuse, was most commonly a parent (including step-parents).</w:t>
      </w:r>
      <w:r>
        <w:rPr>
          <w:rStyle w:val="EndnoteReference"/>
        </w:rPr>
        <w:endnoteReference w:id="99"/>
      </w:r>
      <w:r>
        <w:t xml:space="preserve"> For sexual abuse, the most common perpetrator type was a ‘non-familial known person’.</w:t>
      </w:r>
      <w:r w:rsidRPr="00C039EB">
        <w:rPr>
          <w:rStyle w:val="EndnoteReference"/>
          <w:iCs/>
        </w:rPr>
        <w:endnoteReference w:id="100"/>
      </w:r>
      <w:r w:rsidRPr="00C039EB">
        <w:rPr>
          <w:iCs/>
        </w:rPr>
        <w:t xml:space="preserve"> </w:t>
      </w:r>
    </w:p>
    <w:p w14:paraId="21DC36A6" w14:textId="77777777" w:rsidR="00D80385" w:rsidRPr="00CB144A" w:rsidRDefault="00D80385" w:rsidP="00347F86">
      <w:pPr>
        <w:rPr>
          <w:rFonts w:cs="Open Sans"/>
        </w:rPr>
      </w:pPr>
      <w:r w:rsidRPr="00CB144A">
        <w:rPr>
          <w:rFonts w:cs="Open Sans"/>
        </w:rPr>
        <w:t xml:space="preserve">Every year children suffer physical injuries inflicted on them by family members. In 2016–17, there were </w:t>
      </w:r>
      <w:r>
        <w:rPr>
          <w:rFonts w:cs="Open Sans"/>
        </w:rPr>
        <w:t>611 hospitalisations of children aged 10–14 for injuries due to abuse. Of those cases where the perpetrator was specified, nearly one in two were abused by a parent (45%) and one in eight by another family member (13%).</w:t>
      </w:r>
      <w:r>
        <w:rPr>
          <w:rStyle w:val="EndnoteReference"/>
        </w:rPr>
        <w:endnoteReference w:id="101"/>
      </w:r>
      <w:r>
        <w:rPr>
          <w:rFonts w:cs="Open Sans"/>
        </w:rPr>
        <w:t xml:space="preserve"> </w:t>
      </w:r>
      <w:r w:rsidRPr="00CB144A">
        <w:rPr>
          <w:rFonts w:cs="Open Sans"/>
        </w:rPr>
        <w:t xml:space="preserve">One in </w:t>
      </w:r>
      <w:r>
        <w:rPr>
          <w:rFonts w:cs="Open Sans"/>
        </w:rPr>
        <w:t>three</w:t>
      </w:r>
      <w:r w:rsidRPr="00CB144A">
        <w:rPr>
          <w:rFonts w:cs="Open Sans"/>
        </w:rPr>
        <w:t xml:space="preserve"> girls and </w:t>
      </w:r>
      <w:r>
        <w:rPr>
          <w:rFonts w:cs="Open Sans"/>
        </w:rPr>
        <w:t>one</w:t>
      </w:r>
      <w:r w:rsidRPr="00CB144A">
        <w:rPr>
          <w:rFonts w:cs="Open Sans"/>
        </w:rPr>
        <w:t xml:space="preserve"> in </w:t>
      </w:r>
      <w:r>
        <w:rPr>
          <w:rFonts w:cs="Open Sans"/>
        </w:rPr>
        <w:t>two</w:t>
      </w:r>
      <w:r w:rsidRPr="00CB144A">
        <w:rPr>
          <w:rFonts w:cs="Open Sans"/>
        </w:rPr>
        <w:t xml:space="preserve"> boys suffered injuries to the head and/or neck, including brain injury.</w:t>
      </w:r>
      <w:r>
        <w:rPr>
          <w:rStyle w:val="EndnoteReference"/>
        </w:rPr>
        <w:endnoteReference w:id="102"/>
      </w:r>
      <w:r w:rsidRPr="00CB144A">
        <w:rPr>
          <w:rFonts w:cs="Open Sans"/>
        </w:rPr>
        <w:t xml:space="preserve"> </w:t>
      </w:r>
    </w:p>
    <w:p w14:paraId="18292FD6" w14:textId="77777777" w:rsidR="00D80385" w:rsidRDefault="00D80385" w:rsidP="00347F86">
      <w:pPr>
        <w:rPr>
          <w:rFonts w:cs="Open Sans"/>
        </w:rPr>
      </w:pPr>
      <w:r>
        <w:rPr>
          <w:rFonts w:cs="Open Sans"/>
          <w:noProof/>
        </w:rPr>
        <mc:AlternateContent>
          <mc:Choice Requires="wps">
            <w:drawing>
              <wp:anchor distT="0" distB="0" distL="114300" distR="114300" simplePos="0" relativeHeight="251892736" behindDoc="0" locked="0" layoutInCell="1" allowOverlap="1" wp14:anchorId="7F1CDAB0" wp14:editId="10FE89C0">
                <wp:simplePos x="0" y="0"/>
                <wp:positionH relativeFrom="margin">
                  <wp:posOffset>554990</wp:posOffset>
                </wp:positionH>
                <wp:positionV relativeFrom="paragraph">
                  <wp:posOffset>1092835</wp:posOffset>
                </wp:positionV>
                <wp:extent cx="3901440" cy="1188720"/>
                <wp:effectExtent l="0" t="0" r="22860" b="163830"/>
                <wp:wrapTopAndBottom/>
                <wp:docPr id="49" name="Speech Bubble: Rectangle with Corners Rounded 49"/>
                <wp:cNvGraphicFramePr/>
                <a:graphic xmlns:a="http://schemas.openxmlformats.org/drawingml/2006/main">
                  <a:graphicData uri="http://schemas.microsoft.com/office/word/2010/wordprocessingShape">
                    <wps:wsp>
                      <wps:cNvSpPr/>
                      <wps:spPr>
                        <a:xfrm>
                          <a:off x="0" y="0"/>
                          <a:ext cx="3901440" cy="1188720"/>
                        </a:xfrm>
                        <a:prstGeom prst="wedgeRoundRectCallout">
                          <a:avLst/>
                        </a:prstGeom>
                      </wps:spPr>
                      <wps:style>
                        <a:lnRef idx="1">
                          <a:schemeClr val="accent4"/>
                        </a:lnRef>
                        <a:fillRef idx="2">
                          <a:schemeClr val="accent4"/>
                        </a:fillRef>
                        <a:effectRef idx="1">
                          <a:schemeClr val="accent4"/>
                        </a:effectRef>
                        <a:fontRef idx="minor">
                          <a:schemeClr val="dk1"/>
                        </a:fontRef>
                      </wps:style>
                      <wps:txbx>
                        <w:txbxContent>
                          <w:p w14:paraId="590D7F08" w14:textId="77777777" w:rsidR="00FD1665" w:rsidRDefault="00FD1665" w:rsidP="00D80385">
                            <w:pPr>
                              <w:spacing w:after="0"/>
                              <w:jc w:val="center"/>
                              <w:rPr>
                                <w:rFonts w:cs="Open Sans"/>
                                <w:color w:val="000000"/>
                              </w:rPr>
                            </w:pPr>
                            <w:r w:rsidRPr="004624F0">
                              <w:rPr>
                                <w:rFonts w:cs="Open Sans"/>
                                <w:color w:val="000000"/>
                              </w:rPr>
                              <w:t>The government needs to help stop children being abused and domestic violence</w:t>
                            </w:r>
                          </w:p>
                          <w:p w14:paraId="75CF4313" w14:textId="77777777" w:rsidR="00FD1665" w:rsidRPr="004624F0" w:rsidRDefault="00FD1665" w:rsidP="00D80385">
                            <w:pPr>
                              <w:spacing w:after="0"/>
                              <w:jc w:val="center"/>
                              <w:rPr>
                                <w:rFonts w:cs="Open Sans"/>
                                <w:color w:val="000000"/>
                              </w:rPr>
                            </w:pPr>
                            <w:r w:rsidRPr="004624F0">
                              <w:rPr>
                                <w:rFonts w:cs="Open Sans"/>
                                <w:color w:val="000000"/>
                              </w:rPr>
                              <w:t>(child, 17)</w:t>
                            </w:r>
                          </w:p>
                          <w:p w14:paraId="2B4D22B2" w14:textId="77777777" w:rsidR="00FD1665" w:rsidRDefault="00FD1665" w:rsidP="00D80385">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F1CDAB0" id="Speech Bubble: Rectangle with Corners Rounded 49" o:spid="_x0000_s1051" type="#_x0000_t62" style="position:absolute;margin-left:43.7pt;margin-top:86.05pt;width:307.2pt;height:93.6pt;z-index:25189273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3dJHjwIAAGEFAAAOAAAAZHJzL2Uyb0RvYy54bWysVG1v0zAQ/o7Ef7D8naUpHWzV0ql0GkKa&#10;2LQO7bPrnJsIx2dst2n59Zydl01jEgjxxTnn3u95zheXh0azPThfoyl4fjLhDIzEsjbbgn97uH53&#10;xpkPwpRCo4GCH8Hzy8XbNxetncMUK9QlOEZBjJ+3tuBVCHaeZV5W0Ah/ghYMKRW6RgS6um1WOtFS&#10;9EZn08nkQ9aiK61DCd7T36tOyRcpvlIgw61SHgLTBafaQjpdOjfxzBYXYr51wla17MsQ/1BFI2pD&#10;ScdQVyIItnP1b6GaWjr0qMKJxCZDpWoJqQfqJp+86GZdCQupFxqOt+OY/P8LK7/u7xyry4LPzjkz&#10;oiGM1hZAVuzTbrPRMGf3NERhthpYW4eKrdAZwpvd486UUDLyoyG21s8p1treuf7mSYwTOSjXxC/1&#10;yg5p8Mdx8HAITNLP9+eTfDYjfCTp8vzs7OM0QZM9uVvnw2fAhkWh4C2UW0glxPJWQmvchYSA2N/4&#10;QDWQ7+BDl1hfV1GSwlFDLEqbe1DUPtWQJ+9EPFhpx/aCKCOkBBNmsUOKl6yjm6q1Hh2nf3bs7aMr&#10;JFKOzn+RdfRImdGE0bmpDbrXspff875k1dkPE+j6jiMIh80h4T49HfDbYHkkMjjstsRbeV3TsG+E&#10;D3fC0VoQQLTq4ZYOpbEtOPYSZxW6n6/9j/bEVtJy1tKaFdz/2AkHnOkvhnh83uEe0mV2GnFn7rlm&#10;81xjds0KCZacHhUrkxjtgx5E5bB5pBdhGbOSShhJuQsugxsuq9CtP70pEpbLZEa7aEW4MWsrByJE&#10;7jwcHoWzPeMCkfUrDisp5i941tlGiAwudwFVnUgYR93NtYeA9jhxqX9z4kPx/J6snl7GxS8AAAD/&#10;/wMAUEsDBBQABgAIAAAAIQCCHO1K3wAAAAoBAAAPAAAAZHJzL2Rvd25yZXYueG1sTI/BTsMwDIbv&#10;SLxDZCRuLO0GaylNp2nSjhxoQYJb1nhtoHGqJtvK22NOcLT96ff3l5vZDeKMU7CeFKSLBARS642l&#10;TsFrs7/LQYSoyejBEyr4xgCb6vqq1IXxF3rBcx07wSEUCq2gj3EspAxtj06HhR+R+Hb0k9ORx6mT&#10;ZtIXDneDXCbJWjptiT/0esRdj+1XfXIK3Nra3bZ5Dh+xeW8/u/zNHOu9Urc38/YJRMQ5/sHwq8/q&#10;ULHTwZ/IBDEoyLN7JnmfLVMQDGRJyl0OClYPjyuQVSn/V6h+AAAA//8DAFBLAQItABQABgAIAAAA&#10;IQC2gziS/gAAAOEBAAATAAAAAAAAAAAAAAAAAAAAAABbQ29udGVudF9UeXBlc10ueG1sUEsBAi0A&#10;FAAGAAgAAAAhADj9If/WAAAAlAEAAAsAAAAAAAAAAAAAAAAALwEAAF9yZWxzLy5yZWxzUEsBAi0A&#10;FAAGAAgAAAAhAJjd0kePAgAAYQUAAA4AAAAAAAAAAAAAAAAALgIAAGRycy9lMm9Eb2MueG1sUEsB&#10;Ai0AFAAGAAgAAAAhAIIc7UrfAAAACgEAAA8AAAAAAAAAAAAAAAAA6QQAAGRycy9kb3ducmV2Lnht&#10;bFBLBQYAAAAABAAEAPMAAAD1BQAAAAA=&#10;" adj="6300,24300" fillcolor="#ffd555 [2167]" strokecolor="#ffc000 [3207]" strokeweight=".5pt">
                <v:fill color2="#ffcc31 [2615]" rotate="t" colors="0 #ffdd9c;.5 #ffd78e;1 #ffd479" focus="100%" type="gradient">
                  <o:fill v:ext="view" type="gradientUnscaled"/>
                </v:fill>
                <v:textbox>
                  <w:txbxContent>
                    <w:p w14:paraId="590D7F08" w14:textId="77777777" w:rsidR="00FD1665" w:rsidRDefault="00FD1665" w:rsidP="00D80385">
                      <w:pPr>
                        <w:spacing w:after="0"/>
                        <w:jc w:val="center"/>
                        <w:rPr>
                          <w:rFonts w:cs="Open Sans"/>
                          <w:color w:val="000000"/>
                        </w:rPr>
                      </w:pPr>
                      <w:r w:rsidRPr="004624F0">
                        <w:rPr>
                          <w:rFonts w:cs="Open Sans"/>
                          <w:color w:val="000000"/>
                        </w:rPr>
                        <w:t>The government needs to help stop children being abused and domestic violence</w:t>
                      </w:r>
                    </w:p>
                    <w:p w14:paraId="75CF4313" w14:textId="77777777" w:rsidR="00FD1665" w:rsidRPr="004624F0" w:rsidRDefault="00FD1665" w:rsidP="00D80385">
                      <w:pPr>
                        <w:spacing w:after="0"/>
                        <w:jc w:val="center"/>
                        <w:rPr>
                          <w:rFonts w:cs="Open Sans"/>
                          <w:color w:val="000000"/>
                        </w:rPr>
                      </w:pPr>
                      <w:r w:rsidRPr="004624F0">
                        <w:rPr>
                          <w:rFonts w:cs="Open Sans"/>
                          <w:color w:val="000000"/>
                        </w:rPr>
                        <w:t>(child, 17)</w:t>
                      </w:r>
                    </w:p>
                    <w:p w14:paraId="2B4D22B2" w14:textId="77777777" w:rsidR="00FD1665" w:rsidRDefault="00FD1665" w:rsidP="00D80385">
                      <w:pPr>
                        <w:jc w:val="center"/>
                      </w:pPr>
                    </w:p>
                  </w:txbxContent>
                </v:textbox>
                <w10:wrap type="topAndBottom" anchorx="margin"/>
              </v:shape>
            </w:pict>
          </mc:Fallback>
        </mc:AlternateContent>
      </w:r>
      <w:r w:rsidRPr="00CB144A">
        <w:rPr>
          <w:rFonts w:cs="Open Sans"/>
        </w:rPr>
        <w:t>Tragically, every year a small number of children die at the hands of a parent or parent-equivalent (filicide). Between 2000–01 and 2011–12, 238 incidents of filicide, in which 284 victims were killed, were recorded by police in Australia. Almost all (96%, or 274) of the victims were aged under 18.</w:t>
      </w:r>
      <w:r>
        <w:rPr>
          <w:rStyle w:val="EndnoteReference"/>
        </w:rPr>
        <w:endnoteReference w:id="103"/>
      </w:r>
      <w:r w:rsidRPr="00CB144A">
        <w:rPr>
          <w:rFonts w:cs="Open Sans"/>
        </w:rPr>
        <w:t xml:space="preserve"> </w:t>
      </w:r>
    </w:p>
    <w:p w14:paraId="3291A23C" w14:textId="27D3639F" w:rsidR="00195FE9" w:rsidRDefault="00113E1D" w:rsidP="00347F86">
      <w:pPr>
        <w:rPr>
          <w:rFonts w:cs="Open Sans"/>
        </w:rPr>
      </w:pPr>
      <w:r>
        <w:rPr>
          <w:rFonts w:cs="Open Sans"/>
          <w:noProof/>
        </w:rPr>
        <w:lastRenderedPageBreak/>
        <mc:AlternateContent>
          <mc:Choice Requires="wps">
            <w:drawing>
              <wp:anchor distT="0" distB="0" distL="114300" distR="114300" simplePos="0" relativeHeight="251749376" behindDoc="0" locked="0" layoutInCell="1" allowOverlap="1" wp14:anchorId="1C0506BF" wp14:editId="3A3EC32A">
                <wp:simplePos x="0" y="0"/>
                <wp:positionH relativeFrom="column">
                  <wp:posOffset>681523</wp:posOffset>
                </wp:positionH>
                <wp:positionV relativeFrom="paragraph">
                  <wp:posOffset>-139570</wp:posOffset>
                </wp:positionV>
                <wp:extent cx="3834493" cy="1548492"/>
                <wp:effectExtent l="19050" t="19050" r="33020" b="223520"/>
                <wp:wrapNone/>
                <wp:docPr id="86" name="Speech Bubble: Oval 86"/>
                <wp:cNvGraphicFramePr/>
                <a:graphic xmlns:a="http://schemas.openxmlformats.org/drawingml/2006/main">
                  <a:graphicData uri="http://schemas.microsoft.com/office/word/2010/wordprocessingShape">
                    <wps:wsp>
                      <wps:cNvSpPr/>
                      <wps:spPr>
                        <a:xfrm>
                          <a:off x="0" y="0"/>
                          <a:ext cx="3834493" cy="1548492"/>
                        </a:xfrm>
                        <a:prstGeom prst="wedgeEllipseCallout">
                          <a:avLst/>
                        </a:prstGeom>
                        <a:solidFill>
                          <a:schemeClr val="accent1">
                            <a:lumMod val="20000"/>
                            <a:lumOff val="80000"/>
                          </a:schemeClr>
                        </a:solidFill>
                      </wps:spPr>
                      <wps:style>
                        <a:lnRef idx="2">
                          <a:schemeClr val="accent1">
                            <a:shade val="50000"/>
                          </a:schemeClr>
                        </a:lnRef>
                        <a:fillRef idx="1">
                          <a:schemeClr val="accent1"/>
                        </a:fillRef>
                        <a:effectRef idx="0">
                          <a:schemeClr val="accent1"/>
                        </a:effectRef>
                        <a:fontRef idx="minor">
                          <a:schemeClr val="lt1"/>
                        </a:fontRef>
                      </wps:style>
                      <wps:txbx>
                        <w:txbxContent>
                          <w:p w14:paraId="2D725A0C" w14:textId="77777777" w:rsidR="00FD1665" w:rsidRDefault="00FD1665" w:rsidP="00195FE9">
                            <w:pPr>
                              <w:spacing w:after="0"/>
                              <w:jc w:val="center"/>
                              <w:rPr>
                                <w:rFonts w:cs="Open Sans"/>
                                <w:color w:val="000000"/>
                              </w:rPr>
                            </w:pPr>
                            <w:r w:rsidRPr="004624F0">
                              <w:rPr>
                                <w:rFonts w:cs="Open Sans"/>
                                <w:color w:val="000000"/>
                              </w:rPr>
                              <w:t>It</w:t>
                            </w:r>
                            <w:r>
                              <w:rPr>
                                <w:rFonts w:cs="Open Sans"/>
                                <w:color w:val="000000"/>
                              </w:rPr>
                              <w:t>’</w:t>
                            </w:r>
                            <w:r w:rsidRPr="004624F0">
                              <w:rPr>
                                <w:rFonts w:cs="Open Sans"/>
                                <w:color w:val="000000"/>
                              </w:rPr>
                              <w:t>s a safe place but we need better laws about household abuse</w:t>
                            </w:r>
                          </w:p>
                          <w:p w14:paraId="5A09AA72" w14:textId="6C5E9918" w:rsidR="00FD1665" w:rsidRPr="00113E1D" w:rsidRDefault="00FD1665" w:rsidP="00113E1D">
                            <w:pPr>
                              <w:spacing w:after="0"/>
                              <w:jc w:val="center"/>
                              <w:rPr>
                                <w:rFonts w:cs="Open Sans"/>
                                <w:color w:val="000000"/>
                              </w:rPr>
                            </w:pPr>
                            <w:r w:rsidRPr="004624F0">
                              <w:rPr>
                                <w:rFonts w:cs="Open Sans"/>
                                <w:color w:val="000000"/>
                              </w:rPr>
                              <w:t>(child, 12)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C0506BF" id="Speech Bubble: Oval 86" o:spid="_x0000_s1052" type="#_x0000_t63" style="position:absolute;margin-left:53.65pt;margin-top:-11pt;width:301.95pt;height:121.95pt;z-index:2517493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3j8auAIAANoFAAAOAAAAZHJzL2Uyb0RvYy54bWysVE1v2zAMvQ/YfxB0X52k6ZYGdYosXYcB&#10;XVssHXpWZDo2IIuaJMfOfv0o2XGDfuww7CKLpPhIPpO8uGwrxXZgXYk65eOTEWegJWal3qb858P1&#10;hxlnzgudCYUaUr4Hxy8X799dNGYOEyxQZWAZgWg3b0zKC+/NPEmcLKAS7gQNaDLmaCvhSbTbJLOi&#10;IfRKJZPR6GPSoM2MRQnOkfaqM/JFxM9zkP4uzx14plJOufl42nhuwpksLsR8a4UpStmnIf4hi0qU&#10;moIOUFfCC1bb8gVUVUqLDnN/IrFKMM9LCbEGqmY8elbNuhAGYi1EjjMDTe7/wcrb3b1lZZby2UfO&#10;tKjoH60NgCzY53qzUTBndzuhGFmJqsa4OXmszb3tJUfXUHeb2yp8qSLWRnr3A73QeiZJeTo7nU7P&#10;TzmTZBufTWfT80lATZ7cjXX+K2DFwiXlDWRb+KJUaRyshFJY+8iy2N0433kePEJwh6rMrkulohBa&#10;CFbKMso/5UJK0H4c3VVdfces01MTjfo2IDU1S6eeHdSUXGzGgBRTPQqSBD46BuLN7xWE0Er/gJxI&#10;pZonMeCA8DIXV4gMOvXZmzEjYEDOqbgBuyvmDeyOnf59cIU4DYPz6G+Jdc6DR4yM2g/OVanRvgag&#10;iOE+cveeKDuiJlx9u2ljw02GltpgtqcutNiNpzPyuqT/fyOcvxeW5pEml3aMv6MjV9ikHPsbZwXa&#10;36/pw3saE7Jy1tB8p9z9qoUFztQ3TQN0Pp5Ow0KIwvTs04QEe2zZHFt0Xa2QumhM28zIeA3vvTpc&#10;c4vVI62iZYhKJqElxU659PYgrHy3d2iZSVgu4zNaAkb4G702MoAHokNDP7SPwpp+CDzNzy0edoGY&#10;P2v+7m3w1LisPeZlnIxAdcdr/wtogcT+7Zdd2FDHcnz1tJIXfwAAAP//AwBQSwMEFAAGAAgAAAAh&#10;AMvtwQrfAAAACwEAAA8AAABkcnMvZG93bnJldi54bWxMjzFPwzAQhXck/oN1SGytE1MRCHGqgsTC&#10;klIYyubERxIRn6PYacO/55hgfLpP775XbBc3iBNOofekIV0nIJAab3tqNby/Pa/uQIRoyJrBE2r4&#10;xgDb8vKiMLn1Z3rF0yG2gkso5EZDF+OYSxmaDp0Jaz8i8e3TT85EjlMr7WTOXO4GqZLkVjrTE3/o&#10;zIhPHTZfh9lp2G+O+/5o5uzlEXd+qsdqU31UWl9fLbsHEBGX+AfDrz6rQ8lOtZ/JBjFwTrIbRjWs&#10;lOJRTGRpqkDUGpRK70GWhfy/ofwBAAD//wMAUEsBAi0AFAAGAAgAAAAhALaDOJL+AAAA4QEAABMA&#10;AAAAAAAAAAAAAAAAAAAAAFtDb250ZW50X1R5cGVzXS54bWxQSwECLQAUAAYACAAAACEAOP0h/9YA&#10;AACUAQAACwAAAAAAAAAAAAAAAAAvAQAAX3JlbHMvLnJlbHNQSwECLQAUAAYACAAAACEAyd4/GrgC&#10;AADaBQAADgAAAAAAAAAAAAAAAAAuAgAAZHJzL2Uyb0RvYy54bWxQSwECLQAUAAYACAAAACEAy+3B&#10;Ct8AAAALAQAADwAAAAAAAAAAAAAAAAASBQAAZHJzL2Rvd25yZXYueG1sUEsFBgAAAAAEAAQA8wAA&#10;AB4GAAAAAA==&#10;" adj="6300,24300" fillcolor="#d9e2f3 [660]" strokecolor="#1f3763 [1604]" strokeweight="1pt">
                <v:textbox>
                  <w:txbxContent>
                    <w:p w14:paraId="2D725A0C" w14:textId="77777777" w:rsidR="00FD1665" w:rsidRDefault="00FD1665" w:rsidP="00195FE9">
                      <w:pPr>
                        <w:spacing w:after="0"/>
                        <w:jc w:val="center"/>
                        <w:rPr>
                          <w:rFonts w:cs="Open Sans"/>
                          <w:color w:val="000000"/>
                        </w:rPr>
                      </w:pPr>
                      <w:r w:rsidRPr="004624F0">
                        <w:rPr>
                          <w:rFonts w:cs="Open Sans"/>
                          <w:color w:val="000000"/>
                        </w:rPr>
                        <w:t>It</w:t>
                      </w:r>
                      <w:r>
                        <w:rPr>
                          <w:rFonts w:cs="Open Sans"/>
                          <w:color w:val="000000"/>
                        </w:rPr>
                        <w:t>’</w:t>
                      </w:r>
                      <w:r w:rsidRPr="004624F0">
                        <w:rPr>
                          <w:rFonts w:cs="Open Sans"/>
                          <w:color w:val="000000"/>
                        </w:rPr>
                        <w:t>s a safe place but we need better laws about household abuse</w:t>
                      </w:r>
                    </w:p>
                    <w:p w14:paraId="5A09AA72" w14:textId="6C5E9918" w:rsidR="00FD1665" w:rsidRPr="00113E1D" w:rsidRDefault="00FD1665" w:rsidP="00113E1D">
                      <w:pPr>
                        <w:spacing w:after="0"/>
                        <w:jc w:val="center"/>
                        <w:rPr>
                          <w:rFonts w:cs="Open Sans"/>
                          <w:color w:val="000000"/>
                        </w:rPr>
                      </w:pPr>
                      <w:r w:rsidRPr="004624F0">
                        <w:rPr>
                          <w:rFonts w:cs="Open Sans"/>
                          <w:color w:val="000000"/>
                        </w:rPr>
                        <w:t>(child, 12)</w:t>
                      </w:r>
                    </w:p>
                  </w:txbxContent>
                </v:textbox>
              </v:shape>
            </w:pict>
          </mc:Fallback>
        </mc:AlternateContent>
      </w:r>
    </w:p>
    <w:p w14:paraId="18099B03" w14:textId="04B4D170" w:rsidR="00195FE9" w:rsidRDefault="00195FE9" w:rsidP="00347F86">
      <w:pPr>
        <w:rPr>
          <w:rFonts w:cs="Open Sans"/>
        </w:rPr>
      </w:pPr>
    </w:p>
    <w:p w14:paraId="438C8154" w14:textId="4069ECA8" w:rsidR="00195FE9" w:rsidRDefault="00195FE9" w:rsidP="00347F86">
      <w:pPr>
        <w:rPr>
          <w:rFonts w:cs="Open Sans"/>
        </w:rPr>
      </w:pPr>
    </w:p>
    <w:p w14:paraId="004A590C" w14:textId="7F72988B" w:rsidR="00195FE9" w:rsidRDefault="00195FE9" w:rsidP="00347F86">
      <w:pPr>
        <w:rPr>
          <w:rFonts w:cs="Open Sans"/>
        </w:rPr>
      </w:pPr>
    </w:p>
    <w:p w14:paraId="6A530714" w14:textId="77777777" w:rsidR="00113E1D" w:rsidRDefault="00113E1D" w:rsidP="00347F86">
      <w:pPr>
        <w:rPr>
          <w:rFonts w:cs="Open Sans"/>
        </w:rPr>
      </w:pPr>
    </w:p>
    <w:p w14:paraId="250C7A0B" w14:textId="1A875113" w:rsidR="00D80385" w:rsidRPr="0092030C" w:rsidRDefault="00D80385" w:rsidP="00347F86">
      <w:pPr>
        <w:rPr>
          <w:rFonts w:cs="Open Sans"/>
        </w:rPr>
      </w:pPr>
      <w:r w:rsidRPr="00CB144A">
        <w:rPr>
          <w:rFonts w:cs="Open Sans"/>
        </w:rPr>
        <w:t>In 2018, 34 people aged 19 and under were victims of family and domestic violence related homicide in Australia.</w:t>
      </w:r>
      <w:r>
        <w:rPr>
          <w:rStyle w:val="EndnoteReference"/>
        </w:rPr>
        <w:endnoteReference w:id="104"/>
      </w:r>
      <w:r>
        <w:rPr>
          <w:rFonts w:cs="Open Sans"/>
        </w:rPr>
        <w:t xml:space="preserve"> </w:t>
      </w:r>
      <w:r w:rsidRPr="00CB144A">
        <w:rPr>
          <w:rFonts w:cs="Open Sans"/>
        </w:rPr>
        <w:t>This includes children and young people killed by parents, siblings and other relatives.</w:t>
      </w:r>
    </w:p>
    <w:p w14:paraId="6AB2B50F" w14:textId="77777777" w:rsidR="00D80385" w:rsidRDefault="00D80385" w:rsidP="00347F86">
      <w:r>
        <w:t xml:space="preserve">In Australia, child protection services are provided to anyone under the age of 18 who has been or is at risk of being abused, neglected or otherwise harmed, or whose parents are unable to provide adequate care and protection. </w:t>
      </w:r>
    </w:p>
    <w:p w14:paraId="64D90213" w14:textId="3B9DC404" w:rsidR="00D80385" w:rsidRDefault="00D80385" w:rsidP="00347F86">
      <w:pPr>
        <w:rPr>
          <w:rFonts w:cs="Open Sans"/>
        </w:rPr>
      </w:pPr>
      <w:r w:rsidRPr="000C453A">
        <w:t xml:space="preserve">Child protection </w:t>
      </w:r>
      <w:r>
        <w:t>statistics</w:t>
      </w:r>
      <w:r w:rsidRPr="000C453A">
        <w:t xml:space="preserve"> indicate that in 2016–17 there were 67,968 substantiations of child abuse and neglect</w:t>
      </w:r>
      <w:r>
        <w:t xml:space="preserve"> Australia-wide</w:t>
      </w:r>
      <w:r w:rsidRPr="000C453A">
        <w:t>, a 27% increase since 2012–</w:t>
      </w:r>
      <w:r w:rsidRPr="000C453A">
        <w:rPr>
          <w:rFonts w:cs="Open Sans"/>
        </w:rPr>
        <w:t>13</w:t>
      </w:r>
      <w:r>
        <w:rPr>
          <w:rFonts w:cs="Open Sans"/>
        </w:rPr>
        <w:t>.</w:t>
      </w:r>
      <w:r>
        <w:rPr>
          <w:rStyle w:val="EndnoteReference"/>
        </w:rPr>
        <w:endnoteReference w:id="105"/>
      </w:r>
    </w:p>
    <w:p w14:paraId="4019A508" w14:textId="0950BF8E" w:rsidR="00195FE9" w:rsidRDefault="00113E1D" w:rsidP="00347F86">
      <w:r>
        <w:rPr>
          <w:noProof/>
        </w:rPr>
        <mc:AlternateContent>
          <mc:Choice Requires="wps">
            <w:drawing>
              <wp:anchor distT="0" distB="0" distL="114300" distR="114300" simplePos="0" relativeHeight="251737088" behindDoc="0" locked="0" layoutInCell="1" allowOverlap="1" wp14:anchorId="132770E6" wp14:editId="523CEC4D">
                <wp:simplePos x="0" y="0"/>
                <wp:positionH relativeFrom="margin">
                  <wp:posOffset>37504</wp:posOffset>
                </wp:positionH>
                <wp:positionV relativeFrom="paragraph">
                  <wp:posOffset>2773655</wp:posOffset>
                </wp:positionV>
                <wp:extent cx="2247900" cy="1704975"/>
                <wp:effectExtent l="0" t="0" r="19050" b="257175"/>
                <wp:wrapTopAndBottom/>
                <wp:docPr id="88" name="Speech Bubble: Rectangle with Corners Rounded 88"/>
                <wp:cNvGraphicFramePr/>
                <a:graphic xmlns:a="http://schemas.openxmlformats.org/drawingml/2006/main">
                  <a:graphicData uri="http://schemas.microsoft.com/office/word/2010/wordprocessingShape">
                    <wps:wsp>
                      <wps:cNvSpPr/>
                      <wps:spPr>
                        <a:xfrm>
                          <a:off x="0" y="0"/>
                          <a:ext cx="2247900" cy="1704975"/>
                        </a:xfrm>
                        <a:prstGeom prst="wedgeRoundRectCallout">
                          <a:avLst/>
                        </a:prstGeom>
                      </wps:spPr>
                      <wps:style>
                        <a:lnRef idx="1">
                          <a:schemeClr val="accent2"/>
                        </a:lnRef>
                        <a:fillRef idx="2">
                          <a:schemeClr val="accent2"/>
                        </a:fillRef>
                        <a:effectRef idx="1">
                          <a:schemeClr val="accent2"/>
                        </a:effectRef>
                        <a:fontRef idx="minor">
                          <a:schemeClr val="dk1"/>
                        </a:fontRef>
                      </wps:style>
                      <wps:txbx>
                        <w:txbxContent>
                          <w:p w14:paraId="5F0AEC06" w14:textId="77777777" w:rsidR="00FD1665" w:rsidRPr="00C776BC" w:rsidRDefault="00FD1665" w:rsidP="00195FE9">
                            <w:pPr>
                              <w:spacing w:after="0"/>
                              <w:jc w:val="center"/>
                              <w:rPr>
                                <w:rFonts w:cs="Open Sans"/>
                                <w:color w:val="000000"/>
                                <w:sz w:val="22"/>
                                <w:szCs w:val="22"/>
                              </w:rPr>
                            </w:pPr>
                            <w:r w:rsidRPr="00C776BC">
                              <w:rPr>
                                <w:rFonts w:cs="Open Sans"/>
                                <w:color w:val="000000"/>
                                <w:sz w:val="22"/>
                                <w:szCs w:val="22"/>
                              </w:rPr>
                              <w:t>Parents shouldn't be allowed to abuse kids</w:t>
                            </w:r>
                          </w:p>
                          <w:p w14:paraId="410D8802" w14:textId="77777777" w:rsidR="00FD1665" w:rsidRPr="00C776BC" w:rsidRDefault="00FD1665" w:rsidP="00195FE9">
                            <w:pPr>
                              <w:spacing w:after="0"/>
                              <w:jc w:val="center"/>
                              <w:rPr>
                                <w:rFonts w:cs="Open Sans"/>
                                <w:color w:val="000000"/>
                                <w:sz w:val="22"/>
                                <w:szCs w:val="22"/>
                              </w:rPr>
                            </w:pPr>
                            <w:r w:rsidRPr="00C776BC">
                              <w:rPr>
                                <w:rFonts w:cs="Open Sans"/>
                                <w:color w:val="000000"/>
                                <w:sz w:val="22"/>
                                <w:szCs w:val="22"/>
                              </w:rPr>
                              <w:t>(child, 12)</w:t>
                            </w:r>
                          </w:p>
                          <w:p w14:paraId="3F2788CC" w14:textId="77777777" w:rsidR="00FD1665" w:rsidRDefault="00FD1665" w:rsidP="00195FE9">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32770E6" id="Speech Bubble: Rectangle with Corners Rounded 88" o:spid="_x0000_s1053" type="#_x0000_t62" style="position:absolute;margin-left:2.95pt;margin-top:218.4pt;width:177pt;height:134.25pt;z-index:25173708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Ro/DjgIAAGEFAAAOAAAAZHJzL2Uyb0RvYy54bWysVF9P2zAQf5+072D5faSNygoVKeqKmCYh&#10;QBTEs+ucm2iOz7PdJt2n39lJC2JIm6a9JHe+/3e/u4vLrtFsB87XaAo+PhlxBkZiWZtNwZ8erz+d&#10;ceaDMKXQaKDge/D8cv7xw0VrZ5BjhboEx8iJ8bPWFrwKwc6yzMsKGuFP0IIhoULXiECs22SlEy15&#10;b3SWj0afsxZdaR1K8J5er3ohnyf/SoEMd0p5CEwXnHIL6evSdx2/2fxCzDZO2KqWQxriH7JoRG0o&#10;6NHVlQiCbV39m6umlg49qnAisclQqVpCqoGqGY/eVLOqhIVUCzXH22Ob/P9zK293947VZcHPaFJG&#10;NDSjlQWQFfuyXa81zNgDNVGYjQbW1qFiS3SG5s0ecGtKKBnZURNb62fka2Xv3cB5ImNHOuWa+Kda&#10;WZcavz82HrrAJD3m+WR6PqL5SJKNp6PJ+fQ0es1ezK3z4StgwyJR8BbKDaQUYnpLoTVuQ5qA2N34&#10;0NsebMhRzK/PKFFhryEmpc0DKCqfchgn6wQ8WGrHdoIgI6QEE/Ihl6QdzVSt9dEw/7PhoB9NIYHy&#10;aPwXUY8WKTKacDRuaoPuvejl9/GQsur1Dx3o644tCN26S3PPp1E1Pq2x3BMYHPZb4q28rqnZN8KH&#10;e+FoLWhAtOrhjj5KY1twHCjOKnQ/33uP+oRWknLW0poV3P/YCgec6W+GcHw+nkziXiZmcjrNiXGv&#10;JevXErNtlkhjGdNRsTKRUT/oA6kcNs90ERYxKomEkRS74DK4A7MM/frTTZGwWCQ12kUrwo1ZWXkA&#10;QsTOY/csnB0QFwist3hYSTF7g7NeN47I4GIbUNUJhC99HUZAe5xwPdyceChe80nr5TLOfwEAAP//&#10;AwBQSwMEFAAGAAgAAAAhAOAVpP3hAAAACQEAAA8AAABkcnMvZG93bnJldi54bWxMj8FOwzAQRO9I&#10;/IO1SFwQtSFJaUM2VYWoKnFAtPABbmLiqPE6it029OvZnuC4M6PZN8VidJ04miG0nhAeJgqEocrX&#10;LTUIX5+r+xmIEDXVuvNkEH5MgEV5fVXovPYn2pjjNjaCSyjkGsHG2OdShsoap8PE94bY+/aD05HP&#10;oZH1oE9c7jr5qNRUOt0Sf7C6Ny/WVPvtwSE0H+fl+7p9U+vkPIt7u1FpeveKeHszLp9BRDPGvzBc&#10;8BkdSmba+QPVQXQI2ZyDCGky5QXsJ9mclR3Ck8oSkGUh/y8ofwEAAP//AwBQSwECLQAUAAYACAAA&#10;ACEAtoM4kv4AAADhAQAAEwAAAAAAAAAAAAAAAAAAAAAAW0NvbnRlbnRfVHlwZXNdLnhtbFBLAQIt&#10;ABQABgAIAAAAIQA4/SH/1gAAAJQBAAALAAAAAAAAAAAAAAAAAC8BAABfcmVscy8ucmVsc1BLAQIt&#10;ABQABgAIAAAAIQAnRo/DjgIAAGEFAAAOAAAAAAAAAAAAAAAAAC4CAABkcnMvZTJvRG9jLnhtbFBL&#10;AQItABQABgAIAAAAIQDgFaT94QAAAAkBAAAPAAAAAAAAAAAAAAAAAOgEAABkcnMvZG93bnJldi54&#10;bWxQSwUGAAAAAAQABADzAAAA9gUAAAAA&#10;" adj="6300,24300" fillcolor="#f3a875 [2165]" strokecolor="#ed7d31 [3205]" strokeweight=".5pt">
                <v:fill color2="#f09558 [2613]" rotate="t" colors="0 #f7bda4;.5 #f5b195;1 #f8a581" focus="100%" type="gradient">
                  <o:fill v:ext="view" type="gradientUnscaled"/>
                </v:fill>
                <v:textbox>
                  <w:txbxContent>
                    <w:p w14:paraId="5F0AEC06" w14:textId="77777777" w:rsidR="00FD1665" w:rsidRPr="00C776BC" w:rsidRDefault="00FD1665" w:rsidP="00195FE9">
                      <w:pPr>
                        <w:spacing w:after="0"/>
                        <w:jc w:val="center"/>
                        <w:rPr>
                          <w:rFonts w:cs="Open Sans"/>
                          <w:color w:val="000000"/>
                          <w:sz w:val="22"/>
                          <w:szCs w:val="22"/>
                        </w:rPr>
                      </w:pPr>
                      <w:r w:rsidRPr="00C776BC">
                        <w:rPr>
                          <w:rFonts w:cs="Open Sans"/>
                          <w:color w:val="000000"/>
                          <w:sz w:val="22"/>
                          <w:szCs w:val="22"/>
                        </w:rPr>
                        <w:t>Parents shouldn't be allowed to abuse kids</w:t>
                      </w:r>
                    </w:p>
                    <w:p w14:paraId="410D8802" w14:textId="77777777" w:rsidR="00FD1665" w:rsidRPr="00C776BC" w:rsidRDefault="00FD1665" w:rsidP="00195FE9">
                      <w:pPr>
                        <w:spacing w:after="0"/>
                        <w:jc w:val="center"/>
                        <w:rPr>
                          <w:rFonts w:cs="Open Sans"/>
                          <w:color w:val="000000"/>
                          <w:sz w:val="22"/>
                          <w:szCs w:val="22"/>
                        </w:rPr>
                      </w:pPr>
                      <w:r w:rsidRPr="00C776BC">
                        <w:rPr>
                          <w:rFonts w:cs="Open Sans"/>
                          <w:color w:val="000000"/>
                          <w:sz w:val="22"/>
                          <w:szCs w:val="22"/>
                        </w:rPr>
                        <w:t>(child, 12)</w:t>
                      </w:r>
                    </w:p>
                    <w:p w14:paraId="3F2788CC" w14:textId="77777777" w:rsidR="00FD1665" w:rsidRDefault="00FD1665" w:rsidP="00195FE9">
                      <w:pPr>
                        <w:jc w:val="center"/>
                      </w:pPr>
                    </w:p>
                  </w:txbxContent>
                </v:textbox>
                <w10:wrap type="topAndBottom" anchorx="margin"/>
              </v:shape>
            </w:pict>
          </mc:Fallback>
        </mc:AlternateContent>
      </w:r>
      <w:r>
        <w:rPr>
          <w:rFonts w:cs="Open Sans"/>
          <w:noProof/>
        </w:rPr>
        <mc:AlternateContent>
          <mc:Choice Requires="wps">
            <w:drawing>
              <wp:anchor distT="0" distB="0" distL="114300" distR="114300" simplePos="0" relativeHeight="251750400" behindDoc="0" locked="0" layoutInCell="1" allowOverlap="1" wp14:anchorId="4DE42B9E" wp14:editId="562E8359">
                <wp:simplePos x="0" y="0"/>
                <wp:positionH relativeFrom="column">
                  <wp:posOffset>335915</wp:posOffset>
                </wp:positionH>
                <wp:positionV relativeFrom="paragraph">
                  <wp:posOffset>708660</wp:posOffset>
                </wp:positionV>
                <wp:extent cx="4123690" cy="2126615"/>
                <wp:effectExtent l="19050" t="19050" r="29210" b="311785"/>
                <wp:wrapTopAndBottom/>
                <wp:docPr id="87" name="Speech Bubble: Oval 87"/>
                <wp:cNvGraphicFramePr/>
                <a:graphic xmlns:a="http://schemas.openxmlformats.org/drawingml/2006/main">
                  <a:graphicData uri="http://schemas.microsoft.com/office/word/2010/wordprocessingShape">
                    <wps:wsp>
                      <wps:cNvSpPr/>
                      <wps:spPr>
                        <a:xfrm>
                          <a:off x="0" y="0"/>
                          <a:ext cx="4123690" cy="2126615"/>
                        </a:xfrm>
                        <a:prstGeom prst="wedgeEllipseCallout">
                          <a:avLst/>
                        </a:prstGeom>
                        <a:solidFill>
                          <a:schemeClr val="accent1">
                            <a:lumMod val="20000"/>
                            <a:lumOff val="80000"/>
                          </a:schemeClr>
                        </a:solidFill>
                      </wps:spPr>
                      <wps:style>
                        <a:lnRef idx="2">
                          <a:schemeClr val="accent1">
                            <a:shade val="50000"/>
                          </a:schemeClr>
                        </a:lnRef>
                        <a:fillRef idx="1">
                          <a:schemeClr val="accent1"/>
                        </a:fillRef>
                        <a:effectRef idx="0">
                          <a:schemeClr val="accent1"/>
                        </a:effectRef>
                        <a:fontRef idx="minor">
                          <a:schemeClr val="lt1"/>
                        </a:fontRef>
                      </wps:style>
                      <wps:txbx>
                        <w:txbxContent>
                          <w:p w14:paraId="147F8EA3" w14:textId="77777777" w:rsidR="00FD1665" w:rsidRPr="00C776BC" w:rsidRDefault="00FD1665" w:rsidP="00195FE9">
                            <w:pPr>
                              <w:spacing w:after="0"/>
                              <w:jc w:val="center"/>
                              <w:rPr>
                                <w:rFonts w:cs="Open Sans"/>
                                <w:color w:val="000000"/>
                                <w:sz w:val="22"/>
                                <w:szCs w:val="22"/>
                              </w:rPr>
                            </w:pPr>
                            <w:r w:rsidRPr="00C776BC">
                              <w:rPr>
                                <w:rFonts w:cs="Open Sans"/>
                                <w:color w:val="000000"/>
                                <w:sz w:val="22"/>
                                <w:szCs w:val="22"/>
                              </w:rPr>
                              <w:t xml:space="preserve">Parents should understand that where ever they come from and what they come from still doesn't mean child abuse should be committed </w:t>
                            </w:r>
                          </w:p>
                          <w:p w14:paraId="30C51173" w14:textId="08ECD549" w:rsidR="00FD1665" w:rsidRPr="00113E1D" w:rsidRDefault="00FD1665" w:rsidP="00113E1D">
                            <w:pPr>
                              <w:spacing w:after="0"/>
                              <w:jc w:val="center"/>
                              <w:rPr>
                                <w:rFonts w:cs="Open Sans"/>
                                <w:color w:val="000000"/>
                                <w:sz w:val="22"/>
                                <w:szCs w:val="22"/>
                              </w:rPr>
                            </w:pPr>
                            <w:r w:rsidRPr="00C776BC">
                              <w:rPr>
                                <w:rFonts w:cs="Open Sans"/>
                                <w:color w:val="000000"/>
                                <w:sz w:val="22"/>
                                <w:szCs w:val="22"/>
                              </w:rPr>
                              <w:t>(child, 12)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DE42B9E" id="Speech Bubble: Oval 87" o:spid="_x0000_s1054" type="#_x0000_t63" style="position:absolute;margin-left:26.45pt;margin-top:55.8pt;width:324.7pt;height:167.45pt;z-index:2517504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6q6yuQIAANoFAAAOAAAAZHJzL2Uyb0RvYy54bWysVE1v2zAMvQ/YfxB0Xx17aZYGdYosXYcB&#10;XVssHXpWZDo2IIuapMTpfv0o2XGDfuww7CKLpPhIPpM8v9g3iu3Auhp1ztOTEWegJRa13uT85/3V&#10;hylnzgtdCIUacv4Ijl/M3787b80MMqxQFWAZgWg3a03OK+/NLEmcrKAR7gQNaDKWaBvhSbSbpLCi&#10;JfRGJdloNElatIWxKME50l52Rj6P+GUJ0t+WpQPPVM4pNx9PG891OJP5uZhtrDBVLfs0xD9k0Yha&#10;U9AB6lJ4wba2fgHV1NKiw9KfSGwSLMtaQqyBqklHz6pZVcJArIXIcWagyf0/WHmzu7OsLnI+/cSZ&#10;Fg39o5UBkBX7vF2vFczY7U4oRlaiqjVuRh4rc2d7ydE11L0vbRO+VBHbR3ofB3ph75kk5TjNPk7O&#10;6C9IsmVpNpmkpwE1eXI31vmvgA0Ll5y3UGzgi1K1cbAUSuHWR5bF7tr5zvPgEYI7VHVxVSsVhdBC&#10;sFSWUf45F1KC9ml0V9vmOxadnppo1LcBqalZOvX0oKbkYjMGpJjqUZAk8NExEG/+UUEIrfQPKIlU&#10;qjmLAQeEl7m4ShTQqU/fjBkBA3JJxQ3YXTFvYHfs9O+DK8RpGJxHf0uscx48YmTUfnBuao32NQBF&#10;DPeRu/dE2RE14er3631suGx6aKk1Fo/UhRa78XRGXtX0/6+F83fC0jxSz9CO8bd0lArbnGN/46xC&#10;+/s1fXhPY0JWzlqa75y7X1thgTP1TdMAnaXjcVgIURiffspIsMeW9bFFb5slUheltM2MjNfw3qvD&#10;tbTYPNAqWoSoZBJaUuycS28PwtJ3e4eWmYTFIj6jJWCEv9YrIwN4IDo09P3+QVjTD4Gn+bnBwy4Q&#10;s2fN370NnhoXW49lHScjUN3x2v8CWiCxf/tlFzbUsRxfPa3k+R8AAAD//wMAUEsDBBQABgAIAAAA&#10;IQB1aypq4AAAAAoBAAAPAAAAZHJzL2Rvd25yZXYueG1sTI/BToNAEIbvJr7DZky82QWkVJGlqSZe&#10;vFCrh3ob2BGI7Cxhlxbf3vWkx5n58s/3F9vFDOJEk+stK4hXEQjixuqeWwXvb883dyCcR9Y4WCYF&#10;3+RgW15eFJhre+ZXOh18K0IIuxwVdN6PuZSu6cigW9mRONw+7WTQh3FqpZ7wHMLNIJMoyqTBnsOH&#10;Dkd66qj5OsxGwT497vsjzpuXR9rZqR6rtPqolLq+WnYPIDwt/g+GX/2gDmVwqu3M2olBwTq5D2TY&#10;x3EGIgCbKLkFUStI02wNsizk/wrlDwAAAP//AwBQSwECLQAUAAYACAAAACEAtoM4kv4AAADhAQAA&#10;EwAAAAAAAAAAAAAAAAAAAAAAW0NvbnRlbnRfVHlwZXNdLnhtbFBLAQItABQABgAIAAAAIQA4/SH/&#10;1gAAAJQBAAALAAAAAAAAAAAAAAAAAC8BAABfcmVscy8ucmVsc1BLAQItABQABgAIAAAAIQAP6q6y&#10;uQIAANoFAAAOAAAAAAAAAAAAAAAAAC4CAABkcnMvZTJvRG9jLnhtbFBLAQItABQABgAIAAAAIQB1&#10;aypq4AAAAAoBAAAPAAAAAAAAAAAAAAAAABMFAABkcnMvZG93bnJldi54bWxQSwUGAAAAAAQABADz&#10;AAAAIAYAAAAA&#10;" adj="6300,24300" fillcolor="#d9e2f3 [660]" strokecolor="#1f3763 [1604]" strokeweight="1pt">
                <v:textbox>
                  <w:txbxContent>
                    <w:p w14:paraId="147F8EA3" w14:textId="77777777" w:rsidR="00FD1665" w:rsidRPr="00C776BC" w:rsidRDefault="00FD1665" w:rsidP="00195FE9">
                      <w:pPr>
                        <w:spacing w:after="0"/>
                        <w:jc w:val="center"/>
                        <w:rPr>
                          <w:rFonts w:cs="Open Sans"/>
                          <w:color w:val="000000"/>
                          <w:sz w:val="22"/>
                          <w:szCs w:val="22"/>
                        </w:rPr>
                      </w:pPr>
                      <w:r w:rsidRPr="00C776BC">
                        <w:rPr>
                          <w:rFonts w:cs="Open Sans"/>
                          <w:color w:val="000000"/>
                          <w:sz w:val="22"/>
                          <w:szCs w:val="22"/>
                        </w:rPr>
                        <w:t xml:space="preserve">Parents should understand that where ever they come from and what they come from still doesn't mean child abuse should be committed </w:t>
                      </w:r>
                    </w:p>
                    <w:p w14:paraId="30C51173" w14:textId="08ECD549" w:rsidR="00FD1665" w:rsidRPr="00113E1D" w:rsidRDefault="00FD1665" w:rsidP="00113E1D">
                      <w:pPr>
                        <w:spacing w:after="0"/>
                        <w:jc w:val="center"/>
                        <w:rPr>
                          <w:rFonts w:cs="Open Sans"/>
                          <w:color w:val="000000"/>
                          <w:sz w:val="22"/>
                          <w:szCs w:val="22"/>
                        </w:rPr>
                      </w:pPr>
                      <w:r w:rsidRPr="00C776BC">
                        <w:rPr>
                          <w:rFonts w:cs="Open Sans"/>
                          <w:color w:val="000000"/>
                          <w:sz w:val="22"/>
                          <w:szCs w:val="22"/>
                        </w:rPr>
                        <w:t>(child, 12)</w:t>
                      </w:r>
                    </w:p>
                  </w:txbxContent>
                </v:textbox>
                <w10:wrap type="topAndBottom"/>
              </v:shape>
            </w:pict>
          </mc:Fallback>
        </mc:AlternateContent>
      </w:r>
      <w:r w:rsidR="00D80385">
        <w:rPr>
          <w:noProof/>
        </w:rPr>
        <mc:AlternateContent>
          <mc:Choice Requires="wps">
            <w:drawing>
              <wp:anchor distT="0" distB="0" distL="114300" distR="114300" simplePos="0" relativeHeight="251751424" behindDoc="0" locked="0" layoutInCell="1" allowOverlap="1" wp14:anchorId="324AFE50" wp14:editId="342991E0">
                <wp:simplePos x="0" y="0"/>
                <wp:positionH relativeFrom="column">
                  <wp:posOffset>2990215</wp:posOffset>
                </wp:positionH>
                <wp:positionV relativeFrom="paragraph">
                  <wp:posOffset>3684905</wp:posOffset>
                </wp:positionV>
                <wp:extent cx="2333625" cy="1943100"/>
                <wp:effectExtent l="0" t="0" r="28575" b="266700"/>
                <wp:wrapTopAndBottom/>
                <wp:docPr id="89" name="Speech Bubble: Rectangle 89"/>
                <wp:cNvGraphicFramePr/>
                <a:graphic xmlns:a="http://schemas.openxmlformats.org/drawingml/2006/main">
                  <a:graphicData uri="http://schemas.microsoft.com/office/word/2010/wordprocessingShape">
                    <wps:wsp>
                      <wps:cNvSpPr/>
                      <wps:spPr>
                        <a:xfrm>
                          <a:off x="0" y="0"/>
                          <a:ext cx="2333625" cy="1943100"/>
                        </a:xfrm>
                        <a:prstGeom prst="wedgeRectCallout">
                          <a:avLst/>
                        </a:prstGeom>
                      </wps:spPr>
                      <wps:style>
                        <a:lnRef idx="1">
                          <a:schemeClr val="accent6"/>
                        </a:lnRef>
                        <a:fillRef idx="2">
                          <a:schemeClr val="accent6"/>
                        </a:fillRef>
                        <a:effectRef idx="1">
                          <a:schemeClr val="accent6"/>
                        </a:effectRef>
                        <a:fontRef idx="minor">
                          <a:schemeClr val="dk1"/>
                        </a:fontRef>
                      </wps:style>
                      <wps:txbx>
                        <w:txbxContent>
                          <w:p w14:paraId="2825B024" w14:textId="77777777" w:rsidR="00FD1665" w:rsidRPr="00C776BC" w:rsidRDefault="00FD1665" w:rsidP="00195FE9">
                            <w:pPr>
                              <w:jc w:val="center"/>
                              <w:rPr>
                                <w:rFonts w:cs="Open Sans"/>
                                <w:color w:val="000000"/>
                                <w:sz w:val="22"/>
                                <w:szCs w:val="22"/>
                              </w:rPr>
                            </w:pPr>
                            <w:r w:rsidRPr="00C776BC">
                              <w:rPr>
                                <w:rFonts w:cs="Open Sans"/>
                                <w:color w:val="000000"/>
                                <w:sz w:val="22"/>
                                <w:szCs w:val="22"/>
                              </w:rPr>
                              <w:t>There’s a lot of things in homes that authorities need to know about like abuse</w:t>
                            </w:r>
                          </w:p>
                          <w:p w14:paraId="48E32CD2" w14:textId="77777777" w:rsidR="00FD1665" w:rsidRPr="00C776BC" w:rsidRDefault="00FD1665" w:rsidP="00195FE9">
                            <w:pPr>
                              <w:jc w:val="center"/>
                              <w:rPr>
                                <w:rFonts w:cs="Open Sans"/>
                                <w:color w:val="000000"/>
                                <w:sz w:val="22"/>
                                <w:szCs w:val="22"/>
                              </w:rPr>
                            </w:pPr>
                            <w:r w:rsidRPr="00C776BC">
                              <w:rPr>
                                <w:rFonts w:cs="Open Sans"/>
                                <w:color w:val="000000"/>
                                <w:sz w:val="22"/>
                                <w:szCs w:val="22"/>
                              </w:rPr>
                              <w:t>(child, 12)</w:t>
                            </w:r>
                          </w:p>
                          <w:p w14:paraId="4E3B42AA" w14:textId="77777777" w:rsidR="00FD1665" w:rsidRDefault="00FD1665" w:rsidP="00195FE9">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24AFE50" id="Speech Bubble: Rectangle 89" o:spid="_x0000_s1055" type="#_x0000_t61" style="position:absolute;margin-left:235.45pt;margin-top:290.15pt;width:183.75pt;height:153pt;z-index:2517514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I/vVgAIAAEcFAAAOAAAAZHJzL2Uyb0RvYy54bWysVN9P2zAQfp+0/8Hy+0iTFgYRKeqKmCYh&#10;qCgTz65zbqI5tme7Tbq/nrOTBsSQNk17cXy5399958urrpFkD9bVWhU0PZlQAorrslbbgn5/vPl0&#10;TonzTJVMagUFPYCjV/OPHy5bk0OmKy1LsASDKJe3pqCV9yZPEscraJg70QYUKoW2DfMo2m1SWtZi&#10;9EYm2WRylrTalsZqDs7h3+teSecxvhDA/b0QDjyRBcXafDxtPDfhTOaXLN9aZqqaD2Wwf6iiYbXC&#10;pGOoa+YZ2dn6t1BNza12WvgTrptEC1FziD1gN+nkTTfrihmIvSA4zowwuf8Xlt/tV5bUZUHPLyhR&#10;rMEZrQ0Ar8iX3WYjIScPCCJTWwkETRCv1rgc3dZmZQfJ4TU03wnbhC+2RbqI8WHEGDpPOP7MptPp&#10;WXZKCUddejGbppM4heTF3Vjnv4JuSLgUtIVyC6GIJZNS73zEme1vncf06HY0RyGU1hcTb/4gIdQj&#10;1QMIbBLTp9E70guW0pI9Q2IwzkH5s9AcxovWwU3UUo6O2Z8dB/vgCpF6o/NfZB09Ymat/Ojc1Erb&#10;97KXP9KhZNHbHxHo+w4Q+G7Txelm4+g2ujzgyK3ud8EZflMjzrfM+RWzSH5cE1xof4+HkLotqB5u&#10;lFTa/nrvf7BHTqKWkhaXqaDu545ZoER+U8jWi3Q2C9sXhdnp5wwF+1qzea1Ru2apcSwpPh2Gx2uw&#10;9/J4FVY3T7j3i5AVVUxxzF1Q7u1RWPp+yfHl4LBYRDPcOMP8rVobfiRC4M5j98SsGcjmkad3+rh4&#10;LH/Ds942jEjpxc5rUUcSBqh7XIcR4LZGLg0vS3gOXsvR6uX9mz8DAAD//wMAUEsDBBQABgAIAAAA&#10;IQAdB86t4QAAAAsBAAAPAAAAZHJzL2Rvd25yZXYueG1sTI/LTsMwEEX3SPyDNUhsELUhfZgQp0JF&#10;rLqhpVK3TuwmFvE4ip028PUMK9jNaI7uPVOsJ9+xsx2iC6jgYSaAWayDcdgoOHy83UtgMWk0ugto&#10;FXzZCOvy+qrQuQkX3NnzPjWMQjDmWkGbUp9zHuvWeh1nobdIt1MYvE60Dg03g75QuO/4oxBL7rVD&#10;amh1bzetrT/3o6fe17oaT7s+ie3ifSW2d27zfXRK3d5ML8/Akp3SHwy/+qQOJTlVYUQTWadgvhJP&#10;hCpYSJEBI0Jmcg6sokEuM+Blwf//UP4AAAD//wMAUEsBAi0AFAAGAAgAAAAhALaDOJL+AAAA4QEA&#10;ABMAAAAAAAAAAAAAAAAAAAAAAFtDb250ZW50X1R5cGVzXS54bWxQSwECLQAUAAYACAAAACEAOP0h&#10;/9YAAACUAQAACwAAAAAAAAAAAAAAAAAvAQAAX3JlbHMvLnJlbHNQSwECLQAUAAYACAAAACEAnSP7&#10;1YACAABHBQAADgAAAAAAAAAAAAAAAAAuAgAAZHJzL2Uyb0RvYy54bWxQSwECLQAUAAYACAAAACEA&#10;HQfOreEAAAALAQAADwAAAAAAAAAAAAAAAADaBAAAZHJzL2Rvd25yZXYueG1sUEsFBgAAAAAEAAQA&#10;8wAAAOgFAAAAAA==&#10;" adj="6300,24300" fillcolor="#9ecb81 [2169]" strokecolor="#70ad47 [3209]" strokeweight=".5pt">
                <v:fill color2="#8ac066 [2617]" rotate="t" colors="0 #b5d5a7;.5 #aace99;1 #9cca86" focus="100%" type="gradient">
                  <o:fill v:ext="view" type="gradientUnscaled"/>
                </v:fill>
                <v:textbox>
                  <w:txbxContent>
                    <w:p w14:paraId="2825B024" w14:textId="77777777" w:rsidR="00FD1665" w:rsidRPr="00C776BC" w:rsidRDefault="00FD1665" w:rsidP="00195FE9">
                      <w:pPr>
                        <w:jc w:val="center"/>
                        <w:rPr>
                          <w:rFonts w:cs="Open Sans"/>
                          <w:color w:val="000000"/>
                          <w:sz w:val="22"/>
                          <w:szCs w:val="22"/>
                        </w:rPr>
                      </w:pPr>
                      <w:r w:rsidRPr="00C776BC">
                        <w:rPr>
                          <w:rFonts w:cs="Open Sans"/>
                          <w:color w:val="000000"/>
                          <w:sz w:val="22"/>
                          <w:szCs w:val="22"/>
                        </w:rPr>
                        <w:t>There’s a lot of things in homes that authorities need to know about like abuse</w:t>
                      </w:r>
                    </w:p>
                    <w:p w14:paraId="48E32CD2" w14:textId="77777777" w:rsidR="00FD1665" w:rsidRPr="00C776BC" w:rsidRDefault="00FD1665" w:rsidP="00195FE9">
                      <w:pPr>
                        <w:jc w:val="center"/>
                        <w:rPr>
                          <w:rFonts w:cs="Open Sans"/>
                          <w:color w:val="000000"/>
                          <w:sz w:val="22"/>
                          <w:szCs w:val="22"/>
                        </w:rPr>
                      </w:pPr>
                      <w:r w:rsidRPr="00C776BC">
                        <w:rPr>
                          <w:rFonts w:cs="Open Sans"/>
                          <w:color w:val="000000"/>
                          <w:sz w:val="22"/>
                          <w:szCs w:val="22"/>
                        </w:rPr>
                        <w:t>(child, 12)</w:t>
                      </w:r>
                    </w:p>
                    <w:p w14:paraId="4E3B42AA" w14:textId="77777777" w:rsidR="00FD1665" w:rsidRDefault="00FD1665" w:rsidP="00195FE9">
                      <w:pPr>
                        <w:jc w:val="center"/>
                      </w:pPr>
                    </w:p>
                  </w:txbxContent>
                </v:textbox>
                <w10:wrap type="topAndBottom"/>
              </v:shape>
            </w:pict>
          </mc:Fallback>
        </mc:AlternateContent>
      </w:r>
      <w:r w:rsidR="00195FE9">
        <w:t>As many cases of child abuse and neglect are not reported to child protection authorities, these statistics are likely to underestimate the extent of child abuse and neglect in the family.</w:t>
      </w:r>
    </w:p>
    <w:p w14:paraId="0A7AEFD7" w14:textId="7A5AD101" w:rsidR="00195FE9" w:rsidRPr="00113E1D" w:rsidRDefault="00195FE9" w:rsidP="00347F86">
      <w:pPr>
        <w:rPr>
          <w:rFonts w:cs="Open Sans"/>
          <w:sz w:val="22"/>
          <w:szCs w:val="22"/>
        </w:rPr>
      </w:pPr>
      <w:r w:rsidRPr="000C453A">
        <w:rPr>
          <w:rFonts w:cs="Open Sans"/>
          <w:b/>
          <w:sz w:val="22"/>
          <w:szCs w:val="22"/>
        </w:rPr>
        <w:lastRenderedPageBreak/>
        <w:t>Types of substantiations of child abuse and neglect</w:t>
      </w:r>
      <w:r>
        <w:rPr>
          <w:rFonts w:cs="Open Sans"/>
          <w:b/>
          <w:sz w:val="22"/>
          <w:szCs w:val="22"/>
        </w:rPr>
        <w:t xml:space="preserve"> 2016–17</w:t>
      </w:r>
    </w:p>
    <w:p w14:paraId="73203A4E" w14:textId="110B88E2" w:rsidR="00113E1D" w:rsidRDefault="00113E1D" w:rsidP="00347F86">
      <w:pPr>
        <w:pStyle w:val="Caption"/>
      </w:pPr>
      <w:r>
        <w:rPr>
          <w:noProof/>
        </w:rPr>
        <w:drawing>
          <wp:inline distT="0" distB="0" distL="0" distR="0" wp14:anchorId="028F11C9" wp14:editId="4FE27179">
            <wp:extent cx="4508500" cy="3009900"/>
            <wp:effectExtent l="0" t="0" r="0" b="0"/>
            <wp:docPr id="67" name="Immagine 67" descr="48% of substantiations of child abuse and neglect in 2016–17 were substantiations of emotional abuse, followed by neglect (24%), physical abuse (16%) and sexual abus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 name="Figura 6.2-01.png"/>
                    <pic:cNvPicPr/>
                  </pic:nvPicPr>
                  <pic:blipFill>
                    <a:blip r:embed="rId80" cstate="print">
                      <a:extLst>
                        <a:ext uri="{28A0092B-C50C-407E-A947-70E740481C1C}">
                          <a14:useLocalDpi xmlns:a14="http://schemas.microsoft.com/office/drawing/2010/main" val="0"/>
                        </a:ext>
                      </a:extLst>
                    </a:blip>
                    <a:stretch>
                      <a:fillRect/>
                    </a:stretch>
                  </pic:blipFill>
                  <pic:spPr>
                    <a:xfrm>
                      <a:off x="0" y="0"/>
                      <a:ext cx="4508500" cy="3009900"/>
                    </a:xfrm>
                    <a:prstGeom prst="rect">
                      <a:avLst/>
                    </a:prstGeom>
                  </pic:spPr>
                </pic:pic>
              </a:graphicData>
            </a:graphic>
          </wp:inline>
        </w:drawing>
      </w:r>
    </w:p>
    <w:p w14:paraId="5F773269" w14:textId="79D17270" w:rsidR="00104355" w:rsidRPr="00AF7383" w:rsidRDefault="00104355" w:rsidP="00347F86">
      <w:pPr>
        <w:pStyle w:val="Caption"/>
        <w:rPr>
          <w:b/>
          <w:bCs/>
        </w:rPr>
      </w:pPr>
      <w:r w:rsidRPr="00C776BC">
        <w:t xml:space="preserve">Figure </w:t>
      </w:r>
      <w:r w:rsidR="006C3D0A">
        <w:fldChar w:fldCharType="begin"/>
      </w:r>
      <w:r w:rsidR="006C3D0A">
        <w:instrText xml:space="preserve"> STYLEREF 1 \s </w:instrText>
      </w:r>
      <w:r w:rsidR="006C3D0A">
        <w:fldChar w:fldCharType="separate"/>
      </w:r>
      <w:r w:rsidR="00BC167A">
        <w:rPr>
          <w:noProof/>
        </w:rPr>
        <w:t>6</w:t>
      </w:r>
      <w:r w:rsidR="006C3D0A">
        <w:rPr>
          <w:noProof/>
        </w:rPr>
        <w:fldChar w:fldCharType="end"/>
      </w:r>
      <w:r w:rsidRPr="00C776BC">
        <w:t>.</w:t>
      </w:r>
      <w:r w:rsidR="00D80385">
        <w:t>2</w:t>
      </w:r>
      <w:r>
        <w:rPr>
          <w:noProof/>
        </w:rPr>
        <w:t>:</w:t>
      </w:r>
      <w:r w:rsidRPr="00C776BC">
        <w:rPr>
          <w:noProof/>
        </w:rPr>
        <w:t xml:space="preserve"> Sourced from </w:t>
      </w:r>
      <w:r w:rsidRPr="00C776BC">
        <w:t xml:space="preserve">Australian Institute of Health and Welfare, </w:t>
      </w:r>
      <w:r w:rsidRPr="00C776BC">
        <w:rPr>
          <w:i/>
        </w:rPr>
        <w:t>Child Protection Australia 2016–17</w:t>
      </w:r>
      <w:r w:rsidRPr="00C776BC">
        <w:t xml:space="preserve"> (2018) 28.</w:t>
      </w:r>
    </w:p>
    <w:p w14:paraId="1527A11C" w14:textId="77777777" w:rsidR="00D80385" w:rsidRPr="008E60A8" w:rsidRDefault="00D80385" w:rsidP="00347F86">
      <w:r>
        <w:t>E</w:t>
      </w:r>
      <w:r w:rsidRPr="00E05F42">
        <w:t xml:space="preserve">motional abuse and neglect </w:t>
      </w:r>
      <w:r>
        <w:t>are</w:t>
      </w:r>
      <w:r w:rsidRPr="00E05F42">
        <w:t xml:space="preserve"> the most common types of substantiated abuse</w:t>
      </w:r>
      <w:r>
        <w:t>, which commonly includes exposure to domestic violence.</w:t>
      </w:r>
      <w:r>
        <w:rPr>
          <w:rStyle w:val="EndnoteReference"/>
        </w:rPr>
        <w:endnoteReference w:id="106"/>
      </w:r>
    </w:p>
    <w:p w14:paraId="2C5C6D97" w14:textId="77777777" w:rsidR="00D80385" w:rsidRDefault="00D80385" w:rsidP="00347F86">
      <w:r>
        <w:t>Aboriginal and Torres Strait Islander</w:t>
      </w:r>
      <w:r w:rsidRPr="00E05F42">
        <w:t xml:space="preserve"> children ha</w:t>
      </w:r>
      <w:r>
        <w:t>ve</w:t>
      </w:r>
      <w:r w:rsidRPr="00E05F42">
        <w:t xml:space="preserve"> a lower percentage </w:t>
      </w:r>
      <w:r>
        <w:t xml:space="preserve">of substantiations </w:t>
      </w:r>
      <w:r w:rsidRPr="00E05F42">
        <w:t>for emotional, physical, and sexual abuse</w:t>
      </w:r>
      <w:r>
        <w:t xml:space="preserve"> and a </w:t>
      </w:r>
      <w:r w:rsidRPr="00E05F42">
        <w:t xml:space="preserve">higher percentage of substantiations for neglect </w:t>
      </w:r>
      <w:r>
        <w:t xml:space="preserve">(34% in 2016–17) </w:t>
      </w:r>
      <w:r w:rsidRPr="00E05F42">
        <w:t>than non-Indigenous children (20%</w:t>
      </w:r>
      <w:r>
        <w:t xml:space="preserve"> in 2016–17</w:t>
      </w:r>
      <w:r w:rsidRPr="00E05F42">
        <w:t>)</w:t>
      </w:r>
      <w:r>
        <w:t>.</w:t>
      </w:r>
      <w:r>
        <w:rPr>
          <w:rStyle w:val="EndnoteReference"/>
        </w:rPr>
        <w:endnoteReference w:id="107"/>
      </w:r>
      <w:r>
        <w:t xml:space="preserve"> </w:t>
      </w:r>
    </w:p>
    <w:p w14:paraId="70E4F918" w14:textId="77777777" w:rsidR="00D80385" w:rsidRDefault="00D80385" w:rsidP="00347F86">
      <w:r>
        <w:t>All Australian governments have a role to play in keeping children safe from family and domestic violence, abuse and neglect. To date, their efforts have been coordinated and monitored through two key national frameworks:</w:t>
      </w:r>
    </w:p>
    <w:p w14:paraId="736D3718" w14:textId="77777777" w:rsidR="00195FE9" w:rsidRPr="008F5178" w:rsidRDefault="00195FE9" w:rsidP="00347F86">
      <w:pPr>
        <w:pStyle w:val="ListParagraph"/>
        <w:keepNext w:val="0"/>
        <w:keepLines w:val="0"/>
        <w:numPr>
          <w:ilvl w:val="0"/>
          <w:numId w:val="46"/>
        </w:numPr>
        <w:spacing w:before="240"/>
      </w:pPr>
      <w:r w:rsidRPr="008F5178">
        <w:t>The National Framework for Protecting Australia’s Children (2009–2020)</w:t>
      </w:r>
      <w:r>
        <w:t xml:space="preserve"> (the Framework)</w:t>
      </w:r>
      <w:r w:rsidRPr="008F5178">
        <w:t xml:space="preserve">, which ends in 2020, primarily focuses on child abuse and neglect. </w:t>
      </w:r>
    </w:p>
    <w:p w14:paraId="62883253" w14:textId="07302F57" w:rsidR="0032126B" w:rsidRDefault="00195FE9" w:rsidP="00347F86">
      <w:pPr>
        <w:pStyle w:val="ListParagraph"/>
        <w:keepNext w:val="0"/>
        <w:keepLines w:val="0"/>
        <w:numPr>
          <w:ilvl w:val="0"/>
          <w:numId w:val="46"/>
        </w:numPr>
        <w:spacing w:before="240"/>
        <w:rPr>
          <w:rFonts w:cs="Open Sans"/>
        </w:rPr>
      </w:pPr>
      <w:r w:rsidRPr="008F5178">
        <w:t xml:space="preserve">The National Plan to Reduce Violence against Women and their Children (2010–2022) </w:t>
      </w:r>
      <w:r>
        <w:t>(</w:t>
      </w:r>
      <w:r w:rsidR="00104355">
        <w:t>the Plan</w:t>
      </w:r>
      <w:r>
        <w:t xml:space="preserve">) </w:t>
      </w:r>
      <w:r w:rsidRPr="008F5178">
        <w:rPr>
          <w:rFonts w:cs="Open Sans"/>
        </w:rPr>
        <w:t>is targeted at achieving ‘a significant and sustained reduction in violence against women and their children’.</w:t>
      </w:r>
      <w:r>
        <w:rPr>
          <w:rStyle w:val="EndnoteReference"/>
        </w:rPr>
        <w:endnoteReference w:id="108"/>
      </w:r>
      <w:r w:rsidRPr="008F5178">
        <w:rPr>
          <w:rFonts w:cs="Open Sans"/>
        </w:rPr>
        <w:t xml:space="preserve"> While reducing the proportion of children exposed to domestic violence is one of the key indicators under the Plan, </w:t>
      </w:r>
      <w:r>
        <w:rPr>
          <w:rFonts w:cs="Open Sans"/>
        </w:rPr>
        <w:t xml:space="preserve">its </w:t>
      </w:r>
      <w:r w:rsidRPr="008F5178">
        <w:rPr>
          <w:rFonts w:cs="Open Sans"/>
        </w:rPr>
        <w:t>critical focus is on women, not children.</w:t>
      </w:r>
    </w:p>
    <w:p w14:paraId="33A913E4" w14:textId="77777777" w:rsidR="00D80385" w:rsidRDefault="00D80385" w:rsidP="00347F86">
      <w:pPr>
        <w:keepNext w:val="0"/>
        <w:keepLines w:val="0"/>
        <w:spacing w:before="240"/>
        <w:rPr>
          <w:rFonts w:cs="Open Sans"/>
        </w:rPr>
      </w:pPr>
      <w:r>
        <w:rPr>
          <w:b/>
          <w:bCs/>
          <w:noProof/>
        </w:rPr>
        <w:lastRenderedPageBreak/>
        <mc:AlternateContent>
          <mc:Choice Requires="wps">
            <w:drawing>
              <wp:anchor distT="0" distB="0" distL="114300" distR="114300" simplePos="0" relativeHeight="251752448" behindDoc="0" locked="0" layoutInCell="1" allowOverlap="1" wp14:anchorId="6225CBC8" wp14:editId="3FDB32E8">
                <wp:simplePos x="0" y="0"/>
                <wp:positionH relativeFrom="margin">
                  <wp:posOffset>730885</wp:posOffset>
                </wp:positionH>
                <wp:positionV relativeFrom="paragraph">
                  <wp:posOffset>2797175</wp:posOffset>
                </wp:positionV>
                <wp:extent cx="4549140" cy="2876550"/>
                <wp:effectExtent l="19050" t="19050" r="41910" b="400050"/>
                <wp:wrapTopAndBottom/>
                <wp:docPr id="93" name="Speech Bubble: Oval 93"/>
                <wp:cNvGraphicFramePr/>
                <a:graphic xmlns:a="http://schemas.openxmlformats.org/drawingml/2006/main">
                  <a:graphicData uri="http://schemas.microsoft.com/office/word/2010/wordprocessingShape">
                    <wps:wsp>
                      <wps:cNvSpPr/>
                      <wps:spPr>
                        <a:xfrm>
                          <a:off x="0" y="0"/>
                          <a:ext cx="4549140" cy="2876550"/>
                        </a:xfrm>
                        <a:prstGeom prst="wedgeEllipseCallout">
                          <a:avLst/>
                        </a:prstGeom>
                      </wps:spPr>
                      <wps:style>
                        <a:lnRef idx="1">
                          <a:schemeClr val="accent3"/>
                        </a:lnRef>
                        <a:fillRef idx="2">
                          <a:schemeClr val="accent3"/>
                        </a:fillRef>
                        <a:effectRef idx="1">
                          <a:schemeClr val="accent3"/>
                        </a:effectRef>
                        <a:fontRef idx="minor">
                          <a:schemeClr val="dk1"/>
                        </a:fontRef>
                      </wps:style>
                      <wps:txbx>
                        <w:txbxContent>
                          <w:p w14:paraId="0DF388E0" w14:textId="77777777" w:rsidR="00FD1665" w:rsidRDefault="00FD1665" w:rsidP="00195FE9">
                            <w:pPr>
                              <w:jc w:val="center"/>
                              <w:rPr>
                                <w:rFonts w:cs="Open Sans"/>
                              </w:rPr>
                            </w:pPr>
                            <w:r w:rsidRPr="004624F0">
                              <w:rPr>
                                <w:rFonts w:cs="Open Sans"/>
                              </w:rPr>
                              <w:t xml:space="preserve">Australia is a fantastic, safe place where I know that I have an education, clean water and air, healthy food and lots more. I am proud to be an Aussie growing up feeling safe, when others don't have the amount of peace that we do </w:t>
                            </w:r>
                          </w:p>
                          <w:p w14:paraId="0F0B6BE2" w14:textId="09111A3D" w:rsidR="00FD1665" w:rsidRDefault="00FD1665" w:rsidP="00113E1D">
                            <w:pPr>
                              <w:jc w:val="center"/>
                            </w:pPr>
                            <w:r w:rsidRPr="004624F0">
                              <w:rPr>
                                <w:rFonts w:cs="Open Sans"/>
                              </w:rPr>
                              <w:t>(child, 10)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225CBC8" id="Speech Bubble: Oval 93" o:spid="_x0000_s1056" type="#_x0000_t63" style="position:absolute;margin-left:57.55pt;margin-top:220.25pt;width:358.2pt;height:226.5pt;z-index:25175244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O3PtgAIAAEUFAAAOAAAAZHJzL2Uyb0RvYy54bWysVNtu2zAMfR+wfxD0vjpJk16MOkWWrsOA&#10;oimWDn1WZCoWJkuapMTOvn6U7LhFV2DDsBdbFHl4O6SurttakT04L40u6PhkRAlobkqptwX99nj7&#10;4YISH5gumTIaCnoAT6/n799dNTaHiamMKsERdKJ93tiCViHYPMs8r6Bm/sRY0KgUxtUsoOi2WelY&#10;g95rlU1Go7OsMa60znDwHm9vOiWdJ/9CAA8rITwEogqKuYX0dem7id9sfsXyrWO2krxPg/1DFjWT&#10;GoMOrm5YYGTn5G+uasmd8UaEE27qzAghOaQasJrx6FU164pZSLVgc7wd2uT/n1t+v39wRJYFvTyl&#10;RLMaOVpbAF6Rj7vNRkFOVnumCGqxVY31OSLW9sH1ksdjrLsVro5/rIi0qb2Hob3QBsLxcjqbXo6n&#10;yAJH3eTi/Gw2SwRkz3DrfPgMpibxUNAGyi18UkpaD0umlNmF1GW2v/MBM0DkEYFCzK7LJ53CQUFM&#10;SemvILBEzGCc0Gm4YKkcwcoKyjgHHVJ96C9ZR5iQSg3AyZ+BvX2EQhq8AfwXUQdEimx0GMC11Ma9&#10;Fb38Po6UYMqisz92oKs7tiC0mzZxe5r6HK82pjwg4c50m+Atv5XY6jvmwwNzOPpID65zWOFHKNMU&#10;1PQnSirjfr51H+1xIlFLSYOrVFD/Y8ccUKK+aJxVJD2yHpIwnZ1PUHAvNZuXGr2rlwZpGePDYXk6&#10;RvugjkfhTP2EW7+IUVHFNMfYBeXBHYVl6FYc3w0Oi0Uyw32zLNzpteXHQYiz89g+MWf7eQs4qvfm&#10;uHYsfzVnnW2kSJvFLhgh0xA+97WnAHc1EdO/K/ExeCknq+fXb/4LAAD//wMAUEsDBBQABgAIAAAA&#10;IQCHGGBY3gAAAAsBAAAPAAAAZHJzL2Rvd25yZXYueG1sTI/BTsMwEETvSPyDtUjcqB1aoxDiVBVS&#10;OHGgBe5ubJIUex3FbpP+PdtTuc1oZ2ffluvZO3ayY+wDKsgWApjFJpgeWwVfn/VDDiwmjUa7gFbB&#10;2UZYV7c3pS5MmHBrT7vUMirBWGgFXUpDwXlsOut1XITBIs1+wuh1Iju23Ix6onLv+KMQT9zrHulC&#10;pwf72tnmd3f0hCG2G/2W40FiPb0fBvldnz+cUvd38+YFWLJzuobhgk87UBHTPhzRRObIZzKjqILV&#10;SkhglMiXGYk9ieelBF6V/P8P1R8AAAD//wMAUEsBAi0AFAAGAAgAAAAhALaDOJL+AAAA4QEAABMA&#10;AAAAAAAAAAAAAAAAAAAAAFtDb250ZW50X1R5cGVzXS54bWxQSwECLQAUAAYACAAAACEAOP0h/9YA&#10;AACUAQAACwAAAAAAAAAAAAAAAAAvAQAAX3JlbHMvLnJlbHNQSwECLQAUAAYACAAAACEAejtz7YAC&#10;AABFBQAADgAAAAAAAAAAAAAAAAAuAgAAZHJzL2Uyb0RvYy54bWxQSwECLQAUAAYACAAAACEAhxhg&#10;WN4AAAALAQAADwAAAAAAAAAAAAAAAADaBAAAZHJzL2Rvd25yZXYueG1sUEsFBgAAAAAEAAQA8wAA&#10;AOUFAAAAAA==&#10;" adj="6300,24300" fillcolor="#c3c3c3 [2166]" strokecolor="#a5a5a5 [3206]" strokeweight=".5pt">
                <v:fill color2="#b6b6b6 [2614]" rotate="t" colors="0 #d2d2d2;.5 #c8c8c8;1 silver" focus="100%" type="gradient">
                  <o:fill v:ext="view" type="gradientUnscaled"/>
                </v:fill>
                <v:textbox>
                  <w:txbxContent>
                    <w:p w14:paraId="0DF388E0" w14:textId="77777777" w:rsidR="00FD1665" w:rsidRDefault="00FD1665" w:rsidP="00195FE9">
                      <w:pPr>
                        <w:jc w:val="center"/>
                        <w:rPr>
                          <w:rFonts w:cs="Open Sans"/>
                        </w:rPr>
                      </w:pPr>
                      <w:r w:rsidRPr="004624F0">
                        <w:rPr>
                          <w:rFonts w:cs="Open Sans"/>
                        </w:rPr>
                        <w:t xml:space="preserve">Australia is a fantastic, safe place where I know that I have an education, clean water and air, healthy food and lots more. I am proud to be an Aussie growing up feeling safe, when others don't have the amount of peace that we do </w:t>
                      </w:r>
                    </w:p>
                    <w:p w14:paraId="0F0B6BE2" w14:textId="09111A3D" w:rsidR="00FD1665" w:rsidRDefault="00FD1665" w:rsidP="00113E1D">
                      <w:pPr>
                        <w:jc w:val="center"/>
                      </w:pPr>
                      <w:r w:rsidRPr="004624F0">
                        <w:rPr>
                          <w:rFonts w:cs="Open Sans"/>
                        </w:rPr>
                        <w:t>(child, 10)</w:t>
                      </w:r>
                    </w:p>
                  </w:txbxContent>
                </v:textbox>
                <w10:wrap type="topAndBottom" anchorx="margin"/>
              </v:shape>
            </w:pict>
          </mc:Fallback>
        </mc:AlternateContent>
      </w:r>
      <w:r>
        <w:rPr>
          <w:noProof/>
        </w:rPr>
        <mc:AlternateContent>
          <mc:Choice Requires="wps">
            <w:drawing>
              <wp:anchor distT="0" distB="0" distL="114300" distR="114300" simplePos="0" relativeHeight="251738112" behindDoc="0" locked="0" layoutInCell="1" allowOverlap="1" wp14:anchorId="170F5163" wp14:editId="4C859284">
                <wp:simplePos x="0" y="0"/>
                <wp:positionH relativeFrom="margin">
                  <wp:align>center</wp:align>
                </wp:positionH>
                <wp:positionV relativeFrom="paragraph">
                  <wp:posOffset>750570</wp:posOffset>
                </wp:positionV>
                <wp:extent cx="3421380" cy="1737360"/>
                <wp:effectExtent l="0" t="0" r="26670" b="243840"/>
                <wp:wrapTopAndBottom/>
                <wp:docPr id="91" name="Speech Bubble: Rectangle with Corners Rounded 91"/>
                <wp:cNvGraphicFramePr/>
                <a:graphic xmlns:a="http://schemas.openxmlformats.org/drawingml/2006/main">
                  <a:graphicData uri="http://schemas.microsoft.com/office/word/2010/wordprocessingShape">
                    <wps:wsp>
                      <wps:cNvSpPr/>
                      <wps:spPr>
                        <a:xfrm>
                          <a:off x="0" y="0"/>
                          <a:ext cx="3421380" cy="1737360"/>
                        </a:xfrm>
                        <a:prstGeom prst="wedgeRoundRectCallout">
                          <a:avLst/>
                        </a:prstGeom>
                      </wps:spPr>
                      <wps:style>
                        <a:lnRef idx="1">
                          <a:schemeClr val="accent1"/>
                        </a:lnRef>
                        <a:fillRef idx="2">
                          <a:schemeClr val="accent1"/>
                        </a:fillRef>
                        <a:effectRef idx="1">
                          <a:schemeClr val="accent1"/>
                        </a:effectRef>
                        <a:fontRef idx="minor">
                          <a:schemeClr val="dk1"/>
                        </a:fontRef>
                      </wps:style>
                      <wps:txbx>
                        <w:txbxContent>
                          <w:p w14:paraId="129CF884" w14:textId="77777777" w:rsidR="00FD1665" w:rsidRDefault="00FD1665" w:rsidP="00195FE9">
                            <w:pPr>
                              <w:jc w:val="center"/>
                              <w:rPr>
                                <w:rFonts w:cs="Open Sans"/>
                                <w:color w:val="000000"/>
                              </w:rPr>
                            </w:pPr>
                            <w:r w:rsidRPr="004624F0">
                              <w:rPr>
                                <w:rFonts w:cs="Open Sans"/>
                                <w:color w:val="000000"/>
                              </w:rPr>
                              <w:t>Kids get physically and mentally abused a lot but they are either too scared to tell someone or don’t even know what abuse looks like</w:t>
                            </w:r>
                          </w:p>
                          <w:p w14:paraId="2AF69B39" w14:textId="77777777" w:rsidR="00FD1665" w:rsidRPr="004624F0" w:rsidRDefault="00FD1665" w:rsidP="00195FE9">
                            <w:pPr>
                              <w:jc w:val="center"/>
                              <w:rPr>
                                <w:rFonts w:cs="Open Sans"/>
                                <w:color w:val="000000"/>
                              </w:rPr>
                            </w:pPr>
                            <w:r w:rsidRPr="004624F0">
                              <w:rPr>
                                <w:rFonts w:cs="Open Sans"/>
                                <w:color w:val="000000"/>
                              </w:rPr>
                              <w:t>(child, 12)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70F5163" id="Speech Bubble: Rectangle with Corners Rounded 91" o:spid="_x0000_s1057" type="#_x0000_t62" style="position:absolute;margin-left:0;margin-top:59.1pt;width:269.4pt;height:136.8pt;z-index:251738112;visibility:visible;mso-wrap-style:square;mso-width-percent:0;mso-height-percent:0;mso-wrap-distance-left:9pt;mso-wrap-distance-top:0;mso-wrap-distance-right:9pt;mso-wrap-distance-bottom:0;mso-position-horizontal:center;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8gXkkAIAAGEFAAAOAAAAZHJzL2Uyb0RvYy54bWysVNtu2zAMfR+wfxD0vjpOsl6COkWWosOA&#10;Yi2aDn1WZCo2JouapMTJvn6UHLtFV2DDsBdZNG+H5KEur/aNZjtwvkZT8PxkxBkYiWVtNgX/9njz&#10;4ZwzH4QphUYDBT+A51fz9+8uWzuDMVaoS3CMghg/a23BqxDsLMu8rKAR/gQtGFIqdI0IJLpNVjrR&#10;UvRGZ+PR6DRr0ZXWoQTv6e91p+TzFF8pkOFOKQ+B6YITtpBOl851PLP5pZhtnLBVLY8wxD+gaERt&#10;KOkQ6loEwbau/i1UU0uHHlU4kdhkqFQtIdVA1eSjV9WsKmEh1ULN8XZok/9/YeXX3b1jdVnwi5wz&#10;Ixqa0coCyIp92q7XGmbsgZoozEYDa+tQsSU6Q/NmD7g1JZSM/KiJrfUzirWy9+4oebrGjuyVa+KX&#10;amX71PjD0HjYBybp52Q6zifnNB9JuvxscjY5TaPJnt2t8+EzYMPipeAtlBtIECK8pdAatyFNQOxu&#10;fSAM5Nv7kBDxdYjSLRw0RFDaPICi8glDnrwT8WCpHdsJooyQEkxIFVK8ZB3dVK314Dj+s+PRPrpC&#10;IuXg/BdZB4+UGU0YnJvaoHsre/m9h6w6+74DXd2xBWG/3qe5T4b5rbE8EBkcdlvirbypqdm3wod7&#10;4WgtaEC06uGODqWxLTgeb5xV6H6+9T/aE1tJy1lLa1Zw/2MrHHCmvxji8UU+nca9TML049mYBPdS&#10;s36pMdtmiTQWoiqhS9doH3R/VQ6bJ3oRFjErqYSRlLvgMrheWIZu/elNkbBYJDPaRSvCrVlZ2RMh&#10;cudx/yScPTIuEFm/Yr+SYvaKZ51tHJHBxTagqhMJY6u7vh5HQHucuHl8c+JD8VJOVs8v4/wXAAAA&#10;//8DAFBLAwQUAAYACAAAACEA/WM+S94AAAAIAQAADwAAAGRycy9kb3ducmV2LnhtbEyPy07EMAxF&#10;90j8Q2QkdkzaeaBSmo4QAiRWoxkeYuk2oa1onKrOdMrfY1awtK91fU6xnX2vJjdyF8hAukhAOaqD&#10;7agx8PryeJWB4ohksQ/kDHw7hm15flZgbsOJ9m46xEZJCXGOBtoYh1xrrlvnkRdhcCTZZxg9RhnH&#10;RtsRT1Lue71MkmvtsSP50OLg7ltXfx2O3gDP9gNXD+uJ3zZP1Xu12z2vWRtzeTHf3YKKbo5/x/CL&#10;L+hQClMVjmRZ9QZEJMo2zZagJN6sMjGpDKxu0gx0Wej/AuUPAAAA//8DAFBLAQItABQABgAIAAAA&#10;IQC2gziS/gAAAOEBAAATAAAAAAAAAAAAAAAAAAAAAABbQ29udGVudF9UeXBlc10ueG1sUEsBAi0A&#10;FAAGAAgAAAAhADj9If/WAAAAlAEAAAsAAAAAAAAAAAAAAAAALwEAAF9yZWxzLy5yZWxzUEsBAi0A&#10;FAAGAAgAAAAhAEnyBeSQAgAAYQUAAA4AAAAAAAAAAAAAAAAALgIAAGRycy9lMm9Eb2MueG1sUEsB&#10;Ai0AFAAGAAgAAAAhAP1jPkveAAAACAEAAA8AAAAAAAAAAAAAAAAA6gQAAGRycy9kb3ducmV2Lnht&#10;bFBLBQYAAAAABAAEAPMAAAD1BQAAAAA=&#10;" adj="6300,24300" fillcolor="#82a0d7 [2164]" strokecolor="#4472c4 [3204]" strokeweight=".5pt">
                <v:fill color2="#678ccf [2612]" rotate="t" colors="0 #a8b7df;.5 #9aabd9;1 #879ed7" focus="100%" type="gradient">
                  <o:fill v:ext="view" type="gradientUnscaled"/>
                </v:fill>
                <v:textbox>
                  <w:txbxContent>
                    <w:p w14:paraId="129CF884" w14:textId="77777777" w:rsidR="00FD1665" w:rsidRDefault="00FD1665" w:rsidP="00195FE9">
                      <w:pPr>
                        <w:jc w:val="center"/>
                        <w:rPr>
                          <w:rFonts w:cs="Open Sans"/>
                          <w:color w:val="000000"/>
                        </w:rPr>
                      </w:pPr>
                      <w:r w:rsidRPr="004624F0">
                        <w:rPr>
                          <w:rFonts w:cs="Open Sans"/>
                          <w:color w:val="000000"/>
                        </w:rPr>
                        <w:t>Kids get physically and mentally abused a lot but they are either too scared to tell someone or don’t even know what abuse looks like</w:t>
                      </w:r>
                    </w:p>
                    <w:p w14:paraId="2AF69B39" w14:textId="77777777" w:rsidR="00FD1665" w:rsidRPr="004624F0" w:rsidRDefault="00FD1665" w:rsidP="00195FE9">
                      <w:pPr>
                        <w:jc w:val="center"/>
                        <w:rPr>
                          <w:rFonts w:cs="Open Sans"/>
                          <w:color w:val="000000"/>
                        </w:rPr>
                      </w:pPr>
                      <w:r w:rsidRPr="004624F0">
                        <w:rPr>
                          <w:rFonts w:cs="Open Sans"/>
                          <w:color w:val="000000"/>
                        </w:rPr>
                        <w:t>(child, 12)</w:t>
                      </w:r>
                    </w:p>
                  </w:txbxContent>
                </v:textbox>
                <w10:wrap type="topAndBottom" anchorx="margin"/>
              </v:shape>
            </w:pict>
          </mc:Fallback>
        </mc:AlternateContent>
      </w:r>
      <w:r w:rsidR="00195FE9">
        <w:t xml:space="preserve">Both the Framework and the </w:t>
      </w:r>
      <w:r w:rsidR="00104355">
        <w:t>Plan</w:t>
      </w:r>
      <w:r w:rsidR="00195FE9">
        <w:t xml:space="preserve"> going forward will need to include strategies and initiatives that meet the needs of children who are exposed to, or are direct victims of violence, abuse and neglect in the home. </w:t>
      </w:r>
    </w:p>
    <w:p w14:paraId="289DA1EC" w14:textId="51187E10" w:rsidR="00D80385" w:rsidRPr="00D80385" w:rsidRDefault="00D80385" w:rsidP="00347F86">
      <w:pPr>
        <w:keepNext w:val="0"/>
        <w:keepLines w:val="0"/>
        <w:spacing w:before="240"/>
        <w:rPr>
          <w:rFonts w:cs="Open Sans"/>
        </w:rPr>
      </w:pPr>
      <w:r w:rsidRPr="00510822">
        <w:rPr>
          <w:b/>
          <w:bCs/>
        </w:rPr>
        <w:t>In its Concluding Observations (2019), the Committee on the Rights of the Child welcomed the adoption of the National Framework for Protecting Australia’s Children, and the National Plan to Reduce Violence against Women and their Children.</w:t>
      </w:r>
      <w:r w:rsidRPr="00510822">
        <w:rPr>
          <w:rStyle w:val="EndnoteReference"/>
          <w:b/>
          <w:bCs/>
        </w:rPr>
        <w:endnoteReference w:id="109"/>
      </w:r>
      <w:r w:rsidRPr="00510822">
        <w:rPr>
          <w:b/>
          <w:bCs/>
        </w:rPr>
        <w:t xml:space="preserve"> However, the Committee remained seriously concerned about violence against children in Australia and urged the Australian Government to review the action plans of the Framework and the </w:t>
      </w:r>
      <w:r>
        <w:rPr>
          <w:b/>
          <w:bCs/>
        </w:rPr>
        <w:t>Plan</w:t>
      </w:r>
      <w:r w:rsidRPr="00510822">
        <w:rPr>
          <w:b/>
          <w:bCs/>
        </w:rPr>
        <w:t xml:space="preserve"> to prioriti</w:t>
      </w:r>
      <w:r>
        <w:rPr>
          <w:b/>
          <w:bCs/>
        </w:rPr>
        <w:t>s</w:t>
      </w:r>
      <w:r w:rsidRPr="00510822">
        <w:rPr>
          <w:b/>
          <w:bCs/>
        </w:rPr>
        <w:t>e implementation of key prevention measures and responses to violence against children of all ages, including sexual violence, in particular against girls.</w:t>
      </w:r>
      <w:r w:rsidRPr="00510822">
        <w:rPr>
          <w:rStyle w:val="EndnoteReference"/>
          <w:b/>
          <w:bCs/>
        </w:rPr>
        <w:endnoteReference w:id="110"/>
      </w:r>
      <w:r w:rsidRPr="00510822">
        <w:rPr>
          <w:b/>
          <w:bCs/>
        </w:rPr>
        <w:t xml:space="preserve"> </w:t>
      </w:r>
    </w:p>
    <w:p w14:paraId="298C9C98" w14:textId="25BA118D" w:rsidR="00195FE9" w:rsidRPr="00635819" w:rsidRDefault="00195FE9" w:rsidP="00347F86">
      <w:pPr>
        <w:pStyle w:val="Heading2"/>
      </w:pPr>
      <w:bookmarkStart w:id="128" w:name="_Toc25573093"/>
      <w:r>
        <w:lastRenderedPageBreak/>
        <w:t xml:space="preserve">Who is at the greatest </w:t>
      </w:r>
      <w:r w:rsidRPr="00635819">
        <w:t>risk</w:t>
      </w:r>
      <w:r>
        <w:t xml:space="preserve"> of family violence, abuse and neglect?</w:t>
      </w:r>
      <w:bookmarkEnd w:id="128"/>
    </w:p>
    <w:p w14:paraId="736870C4" w14:textId="19943C0E" w:rsidR="005E6B4E" w:rsidRDefault="005E6B4E" w:rsidP="00347F86">
      <w:r w:rsidRPr="007C3E23">
        <w:rPr>
          <w:b/>
          <w:bCs/>
        </w:rPr>
        <w:t>Girls and young women</w:t>
      </w:r>
      <w:r w:rsidRPr="00B56CB3">
        <w:t xml:space="preserve"> are at heightened risk of sexual abuse. </w:t>
      </w:r>
      <w:r>
        <w:t>In 2018, girls</w:t>
      </w:r>
      <w:r w:rsidRPr="00B56CB3">
        <w:t xml:space="preserve"> </w:t>
      </w:r>
      <w:r>
        <w:t xml:space="preserve">and young women </w:t>
      </w:r>
      <w:r w:rsidRPr="00584451">
        <w:rPr>
          <w:color w:val="000000"/>
        </w:rPr>
        <w:t xml:space="preserve">aged 15–19 years </w:t>
      </w:r>
      <w:r>
        <w:rPr>
          <w:color w:val="000000"/>
        </w:rPr>
        <w:t xml:space="preserve">had </w:t>
      </w:r>
      <w:r w:rsidRPr="00584451">
        <w:rPr>
          <w:color w:val="000000"/>
        </w:rPr>
        <w:t>the highest rates of reported sexual assault of any sex or age group, followed by girls aged 10–14 years.</w:t>
      </w:r>
      <w:r>
        <w:rPr>
          <w:rStyle w:val="EndnoteReference"/>
          <w:color w:val="000000"/>
        </w:rPr>
        <w:endnoteReference w:id="111"/>
      </w:r>
      <w:r>
        <w:t xml:space="preserve"> Australian Bureau of Statistics data on recorded crime indicates that in 2018 the majority of victims of sexual assault were female (84%), and around half were aged between ten and 19 years (45% or 11,911 victims).</w:t>
      </w:r>
      <w:r>
        <w:rPr>
          <w:rStyle w:val="EndnoteReference"/>
        </w:rPr>
        <w:endnoteReference w:id="112"/>
      </w:r>
      <w:r>
        <w:t xml:space="preserve"> There are also indications that an </w:t>
      </w:r>
      <w:r w:rsidRPr="00B56CB3">
        <w:t>increasing number of girls</w:t>
      </w:r>
      <w:r>
        <w:t xml:space="preserve"> aged 15–17 and young women</w:t>
      </w:r>
      <w:r w:rsidRPr="00B56CB3">
        <w:t xml:space="preserve"> </w:t>
      </w:r>
      <w:r>
        <w:t xml:space="preserve">are </w:t>
      </w:r>
      <w:r w:rsidRPr="00B56CB3">
        <w:t>victims of violence perpetrated by their partners</w:t>
      </w:r>
      <w:r>
        <w:t>.</w:t>
      </w:r>
      <w:r>
        <w:rPr>
          <w:rStyle w:val="EndnoteReference"/>
        </w:rPr>
        <w:endnoteReference w:id="113"/>
      </w:r>
      <w:r>
        <w:t xml:space="preserve"> </w:t>
      </w:r>
    </w:p>
    <w:p w14:paraId="37318CC2" w14:textId="77777777" w:rsidR="005E6B4E" w:rsidRDefault="005E6B4E" w:rsidP="00347F86">
      <w:r w:rsidRPr="00B56CB3">
        <w:t xml:space="preserve">Family and domestic violence disproportionately affects </w:t>
      </w:r>
      <w:r w:rsidRPr="007C3E23">
        <w:rPr>
          <w:b/>
          <w:bCs/>
        </w:rPr>
        <w:t>Aboriginal and Torres Strait Islander women and children</w:t>
      </w:r>
      <w:r w:rsidRPr="00B56CB3">
        <w:t>. In 201</w:t>
      </w:r>
      <w:r>
        <w:t>6–17</w:t>
      </w:r>
      <w:r w:rsidRPr="00B56CB3">
        <w:t xml:space="preserve">, Aboriginal and Torres Strait Islander women </w:t>
      </w:r>
      <w:r>
        <w:t xml:space="preserve">aged 15 years and over </w:t>
      </w:r>
      <w:r w:rsidRPr="00B56CB3">
        <w:t>were 3</w:t>
      </w:r>
      <w:r>
        <w:t>4</w:t>
      </w:r>
      <w:r w:rsidRPr="00B56CB3">
        <w:t xml:space="preserve"> times more likely to be hospitalised as a result of injuries caused by family and domestic violence than non-Indigenous women</w:t>
      </w:r>
      <w:r>
        <w:t>.</w:t>
      </w:r>
      <w:r>
        <w:rPr>
          <w:rStyle w:val="EndnoteReference"/>
        </w:rPr>
        <w:endnoteReference w:id="114"/>
      </w:r>
      <w:r>
        <w:t xml:space="preserve"> </w:t>
      </w:r>
      <w:r w:rsidRPr="00B56CB3">
        <w:t>As women are often the primary carers of children,</w:t>
      </w:r>
      <w:r>
        <w:t xml:space="preserve"> </w:t>
      </w:r>
      <w:r w:rsidRPr="00B56CB3">
        <w:t>Aboriginal and Torres Strait Islander children are frequently exposed to family violence.</w:t>
      </w:r>
      <w:r>
        <w:rPr>
          <w:rStyle w:val="EndnoteReference"/>
        </w:rPr>
        <w:endnoteReference w:id="115"/>
      </w:r>
      <w:r>
        <w:t xml:space="preserve"> Family violence within </w:t>
      </w:r>
      <w:r w:rsidRPr="003250E3">
        <w:t xml:space="preserve">Indigenous communities </w:t>
      </w:r>
      <w:r w:rsidRPr="00794193">
        <w:t xml:space="preserve">is both a cause and effect of social disadvantage and intergenerational trauma. </w:t>
      </w:r>
      <w:r w:rsidRPr="0063161F">
        <w:t>See Chapter</w:t>
      </w:r>
      <w:r>
        <w:t xml:space="preserve"> 12</w:t>
      </w:r>
      <w:r w:rsidRPr="0063161F">
        <w:t xml:space="preserve"> for further information and recommendations relating to violence.</w:t>
      </w:r>
    </w:p>
    <w:p w14:paraId="052CDE9F" w14:textId="77777777" w:rsidR="005E6B4E" w:rsidRDefault="005E6B4E" w:rsidP="00347F86">
      <w:pPr>
        <w:rPr>
          <w:bCs/>
        </w:rPr>
      </w:pPr>
      <w:bookmarkStart w:id="129" w:name="_Hlk24544045"/>
      <w:r>
        <w:t xml:space="preserve">National data on the level of maltreatment experienced by </w:t>
      </w:r>
      <w:r w:rsidRPr="007C3E23">
        <w:rPr>
          <w:b/>
          <w:bCs/>
        </w:rPr>
        <w:t>children with disability</w:t>
      </w:r>
      <w:r>
        <w:t xml:space="preserve"> is sparse. However, some research indicates that c</w:t>
      </w:r>
      <w:r w:rsidRPr="00B56CB3">
        <w:t>hildren with disability are around three times more at risk of sexual abuse than children in the overall population, and are also more likely than other children to have experienced repeated incidents of sexual abuse by the time they are 18 years old.</w:t>
      </w:r>
      <w:r>
        <w:rPr>
          <w:rStyle w:val="EndnoteReference"/>
        </w:rPr>
        <w:endnoteReference w:id="116"/>
      </w:r>
      <w:r>
        <w:t xml:space="preserve"> </w:t>
      </w:r>
      <w:r w:rsidRPr="00B56CB3">
        <w:t>They are also disproportionately vulnerable to maltreatment in institution</w:t>
      </w:r>
      <w:r>
        <w:t>al contexts</w:t>
      </w:r>
      <w:r w:rsidRPr="00B56CB3">
        <w:t>.</w:t>
      </w:r>
      <w:r>
        <w:rPr>
          <w:rStyle w:val="EndnoteReference"/>
        </w:rPr>
        <w:endnoteReference w:id="117"/>
      </w:r>
      <w:r>
        <w:t xml:space="preserve"> </w:t>
      </w:r>
      <w:r>
        <w:rPr>
          <w:bCs/>
        </w:rPr>
        <w:t>The Australian Government has commenced a Royal Commission into Violence, Abuse, Neglect and Exploitation of People with Disability, due to deliver a final report in April 2022.</w:t>
      </w:r>
    </w:p>
    <w:p w14:paraId="25651C4E" w14:textId="77777777" w:rsidR="005E6B4E" w:rsidRDefault="005E6B4E" w:rsidP="00347F86">
      <w:r w:rsidRPr="00B56CB3">
        <w:t xml:space="preserve">Other groups of children, such as those from </w:t>
      </w:r>
      <w:r>
        <w:t>culturally and linguistically diverse</w:t>
      </w:r>
      <w:r w:rsidRPr="007C3E23">
        <w:t xml:space="preserve"> backgrounds</w:t>
      </w:r>
      <w:r>
        <w:t>, lesbian, gay, bisexual, transgender and intersex</w:t>
      </w:r>
      <w:r w:rsidRPr="007C3E23">
        <w:t xml:space="preserve"> children</w:t>
      </w:r>
      <w:r w:rsidRPr="00B56CB3">
        <w:t xml:space="preserve">, and </w:t>
      </w:r>
      <w:r w:rsidRPr="007C3E23">
        <w:t>children living in remote areas</w:t>
      </w:r>
      <w:r w:rsidRPr="00B56CB3">
        <w:t xml:space="preserve"> of Australia </w:t>
      </w:r>
      <w:r>
        <w:t>are</w:t>
      </w:r>
      <w:r w:rsidRPr="00B56CB3">
        <w:t xml:space="preserve"> also</w:t>
      </w:r>
      <w:r>
        <w:t xml:space="preserve"> likely to be</w:t>
      </w:r>
      <w:r w:rsidRPr="00B56CB3">
        <w:t xml:space="preserve"> disproportionately affected</w:t>
      </w:r>
      <w:r>
        <w:t xml:space="preserve"> by family violence, abuse and neglect</w:t>
      </w:r>
      <w:r w:rsidRPr="00B56CB3">
        <w:t>, but data for these children is limited or non-existent.</w:t>
      </w:r>
      <w:r w:rsidRPr="001C7824">
        <w:rPr>
          <w:rStyle w:val="EndnoteReference"/>
        </w:rPr>
        <w:endnoteReference w:id="118"/>
      </w:r>
      <w:r w:rsidRPr="00B56CB3">
        <w:t xml:space="preserve"> There is also li</w:t>
      </w:r>
      <w:r>
        <w:t>mited</w:t>
      </w:r>
      <w:r w:rsidRPr="00B56CB3">
        <w:t xml:space="preserve"> information on the extent of sibling violence against children.</w:t>
      </w:r>
      <w:r w:rsidRPr="001C7824">
        <w:rPr>
          <w:rStyle w:val="EndnoteReference"/>
        </w:rPr>
        <w:endnoteReference w:id="119"/>
      </w:r>
      <w:r>
        <w:t xml:space="preserve"> </w:t>
      </w:r>
    </w:p>
    <w:p w14:paraId="32FBAC10" w14:textId="77777777" w:rsidR="005E6B4E" w:rsidRDefault="005E6B4E" w:rsidP="00347F86">
      <w:r>
        <w:t xml:space="preserve">The </w:t>
      </w:r>
      <w:r w:rsidRPr="00B56CB3">
        <w:t xml:space="preserve">need for </w:t>
      </w:r>
      <w:r>
        <w:t xml:space="preserve">better </w:t>
      </w:r>
      <w:r w:rsidRPr="00B56CB3">
        <w:t>national, disaggregated data on children’s experiences of family and domestic violence</w:t>
      </w:r>
      <w:r>
        <w:t xml:space="preserve"> should be a key priority for action.</w:t>
      </w:r>
      <w:r w:rsidRPr="001C7824">
        <w:rPr>
          <w:rStyle w:val="EndnoteReference"/>
        </w:rPr>
        <w:endnoteReference w:id="120"/>
      </w:r>
      <w:r>
        <w:t xml:space="preserve"> </w:t>
      </w:r>
    </w:p>
    <w:p w14:paraId="7C049F7A" w14:textId="77777777" w:rsidR="005E6B4E" w:rsidRDefault="005E6B4E" w:rsidP="00347F86">
      <w:r w:rsidRPr="005F67C1">
        <w:lastRenderedPageBreak/>
        <w:t xml:space="preserve">Australian Governments </w:t>
      </w:r>
      <w:r>
        <w:t xml:space="preserve">also </w:t>
      </w:r>
      <w:r w:rsidRPr="005F67C1">
        <w:t>need to address the methodological restrictions in data collection instruments used to capture data on violence against women and girls with disabilities</w:t>
      </w:r>
      <w:r>
        <w:t xml:space="preserve"> in particular</w:t>
      </w:r>
      <w:r w:rsidRPr="005F67C1">
        <w:t>.</w:t>
      </w:r>
      <w:r w:rsidRPr="005F67C1">
        <w:rPr>
          <w:rStyle w:val="EndnoteReference"/>
          <w:bCs/>
        </w:rPr>
        <w:endnoteReference w:id="121"/>
      </w:r>
      <w:r>
        <w:t xml:space="preserve"> </w:t>
      </w:r>
      <w:r>
        <w:rPr>
          <w:bCs/>
        </w:rPr>
        <w:t>Data is not uniformly collected, and often fails to be disaggregated by age, f</w:t>
      </w:r>
      <w:r>
        <w:t>or example, data on children with disability in child protection services.</w:t>
      </w:r>
      <w:r>
        <w:rPr>
          <w:rStyle w:val="EndnoteReference"/>
        </w:rPr>
        <w:endnoteReference w:id="122"/>
      </w:r>
      <w:r>
        <w:t xml:space="preserve"> </w:t>
      </w:r>
      <w:bookmarkStart w:id="130" w:name="_Hlk23776961"/>
      <w:r>
        <w:t>S</w:t>
      </w:r>
      <w:r w:rsidRPr="003F21E0">
        <w:t>ee</w:t>
      </w:r>
      <w:r w:rsidRPr="0063161F">
        <w:t xml:space="preserve"> Chapter 3</w:t>
      </w:r>
      <w:r>
        <w:t xml:space="preserve"> for more information about data.</w:t>
      </w:r>
      <w:bookmarkEnd w:id="130"/>
    </w:p>
    <w:p w14:paraId="5866F7F7" w14:textId="77777777" w:rsidR="005E6B4E" w:rsidRDefault="005E6B4E" w:rsidP="00347F86">
      <w:r>
        <w:rPr>
          <w:rFonts w:cs="Open Sans"/>
        </w:rPr>
        <w:t xml:space="preserve">A </w:t>
      </w:r>
      <w:r w:rsidRPr="000C1553">
        <w:rPr>
          <w:rFonts w:cs="Open Sans"/>
        </w:rPr>
        <w:t xml:space="preserve">nationally representative prevalence study </w:t>
      </w:r>
      <w:r>
        <w:rPr>
          <w:rFonts w:cs="Open Sans"/>
        </w:rPr>
        <w:t xml:space="preserve">of child maltreatment agreed to by the Government, recommended by the Royal Commission into Institutional Responses to Child Sexual Abuse and the National Children’s Commissioner in 2017, will help </w:t>
      </w:r>
      <w:r w:rsidRPr="000C1553">
        <w:rPr>
          <w:rFonts w:cs="Open Sans"/>
        </w:rPr>
        <w:t xml:space="preserve">establish the extent of child maltreatment in </w:t>
      </w:r>
      <w:r>
        <w:rPr>
          <w:rFonts w:cs="Open Sans"/>
        </w:rPr>
        <w:t xml:space="preserve">both </w:t>
      </w:r>
      <w:r w:rsidRPr="000C1553">
        <w:rPr>
          <w:rFonts w:cs="Open Sans"/>
        </w:rPr>
        <w:t>institutional and non</w:t>
      </w:r>
      <w:r w:rsidRPr="000C1553">
        <w:rPr>
          <w:rFonts w:ascii="Cambria Math" w:eastAsia="MS Gothic" w:hAnsi="Cambria Math" w:cs="Cambria Math"/>
        </w:rPr>
        <w:t>‑</w:t>
      </w:r>
      <w:r w:rsidRPr="000C1553">
        <w:rPr>
          <w:rFonts w:cs="Open Sans"/>
        </w:rPr>
        <w:t>institutional contexts in Australia.</w:t>
      </w:r>
      <w:r w:rsidRPr="000C1553">
        <w:rPr>
          <w:rStyle w:val="EndnoteReference"/>
        </w:rPr>
        <w:endnoteReference w:id="123"/>
      </w:r>
      <w:r w:rsidRPr="000C1553">
        <w:rPr>
          <w:rFonts w:cs="Open Sans"/>
        </w:rPr>
        <w:t xml:space="preserve"> </w:t>
      </w:r>
      <w:bookmarkStart w:id="131" w:name="_Hlk23776974"/>
      <w:r w:rsidRPr="00B56CB3">
        <w:t>In June 2018, the Australian Government announced that consultations with relevant stakeholders</w:t>
      </w:r>
      <w:r>
        <w:t xml:space="preserve"> would be undertaken</w:t>
      </w:r>
      <w:r w:rsidRPr="00B56CB3">
        <w:t xml:space="preserve"> to ascertain how such a study could be conducted.</w:t>
      </w:r>
      <w:r w:rsidRPr="001C7824">
        <w:rPr>
          <w:rStyle w:val="EndnoteReference"/>
        </w:rPr>
        <w:endnoteReference w:id="124"/>
      </w:r>
      <w:bookmarkEnd w:id="131"/>
    </w:p>
    <w:p w14:paraId="1FB77901" w14:textId="77777777" w:rsidR="005E6B4E" w:rsidRPr="001526CE" w:rsidRDefault="005E6B4E" w:rsidP="00347F86">
      <w:pPr>
        <w:rPr>
          <w:b/>
          <w:bCs/>
        </w:rPr>
      </w:pPr>
      <w:bookmarkStart w:id="132" w:name="_Hlk23184304"/>
      <w:bookmarkEnd w:id="129"/>
      <w:r w:rsidRPr="001526CE">
        <w:rPr>
          <w:b/>
          <w:bCs/>
        </w:rPr>
        <w:t>In its Concluding Observations (2019), the Committee on the Rights of the Child recommended that the Australian Government collect data on violence against children, disaggregated by age, sex, disability, geographic location, ethnic origin, national origin and socio-economic background and identifies those in situations of vulnerability. It also recommended that Australia:</w:t>
      </w:r>
    </w:p>
    <w:p w14:paraId="5CA9DD73" w14:textId="77777777" w:rsidR="005E6B4E" w:rsidRPr="001526CE" w:rsidRDefault="005E6B4E" w:rsidP="00347F86">
      <w:pPr>
        <w:pStyle w:val="ListParagraph"/>
        <w:keepNext w:val="0"/>
        <w:keepLines w:val="0"/>
        <w:widowControl/>
        <w:numPr>
          <w:ilvl w:val="0"/>
          <w:numId w:val="49"/>
        </w:numPr>
        <w:spacing w:before="240"/>
        <w:rPr>
          <w:b/>
          <w:bCs/>
        </w:rPr>
      </w:pPr>
      <w:r w:rsidRPr="001526CE">
        <w:rPr>
          <w:b/>
          <w:bCs/>
        </w:rPr>
        <w:t>substantially increase family violence prevention and responses related to Aboriginal and Torres Strait Islander children, including through the Indigenous Family Safety Programme</w:t>
      </w:r>
      <w:r w:rsidRPr="001526CE">
        <w:rPr>
          <w:rStyle w:val="EndnoteReference"/>
          <w:b/>
          <w:bCs/>
        </w:rPr>
        <w:endnoteReference w:id="125"/>
      </w:r>
    </w:p>
    <w:p w14:paraId="7BA1668E" w14:textId="77777777" w:rsidR="005E6B4E" w:rsidRPr="001526CE" w:rsidRDefault="005E6B4E" w:rsidP="00347F86">
      <w:pPr>
        <w:pStyle w:val="ListParagraph"/>
        <w:keepNext w:val="0"/>
        <w:keepLines w:val="0"/>
        <w:widowControl/>
        <w:numPr>
          <w:ilvl w:val="0"/>
          <w:numId w:val="49"/>
        </w:numPr>
        <w:spacing w:before="240"/>
        <w:rPr>
          <w:b/>
          <w:bCs/>
        </w:rPr>
      </w:pPr>
      <w:r w:rsidRPr="001526CE">
        <w:rPr>
          <w:b/>
          <w:bCs/>
        </w:rPr>
        <w:t xml:space="preserve">review the National Framework and the National Plan to adequately address </w:t>
      </w:r>
      <w:r>
        <w:rPr>
          <w:b/>
          <w:bCs/>
        </w:rPr>
        <w:t xml:space="preserve">the </w:t>
      </w:r>
      <w:r w:rsidRPr="001526CE">
        <w:rPr>
          <w:b/>
          <w:bCs/>
        </w:rPr>
        <w:t xml:space="preserve">prevention </w:t>
      </w:r>
      <w:r>
        <w:rPr>
          <w:b/>
          <w:bCs/>
        </w:rPr>
        <w:t xml:space="preserve">of </w:t>
      </w:r>
      <w:r w:rsidRPr="001526CE">
        <w:rPr>
          <w:b/>
          <w:bCs/>
        </w:rPr>
        <w:t>violence against children with disabilities, and prohibit by law the sterili</w:t>
      </w:r>
      <w:r>
        <w:rPr>
          <w:b/>
          <w:bCs/>
        </w:rPr>
        <w:t>s</w:t>
      </w:r>
      <w:r w:rsidRPr="001526CE">
        <w:rPr>
          <w:b/>
          <w:bCs/>
        </w:rPr>
        <w:t>ation of girls with disabilities without their prior, fully informed and free consent</w:t>
      </w:r>
      <w:r w:rsidRPr="001526CE">
        <w:rPr>
          <w:rStyle w:val="EndnoteReference"/>
          <w:b/>
          <w:bCs/>
        </w:rPr>
        <w:endnoteReference w:id="126"/>
      </w:r>
    </w:p>
    <w:p w14:paraId="79E8575C" w14:textId="77777777" w:rsidR="005E6B4E" w:rsidRPr="001526CE" w:rsidRDefault="005E6B4E" w:rsidP="00347F86">
      <w:pPr>
        <w:pStyle w:val="ListParagraph"/>
        <w:keepNext w:val="0"/>
        <w:keepLines w:val="0"/>
        <w:widowControl/>
        <w:numPr>
          <w:ilvl w:val="0"/>
          <w:numId w:val="49"/>
        </w:numPr>
        <w:spacing w:before="240"/>
        <w:rPr>
          <w:b/>
          <w:bCs/>
        </w:rPr>
      </w:pPr>
      <w:r w:rsidRPr="001526CE">
        <w:rPr>
          <w:b/>
          <w:bCs/>
        </w:rPr>
        <w:t>encourage community-based programs to address violence in all its forms against children in remote areas and in communities with a culturally and linguistically diverse background, and for LGBTI children.</w:t>
      </w:r>
      <w:r w:rsidRPr="001526CE">
        <w:rPr>
          <w:rStyle w:val="EndnoteReference"/>
          <w:b/>
          <w:bCs/>
        </w:rPr>
        <w:endnoteReference w:id="127"/>
      </w:r>
    </w:p>
    <w:p w14:paraId="78D6A48D" w14:textId="77777777" w:rsidR="00195FE9" w:rsidRPr="00635819" w:rsidRDefault="00195FE9" w:rsidP="00347F86">
      <w:pPr>
        <w:pStyle w:val="Heading2"/>
      </w:pPr>
      <w:bookmarkStart w:id="133" w:name="_Toc25573094"/>
      <w:r>
        <w:lastRenderedPageBreak/>
        <w:t>L</w:t>
      </w:r>
      <w:r w:rsidRPr="00635819">
        <w:t>ong-term consequences</w:t>
      </w:r>
      <w:r>
        <w:t xml:space="preserve"> of child maltreatment</w:t>
      </w:r>
      <w:bookmarkEnd w:id="133"/>
    </w:p>
    <w:p w14:paraId="77DB594C" w14:textId="77777777" w:rsidR="00871DDC" w:rsidRDefault="00871DDC" w:rsidP="00347F86">
      <w:r>
        <w:rPr>
          <w:iCs/>
        </w:rPr>
        <w:t>Children’s experiences of violence in the family are associated with a range of mental health, cognitive and behavioural problems, developmental difficulties and poorer academic outcomes.</w:t>
      </w:r>
      <w:r>
        <w:rPr>
          <w:rStyle w:val="EndnoteReference"/>
          <w:iCs/>
        </w:rPr>
        <w:endnoteReference w:id="128"/>
      </w:r>
      <w:r>
        <w:rPr>
          <w:iCs/>
        </w:rPr>
        <w:t xml:space="preserve"> These </w:t>
      </w:r>
      <w:r>
        <w:t xml:space="preserve">effects can last well beyond childhood years. </w:t>
      </w:r>
    </w:p>
    <w:p w14:paraId="34FDBB83" w14:textId="77777777" w:rsidR="00871DDC" w:rsidRPr="0028558B" w:rsidRDefault="00871DDC" w:rsidP="00347F86">
      <w:pPr>
        <w:rPr>
          <w:iCs/>
        </w:rPr>
      </w:pPr>
      <w:r w:rsidRPr="00085BF3">
        <w:rPr>
          <w:iCs/>
        </w:rPr>
        <w:t xml:space="preserve">According to the Personal Safety Survey 2016, </w:t>
      </w:r>
      <w:r>
        <w:rPr>
          <w:shd w:val="clear" w:color="auto" w:fill="FFFFFF"/>
        </w:rPr>
        <w:t>p</w:t>
      </w:r>
      <w:r w:rsidRPr="00085BF3">
        <w:rPr>
          <w:shd w:val="clear" w:color="auto" w:fill="FFFFFF"/>
        </w:rPr>
        <w:t>ersons who experienced childhood abuse were more likely than those who did not experience childhood abuse to:</w:t>
      </w:r>
    </w:p>
    <w:p w14:paraId="050F50A8" w14:textId="77777777" w:rsidR="00871DDC" w:rsidRPr="00085BF3" w:rsidRDefault="00871DDC" w:rsidP="00347F86">
      <w:pPr>
        <w:pStyle w:val="ListParagraph"/>
        <w:keepNext w:val="0"/>
        <w:keepLines w:val="0"/>
        <w:widowControl/>
        <w:numPr>
          <w:ilvl w:val="0"/>
          <w:numId w:val="47"/>
        </w:numPr>
        <w:spacing w:before="240"/>
        <w:rPr>
          <w:shd w:val="clear" w:color="auto" w:fill="FFFFFF"/>
        </w:rPr>
      </w:pPr>
      <w:r w:rsidRPr="00085BF3">
        <w:rPr>
          <w:shd w:val="clear" w:color="auto" w:fill="FFFFFF"/>
        </w:rPr>
        <w:t xml:space="preserve">experience violence </w:t>
      </w:r>
      <w:r>
        <w:rPr>
          <w:shd w:val="clear" w:color="auto" w:fill="FFFFFF"/>
        </w:rPr>
        <w:t xml:space="preserve">(including partner violence) </w:t>
      </w:r>
      <w:r w:rsidRPr="00085BF3">
        <w:rPr>
          <w:shd w:val="clear" w:color="auto" w:fill="FFFFFF"/>
        </w:rPr>
        <w:t xml:space="preserve">as an adult </w:t>
      </w:r>
    </w:p>
    <w:p w14:paraId="3795FC1F" w14:textId="77777777" w:rsidR="00871DDC" w:rsidRPr="00085BF3" w:rsidRDefault="00871DDC" w:rsidP="00347F86">
      <w:pPr>
        <w:pStyle w:val="ListParagraph"/>
        <w:keepNext w:val="0"/>
        <w:keepLines w:val="0"/>
        <w:widowControl/>
        <w:numPr>
          <w:ilvl w:val="0"/>
          <w:numId w:val="47"/>
        </w:numPr>
        <w:spacing w:before="240"/>
        <w:rPr>
          <w:shd w:val="clear" w:color="auto" w:fill="FFFFFF"/>
        </w:rPr>
      </w:pPr>
      <w:r>
        <w:rPr>
          <w:shd w:val="clear" w:color="auto" w:fill="FFFFFF"/>
        </w:rPr>
        <w:t>h</w:t>
      </w:r>
      <w:r w:rsidRPr="00085BF3">
        <w:rPr>
          <w:shd w:val="clear" w:color="auto" w:fill="FFFFFF"/>
        </w:rPr>
        <w:t>ave a physical or psychological disability</w:t>
      </w:r>
    </w:p>
    <w:p w14:paraId="0FF608DB" w14:textId="77777777" w:rsidR="00871DDC" w:rsidRPr="00085BF3" w:rsidRDefault="00871DDC" w:rsidP="00347F86">
      <w:pPr>
        <w:pStyle w:val="ListParagraph"/>
        <w:keepNext w:val="0"/>
        <w:keepLines w:val="0"/>
        <w:widowControl/>
        <w:numPr>
          <w:ilvl w:val="0"/>
          <w:numId w:val="47"/>
        </w:numPr>
        <w:spacing w:before="240"/>
        <w:rPr>
          <w:shd w:val="clear" w:color="auto" w:fill="FFFFFF"/>
        </w:rPr>
      </w:pPr>
      <w:r w:rsidRPr="00085BF3">
        <w:rPr>
          <w:shd w:val="clear" w:color="auto" w:fill="FFFFFF"/>
        </w:rPr>
        <w:t>report</w:t>
      </w:r>
      <w:r>
        <w:rPr>
          <w:shd w:val="clear" w:color="auto" w:fill="FFFFFF"/>
        </w:rPr>
        <w:t xml:space="preserve"> </w:t>
      </w:r>
      <w:r w:rsidRPr="00085BF3">
        <w:rPr>
          <w:shd w:val="clear" w:color="auto" w:fill="FFFFFF"/>
        </w:rPr>
        <w:t>poorer health and lower levels of life satisfaction</w:t>
      </w:r>
    </w:p>
    <w:p w14:paraId="6CBE79FF" w14:textId="77777777" w:rsidR="00871DDC" w:rsidRPr="00085BF3" w:rsidRDefault="00871DDC" w:rsidP="00347F86">
      <w:pPr>
        <w:pStyle w:val="ListParagraph"/>
        <w:keepNext w:val="0"/>
        <w:keepLines w:val="0"/>
        <w:widowControl/>
        <w:numPr>
          <w:ilvl w:val="0"/>
          <w:numId w:val="47"/>
        </w:numPr>
        <w:spacing w:before="240"/>
        <w:rPr>
          <w:shd w:val="clear" w:color="auto" w:fill="FFFFFF"/>
        </w:rPr>
      </w:pPr>
      <w:r w:rsidRPr="00085BF3">
        <w:rPr>
          <w:shd w:val="clear" w:color="auto" w:fill="FFFFFF"/>
        </w:rPr>
        <w:t>enter a cohabiting relationship that later ended</w:t>
      </w:r>
    </w:p>
    <w:p w14:paraId="625B0D91" w14:textId="77777777" w:rsidR="00871DDC" w:rsidRPr="00085BF3" w:rsidRDefault="00871DDC" w:rsidP="00347F86">
      <w:pPr>
        <w:pStyle w:val="ListParagraph"/>
        <w:keepNext w:val="0"/>
        <w:keepLines w:val="0"/>
        <w:widowControl/>
        <w:numPr>
          <w:ilvl w:val="0"/>
          <w:numId w:val="47"/>
        </w:numPr>
        <w:spacing w:before="240"/>
        <w:rPr>
          <w:shd w:val="clear" w:color="auto" w:fill="FFFFFF"/>
        </w:rPr>
      </w:pPr>
      <w:r w:rsidRPr="00085BF3">
        <w:rPr>
          <w:shd w:val="clear" w:color="auto" w:fill="FFFFFF"/>
        </w:rPr>
        <w:t>have lower levels of educational attainment and receive government support</w:t>
      </w:r>
    </w:p>
    <w:p w14:paraId="5A245D19" w14:textId="5592C53D" w:rsidR="00871DDC" w:rsidRDefault="00871DDC" w:rsidP="00347F86">
      <w:pPr>
        <w:pStyle w:val="ListParagraph"/>
        <w:keepNext w:val="0"/>
        <w:keepLines w:val="0"/>
        <w:widowControl/>
        <w:numPr>
          <w:ilvl w:val="0"/>
          <w:numId w:val="47"/>
        </w:numPr>
        <w:spacing w:before="240"/>
        <w:rPr>
          <w:shd w:val="clear" w:color="auto" w:fill="FFFFFF"/>
        </w:rPr>
      </w:pPr>
      <w:r>
        <w:rPr>
          <w:shd w:val="clear" w:color="auto" w:fill="FFFFFF"/>
        </w:rPr>
        <w:t>h</w:t>
      </w:r>
      <w:r w:rsidRPr="00085BF3">
        <w:rPr>
          <w:shd w:val="clear" w:color="auto" w:fill="FFFFFF"/>
        </w:rPr>
        <w:t>ave a lower income and experience financial stress.</w:t>
      </w:r>
      <w:r w:rsidRPr="00085BF3">
        <w:rPr>
          <w:rStyle w:val="EndnoteReference"/>
          <w:color w:val="333333"/>
          <w:shd w:val="clear" w:color="auto" w:fill="FFFFFF"/>
        </w:rPr>
        <w:endnoteReference w:id="129"/>
      </w:r>
    </w:p>
    <w:p w14:paraId="4AC7D320" w14:textId="77777777" w:rsidR="00871DDC" w:rsidRPr="00B56CB3" w:rsidRDefault="00871DDC" w:rsidP="00347F86">
      <w:bookmarkStart w:id="134" w:name="_Hlk23184328"/>
      <w:bookmarkEnd w:id="132"/>
      <w:r w:rsidRPr="00B56CB3">
        <w:t>While there are a number of promising initiatives to support children affected by family and domestic violence, limited information exists about the extent that these are made available to or accessed by children, or the outcomes for children who use such services.</w:t>
      </w:r>
      <w:r w:rsidRPr="001C7824">
        <w:rPr>
          <w:rStyle w:val="EndnoteReference"/>
        </w:rPr>
        <w:endnoteReference w:id="130"/>
      </w:r>
      <w:r w:rsidRPr="00B56CB3">
        <w:t xml:space="preserve"> Children are often supported in the context of the needs of the parent escaping family and domestic violence, rather than in response to their speci</w:t>
      </w:r>
      <w:r>
        <w:t>fic therapeutic needs.</w:t>
      </w:r>
    </w:p>
    <w:p w14:paraId="6EFB43FF" w14:textId="77777777" w:rsidR="00871DDC" w:rsidRPr="00871DDC" w:rsidRDefault="00871DDC" w:rsidP="00347F86">
      <w:pPr>
        <w:rPr>
          <w:b/>
          <w:bCs/>
        </w:rPr>
      </w:pPr>
      <w:r w:rsidRPr="00871DDC">
        <w:rPr>
          <w:b/>
          <w:bCs/>
        </w:rPr>
        <w:t>In its Concluding Observations (2019), the Committee on the Rights of the Child urged the Australian Government to ensure that a National Centre for the Prevention of Child Sexual Abuse establishes a comprehensive standard with regard to intervention in cases of child sexual abuse, including child-friendly, multi-agency measures and appropriate therapeutic services to avoid secondary or re-traumatisation of child victims.</w:t>
      </w:r>
      <w:r w:rsidRPr="001526CE">
        <w:rPr>
          <w:rStyle w:val="EndnoteReference"/>
          <w:b/>
          <w:bCs/>
        </w:rPr>
        <w:endnoteReference w:id="131"/>
      </w:r>
      <w:r w:rsidRPr="00871DDC">
        <w:rPr>
          <w:b/>
          <w:bCs/>
        </w:rPr>
        <w:t xml:space="preserve"> It also recommended child-specific therapeutic intervention and counselling to child victims of violence, in addition to the support provided to families.</w:t>
      </w:r>
      <w:r w:rsidRPr="001526CE">
        <w:rPr>
          <w:rStyle w:val="EndnoteReference"/>
          <w:b/>
          <w:bCs/>
        </w:rPr>
        <w:endnoteReference w:id="132"/>
      </w:r>
    </w:p>
    <w:p w14:paraId="33035013" w14:textId="77777777" w:rsidR="005D54CD" w:rsidRPr="00635819" w:rsidRDefault="005D54CD" w:rsidP="00347F86">
      <w:pPr>
        <w:pStyle w:val="Heading2"/>
      </w:pPr>
      <w:bookmarkStart w:id="135" w:name="_Toc25573095"/>
      <w:r>
        <w:t>Corporal punishment</w:t>
      </w:r>
      <w:bookmarkEnd w:id="135"/>
      <w:r>
        <w:t xml:space="preserve"> </w:t>
      </w:r>
    </w:p>
    <w:p w14:paraId="569A83D7" w14:textId="4EFA617F" w:rsidR="005D54CD" w:rsidRDefault="005D54CD" w:rsidP="00347F86">
      <w:pPr>
        <w:keepNext w:val="0"/>
        <w:keepLines w:val="0"/>
        <w:rPr>
          <w:shd w:val="clear" w:color="auto" w:fill="FFFFFF"/>
        </w:rPr>
      </w:pPr>
      <w:r w:rsidRPr="00B56CB3">
        <w:t xml:space="preserve">In </w:t>
      </w:r>
      <w:r>
        <w:t xml:space="preserve">all </w:t>
      </w:r>
      <w:r w:rsidRPr="00B56CB3">
        <w:t xml:space="preserve">jurisdictions in Australia, </w:t>
      </w:r>
      <w:r>
        <w:t>it is lawful for parents to use</w:t>
      </w:r>
      <w:r w:rsidRPr="00B56CB3">
        <w:t xml:space="preserve"> ‘reasonable</w:t>
      </w:r>
      <w:r>
        <w:t>’ corporal punishment</w:t>
      </w:r>
      <w:r w:rsidRPr="00B56CB3">
        <w:t xml:space="preserve"> </w:t>
      </w:r>
      <w:r>
        <w:t>to discipline children</w:t>
      </w:r>
      <w:r w:rsidRPr="00B56CB3">
        <w:t>.</w:t>
      </w:r>
      <w:r>
        <w:rPr>
          <w:rStyle w:val="EndnoteReference"/>
        </w:rPr>
        <w:endnoteReference w:id="133"/>
      </w:r>
      <w:r w:rsidRPr="00B56CB3">
        <w:t xml:space="preserve"> </w:t>
      </w:r>
      <w:r>
        <w:t>I</w:t>
      </w:r>
      <w:r w:rsidRPr="00B56CB3">
        <w:t xml:space="preserve">n some states and territories, a parent’s right to use corporal punishment is </w:t>
      </w:r>
      <w:r>
        <w:t>set out</w:t>
      </w:r>
      <w:r w:rsidRPr="00B56CB3">
        <w:t xml:space="preserve"> in legislation, while in others it is </w:t>
      </w:r>
      <w:r w:rsidRPr="00B56CB3">
        <w:lastRenderedPageBreak/>
        <w:t>provided by the common law.</w:t>
      </w:r>
      <w:r>
        <w:rPr>
          <w:rStyle w:val="EndnoteReference"/>
        </w:rPr>
        <w:endnoteReference w:id="134"/>
      </w:r>
      <w:r w:rsidRPr="00B56CB3">
        <w:t xml:space="preserve"> N</w:t>
      </w:r>
      <w:r>
        <w:t>ew South Wales</w:t>
      </w:r>
      <w:r w:rsidRPr="00B56CB3">
        <w:t xml:space="preserve"> is the only state to have made legislative amendments </w:t>
      </w:r>
      <w:r>
        <w:t xml:space="preserve">in 2001 concerning </w:t>
      </w:r>
      <w:r w:rsidRPr="00B56CB3">
        <w:t>corporal punishment by parents</w:t>
      </w:r>
      <w:r>
        <w:t>,</w:t>
      </w:r>
      <w:r>
        <w:rPr>
          <w:rStyle w:val="EndnoteReference"/>
        </w:rPr>
        <w:endnoteReference w:id="135"/>
      </w:r>
      <w:r>
        <w:t xml:space="preserve"> specifying that corporal punishment should not harm a child more than briefly and specifying the parts of the child’s body that can be subject to force.</w:t>
      </w:r>
      <w:r>
        <w:rPr>
          <w:rStyle w:val="EndnoteReference"/>
        </w:rPr>
        <w:endnoteReference w:id="136"/>
      </w:r>
    </w:p>
    <w:p w14:paraId="0B5FAD1A" w14:textId="2C40764A" w:rsidR="005D54CD" w:rsidRDefault="005D54CD" w:rsidP="00347F86">
      <w:pPr>
        <w:keepNext w:val="0"/>
        <w:keepLines w:val="0"/>
        <w:spacing w:before="240"/>
        <w:rPr>
          <w:shd w:val="clear" w:color="auto" w:fill="FFFFFF"/>
        </w:rPr>
      </w:pPr>
      <w:r>
        <w:t>There is evidence that physical punishment is associated with negative outcomes for children,</w:t>
      </w:r>
      <w:r>
        <w:rPr>
          <w:rStyle w:val="EndnoteReference"/>
        </w:rPr>
        <w:endnoteReference w:id="137"/>
      </w:r>
      <w:r>
        <w:t xml:space="preserve"> including anti-social behaviour, external behaviour problems, negative parent-child relationships and low self-esteem, among others.</w:t>
      </w:r>
      <w:r>
        <w:rPr>
          <w:rStyle w:val="EndnoteReference"/>
        </w:rPr>
        <w:endnoteReference w:id="138"/>
      </w:r>
    </w:p>
    <w:p w14:paraId="119F52D9" w14:textId="5C195BB6" w:rsidR="005D54CD" w:rsidRDefault="002A4164" w:rsidP="00347F86">
      <w:pPr>
        <w:keepNext w:val="0"/>
        <w:keepLines w:val="0"/>
        <w:spacing w:before="240"/>
      </w:pPr>
      <w:r>
        <w:rPr>
          <w:noProof/>
        </w:rPr>
        <mc:AlternateContent>
          <mc:Choice Requires="wps">
            <w:drawing>
              <wp:anchor distT="0" distB="0" distL="114300" distR="114300" simplePos="0" relativeHeight="251779072" behindDoc="0" locked="0" layoutInCell="1" allowOverlap="1" wp14:anchorId="21B94F6C" wp14:editId="253F0407">
                <wp:simplePos x="0" y="0"/>
                <wp:positionH relativeFrom="margin">
                  <wp:posOffset>2657475</wp:posOffset>
                </wp:positionH>
                <wp:positionV relativeFrom="paragraph">
                  <wp:posOffset>943610</wp:posOffset>
                </wp:positionV>
                <wp:extent cx="3394710" cy="1794510"/>
                <wp:effectExtent l="19050" t="19050" r="34290" b="243840"/>
                <wp:wrapTopAndBottom/>
                <wp:docPr id="785" name="Speech Bubble: Oval 785"/>
                <wp:cNvGraphicFramePr/>
                <a:graphic xmlns:a="http://schemas.openxmlformats.org/drawingml/2006/main">
                  <a:graphicData uri="http://schemas.microsoft.com/office/word/2010/wordprocessingShape">
                    <wps:wsp>
                      <wps:cNvSpPr/>
                      <wps:spPr>
                        <a:xfrm>
                          <a:off x="0" y="0"/>
                          <a:ext cx="3394710" cy="1794510"/>
                        </a:xfrm>
                        <a:prstGeom prst="wedgeEllipseCallout">
                          <a:avLst/>
                        </a:prstGeom>
                      </wps:spPr>
                      <wps:style>
                        <a:lnRef idx="2">
                          <a:schemeClr val="accent1">
                            <a:shade val="50000"/>
                          </a:schemeClr>
                        </a:lnRef>
                        <a:fillRef idx="1">
                          <a:schemeClr val="accent1"/>
                        </a:fillRef>
                        <a:effectRef idx="0">
                          <a:schemeClr val="accent1"/>
                        </a:effectRef>
                        <a:fontRef idx="minor">
                          <a:schemeClr val="lt1"/>
                        </a:fontRef>
                      </wps:style>
                      <wps:txbx>
                        <w:txbxContent>
                          <w:p w14:paraId="760FF53D" w14:textId="77777777" w:rsidR="00FD1665" w:rsidRPr="008B1579" w:rsidRDefault="00FD1665" w:rsidP="005D54CD">
                            <w:pPr>
                              <w:jc w:val="center"/>
                              <w:rPr>
                                <w:rFonts w:cs="Open Sans"/>
                                <w:color w:val="FFFFFF" w:themeColor="background1"/>
                                <w:sz w:val="20"/>
                                <w:szCs w:val="20"/>
                              </w:rPr>
                            </w:pPr>
                            <w:r w:rsidRPr="008B1579">
                              <w:rPr>
                                <w:rFonts w:cs="Open Sans"/>
                                <w:color w:val="FFFFFF" w:themeColor="background1"/>
                                <w:sz w:val="20"/>
                                <w:szCs w:val="20"/>
                              </w:rPr>
                              <w:t xml:space="preserve">It </w:t>
                            </w:r>
                            <w:r w:rsidRPr="008B1579">
                              <w:rPr>
                                <w:rFonts w:cs="Open Sans"/>
                                <w:b/>
                                <w:bCs/>
                                <w:color w:val="FFFFFF" w:themeColor="background1"/>
                                <w:sz w:val="20"/>
                                <w:szCs w:val="20"/>
                              </w:rPr>
                              <w:t>is illegal</w:t>
                            </w:r>
                            <w:r w:rsidRPr="008B1579">
                              <w:rPr>
                                <w:rFonts w:cs="Open Sans"/>
                                <w:color w:val="FFFFFF" w:themeColor="background1"/>
                                <w:sz w:val="20"/>
                                <w:szCs w:val="20"/>
                              </w:rPr>
                              <w:t xml:space="preserve"> for adults to hit their children when they are above 18 or any other person and is seen as domestic violence, so why should it be different for below 18s? </w:t>
                            </w:r>
                            <w:r w:rsidRPr="008B1579">
                              <w:rPr>
                                <w:rFonts w:cs="Open Sans"/>
                                <w:color w:val="FFFFFF" w:themeColor="background1"/>
                                <w:sz w:val="20"/>
                                <w:szCs w:val="20"/>
                              </w:rPr>
                              <w:br/>
                              <w:t>(child, 15)</w:t>
                            </w:r>
                          </w:p>
                          <w:p w14:paraId="5D402968" w14:textId="77777777" w:rsidR="00FD1665" w:rsidRDefault="00FD1665" w:rsidP="005D54CD">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1B94F6C" id="Speech Bubble: Oval 785" o:spid="_x0000_s1058" type="#_x0000_t63" style="position:absolute;margin-left:209.25pt;margin-top:74.3pt;width:267.3pt;height:141.3pt;z-index:25177907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hh1JlQIAAGoFAAAOAAAAZHJzL2Uyb0RvYy54bWysVE1v2zAMvQ/YfxB0Xx3nY2mNOkWWrsOA&#10;oimWDj0rMhUbkCVNUmJnv36U7LhBW+wwzAdZFMknknrk9U1bS3IA6yqtcppejCgBxXVRqV1Ofz7d&#10;fbqkxHmmCia1gpwewdGbxccP143JYKxLLQuwBEGUyxqT09J7kyWJ4yXUzF1oAwqVQtuaeRTtLiks&#10;axC9lsl4NPqcNNoWxmoOzuHpbaeki4gvBHC/FsKBJzKnGJuPq43rNqzJ4pplO8tMWfE+DPYPUdSs&#10;UnjpAHXLPCN7W72BqitutdPCX3BdJ1qIikPMAbNJR6+y2ZTMQMwFi+PMUCb3/2D5w+HRkqrI6fxy&#10;RoliNT7SxgDwknzZb7cSMrI+MEmCGovVGJehz8Y82l5yuA2Zt8LW4Y85kTYW+DgUGFpPOB5OJlfT&#10;eYrvwFGXzq+mMxQQJ3lxN9b5b6BrEjY5baDYwVcpK+NgxaTUex/rzA73zneeJw+ECdF18cSdP0oI&#10;IUn1AwQmiRGMo3ekF6ykJZhaThnnoHzaqUpWQHc8G+HXhzd4xGAjYEAWlZQDdg8QqPsWu4u1tw+u&#10;ENk5OI/+FljnPHjEm7Xyg3NdKW3fA5CYVX9zZ38qUleaUCXfbttIgMk4mIajrS6OyAqru3Zxht9V&#10;+Br3zPlHZrE/8AWx5/0aFyF1k1Pd7ygptf393nmwR9qilpIG+y2n7teeWaBEfldI6Kt0Og0NGoXp&#10;bD5GwZ5rtucata9XGl8uxelieNwGey9PW2F1/YyjYRluRRVTHO/OKff2JKx8NwdwuHBYLqMZNqVh&#10;/l5tDA/godCBXk/tM7Omp6RHNj/oU2+y7BUVO9vgqfRy77WoIk9f6to/ATZ05FI/fMLEOJej1cuI&#10;XPwBAAD//wMAUEsDBBQABgAIAAAAIQDFaOP34gAAAAsBAAAPAAAAZHJzL2Rvd25yZXYueG1sTI9B&#10;S8NAEIXvgv9hGcGb3aRJS4zZFBFELBa0LYK3abJNgtnZNLtJ47/veNLj8D3e+yZbTaYVo+5dY0lB&#10;OAtAaCps2VClYL97vktAOI9UYmtJK/jRDlb59VWGaWnP9KHHra8El5BLUUHtfZdK6YpaG3Qz22li&#10;drS9Qc9nX8myxzOXm1bOg2ApDTbECzV2+qnWxfd2MArecP25fv06niIahpdgPPlN/L5R6vZmenwA&#10;4fXk/8Lwq8/qkLPTwQ5UOtEqiMNkwVEGcbIEwYn7RRSCODCKwjnIPJP/f8gvAAAA//8DAFBLAQIt&#10;ABQABgAIAAAAIQC2gziS/gAAAOEBAAATAAAAAAAAAAAAAAAAAAAAAABbQ29udGVudF9UeXBlc10u&#10;eG1sUEsBAi0AFAAGAAgAAAAhADj9If/WAAAAlAEAAAsAAAAAAAAAAAAAAAAALwEAAF9yZWxzLy5y&#10;ZWxzUEsBAi0AFAAGAAgAAAAhAG+GHUmVAgAAagUAAA4AAAAAAAAAAAAAAAAALgIAAGRycy9lMm9E&#10;b2MueG1sUEsBAi0AFAAGAAgAAAAhAMVo4/fiAAAACwEAAA8AAAAAAAAAAAAAAAAA7wQAAGRycy9k&#10;b3ducmV2LnhtbFBLBQYAAAAABAAEAPMAAAD+BQAAAAA=&#10;" adj="6300,24300" fillcolor="#4472c4 [3204]" strokecolor="#1f3763 [1604]" strokeweight="1pt">
                <v:textbox>
                  <w:txbxContent>
                    <w:p w14:paraId="760FF53D" w14:textId="77777777" w:rsidR="00FD1665" w:rsidRPr="008B1579" w:rsidRDefault="00FD1665" w:rsidP="005D54CD">
                      <w:pPr>
                        <w:jc w:val="center"/>
                        <w:rPr>
                          <w:rFonts w:cs="Open Sans"/>
                          <w:color w:val="FFFFFF" w:themeColor="background1"/>
                          <w:sz w:val="20"/>
                          <w:szCs w:val="20"/>
                        </w:rPr>
                      </w:pPr>
                      <w:r w:rsidRPr="008B1579">
                        <w:rPr>
                          <w:rFonts w:cs="Open Sans"/>
                          <w:color w:val="FFFFFF" w:themeColor="background1"/>
                          <w:sz w:val="20"/>
                          <w:szCs w:val="20"/>
                        </w:rPr>
                        <w:t xml:space="preserve">It </w:t>
                      </w:r>
                      <w:r w:rsidRPr="008B1579">
                        <w:rPr>
                          <w:rFonts w:cs="Open Sans"/>
                          <w:b/>
                          <w:bCs/>
                          <w:color w:val="FFFFFF" w:themeColor="background1"/>
                          <w:sz w:val="20"/>
                          <w:szCs w:val="20"/>
                        </w:rPr>
                        <w:t>is illegal</w:t>
                      </w:r>
                      <w:r w:rsidRPr="008B1579">
                        <w:rPr>
                          <w:rFonts w:cs="Open Sans"/>
                          <w:color w:val="FFFFFF" w:themeColor="background1"/>
                          <w:sz w:val="20"/>
                          <w:szCs w:val="20"/>
                        </w:rPr>
                        <w:t xml:space="preserve"> for adults to hit their children when they are above 18 or any other person and is seen as domestic violence, so why should it be different for below 18s? </w:t>
                      </w:r>
                      <w:r w:rsidRPr="008B1579">
                        <w:rPr>
                          <w:rFonts w:cs="Open Sans"/>
                          <w:color w:val="FFFFFF" w:themeColor="background1"/>
                          <w:sz w:val="20"/>
                          <w:szCs w:val="20"/>
                        </w:rPr>
                        <w:br/>
                        <w:t>(child, 15)</w:t>
                      </w:r>
                    </w:p>
                    <w:p w14:paraId="5D402968" w14:textId="77777777" w:rsidR="00FD1665" w:rsidRDefault="00FD1665" w:rsidP="005D54CD">
                      <w:pPr>
                        <w:jc w:val="center"/>
                      </w:pPr>
                    </w:p>
                  </w:txbxContent>
                </v:textbox>
                <w10:wrap type="topAndBottom" anchorx="margin"/>
              </v:shape>
            </w:pict>
          </mc:Fallback>
        </mc:AlternateContent>
      </w:r>
      <w:r>
        <w:rPr>
          <w:rFonts w:cs="Open Sans"/>
          <w:b/>
          <w:noProof/>
          <w:color w:val="2F5496" w:themeColor="accent1" w:themeShade="BF"/>
          <w:sz w:val="28"/>
          <w:szCs w:val="28"/>
        </w:rPr>
        <mc:AlternateContent>
          <mc:Choice Requires="wps">
            <w:drawing>
              <wp:anchor distT="0" distB="0" distL="114300" distR="114300" simplePos="0" relativeHeight="251778048" behindDoc="0" locked="0" layoutInCell="1" allowOverlap="1" wp14:anchorId="7C14F57B" wp14:editId="02E1C796">
                <wp:simplePos x="0" y="0"/>
                <wp:positionH relativeFrom="page">
                  <wp:posOffset>904875</wp:posOffset>
                </wp:positionH>
                <wp:positionV relativeFrom="paragraph">
                  <wp:posOffset>932180</wp:posOffset>
                </wp:positionV>
                <wp:extent cx="2625090" cy="1783080"/>
                <wp:effectExtent l="381000" t="0" r="22860" b="26670"/>
                <wp:wrapTopAndBottom/>
                <wp:docPr id="786" name="Rounded Rectangular Callout 10"/>
                <wp:cNvGraphicFramePr/>
                <a:graphic xmlns:a="http://schemas.openxmlformats.org/drawingml/2006/main">
                  <a:graphicData uri="http://schemas.microsoft.com/office/word/2010/wordprocessingShape">
                    <wps:wsp>
                      <wps:cNvSpPr/>
                      <wps:spPr>
                        <a:xfrm>
                          <a:off x="0" y="0"/>
                          <a:ext cx="2625090" cy="1783080"/>
                        </a:xfrm>
                        <a:prstGeom prst="wedgeRoundRectCallout">
                          <a:avLst>
                            <a:gd name="adj1" fmla="val -63757"/>
                            <a:gd name="adj2" fmla="val 36682"/>
                            <a:gd name="adj3" fmla="val 16667"/>
                          </a:avLst>
                        </a:prstGeom>
                        <a:solidFill>
                          <a:srgbClr val="FF0000">
                            <a:alpha val="30196"/>
                          </a:srgbClr>
                        </a:solid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01816B8D" w14:textId="77777777" w:rsidR="00FD1665" w:rsidRPr="00C0555D" w:rsidRDefault="00FD1665" w:rsidP="005D54CD">
                            <w:pPr>
                              <w:jc w:val="center"/>
                              <w:rPr>
                                <w:rFonts w:cs="Open Sans"/>
                                <w:color w:val="000000" w:themeColor="text1"/>
                                <w:sz w:val="22"/>
                                <w:szCs w:val="22"/>
                              </w:rPr>
                            </w:pPr>
                            <w:r w:rsidRPr="00C0555D">
                              <w:rPr>
                                <w:rFonts w:cs="Open Sans"/>
                                <w:color w:val="000000" w:themeColor="text1"/>
                                <w:sz w:val="22"/>
                                <w:szCs w:val="22"/>
                              </w:rPr>
                              <w:t>… my mum, dad and grandma do not treat me fairly. eg my mum and dad's punishments for me involves violence like, smacking me,</w:t>
                            </w:r>
                            <w:r>
                              <w:rPr>
                                <w:rFonts w:cs="Open Sans"/>
                                <w:color w:val="000000" w:themeColor="text1"/>
                                <w:sz w:val="22"/>
                                <w:szCs w:val="22"/>
                              </w:rPr>
                              <w:t xml:space="preserve"> pinching me, things like that</w:t>
                            </w:r>
                            <w:r w:rsidRPr="00C0555D">
                              <w:rPr>
                                <w:rFonts w:cs="Open Sans"/>
                                <w:color w:val="000000" w:themeColor="text1"/>
                                <w:sz w:val="22"/>
                                <w:szCs w:val="22"/>
                              </w:rPr>
                              <w:br/>
                              <w:t>(child, 9)</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C14F57B" id="Rounded Rectangular Callout 10" o:spid="_x0000_s1059" type="#_x0000_t62" style="position:absolute;margin-left:71.25pt;margin-top:73.4pt;width:206.7pt;height:140.4pt;z-index:251778048;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v9jx9wIAAH8GAAAOAAAAZHJzL2Uyb0RvYy54bWysVVFv2yAQfp+0/4B4b20njZNGdaooVaZJ&#10;VVu1nfpMMMSeMDAgcbJfvwNsJ1o7aZrWB5fj7j6+++AuN7eHRqA9M7ZWssDZZYoRk1SVtdwW+Nvr&#10;+mKGkXVElkQoyQp8ZBbfLj5/umn1nI1UpUTJDAIQaeetLnDlnJ4niaUVa4i9VJpJcHJlGuLANNuk&#10;NKQF9EYkozTNk1aZUhtFmbWwexedeBHwOWfUPXJumUOiwMDNha8J343/JosbMt8aoquadjTIP7Bo&#10;SC3h0AHqjjiCdqZ+B9XU1CiruLukqkkU5zVloQaoJkt/q+alIpqFWkAcqweZ7P+DpQ/7J4PqssDT&#10;WY6RJA1c0rPayZKV6BnkI3K7E8SgFRFC7RzKgmattnNIfdFPBhT0loWlF+DATeP/Q2noEHQ+Djqz&#10;g0MUNkf5aJJew3VQ8GXT2TidBdTklK6NdV+YapBfFLhl5ZYFWp5TxyUITvb31gXly449Kb9nGPFG&#10;wEXuiUAX+Xg6mXY3fRY0Og8a5/ls9D5mfB6T5XkecIBndyyseqaeg1WiLte1EMEw281KGAQcCrxe&#10;p/AXGQtdkbg7TrPr3J8KODaGx/U5jpB/Bd2hnDIB06cmp9sJK3cUzAMK+cw43Ly/j8Ar9BwbGBNK&#10;mXRZdFWkZJHyJNTRHea71GcE0gHQI3MQYMDuAPrICNJjR5gu3qey0LJDchTsD8Ri8pARTlbSDclN&#10;LZX5qDIBVXUnx/hepCiNV8kdNofQFeOxD/VbG1UeoVWMijPEarqu4W3eE+ueiIG3Bu8ZBqF7hA8X&#10;qi2w6lYYVcr8/Gjfx0MvgxejFoZQge2PHTEMI/FVQpdfZ1dXfmoF42oyHYFhzj2bc4/cNSsFbw1e&#10;P7ALSx/vRL/kRjVvMC+X/lRwEUnh7AJTZ3pj5eJwhIlL2XIZwmBSaeLu5YumHtwL7R/96+GNGN01&#10;qIPeflD9wOr6I4p8ivWZUi13TvHaeedJ186AKRfeUjeR/Rg9t0PU6Xdj8QsAAP//AwBQSwMEFAAG&#10;AAgAAAAhAG3i4LbgAAAACwEAAA8AAABkcnMvZG93bnJldi54bWxMj8tOwzAQRfdI/IM1SOyoQ2gC&#10;hDgVAnUFEqK0rN14mqT1I7LdJPTrma5gN1dzdB/lYjKaDehD56yA21kCDG3tVGcbAeuv5c0DsBCl&#10;VVI7iwJ+MMCiurwoZaHcaD9xWMWGkYkNhRTQxtgXnIe6RSPDzPVo6bdz3shI0jdceTmSudE8TZKc&#10;G9lZSmhljy8t1ofV0Qg4DH44vend8kPvX+++N+b0no97Ia6vpucnYBGn+AfDuT5Vh4o6bd3RqsA0&#10;6XmaEXo+ctpARJZlj8C2AubpfQ68Kvn/DdUvAAAA//8DAFBLAQItABQABgAIAAAAIQC2gziS/gAA&#10;AOEBAAATAAAAAAAAAAAAAAAAAAAAAABbQ29udGVudF9UeXBlc10ueG1sUEsBAi0AFAAGAAgAAAAh&#10;ADj9If/WAAAAlAEAAAsAAAAAAAAAAAAAAAAALwEAAF9yZWxzLy5yZWxzUEsBAi0AFAAGAAgAAAAh&#10;AK6/2PH3AgAAfwYAAA4AAAAAAAAAAAAAAAAALgIAAGRycy9lMm9Eb2MueG1sUEsBAi0AFAAGAAgA&#10;AAAhAG3i4LbgAAAACwEAAA8AAAAAAAAAAAAAAAAAUQUAAGRycy9kb3ducmV2LnhtbFBLBQYAAAAA&#10;BAAEAPMAAABeBgAAAAA=&#10;" adj="-2972,18723" fillcolor="red" strokecolor="red" strokeweight="1pt">
                <v:fill opacity="19789f"/>
                <v:textbox>
                  <w:txbxContent>
                    <w:p w14:paraId="01816B8D" w14:textId="77777777" w:rsidR="00FD1665" w:rsidRPr="00C0555D" w:rsidRDefault="00FD1665" w:rsidP="005D54CD">
                      <w:pPr>
                        <w:jc w:val="center"/>
                        <w:rPr>
                          <w:rFonts w:cs="Open Sans"/>
                          <w:color w:val="000000" w:themeColor="text1"/>
                          <w:sz w:val="22"/>
                          <w:szCs w:val="22"/>
                        </w:rPr>
                      </w:pPr>
                      <w:r w:rsidRPr="00C0555D">
                        <w:rPr>
                          <w:rFonts w:cs="Open Sans"/>
                          <w:color w:val="000000" w:themeColor="text1"/>
                          <w:sz w:val="22"/>
                          <w:szCs w:val="22"/>
                        </w:rPr>
                        <w:t>… my mum, dad and grandma do not treat me fairly. eg my mum and dad's punishments for me involves violence like, smacking me,</w:t>
                      </w:r>
                      <w:r>
                        <w:rPr>
                          <w:rFonts w:cs="Open Sans"/>
                          <w:color w:val="000000" w:themeColor="text1"/>
                          <w:sz w:val="22"/>
                          <w:szCs w:val="22"/>
                        </w:rPr>
                        <w:t xml:space="preserve"> pinching me, things like that</w:t>
                      </w:r>
                      <w:r w:rsidRPr="00C0555D">
                        <w:rPr>
                          <w:rFonts w:cs="Open Sans"/>
                          <w:color w:val="000000" w:themeColor="text1"/>
                          <w:sz w:val="22"/>
                          <w:szCs w:val="22"/>
                        </w:rPr>
                        <w:br/>
                        <w:t>(child, 9)</w:t>
                      </w:r>
                    </w:p>
                  </w:txbxContent>
                </v:textbox>
                <w10:wrap type="topAndBottom" anchorx="page"/>
              </v:shape>
            </w:pict>
          </mc:Fallback>
        </mc:AlternateContent>
      </w:r>
      <w:r w:rsidR="005D54CD">
        <w:t>There is no data available on how often parents physically punish their children in Australia</w:t>
      </w:r>
      <w:r w:rsidR="005D54CD" w:rsidRPr="005972B5">
        <w:t>. Research suggests that</w:t>
      </w:r>
      <w:r w:rsidR="005D54CD">
        <w:t>,</w:t>
      </w:r>
      <w:r w:rsidR="005D54CD" w:rsidRPr="005972B5">
        <w:t xml:space="preserve"> worldwide</w:t>
      </w:r>
      <w:r w:rsidR="005D54CD">
        <w:t>,</w:t>
      </w:r>
      <w:r w:rsidR="005D54CD" w:rsidRPr="005972B5">
        <w:t xml:space="preserve"> approximately </w:t>
      </w:r>
      <w:r w:rsidR="005D54CD">
        <w:t>eight</w:t>
      </w:r>
      <w:r w:rsidR="005D54CD" w:rsidRPr="005972B5">
        <w:t xml:space="preserve"> in ten children aged between </w:t>
      </w:r>
      <w:r w:rsidR="005D54CD">
        <w:t>two</w:t>
      </w:r>
      <w:r w:rsidR="005D54CD" w:rsidRPr="005972B5">
        <w:t xml:space="preserve"> and 14 years are subjected to </w:t>
      </w:r>
      <w:r w:rsidR="005D54CD">
        <w:t>some kind of violent discipline in the home.</w:t>
      </w:r>
      <w:r w:rsidR="005D54CD">
        <w:rPr>
          <w:rStyle w:val="EndnoteReference"/>
        </w:rPr>
        <w:endnoteReference w:id="139"/>
      </w:r>
      <w:r w:rsidR="005D54CD">
        <w:t xml:space="preserve"> </w:t>
      </w:r>
    </w:p>
    <w:tbl>
      <w:tblPr>
        <w:tblStyle w:val="GridTable4-Accent1"/>
        <w:tblW w:w="0" w:type="auto"/>
        <w:tblLook w:val="04A0" w:firstRow="1" w:lastRow="0" w:firstColumn="1" w:lastColumn="0" w:noHBand="0" w:noVBand="1"/>
      </w:tblPr>
      <w:tblGrid>
        <w:gridCol w:w="4508"/>
        <w:gridCol w:w="4508"/>
      </w:tblGrid>
      <w:tr w:rsidR="002A4164" w14:paraId="6642E159" w14:textId="77777777" w:rsidTr="00D025E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016" w:type="dxa"/>
            <w:gridSpan w:val="2"/>
            <w:shd w:val="clear" w:color="auto" w:fill="8EAADB" w:themeFill="accent1" w:themeFillTint="99"/>
          </w:tcPr>
          <w:p w14:paraId="084BFD59" w14:textId="77777777" w:rsidR="002A4164" w:rsidRPr="009D01A8" w:rsidRDefault="002A4164" w:rsidP="00347F86">
            <w:pPr>
              <w:tabs>
                <w:tab w:val="left" w:pos="6345"/>
              </w:tabs>
              <w:rPr>
                <w:color w:val="auto"/>
              </w:rPr>
            </w:pPr>
            <w:r w:rsidRPr="009D01A8">
              <w:rPr>
                <w:color w:val="auto"/>
              </w:rPr>
              <w:lastRenderedPageBreak/>
              <w:t>Progress of banning corporal punishment in child related institutions</w:t>
            </w:r>
          </w:p>
        </w:tc>
      </w:tr>
      <w:tr w:rsidR="002A4164" w14:paraId="7755B265" w14:textId="77777777" w:rsidTr="002A416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08" w:type="dxa"/>
          </w:tcPr>
          <w:p w14:paraId="2ECBFF01" w14:textId="77777777" w:rsidR="002A4164" w:rsidRPr="009D01A8" w:rsidRDefault="002A4164" w:rsidP="00347F86">
            <w:pPr>
              <w:tabs>
                <w:tab w:val="left" w:pos="6345"/>
              </w:tabs>
            </w:pPr>
            <w:r w:rsidRPr="009D01A8">
              <w:rPr>
                <w:noProof/>
              </w:rPr>
              <w:drawing>
                <wp:anchor distT="0" distB="0" distL="114300" distR="114300" simplePos="0" relativeHeight="251895808" behindDoc="0" locked="0" layoutInCell="1" allowOverlap="1" wp14:anchorId="716C9AAB" wp14:editId="6E7684D5">
                  <wp:simplePos x="975360" y="5669280"/>
                  <wp:positionH relativeFrom="margin">
                    <wp:align>center</wp:align>
                  </wp:positionH>
                  <wp:positionV relativeFrom="margin">
                    <wp:align>center</wp:align>
                  </wp:positionV>
                  <wp:extent cx="914400" cy="876300"/>
                  <wp:effectExtent l="0" t="0" r="0" b="0"/>
                  <wp:wrapSquare wrapText="bothSides"/>
                  <wp:docPr id="127" name="Graphic 127" descr="Smiling face with no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happyfaceoutline.svg"/>
                          <pic:cNvPicPr/>
                        </pic:nvPicPr>
                        <pic:blipFill>
                          <a:blip r:embed="rId81">
                            <a:extLst>
                              <a:ext uri="{28A0092B-C50C-407E-A947-70E740481C1C}">
                                <a14:useLocalDpi xmlns:a14="http://schemas.microsoft.com/office/drawing/2010/main" val="0"/>
                              </a:ext>
                              <a:ext uri="{96DAC541-7B7A-43D3-8B79-37D633B846F1}">
                                <asvg:svgBlip xmlns:asvg="http://schemas.microsoft.com/office/drawing/2016/SVG/main" r:embed="rId82"/>
                              </a:ext>
                            </a:extLst>
                          </a:blip>
                          <a:stretch>
                            <a:fillRect/>
                          </a:stretch>
                        </pic:blipFill>
                        <pic:spPr>
                          <a:xfrm>
                            <a:off x="0" y="0"/>
                            <a:ext cx="914400" cy="876300"/>
                          </a:xfrm>
                          <a:prstGeom prst="rect">
                            <a:avLst/>
                          </a:prstGeom>
                        </pic:spPr>
                      </pic:pic>
                    </a:graphicData>
                  </a:graphic>
                </wp:anchor>
              </w:drawing>
            </w:r>
          </w:p>
        </w:tc>
        <w:tc>
          <w:tcPr>
            <w:tcW w:w="4508" w:type="dxa"/>
          </w:tcPr>
          <w:p w14:paraId="6302A3E0" w14:textId="77777777" w:rsidR="002A4164" w:rsidRPr="009D01A8" w:rsidRDefault="002A4164" w:rsidP="00347F86">
            <w:pPr>
              <w:tabs>
                <w:tab w:val="left" w:pos="6345"/>
              </w:tabs>
              <w:cnfStyle w:val="000000100000" w:firstRow="0" w:lastRow="0" w:firstColumn="0" w:lastColumn="0" w:oddVBand="0" w:evenVBand="0" w:oddHBand="1" w:evenHBand="0" w:firstRowFirstColumn="0" w:firstRowLastColumn="0" w:lastRowFirstColumn="0" w:lastRowLastColumn="0"/>
            </w:pPr>
            <w:r w:rsidRPr="009D01A8">
              <w:rPr>
                <w:noProof/>
              </w:rPr>
              <w:drawing>
                <wp:anchor distT="0" distB="0" distL="114300" distR="114300" simplePos="0" relativeHeight="251894784" behindDoc="0" locked="0" layoutInCell="1" allowOverlap="1" wp14:anchorId="53D2E32D" wp14:editId="5C6222AB">
                  <wp:simplePos x="3848100" y="5669280"/>
                  <wp:positionH relativeFrom="margin">
                    <wp:align>center</wp:align>
                  </wp:positionH>
                  <wp:positionV relativeFrom="margin">
                    <wp:align>center</wp:align>
                  </wp:positionV>
                  <wp:extent cx="914400" cy="914400"/>
                  <wp:effectExtent l="0" t="0" r="0" b="0"/>
                  <wp:wrapSquare wrapText="bothSides"/>
                  <wp:docPr id="768" name="Graphic 768" descr="Sad face with no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sadfaceoutline.svg"/>
                          <pic:cNvPicPr/>
                        </pic:nvPicPr>
                        <pic:blipFill>
                          <a:blip r:embed="rId83">
                            <a:extLst>
                              <a:ext uri="{28A0092B-C50C-407E-A947-70E740481C1C}">
                                <a14:useLocalDpi xmlns:a14="http://schemas.microsoft.com/office/drawing/2010/main" val="0"/>
                              </a:ext>
                              <a:ext uri="{96DAC541-7B7A-43D3-8B79-37D633B846F1}">
                                <asvg:svgBlip xmlns:asvg="http://schemas.microsoft.com/office/drawing/2016/SVG/main" r:embed="rId84"/>
                              </a:ext>
                            </a:extLst>
                          </a:blip>
                          <a:stretch>
                            <a:fillRect/>
                          </a:stretch>
                        </pic:blipFill>
                        <pic:spPr>
                          <a:xfrm>
                            <a:off x="0" y="0"/>
                            <a:ext cx="914400" cy="914400"/>
                          </a:xfrm>
                          <a:prstGeom prst="rect">
                            <a:avLst/>
                          </a:prstGeom>
                        </pic:spPr>
                      </pic:pic>
                    </a:graphicData>
                  </a:graphic>
                </wp:anchor>
              </w:drawing>
            </w:r>
          </w:p>
        </w:tc>
      </w:tr>
      <w:tr w:rsidR="002A4164" w14:paraId="2152CA37" w14:textId="77777777" w:rsidTr="002A4164">
        <w:tc>
          <w:tcPr>
            <w:cnfStyle w:val="001000000000" w:firstRow="0" w:lastRow="0" w:firstColumn="1" w:lastColumn="0" w:oddVBand="0" w:evenVBand="0" w:oddHBand="0" w:evenHBand="0" w:firstRowFirstColumn="0" w:firstRowLastColumn="0" w:lastRowFirstColumn="0" w:lastRowLastColumn="0"/>
            <w:tcW w:w="4508" w:type="dxa"/>
          </w:tcPr>
          <w:p w14:paraId="2DA9CDB8" w14:textId="77777777" w:rsidR="002A4164" w:rsidRPr="009D01A8" w:rsidRDefault="002A4164" w:rsidP="00347F86">
            <w:pPr>
              <w:tabs>
                <w:tab w:val="left" w:pos="6345"/>
              </w:tabs>
              <w:rPr>
                <w:b w:val="0"/>
                <w:bCs w:val="0"/>
              </w:rPr>
            </w:pPr>
            <w:r w:rsidRPr="009D01A8">
              <w:rPr>
                <w:b w:val="0"/>
                <w:bCs w:val="0"/>
              </w:rPr>
              <w:t>Corporal punishment prohibited in government and independent schools in the Australian Capital Territory,</w:t>
            </w:r>
            <w:r w:rsidRPr="009D01A8">
              <w:rPr>
                <w:rStyle w:val="EndnoteReference"/>
                <w:b w:val="0"/>
                <w:bCs w:val="0"/>
              </w:rPr>
              <w:endnoteReference w:id="140"/>
            </w:r>
            <w:r w:rsidRPr="009D01A8">
              <w:rPr>
                <w:b w:val="0"/>
                <w:bCs w:val="0"/>
              </w:rPr>
              <w:t xml:space="preserve"> NSW,</w:t>
            </w:r>
            <w:r w:rsidRPr="009D01A8">
              <w:rPr>
                <w:rStyle w:val="EndnoteReference"/>
                <w:b w:val="0"/>
                <w:bCs w:val="0"/>
              </w:rPr>
              <w:endnoteReference w:id="141"/>
            </w:r>
            <w:r w:rsidRPr="009D01A8">
              <w:rPr>
                <w:b w:val="0"/>
                <w:bCs w:val="0"/>
              </w:rPr>
              <w:t xml:space="preserve"> Northern Territory,</w:t>
            </w:r>
            <w:r w:rsidRPr="009D01A8">
              <w:rPr>
                <w:rStyle w:val="EndnoteReference"/>
                <w:b w:val="0"/>
                <w:bCs w:val="0"/>
              </w:rPr>
              <w:endnoteReference w:id="142"/>
            </w:r>
            <w:r w:rsidRPr="009D01A8">
              <w:rPr>
                <w:b w:val="0"/>
                <w:bCs w:val="0"/>
              </w:rPr>
              <w:t xml:space="preserve"> South Australia,</w:t>
            </w:r>
            <w:r w:rsidRPr="009D01A8">
              <w:rPr>
                <w:rStyle w:val="EndnoteReference"/>
                <w:b w:val="0"/>
                <w:bCs w:val="0"/>
              </w:rPr>
              <w:endnoteReference w:id="143"/>
            </w:r>
            <w:r w:rsidRPr="009D01A8">
              <w:rPr>
                <w:b w:val="0"/>
                <w:bCs w:val="0"/>
              </w:rPr>
              <w:t xml:space="preserve"> Tasmania</w:t>
            </w:r>
            <w:r w:rsidRPr="009D01A8">
              <w:rPr>
                <w:rStyle w:val="EndnoteReference"/>
                <w:b w:val="0"/>
                <w:bCs w:val="0"/>
              </w:rPr>
              <w:endnoteReference w:id="144"/>
            </w:r>
            <w:r w:rsidRPr="009D01A8">
              <w:rPr>
                <w:b w:val="0"/>
                <w:bCs w:val="0"/>
              </w:rPr>
              <w:t xml:space="preserve"> and Victoria.</w:t>
            </w:r>
            <w:r w:rsidRPr="009D01A8">
              <w:rPr>
                <w:rStyle w:val="EndnoteReference"/>
                <w:b w:val="0"/>
                <w:bCs w:val="0"/>
              </w:rPr>
              <w:endnoteReference w:id="145"/>
            </w:r>
          </w:p>
        </w:tc>
        <w:tc>
          <w:tcPr>
            <w:tcW w:w="4508" w:type="dxa"/>
          </w:tcPr>
          <w:p w14:paraId="6645DD97" w14:textId="77777777" w:rsidR="002A4164" w:rsidRPr="009D01A8" w:rsidRDefault="002A4164" w:rsidP="00347F86">
            <w:pPr>
              <w:tabs>
                <w:tab w:val="left" w:pos="6345"/>
              </w:tabs>
              <w:cnfStyle w:val="000000000000" w:firstRow="0" w:lastRow="0" w:firstColumn="0" w:lastColumn="0" w:oddVBand="0" w:evenVBand="0" w:oddHBand="0" w:evenHBand="0" w:firstRowFirstColumn="0" w:firstRowLastColumn="0" w:lastRowFirstColumn="0" w:lastRowLastColumn="0"/>
            </w:pPr>
            <w:r w:rsidRPr="009D01A8">
              <w:t>Ambiguity about prohibition on corporal punishment in Queensland and Western Australia, where prohibitions do not extend to non-government schools.</w:t>
            </w:r>
            <w:r w:rsidRPr="009D01A8">
              <w:rPr>
                <w:rStyle w:val="EndnoteReference"/>
              </w:rPr>
              <w:endnoteReference w:id="146"/>
            </w:r>
          </w:p>
        </w:tc>
      </w:tr>
      <w:tr w:rsidR="002A4164" w14:paraId="68535FB7" w14:textId="77777777" w:rsidTr="002A416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08" w:type="dxa"/>
          </w:tcPr>
          <w:p w14:paraId="00246A17" w14:textId="77777777" w:rsidR="002A4164" w:rsidRPr="00AD02FA" w:rsidRDefault="002A4164" w:rsidP="00347F86">
            <w:pPr>
              <w:tabs>
                <w:tab w:val="left" w:pos="6345"/>
              </w:tabs>
              <w:rPr>
                <w:b w:val="0"/>
                <w:bCs w:val="0"/>
              </w:rPr>
            </w:pPr>
            <w:r>
              <w:rPr>
                <w:b w:val="0"/>
                <w:bCs w:val="0"/>
              </w:rPr>
              <w:t>In residential care settings, corporal punishment is prohibited in the ACT, NSW, Queensland and South Australia.</w:t>
            </w:r>
            <w:r>
              <w:rPr>
                <w:rStyle w:val="EndnoteReference"/>
                <w:b w:val="0"/>
                <w:bCs w:val="0"/>
              </w:rPr>
              <w:endnoteReference w:id="147"/>
            </w:r>
            <w:r>
              <w:rPr>
                <w:b w:val="0"/>
                <w:bCs w:val="0"/>
              </w:rPr>
              <w:t xml:space="preserve"> </w:t>
            </w:r>
          </w:p>
        </w:tc>
        <w:tc>
          <w:tcPr>
            <w:tcW w:w="4508" w:type="dxa"/>
          </w:tcPr>
          <w:p w14:paraId="10069A1F" w14:textId="77777777" w:rsidR="002A4164" w:rsidRPr="009D01A8" w:rsidRDefault="002A4164" w:rsidP="00347F86">
            <w:pPr>
              <w:tabs>
                <w:tab w:val="left" w:pos="6345"/>
              </w:tabs>
              <w:cnfStyle w:val="000000100000" w:firstRow="0" w:lastRow="0" w:firstColumn="0" w:lastColumn="0" w:oddVBand="0" w:evenVBand="0" w:oddHBand="1" w:evenHBand="0" w:firstRowFirstColumn="0" w:firstRowLastColumn="0" w:lastRowFirstColumn="0" w:lastRowLastColumn="0"/>
            </w:pPr>
            <w:r w:rsidRPr="009D01A8">
              <w:t>Corporal punishment remains lawful in residential care settings in Western Australia, Victoria, Tasmania and the Northern Territory.</w:t>
            </w:r>
            <w:r w:rsidRPr="009D01A8">
              <w:rPr>
                <w:rStyle w:val="EndnoteReference"/>
              </w:rPr>
              <w:endnoteReference w:id="148"/>
            </w:r>
          </w:p>
        </w:tc>
      </w:tr>
      <w:tr w:rsidR="002A4164" w14:paraId="1CAE9A92" w14:textId="77777777" w:rsidTr="002A4164">
        <w:tc>
          <w:tcPr>
            <w:cnfStyle w:val="001000000000" w:firstRow="0" w:lastRow="0" w:firstColumn="1" w:lastColumn="0" w:oddVBand="0" w:evenVBand="0" w:oddHBand="0" w:evenHBand="0" w:firstRowFirstColumn="0" w:firstRowLastColumn="0" w:lastRowFirstColumn="0" w:lastRowLastColumn="0"/>
            <w:tcW w:w="4508" w:type="dxa"/>
          </w:tcPr>
          <w:p w14:paraId="618BF07D" w14:textId="77777777" w:rsidR="002A4164" w:rsidRPr="009D01A8" w:rsidRDefault="002A4164" w:rsidP="00347F86">
            <w:pPr>
              <w:tabs>
                <w:tab w:val="left" w:pos="6345"/>
              </w:tabs>
            </w:pPr>
            <w:r w:rsidRPr="009D01A8">
              <w:rPr>
                <w:b w:val="0"/>
                <w:bCs w:val="0"/>
                <w:shd w:val="clear" w:color="auto" w:fill="FFFFFF"/>
              </w:rPr>
              <w:t>In youth justice settings, corporal punishment is prohibited as a disciplinary measure in almost every state and territory.</w:t>
            </w:r>
            <w:r w:rsidRPr="009D01A8">
              <w:rPr>
                <w:rStyle w:val="EndnoteReference"/>
                <w:b w:val="0"/>
                <w:bCs w:val="0"/>
                <w:shd w:val="clear" w:color="auto" w:fill="FFFFFF"/>
              </w:rPr>
              <w:t xml:space="preserve"> </w:t>
            </w:r>
            <w:r w:rsidRPr="009D01A8">
              <w:rPr>
                <w:rStyle w:val="EndnoteReference"/>
                <w:b w:val="0"/>
                <w:bCs w:val="0"/>
                <w:shd w:val="clear" w:color="auto" w:fill="FFFFFF"/>
              </w:rPr>
              <w:endnoteReference w:id="149"/>
            </w:r>
          </w:p>
        </w:tc>
        <w:tc>
          <w:tcPr>
            <w:tcW w:w="4508" w:type="dxa"/>
          </w:tcPr>
          <w:p w14:paraId="5095C4E0" w14:textId="77777777" w:rsidR="002A4164" w:rsidRPr="009D01A8" w:rsidRDefault="002A4164" w:rsidP="00347F86">
            <w:pPr>
              <w:tabs>
                <w:tab w:val="left" w:pos="6345"/>
              </w:tabs>
              <w:cnfStyle w:val="000000000000" w:firstRow="0" w:lastRow="0" w:firstColumn="0" w:lastColumn="0" w:oddVBand="0" w:evenVBand="0" w:oddHBand="0" w:evenHBand="0" w:firstRowFirstColumn="0" w:firstRowLastColumn="0" w:lastRowFirstColumn="0" w:lastRowLastColumn="0"/>
            </w:pPr>
            <w:r w:rsidRPr="009D01A8">
              <w:rPr>
                <w:shd w:val="clear" w:color="auto" w:fill="FFFFFF"/>
              </w:rPr>
              <w:t>Corporal punishment in youth justice is not explicitly prohibited in Western Australia and ACT.</w:t>
            </w:r>
            <w:r w:rsidRPr="009D01A8">
              <w:rPr>
                <w:rStyle w:val="EndnoteReference"/>
                <w:shd w:val="clear" w:color="auto" w:fill="FFFFFF"/>
              </w:rPr>
              <w:endnoteReference w:id="150"/>
            </w:r>
          </w:p>
        </w:tc>
      </w:tr>
    </w:tbl>
    <w:p w14:paraId="6DF43093" w14:textId="77777777" w:rsidR="002A4164" w:rsidRDefault="002A4164" w:rsidP="00347F86">
      <w:pPr>
        <w:rPr>
          <w:lang w:val="en-GB"/>
        </w:rPr>
      </w:pPr>
      <w:bookmarkStart w:id="136" w:name="_Hlk23184353"/>
      <w:bookmarkEnd w:id="134"/>
    </w:p>
    <w:p w14:paraId="5C22E039" w14:textId="77777777" w:rsidR="002A4164" w:rsidRPr="005B3AEF" w:rsidRDefault="002A4164" w:rsidP="00347F86">
      <w:pPr>
        <w:rPr>
          <w:shd w:val="clear" w:color="auto" w:fill="FFFFFF"/>
        </w:rPr>
      </w:pPr>
      <w:bookmarkStart w:id="137" w:name="_Hlk23777016"/>
      <w:r w:rsidRPr="009D01A8">
        <w:rPr>
          <w:lang w:val="en-GB"/>
        </w:rPr>
        <w:t xml:space="preserve">There are particular concerns about the impact of a lack of prohibition of corporal punishment on children with disabilities. The </w:t>
      </w:r>
      <w:r>
        <w:rPr>
          <w:lang w:val="en-GB"/>
        </w:rPr>
        <w:t xml:space="preserve">United Nations </w:t>
      </w:r>
      <w:r w:rsidRPr="009D01A8">
        <w:rPr>
          <w:lang w:val="en-GB"/>
        </w:rPr>
        <w:t>Committee on Persons with Disabilities has urged Australia to establish a nationally consistent legislative and administrative framework for the protection of all persons with disabilities, including children, from psychotropic medication, physical restraint and seclusion under the guise of ‘behaviour modification’ and the elimination of restrictive practices, including domestic discipline/corporal punishment, in all settings.</w:t>
      </w:r>
      <w:r w:rsidRPr="009D01A8">
        <w:rPr>
          <w:rStyle w:val="EndnoteReference"/>
          <w:lang w:val="en-GB"/>
        </w:rPr>
        <w:endnoteReference w:id="151"/>
      </w:r>
    </w:p>
    <w:p w14:paraId="4100D88D" w14:textId="702847D6" w:rsidR="002A4164" w:rsidRDefault="002A4164" w:rsidP="00347F86">
      <w:pPr>
        <w:rPr>
          <w:b/>
          <w:bCs/>
        </w:rPr>
      </w:pPr>
      <w:r w:rsidRPr="004F3AE2">
        <w:rPr>
          <w:b/>
          <w:bCs/>
        </w:rPr>
        <w:t>In its Concluding Observations (2019), the Committee on the Rights of the Child urged the Australian Government to explicitly prohibit corporal punishment in law in all settings, including in homes, public and private schools, detention centres and alternative care settings, and repeal the legal defence of ‘reasonable chastisement’.</w:t>
      </w:r>
      <w:r w:rsidRPr="004F3AE2">
        <w:rPr>
          <w:rStyle w:val="EndnoteReference"/>
          <w:b/>
          <w:bCs/>
        </w:rPr>
        <w:endnoteReference w:id="152"/>
      </w:r>
      <w:r w:rsidRPr="004F3AE2">
        <w:rPr>
          <w:b/>
          <w:bCs/>
        </w:rPr>
        <w:t xml:space="preserve"> It also recommended the development of awareness-raising and education campaigns to promote positive and alternative forms of discipline, and the adverse consequences of corporal punishment.</w:t>
      </w:r>
      <w:r w:rsidRPr="00113E1D">
        <w:rPr>
          <w:rStyle w:val="EndnoteReference"/>
        </w:rPr>
        <w:endnoteReference w:id="153"/>
      </w:r>
    </w:p>
    <w:p w14:paraId="5458C6FD" w14:textId="05639FF3" w:rsidR="00113E1D" w:rsidRDefault="00113E1D">
      <w:pPr>
        <w:keepNext w:val="0"/>
        <w:keepLines w:val="0"/>
        <w:widowControl/>
        <w:spacing w:after="160" w:line="259" w:lineRule="auto"/>
        <w:rPr>
          <w:b/>
          <w:bCs/>
        </w:rPr>
      </w:pPr>
      <w:r>
        <w:rPr>
          <w:b/>
          <w:bCs/>
        </w:rPr>
        <w:br w:type="page"/>
      </w:r>
    </w:p>
    <w:p w14:paraId="608170AA" w14:textId="77777777" w:rsidR="00195FE9" w:rsidRPr="00635819" w:rsidRDefault="00195FE9" w:rsidP="00347F86">
      <w:pPr>
        <w:pStyle w:val="Heading2"/>
      </w:pPr>
      <w:bookmarkStart w:id="138" w:name="_Toc25573096"/>
      <w:bookmarkEnd w:id="137"/>
      <w:r w:rsidRPr="00635819">
        <w:lastRenderedPageBreak/>
        <w:t>Witnessing violence against a parent</w:t>
      </w:r>
      <w:bookmarkEnd w:id="138"/>
      <w:r w:rsidRPr="00635819">
        <w:t xml:space="preserve"> </w:t>
      </w:r>
    </w:p>
    <w:p w14:paraId="5CB0303F" w14:textId="77777777" w:rsidR="002A4164" w:rsidRDefault="002A4164" w:rsidP="00347F86">
      <w:r>
        <w:t>A</w:t>
      </w:r>
      <w:r w:rsidRPr="00B56CB3">
        <w:t xml:space="preserve">lmost 896,700 men and 1.2 million women </w:t>
      </w:r>
      <w:r>
        <w:t xml:space="preserve">have reported </w:t>
      </w:r>
      <w:r w:rsidRPr="00B56CB3">
        <w:t>witness</w:t>
      </w:r>
      <w:r>
        <w:t>ing</w:t>
      </w:r>
      <w:r w:rsidRPr="00B56CB3">
        <w:t xml:space="preserve"> violence</w:t>
      </w:r>
      <w:r>
        <w:t xml:space="preserve">, before the age of 15, </w:t>
      </w:r>
      <w:r w:rsidRPr="00B56CB3">
        <w:t xml:space="preserve">against their mother, and 380,000 men and 440,900 women </w:t>
      </w:r>
      <w:r>
        <w:t xml:space="preserve">have reported </w:t>
      </w:r>
      <w:r w:rsidRPr="00B56CB3">
        <w:t>witness</w:t>
      </w:r>
      <w:r>
        <w:t>ing</w:t>
      </w:r>
      <w:r w:rsidRPr="00B56CB3">
        <w:t xml:space="preserve"> violence</w:t>
      </w:r>
      <w:r>
        <w:t>,</w:t>
      </w:r>
      <w:r w:rsidRPr="00B56CB3">
        <w:t xml:space="preserve"> </w:t>
      </w:r>
      <w:r>
        <w:t xml:space="preserve">before the age of 15, </w:t>
      </w:r>
      <w:r w:rsidRPr="00B56CB3">
        <w:t>against their father.</w:t>
      </w:r>
      <w:r>
        <w:rPr>
          <w:rStyle w:val="EndnoteReference"/>
        </w:rPr>
        <w:endnoteReference w:id="154"/>
      </w:r>
      <w:r>
        <w:t xml:space="preserve">   </w:t>
      </w:r>
    </w:p>
    <w:p w14:paraId="6E37CF07" w14:textId="77777777" w:rsidR="002A4164" w:rsidRDefault="002A4164" w:rsidP="00347F86">
      <w:r>
        <w:rPr>
          <w:noProof/>
        </w:rPr>
        <mc:AlternateContent>
          <mc:Choice Requires="wps">
            <w:drawing>
              <wp:anchor distT="0" distB="0" distL="114300" distR="114300" simplePos="0" relativeHeight="251897856" behindDoc="0" locked="0" layoutInCell="1" allowOverlap="1" wp14:anchorId="6E0E4031" wp14:editId="3D9D239A">
                <wp:simplePos x="0" y="0"/>
                <wp:positionH relativeFrom="margin">
                  <wp:posOffset>960755</wp:posOffset>
                </wp:positionH>
                <wp:positionV relativeFrom="paragraph">
                  <wp:posOffset>1524557</wp:posOffset>
                </wp:positionV>
                <wp:extent cx="3798570" cy="1855470"/>
                <wp:effectExtent l="19050" t="19050" r="30480" b="259080"/>
                <wp:wrapTopAndBottom/>
                <wp:docPr id="113" name="Speech Bubble: Oval 113"/>
                <wp:cNvGraphicFramePr/>
                <a:graphic xmlns:a="http://schemas.openxmlformats.org/drawingml/2006/main">
                  <a:graphicData uri="http://schemas.microsoft.com/office/word/2010/wordprocessingShape">
                    <wps:wsp>
                      <wps:cNvSpPr/>
                      <wps:spPr>
                        <a:xfrm>
                          <a:off x="0" y="0"/>
                          <a:ext cx="3798570" cy="1855470"/>
                        </a:xfrm>
                        <a:prstGeom prst="wedgeEllipseCallout">
                          <a:avLst/>
                        </a:prstGeom>
                      </wps:spPr>
                      <wps:style>
                        <a:lnRef idx="1">
                          <a:schemeClr val="accent4"/>
                        </a:lnRef>
                        <a:fillRef idx="2">
                          <a:schemeClr val="accent4"/>
                        </a:fillRef>
                        <a:effectRef idx="1">
                          <a:schemeClr val="accent4"/>
                        </a:effectRef>
                        <a:fontRef idx="minor">
                          <a:schemeClr val="dk1"/>
                        </a:fontRef>
                      </wps:style>
                      <wps:txbx>
                        <w:txbxContent>
                          <w:p w14:paraId="2E06320F" w14:textId="77777777" w:rsidR="00FD1665" w:rsidRDefault="00FD1665" w:rsidP="002A4164">
                            <w:pPr>
                              <w:jc w:val="center"/>
                              <w:rPr>
                                <w:rFonts w:cs="Open Sans"/>
                                <w:color w:val="000000"/>
                              </w:rPr>
                            </w:pPr>
                            <w:r w:rsidRPr="004624F0">
                              <w:rPr>
                                <w:rFonts w:cs="Open Sans"/>
                                <w:color w:val="000000"/>
                              </w:rPr>
                              <w:t xml:space="preserve">I went through domestic violence but now living with my mum I feel safe </w:t>
                            </w:r>
                          </w:p>
                          <w:p w14:paraId="3EBB32A8" w14:textId="77777777" w:rsidR="00FD1665" w:rsidRDefault="00FD1665" w:rsidP="002A4164">
                            <w:pPr>
                              <w:jc w:val="center"/>
                            </w:pPr>
                            <w:r w:rsidRPr="004624F0">
                              <w:rPr>
                                <w:rFonts w:cs="Open Sans"/>
                                <w:color w:val="000000"/>
                              </w:rPr>
                              <w:t>(child, 11)</w:t>
                            </w:r>
                          </w:p>
                          <w:p w14:paraId="2E931C44" w14:textId="77777777" w:rsidR="00FD1665" w:rsidRDefault="00FD1665" w:rsidP="002A4164">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E0E4031" id="Speech Bubble: Oval 113" o:spid="_x0000_s1060" type="#_x0000_t63" style="position:absolute;margin-left:75.65pt;margin-top:120.05pt;width:299.1pt;height:146.1pt;z-index:25189785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xy4MfgIAAEcFAAAOAAAAZHJzL2Uyb0RvYy54bWysVG1v0zAQ/o7Ef7D8naXpWrZFS6fSAUKa&#10;tokO7bPrnJsIv2G7Tcqv5+yk2TQmgRBfEp/vnnt9zpdXnZJkD843Rpc0P5lQApqbqtHbkn57+PTu&#10;nBIfmK6YNBpKegBPrxZv31y2toCpqY2swBF0on3R2pLWIdgiyzyvQTF/YixoVArjFAsoum1WOdai&#10;dyWz6WTyPmuNq6wzHLzH2+teSRfJvxDAw50QHgKRJcXcQvq69N3Eb7a4ZMXWMVs3fEiD/UMWijUa&#10;g46urllgZOea31yphjvjjQgn3KjMCNFwSDVgNfnkRTXrmllItWBzvB3b5P+fW367v3ekqXB2+Skl&#10;mikc0toC8Jp82G02Egpyt2eSRDU2q7W+QMza3rtB8niMlXfCqfjHmkiXGnwYGwxdIBwvT88uzudn&#10;OAeOuvx8Pp+hgH6yJ7h1PnwGo0g8lLSFagsfpWyshxWT0uxC6jPb3/jQI48IdBOz6/NJp3CQEFOS&#10;+isILBIzyBM60QtW0hEsraSMc9BhNmSSrCNMNFKOwOmfgYN9hEKi3gj+i6gjIkU2Ooxg1WjjXote&#10;fc+HlEVvf+xAX3dsQeg2XZruaaouXm1MdcCRO9Pvgrf8U4OtvmE+3DOH5Mfx4EKHO/wIadqSmuFE&#10;SW3cz9fuoz1yErWUtLhMJfU/dswBJfKLRrZe5LNZ3L4kzOZnUxTcc83muUbv1MrgWHJ8OixPx2gf&#10;5PEonFGPuPfLGBVVTHOMXVIe3FFYhX7J8eXgsFwmM9w4y8KNXlt+JELkzkP3yJwd+BaQqrfmuHis&#10;eMGz3jaOSJvlLhjRJBI+9XUYAW5rYvXwssTn4LmcrJ7ev8UvAAAA//8DAFBLAwQUAAYACAAAACEA&#10;NTUm394AAAALAQAADwAAAGRycy9kb3ducmV2LnhtbEyPy07DMBBF90j8gzVI7KjzaGgJcSqEBBI7&#10;2sDetadJRDyOYjcNf8+wguXVHN17ptotbhAzTqH3pCBdJSCQjLc9tQo+mpe7LYgQNVk9eEIF3xhg&#10;V19fVbq0/kJ7nA+xFVxCodQKuhjHUspgOnQ6rPyIxLeTn5yOHKdW2klfuNwNMkuSe+l0T7zQ6RGf&#10;OzRfh7NTMOybeWveT2+5acKm+HylVI6k1O3N8vQIIuIS/2D41Wd1qNnp6M9kgxg4F2nOqIJsnaQg&#10;mNisHwoQRwVFnuUg60r+/6H+AQAA//8DAFBLAQItABQABgAIAAAAIQC2gziS/gAAAOEBAAATAAAA&#10;AAAAAAAAAAAAAAAAAABbQ29udGVudF9UeXBlc10ueG1sUEsBAi0AFAAGAAgAAAAhADj9If/WAAAA&#10;lAEAAAsAAAAAAAAAAAAAAAAALwEAAF9yZWxzLy5yZWxzUEsBAi0AFAAGAAgAAAAhAGLHLgx+AgAA&#10;RwUAAA4AAAAAAAAAAAAAAAAALgIAAGRycy9lMm9Eb2MueG1sUEsBAi0AFAAGAAgAAAAhADU1Jt/e&#10;AAAACwEAAA8AAAAAAAAAAAAAAAAA2AQAAGRycy9kb3ducmV2LnhtbFBLBQYAAAAABAAEAPMAAADj&#10;BQAAAAA=&#10;" adj="6300,24300" fillcolor="#ffd555 [2167]" strokecolor="#ffc000 [3207]" strokeweight=".5pt">
                <v:fill color2="#ffcc31 [2615]" rotate="t" colors="0 #ffdd9c;.5 #ffd78e;1 #ffd479" focus="100%" type="gradient">
                  <o:fill v:ext="view" type="gradientUnscaled"/>
                </v:fill>
                <v:textbox>
                  <w:txbxContent>
                    <w:p w14:paraId="2E06320F" w14:textId="77777777" w:rsidR="00FD1665" w:rsidRDefault="00FD1665" w:rsidP="002A4164">
                      <w:pPr>
                        <w:jc w:val="center"/>
                        <w:rPr>
                          <w:rFonts w:cs="Open Sans"/>
                          <w:color w:val="000000"/>
                        </w:rPr>
                      </w:pPr>
                      <w:r w:rsidRPr="004624F0">
                        <w:rPr>
                          <w:rFonts w:cs="Open Sans"/>
                          <w:color w:val="000000"/>
                        </w:rPr>
                        <w:t xml:space="preserve">I went through domestic violence but now living with my mum I feel safe </w:t>
                      </w:r>
                    </w:p>
                    <w:p w14:paraId="3EBB32A8" w14:textId="77777777" w:rsidR="00FD1665" w:rsidRDefault="00FD1665" w:rsidP="002A4164">
                      <w:pPr>
                        <w:jc w:val="center"/>
                      </w:pPr>
                      <w:r w:rsidRPr="004624F0">
                        <w:rPr>
                          <w:rFonts w:cs="Open Sans"/>
                          <w:color w:val="000000"/>
                        </w:rPr>
                        <w:t>(child, 11)</w:t>
                      </w:r>
                    </w:p>
                    <w:p w14:paraId="2E931C44" w14:textId="77777777" w:rsidR="00FD1665" w:rsidRDefault="00FD1665" w:rsidP="002A4164">
                      <w:pPr>
                        <w:jc w:val="center"/>
                      </w:pPr>
                    </w:p>
                  </w:txbxContent>
                </v:textbox>
                <w10:wrap type="topAndBottom" anchorx="margin"/>
              </v:shape>
            </w:pict>
          </mc:Fallback>
        </mc:AlternateContent>
      </w:r>
      <w:r>
        <w:t>W</w:t>
      </w:r>
      <w:r w:rsidRPr="00B56CB3">
        <w:t>itnessing family and domestic violence as a child</w:t>
      </w:r>
      <w:r>
        <w:t xml:space="preserve"> can have long-term impacts on children</w:t>
      </w:r>
      <w:r w:rsidRPr="00B56CB3">
        <w:t>.</w:t>
      </w:r>
      <w:r>
        <w:rPr>
          <w:rStyle w:val="EndnoteReference"/>
        </w:rPr>
        <w:endnoteReference w:id="155"/>
      </w:r>
      <w:r>
        <w:t xml:space="preserve"> W</w:t>
      </w:r>
      <w:r w:rsidRPr="00B56CB3">
        <w:t>omen who, as children, witnessed violence towards their mother or their father by a partner</w:t>
      </w:r>
      <w:r>
        <w:t>,</w:t>
      </w:r>
      <w:r w:rsidRPr="00B56CB3">
        <w:t xml:space="preserve"> were more than twice as likely to be the victim of partner violence themselves, compared with women who had not witnessed this violence.</w:t>
      </w:r>
      <w:r>
        <w:rPr>
          <w:rStyle w:val="EndnoteReference"/>
        </w:rPr>
        <w:endnoteReference w:id="156"/>
      </w:r>
      <w:r>
        <w:t xml:space="preserve"> </w:t>
      </w:r>
      <w:r w:rsidRPr="00B56CB3">
        <w:t>Men who witnessed violence towards their mother by a partner were almost three times as likely to be the victim of partner violence compared with men who had not.</w:t>
      </w:r>
      <w:r>
        <w:rPr>
          <w:rStyle w:val="EndnoteReference"/>
        </w:rPr>
        <w:endnoteReference w:id="157"/>
      </w:r>
      <w:r>
        <w:t xml:space="preserve"> </w:t>
      </w:r>
    </w:p>
    <w:p w14:paraId="7F87F46D" w14:textId="77777777" w:rsidR="002A4164" w:rsidRDefault="002A4164" w:rsidP="00347F86">
      <w:bookmarkStart w:id="139" w:name="_Hlk23184387"/>
      <w:bookmarkEnd w:id="136"/>
      <w:r w:rsidRPr="00B56CB3">
        <w:t>Furt</w:t>
      </w:r>
      <w:r>
        <w:t xml:space="preserve">her, research indicates that violence against a parent </w:t>
      </w:r>
      <w:r w:rsidRPr="00B56CB3">
        <w:t xml:space="preserve">can </w:t>
      </w:r>
      <w:r>
        <w:t>affect</w:t>
      </w:r>
      <w:r w:rsidRPr="00B56CB3">
        <w:t xml:space="preserve"> the capacity and ability of a parent to care for a child, which in turn affects a child’s wellbeing.</w:t>
      </w:r>
      <w:r w:rsidRPr="001C7824">
        <w:rPr>
          <w:rStyle w:val="EndnoteReference"/>
        </w:rPr>
        <w:endnoteReference w:id="158"/>
      </w:r>
    </w:p>
    <w:p w14:paraId="1DB8F442" w14:textId="77777777" w:rsidR="002A4164" w:rsidRDefault="002A4164" w:rsidP="00347F86"/>
    <w:p w14:paraId="5B7F48CA" w14:textId="77777777" w:rsidR="002A4164" w:rsidRDefault="002A4164" w:rsidP="00347F86">
      <w:r>
        <w:rPr>
          <w:noProof/>
        </w:rPr>
        <mc:AlternateContent>
          <mc:Choice Requires="wps">
            <w:drawing>
              <wp:anchor distT="0" distB="0" distL="114300" distR="114300" simplePos="0" relativeHeight="251899904" behindDoc="0" locked="0" layoutInCell="1" allowOverlap="1" wp14:anchorId="5747D197" wp14:editId="794069F0">
                <wp:simplePos x="0" y="0"/>
                <wp:positionH relativeFrom="margin">
                  <wp:posOffset>3336290</wp:posOffset>
                </wp:positionH>
                <wp:positionV relativeFrom="paragraph">
                  <wp:posOffset>0</wp:posOffset>
                </wp:positionV>
                <wp:extent cx="2446020" cy="1600200"/>
                <wp:effectExtent l="0" t="0" r="11430" b="228600"/>
                <wp:wrapTopAndBottom/>
                <wp:docPr id="114" name="Speech Bubble: Rectangle with Corners Rounded 114"/>
                <wp:cNvGraphicFramePr/>
                <a:graphic xmlns:a="http://schemas.openxmlformats.org/drawingml/2006/main">
                  <a:graphicData uri="http://schemas.microsoft.com/office/word/2010/wordprocessingShape">
                    <wps:wsp>
                      <wps:cNvSpPr/>
                      <wps:spPr>
                        <a:xfrm>
                          <a:off x="0" y="0"/>
                          <a:ext cx="2446020" cy="1600200"/>
                        </a:xfrm>
                        <a:prstGeom prst="wedgeRoundRectCallout">
                          <a:avLst/>
                        </a:prstGeom>
                      </wps:spPr>
                      <wps:style>
                        <a:lnRef idx="1">
                          <a:schemeClr val="accent1"/>
                        </a:lnRef>
                        <a:fillRef idx="2">
                          <a:schemeClr val="accent1"/>
                        </a:fillRef>
                        <a:effectRef idx="1">
                          <a:schemeClr val="accent1"/>
                        </a:effectRef>
                        <a:fontRef idx="minor">
                          <a:schemeClr val="dk1"/>
                        </a:fontRef>
                      </wps:style>
                      <wps:txbx>
                        <w:txbxContent>
                          <w:p w14:paraId="6D73896F" w14:textId="77777777" w:rsidR="00FD1665" w:rsidRPr="00F50368" w:rsidRDefault="00FD1665" w:rsidP="002A4164">
                            <w:pPr>
                              <w:spacing w:after="0"/>
                              <w:jc w:val="center"/>
                              <w:rPr>
                                <w:rFonts w:cs="Open Sans"/>
                                <w:color w:val="000000"/>
                                <w:sz w:val="22"/>
                                <w:szCs w:val="22"/>
                              </w:rPr>
                            </w:pPr>
                            <w:r w:rsidRPr="00F50368">
                              <w:rPr>
                                <w:rFonts w:cs="Open Sans"/>
                                <w:color w:val="000000"/>
                                <w:sz w:val="22"/>
                                <w:szCs w:val="22"/>
                              </w:rPr>
                              <w:t>The government needs to help stop children being abused and domestic violence</w:t>
                            </w:r>
                          </w:p>
                          <w:p w14:paraId="046C6AD4" w14:textId="77777777" w:rsidR="00FD1665" w:rsidRPr="00F50368" w:rsidRDefault="00FD1665" w:rsidP="002A4164">
                            <w:pPr>
                              <w:spacing w:after="0"/>
                              <w:jc w:val="center"/>
                              <w:rPr>
                                <w:rFonts w:cs="Open Sans"/>
                                <w:color w:val="000000"/>
                                <w:sz w:val="22"/>
                                <w:szCs w:val="22"/>
                              </w:rPr>
                            </w:pPr>
                            <w:r w:rsidRPr="00F50368">
                              <w:rPr>
                                <w:rFonts w:cs="Open Sans"/>
                                <w:color w:val="000000"/>
                                <w:sz w:val="22"/>
                                <w:szCs w:val="22"/>
                              </w:rPr>
                              <w:t>(child, 17)</w:t>
                            </w:r>
                          </w:p>
                          <w:p w14:paraId="4E4AF219" w14:textId="77777777" w:rsidR="00FD1665" w:rsidRDefault="00FD1665" w:rsidP="002A4164">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747D197" id="Speech Bubble: Rectangle with Corners Rounded 114" o:spid="_x0000_s1061" type="#_x0000_t62" style="position:absolute;margin-left:262.7pt;margin-top:0;width:192.6pt;height:126pt;z-index:25189990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V6djkQIAAGMFAAAOAAAAZHJzL2Uyb0RvYy54bWysVN9v0zAQfkfif7D8ztKUbkC1dCqdhpCm&#10;bVqH9uw65ybC8RnbaVL+es5O001jEgjx4pxzP3z33Xd3ftE3mu3A+RpNwfOTCWdgJJa12Rb828PV&#10;u4+c+SBMKTQaKPgePL9YvH1z3tk5TLFCXYJjFMT4eWcLXoVg51nmZQWN8CdowZBSoWtEoKvbZqUT&#10;HUVvdDadTM6yDl1pHUrwnv5eDkq+SPGVAhlulfIQmC445RbS6dK5iWe2OBfzrRO2quUhDfEPWTSi&#10;NvToMdSlCIK1rv4tVFNLhx5VOJHYZKhULSHVQNXkkxfVrCthIdVC4Hh7hMn/v7DyZnfnWF1S7/IZ&#10;Z0Y01KS1BZAV+9xuNhrm7J5QFGargXV1qNgKnaGGs3tsTQkli44EY2f9nKKt7Z073DyJEZNeuSZ+&#10;qVrWJ+j3R+ihD0zSz+lsdjaZUock6fKzCcmpOdmTu3U+fAFsWBQK3kG5hZRDzG8ltMY2pB6I3bUP&#10;lAP5jj50ifkNGSUp7DXEpLS5B0UAUA558k7Ug5V2bCeINEJKMCGPFVK8ZB3dVK310XH6Z8eDfXSF&#10;RMuj81+8evRIL6MJR+emNuhee738PqasBvsRgaHuCEHoN33q/PvTsX8bLPdEB4fDnHgrr2oC+1r4&#10;cCccDQY1iIY93NKhNHYFx4PEWYXu52v/oz3xlbScdTRoBfc/WuGAM/3VEJM/5bNZnMx0mZ1+iCRw&#10;zzWb5xrTNiuktuS0VqxMYrQPehSVw+aRdsIyvkoqYSS9XXAZ3HhZhWEB0FaRsFwmM5pGK8K1WVs5&#10;EiFy56F/FM4eGBeIrDc4DqWYv+DZYBtbZHDZBlR1ImGEesD10AKa5MSlw9aJq+L5PVk97cbFLwAA&#10;AP//AwBQSwMEFAAGAAgAAAAhAPokLY/dAAAACAEAAA8AAABkcnMvZG93bnJldi54bWxMj81OhEAQ&#10;hO8mvsOkTby5wyJsFGk2xqiJp43rTzw2zAhEpocwsyy+ve1Jj5WqVH1Vbhc3qNlOofeMsF4loCw3&#10;3vTcIry+PFxcgQqR2NDg2SJ82wDb6vSkpML4Iz/beR9bJSUcCkLoYhwLrUPTWUdh5UfL4n36yVEU&#10;ObXaTHSUcjfoNEk22lHPstDRaO8623ztDw4hLOaDLu+zObzlj/V7vds9ZUEjnp8ttzegol3iXxh+&#10;8QUdKmGq/YFNUANCnuaZRBHkkdjX62QDqkZI8zQBXZX6/4HqBwAA//8DAFBLAQItABQABgAIAAAA&#10;IQC2gziS/gAAAOEBAAATAAAAAAAAAAAAAAAAAAAAAABbQ29udGVudF9UeXBlc10ueG1sUEsBAi0A&#10;FAAGAAgAAAAhADj9If/WAAAAlAEAAAsAAAAAAAAAAAAAAAAALwEAAF9yZWxzLy5yZWxzUEsBAi0A&#10;FAAGAAgAAAAhAKFXp2ORAgAAYwUAAA4AAAAAAAAAAAAAAAAALgIAAGRycy9lMm9Eb2MueG1sUEsB&#10;Ai0AFAAGAAgAAAAhAPokLY/dAAAACAEAAA8AAAAAAAAAAAAAAAAA6wQAAGRycy9kb3ducmV2Lnht&#10;bFBLBQYAAAAABAAEAPMAAAD1BQAAAAA=&#10;" adj="6300,24300" fillcolor="#82a0d7 [2164]" strokecolor="#4472c4 [3204]" strokeweight=".5pt">
                <v:fill color2="#678ccf [2612]" rotate="t" colors="0 #a8b7df;.5 #9aabd9;1 #879ed7" focus="100%" type="gradient">
                  <o:fill v:ext="view" type="gradientUnscaled"/>
                </v:fill>
                <v:textbox>
                  <w:txbxContent>
                    <w:p w14:paraId="6D73896F" w14:textId="77777777" w:rsidR="00FD1665" w:rsidRPr="00F50368" w:rsidRDefault="00FD1665" w:rsidP="002A4164">
                      <w:pPr>
                        <w:spacing w:after="0"/>
                        <w:jc w:val="center"/>
                        <w:rPr>
                          <w:rFonts w:cs="Open Sans"/>
                          <w:color w:val="000000"/>
                          <w:sz w:val="22"/>
                          <w:szCs w:val="22"/>
                        </w:rPr>
                      </w:pPr>
                      <w:r w:rsidRPr="00F50368">
                        <w:rPr>
                          <w:rFonts w:cs="Open Sans"/>
                          <w:color w:val="000000"/>
                          <w:sz w:val="22"/>
                          <w:szCs w:val="22"/>
                        </w:rPr>
                        <w:t>The government needs to help stop children being abused and domestic violence</w:t>
                      </w:r>
                    </w:p>
                    <w:p w14:paraId="046C6AD4" w14:textId="77777777" w:rsidR="00FD1665" w:rsidRPr="00F50368" w:rsidRDefault="00FD1665" w:rsidP="002A4164">
                      <w:pPr>
                        <w:spacing w:after="0"/>
                        <w:jc w:val="center"/>
                        <w:rPr>
                          <w:rFonts w:cs="Open Sans"/>
                          <w:color w:val="000000"/>
                          <w:sz w:val="22"/>
                          <w:szCs w:val="22"/>
                        </w:rPr>
                      </w:pPr>
                      <w:r w:rsidRPr="00F50368">
                        <w:rPr>
                          <w:rFonts w:cs="Open Sans"/>
                          <w:color w:val="000000"/>
                          <w:sz w:val="22"/>
                          <w:szCs w:val="22"/>
                        </w:rPr>
                        <w:t>(child, 17)</w:t>
                      </w:r>
                    </w:p>
                    <w:p w14:paraId="4E4AF219" w14:textId="77777777" w:rsidR="00FD1665" w:rsidRDefault="00FD1665" w:rsidP="002A4164">
                      <w:pPr>
                        <w:jc w:val="center"/>
                      </w:pPr>
                    </w:p>
                  </w:txbxContent>
                </v:textbox>
                <w10:wrap type="topAndBottom" anchorx="margin"/>
              </v:shape>
            </w:pict>
          </mc:Fallback>
        </mc:AlternateContent>
      </w:r>
      <w:r>
        <w:rPr>
          <w:noProof/>
        </w:rPr>
        <mc:AlternateContent>
          <mc:Choice Requires="wps">
            <w:drawing>
              <wp:anchor distT="0" distB="0" distL="114300" distR="114300" simplePos="0" relativeHeight="251900928" behindDoc="0" locked="0" layoutInCell="1" allowOverlap="1" wp14:anchorId="372D2575" wp14:editId="5A02CA5A">
                <wp:simplePos x="0" y="0"/>
                <wp:positionH relativeFrom="margin">
                  <wp:align>left</wp:align>
                </wp:positionH>
                <wp:positionV relativeFrom="paragraph">
                  <wp:posOffset>-519430</wp:posOffset>
                </wp:positionV>
                <wp:extent cx="2739390" cy="2190750"/>
                <wp:effectExtent l="19050" t="19050" r="41910" b="304800"/>
                <wp:wrapNone/>
                <wp:docPr id="115" name="Speech Bubble: Oval 115"/>
                <wp:cNvGraphicFramePr/>
                <a:graphic xmlns:a="http://schemas.openxmlformats.org/drawingml/2006/main">
                  <a:graphicData uri="http://schemas.microsoft.com/office/word/2010/wordprocessingShape">
                    <wps:wsp>
                      <wps:cNvSpPr/>
                      <wps:spPr>
                        <a:xfrm>
                          <a:off x="0" y="0"/>
                          <a:ext cx="2739390" cy="2190750"/>
                        </a:xfrm>
                        <a:prstGeom prst="wedgeEllipseCallout">
                          <a:avLst/>
                        </a:prstGeom>
                      </wps:spPr>
                      <wps:style>
                        <a:lnRef idx="1">
                          <a:schemeClr val="accent6"/>
                        </a:lnRef>
                        <a:fillRef idx="2">
                          <a:schemeClr val="accent6"/>
                        </a:fillRef>
                        <a:effectRef idx="1">
                          <a:schemeClr val="accent6"/>
                        </a:effectRef>
                        <a:fontRef idx="minor">
                          <a:schemeClr val="dk1"/>
                        </a:fontRef>
                      </wps:style>
                      <wps:txbx>
                        <w:txbxContent>
                          <w:p w14:paraId="2C3693EE" w14:textId="77777777" w:rsidR="00FD1665" w:rsidRPr="00F50368" w:rsidRDefault="00FD1665" w:rsidP="002A4164">
                            <w:pPr>
                              <w:spacing w:after="0"/>
                              <w:jc w:val="center"/>
                              <w:rPr>
                                <w:rFonts w:cs="Open Sans"/>
                                <w:sz w:val="22"/>
                                <w:szCs w:val="22"/>
                              </w:rPr>
                            </w:pPr>
                            <w:r w:rsidRPr="00F50368">
                              <w:rPr>
                                <w:rFonts w:cs="Open Sans"/>
                                <w:sz w:val="22"/>
                                <w:szCs w:val="22"/>
                              </w:rPr>
                              <w:t>Domestic violence sucks when you’re in a divorced family, the amount of times I've cried myself to sleep in bed is infinite</w:t>
                            </w:r>
                          </w:p>
                          <w:p w14:paraId="44D5EC0D" w14:textId="77777777" w:rsidR="00FD1665" w:rsidRPr="00F50368" w:rsidRDefault="00FD1665" w:rsidP="002A4164">
                            <w:pPr>
                              <w:spacing w:after="0"/>
                              <w:jc w:val="center"/>
                              <w:rPr>
                                <w:rFonts w:cs="Open Sans"/>
                                <w:sz w:val="22"/>
                                <w:szCs w:val="22"/>
                              </w:rPr>
                            </w:pPr>
                            <w:r w:rsidRPr="00F50368">
                              <w:rPr>
                                <w:rFonts w:cs="Open Sans"/>
                                <w:sz w:val="22"/>
                                <w:szCs w:val="22"/>
                              </w:rPr>
                              <w:t>(child, 13)</w:t>
                            </w:r>
                          </w:p>
                          <w:p w14:paraId="5DCD795A" w14:textId="77777777" w:rsidR="00FD1665" w:rsidRDefault="00FD1665" w:rsidP="002A4164">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72D2575" id="Speech Bubble: Oval 115" o:spid="_x0000_s1062" type="#_x0000_t63" style="position:absolute;margin-left:0;margin-top:-40.9pt;width:215.7pt;height:172.5pt;z-index:251900928;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Bib0gAIAAEcFAAAOAAAAZHJzL2Uyb0RvYy54bWysVMlu2zAQvRfoPxC8N7KcrRYiB67TFAWC&#10;JKhT5ExTQ0sot5K0JefrO6RkJUgDtCh6kTicebO+4cVlpyTZgfON0SXNjyaUgOamavSmpN8frj98&#10;pMQHpismjYaS7sHTy/n7dxetLWBqaiMrcASdaF+0tqR1CLbIMs9rUMwfGQsalcI4xQKKbpNVjrXo&#10;XclsOpmcZa1xlXWGg/d4e9Ur6Tz5FwJ4uBPCQyCypJhbSF+Xvuv4zeYXrNg4ZuuGD2mwf8hCsUZj&#10;0NHVFQuMbF3zmyvVcGe8EeGIG5UZIRoOqQasJp+8qmZVMwupFmyOt2Ob/P9zy2939440Fc4uP6VE&#10;M4VDWlkAXpNP2/VaQkHudkySqMZmtdYXiFnZezdIHo+x8k44Ff9YE+lSg/djg6ELhOPl9Px4djzD&#10;OXDUTfPZ5Pw0jSB7hlvnwxcwisRDSVuoNvBZysZ6WDIpzTakPrPdjQ+YASIPCBRidn0+6RT2EmJK&#10;Un8DgUViBnlCJ3rBUjqCpZWUcQ46nMX60F+yjjDRSDkCp38GDvYRCol6I/gvoo6IFNnoMIJVo417&#10;K3r1Ix9SFr39oQN93bEFoVt3abrHqbp4tTbVHkfuTL8L3vLrBlt9w3y4Zw7Jj+PBhQ53+BHStCU1&#10;w4mS2rint+6jPXIStZS0uEwl9T+3zAEl8qtGts7yk5O4fUk4OT2fouBeatYvNXqrlgbHkuPTYXk6&#10;RvsgD0fhjHrEvV/EqKhimmPskvLgDsIy9EuOLweHxSKZ4cZZFm70yvIDESJ3HrpH5uzAt4BUvTWH&#10;xWPFK571tnFE2iy2wYgmkfC5r8MIcFsTl4aXJT4HL+Vk9fz+zX8BAAD//wMAUEsDBBQABgAIAAAA&#10;IQAl8gdJ3gAAAAgBAAAPAAAAZHJzL2Rvd25yZXYueG1sTI/LTsMwEEX3SPyDNUjsWudRVVHIpIKo&#10;rFhUbfoBbjI4aWM72G4S/h6zguXoju49p9gtamATWdcbjRCvI2CkG9P2WiKc6/dVBsx5oVsxGE0I&#10;3+RgVz4+FCJvzayPNJ28ZKFEu1wgdN6POeeu6UgJtzYj6ZB9GquED6eVvLViDuVq4EkUbbkSvQ4L&#10;nRip6qi5ne4KwWYfdVodqrdpf9hf46/jPNZSIj4/La8vwDwt/u8ZfvEDOpSB6WLuunVsQAgiHmGV&#10;xUEgxJs03gC7ICTbNAFeFvy/QPkDAAD//wMAUEsBAi0AFAAGAAgAAAAhALaDOJL+AAAA4QEAABMA&#10;AAAAAAAAAAAAAAAAAAAAAFtDb250ZW50X1R5cGVzXS54bWxQSwECLQAUAAYACAAAACEAOP0h/9YA&#10;AACUAQAACwAAAAAAAAAAAAAAAAAvAQAAX3JlbHMvLnJlbHNQSwECLQAUAAYACAAAACEA5QYm9IAC&#10;AABHBQAADgAAAAAAAAAAAAAAAAAuAgAAZHJzL2Uyb0RvYy54bWxQSwECLQAUAAYACAAAACEAJfIH&#10;Sd4AAAAIAQAADwAAAAAAAAAAAAAAAADaBAAAZHJzL2Rvd25yZXYueG1sUEsFBgAAAAAEAAQA8wAA&#10;AOUFAAAAAA==&#10;" adj="6300,24300" fillcolor="#9ecb81 [2169]" strokecolor="#70ad47 [3209]" strokeweight=".5pt">
                <v:fill color2="#8ac066 [2617]" rotate="t" colors="0 #b5d5a7;.5 #aace99;1 #9cca86" focus="100%" type="gradient">
                  <o:fill v:ext="view" type="gradientUnscaled"/>
                </v:fill>
                <v:textbox>
                  <w:txbxContent>
                    <w:p w14:paraId="2C3693EE" w14:textId="77777777" w:rsidR="00FD1665" w:rsidRPr="00F50368" w:rsidRDefault="00FD1665" w:rsidP="002A4164">
                      <w:pPr>
                        <w:spacing w:after="0"/>
                        <w:jc w:val="center"/>
                        <w:rPr>
                          <w:rFonts w:cs="Open Sans"/>
                          <w:sz w:val="22"/>
                          <w:szCs w:val="22"/>
                        </w:rPr>
                      </w:pPr>
                      <w:r w:rsidRPr="00F50368">
                        <w:rPr>
                          <w:rFonts w:cs="Open Sans"/>
                          <w:sz w:val="22"/>
                          <w:szCs w:val="22"/>
                        </w:rPr>
                        <w:t>Domestic violence sucks when you’re in a divorced family, the amount of times I've cried myself to sleep in bed is infinite</w:t>
                      </w:r>
                    </w:p>
                    <w:p w14:paraId="44D5EC0D" w14:textId="77777777" w:rsidR="00FD1665" w:rsidRPr="00F50368" w:rsidRDefault="00FD1665" w:rsidP="002A4164">
                      <w:pPr>
                        <w:spacing w:after="0"/>
                        <w:jc w:val="center"/>
                        <w:rPr>
                          <w:rFonts w:cs="Open Sans"/>
                          <w:sz w:val="22"/>
                          <w:szCs w:val="22"/>
                        </w:rPr>
                      </w:pPr>
                      <w:r w:rsidRPr="00F50368">
                        <w:rPr>
                          <w:rFonts w:cs="Open Sans"/>
                          <w:sz w:val="22"/>
                          <w:szCs w:val="22"/>
                        </w:rPr>
                        <w:t>(child, 13)</w:t>
                      </w:r>
                    </w:p>
                    <w:p w14:paraId="5DCD795A" w14:textId="77777777" w:rsidR="00FD1665" w:rsidRDefault="00FD1665" w:rsidP="002A4164">
                      <w:pPr>
                        <w:jc w:val="center"/>
                      </w:pPr>
                    </w:p>
                  </w:txbxContent>
                </v:textbox>
                <w10:wrap anchorx="margin"/>
              </v:shape>
            </w:pict>
          </mc:Fallback>
        </mc:AlternateContent>
      </w:r>
    </w:p>
    <w:bookmarkStart w:id="140" w:name="_Hlk23777036"/>
    <w:p w14:paraId="3D184BCB" w14:textId="10A4524F" w:rsidR="002A4164" w:rsidRDefault="00606FC0" w:rsidP="00347F86">
      <w:r>
        <w:rPr>
          <w:noProof/>
        </w:rPr>
        <w:lastRenderedPageBreak/>
        <mc:AlternateContent>
          <mc:Choice Requires="wps">
            <w:drawing>
              <wp:anchor distT="0" distB="0" distL="114300" distR="114300" simplePos="0" relativeHeight="251901952" behindDoc="0" locked="0" layoutInCell="1" allowOverlap="1" wp14:anchorId="3819B829" wp14:editId="3A617F9B">
                <wp:simplePos x="0" y="0"/>
                <wp:positionH relativeFrom="column">
                  <wp:posOffset>428625</wp:posOffset>
                </wp:positionH>
                <wp:positionV relativeFrom="paragraph">
                  <wp:posOffset>1381125</wp:posOffset>
                </wp:positionV>
                <wp:extent cx="4819650" cy="2533650"/>
                <wp:effectExtent l="19050" t="19050" r="38100" b="342900"/>
                <wp:wrapTopAndBottom/>
                <wp:docPr id="116" name="Speech Bubble: Oval 116"/>
                <wp:cNvGraphicFramePr/>
                <a:graphic xmlns:a="http://schemas.openxmlformats.org/drawingml/2006/main">
                  <a:graphicData uri="http://schemas.microsoft.com/office/word/2010/wordprocessingShape">
                    <wps:wsp>
                      <wps:cNvSpPr/>
                      <wps:spPr>
                        <a:xfrm>
                          <a:off x="0" y="0"/>
                          <a:ext cx="4819650" cy="2533650"/>
                        </a:xfrm>
                        <a:prstGeom prst="wedgeEllipseCallout">
                          <a:avLst/>
                        </a:prstGeom>
                        <a:solidFill>
                          <a:schemeClr val="accent1">
                            <a:lumMod val="20000"/>
                            <a:lumOff val="80000"/>
                          </a:schemeClr>
                        </a:solidFill>
                      </wps:spPr>
                      <wps:style>
                        <a:lnRef idx="2">
                          <a:schemeClr val="accent1">
                            <a:shade val="50000"/>
                          </a:schemeClr>
                        </a:lnRef>
                        <a:fillRef idx="1">
                          <a:schemeClr val="accent1"/>
                        </a:fillRef>
                        <a:effectRef idx="0">
                          <a:schemeClr val="accent1"/>
                        </a:effectRef>
                        <a:fontRef idx="minor">
                          <a:schemeClr val="lt1"/>
                        </a:fontRef>
                      </wps:style>
                      <wps:txbx>
                        <w:txbxContent>
                          <w:p w14:paraId="2EB5483D" w14:textId="77777777" w:rsidR="00FD1665" w:rsidRDefault="00FD1665" w:rsidP="002A4164">
                            <w:pPr>
                              <w:jc w:val="center"/>
                              <w:rPr>
                                <w:rFonts w:cs="Open Sans"/>
                                <w:color w:val="000000"/>
                                <w:sz w:val="22"/>
                                <w:szCs w:val="22"/>
                              </w:rPr>
                            </w:pPr>
                            <w:r w:rsidRPr="00160756">
                              <w:rPr>
                                <w:rFonts w:cs="Open Sans"/>
                                <w:color w:val="000000"/>
                                <w:sz w:val="22"/>
                                <w:szCs w:val="22"/>
                              </w:rPr>
                              <w:t>There are children in Australia that still live in poverty and some live in domestic violence or have parents who are addicted to different substances. Those children have a right to be safe. I think more needs to be done for them, especially children living in remote areas</w:t>
                            </w:r>
                          </w:p>
                          <w:p w14:paraId="7BA11E21" w14:textId="77777777" w:rsidR="00FD1665" w:rsidRPr="00160756" w:rsidRDefault="00FD1665" w:rsidP="002A4164">
                            <w:pPr>
                              <w:jc w:val="center"/>
                              <w:rPr>
                                <w:rFonts w:cs="Open Sans"/>
                                <w:color w:val="000000"/>
                                <w:sz w:val="22"/>
                                <w:szCs w:val="22"/>
                              </w:rPr>
                            </w:pPr>
                            <w:r w:rsidRPr="00160756">
                              <w:rPr>
                                <w:rFonts w:cs="Open Sans"/>
                                <w:color w:val="000000"/>
                                <w:sz w:val="22"/>
                                <w:szCs w:val="22"/>
                              </w:rPr>
                              <w:t>(child, 17)</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819B829" id="Speech Bubble: Oval 116" o:spid="_x0000_s1063" type="#_x0000_t63" style="position:absolute;margin-left:33.75pt;margin-top:108.75pt;width:379.5pt;height:199.5pt;z-index:2519019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8JpnuQIAANwFAAAOAAAAZHJzL2Uyb0RvYy54bWysVE1v2zAMvQ/YfxB0Xx2nSZsGdYosXYcB&#10;XVssHXpWZDo2IIuapMTJfv0o2XGDfuww7GKLpPhIPpG8vNrVim3Bugp1xtOTAWegJeaVXmf85+PN&#10;pwlnzgudC4UaMr4Hx69mHz9cNmYKQyxR5WAZgWg3bUzGS+/NNEmcLKEW7gQNaDIWaGvhSbTrJLei&#10;IfRaJcPB4Cxp0ObGogTnSHvdGvks4hcFSH9fFA48Uxmn3Hz82vhdhW8yuxTTtRWmrGSXhviHLGpR&#10;aQraQ10LL9jGVq+g6kpadFj4E4l1gkVRSYg1UDXp4EU1y1IYiLUQOc70NLn/Byvvtg+WVTm9XXrG&#10;mRY1PdLSAMiSfd6sVgqm7H4rFAtmIqsxbko+S/NgO8nRMVS+K2wd/lQT20WC9z3BsPNMknI0SS/O&#10;xvQOkmzD8elpEAgneXY31vmvgDULh4w3kK/hi1KVcbAQSuHGR57F9tb51vPgEYI7VFV+UykVhdBE&#10;sFCWUQEZF1KC9ml0V5v6O+atntpo0DUCqaldWvXkoKbkYjsGpJjqUZAk8NEyEE9+ryCEVvoHFEQr&#10;1TyMAXuE17m4UuTQqsfvxoyAAbmg4nrstph3sFt2uvvBFeI89M6DvyXWOvceMTJq3zvXlUb7FoAi&#10;hrvI7X2i7IiacPS71S623On5oaVWmO+pDy22A+qMvKno/W+F8w/C0kRSz9CW8ff0KRQ2GcfuxFmJ&#10;9vdb+nCfBoWsnDU04Rl3vzbCAmfqm6YRukhHo7ASojAanw9JsMeW1bFFb+oFUheltM+MjMdw36vD&#10;sbBYP9EymoeoZBJaUuyMS28PwsK3m4fWmYT5PF6jNWCEv9VLIwN4IDo09OPuSVjTDYGn+bnDwzYQ&#10;0xfN394NnhrnG49FFScjUN3y2j0BrZDYv926CzvqWI63npfy7A8AAAD//wMAUEsDBBQABgAIAAAA&#10;IQAFcQhq3gAAAAoBAAAPAAAAZHJzL2Rvd25yZXYueG1sTI9BT4NAEIXvJv6HzZh4swuk0gZZmmri&#10;xQu1eqi3hZ0CKTtL2KXFf+/0ZG9v8r68eS/fzLYXZxx950hBvIhAINXOdNQo+P56f1qD8EGT0b0j&#10;VPCLHjbF/V2uM+Mu9InnfWgEh5DPtII2hCGT0tctWu0XbkBi7+hGqwOfYyPNqC8cbnuZRFEqre6I&#10;P7R6wLcW69N+sgp2y8OuO+hp9fGKWzdWQ7ksf0qlHh/m7QuIgHP4h+Fan6tDwZ0qN5HxoleQrp6Z&#10;VJDEV8HAOklZVOzELGSRy9sJxR8AAAD//wMAUEsBAi0AFAAGAAgAAAAhALaDOJL+AAAA4QEAABMA&#10;AAAAAAAAAAAAAAAAAAAAAFtDb250ZW50X1R5cGVzXS54bWxQSwECLQAUAAYACAAAACEAOP0h/9YA&#10;AACUAQAACwAAAAAAAAAAAAAAAAAvAQAAX3JlbHMvLnJlbHNQSwECLQAUAAYACAAAACEA6PCaZ7kC&#10;AADcBQAADgAAAAAAAAAAAAAAAAAuAgAAZHJzL2Uyb0RvYy54bWxQSwECLQAUAAYACAAAACEABXEI&#10;at4AAAAKAQAADwAAAAAAAAAAAAAAAAATBQAAZHJzL2Rvd25yZXYueG1sUEsFBgAAAAAEAAQA8wAA&#10;AB4GAAAAAA==&#10;" adj="6300,24300" fillcolor="#d9e2f3 [660]" strokecolor="#1f3763 [1604]" strokeweight="1pt">
                <v:textbox>
                  <w:txbxContent>
                    <w:p w14:paraId="2EB5483D" w14:textId="77777777" w:rsidR="00FD1665" w:rsidRDefault="00FD1665" w:rsidP="002A4164">
                      <w:pPr>
                        <w:jc w:val="center"/>
                        <w:rPr>
                          <w:rFonts w:cs="Open Sans"/>
                          <w:color w:val="000000"/>
                          <w:sz w:val="22"/>
                          <w:szCs w:val="22"/>
                        </w:rPr>
                      </w:pPr>
                      <w:r w:rsidRPr="00160756">
                        <w:rPr>
                          <w:rFonts w:cs="Open Sans"/>
                          <w:color w:val="000000"/>
                          <w:sz w:val="22"/>
                          <w:szCs w:val="22"/>
                        </w:rPr>
                        <w:t>There are children in Australia that still live in poverty and some live in domestic violence or have parents who are addicted to different substances. Those children have a right to be safe. I think more needs to be done for them, especially children living in remote areas</w:t>
                      </w:r>
                    </w:p>
                    <w:p w14:paraId="7BA11E21" w14:textId="77777777" w:rsidR="00FD1665" w:rsidRPr="00160756" w:rsidRDefault="00FD1665" w:rsidP="002A4164">
                      <w:pPr>
                        <w:jc w:val="center"/>
                        <w:rPr>
                          <w:rFonts w:cs="Open Sans"/>
                          <w:color w:val="000000"/>
                          <w:sz w:val="22"/>
                          <w:szCs w:val="22"/>
                        </w:rPr>
                      </w:pPr>
                      <w:r w:rsidRPr="00160756">
                        <w:rPr>
                          <w:rFonts w:cs="Open Sans"/>
                          <w:color w:val="000000"/>
                          <w:sz w:val="22"/>
                          <w:szCs w:val="22"/>
                        </w:rPr>
                        <w:t>(child, 17)</w:t>
                      </w:r>
                    </w:p>
                  </w:txbxContent>
                </v:textbox>
                <w10:wrap type="topAndBottom"/>
              </v:shape>
            </w:pict>
          </mc:Fallback>
        </mc:AlternateContent>
      </w:r>
      <w:r w:rsidR="002A4164">
        <w:rPr>
          <w:noProof/>
        </w:rPr>
        <mc:AlternateContent>
          <mc:Choice Requires="wps">
            <w:drawing>
              <wp:anchor distT="0" distB="0" distL="114300" distR="114300" simplePos="0" relativeHeight="251740160" behindDoc="0" locked="0" layoutInCell="1" allowOverlap="1" wp14:anchorId="5F4C20A2" wp14:editId="49693C3E">
                <wp:simplePos x="0" y="0"/>
                <wp:positionH relativeFrom="margin">
                  <wp:posOffset>990600</wp:posOffset>
                </wp:positionH>
                <wp:positionV relativeFrom="paragraph">
                  <wp:posOffset>4352925</wp:posOffset>
                </wp:positionV>
                <wp:extent cx="3360420" cy="1844040"/>
                <wp:effectExtent l="0" t="0" r="11430" b="270510"/>
                <wp:wrapTopAndBottom/>
                <wp:docPr id="106" name="Speech Bubble: Rectangle with Corners Rounded 106"/>
                <wp:cNvGraphicFramePr/>
                <a:graphic xmlns:a="http://schemas.openxmlformats.org/drawingml/2006/main">
                  <a:graphicData uri="http://schemas.microsoft.com/office/word/2010/wordprocessingShape">
                    <wps:wsp>
                      <wps:cNvSpPr/>
                      <wps:spPr>
                        <a:xfrm>
                          <a:off x="0" y="0"/>
                          <a:ext cx="3360420" cy="1844040"/>
                        </a:xfrm>
                        <a:prstGeom prst="wedgeRoundRectCallout">
                          <a:avLst/>
                        </a:prstGeom>
                        <a:solidFill>
                          <a:schemeClr val="accent1">
                            <a:lumMod val="20000"/>
                            <a:lumOff val="80000"/>
                          </a:schemeClr>
                        </a:solidFill>
                      </wps:spPr>
                      <wps:style>
                        <a:lnRef idx="1">
                          <a:schemeClr val="accent1"/>
                        </a:lnRef>
                        <a:fillRef idx="2">
                          <a:schemeClr val="accent1"/>
                        </a:fillRef>
                        <a:effectRef idx="1">
                          <a:schemeClr val="accent1"/>
                        </a:effectRef>
                        <a:fontRef idx="minor">
                          <a:schemeClr val="dk1"/>
                        </a:fontRef>
                      </wps:style>
                      <wps:txbx>
                        <w:txbxContent>
                          <w:p w14:paraId="67141EC9" w14:textId="77777777" w:rsidR="00FD1665" w:rsidRPr="00160756" w:rsidRDefault="00FD1665" w:rsidP="00195FE9">
                            <w:pPr>
                              <w:jc w:val="center"/>
                              <w:rPr>
                                <w:rFonts w:cs="Open Sans"/>
                                <w:color w:val="000000"/>
                                <w:sz w:val="22"/>
                                <w:szCs w:val="22"/>
                              </w:rPr>
                            </w:pPr>
                            <w:r w:rsidRPr="00160756">
                              <w:rPr>
                                <w:rFonts w:cs="Open Sans"/>
                                <w:color w:val="000000"/>
                                <w:sz w:val="22"/>
                                <w:szCs w:val="22"/>
                              </w:rPr>
                              <w:t xml:space="preserve">Just make sure all aussie kids get treated fairly at home and don't have to deal with domestic violence </w:t>
                            </w:r>
                          </w:p>
                          <w:p w14:paraId="09EDE9CD" w14:textId="77777777" w:rsidR="00FD1665" w:rsidRPr="00160756" w:rsidRDefault="00FD1665" w:rsidP="00195FE9">
                            <w:pPr>
                              <w:jc w:val="center"/>
                              <w:rPr>
                                <w:sz w:val="22"/>
                                <w:szCs w:val="22"/>
                              </w:rPr>
                            </w:pPr>
                            <w:r w:rsidRPr="00160756">
                              <w:rPr>
                                <w:rFonts w:cs="Open Sans"/>
                                <w:color w:val="000000"/>
                                <w:sz w:val="22"/>
                                <w:szCs w:val="22"/>
                              </w:rPr>
                              <w:t>(child, 12)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F4C20A2" id="Speech Bubble: Rectangle with Corners Rounded 106" o:spid="_x0000_s1064" type="#_x0000_t62" style="position:absolute;margin-left:78pt;margin-top:342.75pt;width:264.6pt;height:145.2pt;z-index:25174016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ScBjvgIAANUFAAAOAAAAZHJzL2Uyb0RvYy54bWysVN1v0zAQf0fif7D8zpJ0ZZRq6VQ6DSGN&#10;bVqH9uw6dhPh+IztNOn+es5OmpUxIYR4Sc73/fG7O7/oakV2wroKdE6zk5QSoTkUld7m9NvD1bsZ&#10;Jc4zXTAFWuR0Lxy9WLx9c96auZhACaoQlqAT7eatyWnpvZknieOlqJk7ASM0CiXYmnl82m1SWNai&#10;91olkzQ9S1qwhbHAhXPIveyFdBH9Sym4v5XSCU9UTjE3H782fjfhmyzO2XxrmSkrPqTB/iGLmlUa&#10;g46uLplnpLHVb67qiltwIP0JhzoBKSsuYg1YTZa+qGZdMiNiLdgcZ8Y2uf/nlt/s7iypCpxdekaJ&#10;ZjUOaW2E4CX51Gw2SszJPXaR6a0SpK18SVZgNQ6c3EOjC1GQYIhtbI2bo7e1ubPDyyEZetJJW4c/&#10;Vku62Pr92HrRecKReXp6lk4nOCGOsmw2nabTOJzk2dxY5z8LqEkgctqKYitiDiG/FVMKGh9nwHbX&#10;zmMOaHuwCeEdqKq4qpSKjwAwsVKW7BhCg3EutM+iuWrqr1D0fIRYOoAE2Qilnj07sDFEhGrwFAMe&#10;BUlCR/oeRMrvlQihlb4XEluOVfcBRw+/5tJXELWDmcTMR8NJzPSPhoN+MBVxEUbjv4g6WsTIoP1o&#10;XFca7GvRi+9ZgAF2RPb6SB/VHUjfbbqItdPZATEbKPYIQAv9ZjrDryoc7zVz/o5ZXEWEBJ4Xf4sf&#10;qaDNKQwUJSXYp9f4QR83BKWUtLjaOXU/GmYFJeqLxt35mCG88BbEx/T9hwA7eyzZHEt0U68AIZLh&#10;ITM8kkHfqwMpLdSPeIWWISqKmOYYO6fc28Nj5fuTg3eMi+UyquH+G+av9drwAxACWh+6R2bNgHGP&#10;63EDhzPA5i+Q3euGEWlYNh5kFWEfWt33dRgB3o44mOHOheN0/I5az9d48RMAAP//AwBQSwMEFAAG&#10;AAgAAAAhABGp8EPhAAAACwEAAA8AAABkcnMvZG93bnJldi54bWxMj81OwzAQhO9IvIO1SNyoTSGh&#10;DXEqhBQuFZVoi7i68eZHxOsodtvA07Oc4LajHc18k68m14sTjqHzpOF2pkAgVd521GjY78qbBYgQ&#10;DVnTe0INXxhgVVxe5Caz/kxveNrGRnAIhcxoaGMcMilD1aIzYeYHJP7VfnQmshwbaUdz5nDXy7lS&#10;qXSmI25ozYDPLVaf26PTcPe929+vVfNRqXLzurYv9fhe1lpfX01PjyAiTvHPDL/4jA4FMx38kWwQ&#10;Pesk5S1RQ7pIEhDs4GMO4qBh+ZAsQRa5/L+h+AEAAP//AwBQSwECLQAUAAYACAAAACEAtoM4kv4A&#10;AADhAQAAEwAAAAAAAAAAAAAAAAAAAAAAW0NvbnRlbnRfVHlwZXNdLnhtbFBLAQItABQABgAIAAAA&#10;IQA4/SH/1gAAAJQBAAALAAAAAAAAAAAAAAAAAC8BAABfcmVscy8ucmVsc1BLAQItABQABgAIAAAA&#10;IQDZScBjvgIAANUFAAAOAAAAAAAAAAAAAAAAAC4CAABkcnMvZTJvRG9jLnhtbFBLAQItABQABgAI&#10;AAAAIQARqfBD4QAAAAsBAAAPAAAAAAAAAAAAAAAAABgFAABkcnMvZG93bnJldi54bWxQSwUGAAAA&#10;AAQABADzAAAAJgYAAAAA&#10;" adj="6300,24300" fillcolor="#d9e2f3 [660]" strokecolor="#4472c4 [3204]" strokeweight=".5pt">
                <v:textbox>
                  <w:txbxContent>
                    <w:p w14:paraId="67141EC9" w14:textId="77777777" w:rsidR="00FD1665" w:rsidRPr="00160756" w:rsidRDefault="00FD1665" w:rsidP="00195FE9">
                      <w:pPr>
                        <w:jc w:val="center"/>
                        <w:rPr>
                          <w:rFonts w:cs="Open Sans"/>
                          <w:color w:val="000000"/>
                          <w:sz w:val="22"/>
                          <w:szCs w:val="22"/>
                        </w:rPr>
                      </w:pPr>
                      <w:r w:rsidRPr="00160756">
                        <w:rPr>
                          <w:rFonts w:cs="Open Sans"/>
                          <w:color w:val="000000"/>
                          <w:sz w:val="22"/>
                          <w:szCs w:val="22"/>
                        </w:rPr>
                        <w:t xml:space="preserve">Just make sure all aussie kids get treated fairly at home and don't have to deal with domestic violence </w:t>
                      </w:r>
                    </w:p>
                    <w:p w14:paraId="09EDE9CD" w14:textId="77777777" w:rsidR="00FD1665" w:rsidRPr="00160756" w:rsidRDefault="00FD1665" w:rsidP="00195FE9">
                      <w:pPr>
                        <w:jc w:val="center"/>
                        <w:rPr>
                          <w:sz w:val="22"/>
                          <w:szCs w:val="22"/>
                        </w:rPr>
                      </w:pPr>
                      <w:r w:rsidRPr="00160756">
                        <w:rPr>
                          <w:rFonts w:cs="Open Sans"/>
                          <w:color w:val="000000"/>
                          <w:sz w:val="22"/>
                          <w:szCs w:val="22"/>
                        </w:rPr>
                        <w:t>(child, 12)</w:t>
                      </w:r>
                    </w:p>
                  </w:txbxContent>
                </v:textbox>
                <w10:wrap type="topAndBottom" anchorx="margin"/>
              </v:shape>
            </w:pict>
          </mc:Fallback>
        </mc:AlternateContent>
      </w:r>
      <w:r w:rsidR="002A4164">
        <w:t>W</w:t>
      </w:r>
      <w:r w:rsidR="002A4164" w:rsidRPr="00B56CB3">
        <w:t>hile there are a number of promising initiatives to support children affected by family and domestic violence, limited information exists about the extent that these are made available to or accessed by children, or the outcomes for children who use such services.</w:t>
      </w:r>
      <w:r w:rsidR="002A4164" w:rsidRPr="001C7824">
        <w:rPr>
          <w:rStyle w:val="EndnoteReference"/>
        </w:rPr>
        <w:endnoteReference w:id="159"/>
      </w:r>
      <w:r w:rsidR="002A4164" w:rsidRPr="00B56CB3">
        <w:t xml:space="preserve"> Children are often supported in the context of the needs of the parent escaping family and domestic violence, rather than in response to their </w:t>
      </w:r>
      <w:r w:rsidR="002A4164">
        <w:t xml:space="preserve">own </w:t>
      </w:r>
      <w:r w:rsidR="002A4164" w:rsidRPr="00B56CB3">
        <w:t>speci</w:t>
      </w:r>
      <w:r w:rsidR="002A4164">
        <w:t>fic therapeutic needs.</w:t>
      </w:r>
    </w:p>
    <w:p w14:paraId="7B5E738A" w14:textId="0FF05396" w:rsidR="00195FE9" w:rsidRPr="006043B6" w:rsidRDefault="00195FE9" w:rsidP="00347F86">
      <w:pPr>
        <w:pStyle w:val="Heading2"/>
      </w:pPr>
      <w:bookmarkStart w:id="141" w:name="_Toc25573097"/>
      <w:bookmarkEnd w:id="140"/>
      <w:r w:rsidRPr="006043B6">
        <w:t>Child safety and family law</w:t>
      </w:r>
      <w:bookmarkEnd w:id="141"/>
    </w:p>
    <w:p w14:paraId="43169426" w14:textId="4E92EB3B" w:rsidR="00FA7D27" w:rsidRPr="006933D1" w:rsidRDefault="00FA7D27" w:rsidP="00347F86">
      <w:r w:rsidRPr="006933D1">
        <w:t>Ensuring that we listen to children and understand how they experience violence and abuse is a critical element of ensuring child safety.</w:t>
      </w:r>
      <w:r w:rsidRPr="006933D1">
        <w:rPr>
          <w:rStyle w:val="EndnoteReference"/>
        </w:rPr>
        <w:endnoteReference w:id="160"/>
      </w:r>
      <w:r w:rsidRPr="006933D1">
        <w:t xml:space="preserve"> </w:t>
      </w:r>
    </w:p>
    <w:p w14:paraId="0A1A064D" w14:textId="770A5183" w:rsidR="00FA7D27" w:rsidRDefault="00FA7D27" w:rsidP="00347F86">
      <w:r w:rsidRPr="006933D1">
        <w:t>Many commentators, including the National Children’s Commissioner, have recognised the need to improve the capacity of the family law system in prioritising the voices of and needs of children</w:t>
      </w:r>
      <w:r>
        <w:t>,</w:t>
      </w:r>
      <w:r w:rsidRPr="006933D1">
        <w:rPr>
          <w:rStyle w:val="EndnoteReference"/>
        </w:rPr>
        <w:endnoteReference w:id="161"/>
      </w:r>
      <w:r w:rsidRPr="006933D1">
        <w:t xml:space="preserve"> and for judges and other family law professionals to have expertise and training in child development and trauma, the impacts of family and domestic violence on children, children’s</w:t>
      </w:r>
      <w:r>
        <w:t xml:space="preserve"> </w:t>
      </w:r>
      <w:r w:rsidRPr="006933D1">
        <w:t>rights, and the skills for effective communication with children and young people.</w:t>
      </w:r>
      <w:r w:rsidRPr="006933D1">
        <w:rPr>
          <w:rStyle w:val="EndnoteReference"/>
        </w:rPr>
        <w:endnoteReference w:id="162"/>
      </w:r>
      <w:r>
        <w:t xml:space="preserve"> </w:t>
      </w:r>
    </w:p>
    <w:p w14:paraId="51A556AB" w14:textId="495CDE67" w:rsidR="00FA7D27" w:rsidRPr="00FA7D27" w:rsidRDefault="008D1D29" w:rsidP="00347F86">
      <w:r w:rsidRPr="006933D1">
        <w:rPr>
          <w:noProof/>
        </w:rPr>
        <w:lastRenderedPageBreak/>
        <mc:AlternateContent>
          <mc:Choice Requires="wps">
            <w:drawing>
              <wp:anchor distT="0" distB="0" distL="114300" distR="114300" simplePos="0" relativeHeight="251904000" behindDoc="0" locked="0" layoutInCell="1" allowOverlap="1" wp14:anchorId="4EFACE83" wp14:editId="6DB0517C">
                <wp:simplePos x="0" y="0"/>
                <wp:positionH relativeFrom="margin">
                  <wp:align>left</wp:align>
                </wp:positionH>
                <wp:positionV relativeFrom="page">
                  <wp:posOffset>1730375</wp:posOffset>
                </wp:positionV>
                <wp:extent cx="5486400" cy="5981700"/>
                <wp:effectExtent l="0" t="0" r="19050" b="781050"/>
                <wp:wrapTopAndBottom/>
                <wp:docPr id="117" name="Speech Bubble: Rectangle 117"/>
                <wp:cNvGraphicFramePr/>
                <a:graphic xmlns:a="http://schemas.openxmlformats.org/drawingml/2006/main">
                  <a:graphicData uri="http://schemas.microsoft.com/office/word/2010/wordprocessingShape">
                    <wps:wsp>
                      <wps:cNvSpPr/>
                      <wps:spPr>
                        <a:xfrm>
                          <a:off x="0" y="0"/>
                          <a:ext cx="5486400" cy="5981700"/>
                        </a:xfrm>
                        <a:prstGeom prst="wedgeRectCallout">
                          <a:avLst/>
                        </a:prstGeom>
                      </wps:spPr>
                      <wps:style>
                        <a:lnRef idx="1">
                          <a:schemeClr val="accent1"/>
                        </a:lnRef>
                        <a:fillRef idx="2">
                          <a:schemeClr val="accent1"/>
                        </a:fillRef>
                        <a:effectRef idx="1">
                          <a:schemeClr val="accent1"/>
                        </a:effectRef>
                        <a:fontRef idx="minor">
                          <a:schemeClr val="dk1"/>
                        </a:fontRef>
                      </wps:style>
                      <wps:txbx>
                        <w:txbxContent>
                          <w:p w14:paraId="3703E063" w14:textId="77777777" w:rsidR="00FD1665" w:rsidRPr="002150B9" w:rsidRDefault="00FD1665" w:rsidP="00113E1D">
                            <w:pPr>
                              <w:rPr>
                                <w:rFonts w:cs="Open Sans"/>
                                <w:b/>
                                <w:color w:val="000000"/>
                              </w:rPr>
                            </w:pPr>
                            <w:r w:rsidRPr="002150B9">
                              <w:rPr>
                                <w:rFonts w:cs="Open Sans"/>
                                <w:b/>
                                <w:color w:val="000000"/>
                              </w:rPr>
                              <w:t>Children</w:t>
                            </w:r>
                            <w:r>
                              <w:rPr>
                                <w:rFonts w:cs="Open Sans"/>
                                <w:b/>
                                <w:color w:val="000000"/>
                              </w:rPr>
                              <w:t xml:space="preserve"> with experiences of the family law system</w:t>
                            </w:r>
                          </w:p>
                          <w:p w14:paraId="2AC4137A" w14:textId="77777777" w:rsidR="00FD1665" w:rsidRPr="00D10C3A" w:rsidRDefault="00FD1665" w:rsidP="00113E1D">
                            <w:pPr>
                              <w:rPr>
                                <w:rFonts w:cs="Open Sans"/>
                                <w:color w:val="000000"/>
                              </w:rPr>
                            </w:pPr>
                            <w:bookmarkStart w:id="142" w:name="_Hlk22642467"/>
                            <w:r w:rsidRPr="00A663D2">
                              <w:rPr>
                                <w:rFonts w:cs="Open Sans"/>
                                <w:color w:val="000000"/>
                              </w:rPr>
                              <w:t xml:space="preserve">Children </w:t>
                            </w:r>
                            <w:r>
                              <w:rPr>
                                <w:rFonts w:cs="Open Sans"/>
                                <w:color w:val="000000"/>
                              </w:rPr>
                              <w:t>have told the National Children’s Commissioner</w:t>
                            </w:r>
                            <w:r w:rsidRPr="00A663D2">
                              <w:rPr>
                                <w:rFonts w:cs="Open Sans"/>
                                <w:color w:val="000000"/>
                              </w:rPr>
                              <w:t xml:space="preserve"> how their experiences </w:t>
                            </w:r>
                            <w:r>
                              <w:rPr>
                                <w:rFonts w:cs="Open Sans"/>
                                <w:color w:val="000000"/>
                              </w:rPr>
                              <w:t xml:space="preserve">in the family law system have affected </w:t>
                            </w:r>
                            <w:r w:rsidRPr="00A663D2">
                              <w:rPr>
                                <w:rFonts w:cs="Open Sans"/>
                                <w:color w:val="000000"/>
                              </w:rPr>
                              <w:t>their safety, relationships and self-esteem</w:t>
                            </w:r>
                            <w:r>
                              <w:rPr>
                                <w:rFonts w:cs="Open Sans"/>
                                <w:color w:val="000000"/>
                              </w:rPr>
                              <w:t xml:space="preserve">. </w:t>
                            </w:r>
                            <w:r w:rsidRPr="004B7D3B">
                              <w:rPr>
                                <w:rFonts w:cs="Open Sans"/>
                              </w:rPr>
                              <w:t xml:space="preserve">Some of the main issues </w:t>
                            </w:r>
                            <w:r>
                              <w:rPr>
                                <w:rFonts w:cs="Open Sans"/>
                              </w:rPr>
                              <w:t xml:space="preserve">they </w:t>
                            </w:r>
                            <w:r w:rsidRPr="004B7D3B">
                              <w:rPr>
                                <w:rFonts w:cs="Open Sans"/>
                              </w:rPr>
                              <w:t xml:space="preserve">raised </w:t>
                            </w:r>
                            <w:r>
                              <w:rPr>
                                <w:rFonts w:cs="Open Sans"/>
                              </w:rPr>
                              <w:t>in 2017</w:t>
                            </w:r>
                            <w:r w:rsidRPr="004B7D3B">
                              <w:rPr>
                                <w:rFonts w:cs="Open Sans"/>
                              </w:rPr>
                              <w:t xml:space="preserve">: </w:t>
                            </w:r>
                          </w:p>
                          <w:p w14:paraId="3F2BFD2C" w14:textId="77777777" w:rsidR="00FD1665" w:rsidRPr="009F4FEF" w:rsidRDefault="00FD1665" w:rsidP="00113E1D">
                            <w:pPr>
                              <w:pStyle w:val="ListParagraph"/>
                              <w:keepNext w:val="0"/>
                              <w:keepLines w:val="0"/>
                              <w:widowControl/>
                              <w:numPr>
                                <w:ilvl w:val="0"/>
                                <w:numId w:val="110"/>
                              </w:numPr>
                              <w:spacing w:before="240"/>
                              <w:rPr>
                                <w:rFonts w:cs="Open Sans"/>
                              </w:rPr>
                            </w:pPr>
                            <w:r w:rsidRPr="009F4FEF">
                              <w:rPr>
                                <w:rFonts w:cs="Open Sans"/>
                              </w:rPr>
                              <w:t xml:space="preserve">They felt that children were not believed, and that an adult’s word is taken over theirs. </w:t>
                            </w:r>
                          </w:p>
                          <w:p w14:paraId="159C5043" w14:textId="77777777" w:rsidR="00FD1665" w:rsidRPr="009F4FEF" w:rsidRDefault="00FD1665" w:rsidP="00113E1D">
                            <w:pPr>
                              <w:pStyle w:val="ListParagraph"/>
                              <w:keepNext w:val="0"/>
                              <w:keepLines w:val="0"/>
                              <w:widowControl/>
                              <w:numPr>
                                <w:ilvl w:val="0"/>
                                <w:numId w:val="110"/>
                              </w:numPr>
                              <w:spacing w:before="240"/>
                              <w:rPr>
                                <w:rFonts w:cs="Open Sans"/>
                              </w:rPr>
                            </w:pPr>
                            <w:r w:rsidRPr="009F4FEF">
                              <w:rPr>
                                <w:rFonts w:cs="Open Sans"/>
                              </w:rPr>
                              <w:t xml:space="preserve">They felt that court processes and how they could participate were not properly explained to them. </w:t>
                            </w:r>
                          </w:p>
                          <w:p w14:paraId="28BFD490" w14:textId="77777777" w:rsidR="00FD1665" w:rsidRPr="009F4FEF" w:rsidRDefault="00FD1665" w:rsidP="00113E1D">
                            <w:pPr>
                              <w:pStyle w:val="ListParagraph"/>
                              <w:keepNext w:val="0"/>
                              <w:keepLines w:val="0"/>
                              <w:widowControl/>
                              <w:numPr>
                                <w:ilvl w:val="0"/>
                                <w:numId w:val="110"/>
                              </w:numPr>
                              <w:spacing w:before="240"/>
                              <w:rPr>
                                <w:rFonts w:cs="Open Sans"/>
                              </w:rPr>
                            </w:pPr>
                            <w:r w:rsidRPr="009F4FEF">
                              <w:rPr>
                                <w:rFonts w:cs="Open Sans"/>
                              </w:rPr>
                              <w:t xml:space="preserve">They felt they had no rights and their voice wasn’t important. </w:t>
                            </w:r>
                          </w:p>
                          <w:p w14:paraId="624A50F5" w14:textId="77777777" w:rsidR="00FD1665" w:rsidRPr="00892069" w:rsidRDefault="00FD1665" w:rsidP="00113E1D">
                            <w:pPr>
                              <w:pStyle w:val="ListParagraph"/>
                              <w:keepNext w:val="0"/>
                              <w:keepLines w:val="0"/>
                              <w:widowControl/>
                              <w:numPr>
                                <w:ilvl w:val="0"/>
                                <w:numId w:val="110"/>
                              </w:numPr>
                              <w:spacing w:before="240"/>
                              <w:rPr>
                                <w:rFonts w:cs="Open Sans"/>
                              </w:rPr>
                            </w:pPr>
                            <w:r w:rsidRPr="009F4FEF">
                              <w:rPr>
                                <w:rFonts w:cs="Open Sans"/>
                              </w:rPr>
                              <w:t xml:space="preserve">Their Independent Children’s Lawyers did not contact them or ask them for their views. </w:t>
                            </w:r>
                          </w:p>
                          <w:p w14:paraId="5810AD21" w14:textId="77777777" w:rsidR="00FD1665" w:rsidRPr="0083765B" w:rsidRDefault="00FD1665" w:rsidP="00113E1D">
                            <w:pPr>
                              <w:pStyle w:val="ListParagraph"/>
                              <w:keepNext w:val="0"/>
                              <w:keepLines w:val="0"/>
                              <w:widowControl/>
                              <w:numPr>
                                <w:ilvl w:val="0"/>
                                <w:numId w:val="110"/>
                              </w:numPr>
                              <w:spacing w:before="240"/>
                              <w:rPr>
                                <w:rFonts w:cs="Open Sans"/>
                              </w:rPr>
                            </w:pPr>
                            <w:r w:rsidRPr="0083765B">
                              <w:rPr>
                                <w:rFonts w:cs="Open Sans"/>
                              </w:rPr>
                              <w:t>They felt that being involved with courts over many years is really bad for children.</w:t>
                            </w:r>
                          </w:p>
                          <w:p w14:paraId="12CEBAEF" w14:textId="77777777" w:rsidR="00FD1665" w:rsidRPr="003E717B" w:rsidRDefault="00FD1665" w:rsidP="00113E1D">
                            <w:pPr>
                              <w:pStyle w:val="ListParagraph"/>
                              <w:keepNext w:val="0"/>
                              <w:keepLines w:val="0"/>
                              <w:widowControl/>
                              <w:numPr>
                                <w:ilvl w:val="0"/>
                                <w:numId w:val="110"/>
                              </w:numPr>
                              <w:spacing w:before="240"/>
                              <w:rPr>
                                <w:rFonts w:cs="Open Sans"/>
                              </w:rPr>
                            </w:pPr>
                            <w:r w:rsidRPr="003E717B">
                              <w:rPr>
                                <w:rFonts w:cs="Open Sans"/>
                              </w:rPr>
                              <w:t xml:space="preserve">They thought that children shouldn’t have to live or have contact with someone they are scared will hurt them. </w:t>
                            </w:r>
                          </w:p>
                          <w:p w14:paraId="1FE6248A" w14:textId="77777777" w:rsidR="00FD1665" w:rsidRPr="00351E1F" w:rsidRDefault="00FD1665" w:rsidP="00113E1D">
                            <w:pPr>
                              <w:pStyle w:val="ListParagraph"/>
                              <w:keepNext w:val="0"/>
                              <w:keepLines w:val="0"/>
                              <w:widowControl/>
                              <w:numPr>
                                <w:ilvl w:val="0"/>
                                <w:numId w:val="110"/>
                              </w:numPr>
                              <w:spacing w:before="240"/>
                              <w:rPr>
                                <w:rFonts w:cs="Open Sans"/>
                              </w:rPr>
                            </w:pPr>
                            <w:r w:rsidRPr="00351E1F">
                              <w:rPr>
                                <w:rFonts w:cs="Open Sans"/>
                              </w:rPr>
                              <w:t xml:space="preserve">Some children feel unsafe and don’t want to go to contact visits. </w:t>
                            </w:r>
                          </w:p>
                          <w:p w14:paraId="5B148112" w14:textId="77777777" w:rsidR="00FD1665" w:rsidRPr="00351E1F" w:rsidRDefault="00FD1665" w:rsidP="00113E1D">
                            <w:pPr>
                              <w:pStyle w:val="ListParagraph"/>
                              <w:keepNext w:val="0"/>
                              <w:keepLines w:val="0"/>
                              <w:widowControl/>
                              <w:numPr>
                                <w:ilvl w:val="0"/>
                                <w:numId w:val="110"/>
                              </w:numPr>
                              <w:spacing w:before="240"/>
                              <w:rPr>
                                <w:rFonts w:cs="Open Sans"/>
                                <w:i/>
                              </w:rPr>
                            </w:pPr>
                            <w:r w:rsidRPr="00351E1F">
                              <w:rPr>
                                <w:rFonts w:cs="Open Sans"/>
                              </w:rPr>
                              <w:t>Supervision at contact centres didn’t really happen, the people sat in the office, so bad things happened outside without them seeing or knowing.</w:t>
                            </w:r>
                          </w:p>
                          <w:bookmarkEnd w:id="142"/>
                          <w:p w14:paraId="3CA87F8F" w14:textId="77777777" w:rsidR="00FD1665" w:rsidRDefault="00FD1665" w:rsidP="00FA7D27">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shape w14:anchorId="4EFACE83" id="Speech Bubble: Rectangle 117" o:spid="_x0000_s1065" type="#_x0000_t61" style="position:absolute;margin-left:0;margin-top:136.25pt;width:6in;height:471pt;z-index:251904000;visibility:visible;mso-wrap-style:square;mso-height-percent:0;mso-wrap-distance-left:9pt;mso-wrap-distance-top:0;mso-wrap-distance-right:9pt;mso-wrap-distance-bottom:0;mso-position-horizontal:left;mso-position-horizontal-relative:margin;mso-position-vertical:absolute;mso-position-vertical-relative:page;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Ui3HfgIAAEkFAAAOAAAAZHJzL2Uyb0RvYy54bWysVFtr2zAUfh/sPwi9L46zpBdTp2QpHYPS&#10;lqajz4p8FJvJkiYpsbNf3yP50tIVNsZeZB2f+3e+o4vLtpbkANZVWuU0nUwpAcV1UaldTr8/Xn86&#10;o8R5pgomtYKcHsHRy+XHDxeNyWCmSy0LsASDKJc1Jqel9yZLEsdLqJmbaAMKlULbmnkU7S4pLGsw&#10;ei2T2XR6kjTaFsZqDs7h36tOSZcxvhDA/Z0QDjyROcXafDxtPLfhTJYXLNtZZsqK92Wwf6iiZpXC&#10;pGOoK+YZ2dvqt1B1xa12WvgJ13Wihag4xB6wm3T6pptNyQzEXhAcZ0aY3P8Ly28P95ZUBc4uPaVE&#10;sRqHtDEAvCRf9tuthIw8IIpM7SSQYIOINcZl6Lgx97aXHF5D+62wdfhiY6SNKB9HlKH1hOPPxfzs&#10;ZD7FYXDULc7P0lMUME7y4m6s819B1yRcctpAsYNQxZpJqfc+Is0ON853boM5xgildcXEmz9KCPVI&#10;9QAC28T0afSOBIO1tOTAkBqMc1A+7cuI1sFNVFKOjrM/O/b2wRUi+Ubnv8g6esTMWvnRua6Utu9l&#10;L34MJYvOfkCg6ztA4NttG+f7+XwY3VYXRxy61d02OMOvK8T5hjl/zyzSH2eDK+3v8BBSNznV/Y2S&#10;Uttf7/0P9shK1FLS4Drl1P3cMwuUyG8K+Xqezudh/6IwX5zOULCvNdvXGrWv1xrHkuLjYXi8Bnsv&#10;h6uwun7CzV+FrKhiimPunHJvB2HtuzXHt4PDahXNcOcM8zdqY/hAhMCdx/aJWdOTzSNPb/Wweix7&#10;w7PONoxI6dXea1FFEgaoO1z7EeC+Rkr3b0t4EF7L0erlBVw+AwAA//8DAFBLAwQUAAYACAAAACEA&#10;fpQcut0AAAAJAQAADwAAAGRycy9kb3ducmV2LnhtbEyPwU7DMBBE70j8g7VI3KiTqCklxKkqpIoj&#10;ovABduwmKfFuZLttyteznOC4M6PZN/Vm9qM4uxAHQgX5IgPhsCU7YKfg82P3sAYRk0arR0Kn4Ooi&#10;bJrbm1pXli747s771AkuwVhpBX1KUyVlbHvndVzQ5JC9AwWvE5+hkzboC5f7URZZtpJeD8gfej25&#10;l961X/uTV7CltzKn2XzT69HuQnc1x6eDUer+bt4+g0huTn9h+MVndGiYydAJbRSjAh6SFBSPRQmC&#10;7fVqyYrhXJEvS5BNLf8vaH4AAAD//wMAUEsBAi0AFAAGAAgAAAAhALaDOJL+AAAA4QEAABMAAAAA&#10;AAAAAAAAAAAAAAAAAFtDb250ZW50X1R5cGVzXS54bWxQSwECLQAUAAYACAAAACEAOP0h/9YAAACU&#10;AQAACwAAAAAAAAAAAAAAAAAvAQAAX3JlbHMvLnJlbHNQSwECLQAUAAYACAAAACEArVItx34CAABJ&#10;BQAADgAAAAAAAAAAAAAAAAAuAgAAZHJzL2Uyb0RvYy54bWxQSwECLQAUAAYACAAAACEAfpQcut0A&#10;AAAJAQAADwAAAAAAAAAAAAAAAADYBAAAZHJzL2Rvd25yZXYueG1sUEsFBgAAAAAEAAQA8wAAAOIF&#10;AAAAAA==&#10;" adj="6300,24300" fillcolor="#82a0d7 [2164]" strokecolor="#4472c4 [3204]" strokeweight=".5pt">
                <v:fill color2="#678ccf [2612]" rotate="t" colors="0 #a8b7df;.5 #9aabd9;1 #879ed7" focus="100%" type="gradient">
                  <o:fill v:ext="view" type="gradientUnscaled"/>
                </v:fill>
                <v:textbox>
                  <w:txbxContent>
                    <w:p w14:paraId="3703E063" w14:textId="77777777" w:rsidR="00FD1665" w:rsidRPr="002150B9" w:rsidRDefault="00FD1665" w:rsidP="00113E1D">
                      <w:pPr>
                        <w:rPr>
                          <w:rFonts w:cs="Open Sans"/>
                          <w:b/>
                          <w:color w:val="000000"/>
                        </w:rPr>
                      </w:pPr>
                      <w:r w:rsidRPr="002150B9">
                        <w:rPr>
                          <w:rFonts w:cs="Open Sans"/>
                          <w:b/>
                          <w:color w:val="000000"/>
                        </w:rPr>
                        <w:t>Children</w:t>
                      </w:r>
                      <w:r>
                        <w:rPr>
                          <w:rFonts w:cs="Open Sans"/>
                          <w:b/>
                          <w:color w:val="000000"/>
                        </w:rPr>
                        <w:t xml:space="preserve"> with experiences of the family law system</w:t>
                      </w:r>
                    </w:p>
                    <w:p w14:paraId="2AC4137A" w14:textId="77777777" w:rsidR="00FD1665" w:rsidRPr="00D10C3A" w:rsidRDefault="00FD1665" w:rsidP="00113E1D">
                      <w:pPr>
                        <w:rPr>
                          <w:rFonts w:cs="Open Sans"/>
                          <w:color w:val="000000"/>
                        </w:rPr>
                      </w:pPr>
                      <w:bookmarkStart w:id="144" w:name="_Hlk22642467"/>
                      <w:r w:rsidRPr="00A663D2">
                        <w:rPr>
                          <w:rFonts w:cs="Open Sans"/>
                          <w:color w:val="000000"/>
                        </w:rPr>
                        <w:t xml:space="preserve">Children </w:t>
                      </w:r>
                      <w:r>
                        <w:rPr>
                          <w:rFonts w:cs="Open Sans"/>
                          <w:color w:val="000000"/>
                        </w:rPr>
                        <w:t>have told the National Children’s Commissioner</w:t>
                      </w:r>
                      <w:r w:rsidRPr="00A663D2">
                        <w:rPr>
                          <w:rFonts w:cs="Open Sans"/>
                          <w:color w:val="000000"/>
                        </w:rPr>
                        <w:t xml:space="preserve"> how their experiences </w:t>
                      </w:r>
                      <w:r>
                        <w:rPr>
                          <w:rFonts w:cs="Open Sans"/>
                          <w:color w:val="000000"/>
                        </w:rPr>
                        <w:t xml:space="preserve">in the family law system have affected </w:t>
                      </w:r>
                      <w:r w:rsidRPr="00A663D2">
                        <w:rPr>
                          <w:rFonts w:cs="Open Sans"/>
                          <w:color w:val="000000"/>
                        </w:rPr>
                        <w:t>their safety, relationships and self-esteem</w:t>
                      </w:r>
                      <w:r>
                        <w:rPr>
                          <w:rFonts w:cs="Open Sans"/>
                          <w:color w:val="000000"/>
                        </w:rPr>
                        <w:t xml:space="preserve">. </w:t>
                      </w:r>
                      <w:r w:rsidRPr="004B7D3B">
                        <w:rPr>
                          <w:rFonts w:cs="Open Sans"/>
                        </w:rPr>
                        <w:t xml:space="preserve">Some of the main issues </w:t>
                      </w:r>
                      <w:r>
                        <w:rPr>
                          <w:rFonts w:cs="Open Sans"/>
                        </w:rPr>
                        <w:t xml:space="preserve">they </w:t>
                      </w:r>
                      <w:r w:rsidRPr="004B7D3B">
                        <w:rPr>
                          <w:rFonts w:cs="Open Sans"/>
                        </w:rPr>
                        <w:t xml:space="preserve">raised </w:t>
                      </w:r>
                      <w:r>
                        <w:rPr>
                          <w:rFonts w:cs="Open Sans"/>
                        </w:rPr>
                        <w:t>in 2017</w:t>
                      </w:r>
                      <w:r w:rsidRPr="004B7D3B">
                        <w:rPr>
                          <w:rFonts w:cs="Open Sans"/>
                        </w:rPr>
                        <w:t xml:space="preserve">: </w:t>
                      </w:r>
                    </w:p>
                    <w:p w14:paraId="3F2BFD2C" w14:textId="77777777" w:rsidR="00FD1665" w:rsidRPr="009F4FEF" w:rsidRDefault="00FD1665" w:rsidP="00113E1D">
                      <w:pPr>
                        <w:pStyle w:val="ListParagraph"/>
                        <w:keepNext w:val="0"/>
                        <w:keepLines w:val="0"/>
                        <w:widowControl/>
                        <w:numPr>
                          <w:ilvl w:val="0"/>
                          <w:numId w:val="110"/>
                        </w:numPr>
                        <w:spacing w:before="240"/>
                        <w:rPr>
                          <w:rFonts w:cs="Open Sans"/>
                        </w:rPr>
                      </w:pPr>
                      <w:r w:rsidRPr="009F4FEF">
                        <w:rPr>
                          <w:rFonts w:cs="Open Sans"/>
                        </w:rPr>
                        <w:t xml:space="preserve">They felt that children were not believed, and that an adult’s word is taken over theirs. </w:t>
                      </w:r>
                    </w:p>
                    <w:p w14:paraId="159C5043" w14:textId="77777777" w:rsidR="00FD1665" w:rsidRPr="009F4FEF" w:rsidRDefault="00FD1665" w:rsidP="00113E1D">
                      <w:pPr>
                        <w:pStyle w:val="ListParagraph"/>
                        <w:keepNext w:val="0"/>
                        <w:keepLines w:val="0"/>
                        <w:widowControl/>
                        <w:numPr>
                          <w:ilvl w:val="0"/>
                          <w:numId w:val="110"/>
                        </w:numPr>
                        <w:spacing w:before="240"/>
                        <w:rPr>
                          <w:rFonts w:cs="Open Sans"/>
                        </w:rPr>
                      </w:pPr>
                      <w:r w:rsidRPr="009F4FEF">
                        <w:rPr>
                          <w:rFonts w:cs="Open Sans"/>
                        </w:rPr>
                        <w:t xml:space="preserve">They felt that court processes and how they could participate were not properly explained to them. </w:t>
                      </w:r>
                    </w:p>
                    <w:p w14:paraId="28BFD490" w14:textId="77777777" w:rsidR="00FD1665" w:rsidRPr="009F4FEF" w:rsidRDefault="00FD1665" w:rsidP="00113E1D">
                      <w:pPr>
                        <w:pStyle w:val="ListParagraph"/>
                        <w:keepNext w:val="0"/>
                        <w:keepLines w:val="0"/>
                        <w:widowControl/>
                        <w:numPr>
                          <w:ilvl w:val="0"/>
                          <w:numId w:val="110"/>
                        </w:numPr>
                        <w:spacing w:before="240"/>
                        <w:rPr>
                          <w:rFonts w:cs="Open Sans"/>
                        </w:rPr>
                      </w:pPr>
                      <w:r w:rsidRPr="009F4FEF">
                        <w:rPr>
                          <w:rFonts w:cs="Open Sans"/>
                        </w:rPr>
                        <w:t xml:space="preserve">They felt they had no rights and their voice wasn’t important. </w:t>
                      </w:r>
                    </w:p>
                    <w:p w14:paraId="624A50F5" w14:textId="77777777" w:rsidR="00FD1665" w:rsidRPr="00892069" w:rsidRDefault="00FD1665" w:rsidP="00113E1D">
                      <w:pPr>
                        <w:pStyle w:val="ListParagraph"/>
                        <w:keepNext w:val="0"/>
                        <w:keepLines w:val="0"/>
                        <w:widowControl/>
                        <w:numPr>
                          <w:ilvl w:val="0"/>
                          <w:numId w:val="110"/>
                        </w:numPr>
                        <w:spacing w:before="240"/>
                        <w:rPr>
                          <w:rFonts w:cs="Open Sans"/>
                        </w:rPr>
                      </w:pPr>
                      <w:r w:rsidRPr="009F4FEF">
                        <w:rPr>
                          <w:rFonts w:cs="Open Sans"/>
                        </w:rPr>
                        <w:t xml:space="preserve">Their Independent Children’s Lawyers did not contact them or ask them for their views. </w:t>
                      </w:r>
                    </w:p>
                    <w:p w14:paraId="5810AD21" w14:textId="77777777" w:rsidR="00FD1665" w:rsidRPr="0083765B" w:rsidRDefault="00FD1665" w:rsidP="00113E1D">
                      <w:pPr>
                        <w:pStyle w:val="ListParagraph"/>
                        <w:keepNext w:val="0"/>
                        <w:keepLines w:val="0"/>
                        <w:widowControl/>
                        <w:numPr>
                          <w:ilvl w:val="0"/>
                          <w:numId w:val="110"/>
                        </w:numPr>
                        <w:spacing w:before="240"/>
                        <w:rPr>
                          <w:rFonts w:cs="Open Sans"/>
                        </w:rPr>
                      </w:pPr>
                      <w:r w:rsidRPr="0083765B">
                        <w:rPr>
                          <w:rFonts w:cs="Open Sans"/>
                        </w:rPr>
                        <w:t>They felt that being involved with courts over many years is really bad for children.</w:t>
                      </w:r>
                    </w:p>
                    <w:p w14:paraId="12CEBAEF" w14:textId="77777777" w:rsidR="00FD1665" w:rsidRPr="003E717B" w:rsidRDefault="00FD1665" w:rsidP="00113E1D">
                      <w:pPr>
                        <w:pStyle w:val="ListParagraph"/>
                        <w:keepNext w:val="0"/>
                        <w:keepLines w:val="0"/>
                        <w:widowControl/>
                        <w:numPr>
                          <w:ilvl w:val="0"/>
                          <w:numId w:val="110"/>
                        </w:numPr>
                        <w:spacing w:before="240"/>
                        <w:rPr>
                          <w:rFonts w:cs="Open Sans"/>
                        </w:rPr>
                      </w:pPr>
                      <w:r w:rsidRPr="003E717B">
                        <w:rPr>
                          <w:rFonts w:cs="Open Sans"/>
                        </w:rPr>
                        <w:t xml:space="preserve">They thought that children shouldn’t have to live or have contact with someone they are scared will hurt them. </w:t>
                      </w:r>
                    </w:p>
                    <w:p w14:paraId="1FE6248A" w14:textId="77777777" w:rsidR="00FD1665" w:rsidRPr="00351E1F" w:rsidRDefault="00FD1665" w:rsidP="00113E1D">
                      <w:pPr>
                        <w:pStyle w:val="ListParagraph"/>
                        <w:keepNext w:val="0"/>
                        <w:keepLines w:val="0"/>
                        <w:widowControl/>
                        <w:numPr>
                          <w:ilvl w:val="0"/>
                          <w:numId w:val="110"/>
                        </w:numPr>
                        <w:spacing w:before="240"/>
                        <w:rPr>
                          <w:rFonts w:cs="Open Sans"/>
                        </w:rPr>
                      </w:pPr>
                      <w:r w:rsidRPr="00351E1F">
                        <w:rPr>
                          <w:rFonts w:cs="Open Sans"/>
                        </w:rPr>
                        <w:t xml:space="preserve">Some children feel unsafe and don’t want to go to contact visits. </w:t>
                      </w:r>
                    </w:p>
                    <w:p w14:paraId="5B148112" w14:textId="77777777" w:rsidR="00FD1665" w:rsidRPr="00351E1F" w:rsidRDefault="00FD1665" w:rsidP="00113E1D">
                      <w:pPr>
                        <w:pStyle w:val="ListParagraph"/>
                        <w:keepNext w:val="0"/>
                        <w:keepLines w:val="0"/>
                        <w:widowControl/>
                        <w:numPr>
                          <w:ilvl w:val="0"/>
                          <w:numId w:val="110"/>
                        </w:numPr>
                        <w:spacing w:before="240"/>
                        <w:rPr>
                          <w:rFonts w:cs="Open Sans"/>
                          <w:i/>
                        </w:rPr>
                      </w:pPr>
                      <w:r w:rsidRPr="00351E1F">
                        <w:rPr>
                          <w:rFonts w:cs="Open Sans"/>
                        </w:rPr>
                        <w:t>Supervision at contact centres didn’t really happen, the people sat in the office, so bad things happened outside without them seeing or knowing.</w:t>
                      </w:r>
                    </w:p>
                    <w:bookmarkEnd w:id="144"/>
                    <w:p w14:paraId="3CA87F8F" w14:textId="77777777" w:rsidR="00FD1665" w:rsidRDefault="00FD1665" w:rsidP="00FA7D27">
                      <w:pPr>
                        <w:jc w:val="center"/>
                      </w:pPr>
                    </w:p>
                  </w:txbxContent>
                </v:textbox>
                <w10:wrap type="topAndBottom" anchorx="margin" anchory="page"/>
              </v:shape>
            </w:pict>
          </mc:Fallback>
        </mc:AlternateContent>
      </w:r>
      <w:r w:rsidR="00FA7D27">
        <w:rPr>
          <w:rFonts w:cs="Open Sans"/>
        </w:rPr>
        <w:t xml:space="preserve">Despite the key role that family consultants and Independent Children’s Lawyers play in relaying children’s views to the Family Court, </w:t>
      </w:r>
      <w:r w:rsidR="00FA7D27">
        <w:t>there are some concerns about whether they are sufficiently child-centred in their approach.</w:t>
      </w:r>
      <w:r w:rsidR="00FA7D27" w:rsidRPr="00B10EF4">
        <w:rPr>
          <w:rStyle w:val="EndnoteReference"/>
          <w:rFonts w:cs="Arial"/>
        </w:rPr>
        <w:endnoteReference w:id="163"/>
      </w:r>
      <w:r w:rsidR="00FA7D27" w:rsidRPr="00B10EF4">
        <w:rPr>
          <w:rStyle w:val="EndnoteReference"/>
          <w:rFonts w:cs="Arial"/>
        </w:rPr>
        <w:t xml:space="preserve"> </w:t>
      </w:r>
    </w:p>
    <w:p w14:paraId="0F77CAFF" w14:textId="77777777" w:rsidR="00AC606A" w:rsidRPr="004E1EC2" w:rsidRDefault="00AC606A" w:rsidP="00347F86">
      <w:pPr>
        <w:rPr>
          <w:rFonts w:eastAsiaTheme="minorHAnsi" w:cs="Open Sans"/>
          <w:sz w:val="22"/>
          <w:szCs w:val="22"/>
        </w:rPr>
      </w:pPr>
      <w:bookmarkStart w:id="143" w:name="_Hlk23777149"/>
      <w:bookmarkStart w:id="144" w:name="_Hlk23184899"/>
      <w:bookmarkEnd w:id="139"/>
      <w:r>
        <w:rPr>
          <w:rFonts w:cs="Open Sans"/>
        </w:rPr>
        <w:t>One study in 2014 revealed diverse practices among Independent Children’s Lawyers in terms of engagement with children, with some indicating that meeting with children was not a routine part of their practice.</w:t>
      </w:r>
      <w:r>
        <w:rPr>
          <w:rStyle w:val="EndnoteReference"/>
          <w:rFonts w:cs="Arial"/>
        </w:rPr>
        <w:endnoteReference w:id="164"/>
      </w:r>
      <w:r>
        <w:rPr>
          <w:rFonts w:cs="Open Sans"/>
        </w:rPr>
        <w:t xml:space="preserve"> Further, the </w:t>
      </w:r>
      <w:r w:rsidRPr="00346469">
        <w:rPr>
          <w:rFonts w:cs="Open Sans"/>
          <w:i/>
          <w:iCs/>
        </w:rPr>
        <w:t>Family Law Act</w:t>
      </w:r>
      <w:r>
        <w:rPr>
          <w:rFonts w:cs="Open Sans"/>
        </w:rPr>
        <w:t xml:space="preserve"> </w:t>
      </w:r>
      <w:r w:rsidRPr="00712B94">
        <w:rPr>
          <w:rFonts w:cs="Open Sans"/>
          <w:i/>
          <w:iCs/>
        </w:rPr>
        <w:t>1975</w:t>
      </w:r>
      <w:r>
        <w:rPr>
          <w:rFonts w:cs="Open Sans"/>
        </w:rPr>
        <w:t xml:space="preserve"> (Cth) </w:t>
      </w:r>
      <w:r w:rsidRPr="00712B94">
        <w:rPr>
          <w:rFonts w:cs="Open Sans"/>
        </w:rPr>
        <w:t>does</w:t>
      </w:r>
      <w:r>
        <w:rPr>
          <w:rFonts w:cs="Open Sans"/>
        </w:rPr>
        <w:t xml:space="preserve"> not extend to considering the views of children in non-contested matters. </w:t>
      </w:r>
    </w:p>
    <w:bookmarkEnd w:id="143"/>
    <w:p w14:paraId="01B346CC" w14:textId="77777777" w:rsidR="00AC606A" w:rsidRDefault="00AC606A" w:rsidP="00347F86">
      <w:r>
        <w:lastRenderedPageBreak/>
        <w:t>Children and parents with disabilities also need to be provided with accommodations and additional support to be able to participate in family law proceedings.</w:t>
      </w:r>
      <w:r>
        <w:rPr>
          <w:rStyle w:val="EndnoteReference"/>
        </w:rPr>
        <w:endnoteReference w:id="165"/>
      </w:r>
      <w:r>
        <w:t xml:space="preserve"> </w:t>
      </w:r>
    </w:p>
    <w:p w14:paraId="55AFAF63" w14:textId="77777777" w:rsidR="00AC606A" w:rsidRDefault="00AC606A" w:rsidP="00347F86">
      <w:r>
        <w:t>The Attorney-General’s Department is currently considering the recommendations of the Australian Law Reform Commission Review of the Family Law System on these issues.</w:t>
      </w:r>
      <w:r>
        <w:rPr>
          <w:rStyle w:val="EndnoteReference"/>
        </w:rPr>
        <w:endnoteReference w:id="166"/>
      </w:r>
    </w:p>
    <w:p w14:paraId="4FE85A68" w14:textId="77777777" w:rsidR="00AC606A" w:rsidRPr="004F3AE2" w:rsidRDefault="00AC606A" w:rsidP="00347F86">
      <w:pPr>
        <w:rPr>
          <w:b/>
          <w:bCs/>
        </w:rPr>
      </w:pPr>
      <w:r w:rsidRPr="004F3AE2">
        <w:rPr>
          <w:b/>
          <w:bCs/>
        </w:rPr>
        <w:t xml:space="preserve">In its Concluding Observations (2019), the Committee on the Rights of the Child recommended that the Australian Government amend the </w:t>
      </w:r>
      <w:r w:rsidRPr="004F3AE2">
        <w:rPr>
          <w:b/>
          <w:bCs/>
          <w:i/>
          <w:iCs/>
        </w:rPr>
        <w:t>Family Law Act 1975</w:t>
      </w:r>
      <w:r w:rsidRPr="004F3AE2">
        <w:rPr>
          <w:b/>
          <w:bCs/>
        </w:rPr>
        <w:t xml:space="preserve"> (Cth) to provide all children, in accordance with their age and maturity, the opportunity to have their views heard in all matters concerning them, including in ‘non-court based family services’.</w:t>
      </w:r>
      <w:r w:rsidRPr="004F3AE2">
        <w:rPr>
          <w:rStyle w:val="EndnoteReference"/>
          <w:b/>
          <w:bCs/>
        </w:rPr>
        <w:endnoteReference w:id="167"/>
      </w:r>
      <w:r w:rsidRPr="004F3AE2">
        <w:rPr>
          <w:b/>
          <w:bCs/>
        </w:rPr>
        <w:t xml:space="preserve"> It also recommended providing training to the Independent Children’s Lawyers to ensure they have direct contact with the children they represent in Family Courts.</w:t>
      </w:r>
      <w:r w:rsidRPr="004F3AE2">
        <w:rPr>
          <w:rStyle w:val="EndnoteReference"/>
          <w:b/>
          <w:bCs/>
        </w:rPr>
        <w:endnoteReference w:id="168"/>
      </w:r>
    </w:p>
    <w:p w14:paraId="6D0A2321" w14:textId="77777777" w:rsidR="00195FE9" w:rsidRPr="00635819" w:rsidRDefault="00195FE9" w:rsidP="00347F86">
      <w:pPr>
        <w:pStyle w:val="Heading2"/>
      </w:pPr>
      <w:bookmarkStart w:id="145" w:name="_Toc25573098"/>
      <w:r>
        <w:t>Attitudes to v</w:t>
      </w:r>
      <w:r w:rsidRPr="00635819">
        <w:t>iolence</w:t>
      </w:r>
      <w:bookmarkEnd w:id="145"/>
      <w:r w:rsidRPr="00635819">
        <w:t xml:space="preserve"> </w:t>
      </w:r>
    </w:p>
    <w:bookmarkEnd w:id="120"/>
    <w:bookmarkEnd w:id="121"/>
    <w:bookmarkEnd w:id="122"/>
    <w:bookmarkEnd w:id="123"/>
    <w:bookmarkEnd w:id="124"/>
    <w:bookmarkEnd w:id="125"/>
    <w:bookmarkEnd w:id="144"/>
    <w:p w14:paraId="4382784A" w14:textId="77777777" w:rsidR="00AC606A" w:rsidRDefault="00AC606A" w:rsidP="00347F86">
      <w:r>
        <w:t>Positive</w:t>
      </w:r>
      <w:r w:rsidRPr="00B56CB3">
        <w:t xml:space="preserve"> change</w:t>
      </w:r>
      <w:r>
        <w:t>s</w:t>
      </w:r>
      <w:r w:rsidRPr="00B56CB3">
        <w:t xml:space="preserve"> in prevalence rates</w:t>
      </w:r>
      <w:r>
        <w:t xml:space="preserve"> will only be achieved if we address </w:t>
      </w:r>
      <w:r w:rsidRPr="00B56CB3">
        <w:t>the root causes of family and domestic violence, including gender inequality.</w:t>
      </w:r>
      <w:r w:rsidRPr="001C7824">
        <w:rPr>
          <w:rStyle w:val="EndnoteReference"/>
        </w:rPr>
        <w:endnoteReference w:id="169"/>
      </w:r>
      <w:r>
        <w:t xml:space="preserve"> </w:t>
      </w:r>
    </w:p>
    <w:p w14:paraId="7F4D7C6E" w14:textId="77777777" w:rsidR="00AC606A" w:rsidRDefault="00AC606A" w:rsidP="00347F86">
      <w:r>
        <w:t>The most recent National Community Attitudes towards Violence against Women Survey (NCAS) showed that Australians are less likely to hold attitudes supportive of violence against women in 2017 than they were in 2013 and 2009.</w:t>
      </w:r>
      <w:r>
        <w:rPr>
          <w:rStyle w:val="EndnoteReference"/>
        </w:rPr>
        <w:endnoteReference w:id="170"/>
      </w:r>
      <w:r>
        <w:t xml:space="preserve"> </w:t>
      </w:r>
    </w:p>
    <w:p w14:paraId="5AAB8816" w14:textId="77777777" w:rsidR="00AC606A" w:rsidRDefault="00AC606A" w:rsidP="00347F86">
      <w:r>
        <w:t>The persistence of violence-supporting attitudes among young Australians is particularly concerning. For example, although overall the attitudes of young Australians are improving, a notable proportion of young Australians surveyed (1,761 young Australians aged 16–24) continue to minimise violence against women or mistrust women’s reports of violence:</w:t>
      </w:r>
    </w:p>
    <w:p w14:paraId="0190A537" w14:textId="77777777" w:rsidR="00AC606A" w:rsidRDefault="00AC606A" w:rsidP="00347F86">
      <w:pPr>
        <w:pStyle w:val="ListParagraph"/>
        <w:keepNext w:val="0"/>
        <w:keepLines w:val="0"/>
        <w:widowControl/>
        <w:numPr>
          <w:ilvl w:val="0"/>
          <w:numId w:val="48"/>
        </w:numPr>
        <w:spacing w:before="240"/>
      </w:pPr>
      <w:r>
        <w:t>one in three young people support the statement that a female victim who does not leave an abusive partner is partly responsible for the abuse continuing</w:t>
      </w:r>
      <w:r>
        <w:rPr>
          <w:rStyle w:val="EndnoteReference"/>
        </w:rPr>
        <w:endnoteReference w:id="171"/>
      </w:r>
      <w:r>
        <w:t xml:space="preserve">   </w:t>
      </w:r>
    </w:p>
    <w:p w14:paraId="251ECDB4" w14:textId="77777777" w:rsidR="00AC606A" w:rsidRDefault="00AC606A" w:rsidP="00347F86">
      <w:pPr>
        <w:pStyle w:val="ListParagraph"/>
        <w:keepNext w:val="0"/>
        <w:keepLines w:val="0"/>
        <w:widowControl/>
        <w:numPr>
          <w:ilvl w:val="0"/>
          <w:numId w:val="48"/>
        </w:numPr>
        <w:spacing w:before="240"/>
      </w:pPr>
      <w:r>
        <w:t>almost two in five young people support the statement that it is common for sexual assault accusations to be used as a way of getting back at men</w:t>
      </w:r>
      <w:r>
        <w:rPr>
          <w:rStyle w:val="EndnoteReference"/>
        </w:rPr>
        <w:endnoteReference w:id="172"/>
      </w:r>
      <w:r>
        <w:t xml:space="preserve"> </w:t>
      </w:r>
    </w:p>
    <w:p w14:paraId="29C63800" w14:textId="77777777" w:rsidR="00AC606A" w:rsidRDefault="00AC606A" w:rsidP="00347F86">
      <w:pPr>
        <w:pStyle w:val="ListParagraph"/>
        <w:keepNext w:val="0"/>
        <w:keepLines w:val="0"/>
        <w:widowControl/>
        <w:numPr>
          <w:ilvl w:val="0"/>
          <w:numId w:val="48"/>
        </w:numPr>
        <w:spacing w:before="240"/>
      </w:pPr>
      <w:r>
        <w:t>14% of young people surveyed believe that many allegations of sexual assault by women are false.</w:t>
      </w:r>
      <w:r>
        <w:rPr>
          <w:rStyle w:val="EndnoteReference"/>
        </w:rPr>
        <w:endnoteReference w:id="173"/>
      </w:r>
      <w:r>
        <w:t xml:space="preserve"> </w:t>
      </w:r>
    </w:p>
    <w:p w14:paraId="345F3387" w14:textId="77777777" w:rsidR="00AC606A" w:rsidRDefault="00AC606A" w:rsidP="00347F86">
      <w:pPr>
        <w:contextualSpacing/>
      </w:pPr>
      <w:r w:rsidRPr="00B56CB3">
        <w:lastRenderedPageBreak/>
        <w:t xml:space="preserve">The </w:t>
      </w:r>
      <w:r>
        <w:t xml:space="preserve">Plan </w:t>
      </w:r>
      <w:r w:rsidRPr="00B56CB3">
        <w:t xml:space="preserve">identifies school-based </w:t>
      </w:r>
      <w:r>
        <w:t>r</w:t>
      </w:r>
      <w:r w:rsidRPr="00E03CDA">
        <w:t xml:space="preserve">espectful </w:t>
      </w:r>
      <w:r>
        <w:t>r</w:t>
      </w:r>
      <w:r w:rsidRPr="00E03CDA">
        <w:t xml:space="preserve">elationships </w:t>
      </w:r>
      <w:r>
        <w:t>e</w:t>
      </w:r>
      <w:r w:rsidRPr="00E03CDA">
        <w:t>ducation</w:t>
      </w:r>
      <w:r w:rsidRPr="00B56CB3">
        <w:t xml:space="preserve"> as one initiative for instilling generational change</w:t>
      </w:r>
      <w:r>
        <w:t xml:space="preserve"> in attitudes towards violence</w:t>
      </w:r>
      <w:r w:rsidRPr="00B56CB3">
        <w:t>.</w:t>
      </w:r>
      <w:r w:rsidRPr="001C7824">
        <w:rPr>
          <w:rStyle w:val="EndnoteReference"/>
        </w:rPr>
        <w:endnoteReference w:id="174"/>
      </w:r>
      <w:r w:rsidRPr="00B56CB3">
        <w:t xml:space="preserve"> </w:t>
      </w:r>
      <w:r>
        <w:t>In 2015, all Australian governments agreed to strengthen respectful relationships education in the Australian curriculum. However, there is inconsistency in how it is implemented by states and territories. E</w:t>
      </w:r>
      <w:r w:rsidRPr="00B56CB3">
        <w:t>valuation</w:t>
      </w:r>
      <w:r>
        <w:t>s</w:t>
      </w:r>
      <w:r w:rsidRPr="00B56CB3">
        <w:t xml:space="preserve"> of respectful relationships projects indicate that, overall, they have a positive impact on students.</w:t>
      </w:r>
      <w:r w:rsidRPr="001C7824">
        <w:rPr>
          <w:rStyle w:val="EndnoteReference"/>
        </w:rPr>
        <w:endnoteReference w:id="175"/>
      </w:r>
      <w:r>
        <w:t xml:space="preserve"> </w:t>
      </w:r>
    </w:p>
    <w:p w14:paraId="78F3BF4A" w14:textId="2B58EFC3" w:rsidR="00F23675" w:rsidRPr="00F23675" w:rsidRDefault="00F23675" w:rsidP="00347F86">
      <w:pPr>
        <w:pStyle w:val="Heading2"/>
      </w:pPr>
      <w:bookmarkStart w:id="146" w:name="_Toc25573099"/>
      <w:r>
        <w:t xml:space="preserve">Child </w:t>
      </w:r>
      <w:r w:rsidRPr="009B7FF9">
        <w:t>abuse</w:t>
      </w:r>
      <w:r>
        <w:t xml:space="preserve"> in institutional settings</w:t>
      </w:r>
      <w:bookmarkEnd w:id="146"/>
    </w:p>
    <w:p w14:paraId="05A31F43" w14:textId="77777777" w:rsidR="00F46D9F" w:rsidRDefault="00F46D9F" w:rsidP="00347F86">
      <w:pPr>
        <w:rPr>
          <w:rFonts w:cs="Open Sans"/>
        </w:rPr>
      </w:pPr>
      <w:bookmarkStart w:id="147" w:name="_Hlk23777200"/>
      <w:r>
        <w:rPr>
          <w:rFonts w:cs="Open Sans"/>
        </w:rPr>
        <w:t xml:space="preserve">There is also increasing awareness in the Australian community of the negative impacts on children of abuse and violence experienced within institutions. </w:t>
      </w:r>
    </w:p>
    <w:p w14:paraId="5DF2FAAC" w14:textId="77777777" w:rsidR="00F46D9F" w:rsidRDefault="00F46D9F" w:rsidP="00347F86">
      <w:r>
        <w:t>T</w:t>
      </w:r>
      <w:r w:rsidRPr="00B56CB3">
        <w:t xml:space="preserve">he </w:t>
      </w:r>
      <w:r w:rsidRPr="00520A83">
        <w:t xml:space="preserve">Royal Commission into Institutional </w:t>
      </w:r>
      <w:r>
        <w:t>R</w:t>
      </w:r>
      <w:r w:rsidRPr="00520A83">
        <w:t>esponses to Child Sexual Abuse</w:t>
      </w:r>
      <w:r w:rsidRPr="00B56CB3">
        <w:t xml:space="preserve"> </w:t>
      </w:r>
      <w:r>
        <w:t xml:space="preserve">(Royal Commission) </w:t>
      </w:r>
      <w:r w:rsidRPr="00B56CB3">
        <w:t xml:space="preserve">heard from thousands of people who experienced sexual abuse </w:t>
      </w:r>
      <w:r>
        <w:t xml:space="preserve">as children </w:t>
      </w:r>
      <w:r w:rsidRPr="00B56CB3">
        <w:t>in institutions in Australia</w:t>
      </w:r>
      <w:r>
        <w:t>. The Royal Commission delivered its final report in 2017</w:t>
      </w:r>
      <w:r w:rsidRPr="00B56CB3">
        <w:t>.</w:t>
      </w:r>
      <w:r w:rsidRPr="001C7824">
        <w:rPr>
          <w:rStyle w:val="EndnoteReference"/>
        </w:rPr>
        <w:endnoteReference w:id="176"/>
      </w:r>
      <w:r w:rsidRPr="00B56CB3">
        <w:t xml:space="preserve"> </w:t>
      </w:r>
      <w:r>
        <w:t>I</w:t>
      </w:r>
      <w:r w:rsidRPr="00B56CB3">
        <w:t xml:space="preserve">n 2012 approximately 69,600 people in Australia aged over 18 (40,200 males and 29,400 females) reported </w:t>
      </w:r>
      <w:r>
        <w:t xml:space="preserve">having </w:t>
      </w:r>
      <w:r w:rsidRPr="00B56CB3">
        <w:t>be</w:t>
      </w:r>
      <w:r>
        <w:t>en</w:t>
      </w:r>
      <w:r w:rsidRPr="00B56CB3">
        <w:t xml:space="preserve"> sexually abused by a doctor, teacher or minister of religion before the age of 15.</w:t>
      </w:r>
      <w:r w:rsidRPr="001C7824">
        <w:rPr>
          <w:rStyle w:val="EndnoteReference"/>
        </w:rPr>
        <w:endnoteReference w:id="177"/>
      </w:r>
      <w:r w:rsidRPr="00B56CB3">
        <w:t xml:space="preserve"> </w:t>
      </w:r>
      <w:r w:rsidRPr="003A2018">
        <w:rPr>
          <w:rFonts w:cs="Open Sans"/>
        </w:rPr>
        <w:t>This figure is likely to significantly underestimate the extent of child sexual abuse in institutional settings</w:t>
      </w:r>
      <w:r w:rsidRPr="003A2018">
        <w:rPr>
          <w:rFonts w:cs="Open Sans"/>
          <w:color w:val="3A3A39"/>
        </w:rPr>
        <w:t>.</w:t>
      </w:r>
      <w:r w:rsidRPr="003A2018">
        <w:rPr>
          <w:rStyle w:val="EndnoteReference"/>
        </w:rPr>
        <w:endnoteReference w:id="178"/>
      </w:r>
      <w:r>
        <w:rPr>
          <w:rFonts w:cs="Open Sans"/>
          <w:color w:val="3A3A39"/>
        </w:rPr>
        <w:t xml:space="preserve"> </w:t>
      </w:r>
    </w:p>
    <w:p w14:paraId="4D876E34" w14:textId="279E740C" w:rsidR="00F46D9F" w:rsidRDefault="00F46D9F" w:rsidP="00347F86">
      <w:r>
        <w:rPr>
          <w:noProof/>
        </w:rPr>
        <mc:AlternateContent>
          <mc:Choice Requires="wps">
            <w:drawing>
              <wp:anchor distT="0" distB="0" distL="114300" distR="114300" simplePos="0" relativeHeight="251906048" behindDoc="1" locked="0" layoutInCell="1" allowOverlap="1" wp14:anchorId="25CAA5F5" wp14:editId="6538F5AE">
                <wp:simplePos x="0" y="0"/>
                <wp:positionH relativeFrom="column">
                  <wp:posOffset>1126067</wp:posOffset>
                </wp:positionH>
                <wp:positionV relativeFrom="paragraph">
                  <wp:posOffset>1689100</wp:posOffset>
                </wp:positionV>
                <wp:extent cx="3009900" cy="1310640"/>
                <wp:effectExtent l="0" t="0" r="19050" b="194310"/>
                <wp:wrapTopAndBottom/>
                <wp:docPr id="118" name="Speech Bubble: Rectangle 118"/>
                <wp:cNvGraphicFramePr/>
                <a:graphic xmlns:a="http://schemas.openxmlformats.org/drawingml/2006/main">
                  <a:graphicData uri="http://schemas.microsoft.com/office/word/2010/wordprocessingShape">
                    <wps:wsp>
                      <wps:cNvSpPr/>
                      <wps:spPr>
                        <a:xfrm>
                          <a:off x="0" y="0"/>
                          <a:ext cx="3009900" cy="1310640"/>
                        </a:xfrm>
                        <a:prstGeom prst="wedgeRectCallout">
                          <a:avLst/>
                        </a:prstGeom>
                        <a:solidFill>
                          <a:schemeClr val="accent1">
                            <a:lumMod val="20000"/>
                            <a:lumOff val="80000"/>
                          </a:schemeClr>
                        </a:solidFill>
                      </wps:spPr>
                      <wps:style>
                        <a:lnRef idx="2">
                          <a:schemeClr val="accent1">
                            <a:shade val="50000"/>
                          </a:schemeClr>
                        </a:lnRef>
                        <a:fillRef idx="1">
                          <a:schemeClr val="accent1"/>
                        </a:fillRef>
                        <a:effectRef idx="0">
                          <a:schemeClr val="accent1"/>
                        </a:effectRef>
                        <a:fontRef idx="minor">
                          <a:schemeClr val="lt1"/>
                        </a:fontRef>
                      </wps:style>
                      <wps:txbx>
                        <w:txbxContent>
                          <w:p w14:paraId="5EB1785B" w14:textId="77777777" w:rsidR="00FD1665" w:rsidRDefault="00FD1665" w:rsidP="00F46D9F">
                            <w:pPr>
                              <w:spacing w:after="0"/>
                              <w:jc w:val="center"/>
                              <w:rPr>
                                <w:rFonts w:cs="Open Sans"/>
                                <w:color w:val="000000"/>
                              </w:rPr>
                            </w:pPr>
                            <w:r w:rsidRPr="005A230C">
                              <w:rPr>
                                <w:rFonts w:cs="Open Sans"/>
                                <w:color w:val="000000"/>
                              </w:rPr>
                              <w:t xml:space="preserve">Children should not be abused </w:t>
                            </w:r>
                          </w:p>
                          <w:p w14:paraId="4B0597A1" w14:textId="3D28214C" w:rsidR="00FD1665" w:rsidRPr="008B1579" w:rsidRDefault="00FD1665" w:rsidP="008B1579">
                            <w:pPr>
                              <w:spacing w:after="0"/>
                              <w:jc w:val="center"/>
                              <w:rPr>
                                <w:rFonts w:cs="Open Sans"/>
                                <w:color w:val="000000"/>
                              </w:rPr>
                            </w:pPr>
                            <w:r w:rsidRPr="005A230C">
                              <w:rPr>
                                <w:rFonts w:cs="Open Sans"/>
                                <w:color w:val="000000"/>
                              </w:rPr>
                              <w:t>(</w:t>
                            </w:r>
                            <w:r>
                              <w:rPr>
                                <w:rFonts w:cs="Open Sans"/>
                                <w:color w:val="000000"/>
                              </w:rPr>
                              <w:t>child</w:t>
                            </w:r>
                            <w:r w:rsidRPr="005A230C">
                              <w:rPr>
                                <w:rFonts w:cs="Open Sans"/>
                                <w:color w:val="000000"/>
                              </w:rPr>
                              <w:t>, 10)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5CAA5F5" id="Speech Bubble: Rectangle 118" o:spid="_x0000_s1066" type="#_x0000_t61" style="position:absolute;margin-left:88.65pt;margin-top:133pt;width:237pt;height:103.2pt;z-index:-2514104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zoTEtgIAAN4FAAAOAAAAZHJzL2Uyb0RvYy54bWysVN1P2zAQf5+0/8Hy+0hSYIOIFHVFTJMY&#10;IMrEs+tcmkiOz7Pdpt1fv7OThoqPPUx7SXzfd7/7uLjctoptwLoGdcGzo5Qz0BLLRq8K/vPx+tMZ&#10;Z84LXQqFGgq+A8cvpx8/XHQmhwnWqEqwjJxol3em4LX3Jk8SJ2tohTtCA5qEFdpWeCLtKimt6Mh7&#10;q5JJmn5OOrSlsSjBOeJe9UI+jf6rCqS/qyoHnqmCU24+fm38LsM3mV6IfGWFqRs5pCH+IYtWNJqC&#10;jq6uhBdsbZtXrtpGWnRY+SOJbYJV1UiINVA1WfqimkUtDMRaCBxnRpjc/3Mrbzf3ljUl9S6jVmnR&#10;UpMWBkDW7Ot6uVSQswdCUeiVAhZ0CLHOuJwMF+beDpSjZyh/W9k2/Kkwto0o70aUYeuZJOZxmp6f&#10;p9QMSbLsOEs/n8Q+JM/mxjr/DbBl4VHwDsoVhCzmQilc+4i02Nw4T+HJbK8eIjtUTXndKBWJMEYw&#10;V5ZtBA2AkBK0z6K5Wrc/sOz5NEiUTxwFYtPA9OyzPZtCxIEMnmLAgyBJAKMvP778TkEIrfQDVAQs&#10;FTyJAUcPr3NxtSihZ5++GzM6DJ4rKm703Rfzju8enUE/mELciNE4/VtivfFoESOj9qNx22i0bzlQ&#10;hPAQudcnyA6gCU+/XW7j0PWdD6wlljuaRIv9ijojrxtq/o1w/l5Y2kkaGLoz/o4+lcKu4Di8OKvR&#10;/n6LH/RpVUjKWUc7XnD3ay0scKa+a1qi8+yEEmA+EienXyZE2EPJ8lCi1+0caYoyumhGxmfQ92r/&#10;rCy2T3SOZiEqiYSWFLvg0ts9Mff97aGDJmE2i2p0CIzwN3phZHAegA4D/bh9EtYMG+BpeW5xfw9E&#10;/mL4e91gqXG29lg1cTOecR1aQEckzu9w8MKVOqSj1vNZnv4BAAD//wMAUEsDBBQABgAIAAAAIQC6&#10;4Npi4QAAAAsBAAAPAAAAZHJzL2Rvd25yZXYueG1sTI9BT4NAEIXvJv6HzZh4MXYBK1RkaZom3mxS&#10;aQ9627IjENlZwm4p/nvHkx7fmy9v3ivWs+3FhKPvHCmIFxEIpNqZjhoFx8PL/QqED5qM7h2hgm/0&#10;sC6vrwqdG3ehN5yq0AgOIZ9rBW0IQy6lr1u02i/cgMS3TzdaHViOjTSjvnC47WUSRam0uiP+0OoB&#10;ty3WX9XZKtglH6/v1tj9YXu321TxVI/Hp5VStzfz5hlEwDn8wfBbn6tDyZ1O7kzGi551lj0wqiBJ&#10;Ux7FRPoYs3NSsMySJciykP83lD8AAAD//wMAUEsBAi0AFAAGAAgAAAAhALaDOJL+AAAA4QEAABMA&#10;AAAAAAAAAAAAAAAAAAAAAFtDb250ZW50X1R5cGVzXS54bWxQSwECLQAUAAYACAAAACEAOP0h/9YA&#10;AACUAQAACwAAAAAAAAAAAAAAAAAvAQAAX3JlbHMvLnJlbHNQSwECLQAUAAYACAAAACEA7M6ExLYC&#10;AADeBQAADgAAAAAAAAAAAAAAAAAuAgAAZHJzL2Uyb0RvYy54bWxQSwECLQAUAAYACAAAACEAuuDa&#10;YuEAAAALAQAADwAAAAAAAAAAAAAAAAAQBQAAZHJzL2Rvd25yZXYueG1sUEsFBgAAAAAEAAQA8wAA&#10;AB4GAAAAAA==&#10;" adj="6300,24300" fillcolor="#d9e2f3 [660]" strokecolor="#1f3763 [1604]" strokeweight="1pt">
                <v:textbox>
                  <w:txbxContent>
                    <w:p w14:paraId="5EB1785B" w14:textId="77777777" w:rsidR="00FD1665" w:rsidRDefault="00FD1665" w:rsidP="00F46D9F">
                      <w:pPr>
                        <w:spacing w:after="0"/>
                        <w:jc w:val="center"/>
                        <w:rPr>
                          <w:rFonts w:cs="Open Sans"/>
                          <w:color w:val="000000"/>
                        </w:rPr>
                      </w:pPr>
                      <w:r w:rsidRPr="005A230C">
                        <w:rPr>
                          <w:rFonts w:cs="Open Sans"/>
                          <w:color w:val="000000"/>
                        </w:rPr>
                        <w:t xml:space="preserve">Children should not be abused </w:t>
                      </w:r>
                    </w:p>
                    <w:p w14:paraId="4B0597A1" w14:textId="3D28214C" w:rsidR="00FD1665" w:rsidRPr="008B1579" w:rsidRDefault="00FD1665" w:rsidP="008B1579">
                      <w:pPr>
                        <w:spacing w:after="0"/>
                        <w:jc w:val="center"/>
                        <w:rPr>
                          <w:rFonts w:cs="Open Sans"/>
                          <w:color w:val="000000"/>
                        </w:rPr>
                      </w:pPr>
                      <w:r w:rsidRPr="005A230C">
                        <w:rPr>
                          <w:rFonts w:cs="Open Sans"/>
                          <w:color w:val="000000"/>
                        </w:rPr>
                        <w:t>(</w:t>
                      </w:r>
                      <w:r>
                        <w:rPr>
                          <w:rFonts w:cs="Open Sans"/>
                          <w:color w:val="000000"/>
                        </w:rPr>
                        <w:t>child</w:t>
                      </w:r>
                      <w:r w:rsidRPr="005A230C">
                        <w:rPr>
                          <w:rFonts w:cs="Open Sans"/>
                          <w:color w:val="000000"/>
                        </w:rPr>
                        <w:t>, 10)</w:t>
                      </w:r>
                    </w:p>
                  </w:txbxContent>
                </v:textbox>
                <w10:wrap type="topAndBottom"/>
              </v:shape>
            </w:pict>
          </mc:Fallback>
        </mc:AlternateContent>
      </w:r>
      <w:r w:rsidRPr="00B56CB3">
        <w:t xml:space="preserve">Many of the personal accounts made to the </w:t>
      </w:r>
      <w:r>
        <w:t>Royal Commission</w:t>
      </w:r>
      <w:r w:rsidRPr="00B56CB3">
        <w:t xml:space="preserve"> reveal</w:t>
      </w:r>
      <w:r>
        <w:t>ed</w:t>
      </w:r>
      <w:r w:rsidRPr="00B56CB3">
        <w:t xml:space="preserve"> the devastating effects of </w:t>
      </w:r>
      <w:r>
        <w:t xml:space="preserve">institutional </w:t>
      </w:r>
      <w:r w:rsidRPr="00B56CB3">
        <w:t>child abuse, including on physical and mental health, education, career prospects, ability to form relationships and their faith, as well as negative impacts on survivors’ children, partners, parents, other family members and communities.</w:t>
      </w:r>
      <w:r w:rsidRPr="001C7824">
        <w:rPr>
          <w:rStyle w:val="EndnoteReference"/>
        </w:rPr>
        <w:endnoteReference w:id="179"/>
      </w:r>
      <w:r w:rsidRPr="00B56CB3">
        <w:t xml:space="preserve"> These effects are often compounded by inadequate and ineffective responses to allegations of abuse within an organisation.</w:t>
      </w:r>
      <w:r w:rsidRPr="001C7824">
        <w:rPr>
          <w:rStyle w:val="EndnoteReference"/>
        </w:rPr>
        <w:endnoteReference w:id="180"/>
      </w:r>
    </w:p>
    <w:bookmarkEnd w:id="147"/>
    <w:p w14:paraId="2C44F844" w14:textId="3D41FD47" w:rsidR="00900AD9" w:rsidRPr="000D143A" w:rsidRDefault="00900AD9" w:rsidP="00347F86">
      <w:pPr>
        <w:rPr>
          <w:rFonts w:cs="Open Sans"/>
        </w:rPr>
      </w:pPr>
    </w:p>
    <w:p w14:paraId="6CF5131B" w14:textId="7A6AEF42" w:rsidR="00900AD9" w:rsidRPr="00057EA7" w:rsidRDefault="00900AD9" w:rsidP="00347F86">
      <w:pPr>
        <w:rPr>
          <w:rFonts w:cs="Open Sans"/>
        </w:rPr>
      </w:pPr>
      <w:r>
        <w:rPr>
          <w:rFonts w:cs="Open Sans"/>
        </w:rPr>
        <w:t>The recommendations of the Royal Commission focused on redress for survivors, protecting children from sexual abuse, identifying abuse and effectively responding to abuse in institutional settings. Many are also relevant for child safety more broadly</w:t>
      </w:r>
      <w:r w:rsidRPr="00AC10FA">
        <w:rPr>
          <w:rFonts w:cs="Open Sans"/>
        </w:rPr>
        <w:t xml:space="preserve">. </w:t>
      </w:r>
      <w:r>
        <w:rPr>
          <w:rFonts w:cs="Open Sans"/>
          <w:lang w:val="en"/>
        </w:rPr>
        <w:t xml:space="preserve">Most of the recommendations directed at the </w:t>
      </w:r>
      <w:r w:rsidRPr="00AC10FA">
        <w:rPr>
          <w:rFonts w:cs="Open Sans"/>
          <w:lang w:val="en"/>
        </w:rPr>
        <w:t xml:space="preserve">Australian Government </w:t>
      </w:r>
      <w:r>
        <w:rPr>
          <w:rFonts w:cs="Open Sans"/>
          <w:lang w:val="en"/>
        </w:rPr>
        <w:t xml:space="preserve">were </w:t>
      </w:r>
      <w:r w:rsidRPr="00AC10FA">
        <w:rPr>
          <w:rFonts w:cs="Open Sans"/>
          <w:lang w:val="en"/>
        </w:rPr>
        <w:t>accept</w:t>
      </w:r>
      <w:r>
        <w:rPr>
          <w:rFonts w:cs="Open Sans"/>
          <w:lang w:val="en"/>
        </w:rPr>
        <w:t>ed</w:t>
      </w:r>
      <w:r w:rsidRPr="00AC10FA">
        <w:rPr>
          <w:rFonts w:cs="Open Sans"/>
          <w:lang w:val="en"/>
        </w:rPr>
        <w:t xml:space="preserve"> or accept</w:t>
      </w:r>
      <w:r>
        <w:rPr>
          <w:rFonts w:cs="Open Sans"/>
          <w:lang w:val="en"/>
        </w:rPr>
        <w:t xml:space="preserve">ed </w:t>
      </w:r>
      <w:r w:rsidRPr="00AC10FA">
        <w:rPr>
          <w:rFonts w:cs="Open Sans"/>
          <w:lang w:val="en"/>
        </w:rPr>
        <w:t>in principle</w:t>
      </w:r>
      <w:r>
        <w:rPr>
          <w:rFonts w:cs="Open Sans"/>
          <w:lang w:val="en"/>
        </w:rPr>
        <w:t>,</w:t>
      </w:r>
      <w:r w:rsidRPr="00E433FC">
        <w:rPr>
          <w:rStyle w:val="EndnoteReference"/>
        </w:rPr>
        <w:endnoteReference w:id="181"/>
      </w:r>
      <w:r>
        <w:rPr>
          <w:rFonts w:cs="Open Sans"/>
        </w:rPr>
        <w:t xml:space="preserve"> including:</w:t>
      </w:r>
    </w:p>
    <w:p w14:paraId="10EADAD0" w14:textId="77777777" w:rsidR="00900AD9" w:rsidRPr="00934395" w:rsidRDefault="00900AD9" w:rsidP="00347F86">
      <w:pPr>
        <w:pStyle w:val="ListParagraph"/>
        <w:keepNext w:val="0"/>
        <w:keepLines w:val="0"/>
        <w:numPr>
          <w:ilvl w:val="0"/>
          <w:numId w:val="45"/>
        </w:numPr>
        <w:spacing w:before="240"/>
      </w:pPr>
      <w:r>
        <w:rPr>
          <w:rFonts w:cs="Open Sans"/>
        </w:rPr>
        <w:lastRenderedPageBreak/>
        <w:t xml:space="preserve">A </w:t>
      </w:r>
      <w:r w:rsidRPr="004A0211">
        <w:rPr>
          <w:rFonts w:cs="Open Sans"/>
        </w:rPr>
        <w:t>National Redress Scheme</w:t>
      </w:r>
      <w:r>
        <w:rPr>
          <w:rFonts w:cs="Open Sans"/>
        </w:rPr>
        <w:t xml:space="preserve"> for survivors of child sexual abuse</w:t>
      </w:r>
      <w:r w:rsidRPr="004A0211">
        <w:rPr>
          <w:rFonts w:cs="Open Sans"/>
        </w:rPr>
        <w:t>—on 1 July 2018, the Australian Government commenced a National Redress Scheme.</w:t>
      </w:r>
      <w:r w:rsidRPr="00DE5CDB">
        <w:rPr>
          <w:rStyle w:val="EndnoteReference"/>
        </w:rPr>
        <w:endnoteReference w:id="182"/>
      </w:r>
      <w:r w:rsidRPr="004A0211">
        <w:rPr>
          <w:rFonts w:cs="Open Sans"/>
        </w:rPr>
        <w:t xml:space="preserve"> While </w:t>
      </w:r>
      <w:r>
        <w:rPr>
          <w:rFonts w:cs="Open Sans"/>
        </w:rPr>
        <w:t>the introduction of the Scheme is commendable</w:t>
      </w:r>
      <w:r w:rsidRPr="004A0211">
        <w:rPr>
          <w:rFonts w:cs="Open Sans"/>
        </w:rPr>
        <w:t xml:space="preserve">, </w:t>
      </w:r>
      <w:r>
        <w:rPr>
          <w:rFonts w:cs="Open Sans"/>
        </w:rPr>
        <w:t xml:space="preserve">it </w:t>
      </w:r>
      <w:r w:rsidRPr="00B56CB3">
        <w:t xml:space="preserve">excludes </w:t>
      </w:r>
      <w:r>
        <w:t>some groups of</w:t>
      </w:r>
      <w:r w:rsidRPr="00B56CB3">
        <w:t xml:space="preserve"> survivors</w:t>
      </w:r>
      <w:r w:rsidRPr="003A2018">
        <w:rPr>
          <w:rStyle w:val="EndnoteReference"/>
        </w:rPr>
        <w:endnoteReference w:id="183"/>
      </w:r>
      <w:r w:rsidRPr="00B56CB3">
        <w:t xml:space="preserve"> from accessing redress</w:t>
      </w:r>
      <w:r>
        <w:t xml:space="preserve"> and </w:t>
      </w:r>
      <w:r w:rsidRPr="00B56CB3">
        <w:t>access to counselling and psychological services</w:t>
      </w:r>
      <w:r>
        <w:t>.</w:t>
      </w:r>
      <w:r w:rsidRPr="001C7824">
        <w:rPr>
          <w:rStyle w:val="EndnoteReference"/>
        </w:rPr>
        <w:endnoteReference w:id="184"/>
      </w:r>
      <w:r>
        <w:t xml:space="preserve"> Those excluded include n</w:t>
      </w:r>
      <w:r w:rsidRPr="00B56CB3">
        <w:t>on-citizens or non-permanent residents who were sexually abused in institutional settings in Australia</w:t>
      </w:r>
      <w:r>
        <w:t>;</w:t>
      </w:r>
      <w:r w:rsidRPr="001C7824">
        <w:rPr>
          <w:rStyle w:val="EndnoteReference"/>
        </w:rPr>
        <w:endnoteReference w:id="185"/>
      </w:r>
      <w:r>
        <w:t xml:space="preserve"> and </w:t>
      </w:r>
      <w:r w:rsidRPr="00B56CB3">
        <w:t xml:space="preserve">children currently under eight years </w:t>
      </w:r>
      <w:r>
        <w:t>of age</w:t>
      </w:r>
      <w:r w:rsidRPr="00B56CB3">
        <w:t>, due to the requirement that a child cannot make an application for redress if they will not turn 18 during the 10-year life of the Scheme.</w:t>
      </w:r>
      <w:r w:rsidRPr="001C7824">
        <w:rPr>
          <w:rStyle w:val="EndnoteReference"/>
        </w:rPr>
        <w:endnoteReference w:id="186"/>
      </w:r>
    </w:p>
    <w:p w14:paraId="1CD91589" w14:textId="77777777" w:rsidR="00900AD9" w:rsidRDefault="00900AD9" w:rsidP="00347F86">
      <w:pPr>
        <w:pStyle w:val="ListParagraph"/>
        <w:keepNext w:val="0"/>
        <w:keepLines w:val="0"/>
        <w:numPr>
          <w:ilvl w:val="0"/>
          <w:numId w:val="45"/>
        </w:numPr>
        <w:spacing w:before="240"/>
      </w:pPr>
      <w:r w:rsidRPr="00087770">
        <w:t>A National Office for Child Safety (NOCS)</w:t>
      </w:r>
      <w:r>
        <w:t>.</w:t>
      </w:r>
      <w:r w:rsidRPr="00615C68">
        <w:rPr>
          <w:rStyle w:val="EndnoteReference"/>
        </w:rPr>
        <w:endnoteReference w:id="187"/>
      </w:r>
      <w:r>
        <w:t xml:space="preserve"> </w:t>
      </w:r>
      <w:r w:rsidRPr="00087770">
        <w:t xml:space="preserve">In June 2018, </w:t>
      </w:r>
      <w:r>
        <w:t xml:space="preserve">the </w:t>
      </w:r>
      <w:r w:rsidRPr="00087770">
        <w:t xml:space="preserve">NOCS was established within the Australian Government Department of Social Services. This has since been transferred to </w:t>
      </w:r>
      <w:r>
        <w:t>the office of Prime Minister and Cabinet</w:t>
      </w:r>
      <w:r w:rsidRPr="00087770">
        <w:t xml:space="preserve">. </w:t>
      </w:r>
    </w:p>
    <w:p w14:paraId="4F1BF68B" w14:textId="77777777" w:rsidR="00900AD9" w:rsidRDefault="00900AD9" w:rsidP="00347F86">
      <w:pPr>
        <w:pStyle w:val="ListParagraph"/>
        <w:keepNext w:val="0"/>
        <w:keepLines w:val="0"/>
        <w:numPr>
          <w:ilvl w:val="0"/>
          <w:numId w:val="45"/>
        </w:numPr>
        <w:spacing w:before="240"/>
      </w:pPr>
      <w:r>
        <w:t>A National Centre for the Prevention of Child Sexual Abuse to prevent child sexual abuse, reduce the stigma and raise awareness and understanding of the impacts of child sexual abuse.</w:t>
      </w:r>
      <w:r w:rsidRPr="009B7882">
        <w:t xml:space="preserve"> </w:t>
      </w:r>
      <w:r>
        <w:t>The Government has committed $22.5 million over five years for the establishment and ongoing costs of the Centre.</w:t>
      </w:r>
      <w:r>
        <w:rPr>
          <w:rStyle w:val="EndnoteReference"/>
        </w:rPr>
        <w:endnoteReference w:id="188"/>
      </w:r>
    </w:p>
    <w:p w14:paraId="7ECE2129" w14:textId="77777777" w:rsidR="00900AD9" w:rsidRPr="0086076E" w:rsidRDefault="00900AD9" w:rsidP="00347F86">
      <w:pPr>
        <w:pStyle w:val="ListParagraph"/>
        <w:keepNext w:val="0"/>
        <w:keepLines w:val="0"/>
        <w:numPr>
          <w:ilvl w:val="0"/>
          <w:numId w:val="45"/>
        </w:numPr>
        <w:spacing w:before="240"/>
      </w:pPr>
      <w:r w:rsidRPr="0086076E">
        <w:rPr>
          <w:rFonts w:cs="Open Sans"/>
        </w:rPr>
        <w:t>A National Framework for Child Safety—to commence after the expiration of the current National Framework for Protecting Australia’s Children, and no later than 2020.</w:t>
      </w:r>
      <w:r w:rsidRPr="00615C68">
        <w:rPr>
          <w:rStyle w:val="EndnoteReference"/>
        </w:rPr>
        <w:endnoteReference w:id="189"/>
      </w:r>
      <w:r w:rsidRPr="0086076E">
        <w:rPr>
          <w:rFonts w:cs="Open Sans"/>
        </w:rPr>
        <w:t xml:space="preserve"> It is critical that this National Framework is informed by Australia’s obligations under the </w:t>
      </w:r>
      <w:r w:rsidRPr="00503553">
        <w:rPr>
          <w:rFonts w:cs="Open Sans"/>
          <w:i/>
          <w:iCs/>
        </w:rPr>
        <w:t>Convention on the Rights of the Child</w:t>
      </w:r>
      <w:r>
        <w:rPr>
          <w:rFonts w:cs="Open Sans"/>
        </w:rPr>
        <w:t xml:space="preserve"> (CRC)</w:t>
      </w:r>
      <w:r w:rsidRPr="0086076E">
        <w:rPr>
          <w:rFonts w:cs="Open Sans"/>
        </w:rPr>
        <w:t xml:space="preserve"> and has a broad focus on child wellbeing. The Royal Commission also recommended the Framework be endorsed by a ministerial council.</w:t>
      </w:r>
      <w:r w:rsidRPr="00F32EEC">
        <w:rPr>
          <w:rStyle w:val="EndnoteReference"/>
        </w:rPr>
        <w:endnoteReference w:id="190"/>
      </w:r>
      <w:r w:rsidRPr="0086076E">
        <w:rPr>
          <w:rFonts w:cs="Open Sans"/>
        </w:rPr>
        <w:t xml:space="preserve"> However, no ministerial council has direct accountability for the wellbeing of Australia’s children. </w:t>
      </w:r>
    </w:p>
    <w:p w14:paraId="6CCE1673" w14:textId="0DDF9917" w:rsidR="00F23675" w:rsidRPr="00F23675" w:rsidRDefault="00900AD9" w:rsidP="00347F86">
      <w:pPr>
        <w:pStyle w:val="ListParagraph"/>
        <w:keepNext w:val="0"/>
        <w:keepLines w:val="0"/>
        <w:numPr>
          <w:ilvl w:val="0"/>
          <w:numId w:val="45"/>
        </w:numPr>
        <w:spacing w:before="240"/>
      </w:pPr>
      <w:r w:rsidRPr="0086076E">
        <w:rPr>
          <w:rFonts w:cs="Open Sans"/>
          <w:color w:val="000000"/>
        </w:rPr>
        <w:t>A national model for ‘working with children checks’—while all states and territories have systems for checking the records of people working in child-related areas, there are inconsistencies between jurisdictions.</w:t>
      </w:r>
      <w:r w:rsidRPr="0086076E">
        <w:rPr>
          <w:rFonts w:cs="Open Sans"/>
        </w:rPr>
        <w:t xml:space="preserve"> The</w:t>
      </w:r>
      <w:r w:rsidR="00F23675">
        <w:rPr>
          <w:rFonts w:cs="Open Sans"/>
        </w:rPr>
        <w:t xml:space="preserve"> </w:t>
      </w:r>
      <w:r w:rsidRPr="0086076E">
        <w:rPr>
          <w:rFonts w:cs="Open Sans"/>
        </w:rPr>
        <w:t>Royal Commission recommended consistent standards be established with capacity for cross-border information sharing</w:t>
      </w:r>
      <w:r w:rsidRPr="0086076E">
        <w:rPr>
          <w:rFonts w:cs="Open Sans"/>
          <w:color w:val="000000"/>
        </w:rPr>
        <w:t>.</w:t>
      </w:r>
      <w:r w:rsidRPr="00993B64">
        <w:rPr>
          <w:rStyle w:val="EndnoteReference"/>
        </w:rPr>
        <w:endnoteReference w:id="191"/>
      </w:r>
      <w:r w:rsidRPr="0086076E">
        <w:rPr>
          <w:rFonts w:cs="Open Sans"/>
          <w:color w:val="000000"/>
        </w:rPr>
        <w:t xml:space="preserve"> The standards were endorsed by most state and territory Attorneys-General and Community Services Ministers in June 2019. Responsibility for implementing and monitoring the standards lies with the state and territory governments. </w:t>
      </w:r>
    </w:p>
    <w:p w14:paraId="7B9CDB5F" w14:textId="77777777" w:rsidR="007E0D79" w:rsidRDefault="007E0D79" w:rsidP="00347F86">
      <w:pPr>
        <w:keepNext w:val="0"/>
        <w:keepLines w:val="0"/>
        <w:spacing w:before="240"/>
        <w:ind w:left="360"/>
        <w:rPr>
          <w:b/>
          <w:bCs/>
        </w:rPr>
      </w:pPr>
    </w:p>
    <w:p w14:paraId="5BAF600F" w14:textId="07FF38D9" w:rsidR="003874CE" w:rsidRPr="00AE5C65" w:rsidRDefault="00F46D9F" w:rsidP="00347F86">
      <w:pPr>
        <w:rPr>
          <w:b/>
          <w:bCs/>
        </w:rPr>
      </w:pPr>
      <w:r>
        <w:rPr>
          <w:noProof/>
        </w:rPr>
        <w:lastRenderedPageBreak/>
        <mc:AlternateContent>
          <mc:Choice Requires="wps">
            <w:drawing>
              <wp:anchor distT="0" distB="0" distL="114300" distR="114300" simplePos="0" relativeHeight="251765760" behindDoc="1" locked="0" layoutInCell="1" allowOverlap="1" wp14:anchorId="23969B4C" wp14:editId="55360846">
                <wp:simplePos x="0" y="0"/>
                <wp:positionH relativeFrom="column">
                  <wp:posOffset>1292860</wp:posOffset>
                </wp:positionH>
                <wp:positionV relativeFrom="paragraph">
                  <wp:posOffset>3602143</wp:posOffset>
                </wp:positionV>
                <wp:extent cx="2621280" cy="1478280"/>
                <wp:effectExtent l="0" t="0" r="26670" b="217170"/>
                <wp:wrapTopAndBottom/>
                <wp:docPr id="773" name="Speech Bubble: Rectangle 773"/>
                <wp:cNvGraphicFramePr/>
                <a:graphic xmlns:a="http://schemas.openxmlformats.org/drawingml/2006/main">
                  <a:graphicData uri="http://schemas.microsoft.com/office/word/2010/wordprocessingShape">
                    <wps:wsp>
                      <wps:cNvSpPr/>
                      <wps:spPr>
                        <a:xfrm>
                          <a:off x="0" y="0"/>
                          <a:ext cx="2621280" cy="1478280"/>
                        </a:xfrm>
                        <a:prstGeom prst="wedgeRectCallout">
                          <a:avLst/>
                        </a:prstGeom>
                        <a:solidFill>
                          <a:schemeClr val="accent1">
                            <a:lumMod val="20000"/>
                            <a:lumOff val="80000"/>
                          </a:schemeClr>
                        </a:solidFill>
                      </wps:spPr>
                      <wps:style>
                        <a:lnRef idx="2">
                          <a:schemeClr val="accent1">
                            <a:shade val="50000"/>
                          </a:schemeClr>
                        </a:lnRef>
                        <a:fillRef idx="1">
                          <a:schemeClr val="accent1"/>
                        </a:fillRef>
                        <a:effectRef idx="0">
                          <a:schemeClr val="accent1"/>
                        </a:effectRef>
                        <a:fontRef idx="minor">
                          <a:schemeClr val="lt1"/>
                        </a:fontRef>
                      </wps:style>
                      <wps:txbx>
                        <w:txbxContent>
                          <w:p w14:paraId="2E986F0A" w14:textId="77777777" w:rsidR="00FD1665" w:rsidRDefault="00FD1665" w:rsidP="00900AD9">
                            <w:pPr>
                              <w:jc w:val="center"/>
                              <w:rPr>
                                <w:rFonts w:cs="Open Sans"/>
                                <w:color w:val="000000"/>
                              </w:rPr>
                            </w:pPr>
                            <w:r w:rsidRPr="005A230C">
                              <w:rPr>
                                <w:rFonts w:cs="Open Sans"/>
                                <w:color w:val="000000"/>
                              </w:rPr>
                              <w:t>I think it is important that we stop child labor and child abuse</w:t>
                            </w:r>
                          </w:p>
                          <w:p w14:paraId="28E89339" w14:textId="77777777" w:rsidR="00FD1665" w:rsidRPr="00907513" w:rsidRDefault="00FD1665" w:rsidP="00900AD9">
                            <w:pPr>
                              <w:jc w:val="center"/>
                              <w:rPr>
                                <w:rFonts w:cs="Open Sans"/>
                              </w:rPr>
                            </w:pPr>
                            <w:r w:rsidRPr="005A230C">
                              <w:rPr>
                                <w:rFonts w:cs="Open Sans"/>
                                <w:color w:val="000000"/>
                              </w:rPr>
                              <w:t>(</w:t>
                            </w:r>
                            <w:r>
                              <w:rPr>
                                <w:rFonts w:cs="Open Sans"/>
                                <w:color w:val="000000"/>
                              </w:rPr>
                              <w:t>child</w:t>
                            </w:r>
                            <w:r w:rsidRPr="005A230C">
                              <w:rPr>
                                <w:rFonts w:cs="Open Sans"/>
                                <w:color w:val="000000"/>
                              </w:rPr>
                              <w:t>, 10)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shape w14:anchorId="23969B4C" id="Speech Bubble: Rectangle 773" o:spid="_x0000_s1067" type="#_x0000_t61" style="position:absolute;margin-left:101.8pt;margin-top:283.65pt;width:206.4pt;height:116.4pt;z-index:-25155072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VhEtgIAAN4FAAAOAAAAZHJzL2Uyb0RvYy54bWysVE1v2zAMvQ/YfxB0X51kaZMZdYosRYcB&#10;XRs0HXpWZDo2IIuapMTJfv0o2XGDfuww7CKLFPlIPpO8vNrXiu3Augp1xodnA85AS8wrvcn4z8eb&#10;T1POnBc6Fwo1ZPwAjl/NPn64bEwKIyxR5WAZgWiXNibjpfcmTRInS6iFO0MDmh4LtLXwJNpNklvR&#10;EHqtktFgcJE0aHNjUYJzpL1uH/ks4hcFSH9fFA48Uxmn3Hw8bTzX4UxmlyLdWGHKSnZpiH/IohaV&#10;pqA91LXwgm1t9QqqrqRFh4U/k1gnWBSVhFgDVTMcvKhmVQoDsRYix5meJvf/YOXdbmlZlWd8MvnM&#10;mRY1/aSVAZAl+7pdrxWk7IFYFHqjgAUbYqwxLiXHlVnaTnJ0DeXvC1uHLxXG9pHlQ88y7D2TpBxd&#10;jIajKf0MSW/D8WQaBMJJnt2Ndf4bYM3CJeMN5BsIWSyEUrj1kWmxu3W+dTuah8gOVZXfVEpFIbQR&#10;LJRlO0ENIKQE7YfRXW3rH5i3emqkQdcKpKaGadXTo5oyiw0ZkGKeJ0GSQEZbfrz5g4IQWukHKIjY&#10;UHAM2CO8zsWVIodWff5uzAgYkAsqrsdui3kHu2Wnsw+uECeidx78LbHWufeIkVH73rmuNNq3ABQx&#10;3EVu7YmyE2rC1e/X+9h042gaVGvMD9SJFtsRdUbeVPTzb4XzS2FpJqlhaM/4ezoKhU3GsbtxVqL9&#10;/ZY+2NOo0CtnDc14xt2vrbDAmfquaYi+DMfjsBSiMD6fjEiwpy/r0xe9rRdIXTSkjWZkvAZ7r47X&#10;wmL9ROtoHqLSk9CSYmdcensUFr7dPbTQJMzn0YwWgRH+Vq+MDOCB6NDQj/snYU03AZ6G5w6P+0Ck&#10;L5q/tQ2eGudbj0UVJ+OZ1+4X0BKJ/dstvLClTuVo9byWZ38AAAD//wMAUEsDBBQABgAIAAAAIQDk&#10;RiTv4gAAAAsBAAAPAAAAZHJzL2Rvd25yZXYueG1sTI/BTsMwEETvSPyDtUhcELWTQhpCNlVViRuV&#10;IO2h3Nx4SSJiO7LdNPw95gTH1TzNvC3Xsx7YRM731iAkCwGMTGNVb1qEw/7lPgfmgzRKDtYQwjd5&#10;WFfXV6UslL2Yd5rq0LJYYnwhEboQxoJz33SkpV/YkUzMPq3TMsTTtVw5eYnleuCpEBnXsjdxoZMj&#10;bTtqvuqzRtilH69HrfTbfnu329TJ1LjDU454ezNvnoEFmsMfDL/6UR2q6HSyZ6M8GxBSscwiivCY&#10;rZbAIpEl2QOwE0IuRAK8Kvn/H6ofAAAA//8DAFBLAQItABQABgAIAAAAIQC2gziS/gAAAOEBAAAT&#10;AAAAAAAAAAAAAAAAAAAAAABbQ29udGVudF9UeXBlc10ueG1sUEsBAi0AFAAGAAgAAAAhADj9If/W&#10;AAAAlAEAAAsAAAAAAAAAAAAAAAAALwEAAF9yZWxzLy5yZWxzUEsBAi0AFAAGAAgAAAAhAJ25WES2&#10;AgAA3gUAAA4AAAAAAAAAAAAAAAAALgIAAGRycy9lMm9Eb2MueG1sUEsBAi0AFAAGAAgAAAAhAORG&#10;JO/iAAAACwEAAA8AAAAAAAAAAAAAAAAAEAUAAGRycy9kb3ducmV2LnhtbFBLBQYAAAAABAAEAPMA&#10;AAAfBgAAAAA=&#10;" adj="6300,24300" fillcolor="#d9e2f3 [660]" strokecolor="#1f3763 [1604]" strokeweight="1pt">
                <v:textbox>
                  <w:txbxContent>
                    <w:p w14:paraId="2E986F0A" w14:textId="77777777" w:rsidR="00FD1665" w:rsidRDefault="00FD1665" w:rsidP="00900AD9">
                      <w:pPr>
                        <w:jc w:val="center"/>
                        <w:rPr>
                          <w:rFonts w:cs="Open Sans"/>
                          <w:color w:val="000000"/>
                        </w:rPr>
                      </w:pPr>
                      <w:r w:rsidRPr="005A230C">
                        <w:rPr>
                          <w:rFonts w:cs="Open Sans"/>
                          <w:color w:val="000000"/>
                        </w:rPr>
                        <w:t>I think it is important that we stop child labor and child abuse</w:t>
                      </w:r>
                    </w:p>
                    <w:p w14:paraId="28E89339" w14:textId="77777777" w:rsidR="00FD1665" w:rsidRPr="00907513" w:rsidRDefault="00FD1665" w:rsidP="00900AD9">
                      <w:pPr>
                        <w:jc w:val="center"/>
                        <w:rPr>
                          <w:rFonts w:cs="Open Sans"/>
                        </w:rPr>
                      </w:pPr>
                      <w:r w:rsidRPr="005A230C">
                        <w:rPr>
                          <w:rFonts w:cs="Open Sans"/>
                          <w:color w:val="000000"/>
                        </w:rPr>
                        <w:t>(</w:t>
                      </w:r>
                      <w:r>
                        <w:rPr>
                          <w:rFonts w:cs="Open Sans"/>
                          <w:color w:val="000000"/>
                        </w:rPr>
                        <w:t>child</w:t>
                      </w:r>
                      <w:r w:rsidRPr="005A230C">
                        <w:rPr>
                          <w:rFonts w:cs="Open Sans"/>
                          <w:color w:val="000000"/>
                        </w:rPr>
                        <w:t>, 10)</w:t>
                      </w:r>
                    </w:p>
                  </w:txbxContent>
                </v:textbox>
                <w10:wrap type="topAndBottom"/>
              </v:shape>
            </w:pict>
          </mc:Fallback>
        </mc:AlternateContent>
      </w:r>
      <w:r>
        <w:rPr>
          <w:noProof/>
        </w:rPr>
        <mc:AlternateContent>
          <mc:Choice Requires="wps">
            <w:drawing>
              <wp:anchor distT="0" distB="0" distL="114300" distR="114300" simplePos="0" relativeHeight="251764736" behindDoc="1" locked="0" layoutInCell="1" allowOverlap="1" wp14:anchorId="066795B9" wp14:editId="25D75182">
                <wp:simplePos x="0" y="0"/>
                <wp:positionH relativeFrom="margin">
                  <wp:posOffset>864446</wp:posOffset>
                </wp:positionH>
                <wp:positionV relativeFrom="paragraph">
                  <wp:posOffset>423</wp:posOffset>
                </wp:positionV>
                <wp:extent cx="3398520" cy="1524000"/>
                <wp:effectExtent l="0" t="0" r="11430" b="228600"/>
                <wp:wrapTopAndBottom/>
                <wp:docPr id="772" name="Speech Bubble: Rectangle 772"/>
                <wp:cNvGraphicFramePr/>
                <a:graphic xmlns:a="http://schemas.openxmlformats.org/drawingml/2006/main">
                  <a:graphicData uri="http://schemas.microsoft.com/office/word/2010/wordprocessingShape">
                    <wps:wsp>
                      <wps:cNvSpPr/>
                      <wps:spPr>
                        <a:xfrm>
                          <a:off x="0" y="0"/>
                          <a:ext cx="3398520" cy="1524000"/>
                        </a:xfrm>
                        <a:prstGeom prst="wedgeRectCallout">
                          <a:avLst/>
                        </a:prstGeom>
                      </wps:spPr>
                      <wps:style>
                        <a:lnRef idx="1">
                          <a:schemeClr val="accent1"/>
                        </a:lnRef>
                        <a:fillRef idx="2">
                          <a:schemeClr val="accent1"/>
                        </a:fillRef>
                        <a:effectRef idx="1">
                          <a:schemeClr val="accent1"/>
                        </a:effectRef>
                        <a:fontRef idx="minor">
                          <a:schemeClr val="dk1"/>
                        </a:fontRef>
                      </wps:style>
                      <wps:txbx>
                        <w:txbxContent>
                          <w:p w14:paraId="50920BCB" w14:textId="77777777" w:rsidR="00FD1665" w:rsidRDefault="00FD1665" w:rsidP="00900AD9">
                            <w:pPr>
                              <w:jc w:val="center"/>
                            </w:pPr>
                            <w:r w:rsidRPr="0056778B">
                              <w:t>Growing up in Australia is really enjoyable, though i do think that we should put more effort into stopping physical and sexual abuse</w:t>
                            </w:r>
                          </w:p>
                          <w:p w14:paraId="0DDB3BF9" w14:textId="77777777" w:rsidR="00FD1665" w:rsidRDefault="00FD1665" w:rsidP="00900AD9">
                            <w:pPr>
                              <w:jc w:val="center"/>
                            </w:pPr>
                            <w:r w:rsidRPr="0056778B">
                              <w:t xml:space="preserve"> (child, 11)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66795B9" id="Speech Bubble: Rectangle 772" o:spid="_x0000_s1068" type="#_x0000_t61" style="position:absolute;margin-left:68.05pt;margin-top:.05pt;width:267.6pt;height:120pt;z-index:-25155174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afoFgAIAAEkFAAAOAAAAZHJzL2Uyb0RvYy54bWysVFtP2zAUfp+0/2D5faQp7YCIFHVFTJMQ&#10;IMrEs+scN9Ec27PdJt2v59i5UDGkTdNeHJ+c+3e+48urtpZkD9ZVWuU0PZlQAorrolLbnH5/uvl0&#10;TonzTBVMagU5PYCjV4uPHy4bk8FUl1oWYAkGUS5rTE5L702WJI6XUDN3og0oVApta+ZRtNuksKzB&#10;6LVMppPJ56TRtjBWc3AO/153SrqI8YUA7u+FcOCJzCnW5uNp47kJZ7K4ZNnWMlNWvC+D/UMVNasU&#10;Jh1DXTPPyM5Wv4WqK26108KfcF0nWoiKQ+wBu0knb7pZl8xA7AXBcWaEyf2/sPxu/2BJVeT07GxK&#10;iWI1DmltAHhJvuw2GwkZeUQUmdpKIMEGEWuMy9BxbR5sLzm8hvZbYevwxcZIG1E+jChD6wnHn6en&#10;F+fzKQ6Doy6dT2eTSZxD8upurPNfQdckXHLaQLGFUMWKSal3PiLN9rfOY3p0G8xRCKV1xcSbP0gI&#10;9Uj1CALbxPRp9I4Eg5W0ZM+QGoxzUD4NzWG8aB3cRCXl6Dj9s2NvH1whkm90/ouso0fMrJUfnetK&#10;afte9uLHULLo7AcEur4DBL7dtHG+s3F0G10ccOhWd9vgDL+pEOdb5vwDs0h/nA2utL/HQ0jd5FT3&#10;N0pKbX+99z/YIytRS0mD65RT93PHLFAivynk60U6m4X9i8Jsfhbmb481m2ON2tUrjWNJ8fEwPF6D&#10;vZfDVVhdP+PmL0NWVDHFMXdOubeDsPLdmuPbwWG5jGa4c4b5W7U2fCBC4M5T+8ys6cnmkad3elg9&#10;lr3hWWcbRqT0cue1qCIJA9Qdrv0IcF8jl/q3JTwIx3K0en0BFy8AAAD//wMAUEsDBBQABgAIAAAA&#10;IQDKMccz2wAAAAgBAAAPAAAAZHJzL2Rvd25yZXYueG1sTI9BTsMwEEX3SNzBGiR21HELoQ1xqgqp&#10;YokoHMCOp0lK7Ilit005PdMVLL/e15835XryvTjhGDsKGtQsA4GhJteFRsPX5/ZhCSImE5zpKaCG&#10;C0ZYV7c3pSkcncMHnnapETwSYmE0tCkNhZSxbtGbOKMBA7M9jd4kjmMj3WjOPO57Oc+yXHrTBb7Q&#10;mgFfW6y/d0evYUPvT4om+0NvB7cdm4s9rPZW6/u7afMCIuGU/spw1Wd1qNjJ0jG4KHrOi1xx9QoE&#10;4/xZLUBYDfPHTIGsSvn/geoXAAD//wMAUEsBAi0AFAAGAAgAAAAhALaDOJL+AAAA4QEAABMAAAAA&#10;AAAAAAAAAAAAAAAAAFtDb250ZW50X1R5cGVzXS54bWxQSwECLQAUAAYACAAAACEAOP0h/9YAAACU&#10;AQAACwAAAAAAAAAAAAAAAAAvAQAAX3JlbHMvLnJlbHNQSwECLQAUAAYACAAAACEASGn6BYACAABJ&#10;BQAADgAAAAAAAAAAAAAAAAAuAgAAZHJzL2Uyb0RvYy54bWxQSwECLQAUAAYACAAAACEAyjHHM9sA&#10;AAAIAQAADwAAAAAAAAAAAAAAAADaBAAAZHJzL2Rvd25yZXYueG1sUEsFBgAAAAAEAAQA8wAAAOIF&#10;AAAAAA==&#10;" adj="6300,24300" fillcolor="#82a0d7 [2164]" strokecolor="#4472c4 [3204]" strokeweight=".5pt">
                <v:fill color2="#678ccf [2612]" rotate="t" colors="0 #a8b7df;.5 #9aabd9;1 #879ed7" focus="100%" type="gradient">
                  <o:fill v:ext="view" type="gradientUnscaled"/>
                </v:fill>
                <v:textbox>
                  <w:txbxContent>
                    <w:p w14:paraId="50920BCB" w14:textId="77777777" w:rsidR="00FD1665" w:rsidRDefault="00FD1665" w:rsidP="00900AD9">
                      <w:pPr>
                        <w:jc w:val="center"/>
                      </w:pPr>
                      <w:r w:rsidRPr="0056778B">
                        <w:t>Growing up in Australia is really enjoyable, though i do think that we should put more effort into stopping physical and sexual abuse</w:t>
                      </w:r>
                    </w:p>
                    <w:p w14:paraId="0DDB3BF9" w14:textId="77777777" w:rsidR="00FD1665" w:rsidRDefault="00FD1665" w:rsidP="00900AD9">
                      <w:pPr>
                        <w:jc w:val="center"/>
                      </w:pPr>
                      <w:r w:rsidRPr="0056778B">
                        <w:t xml:space="preserve"> (child, 11)</w:t>
                      </w:r>
                    </w:p>
                  </w:txbxContent>
                </v:textbox>
                <w10:wrap type="topAndBottom" anchorx="margin"/>
              </v:shape>
            </w:pict>
          </mc:Fallback>
        </mc:AlternateContent>
      </w:r>
      <w:r w:rsidR="003874CE" w:rsidRPr="00AE5C65">
        <w:rPr>
          <w:b/>
          <w:bCs/>
        </w:rPr>
        <w:t>In its Concluding Observations (2019), the Committee on the Rights of the Child welcomed the report of the Royal Commission into Institutional Responses to Child Sexual Abuse, and the Prime Minister’s National Apology to Victims of Survivors of Institutional Child Sexual Abuse. However, it recommended a review of the National Redress Scheme to include non-citizens</w:t>
      </w:r>
      <w:r w:rsidR="003874CE">
        <w:rPr>
          <w:b/>
          <w:bCs/>
        </w:rPr>
        <w:t>,</w:t>
      </w:r>
      <w:r w:rsidR="003874CE" w:rsidRPr="00AE5C65">
        <w:rPr>
          <w:b/>
          <w:bCs/>
        </w:rPr>
        <w:t xml:space="preserve"> non-permanent residents, persons sentenced </w:t>
      </w:r>
      <w:r w:rsidR="003874CE">
        <w:rPr>
          <w:b/>
          <w:bCs/>
        </w:rPr>
        <w:t>to imprisonment for five years or longer for a crime</w:t>
      </w:r>
      <w:r w:rsidR="003874CE" w:rsidRPr="00AE5C65">
        <w:rPr>
          <w:b/>
          <w:bCs/>
        </w:rPr>
        <w:t>, and children under 8 in 2018.</w:t>
      </w:r>
      <w:r w:rsidR="003874CE" w:rsidRPr="00AE5C65">
        <w:rPr>
          <w:rStyle w:val="EndnoteReference"/>
          <w:b/>
          <w:bCs/>
        </w:rPr>
        <w:endnoteReference w:id="192"/>
      </w:r>
      <w:r w:rsidR="003874CE" w:rsidRPr="00AE5C65">
        <w:rPr>
          <w:b/>
          <w:bCs/>
        </w:rPr>
        <w:t xml:space="preserve"> </w:t>
      </w:r>
    </w:p>
    <w:p w14:paraId="2AF027DF" w14:textId="77777777" w:rsidR="006950D8" w:rsidRPr="00AB3F5F" w:rsidRDefault="006950D8" w:rsidP="00347F86">
      <w:pPr>
        <w:rPr>
          <w:rFonts w:cs="Open Sans"/>
        </w:rPr>
      </w:pPr>
      <w:r>
        <w:rPr>
          <w:rFonts w:cs="Open Sans"/>
        </w:rPr>
        <w:t>T</w:t>
      </w:r>
      <w:r w:rsidRPr="00AB3F5F">
        <w:rPr>
          <w:rFonts w:cs="Open Sans"/>
        </w:rPr>
        <w:t xml:space="preserve">he Royal Commission </w:t>
      </w:r>
      <w:r>
        <w:rPr>
          <w:rFonts w:cs="Open Sans"/>
        </w:rPr>
        <w:t xml:space="preserve">also </w:t>
      </w:r>
      <w:r w:rsidRPr="00AB3F5F">
        <w:rPr>
          <w:rFonts w:cs="Open Sans"/>
        </w:rPr>
        <w:t>set out ten standards for making institutions child safe.</w:t>
      </w:r>
      <w:r w:rsidRPr="002A27EE">
        <w:rPr>
          <w:rStyle w:val="EndnoteReference"/>
        </w:rPr>
        <w:endnoteReference w:id="193"/>
      </w:r>
      <w:r w:rsidRPr="00AB3F5F">
        <w:rPr>
          <w:rFonts w:cs="Open Sans"/>
        </w:rPr>
        <w:t xml:space="preserve"> Using these standards, with the support of the Australian Government, the National Children’s Commissioner developed the National Principles for Child Safe Organisation</w:t>
      </w:r>
      <w:r>
        <w:rPr>
          <w:rFonts w:cs="Open Sans"/>
        </w:rPr>
        <w:t>s. The National Children’s Commissioner also developed a range of</w:t>
      </w:r>
      <w:r w:rsidRPr="00AB3F5F">
        <w:rPr>
          <w:rFonts w:cs="Open Sans"/>
        </w:rPr>
        <w:t xml:space="preserve"> tools and resources to support implementation</w:t>
      </w:r>
      <w:r>
        <w:rPr>
          <w:rFonts w:cs="Open Sans"/>
        </w:rPr>
        <w:t>, a dedicated website and resource hub, and online training modules</w:t>
      </w:r>
      <w:r w:rsidRPr="00AB3F5F">
        <w:rPr>
          <w:rFonts w:cs="Open Sans"/>
        </w:rPr>
        <w:t xml:space="preserve">. </w:t>
      </w:r>
      <w:r>
        <w:rPr>
          <w:rFonts w:cs="Open Sans"/>
        </w:rPr>
        <w:t>The National Principles are rights-based and cover all forms of potential harms to children.</w:t>
      </w:r>
      <w:r w:rsidRPr="00AB3F5F">
        <w:rPr>
          <w:rFonts w:cs="Open Sans"/>
        </w:rPr>
        <w:t xml:space="preserve"> However,</w:t>
      </w:r>
      <w:r>
        <w:rPr>
          <w:rFonts w:cs="Open Sans"/>
        </w:rPr>
        <w:t xml:space="preserve"> to genuinely</w:t>
      </w:r>
      <w:r w:rsidRPr="00AB3F5F">
        <w:rPr>
          <w:rFonts w:cs="Open Sans"/>
        </w:rPr>
        <w:t xml:space="preserve"> </w:t>
      </w:r>
      <w:r>
        <w:rPr>
          <w:rFonts w:cs="Open Sans"/>
        </w:rPr>
        <w:t xml:space="preserve">embed the cultural change required within the community, much </w:t>
      </w:r>
      <w:r w:rsidRPr="00AB3F5F">
        <w:rPr>
          <w:rFonts w:cs="Open Sans"/>
        </w:rPr>
        <w:t xml:space="preserve">more needs to be done to </w:t>
      </w:r>
      <w:r>
        <w:rPr>
          <w:rFonts w:cs="Open Sans"/>
        </w:rPr>
        <w:t xml:space="preserve">support the Commissioner and others to </w:t>
      </w:r>
      <w:r w:rsidRPr="00AB3F5F">
        <w:rPr>
          <w:rFonts w:cs="Open Sans"/>
        </w:rPr>
        <w:t>promote implement</w:t>
      </w:r>
      <w:r>
        <w:rPr>
          <w:rFonts w:cs="Open Sans"/>
        </w:rPr>
        <w:t>ation of</w:t>
      </w:r>
      <w:r w:rsidRPr="00AB3F5F">
        <w:rPr>
          <w:rFonts w:cs="Open Sans"/>
        </w:rPr>
        <w:t xml:space="preserve"> the </w:t>
      </w:r>
      <w:r>
        <w:rPr>
          <w:rFonts w:cs="Open Sans"/>
        </w:rPr>
        <w:t xml:space="preserve">National </w:t>
      </w:r>
      <w:r w:rsidRPr="00AB3F5F">
        <w:rPr>
          <w:rFonts w:cs="Open Sans"/>
        </w:rPr>
        <w:t xml:space="preserve">Principles </w:t>
      </w:r>
      <w:r>
        <w:rPr>
          <w:rFonts w:cs="Open Sans"/>
        </w:rPr>
        <w:t xml:space="preserve">in </w:t>
      </w:r>
      <w:r w:rsidRPr="00AB3F5F">
        <w:rPr>
          <w:rFonts w:cs="Open Sans"/>
        </w:rPr>
        <w:t>organisations</w:t>
      </w:r>
      <w:r>
        <w:rPr>
          <w:rFonts w:cs="Open Sans"/>
        </w:rPr>
        <w:t xml:space="preserve"> working with and for children</w:t>
      </w:r>
      <w:r w:rsidRPr="00AB3F5F">
        <w:rPr>
          <w:rFonts w:cs="Open Sans"/>
        </w:rPr>
        <w:t>.</w:t>
      </w:r>
    </w:p>
    <w:p w14:paraId="30D0A24F" w14:textId="0DBD7369" w:rsidR="00F23675" w:rsidRDefault="00900AD9" w:rsidP="00347F86">
      <w:r w:rsidRPr="00925A0D">
        <w:rPr>
          <w:rFonts w:cs="Open Sans"/>
          <w:noProof/>
        </w:rPr>
        <w:lastRenderedPageBreak/>
        <w:drawing>
          <wp:inline distT="0" distB="0" distL="0" distR="0" wp14:anchorId="4EE03508" wp14:editId="4080AAE8">
            <wp:extent cx="5759450" cy="8311515"/>
            <wp:effectExtent l="0" t="0" r="0" b="0"/>
            <wp:docPr id="782" name="Picture 782" descr="The 10 National Principles for Child Safe Organisations are: 1) Child safety and wellbeing is embedded in organisational leadership, governance and culture. 2) Children and young people are informed about their rights, participate in decisions affecting them and are taken seriously. 3) Families and communities are informed and involved in promoting child safety and wellbeing. 4) Equity is upheld and diverse needs respected in policy and practice. 5) People working with children and young people are suitable and supported to reflect child safety and wellbeing values in practice. 6) Processes to respond to complaints and concerns are child focused. 7) Staff and volunteers are equipped with the knowledge, skills and awareness to keep children and young people safe through ongoing education and training. 8) Physical and online environments promote safety and wellbeing while minimising the opportunity for children and young people to be harmed. 9) Implementation of the national child safe principles is regularly reviewed and improved. 10) Policies and procedures document how the organisation is safe for children and young peop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85">
                      <a:extLst>
                        <a:ext uri="{28A0092B-C50C-407E-A947-70E740481C1C}">
                          <a14:useLocalDpi xmlns:a14="http://schemas.microsoft.com/office/drawing/2010/main" val="0"/>
                        </a:ext>
                      </a:extLst>
                    </a:blip>
                    <a:srcRect/>
                    <a:stretch>
                      <a:fillRect/>
                    </a:stretch>
                  </pic:blipFill>
                  <pic:spPr bwMode="auto">
                    <a:xfrm>
                      <a:off x="0" y="0"/>
                      <a:ext cx="5759450" cy="8311515"/>
                    </a:xfrm>
                    <a:prstGeom prst="rect">
                      <a:avLst/>
                    </a:prstGeom>
                    <a:noFill/>
                    <a:ln>
                      <a:noFill/>
                    </a:ln>
                  </pic:spPr>
                </pic:pic>
              </a:graphicData>
            </a:graphic>
          </wp:inline>
        </w:drawing>
      </w:r>
    </w:p>
    <w:p w14:paraId="1FAF66AA" w14:textId="77777777" w:rsidR="00F23675" w:rsidRDefault="00F23675" w:rsidP="00347F86">
      <w:pPr>
        <w:keepNext w:val="0"/>
        <w:keepLines w:val="0"/>
        <w:spacing w:after="160" w:line="259" w:lineRule="auto"/>
      </w:pPr>
      <w:r>
        <w:br w:type="page"/>
      </w:r>
    </w:p>
    <w:p w14:paraId="4EEF76D5" w14:textId="77777777" w:rsidR="00900AD9" w:rsidRPr="00635819" w:rsidRDefault="00900AD9" w:rsidP="00347F86">
      <w:pPr>
        <w:pStyle w:val="Heading2"/>
      </w:pPr>
      <w:bookmarkStart w:id="148" w:name="_Toc25573100"/>
      <w:r w:rsidRPr="00635819">
        <w:lastRenderedPageBreak/>
        <w:t>Bullying</w:t>
      </w:r>
      <w:bookmarkEnd w:id="148"/>
    </w:p>
    <w:p w14:paraId="0D56AB85" w14:textId="77777777" w:rsidR="006950D8" w:rsidRDefault="006950D8" w:rsidP="00347F86">
      <w:r>
        <w:t xml:space="preserve">Bullying at school can have lasting effects on children’s psychological wellbeing (of both victims and perpetrators) and can significantly affect their school attendance and performance. </w:t>
      </w:r>
    </w:p>
    <w:p w14:paraId="50FECF1A" w14:textId="77777777" w:rsidR="006950D8" w:rsidRDefault="006950D8" w:rsidP="00347F86">
      <w:pPr>
        <w:rPr>
          <w:lang w:eastAsia="en-US"/>
        </w:rPr>
      </w:pPr>
      <w:r>
        <w:t>While definitions vary, bullying is commonly defined as intentional and repeated aggressive behaviour towards a peer that causes them harm.</w:t>
      </w:r>
      <w:r>
        <w:rPr>
          <w:rStyle w:val="EndnoteReference"/>
        </w:rPr>
        <w:endnoteReference w:id="194"/>
      </w:r>
      <w:r>
        <w:t xml:space="preserve"> Cyberbullying involves using technology such as mobile phones and the internet to bully or harass another person. </w:t>
      </w:r>
      <w:r>
        <w:rPr>
          <w:rFonts w:cs="Open Sans"/>
          <w:color w:val="333333"/>
          <w:shd w:val="clear" w:color="auto" w:fill="FFFFFF"/>
        </w:rPr>
        <w:t xml:space="preserve">Prevalence of bullying can </w:t>
      </w:r>
      <w:r w:rsidRPr="005E1E14">
        <w:rPr>
          <w:rFonts w:cs="Open Sans"/>
          <w:color w:val="333333"/>
          <w:shd w:val="clear" w:color="auto" w:fill="FFFFFF"/>
        </w:rPr>
        <w:t xml:space="preserve">potentially be over-estimated if students use the term </w:t>
      </w:r>
      <w:r>
        <w:rPr>
          <w:rFonts w:cs="Open Sans"/>
          <w:color w:val="333333"/>
          <w:shd w:val="clear" w:color="auto" w:fill="FFFFFF"/>
        </w:rPr>
        <w:t>‘</w:t>
      </w:r>
      <w:r w:rsidRPr="005E1E14">
        <w:rPr>
          <w:rFonts w:cs="Open Sans"/>
          <w:color w:val="333333"/>
          <w:shd w:val="clear" w:color="auto" w:fill="FFFFFF"/>
        </w:rPr>
        <w:t>bullying</w:t>
      </w:r>
      <w:r>
        <w:rPr>
          <w:rFonts w:cs="Open Sans"/>
          <w:color w:val="333333"/>
          <w:shd w:val="clear" w:color="auto" w:fill="FFFFFF"/>
        </w:rPr>
        <w:t>’</w:t>
      </w:r>
      <w:r w:rsidRPr="005E1E14">
        <w:rPr>
          <w:rFonts w:cs="Open Sans"/>
          <w:color w:val="333333"/>
          <w:shd w:val="clear" w:color="auto" w:fill="FFFFFF"/>
        </w:rPr>
        <w:t xml:space="preserve"> to include behaviours that are not actually bullying and can potentially be under-estimated if students are reluctant to report to others. </w:t>
      </w:r>
    </w:p>
    <w:p w14:paraId="5A5C04B7" w14:textId="77777777" w:rsidR="006950D8" w:rsidRDefault="006950D8" w:rsidP="00347F86">
      <w:r>
        <w:rPr>
          <w:noProof/>
        </w:rPr>
        <mc:AlternateContent>
          <mc:Choice Requires="wps">
            <w:drawing>
              <wp:anchor distT="0" distB="0" distL="114300" distR="114300" simplePos="0" relativeHeight="251908096" behindDoc="0" locked="0" layoutInCell="1" allowOverlap="1" wp14:anchorId="172DCC61" wp14:editId="53066E4B">
                <wp:simplePos x="0" y="0"/>
                <wp:positionH relativeFrom="margin">
                  <wp:posOffset>402590</wp:posOffset>
                </wp:positionH>
                <wp:positionV relativeFrom="paragraph">
                  <wp:posOffset>1346200</wp:posOffset>
                </wp:positionV>
                <wp:extent cx="1706880" cy="1706880"/>
                <wp:effectExtent l="0" t="0" r="26670" b="255270"/>
                <wp:wrapTopAndBottom/>
                <wp:docPr id="119" name="Speech Bubble: Rectangle with Corners Rounded 119"/>
                <wp:cNvGraphicFramePr/>
                <a:graphic xmlns:a="http://schemas.openxmlformats.org/drawingml/2006/main">
                  <a:graphicData uri="http://schemas.microsoft.com/office/word/2010/wordprocessingShape">
                    <wps:wsp>
                      <wps:cNvSpPr/>
                      <wps:spPr>
                        <a:xfrm>
                          <a:off x="0" y="0"/>
                          <a:ext cx="1706880" cy="1706880"/>
                        </a:xfrm>
                        <a:prstGeom prst="wedgeRoundRectCallout">
                          <a:avLst/>
                        </a:prstGeom>
                      </wps:spPr>
                      <wps:style>
                        <a:lnRef idx="1">
                          <a:schemeClr val="accent1"/>
                        </a:lnRef>
                        <a:fillRef idx="2">
                          <a:schemeClr val="accent1"/>
                        </a:fillRef>
                        <a:effectRef idx="1">
                          <a:schemeClr val="accent1"/>
                        </a:effectRef>
                        <a:fontRef idx="minor">
                          <a:schemeClr val="dk1"/>
                        </a:fontRef>
                      </wps:style>
                      <wps:txbx>
                        <w:txbxContent>
                          <w:p w14:paraId="0D1E5DDB" w14:textId="77777777" w:rsidR="00FD1665" w:rsidRDefault="00FD1665" w:rsidP="006950D8">
                            <w:pPr>
                              <w:spacing w:after="0"/>
                              <w:jc w:val="center"/>
                              <w:rPr>
                                <w:rFonts w:cs="Open Sans"/>
                                <w:color w:val="000000"/>
                              </w:rPr>
                            </w:pPr>
                            <w:r w:rsidRPr="008F0ED0">
                              <w:rPr>
                                <w:rFonts w:cs="Open Sans"/>
                                <w:color w:val="000000"/>
                              </w:rPr>
                              <w:t xml:space="preserve">Australia could do more about bullying and education </w:t>
                            </w:r>
                          </w:p>
                          <w:p w14:paraId="57D2758F" w14:textId="23296046" w:rsidR="00FD1665" w:rsidRPr="008B1579" w:rsidRDefault="00FD1665" w:rsidP="008B1579">
                            <w:pPr>
                              <w:spacing w:after="0"/>
                              <w:jc w:val="center"/>
                              <w:rPr>
                                <w:rFonts w:cs="Open Sans"/>
                                <w:color w:val="000000"/>
                              </w:rPr>
                            </w:pPr>
                            <w:r w:rsidRPr="008F0ED0">
                              <w:rPr>
                                <w:rFonts w:cs="Open Sans"/>
                                <w:color w:val="000000"/>
                              </w:rPr>
                              <w:t>(child, 10)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72DCC61" id="Speech Bubble: Rectangle with Corners Rounded 119" o:spid="_x0000_s1069" type="#_x0000_t62" style="position:absolute;margin-left:31.7pt;margin-top:106pt;width:134.4pt;height:134.4pt;z-index:25190809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GBFejQIAAGMFAAAOAAAAZHJzL2Uyb0RvYy54bWysVE1v2zAMvQ/YfxB0Xx1nWZsGdYosRYcB&#10;RVs0HXpWZCo2JouapMTJfv0o2U6LrsCGYRdZND9EPj7y4nLfaLYD52s0Bc9PRpyBkVjWZlPwb4/X&#10;H6ac+SBMKTQaKPgBPL+cv3930doZjLFCXYJjFMT4WWsLXoVgZ1nmZQWN8CdowZBSoWtEINFtstKJ&#10;lqI3OhuPRqdZi660DiV4T3+vOiWfp/hKgQx3SnkITBeccgvpdOlcxzObX4jZxglb1bJPQ/xDFo2o&#10;DT16DHUlgmBbV/8WqqmlQ48qnEhsMlSqlpBqoGry0atqVpWwkGohcLw9wuT/X1h5u7t3rC6pd/k5&#10;Z0Y01KSVBZAV+7xdrzXM2AOhKMxGA2vrULElOkMNZw+4NSWULDoSjK31M4q2sveulzxdIyZ75Zr4&#10;pWrZPkF/OEIP+8Ak/czPRqfTKXVIkm4QKE727G6dD18AGxYvBW+h3EDKIea3FFrjNqQeiN2ND53v&#10;4EOBYn5dRukWDhpiUto8gCIAYg7JO1EPltqxnSDSCCnBhDxWSLkk6+imaq2PjuM/O/b20RUSLY/O&#10;f/Hq0SO9jCYcnZvaoHvr9fL7kLLq7AcEurojBGG/3qfOTz4O/VtjeSA6OOzmxFt5XRPYN8KHe+Fo&#10;MKhBNOzhjg6lsS049jfOKnQ/3/of7YmvpOWspUEruP+xFQ44018NMfk8n0ziZCZh8ulsTIJ7qVm/&#10;1Jhts0RqS05rxcp0jfZBD1flsHminbCIr5JKGElvF1wGNwjL0C0A2ioSFotkRtNoRbgxKysHIkTu&#10;PO6fhLM94wKR9RaHoRSzVzzrbGOLDC62AVWdSBih7nDtW0CTnLjUb524Kl7Kyep5N85/AQAA//8D&#10;AFBLAwQUAAYACAAAACEAYc03Jd8AAAAKAQAADwAAAGRycy9kb3ducmV2LnhtbEyPQUvEMBCF74L/&#10;IYzgzU03rUupTRcRFTwtrrrsMW3GtthMSifbrf/eeNLjMB/vfa/cLm4QM07ce9KwXiUgkBpve2o1&#10;vL893eQgOBiyZvCEGr6RYVtdXpSmsP5MrzjvQytiCHFhNHQhjIWU3HToDK/8iBR/n35yJsRzaqWd&#10;zDmGu0GqJNlIZ3qKDZ0Z8aHD5mt/chp4sUeTPmYzf9w+14d6t3vJWGp9fbXc34EIuIQ/GH71ozpU&#10;0an2J7IsBg2bNIukBrVWcVME0lQpELWGLE9ykFUp/0+ofgAAAP//AwBQSwECLQAUAAYACAAAACEA&#10;toM4kv4AAADhAQAAEwAAAAAAAAAAAAAAAAAAAAAAW0NvbnRlbnRfVHlwZXNdLnhtbFBLAQItABQA&#10;BgAIAAAAIQA4/SH/1gAAAJQBAAALAAAAAAAAAAAAAAAAAC8BAABfcmVscy8ucmVsc1BLAQItABQA&#10;BgAIAAAAIQAKGBFejQIAAGMFAAAOAAAAAAAAAAAAAAAAAC4CAABkcnMvZTJvRG9jLnhtbFBLAQIt&#10;ABQABgAIAAAAIQBhzTcl3wAAAAoBAAAPAAAAAAAAAAAAAAAAAOcEAABkcnMvZG93bnJldi54bWxQ&#10;SwUGAAAAAAQABADzAAAA8wUAAAAA&#10;" adj="6300,24300" fillcolor="#82a0d7 [2164]" strokecolor="#4472c4 [3204]" strokeweight=".5pt">
                <v:fill color2="#678ccf [2612]" rotate="t" colors="0 #a8b7df;.5 #9aabd9;1 #879ed7" focus="100%" type="gradient">
                  <o:fill v:ext="view" type="gradientUnscaled"/>
                </v:fill>
                <v:textbox>
                  <w:txbxContent>
                    <w:p w14:paraId="0D1E5DDB" w14:textId="77777777" w:rsidR="00FD1665" w:rsidRDefault="00FD1665" w:rsidP="006950D8">
                      <w:pPr>
                        <w:spacing w:after="0"/>
                        <w:jc w:val="center"/>
                        <w:rPr>
                          <w:rFonts w:cs="Open Sans"/>
                          <w:color w:val="000000"/>
                        </w:rPr>
                      </w:pPr>
                      <w:r w:rsidRPr="008F0ED0">
                        <w:rPr>
                          <w:rFonts w:cs="Open Sans"/>
                          <w:color w:val="000000"/>
                        </w:rPr>
                        <w:t xml:space="preserve">Australia could do more about bullying and education </w:t>
                      </w:r>
                    </w:p>
                    <w:p w14:paraId="57D2758F" w14:textId="23296046" w:rsidR="00FD1665" w:rsidRPr="008B1579" w:rsidRDefault="00FD1665" w:rsidP="008B1579">
                      <w:pPr>
                        <w:spacing w:after="0"/>
                        <w:jc w:val="center"/>
                        <w:rPr>
                          <w:rFonts w:cs="Open Sans"/>
                          <w:color w:val="000000"/>
                        </w:rPr>
                      </w:pPr>
                      <w:r w:rsidRPr="008F0ED0">
                        <w:rPr>
                          <w:rFonts w:cs="Open Sans"/>
                          <w:color w:val="000000"/>
                        </w:rPr>
                        <w:t>(child, 10)</w:t>
                      </w:r>
                    </w:p>
                  </w:txbxContent>
                </v:textbox>
                <w10:wrap type="topAndBottom" anchorx="margin"/>
              </v:shape>
            </w:pict>
          </mc:Fallback>
        </mc:AlternateContent>
      </w:r>
      <w:r>
        <w:rPr>
          <w:noProof/>
        </w:rPr>
        <mc:AlternateContent>
          <mc:Choice Requires="wps">
            <w:drawing>
              <wp:anchor distT="0" distB="0" distL="114300" distR="114300" simplePos="0" relativeHeight="251909120" behindDoc="0" locked="0" layoutInCell="1" allowOverlap="1" wp14:anchorId="38C210E8" wp14:editId="080F7012">
                <wp:simplePos x="0" y="0"/>
                <wp:positionH relativeFrom="column">
                  <wp:posOffset>2639060</wp:posOffset>
                </wp:positionH>
                <wp:positionV relativeFrom="paragraph">
                  <wp:posOffset>1342390</wp:posOffset>
                </wp:positionV>
                <wp:extent cx="2731770" cy="1482090"/>
                <wp:effectExtent l="19050" t="19050" r="30480" b="213360"/>
                <wp:wrapNone/>
                <wp:docPr id="121" name="Speech Bubble: Oval 121"/>
                <wp:cNvGraphicFramePr/>
                <a:graphic xmlns:a="http://schemas.openxmlformats.org/drawingml/2006/main">
                  <a:graphicData uri="http://schemas.microsoft.com/office/word/2010/wordprocessingShape">
                    <wps:wsp>
                      <wps:cNvSpPr/>
                      <wps:spPr>
                        <a:xfrm>
                          <a:off x="0" y="0"/>
                          <a:ext cx="2731770" cy="1482090"/>
                        </a:xfrm>
                        <a:prstGeom prst="wedgeEllipseCallout">
                          <a:avLst/>
                        </a:prstGeom>
                      </wps:spPr>
                      <wps:style>
                        <a:lnRef idx="2">
                          <a:schemeClr val="accent1">
                            <a:shade val="50000"/>
                          </a:schemeClr>
                        </a:lnRef>
                        <a:fillRef idx="1">
                          <a:schemeClr val="accent1"/>
                        </a:fillRef>
                        <a:effectRef idx="0">
                          <a:schemeClr val="accent1"/>
                        </a:effectRef>
                        <a:fontRef idx="minor">
                          <a:schemeClr val="lt1"/>
                        </a:fontRef>
                      </wps:style>
                      <wps:txbx>
                        <w:txbxContent>
                          <w:p w14:paraId="2FDB5B9F" w14:textId="2BF5BBFF" w:rsidR="00FD1665" w:rsidRDefault="00FD1665" w:rsidP="008B1579">
                            <w:pPr>
                              <w:jc w:val="center"/>
                            </w:pPr>
                            <w:r w:rsidRPr="00676A50">
                              <w:t>There is a lot of bullying it has to stop (child, 11)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8C210E8" id="Speech Bubble: Oval 121" o:spid="_x0000_s1070" type="#_x0000_t63" style="position:absolute;margin-left:207.8pt;margin-top:105.7pt;width:215.1pt;height:116.7pt;z-index:2519091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gdJZlgIAAGoFAAAOAAAAZHJzL2Uyb0RvYy54bWysVN9v2yAQfp+0/wHxvtjO0qW16lRZuk6T&#10;qjZaOvWZ4CO2hIEBiZ399T2w41ZttYdpfsAcd/dxP77j8qprJDmAdbVWBc0mKSWguC5rtSvor4eb&#10;T+eUOM9UyaRWUNAjOHq1+PjhsjU5THWlZQmWIIhyeWsKWnlv8iRxvIKGuYk2oFAptG2YR9HuktKy&#10;FtEbmUzT9EvSalsaqzk4h6fXvZIuIr4QwP29EA48kQXF2HxcbVy3YU0WlyzfWWaqmg9hsH+IomG1&#10;wktHqGvmGdnb+g1UU3OrnRZ+wnWTaCFqDjEHzCZLX2WzqZiBmAsWx5mxTO7/wfK7w9qSusTeTTNK&#10;FGuwSRsDwCvydb/dSsjJ/YFJEtRYrNa4HH02Zm0HyeE2ZN4J24Q/5kS6WODjWGDoPOF4OJ1/zuZz&#10;7ANHXTY7n6YXsQXJs7uxzn8H3ZCwKWgL5Q6+SVkbBysmpd77WGd2uHUeI0DPkwcKIbo+nrjzRwkh&#10;JKl+gsAkQwTRO9ILVtISTK2gjHNQPutVFSuhPz5L8QtJ4yWjR5QiYEAWtZQj9gAQqPsWu4cZ7IMr&#10;RHaOzunfAuudR494s1Z+dG5qpe17ABKzGm7u7U9F6ksTquS7bRcJMJudGrzV5RFZYXU/Ls7wmxq7&#10;ccucXzOL84EdxJn397gIqduC6mFHSaXtn/fOgz3SFrWUtDhvBXW/98wCJfKHQkJfZLNZGNAozM7m&#10;UxTsS832pUbtm5XGziFlMbq4DfZenrbC6uYRn4ZluBVVTHG8u6Dc25Ow8v07gI8Lh+UymuFQGuZv&#10;1cbwAB4KHej10D0yawZKemTznT7NJstfUbG3DZ5KL/deizryNJS6r+vQAhzoyKXh8Qkvxks5Wj0/&#10;kYsnAAAA//8DAFBLAwQUAAYACAAAACEAI4zjaOEAAAALAQAADwAAAGRycy9kb3ducmV2LnhtbEyP&#10;QUvDQBCF74L/YRnBm92kbkuI2RQRRCwWapVCb9NkmwSzs2l2k8Z/73jS4/A+3nwvW022FaPpfeNI&#10;QzyLQBgqXNlQpeHz4/kuAeEDUomtI6Ph23hY5ddXGaalu9C7GXehElxCPkUNdQhdKqUvamPRz1xn&#10;iLOT6y0GPvtKlj1euNy2ch5FS2mxIf5QY2eealN87Qar4Q3X+/Xr4XS+p2F4icZz2KjtRuvbm+nx&#10;AUQwU/iD4Vef1SFnp6MbqPSi1aDixZJRDfM4ViCYSNSCxxw5UioBmWfy/4b8BwAA//8DAFBLAQIt&#10;ABQABgAIAAAAIQC2gziS/gAAAOEBAAATAAAAAAAAAAAAAAAAAAAAAABbQ29udGVudF9UeXBlc10u&#10;eG1sUEsBAi0AFAAGAAgAAAAhADj9If/WAAAAlAEAAAsAAAAAAAAAAAAAAAAALwEAAF9yZWxzLy5y&#10;ZWxzUEsBAi0AFAAGAAgAAAAhAEOB0lmWAgAAagUAAA4AAAAAAAAAAAAAAAAALgIAAGRycy9lMm9E&#10;b2MueG1sUEsBAi0AFAAGAAgAAAAhACOM42jhAAAACwEAAA8AAAAAAAAAAAAAAAAA8AQAAGRycy9k&#10;b3ducmV2LnhtbFBLBQYAAAAABAAEAPMAAAD+BQAAAAA=&#10;" adj="6300,24300" fillcolor="#4472c4 [3204]" strokecolor="#1f3763 [1604]" strokeweight="1pt">
                <v:textbox>
                  <w:txbxContent>
                    <w:p w14:paraId="2FDB5B9F" w14:textId="2BF5BBFF" w:rsidR="00FD1665" w:rsidRDefault="00FD1665" w:rsidP="008B1579">
                      <w:pPr>
                        <w:jc w:val="center"/>
                      </w:pPr>
                      <w:r w:rsidRPr="00676A50">
                        <w:t>There is a lot of bullying it has to stop (child, 11)</w:t>
                      </w:r>
                    </w:p>
                  </w:txbxContent>
                </v:textbox>
              </v:shape>
            </w:pict>
          </mc:Fallback>
        </mc:AlternateContent>
      </w:r>
      <w:bookmarkStart w:id="149" w:name="_Hlk23777301"/>
      <w:r>
        <w:t xml:space="preserve">Bullying is a major adolescent health concern internationally. A 2015 Organisation for Economic Co-operation and Development (OECD) report showed that Australia ranked fifth among OECD countries surveyed for percentage of students who reported being bullied at least a few times a month. </w:t>
      </w:r>
      <w:bookmarkEnd w:id="149"/>
      <w:r>
        <w:t>The OECD average percentage of students bullied was 8.9%, whereas 14.8% of students were exposed to bullying in Australia.</w:t>
      </w:r>
      <w:r>
        <w:rPr>
          <w:rStyle w:val="EndnoteReference"/>
        </w:rPr>
        <w:endnoteReference w:id="195"/>
      </w:r>
    </w:p>
    <w:p w14:paraId="29A4AD65" w14:textId="77777777" w:rsidR="00900AD9" w:rsidRDefault="00900AD9" w:rsidP="00347F86"/>
    <w:p w14:paraId="47C51387" w14:textId="353E95BD" w:rsidR="006950D8" w:rsidRDefault="006950D8" w:rsidP="00347F86">
      <w:r>
        <w:t>The 2017 Longitudinal Study of Australian Children survey reported that almost one in five children aged 14–15 years in the study said they had been a victim of bullying in the previous month. The most common act reported by victims was someone saying mean things or name calling (23% of girls; 16% of boys). More boys (14%) than girls (6%) reported being kicked or hit on purpose. Acts of social exclusion were more common among girls (13%) than boys (5%).</w:t>
      </w:r>
      <w:r>
        <w:rPr>
          <w:rStyle w:val="EndnoteReference"/>
        </w:rPr>
        <w:endnoteReference w:id="196"/>
      </w:r>
      <w:r>
        <w:t xml:space="preserve"> About 7% of adolescents admitted to having bullied others.</w:t>
      </w:r>
      <w:r>
        <w:rPr>
          <w:rStyle w:val="EndnoteReference"/>
        </w:rPr>
        <w:endnoteReference w:id="197"/>
      </w:r>
    </w:p>
    <w:p w14:paraId="3D033FF0" w14:textId="40B8B095" w:rsidR="00113E1D" w:rsidRDefault="00113E1D">
      <w:pPr>
        <w:keepNext w:val="0"/>
        <w:keepLines w:val="0"/>
        <w:widowControl/>
        <w:spacing w:after="160" w:line="259" w:lineRule="auto"/>
      </w:pPr>
      <w:r>
        <w:br w:type="page"/>
      </w:r>
    </w:p>
    <w:p w14:paraId="085B082B" w14:textId="46B9C25E" w:rsidR="00113E1D" w:rsidRPr="00113E1D" w:rsidRDefault="00113E1D" w:rsidP="00347F86">
      <w:pPr>
        <w:rPr>
          <w:b/>
          <w:bCs/>
        </w:rPr>
      </w:pPr>
      <w:r w:rsidRPr="00113E1D">
        <w:rPr>
          <w:b/>
          <w:bCs/>
        </w:rPr>
        <w:lastRenderedPageBreak/>
        <w:t>Proportion of 14-15 year olds who reported being a victim of bullying in last 30 days, by gender</w:t>
      </w:r>
    </w:p>
    <w:p w14:paraId="1F2EE9DB" w14:textId="03BC8DBE" w:rsidR="00113E1D" w:rsidRDefault="00113E1D" w:rsidP="00347F86">
      <w:r>
        <w:rPr>
          <w:noProof/>
        </w:rPr>
        <w:drawing>
          <wp:inline distT="0" distB="0" distL="0" distR="0" wp14:anchorId="739670E3" wp14:editId="121F3B85">
            <wp:extent cx="5410200" cy="3389604"/>
            <wp:effectExtent l="0" t="0" r="0" b="1905"/>
            <wp:docPr id="70" name="Immagine 70" desc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 name="Figure 6.3.jpg"/>
                    <pic:cNvPicPr/>
                  </pic:nvPicPr>
                  <pic:blipFill rotWithShape="1">
                    <a:blip r:embed="rId86" cstate="print">
                      <a:extLst>
                        <a:ext uri="{28A0092B-C50C-407E-A947-70E740481C1C}">
                          <a14:useLocalDpi xmlns:a14="http://schemas.microsoft.com/office/drawing/2010/main" val="0"/>
                        </a:ext>
                      </a:extLst>
                    </a:blip>
                    <a:srcRect t="6679"/>
                    <a:stretch/>
                  </pic:blipFill>
                  <pic:spPr bwMode="auto">
                    <a:xfrm>
                      <a:off x="0" y="0"/>
                      <a:ext cx="5410200" cy="3389604"/>
                    </a:xfrm>
                    <a:prstGeom prst="rect">
                      <a:avLst/>
                    </a:prstGeom>
                    <a:ln>
                      <a:noFill/>
                    </a:ln>
                    <a:extLst>
                      <a:ext uri="{53640926-AAD7-44D8-BBD7-CCE9431645EC}">
                        <a14:shadowObscured xmlns:a14="http://schemas.microsoft.com/office/drawing/2010/main"/>
                      </a:ext>
                    </a:extLst>
                  </pic:spPr>
                </pic:pic>
              </a:graphicData>
            </a:graphic>
          </wp:inline>
        </w:drawing>
      </w:r>
    </w:p>
    <w:p w14:paraId="7A61DBAC" w14:textId="506B9439" w:rsidR="00900AD9" w:rsidRPr="003931DF" w:rsidRDefault="003931DF" w:rsidP="00347F86">
      <w:pPr>
        <w:pStyle w:val="EndnoteText"/>
        <w:rPr>
          <w:noProof/>
        </w:rPr>
      </w:pPr>
      <w:r w:rsidRPr="001F5B00">
        <w:t>Figure 6.3</w:t>
      </w:r>
      <w:r w:rsidRPr="001F5B00">
        <w:rPr>
          <w:noProof/>
        </w:rPr>
        <w:t xml:space="preserve">: </w:t>
      </w:r>
      <w:r w:rsidRPr="001F5B00">
        <w:rPr>
          <w:rFonts w:cs="Open Sans"/>
          <w:szCs w:val="24"/>
        </w:rPr>
        <w:t>Australian Institute of Family Studies,</w:t>
      </w:r>
      <w:r w:rsidRPr="003877E6">
        <w:rPr>
          <w:rFonts w:cs="Open Sans"/>
          <w:i/>
          <w:iCs/>
          <w:szCs w:val="24"/>
        </w:rPr>
        <w:t xml:space="preserve"> Growing Up in Australia: The Longitudinal Study of Australian Children Annual Statistical Report 2017 </w:t>
      </w:r>
      <w:r w:rsidRPr="001F5B00">
        <w:rPr>
          <w:rFonts w:cs="Open Sans"/>
          <w:szCs w:val="24"/>
        </w:rPr>
        <w:t>(2018).</w:t>
      </w:r>
    </w:p>
    <w:p w14:paraId="058FE16D" w14:textId="77777777" w:rsidR="001C217C" w:rsidRDefault="001C217C" w:rsidP="00347F86">
      <w:pPr>
        <w:spacing w:before="240"/>
        <w:rPr>
          <w:lang w:eastAsia="en-US"/>
        </w:rPr>
      </w:pPr>
      <w:r w:rsidRPr="000150D7">
        <w:rPr>
          <w:lang w:eastAsia="en-US"/>
        </w:rPr>
        <w:t xml:space="preserve">A </w:t>
      </w:r>
      <w:r w:rsidRPr="000150D7">
        <w:t>2016 report on the prevalence and effectiveness of anti-bullying strategies employed in Australian Schools,</w:t>
      </w:r>
      <w:r>
        <w:t xml:space="preserve"> which surveyed 1,688 students in Years 5 and 10 found that although the prevalence of bullying overall was reducing, it remains at unacceptably high levels, with an estimated 15% of students surveyed reported being bullied in 2014–15. Higher levels of student victimisation were found among children with disabilities and those </w:t>
      </w:r>
      <w:r w:rsidRPr="00E9794C">
        <w:t>who were materially deprived.</w:t>
      </w:r>
      <w:r>
        <w:rPr>
          <w:rStyle w:val="EndnoteReference"/>
        </w:rPr>
        <w:endnoteReference w:id="198"/>
      </w:r>
      <w:r>
        <w:t xml:space="preserve"> </w:t>
      </w:r>
      <w:r w:rsidRPr="00E9794C">
        <w:rPr>
          <w:lang w:eastAsia="en-US"/>
        </w:rPr>
        <w:t>Children can also be victimised for other characteristics, such as their sexuality or gender identity, or race.</w:t>
      </w:r>
      <w:r>
        <w:rPr>
          <w:lang w:eastAsia="en-US"/>
        </w:rPr>
        <w:t xml:space="preserve"> </w:t>
      </w:r>
      <w:bookmarkStart w:id="150" w:name="_Hlk23777399"/>
      <w:r>
        <w:rPr>
          <w:lang w:eastAsia="en-US"/>
        </w:rPr>
        <w:t>See Chapter 10 for a discussion of inclusive education and LGBTI children.</w:t>
      </w:r>
      <w:bookmarkEnd w:id="150"/>
    </w:p>
    <w:p w14:paraId="7BC7C060" w14:textId="77777777" w:rsidR="001C217C" w:rsidRDefault="001C217C" w:rsidP="00347F86">
      <w:r>
        <w:t>Cyberbullying is a particular problem for children of school age. The Office of the eSafety Commissioner received 409 complaints about cyberbullying between 1 July 2017 and 30 June 2018, an increase of 34% from 2016–17. Children aged 13–17 were the primary targets, accounting for approximately 79% of complaints received.</w:t>
      </w:r>
      <w:r>
        <w:rPr>
          <w:rStyle w:val="EndnoteReference"/>
        </w:rPr>
        <w:endnoteReference w:id="199"/>
      </w:r>
      <w:r w:rsidRPr="009E126F">
        <w:t xml:space="preserve"> </w:t>
      </w:r>
    </w:p>
    <w:p w14:paraId="205D5D0C" w14:textId="46114E63" w:rsidR="001C217C" w:rsidRDefault="001C217C" w:rsidP="00347F86">
      <w:r>
        <w:rPr>
          <w:noProof/>
        </w:rPr>
        <w:lastRenderedPageBreak/>
        <mc:AlternateContent>
          <mc:Choice Requires="wps">
            <w:drawing>
              <wp:anchor distT="0" distB="0" distL="114300" distR="114300" simplePos="0" relativeHeight="251913216" behindDoc="0" locked="0" layoutInCell="1" allowOverlap="1" wp14:anchorId="65CF7374" wp14:editId="5D636276">
                <wp:simplePos x="0" y="0"/>
                <wp:positionH relativeFrom="column">
                  <wp:posOffset>171450</wp:posOffset>
                </wp:positionH>
                <wp:positionV relativeFrom="paragraph">
                  <wp:posOffset>2982383</wp:posOffset>
                </wp:positionV>
                <wp:extent cx="2846070" cy="1314450"/>
                <wp:effectExtent l="19050" t="19050" r="30480" b="190500"/>
                <wp:wrapTopAndBottom/>
                <wp:docPr id="37" name="Speech Bubble: Oval 37"/>
                <wp:cNvGraphicFramePr/>
                <a:graphic xmlns:a="http://schemas.openxmlformats.org/drawingml/2006/main">
                  <a:graphicData uri="http://schemas.microsoft.com/office/word/2010/wordprocessingShape">
                    <wps:wsp>
                      <wps:cNvSpPr/>
                      <wps:spPr>
                        <a:xfrm>
                          <a:off x="0" y="0"/>
                          <a:ext cx="2846070" cy="1314450"/>
                        </a:xfrm>
                        <a:prstGeom prst="wedgeEllipseCallout">
                          <a:avLst/>
                        </a:prstGeom>
                      </wps:spPr>
                      <wps:style>
                        <a:lnRef idx="1">
                          <a:schemeClr val="accent6"/>
                        </a:lnRef>
                        <a:fillRef idx="2">
                          <a:schemeClr val="accent6"/>
                        </a:fillRef>
                        <a:effectRef idx="1">
                          <a:schemeClr val="accent6"/>
                        </a:effectRef>
                        <a:fontRef idx="minor">
                          <a:schemeClr val="dk1"/>
                        </a:fontRef>
                      </wps:style>
                      <wps:txbx>
                        <w:txbxContent>
                          <w:p w14:paraId="0F3558C1" w14:textId="77777777" w:rsidR="00FD1665" w:rsidRDefault="00FD1665" w:rsidP="001C217C">
                            <w:pPr>
                              <w:jc w:val="center"/>
                            </w:pPr>
                            <w:r w:rsidRPr="00676A50">
                              <w:t xml:space="preserve">Bullying isn't good </w:t>
                            </w:r>
                          </w:p>
                          <w:p w14:paraId="0C9A8E9A" w14:textId="77777777" w:rsidR="00FD1665" w:rsidRDefault="00FD1665" w:rsidP="001C217C">
                            <w:pPr>
                              <w:jc w:val="center"/>
                            </w:pPr>
                            <w:r w:rsidRPr="00676A50">
                              <w:t>(child, 10)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5CF7374" id="Speech Bubble: Oval 37" o:spid="_x0000_s1071" type="#_x0000_t63" style="position:absolute;margin-left:13.5pt;margin-top:234.85pt;width:224.1pt;height:103.5pt;z-index:251913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aXvzgQIAAEUFAAAOAAAAZHJzL2Uyb0RvYy54bWysVG1P2zAQ/j5p/8Hy9zVNaYFFpKgrY5qE&#10;AK1MfHadcxPNsT3bbVJ+/c7OC4ghbZr2xfHl7rnX53xx2daSHMC6SqucppMpJaC4Liq1y+n3h+sP&#10;55Q4z1TBpFaQ0yM4erl8/+6iMRnMdKllAZagE+WyxuS09N5kSeJ4CTVzE21AoVJoWzOPot0lhWUN&#10;eq9lMptOT5NG28JYzcE5/HvVKeky+hcCuL8TwoEnMqeYm4+njec2nMnygmU7y0xZ8T4N9g9Z1KxS&#10;GHR0dcU8I3tb/eaqrrjVTgs/4bpOtBAVh1gDVpNOX1WzKZmBWAs2x5mxTe7/ueW3h3tLqiKnJ2eU&#10;KFbjjDYGgJfk0367lZCRuwOTBLXYqsa4DBEbc297yeE11N0KW4cvVkTa2N7j2F5oPeH4c3Y+P52e&#10;4RQ46tKTdD5fxAEkz3Bjnf8CuibhktMGih18lrIyDtZMSr33scvscOM8ZoDIAYFCyK7LJ978UUJI&#10;SapvILBEzCCN6EguWEtLsLKcMs5B+dNQH/qL1gEmKilH4OzPwN4+QCESbwT/RdQRESNr5UdwXSlt&#10;34pe/Ej7lEVnP3Sgqzu0wLfbNs52vhimt9XFEQdudbcJzvDrClt9w5y/Zxapj+PBdfZ3eAipm5zq&#10;/kZJqe3TW/+DPTIStZQ0uEo5dT/3zAIl8qtCrn7ESYfdi8J8cTZDwb7UbF9q1L5eaxxLig+H4fEa&#10;7L0crsLq+hG3fhWiooopjrFzyr0dhLXvVhzfDQ6rVTTDfTPM36iN4QMRAnce2kdmTc83j1S91cPa&#10;sewVzzrbMCKlV3uvRRVJGFrd9bUfAe5q5FL/roTH4KUcrZ5fv+UvAAAA//8DAFBLAwQUAAYACAAA&#10;ACEAy4+pmeAAAAAKAQAADwAAAGRycy9kb3ducmV2LnhtbEyPQU7DMBRE90jcwfpI7KjTUOKSxqkg&#10;KisWVRsO4MauE4i/g+0m4fa4K1iOZjTzptjOpiejcr6zyGG5SIAobKzsUHP4qN8e1kB8EChFb1Fx&#10;+FEetuXtTSFyaSc8qPEYNIkl6HPBoQ1hyCn1TauM8As7KIze2TojQpROU+nEFMtNT9MkyagRHcaF&#10;VgyqalXzdbwYDm79Xj9W++p13O13n8vvwzTUWnN+fze/bIAENYe/MFzxIzqUkelkLyg96TmkLF4J&#10;HFbZMwMSAyv2lAI5cchYxoCWBf1/ofwFAAD//wMAUEsBAi0AFAAGAAgAAAAhALaDOJL+AAAA4QEA&#10;ABMAAAAAAAAAAAAAAAAAAAAAAFtDb250ZW50X1R5cGVzXS54bWxQSwECLQAUAAYACAAAACEAOP0h&#10;/9YAAACUAQAACwAAAAAAAAAAAAAAAAAvAQAAX3JlbHMvLnJlbHNQSwECLQAUAAYACAAAACEAsml7&#10;84ECAABFBQAADgAAAAAAAAAAAAAAAAAuAgAAZHJzL2Uyb0RvYy54bWxQSwECLQAUAAYACAAAACEA&#10;y4+pmeAAAAAKAQAADwAAAAAAAAAAAAAAAADbBAAAZHJzL2Rvd25yZXYueG1sUEsFBgAAAAAEAAQA&#10;8wAAAOgFAAAAAA==&#10;" adj="6300,24300" fillcolor="#9ecb81 [2169]" strokecolor="#70ad47 [3209]" strokeweight=".5pt">
                <v:fill color2="#8ac066 [2617]" rotate="t" colors="0 #b5d5a7;.5 #aace99;1 #9cca86" focus="100%" type="gradient">
                  <o:fill v:ext="view" type="gradientUnscaled"/>
                </v:fill>
                <v:textbox>
                  <w:txbxContent>
                    <w:p w14:paraId="0F3558C1" w14:textId="77777777" w:rsidR="00FD1665" w:rsidRDefault="00FD1665" w:rsidP="001C217C">
                      <w:pPr>
                        <w:jc w:val="center"/>
                      </w:pPr>
                      <w:r w:rsidRPr="00676A50">
                        <w:t xml:space="preserve">Bullying isn't good </w:t>
                      </w:r>
                    </w:p>
                    <w:p w14:paraId="0C9A8E9A" w14:textId="77777777" w:rsidR="00FD1665" w:rsidRDefault="00FD1665" w:rsidP="001C217C">
                      <w:pPr>
                        <w:jc w:val="center"/>
                      </w:pPr>
                      <w:r w:rsidRPr="00676A50">
                        <w:t>(child, 10)</w:t>
                      </w:r>
                    </w:p>
                  </w:txbxContent>
                </v:textbox>
                <w10:wrap type="topAndBottom"/>
              </v:shape>
            </w:pict>
          </mc:Fallback>
        </mc:AlternateContent>
      </w:r>
      <w:r>
        <w:rPr>
          <w:noProof/>
        </w:rPr>
        <mc:AlternateContent>
          <mc:Choice Requires="wps">
            <w:drawing>
              <wp:anchor distT="0" distB="0" distL="114300" distR="114300" simplePos="0" relativeHeight="251912192" behindDoc="0" locked="0" layoutInCell="1" allowOverlap="1" wp14:anchorId="38C76A8E" wp14:editId="6F321D02">
                <wp:simplePos x="0" y="0"/>
                <wp:positionH relativeFrom="column">
                  <wp:posOffset>2973493</wp:posOffset>
                </wp:positionH>
                <wp:positionV relativeFrom="paragraph">
                  <wp:posOffset>1425787</wp:posOffset>
                </wp:positionV>
                <wp:extent cx="3211830" cy="2221230"/>
                <wp:effectExtent l="19050" t="19050" r="45720" b="312420"/>
                <wp:wrapNone/>
                <wp:docPr id="122" name="Speech Bubble: Oval 122"/>
                <wp:cNvGraphicFramePr/>
                <a:graphic xmlns:a="http://schemas.openxmlformats.org/drawingml/2006/main">
                  <a:graphicData uri="http://schemas.microsoft.com/office/word/2010/wordprocessingShape">
                    <wps:wsp>
                      <wps:cNvSpPr/>
                      <wps:spPr>
                        <a:xfrm>
                          <a:off x="0" y="0"/>
                          <a:ext cx="3211830" cy="2221230"/>
                        </a:xfrm>
                        <a:prstGeom prst="wedgeEllipseCallout">
                          <a:avLst/>
                        </a:prstGeom>
                      </wps:spPr>
                      <wps:style>
                        <a:lnRef idx="1">
                          <a:schemeClr val="accent4"/>
                        </a:lnRef>
                        <a:fillRef idx="2">
                          <a:schemeClr val="accent4"/>
                        </a:fillRef>
                        <a:effectRef idx="1">
                          <a:schemeClr val="accent4"/>
                        </a:effectRef>
                        <a:fontRef idx="minor">
                          <a:schemeClr val="dk1"/>
                        </a:fontRef>
                      </wps:style>
                      <wps:txbx>
                        <w:txbxContent>
                          <w:p w14:paraId="7B37C18B" w14:textId="77777777" w:rsidR="00FD1665" w:rsidRDefault="00FD1665" w:rsidP="001C217C">
                            <w:pPr>
                              <w:jc w:val="center"/>
                            </w:pPr>
                            <w:r w:rsidRPr="00676A50">
                              <w:t>There needs to be more done about bullying and teaching kids about mental illness</w:t>
                            </w:r>
                          </w:p>
                          <w:p w14:paraId="2508F54C" w14:textId="77777777" w:rsidR="00FD1665" w:rsidRDefault="00FD1665" w:rsidP="001C217C">
                            <w:pPr>
                              <w:jc w:val="center"/>
                            </w:pPr>
                            <w:r w:rsidRPr="00676A50">
                              <w:t>(child, 11)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8C76A8E" id="Speech Bubble: Oval 122" o:spid="_x0000_s1072" type="#_x0000_t63" style="position:absolute;margin-left:234.15pt;margin-top:112.25pt;width:252.9pt;height:174.9pt;z-index:2519121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hMzhfAIAAEcFAAAOAAAAZHJzL2Uyb0RvYy54bWysVG1v0zAQ/o7Ef7D8naXJCoxo6VQ6hpCm&#10;baJD++w65ybCb9huk/LrOTtpNo1JIMSXxOe7516f8/lFryTZg/Ot0RXNT2aUgOambvW2ot/ur96c&#10;UeID0zWTRkNFD+DpxeL1q/POllCYxsgaHEEn2pedrWgTgi2zzPMGFPMnxoJGpTBOsYCi22a1Yx16&#10;VzIrZrN3WWdcbZ3h4D3eXg5Kukj+hQAeboXwEIisKOYW0tel7yZ+s8U5K7eO2ablYxrsH7JQrNUY&#10;dHJ1yQIjO9f+5kq13BlvRDjhRmVGiJZDqgGryWfPqlk3zEKqBZvj7dQm///c8pv9nSNtjbMrCko0&#10;UziktQXgDfm422wklOR2zySJamxWZ32JmLW9c6Pk8Rgr74VT8Y81kT41+DA1GPpAOF6eFnl+dopz&#10;4KgriiIvUEA/2SPcOh8+g1EkHiraQb2FT1K21sOKSWl2IfWZ7a99GJBHBLqJ2Q35pFM4SIgpSf0V&#10;BBaJGeQJnegFK+kIllZRxjnoMB8zSdYRJlopJ2DxZ+BoH6GQqDeB/yLqhEiRjQ4TWLXauJei19/z&#10;MWUx2B87MNQdWxD6TZ+mO38XTePVxtQHHLkzwy54y69abPU18+GOOSQ/jgcXOtziR0jTVdSMJ0oa&#10;436+dB/tkZOopaTDZaqo/7FjDiiRXzSy9UM+n8ftS8L87fsCBfdUs3mq0Tu1MjiWHJ8Oy9Mx2gd5&#10;PApn1APu/TJGRRXTHGNXlAd3FFZhWHJ8OTgsl8kMN86ycK3Xlh+JELlz3z8wZ0e+BaTqjTkuHiuf&#10;8WywjSPSZrkLRrSJhI99HUeA25pYPb4s8Tl4Kierx/dv8QsAAP//AwBQSwMEFAAGAAgAAAAhAHpT&#10;3oTfAAAACwEAAA8AAABkcnMvZG93bnJldi54bWxMj8tOwzAQRfdI/IM1SOyo82xCiFMhJJDY0Qb2&#10;rj1NIuJxFLtp+HvMii5H9+jeM/VuNSNbcHaDJQHxJgKGpKweqBPw2b4+lMCcl6TlaAkF/KCDXXN7&#10;U8tK2wvtcTn4joUScpUU0Hs/VZw71aORbmMnpJCd7GykD+fccT3LSyg3I0+iaMuNHCgs9HLClx7V&#10;9+FsBIz7dinVx+k9Va0r8q83ivlEQtzfrc9PwDyu/h+GP/2gDk1wOtozacdGAdm2TAMqIEmyHFgg&#10;HossBnYUkBdZCryp+fUPzS8AAAD//wMAUEsBAi0AFAAGAAgAAAAhALaDOJL+AAAA4QEAABMAAAAA&#10;AAAAAAAAAAAAAAAAAFtDb250ZW50X1R5cGVzXS54bWxQSwECLQAUAAYACAAAACEAOP0h/9YAAACU&#10;AQAACwAAAAAAAAAAAAAAAAAvAQAAX3JlbHMvLnJlbHNQSwECLQAUAAYACAAAACEAI4TM4XwCAABH&#10;BQAADgAAAAAAAAAAAAAAAAAuAgAAZHJzL2Uyb0RvYy54bWxQSwECLQAUAAYACAAAACEAelPehN8A&#10;AAALAQAADwAAAAAAAAAAAAAAAADWBAAAZHJzL2Rvd25yZXYueG1sUEsFBgAAAAAEAAQA8wAAAOIF&#10;AAAAAA==&#10;" adj="6300,24300" fillcolor="#ffd555 [2167]" strokecolor="#ffc000 [3207]" strokeweight=".5pt">
                <v:fill color2="#ffcc31 [2615]" rotate="t" colors="0 #ffdd9c;.5 #ffd78e;1 #ffd479" focus="100%" type="gradient">
                  <o:fill v:ext="view" type="gradientUnscaled"/>
                </v:fill>
                <v:textbox>
                  <w:txbxContent>
                    <w:p w14:paraId="7B37C18B" w14:textId="77777777" w:rsidR="00FD1665" w:rsidRDefault="00FD1665" w:rsidP="001C217C">
                      <w:pPr>
                        <w:jc w:val="center"/>
                      </w:pPr>
                      <w:r w:rsidRPr="00676A50">
                        <w:t>There needs to be more done about bullying and teaching kids about mental illness</w:t>
                      </w:r>
                    </w:p>
                    <w:p w14:paraId="2508F54C" w14:textId="77777777" w:rsidR="00FD1665" w:rsidRDefault="00FD1665" w:rsidP="001C217C">
                      <w:pPr>
                        <w:jc w:val="center"/>
                      </w:pPr>
                      <w:r w:rsidRPr="00676A50">
                        <w:t>(child, 11)</w:t>
                      </w:r>
                    </w:p>
                  </w:txbxContent>
                </v:textbox>
              </v:shape>
            </w:pict>
          </mc:Fallback>
        </mc:AlternateContent>
      </w:r>
      <w:r>
        <w:rPr>
          <w:noProof/>
        </w:rPr>
        <mc:AlternateContent>
          <mc:Choice Requires="wps">
            <w:drawing>
              <wp:anchor distT="0" distB="0" distL="114300" distR="114300" simplePos="0" relativeHeight="251911168" behindDoc="0" locked="0" layoutInCell="1" allowOverlap="1" wp14:anchorId="6882DDB2" wp14:editId="5482DDAA">
                <wp:simplePos x="0" y="0"/>
                <wp:positionH relativeFrom="margin">
                  <wp:align>left</wp:align>
                </wp:positionH>
                <wp:positionV relativeFrom="paragraph">
                  <wp:posOffset>1548976</wp:posOffset>
                </wp:positionV>
                <wp:extent cx="2293620" cy="1371600"/>
                <wp:effectExtent l="0" t="0" r="11430" b="209550"/>
                <wp:wrapTopAndBottom/>
                <wp:docPr id="126" name="Speech Bubble: Rectangle with Corners Rounded 126"/>
                <wp:cNvGraphicFramePr/>
                <a:graphic xmlns:a="http://schemas.openxmlformats.org/drawingml/2006/main">
                  <a:graphicData uri="http://schemas.microsoft.com/office/word/2010/wordprocessingShape">
                    <wps:wsp>
                      <wps:cNvSpPr/>
                      <wps:spPr>
                        <a:xfrm>
                          <a:off x="0" y="0"/>
                          <a:ext cx="2293620" cy="1371600"/>
                        </a:xfrm>
                        <a:prstGeom prst="wedgeRoundRectCallout">
                          <a:avLst/>
                        </a:prstGeom>
                      </wps:spPr>
                      <wps:style>
                        <a:lnRef idx="1">
                          <a:schemeClr val="accent1"/>
                        </a:lnRef>
                        <a:fillRef idx="2">
                          <a:schemeClr val="accent1"/>
                        </a:fillRef>
                        <a:effectRef idx="1">
                          <a:schemeClr val="accent1"/>
                        </a:effectRef>
                        <a:fontRef idx="minor">
                          <a:schemeClr val="dk1"/>
                        </a:fontRef>
                      </wps:style>
                      <wps:txbx>
                        <w:txbxContent>
                          <w:p w14:paraId="63B72B91" w14:textId="77777777" w:rsidR="00FD1665" w:rsidRPr="00906E05" w:rsidRDefault="00FD1665" w:rsidP="001C217C">
                            <w:pPr>
                              <w:spacing w:after="0"/>
                              <w:jc w:val="center"/>
                              <w:rPr>
                                <w:rFonts w:cs="Open Sans"/>
                                <w:color w:val="000000"/>
                              </w:rPr>
                            </w:pPr>
                            <w:r w:rsidRPr="00906E05">
                              <w:rPr>
                                <w:rFonts w:cs="Open Sans"/>
                                <w:color w:val="000000"/>
                              </w:rPr>
                              <w:t>Bullying is a big thing please do something about it</w:t>
                            </w:r>
                          </w:p>
                          <w:p w14:paraId="334C3FB9" w14:textId="533B1B95" w:rsidR="00FD1665" w:rsidRPr="008B1579" w:rsidRDefault="00FD1665" w:rsidP="008B1579">
                            <w:pPr>
                              <w:spacing w:after="0"/>
                              <w:jc w:val="center"/>
                              <w:rPr>
                                <w:rFonts w:cs="Open Sans"/>
                                <w:color w:val="000000"/>
                              </w:rPr>
                            </w:pPr>
                            <w:r w:rsidRPr="00906E05">
                              <w:rPr>
                                <w:rFonts w:cs="Open Sans"/>
                                <w:color w:val="000000"/>
                              </w:rPr>
                              <w:t>(child, 12)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882DDB2" id="Speech Bubble: Rectangle with Corners Rounded 126" o:spid="_x0000_s1073" type="#_x0000_t62" style="position:absolute;margin-left:0;margin-top:121.95pt;width:180.6pt;height:108pt;z-index:251911168;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pmklkwIAAGMFAAAOAAAAZHJzL2Uyb0RvYy54bWysVE1v2zAMvQ/YfxB0Xx2nWboGdYosRYcB&#10;RVs0HXpWZCo2JouapMTJfv0o2U6LrsCGYRdZND9EPj7y4nLfaLYD52s0Bc9PRpyBkVjWZlPwb4/X&#10;Hz5x5oMwpdBooOAH8Pxy/v7dRWtnMMYKdQmOURDjZ60teBWCnWWZlxU0wp+gBUNKha4RgUS3yUon&#10;Wore6Gw8Gk2zFl1pHUrwnv5edUo+T/GVAhnulPIQmC445RbS6dK5jmc2vxCzjRO2qmWfhviHLBpR&#10;G3r0GOpKBMG2rv4tVFNLhx5VOJHYZKhULSHVQNXko1fVrCphIdVC4Hh7hMn/v7DydnfvWF1S78ZT&#10;zoxoqEkrCyAr9nm7XmuYsQdCUZiNBtbWoWJLdIYazh5wa0ooWXQkGFvrZxRtZe9dL3m6Rkz2yjXx&#10;S9WyfYL+cIQe9oFJ+jken59Ox9QhSbr89CyfjlJzsmd363z4AtiweCl4C+UGUg4xv6XQGrch9UDs&#10;bnygHMh38CEh5tdllG7hoCEmpc0DKAKAcsiTd6IeLLVjO0GkEVKCCXmskOIl6+imaq2PjuM/O/b2&#10;0RUSLY/Of/Hq0SO9jCYcnZvaoHvr9fL7kLLq7AcEurojBGG/3qfOT86G/q2xPBAdHHZz4q28rgns&#10;G+HDvXA0GNQgGvZwR4fS2BYc+xtnFbqfb/2P9sRX0nLW0qAV3P/YCgec6a+GmHyeTyZxMpMw+XgW&#10;SeBeatYvNWbbLJHaktNasTJdo33Qw1U5bJ5oJyziq6QSRtLbBZfBDcIydAuAtoqExSKZ0TRaEW7M&#10;ysqBCJE7j/sn4WzPuEBkvcVhKMXsFc8629gig4ttQFUnEkaoO1z7FtAkJy71WyeuipdysnrejfNf&#10;AAAA//8DAFBLAwQUAAYACAAAACEAK+5Xgt8AAAAIAQAADwAAAGRycy9kb3ducmV2LnhtbEyPT0+D&#10;QBTE7yZ+h80z8WaXAm2E8mgaoyaeGuufeHywWyBldwlvS/Hbu570OJnJzG+K7Wx6MemRO2cRlosI&#10;hLa1U51tEN7fnu7uQbAnq6h3ViN8a4ZteX1VUK7cxb7q6eAbEUos54TQej/kUnLdakO8cIO2wTu6&#10;0ZAPcmykGukSyk0v4yhaS0OdDQstDfqh1fXpcDYIPKsvSh7TiT9Wz9Vntd+/pCwRb2/m3QaE17P/&#10;C8MvfkCHMjBV7mwVix4hHPEIcZpkIIKdrJcxiAohXWUZyLKQ/w+UPwAAAP//AwBQSwECLQAUAAYA&#10;CAAAACEAtoM4kv4AAADhAQAAEwAAAAAAAAAAAAAAAAAAAAAAW0NvbnRlbnRfVHlwZXNdLnhtbFBL&#10;AQItABQABgAIAAAAIQA4/SH/1gAAAJQBAAALAAAAAAAAAAAAAAAAAC8BAABfcmVscy8ucmVsc1BL&#10;AQItABQABgAIAAAAIQAgpmklkwIAAGMFAAAOAAAAAAAAAAAAAAAAAC4CAABkcnMvZTJvRG9jLnht&#10;bFBLAQItABQABgAIAAAAIQAr7leC3wAAAAgBAAAPAAAAAAAAAAAAAAAAAO0EAABkcnMvZG93bnJl&#10;di54bWxQSwUGAAAAAAQABADzAAAA+QUAAAAA&#10;" adj="6300,24300" fillcolor="#82a0d7 [2164]" strokecolor="#4472c4 [3204]" strokeweight=".5pt">
                <v:fill color2="#678ccf [2612]" rotate="t" colors="0 #a8b7df;.5 #9aabd9;1 #879ed7" focus="100%" type="gradient">
                  <o:fill v:ext="view" type="gradientUnscaled"/>
                </v:fill>
                <v:textbox>
                  <w:txbxContent>
                    <w:p w14:paraId="63B72B91" w14:textId="77777777" w:rsidR="00FD1665" w:rsidRPr="00906E05" w:rsidRDefault="00FD1665" w:rsidP="001C217C">
                      <w:pPr>
                        <w:spacing w:after="0"/>
                        <w:jc w:val="center"/>
                        <w:rPr>
                          <w:rFonts w:cs="Open Sans"/>
                          <w:color w:val="000000"/>
                        </w:rPr>
                      </w:pPr>
                      <w:r w:rsidRPr="00906E05">
                        <w:rPr>
                          <w:rFonts w:cs="Open Sans"/>
                          <w:color w:val="000000"/>
                        </w:rPr>
                        <w:t>Bullying is a big thing please do something about it</w:t>
                      </w:r>
                    </w:p>
                    <w:p w14:paraId="334C3FB9" w14:textId="533B1B95" w:rsidR="00FD1665" w:rsidRPr="008B1579" w:rsidRDefault="00FD1665" w:rsidP="008B1579">
                      <w:pPr>
                        <w:spacing w:after="0"/>
                        <w:jc w:val="center"/>
                        <w:rPr>
                          <w:rFonts w:cs="Open Sans"/>
                          <w:color w:val="000000"/>
                        </w:rPr>
                      </w:pPr>
                      <w:r w:rsidRPr="00906E05">
                        <w:rPr>
                          <w:rFonts w:cs="Open Sans"/>
                          <w:color w:val="000000"/>
                        </w:rPr>
                        <w:t>(child, 12)</w:t>
                      </w:r>
                    </w:p>
                  </w:txbxContent>
                </v:textbox>
                <w10:wrap type="topAndBottom" anchorx="margin"/>
              </v:shape>
            </w:pict>
          </mc:Fallback>
        </mc:AlternateContent>
      </w:r>
      <w:bookmarkStart w:id="151" w:name="_Hlk23777447"/>
      <w:r>
        <w:t xml:space="preserve">School-based educational programs are an important way of addressing bullying, including cyberbullying. </w:t>
      </w:r>
      <w:r w:rsidRPr="009E126F">
        <w:t>The Office of the eSafety Commissioner can help organisations to ensure online safety through resources and tools, as well as an eSafety Outreach education program.</w:t>
      </w:r>
      <w:r>
        <w:t xml:space="preserve"> Encouraging bystander action is one innovative approach.</w:t>
      </w:r>
      <w:bookmarkStart w:id="152" w:name="_Hlk23777461"/>
      <w:r>
        <w:t xml:space="preserve"> </w:t>
      </w:r>
      <w:bookmarkEnd w:id="151"/>
      <w:r>
        <w:t>The Australian Human Rights Commission’s (the Commission) Back Me Up campaign on cyberbullying in 2013 is a good example of this.</w:t>
      </w:r>
      <w:r>
        <w:rPr>
          <w:rStyle w:val="EndnoteReference"/>
        </w:rPr>
        <w:endnoteReference w:id="200"/>
      </w:r>
      <w:bookmarkEnd w:id="152"/>
    </w:p>
    <w:p w14:paraId="1E482893" w14:textId="7A88AE05" w:rsidR="003931DF" w:rsidRPr="00B7047A" w:rsidRDefault="003931DF" w:rsidP="00347F86">
      <w:r>
        <w:t>W</w:t>
      </w:r>
      <w:r w:rsidRPr="00B7047A">
        <w:t>hile many schools are attempting to tackle the problem</w:t>
      </w:r>
      <w:r>
        <w:t xml:space="preserve"> of bullying </w:t>
      </w:r>
      <w:r w:rsidRPr="00B7047A">
        <w:t>through school-based programs, there are mixed reports on their effectiveness. In a 2016 report on the prevalence and effectiveness of anti-bullying strategies employed in Australian Schools, 50% of students and 35% of parents stated that they were unaware of their school’s bullying policy.</w:t>
      </w:r>
      <w:r w:rsidRPr="00B7047A">
        <w:rPr>
          <w:rStyle w:val="EndnoteReference"/>
        </w:rPr>
        <w:endnoteReference w:id="201"/>
      </w:r>
    </w:p>
    <w:p w14:paraId="3173B12E" w14:textId="77777777" w:rsidR="00D1294E" w:rsidRDefault="00D1294E" w:rsidP="00347F86">
      <w:r w:rsidRPr="00B7047A">
        <w:t>In October 2018, the federal Minister for Education launched the Australian Student Wellbeing Framework, which updates the National Safe Schools Framework (NSSF) and provides Australian schools with a vision and a set of guiding principles to help them tackle school safety. However, as with the NSSF, the new framework is not compulsory for schools.</w:t>
      </w:r>
    </w:p>
    <w:p w14:paraId="3E610A20" w14:textId="77777777" w:rsidR="00D1294E" w:rsidRDefault="00D1294E" w:rsidP="00347F86">
      <w:r w:rsidRPr="00AE5C65">
        <w:rPr>
          <w:b/>
          <w:bCs/>
        </w:rPr>
        <w:t>In its Concluding Observations (2019), the Committee on the Rights of the Child recommended that the Australian Government intensify its efforts to prevent and address bullying in schools, including online bullying, through the eSafety Commissioner and provide support to child victims, in particular LGBTI children.</w:t>
      </w:r>
      <w:r w:rsidRPr="00AE5C65">
        <w:rPr>
          <w:rStyle w:val="EndnoteReference"/>
          <w:b/>
          <w:bCs/>
        </w:rPr>
        <w:endnoteReference w:id="202"/>
      </w:r>
    </w:p>
    <w:p w14:paraId="17BA30FE" w14:textId="06D10432" w:rsidR="00F23675" w:rsidRPr="00635819" w:rsidRDefault="005D54CD" w:rsidP="00347F86">
      <w:r>
        <w:rPr>
          <w:noProof/>
        </w:rPr>
        <w:lastRenderedPageBreak/>
        <mc:AlternateContent>
          <mc:Choice Requires="wps">
            <w:drawing>
              <wp:anchor distT="0" distB="0" distL="114300" distR="114300" simplePos="0" relativeHeight="251768832" behindDoc="0" locked="0" layoutInCell="1" allowOverlap="1" wp14:anchorId="28665F5C" wp14:editId="40FD134B">
                <wp:simplePos x="0" y="0"/>
                <wp:positionH relativeFrom="margin">
                  <wp:posOffset>97064</wp:posOffset>
                </wp:positionH>
                <wp:positionV relativeFrom="paragraph">
                  <wp:posOffset>1865630</wp:posOffset>
                </wp:positionV>
                <wp:extent cx="5425440" cy="1112520"/>
                <wp:effectExtent l="0" t="0" r="22860" b="163830"/>
                <wp:wrapTopAndBottom/>
                <wp:docPr id="781" name="Speech Bubble: Rectangle with Corners Rounded 781"/>
                <wp:cNvGraphicFramePr/>
                <a:graphic xmlns:a="http://schemas.openxmlformats.org/drawingml/2006/main">
                  <a:graphicData uri="http://schemas.microsoft.com/office/word/2010/wordprocessingShape">
                    <wps:wsp>
                      <wps:cNvSpPr/>
                      <wps:spPr>
                        <a:xfrm>
                          <a:off x="0" y="0"/>
                          <a:ext cx="5425440" cy="1112520"/>
                        </a:xfrm>
                        <a:prstGeom prst="wedgeRoundRectCallout">
                          <a:avLst/>
                        </a:prstGeom>
                      </wps:spPr>
                      <wps:style>
                        <a:lnRef idx="1">
                          <a:schemeClr val="accent3"/>
                        </a:lnRef>
                        <a:fillRef idx="2">
                          <a:schemeClr val="accent3"/>
                        </a:fillRef>
                        <a:effectRef idx="1">
                          <a:schemeClr val="accent3"/>
                        </a:effectRef>
                        <a:fontRef idx="minor">
                          <a:schemeClr val="dk1"/>
                        </a:fontRef>
                      </wps:style>
                      <wps:txbx>
                        <w:txbxContent>
                          <w:p w14:paraId="783440DF" w14:textId="2D6DF58B" w:rsidR="00FD1665" w:rsidRPr="00906E05" w:rsidRDefault="00FD1665" w:rsidP="00900AD9">
                            <w:pPr>
                              <w:jc w:val="center"/>
                              <w:rPr>
                                <w:rFonts w:cs="Open Sans"/>
                                <w:color w:val="000000"/>
                              </w:rPr>
                            </w:pPr>
                            <w:r w:rsidRPr="00906E05">
                              <w:rPr>
                                <w:rFonts w:cs="Open Sans"/>
                                <w:color w:val="000000"/>
                              </w:rPr>
                              <w:t xml:space="preserve">Australia is a wonderful place to grow up </w:t>
                            </w:r>
                            <w:r>
                              <w:rPr>
                                <w:rFonts w:cs="Open Sans"/>
                                <w:color w:val="000000"/>
                              </w:rPr>
                              <w:t>but for</w:t>
                            </w:r>
                            <w:r w:rsidRPr="00906E05">
                              <w:rPr>
                                <w:rFonts w:cs="Open Sans"/>
                                <w:color w:val="000000"/>
                              </w:rPr>
                              <w:t xml:space="preserve"> cyber bullying, in fact any type of bullying is still prominent where I live </w:t>
                            </w:r>
                          </w:p>
                          <w:p w14:paraId="07A99F3B" w14:textId="77777777" w:rsidR="00FD1665" w:rsidRPr="00906E05" w:rsidRDefault="00FD1665" w:rsidP="00900AD9">
                            <w:pPr>
                              <w:jc w:val="center"/>
                              <w:rPr>
                                <w:rFonts w:cs="Open Sans"/>
                              </w:rPr>
                            </w:pPr>
                            <w:r w:rsidRPr="00906E05">
                              <w:rPr>
                                <w:rFonts w:cs="Open Sans"/>
                                <w:color w:val="000000"/>
                              </w:rPr>
                              <w:t>(child, 12)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8665F5C" id="Speech Bubble: Rectangle with Corners Rounded 781" o:spid="_x0000_s1074" type="#_x0000_t62" style="position:absolute;margin-left:7.65pt;margin-top:146.9pt;width:427.2pt;height:87.6pt;z-index:25176883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JVbMkwIAAGMFAAAOAAAAZHJzL2Uyb0RvYy54bWysVN9P2zAQfp+0/8Hy+0jTtYNVpKgrYpqE&#10;AFEmnl3n3ERzfJ7tNu3+es5OUhBD2jTtxbFzP3z3fd/5/GLfaLYD52s0Bc9PRpyBkVjWZlPw7w9X&#10;H84480GYUmg0UPADeH4xf//uvLUzGGOFugTHKInxs9YWvArBzrLMywoa4U/QgiGjQteIQEe3yUon&#10;Wsre6Gw8Gn3KWnSldSjBe/p72Rn5POVXCmS4VcpDYLrgVFtIq0vrOq7Z/FzMNk7YqpZ9GeIfqmhE&#10;bejSY6pLEQTbuvq3VE0tHXpU4URik6FStYTUA3WTj151s6qEhdQLgePtESb//9LKm92dY3VZ8NOz&#10;nDMjGiJpZQFkxb5s12sNM3ZPKAqz0cDaOlRsic4Q4ewet6aEksVAgrG1fkbZVvbO9SdP24jJXrkm&#10;fqlbtk/QH47Qwz4wST+nk/F0MiGGJNnyPB9Px4mc7DncOh++AjYsbgreQrmBVEOsbym0xm1IHIjd&#10;tQ9UA8UOMXSI9XUVpV04aIhFaXMPigCgGvIUnaQHS+3YTpBohJRgwsfYIeVL3jFM1VofA8d/Duz9&#10;YygkWR6D/+LWY0S6GU04Bje1QffW7eWPRAqVrDr/AYGu7whB2K/3ifnJ2cDfGssDycFhNyfeyqua&#10;wL4WPtwJR4NBBNGwh1talMa24NjvOKvQ/Xrrf/QnvZKVs5YGreD+51Y44Ex/M6Tkz3niPaTDZHpK&#10;vDP30rJ+aTHbZolEC2mVqkvb6B/0sFUOm0d6ExbxVjIJI+nugsvghsMydA8AvSoSFovkRtNoRbg2&#10;KysHIUTtPOwfhbO94gKJ9QaHoRSzVzrrfCNFBhfbgKpOIoxQd7j2FNAkJy31r058Kl6ek9fz2zh/&#10;AgAA//8DAFBLAwQUAAYACAAAACEA6ntS0+EAAAAKAQAADwAAAGRycy9kb3ducmV2LnhtbEyPMU/D&#10;MBCFdyT+g3VIbNRuCyEJcaoK1AEYUFsG2Jz4SALxOYrdNvx7jgnGp/v07nvFanK9OOIYOk8a5jMF&#10;Aqn2tqNGw+t+c5WCCNGQNb0n1PCNAVbl+VlhcutPtMXjLjaCSyjkRkMb45BLGeoWnQkzPyDx7cOP&#10;zkSOYyPtaE5c7nq5UCqRznTEH1oz4H2L9dfu4DSkm7ewb+Q6fczm7+3Dy/b5Uz1VWl9eTOs7EBGn&#10;+AfDrz6rQ8lOlT+QDaLnfLNkUsMiW/IEBtIkuwVRabhOMgWyLOT/CeUPAAAA//8DAFBLAQItABQA&#10;BgAIAAAAIQC2gziS/gAAAOEBAAATAAAAAAAAAAAAAAAAAAAAAABbQ29udGVudF9UeXBlc10ueG1s&#10;UEsBAi0AFAAGAAgAAAAhADj9If/WAAAAlAEAAAsAAAAAAAAAAAAAAAAALwEAAF9yZWxzLy5yZWxz&#10;UEsBAi0AFAAGAAgAAAAhANYlVsyTAgAAYwUAAA4AAAAAAAAAAAAAAAAALgIAAGRycy9lMm9Eb2Mu&#10;eG1sUEsBAi0AFAAGAAgAAAAhAOp7UtPhAAAACgEAAA8AAAAAAAAAAAAAAAAA7QQAAGRycy9kb3du&#10;cmV2LnhtbFBLBQYAAAAABAAEAPMAAAD7BQAAAAA=&#10;" adj="6300,24300" fillcolor="#c3c3c3 [2166]" strokecolor="#a5a5a5 [3206]" strokeweight=".5pt">
                <v:fill color2="#b6b6b6 [2614]" rotate="t" colors="0 #d2d2d2;.5 #c8c8c8;1 silver" focus="100%" type="gradient">
                  <o:fill v:ext="view" type="gradientUnscaled"/>
                </v:fill>
                <v:textbox>
                  <w:txbxContent>
                    <w:p w14:paraId="783440DF" w14:textId="2D6DF58B" w:rsidR="00FD1665" w:rsidRPr="00906E05" w:rsidRDefault="00FD1665" w:rsidP="00900AD9">
                      <w:pPr>
                        <w:jc w:val="center"/>
                        <w:rPr>
                          <w:rFonts w:cs="Open Sans"/>
                          <w:color w:val="000000"/>
                        </w:rPr>
                      </w:pPr>
                      <w:r w:rsidRPr="00906E05">
                        <w:rPr>
                          <w:rFonts w:cs="Open Sans"/>
                          <w:color w:val="000000"/>
                        </w:rPr>
                        <w:t xml:space="preserve">Australia is a wonderful place to grow up </w:t>
                      </w:r>
                      <w:r>
                        <w:rPr>
                          <w:rFonts w:cs="Open Sans"/>
                          <w:color w:val="000000"/>
                        </w:rPr>
                        <w:t>but for</w:t>
                      </w:r>
                      <w:r w:rsidRPr="00906E05">
                        <w:rPr>
                          <w:rFonts w:cs="Open Sans"/>
                          <w:color w:val="000000"/>
                        </w:rPr>
                        <w:t xml:space="preserve"> cyber bullying, in fact any type of bullying is still prominent where I live </w:t>
                      </w:r>
                    </w:p>
                    <w:p w14:paraId="07A99F3B" w14:textId="77777777" w:rsidR="00FD1665" w:rsidRPr="00906E05" w:rsidRDefault="00FD1665" w:rsidP="00900AD9">
                      <w:pPr>
                        <w:jc w:val="center"/>
                        <w:rPr>
                          <w:rFonts w:cs="Open Sans"/>
                        </w:rPr>
                      </w:pPr>
                      <w:r w:rsidRPr="00906E05">
                        <w:rPr>
                          <w:rFonts w:cs="Open Sans"/>
                          <w:color w:val="000000"/>
                        </w:rPr>
                        <w:t>(child, 12)</w:t>
                      </w:r>
                    </w:p>
                  </w:txbxContent>
                </v:textbox>
                <w10:wrap type="topAndBottom" anchorx="margin"/>
              </v:shape>
            </w:pict>
          </mc:Fallback>
        </mc:AlternateContent>
      </w:r>
      <w:r w:rsidR="00900AD9">
        <w:rPr>
          <w:noProof/>
        </w:rPr>
        <mc:AlternateContent>
          <mc:Choice Requires="wps">
            <w:drawing>
              <wp:anchor distT="0" distB="0" distL="114300" distR="114300" simplePos="0" relativeHeight="251773952" behindDoc="0" locked="0" layoutInCell="1" allowOverlap="1" wp14:anchorId="10B8BD80" wp14:editId="038D8828">
                <wp:simplePos x="0" y="0"/>
                <wp:positionH relativeFrom="column">
                  <wp:posOffset>2601686</wp:posOffset>
                </wp:positionH>
                <wp:positionV relativeFrom="paragraph">
                  <wp:posOffset>-359501</wp:posOffset>
                </wp:positionV>
                <wp:extent cx="2026920" cy="1485900"/>
                <wp:effectExtent l="0" t="0" r="11430" b="209550"/>
                <wp:wrapTopAndBottom/>
                <wp:docPr id="779" name="Speech Bubble: Rectangle with Corners Rounded 779"/>
                <wp:cNvGraphicFramePr/>
                <a:graphic xmlns:a="http://schemas.openxmlformats.org/drawingml/2006/main">
                  <a:graphicData uri="http://schemas.microsoft.com/office/word/2010/wordprocessingShape">
                    <wps:wsp>
                      <wps:cNvSpPr/>
                      <wps:spPr>
                        <a:xfrm>
                          <a:off x="0" y="0"/>
                          <a:ext cx="2026920" cy="1485900"/>
                        </a:xfrm>
                        <a:prstGeom prst="wedgeRoundRectCallout">
                          <a:avLst/>
                        </a:prstGeom>
                      </wps:spPr>
                      <wps:style>
                        <a:lnRef idx="1">
                          <a:schemeClr val="accent6"/>
                        </a:lnRef>
                        <a:fillRef idx="2">
                          <a:schemeClr val="accent6"/>
                        </a:fillRef>
                        <a:effectRef idx="1">
                          <a:schemeClr val="accent6"/>
                        </a:effectRef>
                        <a:fontRef idx="minor">
                          <a:schemeClr val="dk1"/>
                        </a:fontRef>
                      </wps:style>
                      <wps:txbx>
                        <w:txbxContent>
                          <w:p w14:paraId="49914114" w14:textId="77777777" w:rsidR="00FD1665" w:rsidRDefault="00FD1665" w:rsidP="00900AD9">
                            <w:pPr>
                              <w:jc w:val="center"/>
                            </w:pPr>
                            <w:r w:rsidRPr="00082326">
                              <w:t xml:space="preserve">BULLYING is a major issue that contributes to not feeling safe </w:t>
                            </w:r>
                          </w:p>
                          <w:p w14:paraId="647A69D1" w14:textId="77777777" w:rsidR="00FD1665" w:rsidRDefault="00FD1665" w:rsidP="00900AD9">
                            <w:pPr>
                              <w:jc w:val="center"/>
                            </w:pPr>
                            <w:r w:rsidRPr="00082326">
                              <w:t>(child, 12)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0B8BD80" id="Speech Bubble: Rectangle with Corners Rounded 779" o:spid="_x0000_s1075" type="#_x0000_t62" style="position:absolute;margin-left:204.85pt;margin-top:-28.3pt;width:159.6pt;height:117pt;z-index:2517739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opKpkwIAAGMFAAAOAAAAZHJzL2Uyb0RvYy54bWysVNtu2zAMfR+wfxD0vjoO0kuCOkWWosOA&#10;oi2aDn1WZCo2JouapMTJvn6U7LhFV2DDsBdZNC8iDw95ebVvNNuB8zWagucnI87ASCxrsyn4t6eb&#10;Txec+SBMKTQaKPgBPL+af/xw2doZjLFCXYJjFMT4WWsLXoVgZ1nmZQWN8CdowZBSoWtEINFtstKJ&#10;lqI3OhuPRmdZi660DiV4T3+vOyWfp/hKgQz3SnkITBeccgvpdOlcxzObX4rZxglb1bJPQ/xDFo2o&#10;DT06hLoWQbCtq38L1dTSoUcVTiQ2GSpVS0g1UDX56E01q0pYSLUQON4OMPn/F1be7R4cq8uCn59P&#10;OTOioSatLICs2Ofteq1hxh4JRWE2Glhbh4ot0RlqOHvErSmhZNGRYGytn1G0lX1wveTpGjHZK9fE&#10;L1XL9gn6wwA97AOT9HM8Gp9Nx9QhSbp8cnE6HaXmZC/u1vnwBbBh8VLwFsoNpBxifkuhNW5D6oHY&#10;3fpAOZDv0YeEmF+XUbqFg4aYlDaPoAgAyiFP3ol6sNSO7QSRRkgJJpzFCileso5uqtZ6cBz/2bG3&#10;j66QaDk4/8Wrg0d6GU0YnJvaoHvv9fJ73qesOvsjAl3dEYKwX+9T5ydD/9ZYHogODrs58Vbe1AT2&#10;rfDhQTgaDGoQDXu4p0NpbAuO/Y2zCt3P9/5He+IraTlradAK7n9shQPO9FdDTJ7mk0mczCRMTs8j&#10;Cdxrzfq1xmybJVJbclorVqZrtA/6eFUOm2faCYv4KqmEkfR2wWVwR2EZugVAW0XCYpHMaBqtCLdm&#10;ZeWRCJE7T/tn4WzPuEBkvcPjUIrZG551trFFBhfbgKpOJIxQd7j2LaBJTlzqt05cFa/lZPWyG+e/&#10;AAAA//8DAFBLAwQUAAYACAAAACEAMxK8CuEAAAALAQAADwAAAGRycy9kb3ducmV2LnhtbEyPwU7D&#10;MBBE70j8g7VIXFBrp4S4DXEqhITUY0krxNGNlyQiXofYbdO/xz3BcTVPM2+L9WR7dsLRd44UJHMB&#10;DKl2pqNGwX73NlsC80GT0b0jVHBBD+vy9qbQuXFnesdTFRoWS8jnWkEbwpBz7usWrfZzNyDF7MuN&#10;Vod4jg03oz7HctvzhRAZt7qjuNDqAV9brL+ro1Xwk3x8Jt0jbjdbOaTVpREPO7FX6v5uenkGFnAK&#10;fzBc9aM6lNHp4I5kPOsVpGIlI6pg9pRlwCIhF8sVsENEpUyBlwX//0P5CwAA//8DAFBLAQItABQA&#10;BgAIAAAAIQC2gziS/gAAAOEBAAATAAAAAAAAAAAAAAAAAAAAAABbQ29udGVudF9UeXBlc10ueG1s&#10;UEsBAi0AFAAGAAgAAAAhADj9If/WAAAAlAEAAAsAAAAAAAAAAAAAAAAALwEAAF9yZWxzLy5yZWxz&#10;UEsBAi0AFAAGAAgAAAAhAA2ikqmTAgAAYwUAAA4AAAAAAAAAAAAAAAAALgIAAGRycy9lMm9Eb2Mu&#10;eG1sUEsBAi0AFAAGAAgAAAAhADMSvArhAAAACwEAAA8AAAAAAAAAAAAAAAAA7QQAAGRycy9kb3du&#10;cmV2LnhtbFBLBQYAAAAABAAEAPMAAAD7BQAAAAA=&#10;" adj="6300,24300" fillcolor="#9ecb81 [2169]" strokecolor="#70ad47 [3209]" strokeweight=".5pt">
                <v:fill color2="#8ac066 [2617]" rotate="t" colors="0 #b5d5a7;.5 #aace99;1 #9cca86" focus="100%" type="gradient">
                  <o:fill v:ext="view" type="gradientUnscaled"/>
                </v:fill>
                <v:textbox>
                  <w:txbxContent>
                    <w:p w14:paraId="49914114" w14:textId="77777777" w:rsidR="00FD1665" w:rsidRDefault="00FD1665" w:rsidP="00900AD9">
                      <w:pPr>
                        <w:jc w:val="center"/>
                      </w:pPr>
                      <w:r w:rsidRPr="00082326">
                        <w:t xml:space="preserve">BULLYING is a major issue that contributes to not feeling safe </w:t>
                      </w:r>
                    </w:p>
                    <w:p w14:paraId="647A69D1" w14:textId="77777777" w:rsidR="00FD1665" w:rsidRDefault="00FD1665" w:rsidP="00900AD9">
                      <w:pPr>
                        <w:jc w:val="center"/>
                      </w:pPr>
                      <w:r w:rsidRPr="00082326">
                        <w:t>(child, 12)</w:t>
                      </w:r>
                    </w:p>
                  </w:txbxContent>
                </v:textbox>
                <w10:wrap type="topAndBottom"/>
              </v:shape>
            </w:pict>
          </mc:Fallback>
        </mc:AlternateContent>
      </w:r>
      <w:r w:rsidR="00900AD9">
        <w:rPr>
          <w:noProof/>
        </w:rPr>
        <mc:AlternateContent>
          <mc:Choice Requires="wps">
            <w:drawing>
              <wp:anchor distT="0" distB="0" distL="114300" distR="114300" simplePos="0" relativeHeight="251772928" behindDoc="0" locked="0" layoutInCell="1" allowOverlap="1" wp14:anchorId="3A8E6CCE" wp14:editId="67AD198E">
                <wp:simplePos x="0" y="0"/>
                <wp:positionH relativeFrom="margin">
                  <wp:posOffset>140970</wp:posOffset>
                </wp:positionH>
                <wp:positionV relativeFrom="paragraph">
                  <wp:posOffset>-3323590</wp:posOffset>
                </wp:positionV>
                <wp:extent cx="2118360" cy="1470660"/>
                <wp:effectExtent l="0" t="0" r="15240" b="205740"/>
                <wp:wrapTopAndBottom/>
                <wp:docPr id="780" name="Speech Bubble: Rectangle with Corners Rounded 780"/>
                <wp:cNvGraphicFramePr/>
                <a:graphic xmlns:a="http://schemas.openxmlformats.org/drawingml/2006/main">
                  <a:graphicData uri="http://schemas.microsoft.com/office/word/2010/wordprocessingShape">
                    <wps:wsp>
                      <wps:cNvSpPr/>
                      <wps:spPr>
                        <a:xfrm>
                          <a:off x="0" y="0"/>
                          <a:ext cx="2118360" cy="1470660"/>
                        </a:xfrm>
                        <a:prstGeom prst="wedgeRoundRectCallout">
                          <a:avLst/>
                        </a:prstGeom>
                      </wps:spPr>
                      <wps:style>
                        <a:lnRef idx="1">
                          <a:schemeClr val="accent2"/>
                        </a:lnRef>
                        <a:fillRef idx="2">
                          <a:schemeClr val="accent2"/>
                        </a:fillRef>
                        <a:effectRef idx="1">
                          <a:schemeClr val="accent2"/>
                        </a:effectRef>
                        <a:fontRef idx="minor">
                          <a:schemeClr val="dk1"/>
                        </a:fontRef>
                      </wps:style>
                      <wps:txbx>
                        <w:txbxContent>
                          <w:p w14:paraId="473A50B1" w14:textId="77777777" w:rsidR="00FD1665" w:rsidRDefault="00FD1665" w:rsidP="00900AD9">
                            <w:pPr>
                              <w:jc w:val="center"/>
                            </w:pPr>
                            <w:r w:rsidRPr="00082326">
                              <w:t xml:space="preserve">I think people should feel safe at school, like no bullying </w:t>
                            </w:r>
                          </w:p>
                          <w:p w14:paraId="23366102" w14:textId="77777777" w:rsidR="00FD1665" w:rsidRDefault="00FD1665" w:rsidP="00900AD9">
                            <w:pPr>
                              <w:jc w:val="center"/>
                            </w:pPr>
                            <w:r w:rsidRPr="00082326">
                              <w:t>(child, 12)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A8E6CCE" id="Speech Bubble: Rectangle with Corners Rounded 780" o:spid="_x0000_s1076" type="#_x0000_t62" style="position:absolute;margin-left:11.1pt;margin-top:-261.7pt;width:166.8pt;height:115.8pt;z-index:25177292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ppDYjwIAAGMFAAAOAAAAZHJzL2Uyb0RvYy54bWysVNtu2zAMfR+wfxD0vjrO0suCOkWWosOA&#10;oi2aDn1WZCo2JouapMTJvn6U7LhBV2DDsBdZNK86POTl1a7RbAvO12gKnp+MOAMjsazNuuDfnm4+&#10;XHDmgzCl0Gig4Hvw/Gr2/t1la6cwxgp1CY5REOOnrS14FYKdZpmXFTTCn6AFQ0qFrhGBRLfOSida&#10;it7obDwanWUtutI6lOA9/b3ulHyW4isFMtwr5SEwXXCqLaTTpXMVz2x2KaZrJ2xVy74M8Q9VNKI2&#10;lHQIdS2CYBtX/xaqqaVDjyqcSGwyVKqWkN5Ar8lHr16zrISF9BYCx9sBJv//wsq77YNjdVnw8wvC&#10;x4iGmrS0ALJinzerlYYpeyQUhVlrYG0dKrZAZ6jh7BE3poSSRUeCsbV+StGW9sH1kqdrxGSnXBO/&#10;9Fq2S9DvB+hhF5ikn+M8v/h4RhVI0uWT89EZCRQne3G3zocvgA2Ll4K3UK4h1RDrWwitcRNSD8T2&#10;1ofO9+BDgWJ9XUXpFvYaYlHaPIIiAKiGPHkn6sFCO7YVRBohJZgw7mtJ1tFN1VoPjuM/O/b20RUS&#10;LQfnv8g6eKTMaMLg3NQG3VvZy+95X7Lq7A8IdO+OEITdapc6fzr0b4XlnujgsJsTb+VNTWDfCh8e&#10;hKPBoAbRsId7OpTGtuDY3zir0P1863+0J76SlrOWBq3g/sdGOOBMfzXE5E/5ZBInMwmT0/MxCe5Y&#10;szrWmE2zQGpLTmvFynSN9kEfrsph80w7YR6zkkoYSbkLLoM7CIvQLQDaKhLm82RG02hFuDVLKw9E&#10;iNx52j0LZ3vGBSLrHR6GUkxf8ayzjS0yON8EVHUiYYS6w7VvAU1y4nW/deKqOJaT1ctunP0CAAD/&#10;/wMAUEsDBBQABgAIAAAAIQBokQxh4wAAAAwBAAAPAAAAZHJzL2Rvd25yZXYueG1sTI9BTsMwEEX3&#10;SNzBGiQ2qHXqJCgNcaoKgSqxQLRwADd246jxOIrdNvT0DCtYzszTn/er1eR6djZj6DxKWMwTYAYb&#10;rztsJXx9vs4KYCEq1Kr3aCR8mwCr+vamUqX2F9ya8y62jEIwlEqCjXEoOQ+NNU6FuR8M0u3gR6ci&#10;jWPL9aguFO56LpLkkTvVIX2wajDP1jTH3clJaD+u6/dN95Zs0msRj3abZNnDi5T3d9P6CVg0U/yD&#10;4Vef1KEmp70/oQ6slyCEIFLCLBdpBoyINM+pzJ5WYrkogNcV/1+i/gEAAP//AwBQSwECLQAUAAYA&#10;CAAAACEAtoM4kv4AAADhAQAAEwAAAAAAAAAAAAAAAAAAAAAAW0NvbnRlbnRfVHlwZXNdLnhtbFBL&#10;AQItABQABgAIAAAAIQA4/SH/1gAAAJQBAAALAAAAAAAAAAAAAAAAAC8BAABfcmVscy8ucmVsc1BL&#10;AQItABQABgAIAAAAIQBUppDYjwIAAGMFAAAOAAAAAAAAAAAAAAAAAC4CAABkcnMvZTJvRG9jLnht&#10;bFBLAQItABQABgAIAAAAIQBokQxh4wAAAAwBAAAPAAAAAAAAAAAAAAAAAOkEAABkcnMvZG93bnJl&#10;di54bWxQSwUGAAAAAAQABADzAAAA+QUAAAAA&#10;" adj="6300,24300" fillcolor="#f3a875 [2165]" strokecolor="#ed7d31 [3205]" strokeweight=".5pt">
                <v:fill color2="#f09558 [2613]" rotate="t" colors="0 #f7bda4;.5 #f5b195;1 #f8a581" focus="100%" type="gradient">
                  <o:fill v:ext="view" type="gradientUnscaled"/>
                </v:fill>
                <v:textbox>
                  <w:txbxContent>
                    <w:p w14:paraId="473A50B1" w14:textId="77777777" w:rsidR="00FD1665" w:rsidRDefault="00FD1665" w:rsidP="00900AD9">
                      <w:pPr>
                        <w:jc w:val="center"/>
                      </w:pPr>
                      <w:r w:rsidRPr="00082326">
                        <w:t xml:space="preserve">I think people should feel safe at school, like no bullying </w:t>
                      </w:r>
                    </w:p>
                    <w:p w14:paraId="23366102" w14:textId="77777777" w:rsidR="00FD1665" w:rsidRDefault="00FD1665" w:rsidP="00900AD9">
                      <w:pPr>
                        <w:jc w:val="center"/>
                      </w:pPr>
                      <w:r w:rsidRPr="00082326">
                        <w:t>(child, 12)</w:t>
                      </w:r>
                    </w:p>
                  </w:txbxContent>
                </v:textbox>
                <w10:wrap type="topAndBottom" anchorx="margin"/>
              </v:shape>
            </w:pict>
          </mc:Fallback>
        </mc:AlternateContent>
      </w:r>
    </w:p>
    <w:p w14:paraId="68AC8212" w14:textId="1232F419" w:rsidR="005D54CD" w:rsidRDefault="005D54CD" w:rsidP="00347F86">
      <w:pPr>
        <w:pStyle w:val="Heading2"/>
      </w:pPr>
      <w:bookmarkStart w:id="154" w:name="_Toc25573101"/>
      <w:r w:rsidRPr="00635819">
        <w:t>Online child exploitation</w:t>
      </w:r>
      <w:bookmarkEnd w:id="154"/>
    </w:p>
    <w:p w14:paraId="3A0ABF58" w14:textId="77777777" w:rsidR="00D1294E" w:rsidRDefault="00D1294E" w:rsidP="00347F86">
      <w:bookmarkStart w:id="155" w:name="_Hlk23777506"/>
      <w:r>
        <w:t>Online child exploitation is a global problem. As of 1 January 2017, more than 10,000 victims of child exploitation have been identified through INTERPOL’s Child Sexual Exploitation image database.</w:t>
      </w:r>
      <w:r>
        <w:rPr>
          <w:rStyle w:val="EndnoteReference"/>
        </w:rPr>
        <w:endnoteReference w:id="203"/>
      </w:r>
      <w:r>
        <w:t xml:space="preserve"> </w:t>
      </w:r>
    </w:p>
    <w:p w14:paraId="495B562E" w14:textId="77777777" w:rsidR="00D1294E" w:rsidRDefault="00D1294E" w:rsidP="00347F86">
      <w:r>
        <w:t>In Australia, there have been exponential increases in reports of online child exploitation. According to Australian Centre to Counter Child Exploitation (ACCCE), the Australian Federal Police received 17,905 reports of child exploitation in 2018. Each report can contain hundreds and thousands of images and videos.</w:t>
      </w:r>
      <w:r>
        <w:rPr>
          <w:rStyle w:val="EndnoteReference"/>
        </w:rPr>
        <w:endnoteReference w:id="204"/>
      </w:r>
    </w:p>
    <w:p w14:paraId="5005F9ED" w14:textId="77777777" w:rsidR="00D1294E" w:rsidRDefault="00D1294E" w:rsidP="00347F86">
      <w:r>
        <w:t>The Office of the eSafety Commissioner has also investigated large numbers of reports of online ‘child sex abuse material’—10,229 items of prohibited and potential prohibited content in 2017–18, of which 78% met the definition of child sexual abuse content.</w:t>
      </w:r>
      <w:r>
        <w:rPr>
          <w:rStyle w:val="EndnoteReference"/>
        </w:rPr>
        <w:endnoteReference w:id="205"/>
      </w:r>
      <w:r>
        <w:t xml:space="preserve">  </w:t>
      </w:r>
    </w:p>
    <w:p w14:paraId="1051E36D" w14:textId="77777777" w:rsidR="00D1294E" w:rsidRDefault="00D1294E" w:rsidP="00347F86">
      <w:r>
        <w:t xml:space="preserve">In 2017–18, a total of 313 charges relating to child exploitation material were made under the </w:t>
      </w:r>
      <w:r w:rsidRPr="00982A3A">
        <w:rPr>
          <w:i/>
          <w:iCs/>
        </w:rPr>
        <w:t>Criminal Code 1995</w:t>
      </w:r>
      <w:r>
        <w:t xml:space="preserve"> (Cth) (Criminal Code), and 220 persons were proven guilty of child pornography offences in the federal courts.</w:t>
      </w:r>
      <w:r>
        <w:rPr>
          <w:rStyle w:val="EndnoteReference"/>
        </w:rPr>
        <w:endnoteReference w:id="206"/>
      </w:r>
      <w:r>
        <w:t xml:space="preserve"> This does not include criminal offences contrary to state and territory laws,</w:t>
      </w:r>
      <w:r>
        <w:rPr>
          <w:rStyle w:val="EndnoteReference"/>
        </w:rPr>
        <w:endnoteReference w:id="207"/>
      </w:r>
      <w:r>
        <w:t xml:space="preserve"> which also prohibit child exploitation material.</w:t>
      </w:r>
      <w:r>
        <w:rPr>
          <w:rStyle w:val="EndnoteReference"/>
        </w:rPr>
        <w:endnoteReference w:id="208"/>
      </w:r>
      <w:r>
        <w:t xml:space="preserve"> </w:t>
      </w:r>
    </w:p>
    <w:bookmarkEnd w:id="155"/>
    <w:p w14:paraId="27847FF1" w14:textId="77777777" w:rsidR="00D1294E" w:rsidRDefault="00D1294E" w:rsidP="00347F86">
      <w:r w:rsidRPr="00D5364B">
        <w:lastRenderedPageBreak/>
        <w:t>Under the</w:t>
      </w:r>
      <w:r>
        <w:t xml:space="preserve"> Criminal Code</w:t>
      </w:r>
      <w:r w:rsidRPr="00D5364B">
        <w:t>, it is an offence to possess, control, produce, supply and obtain child abuse or pornographic material of a child under 18 years.</w:t>
      </w:r>
      <w:r w:rsidRPr="00D61003">
        <w:rPr>
          <w:sz w:val="20"/>
          <w:szCs w:val="20"/>
          <w:vertAlign w:val="superscript"/>
        </w:rPr>
        <w:endnoteReference w:id="209"/>
      </w:r>
      <w:r w:rsidRPr="00D61003">
        <w:rPr>
          <w:sz w:val="20"/>
          <w:szCs w:val="20"/>
          <w:vertAlign w:val="superscript"/>
        </w:rPr>
        <w:t xml:space="preserve"> </w:t>
      </w:r>
      <w:r w:rsidRPr="00D5364B">
        <w:t>In 2017, the Criminal Code was amended to criminalise the use of a carriage service to prepare or plan to cause harm to, procure, or engage in sexual activity with, a person under the age of 16.</w:t>
      </w:r>
      <w:r>
        <w:rPr>
          <w:rStyle w:val="EndnoteReference"/>
        </w:rPr>
        <w:endnoteReference w:id="210"/>
      </w:r>
      <w:r w:rsidRPr="00D5364B">
        <w:t xml:space="preserve"> </w:t>
      </w:r>
      <w:r w:rsidRPr="00EA785B">
        <w:t xml:space="preserve">In September 2019, the Australian parliament also passed amendments to the </w:t>
      </w:r>
      <w:r w:rsidRPr="00EA785B">
        <w:rPr>
          <w:i/>
          <w:iCs/>
        </w:rPr>
        <w:t>Crimes Act 2014</w:t>
      </w:r>
      <w:r w:rsidRPr="00EA785B">
        <w:t xml:space="preserve"> (Cth) and the</w:t>
      </w:r>
      <w:r>
        <w:t xml:space="preserve"> Criminal Code</w:t>
      </w:r>
      <w:r w:rsidRPr="00EA785B">
        <w:t xml:space="preserve"> aimed at further strengthening provisions that criminalise child sexual exploitation, including referring to such material as child abuse material rather than child pornography.</w:t>
      </w:r>
      <w:r w:rsidRPr="00EA785B">
        <w:rPr>
          <w:rStyle w:val="EndnoteReference"/>
        </w:rPr>
        <w:endnoteReference w:id="211"/>
      </w:r>
      <w:r>
        <w:t xml:space="preserve">  </w:t>
      </w:r>
    </w:p>
    <w:p w14:paraId="212D136C" w14:textId="77777777" w:rsidR="00D1294E" w:rsidRPr="00DF3370" w:rsidRDefault="00D1294E" w:rsidP="00347F86">
      <w:r>
        <w:t>While l</w:t>
      </w:r>
      <w:r w:rsidRPr="00D5364B">
        <w:t>aws to criminalise online child exploitation in Australia are relatively robust</w:t>
      </w:r>
      <w:r>
        <w:t>,</w:t>
      </w:r>
      <w:r w:rsidRPr="00D61003">
        <w:rPr>
          <w:sz w:val="18"/>
          <w:szCs w:val="18"/>
          <w:vertAlign w:val="superscript"/>
        </w:rPr>
        <w:endnoteReference w:id="212"/>
      </w:r>
      <w:r w:rsidRPr="00D5364B">
        <w:t xml:space="preserve"> </w:t>
      </w:r>
      <w:r>
        <w:t>concerns have been raised about a lack of uniformity across Commonwealth, state and territory laws, sentencing practices, and legal mechanisms to force internet service providers to block materials.</w:t>
      </w:r>
      <w:r>
        <w:rPr>
          <w:rStyle w:val="EndnoteReference"/>
        </w:rPr>
        <w:endnoteReference w:id="213"/>
      </w:r>
      <w:r>
        <w:t xml:space="preserve"> There are also concerns that these laws can sometimes be used to prosecute children who have been involved in ‘</w:t>
      </w:r>
      <w:r w:rsidRPr="00AE5C65">
        <w:t>sexting’ (See Chapter 5</w:t>
      </w:r>
      <w:r>
        <w:t xml:space="preserve"> on </w:t>
      </w:r>
      <w:r w:rsidRPr="00AE5C65">
        <w:t xml:space="preserve">Civil </w:t>
      </w:r>
      <w:r>
        <w:t>r</w:t>
      </w:r>
      <w:r w:rsidRPr="00AE5C65">
        <w:t>ights).</w:t>
      </w:r>
      <w:r>
        <w:t xml:space="preserve"> </w:t>
      </w:r>
    </w:p>
    <w:p w14:paraId="594EEC07" w14:textId="77777777" w:rsidR="00D1294E" w:rsidRDefault="00D1294E" w:rsidP="00347F86">
      <w:r>
        <w:t>Further, while there are a number of online safety educational programs delivered by government and NGOs, there is a gap in prevention programs that address the causes of online child exploitation.</w:t>
      </w:r>
      <w:r>
        <w:rPr>
          <w:rStyle w:val="EndnoteReference"/>
        </w:rPr>
        <w:endnoteReference w:id="214"/>
      </w:r>
    </w:p>
    <w:p w14:paraId="43C1A18F" w14:textId="77777777" w:rsidR="00D1294E" w:rsidRDefault="00D1294E" w:rsidP="00347F86">
      <w:r>
        <w:t xml:space="preserve">The establishment of the ACCCE in March 2018, to drive a collective effort to counter the online exploitation of children in Australia, is a positive development in this context. </w:t>
      </w:r>
    </w:p>
    <w:p w14:paraId="1D6461B6" w14:textId="77777777" w:rsidR="00D1294E" w:rsidRPr="00AE5C65" w:rsidRDefault="00D1294E" w:rsidP="00347F86">
      <w:pPr>
        <w:rPr>
          <w:b/>
          <w:bCs/>
        </w:rPr>
      </w:pPr>
      <w:bookmarkStart w:id="156" w:name="_Hlk22631568"/>
      <w:bookmarkStart w:id="157" w:name="_Hlk23184981"/>
      <w:r w:rsidRPr="00AE5C65">
        <w:rPr>
          <w:b/>
          <w:bCs/>
        </w:rPr>
        <w:t xml:space="preserve">In its Concluding Observations (2019), the Committee on the Rights of the Child welcomed the establishment of the Australian Centre to Counter Child Exploitation in March 2018. It also urged the Australian Government to: </w:t>
      </w:r>
    </w:p>
    <w:p w14:paraId="2F054821" w14:textId="77777777" w:rsidR="00D1294E" w:rsidRPr="00AE5C65" w:rsidRDefault="00D1294E" w:rsidP="00347F86">
      <w:pPr>
        <w:pStyle w:val="ListParagraph"/>
        <w:keepNext w:val="0"/>
        <w:keepLines w:val="0"/>
        <w:widowControl/>
        <w:numPr>
          <w:ilvl w:val="0"/>
          <w:numId w:val="52"/>
        </w:numPr>
        <w:spacing w:before="240"/>
        <w:rPr>
          <w:b/>
          <w:bCs/>
        </w:rPr>
      </w:pPr>
      <w:r w:rsidRPr="00AE5C65">
        <w:rPr>
          <w:b/>
          <w:bCs/>
        </w:rPr>
        <w:t>define and criminali</w:t>
      </w:r>
      <w:r>
        <w:rPr>
          <w:b/>
          <w:bCs/>
        </w:rPr>
        <w:t>s</w:t>
      </w:r>
      <w:r w:rsidRPr="00AE5C65">
        <w:rPr>
          <w:b/>
          <w:bCs/>
        </w:rPr>
        <w:t>e child prostitution and child pornography, and harmoni</w:t>
      </w:r>
      <w:r>
        <w:rPr>
          <w:b/>
          <w:bCs/>
        </w:rPr>
        <w:t>s</w:t>
      </w:r>
      <w:r w:rsidRPr="00AE5C65">
        <w:rPr>
          <w:b/>
          <w:bCs/>
        </w:rPr>
        <w:t>e legislation across its states and territories</w:t>
      </w:r>
      <w:r w:rsidRPr="00AE5C65">
        <w:rPr>
          <w:rStyle w:val="EndnoteReference"/>
          <w:b/>
          <w:bCs/>
        </w:rPr>
        <w:endnoteReference w:id="215"/>
      </w:r>
    </w:p>
    <w:p w14:paraId="78ACD8A0" w14:textId="77777777" w:rsidR="00D1294E" w:rsidRPr="00AE5C65" w:rsidRDefault="00D1294E" w:rsidP="00347F86">
      <w:pPr>
        <w:pStyle w:val="ListParagraph"/>
        <w:keepNext w:val="0"/>
        <w:keepLines w:val="0"/>
        <w:widowControl/>
        <w:numPr>
          <w:ilvl w:val="0"/>
          <w:numId w:val="52"/>
        </w:numPr>
        <w:spacing w:before="240"/>
        <w:rPr>
          <w:b/>
          <w:bCs/>
        </w:rPr>
      </w:pPr>
      <w:r w:rsidRPr="00AE5C65">
        <w:rPr>
          <w:b/>
          <w:bCs/>
        </w:rPr>
        <w:t>ensure that crimes are investigated, and perpetrators prosecuted and sanctioned</w:t>
      </w:r>
      <w:r w:rsidRPr="00AE5C65">
        <w:rPr>
          <w:rStyle w:val="EndnoteReference"/>
          <w:b/>
          <w:bCs/>
        </w:rPr>
        <w:endnoteReference w:id="216"/>
      </w:r>
    </w:p>
    <w:p w14:paraId="19FF6CA3" w14:textId="77777777" w:rsidR="00D1294E" w:rsidRPr="00AE5C65" w:rsidRDefault="00D1294E" w:rsidP="00347F86">
      <w:pPr>
        <w:pStyle w:val="ListParagraph"/>
        <w:keepNext w:val="0"/>
        <w:keepLines w:val="0"/>
        <w:widowControl/>
        <w:numPr>
          <w:ilvl w:val="0"/>
          <w:numId w:val="52"/>
        </w:numPr>
        <w:spacing w:before="240"/>
        <w:rPr>
          <w:b/>
          <w:bCs/>
        </w:rPr>
      </w:pPr>
      <w:r w:rsidRPr="00AE5C65">
        <w:rPr>
          <w:b/>
          <w:bCs/>
        </w:rPr>
        <w:t>amend its legislation to exercise extraterritorial jurisdiction over sexual exploitation of all children under 18 years, including sexual exploitation in travel and tourism where child victims are between 16 and 18 years of age</w:t>
      </w:r>
      <w:r w:rsidRPr="00AE5C65">
        <w:rPr>
          <w:rStyle w:val="EndnoteReference"/>
          <w:b/>
          <w:bCs/>
        </w:rPr>
        <w:endnoteReference w:id="217"/>
      </w:r>
    </w:p>
    <w:p w14:paraId="76F75C17" w14:textId="77777777" w:rsidR="00D1294E" w:rsidRPr="00AE5C65" w:rsidRDefault="00D1294E" w:rsidP="00347F86">
      <w:pPr>
        <w:pStyle w:val="ListParagraph"/>
        <w:keepNext w:val="0"/>
        <w:keepLines w:val="0"/>
        <w:widowControl/>
        <w:numPr>
          <w:ilvl w:val="0"/>
          <w:numId w:val="52"/>
        </w:numPr>
        <w:spacing w:before="240"/>
        <w:rPr>
          <w:b/>
          <w:bCs/>
        </w:rPr>
      </w:pPr>
      <w:r w:rsidRPr="00AE5C65">
        <w:rPr>
          <w:b/>
          <w:bCs/>
        </w:rPr>
        <w:t>further strengthen its measures to combat and prevent sexual exploitation of children online, including through the criminali</w:t>
      </w:r>
      <w:r>
        <w:rPr>
          <w:b/>
          <w:bCs/>
        </w:rPr>
        <w:t>s</w:t>
      </w:r>
      <w:r w:rsidRPr="00AE5C65">
        <w:rPr>
          <w:b/>
          <w:bCs/>
        </w:rPr>
        <w:t>ation of online grooming of children.</w:t>
      </w:r>
      <w:r w:rsidRPr="00AE5C65">
        <w:rPr>
          <w:rStyle w:val="EndnoteReference"/>
          <w:b/>
          <w:bCs/>
        </w:rPr>
        <w:endnoteReference w:id="218"/>
      </w:r>
    </w:p>
    <w:p w14:paraId="45F73FE9" w14:textId="77777777" w:rsidR="00F23675" w:rsidRPr="00635819" w:rsidRDefault="00F23675" w:rsidP="00347F86">
      <w:pPr>
        <w:pStyle w:val="Heading2"/>
      </w:pPr>
      <w:bookmarkStart w:id="158" w:name="_Toc25573102"/>
      <w:r w:rsidRPr="00635819">
        <w:lastRenderedPageBreak/>
        <w:t>Child</w:t>
      </w:r>
      <w:r>
        <w:t xml:space="preserve"> t</w:t>
      </w:r>
      <w:r w:rsidRPr="00635819">
        <w:t>rafficking</w:t>
      </w:r>
      <w:bookmarkEnd w:id="158"/>
      <w:r w:rsidRPr="00635819">
        <w:t xml:space="preserve"> </w:t>
      </w:r>
    </w:p>
    <w:p w14:paraId="6F2B2298" w14:textId="77777777" w:rsidR="00BB3AD0" w:rsidRDefault="00BB3AD0" w:rsidP="00347F86">
      <w:r>
        <w:t xml:space="preserve">Police data suggests trafficking has occurred in Australia </w:t>
      </w:r>
      <w:r w:rsidRPr="0091139E">
        <w:t>for a wide range of exploitative purposes</w:t>
      </w:r>
      <w:r>
        <w:t xml:space="preserve">, including slavery in the sex industry and child labour. However, its true extent is unknown. </w:t>
      </w:r>
    </w:p>
    <w:p w14:paraId="64DB0D90" w14:textId="77777777" w:rsidR="00BB3AD0" w:rsidRDefault="00BB3AD0" w:rsidP="00347F86">
      <w:r w:rsidRPr="00B56CB3">
        <w:t xml:space="preserve">The Australian Federal Police </w:t>
      </w:r>
      <w:r>
        <w:t xml:space="preserve">(AFP) </w:t>
      </w:r>
      <w:r w:rsidRPr="00B56CB3">
        <w:t>received 319 new referrals for investigation of human trafficking offences in 2015–2017,</w:t>
      </w:r>
      <w:r w:rsidRPr="001C7824">
        <w:rPr>
          <w:rStyle w:val="EndnoteReference"/>
        </w:rPr>
        <w:endnoteReference w:id="219"/>
      </w:r>
      <w:r w:rsidRPr="00B56CB3">
        <w:t xml:space="preserve"> including 16 for child trafficking.</w:t>
      </w:r>
      <w:r>
        <w:t xml:space="preserve"> In 2017–18, the AFP received 162 new referrals for trafficking and exploitation related offences. </w:t>
      </w:r>
      <w:r w:rsidRPr="00B56CB3">
        <w:t>Twenty people have been convicted of trafficking since 2010, two of them for child trafficking.</w:t>
      </w:r>
      <w:r w:rsidRPr="001C7824">
        <w:rPr>
          <w:rStyle w:val="EndnoteReference"/>
        </w:rPr>
        <w:endnoteReference w:id="220"/>
      </w:r>
      <w:r w:rsidRPr="00B56CB3">
        <w:t xml:space="preserve"> </w:t>
      </w:r>
      <w:r>
        <w:t>T</w:t>
      </w:r>
      <w:r w:rsidRPr="00B56CB3">
        <w:t>hese figures relate to criminal investigations only and are likely to underestimate the problem.</w:t>
      </w:r>
      <w:r w:rsidRPr="001C7824">
        <w:rPr>
          <w:rStyle w:val="EndnoteReference"/>
        </w:rPr>
        <w:endnoteReference w:id="221"/>
      </w:r>
    </w:p>
    <w:p w14:paraId="42A44054" w14:textId="77777777" w:rsidR="00BB3AD0" w:rsidRPr="00B56CB3" w:rsidRDefault="00BB3AD0" w:rsidP="00347F86">
      <w:r>
        <w:t xml:space="preserve">The Australian Government has taken positive steps to </w:t>
      </w:r>
      <w:r w:rsidRPr="00B56CB3">
        <w:t>combat human trafficking</w:t>
      </w:r>
      <w:r>
        <w:t>, slavery and slavery-like practices in Australia</w:t>
      </w:r>
      <w:r w:rsidRPr="00B56CB3">
        <w:t>, including:</w:t>
      </w:r>
    </w:p>
    <w:p w14:paraId="3244A963" w14:textId="77777777" w:rsidR="00BB3AD0" w:rsidRPr="00B56CB3" w:rsidRDefault="00BB3AD0" w:rsidP="00347F86">
      <w:pPr>
        <w:pStyle w:val="ListParagraph"/>
        <w:numPr>
          <w:ilvl w:val="0"/>
          <w:numId w:val="50"/>
        </w:numPr>
        <w:spacing w:before="240"/>
      </w:pPr>
      <w:r w:rsidRPr="00B56CB3">
        <w:t xml:space="preserve">the </w:t>
      </w:r>
      <w:r w:rsidRPr="001006E6">
        <w:rPr>
          <w:i/>
        </w:rPr>
        <w:t>Crimes Legislation Amendment (Slavery, Slavery-like Conditions and People Trafficking) Act 2012</w:t>
      </w:r>
    </w:p>
    <w:p w14:paraId="0F2310C3" w14:textId="77777777" w:rsidR="00BB3AD0" w:rsidRPr="002F3160" w:rsidRDefault="00BB3AD0" w:rsidP="00347F86">
      <w:pPr>
        <w:pStyle w:val="ListParagraph"/>
        <w:numPr>
          <w:ilvl w:val="0"/>
          <w:numId w:val="50"/>
        </w:numPr>
        <w:spacing w:before="240"/>
        <w:rPr>
          <w:iCs/>
        </w:rPr>
      </w:pPr>
      <w:r w:rsidRPr="00B56CB3">
        <w:t xml:space="preserve">the </w:t>
      </w:r>
      <w:r w:rsidRPr="00070744">
        <w:rPr>
          <w:iCs/>
        </w:rPr>
        <w:t>National Action Plan to Combat Human Trafficking and Slavery 2015–2019</w:t>
      </w:r>
    </w:p>
    <w:p w14:paraId="4F46BB7E" w14:textId="77777777" w:rsidR="00BB3AD0" w:rsidRPr="00B56CB3" w:rsidRDefault="00BB3AD0" w:rsidP="00347F86">
      <w:pPr>
        <w:pStyle w:val="ListParagraph"/>
        <w:numPr>
          <w:ilvl w:val="0"/>
          <w:numId w:val="50"/>
        </w:numPr>
        <w:spacing w:before="240"/>
      </w:pPr>
      <w:r w:rsidRPr="00B56CB3">
        <w:t>the funding of specialist NGOs to deliver education and awareness</w:t>
      </w:r>
      <w:r w:rsidRPr="001C7824">
        <w:rPr>
          <w:rStyle w:val="EndnoteReference"/>
        </w:rPr>
        <w:endnoteReference w:id="222"/>
      </w:r>
    </w:p>
    <w:p w14:paraId="6793A285" w14:textId="77777777" w:rsidR="00BB3AD0" w:rsidRPr="00B56CB3" w:rsidRDefault="00BB3AD0" w:rsidP="00347F86">
      <w:pPr>
        <w:pStyle w:val="ListParagraph"/>
        <w:numPr>
          <w:ilvl w:val="0"/>
          <w:numId w:val="50"/>
        </w:numPr>
        <w:spacing w:before="240"/>
      </w:pPr>
      <w:r w:rsidRPr="00B56CB3">
        <w:t xml:space="preserve">the </w:t>
      </w:r>
      <w:r w:rsidRPr="00632193">
        <w:rPr>
          <w:i/>
        </w:rPr>
        <w:t>Modern Slavery Act 2018</w:t>
      </w:r>
      <w:r>
        <w:t xml:space="preserve"> (Cth)</w:t>
      </w:r>
      <w:r w:rsidRPr="00B56CB3">
        <w:t xml:space="preserve">, </w:t>
      </w:r>
      <w:r>
        <w:t xml:space="preserve">to </w:t>
      </w:r>
      <w:r w:rsidRPr="00B56CB3">
        <w:t>address modern slavery in global supply chains.</w:t>
      </w:r>
      <w:r w:rsidRPr="001C7824">
        <w:rPr>
          <w:rStyle w:val="EndnoteReference"/>
        </w:rPr>
        <w:endnoteReference w:id="223"/>
      </w:r>
      <w:r>
        <w:t xml:space="preserve"> </w:t>
      </w:r>
    </w:p>
    <w:p w14:paraId="353F7104" w14:textId="7CD66E40" w:rsidR="00BB3AD0" w:rsidRDefault="00BB3AD0" w:rsidP="00347F86">
      <w:r w:rsidRPr="00B56CB3">
        <w:t xml:space="preserve">Victims of human trafficking and slavery-related offences </w:t>
      </w:r>
      <w:r>
        <w:t xml:space="preserve">can receive 45 days intensive support under the </w:t>
      </w:r>
      <w:r w:rsidRPr="00B56CB3">
        <w:t xml:space="preserve">Support for </w:t>
      </w:r>
      <w:r>
        <w:t>Trafficked People Program, irrespective of whether they are willing or able to assist with the investigation or prosecution of a human trafficking or slavery-related offence. They can also access a further 45 days support if they are willing, but not able, to assist with an investigation or prosecution.</w:t>
      </w:r>
      <w:r>
        <w:rPr>
          <w:rStyle w:val="EndnoteReference"/>
        </w:rPr>
        <w:endnoteReference w:id="224"/>
      </w:r>
      <w:r>
        <w:t xml:space="preserve"> They can also receive a 20 working day transition period, which can be extended on a case by case basis. However, beyond these time limits, victims need to contribute to a criminal investigation to access support. Trafficked children and victims should not have to contribute to criminal investigation to receive the support needed.</w:t>
      </w:r>
    </w:p>
    <w:bookmarkEnd w:id="156"/>
    <w:p w14:paraId="320820EA" w14:textId="77777777" w:rsidR="00BB3AD0" w:rsidRPr="00C662E2" w:rsidRDefault="00BB3AD0" w:rsidP="00347F86">
      <w:r w:rsidRPr="00C662E2">
        <w:t xml:space="preserve">There are </w:t>
      </w:r>
      <w:r>
        <w:t xml:space="preserve">also </w:t>
      </w:r>
      <w:r w:rsidRPr="00C662E2">
        <w:t>obstacles that may prevent a victim, including children, from making compensation claims and seeking reparations</w:t>
      </w:r>
      <w:r>
        <w:t>.</w:t>
      </w:r>
      <w:r>
        <w:rPr>
          <w:rStyle w:val="EndnoteReference"/>
        </w:rPr>
        <w:endnoteReference w:id="225"/>
      </w:r>
    </w:p>
    <w:p w14:paraId="7CE38350" w14:textId="4B7D1D0E" w:rsidR="00BB3AD0" w:rsidRPr="00AE5C65" w:rsidRDefault="00BB3AD0" w:rsidP="00347F86">
      <w:pPr>
        <w:rPr>
          <w:b/>
          <w:bCs/>
        </w:rPr>
      </w:pPr>
      <w:r>
        <w:lastRenderedPageBreak/>
        <w:t>As outlined in the National Action Plan to Combat Human Trafficking and Slavery 2015–2019, the particular physical, psychological and psychosocial harm suffered by trafficked children and their increased vulnerability to exploitation means that they may require additional or particular supports different from those of adult trafficked persons in terms of laws, policies, programs and interventions</w:t>
      </w:r>
      <w:r w:rsidRPr="008512F1">
        <w:t xml:space="preserve">. To guide a child-focused response by criminal justice agencies, the National Action Plan includes the development of an operational protocol for minors as a key </w:t>
      </w:r>
      <w:r w:rsidRPr="00AE5C65">
        <w:t>area.</w:t>
      </w:r>
      <w:r w:rsidRPr="00AE5C65">
        <w:rPr>
          <w:rStyle w:val="EndnoteReference"/>
        </w:rPr>
        <w:endnoteReference w:id="226"/>
      </w:r>
      <w:r w:rsidRPr="00AE5C65">
        <w:t xml:space="preserve"> How this protocol operates in practice needs to be monitored.</w:t>
      </w:r>
    </w:p>
    <w:p w14:paraId="3F319580" w14:textId="5DBCCD10" w:rsidR="00BB3AD0" w:rsidRPr="00AE5C65" w:rsidRDefault="00BB3AD0" w:rsidP="00347F86">
      <w:pPr>
        <w:rPr>
          <w:b/>
          <w:bCs/>
        </w:rPr>
      </w:pPr>
      <w:r w:rsidRPr="00AE5C65">
        <w:rPr>
          <w:b/>
          <w:bCs/>
        </w:rPr>
        <w:t>In its Concluding Observations (2019), the Committee on the Rights of the Child welcomed developments to fight slavery and trafficking, and urged the Australian Government to:</w:t>
      </w:r>
    </w:p>
    <w:p w14:paraId="6C413447" w14:textId="23746DB3" w:rsidR="00BB3AD0" w:rsidRPr="00AE5C65" w:rsidRDefault="00BB3AD0" w:rsidP="00347F86">
      <w:pPr>
        <w:pStyle w:val="ListParagraph"/>
        <w:keepNext w:val="0"/>
        <w:keepLines w:val="0"/>
        <w:widowControl/>
        <w:numPr>
          <w:ilvl w:val="0"/>
          <w:numId w:val="51"/>
        </w:numPr>
        <w:spacing w:before="240"/>
        <w:rPr>
          <w:b/>
          <w:bCs/>
        </w:rPr>
      </w:pPr>
      <w:r w:rsidRPr="00AE5C65">
        <w:rPr>
          <w:b/>
          <w:bCs/>
        </w:rPr>
        <w:t>ensure that all children subject to any form of sexual exploitation, sale or trafficking, are treated as victims and not subject to criminal sanctions</w:t>
      </w:r>
      <w:r w:rsidRPr="00AE5C65">
        <w:rPr>
          <w:rStyle w:val="EndnoteReference"/>
          <w:b/>
          <w:bCs/>
        </w:rPr>
        <w:endnoteReference w:id="227"/>
      </w:r>
    </w:p>
    <w:p w14:paraId="1C7F6D66" w14:textId="19E1DA6A" w:rsidR="00BB3AD0" w:rsidRDefault="00BB3AD0" w:rsidP="00347F86">
      <w:pPr>
        <w:pStyle w:val="ListParagraph"/>
        <w:keepNext w:val="0"/>
        <w:keepLines w:val="0"/>
        <w:widowControl/>
        <w:numPr>
          <w:ilvl w:val="0"/>
          <w:numId w:val="51"/>
        </w:numPr>
        <w:spacing w:before="240"/>
        <w:rPr>
          <w:b/>
          <w:bCs/>
        </w:rPr>
      </w:pPr>
      <w:r>
        <w:rPr>
          <w:b/>
          <w:bCs/>
          <w:noProof/>
        </w:rPr>
        <mc:AlternateContent>
          <mc:Choice Requires="wps">
            <w:drawing>
              <wp:anchor distT="0" distB="0" distL="114300" distR="114300" simplePos="0" relativeHeight="251915264" behindDoc="0" locked="0" layoutInCell="1" allowOverlap="1" wp14:anchorId="63F9BFE7" wp14:editId="0E404684">
                <wp:simplePos x="0" y="0"/>
                <wp:positionH relativeFrom="column">
                  <wp:posOffset>533823</wp:posOffset>
                </wp:positionH>
                <wp:positionV relativeFrom="paragraph">
                  <wp:posOffset>554144</wp:posOffset>
                </wp:positionV>
                <wp:extent cx="4808220" cy="2346960"/>
                <wp:effectExtent l="19050" t="19050" r="30480" b="624840"/>
                <wp:wrapTopAndBottom/>
                <wp:docPr id="228" name="Speech Bubble: Oval 228"/>
                <wp:cNvGraphicFramePr/>
                <a:graphic xmlns:a="http://schemas.openxmlformats.org/drawingml/2006/main">
                  <a:graphicData uri="http://schemas.microsoft.com/office/word/2010/wordprocessingShape">
                    <wps:wsp>
                      <wps:cNvSpPr/>
                      <wps:spPr>
                        <a:xfrm>
                          <a:off x="0" y="0"/>
                          <a:ext cx="4808220" cy="2346960"/>
                        </a:xfrm>
                        <a:prstGeom prst="wedgeEllipseCallout">
                          <a:avLst>
                            <a:gd name="adj1" fmla="val -37507"/>
                            <a:gd name="adj2" fmla="val 75092"/>
                          </a:avLst>
                        </a:prstGeom>
                      </wps:spPr>
                      <wps:style>
                        <a:lnRef idx="1">
                          <a:schemeClr val="accent4"/>
                        </a:lnRef>
                        <a:fillRef idx="2">
                          <a:schemeClr val="accent4"/>
                        </a:fillRef>
                        <a:effectRef idx="1">
                          <a:schemeClr val="accent4"/>
                        </a:effectRef>
                        <a:fontRef idx="minor">
                          <a:schemeClr val="dk1"/>
                        </a:fontRef>
                      </wps:style>
                      <wps:txbx>
                        <w:txbxContent>
                          <w:p w14:paraId="015E7C01" w14:textId="77777777" w:rsidR="00FD1665" w:rsidRPr="00012669" w:rsidRDefault="00FD1665" w:rsidP="00BB3AD0">
                            <w:pPr>
                              <w:jc w:val="center"/>
                            </w:pPr>
                            <w:r w:rsidRPr="00012669">
                              <w:t>Australia is a wonderful place but children are still being kidnapped/assaulted and are being treated like they are a slave which they’re not. Australia still has a long way to go but they are doing very well</w:t>
                            </w:r>
                          </w:p>
                          <w:p w14:paraId="20C7F4D4" w14:textId="77777777" w:rsidR="00FD1665" w:rsidRPr="00E56285" w:rsidRDefault="00FD1665" w:rsidP="00BB3AD0">
                            <w:pPr>
                              <w:jc w:val="center"/>
                              <w:rPr>
                                <w:sz w:val="22"/>
                                <w:szCs w:val="22"/>
                              </w:rPr>
                            </w:pPr>
                            <w:r w:rsidRPr="00E56285">
                              <w:rPr>
                                <w:sz w:val="22"/>
                                <w:szCs w:val="22"/>
                              </w:rPr>
                              <w:t xml:space="preserve"> (child, 11)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3F9BFE7" id="Speech Bubble: Oval 228" o:spid="_x0000_s1077" type="#_x0000_t63" style="position:absolute;left:0;text-align:left;margin-left:42.05pt;margin-top:43.65pt;width:378.6pt;height:184.8pt;z-index:251915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j/lungIAAJkFAAAOAAAAZHJzL2Uyb0RvYy54bWysVFtv0zAUfkfiP1h+39Jm3a1aOpWOIaRp&#10;nejQnl3nuAn4hu02Lb+eYydNC0wCIV6SY5/v3D+fm9utkmQDztdGF3R4OqAENDdlrVcF/fx8f3JF&#10;iQ9Ml0waDQXdgae3k7dvbho7htxURpbgCDrRftzYglYh2HGWeV6BYv7UWNCoFMYpFvDoVlnpWIPe&#10;lczyweAia4wrrTMcvMfbu1ZJJ8m/EMDDXAgPgciCYm4hfV36LuM3m9yw8coxW9W8S4P9QxaK1RqD&#10;9q7uWGBk7erfXKmaO+ONCKfcqMwIUXNINWA1w8Ev1SwqZiHVgs3xtm+T/39u+ePmyZG6LGie46g0&#10;UzikhQXgFXm3Xi4ljMl8wySJamxWY/0YbRb2yXUnj2KsfCucin+siWxTg3d9g2EbCMfL0dXgKs9x&#10;Dhx1+dno4voijSA7mFvnwwcwikShoA2UK3gvZW09zJiUZh1Sn9nmwYfU8LJLmpVfhpQIJXF+MeGT&#10;s8vzwWU34CNQfgxCyHUeMZhB5xKlfQ54HettK0xS2EmIUaX+BALbhjUNUz6JsDCTjmDsgjLOQYdR&#10;5zmho5mopewN8z8bdvhoConMvfFfRO0tUmSjQ2+sam3ca9HLr8MuZdHi9x1o644tCNvlNvHlPEHj&#10;1dKUOySRM+3r8pbf1zi8B+bDE3M4Dhw4rogwx4+Qpimo6SRKKuO+v3Yf8chy1FLS4PMsqP+2Zg4o&#10;kR818v96OBrF95wOo/PLSCp3rFkea/RazQyOBQmC2SUx4oPci8IZ9YKbZBqjooppjrELyoPbH2ah&#10;XRu4izhMpwmGb9iy8KAXlu+JELnzvH1hznYMDkj+R7N/yh3NWsYdsHFE2kzXwYg6ROWhr90B3z9K&#10;Py2Y43NCHTbq5AcAAAD//wMAUEsDBBQABgAIAAAAIQC9mwXB3wAAAAkBAAAPAAAAZHJzL2Rvd25y&#10;ZXYueG1sTI9BT8JAEIXvJvyHzZB4MbIFsWDtlhATIyeMlMh16Y5t0+5s012g/nuGk55mXt7Lm2/S&#10;1WBbccbe144UTCcRCKTCmZpKBfv8/XEJwgdNRreOUMEvelhlo7tUJ8Zd6AvPu1AKLiGfaAVVCF0i&#10;pS8qtNpPXIfE3o/rrQ4s+1KaXl+43LZyFkWxtLomvlDpDt8qLJrdySqYr/0s3rio+fxuHvJtmX9s&#10;8sNBqfvxsH4FEXAIf2G44TM6ZMx0dCcyXrQKlvMpJ3kunkCwz5qXI5c/xy8gs1T+/yC7AgAA//8D&#10;AFBLAQItABQABgAIAAAAIQC2gziS/gAAAOEBAAATAAAAAAAAAAAAAAAAAAAAAABbQ29udGVudF9U&#10;eXBlc10ueG1sUEsBAi0AFAAGAAgAAAAhADj9If/WAAAAlAEAAAsAAAAAAAAAAAAAAAAALwEAAF9y&#10;ZWxzLy5yZWxzUEsBAi0AFAAGAAgAAAAhACCP+W6eAgAAmQUAAA4AAAAAAAAAAAAAAAAALgIAAGRy&#10;cy9lMm9Eb2MueG1sUEsBAi0AFAAGAAgAAAAhAL2bBcHfAAAACQEAAA8AAAAAAAAAAAAAAAAA+AQA&#10;AGRycy9kb3ducmV2LnhtbFBLBQYAAAAABAAEAPMAAAAEBgAAAAA=&#10;" adj="2698,27020" fillcolor="#ffd555 [2167]" strokecolor="#ffc000 [3207]" strokeweight=".5pt">
                <v:fill color2="#ffcc31 [2615]" rotate="t" colors="0 #ffdd9c;.5 #ffd78e;1 #ffd479" focus="100%" type="gradient">
                  <o:fill v:ext="view" type="gradientUnscaled"/>
                </v:fill>
                <v:textbox>
                  <w:txbxContent>
                    <w:p w14:paraId="015E7C01" w14:textId="77777777" w:rsidR="00FD1665" w:rsidRPr="00012669" w:rsidRDefault="00FD1665" w:rsidP="00BB3AD0">
                      <w:pPr>
                        <w:jc w:val="center"/>
                      </w:pPr>
                      <w:r w:rsidRPr="00012669">
                        <w:t>Australia is a wonderful place but children are still being kidnapped/assaulted and are being treated like they are a slave which they’re not. Australia still has a long way to go but they are doing very well</w:t>
                      </w:r>
                    </w:p>
                    <w:p w14:paraId="20C7F4D4" w14:textId="77777777" w:rsidR="00FD1665" w:rsidRPr="00E56285" w:rsidRDefault="00FD1665" w:rsidP="00BB3AD0">
                      <w:pPr>
                        <w:jc w:val="center"/>
                        <w:rPr>
                          <w:sz w:val="22"/>
                          <w:szCs w:val="22"/>
                        </w:rPr>
                      </w:pPr>
                      <w:r w:rsidRPr="00E56285">
                        <w:rPr>
                          <w:sz w:val="22"/>
                          <w:szCs w:val="22"/>
                        </w:rPr>
                        <w:t xml:space="preserve"> (child, 11)</w:t>
                      </w:r>
                    </w:p>
                  </w:txbxContent>
                </v:textbox>
                <w10:wrap type="topAndBottom"/>
              </v:shape>
            </w:pict>
          </mc:Fallback>
        </mc:AlternateContent>
      </w:r>
      <w:r w:rsidRPr="00AE5C65">
        <w:rPr>
          <w:b/>
          <w:bCs/>
        </w:rPr>
        <w:t>strengthen training programmes on the identification and referral of child victims of sale, sexual exploitation and trafficking.</w:t>
      </w:r>
      <w:r w:rsidRPr="00AE5C65">
        <w:rPr>
          <w:rStyle w:val="EndnoteReference"/>
          <w:b/>
          <w:bCs/>
        </w:rPr>
        <w:endnoteReference w:id="228"/>
      </w:r>
    </w:p>
    <w:p w14:paraId="1FF18832" w14:textId="178BE8CE" w:rsidR="00F23675" w:rsidRPr="00635819" w:rsidRDefault="00F23675" w:rsidP="00347F86">
      <w:pPr>
        <w:pStyle w:val="Heading2"/>
      </w:pPr>
      <w:bookmarkStart w:id="159" w:name="_Toc25573103"/>
      <w:r>
        <w:lastRenderedPageBreak/>
        <w:t xml:space="preserve">Unregulated </w:t>
      </w:r>
      <w:r w:rsidRPr="00635819">
        <w:t>surrogacy</w:t>
      </w:r>
      <w:bookmarkEnd w:id="159"/>
      <w:r w:rsidRPr="00635819">
        <w:t xml:space="preserve"> </w:t>
      </w:r>
    </w:p>
    <w:p w14:paraId="63A78EB2" w14:textId="77777777" w:rsidR="00012669" w:rsidRPr="006C6B38" w:rsidRDefault="00012669" w:rsidP="00347F86">
      <w:r w:rsidRPr="00EC09CD">
        <w:t>Unregulated surrogacy raises concerns about the risk of child trafficking and wellbeing, as well as concerns for the position of the surrogate mother</w:t>
      </w:r>
      <w:r w:rsidRPr="00EC09CD">
        <w:rPr>
          <w:shd w:val="clear" w:color="auto" w:fill="FFFFFF" w:themeFill="background1"/>
        </w:rPr>
        <w:t xml:space="preserve">. Recent statements from the </w:t>
      </w:r>
      <w:r>
        <w:rPr>
          <w:shd w:val="clear" w:color="auto" w:fill="FFFFFF" w:themeFill="background1"/>
        </w:rPr>
        <w:t xml:space="preserve">UN </w:t>
      </w:r>
      <w:r w:rsidRPr="00EC09CD">
        <w:rPr>
          <w:shd w:val="clear" w:color="auto" w:fill="FFFFFF" w:themeFill="background1"/>
        </w:rPr>
        <w:t xml:space="preserve">Committee on the Rights of the Child suggest that it does not consider that all commercial surrogacy arrangements amount to the sale of children, as defined under the </w:t>
      </w:r>
      <w:r w:rsidRPr="00EF399D">
        <w:rPr>
          <w:i/>
          <w:iCs/>
          <w:shd w:val="clear" w:color="auto" w:fill="FFFFFF" w:themeFill="background1"/>
        </w:rPr>
        <w:t>Optional Protocol to the Convention on the Rights of the Child on the Sale of Children, Child Prostitution and Child Pornography</w:t>
      </w:r>
      <w:r w:rsidRPr="00EC09CD">
        <w:rPr>
          <w:shd w:val="clear" w:color="auto" w:fill="FFFFFF" w:themeFill="background1"/>
        </w:rPr>
        <w:t xml:space="preserve"> (OPSC).</w:t>
      </w:r>
      <w:r w:rsidRPr="00EC09CD">
        <w:rPr>
          <w:rStyle w:val="EndnoteReference"/>
          <w:shd w:val="clear" w:color="auto" w:fill="FFFFFF" w:themeFill="background1"/>
        </w:rPr>
        <w:endnoteReference w:id="229"/>
      </w:r>
      <w:r w:rsidRPr="00EC09CD">
        <w:rPr>
          <w:shd w:val="clear" w:color="auto" w:fill="FFFFFF" w:themeFill="background1"/>
        </w:rPr>
        <w:t xml:space="preserve"> However, there is the potential for arrangements to amount to sale of children if they are unregulated, and involve harm to a child.</w:t>
      </w:r>
      <w:r w:rsidRPr="00EC09CD">
        <w:rPr>
          <w:rStyle w:val="EndnoteReference"/>
          <w:shd w:val="clear" w:color="auto" w:fill="FFFFFF" w:themeFill="background1"/>
        </w:rPr>
        <w:endnoteReference w:id="230"/>
      </w:r>
    </w:p>
    <w:p w14:paraId="2E1A342F" w14:textId="77777777" w:rsidR="00012669" w:rsidRPr="00227A87" w:rsidRDefault="00012669" w:rsidP="00347F86">
      <w:r>
        <w:t xml:space="preserve">While it is not possible to determine exactly the numbers of children </w:t>
      </w:r>
      <w:r>
        <w:rPr>
          <w:shd w:val="clear" w:color="auto" w:fill="FFFFFF"/>
        </w:rPr>
        <w:t xml:space="preserve">in Australia who have been born from commercial surrogacy arrangements overseas, </w:t>
      </w:r>
      <w:r>
        <w:t>in 2016 the Department of Immigration and Border Protection estimated that it deals with approximately 250 offshore surrogacy cases each year.</w:t>
      </w:r>
      <w:r>
        <w:rPr>
          <w:rStyle w:val="EndnoteReference"/>
        </w:rPr>
        <w:endnoteReference w:id="231"/>
      </w:r>
    </w:p>
    <w:p w14:paraId="3E50A9AB" w14:textId="77777777" w:rsidR="00012669" w:rsidRDefault="00012669" w:rsidP="00347F86">
      <w:r w:rsidRPr="001F4E3F">
        <w:t>Commercial surrogacy is prohibited under state and territory laws in all jurisdictions, except the Northern Territory, where no surrogacy laws are in place.</w:t>
      </w:r>
      <w:r w:rsidRPr="001F4E3F">
        <w:rPr>
          <w:rStyle w:val="EndnoteReference"/>
        </w:rPr>
        <w:endnoteReference w:id="232"/>
      </w:r>
      <w:r w:rsidRPr="001F4E3F">
        <w:t xml:space="preserve"> </w:t>
      </w:r>
      <w:r>
        <w:t xml:space="preserve">However, only </w:t>
      </w:r>
      <w:r w:rsidRPr="001F4E3F">
        <w:t xml:space="preserve">New South Wales, the Australian Capital Territory and Queensland extend their prohibition on commercial surrogacy to arrangements </w:t>
      </w:r>
      <w:r w:rsidRPr="00227A87">
        <w:rPr>
          <w:rFonts w:cs="Open Sans"/>
        </w:rPr>
        <w:t>entered into by their residents outside Australia.</w:t>
      </w:r>
      <w:r w:rsidRPr="00227A87">
        <w:rPr>
          <w:rStyle w:val="EndnoteReference"/>
        </w:rPr>
        <w:endnoteReference w:id="233"/>
      </w:r>
      <w:r w:rsidRPr="00227A87">
        <w:rPr>
          <w:rFonts w:cs="Open Sans"/>
        </w:rPr>
        <w:t xml:space="preserve"> </w:t>
      </w:r>
      <w:r w:rsidRPr="001F4E3F">
        <w:t>With the exception of those prohibitions, there is currently no regulation by Australia in relation to international surrogacy arrangements (whether altruistic or commercial)</w:t>
      </w:r>
      <w:r>
        <w:t>.</w:t>
      </w:r>
      <w:r w:rsidRPr="001F4E3F">
        <w:rPr>
          <w:rStyle w:val="EndnoteReference"/>
        </w:rPr>
        <w:endnoteReference w:id="234"/>
      </w:r>
      <w:r w:rsidRPr="007646DB">
        <w:t xml:space="preserve"> </w:t>
      </w:r>
    </w:p>
    <w:p w14:paraId="3789E09C" w14:textId="77777777" w:rsidR="00012669" w:rsidRDefault="00012669" w:rsidP="00347F86">
      <w:pPr>
        <w:rPr>
          <w:rFonts w:cs="Open Sans"/>
        </w:rPr>
      </w:pPr>
      <w:r>
        <w:t>In a 2016 submission to the House of Representative Standing Committee on Social Policy and Legal Affairs, the Commission identified four principles that should guide the development of any regime dealing with surrogacy.</w:t>
      </w:r>
      <w:r>
        <w:rPr>
          <w:rStyle w:val="EndnoteReference"/>
        </w:rPr>
        <w:endnoteReference w:id="235"/>
      </w:r>
      <w:r>
        <w:t xml:space="preserve"> It also identified as a key issue whether it is possible to make access to safe, well-regulated </w:t>
      </w:r>
      <w:r w:rsidRPr="000A76C0">
        <w:t>domestic surrogacy arrangements easier, so that there is less incentive for people to enter into potentially less well-regulated arrangements elsewhere</w:t>
      </w:r>
      <w:r w:rsidRPr="001F4E3F">
        <w:t>.</w:t>
      </w:r>
      <w:r w:rsidRPr="001F4E3F">
        <w:rPr>
          <w:rStyle w:val="EndnoteReference"/>
        </w:rPr>
        <w:endnoteReference w:id="236"/>
      </w:r>
      <w:r>
        <w:t xml:space="preserve"> It recommended that the Australian Government </w:t>
      </w:r>
      <w:r w:rsidRPr="006D64FF">
        <w:rPr>
          <w:rFonts w:cs="Open Sans"/>
        </w:rPr>
        <w:t xml:space="preserve">achieve consistency between surrogacy laws and include criteria directed at the suitability of intended parents. If international surrogacy arrangements are to be permitted, such checks should also form part of the regulation of those arrangements. </w:t>
      </w:r>
    </w:p>
    <w:p w14:paraId="3F7A9232" w14:textId="77777777" w:rsidR="00012669" w:rsidRDefault="00012669" w:rsidP="00347F86">
      <w:r>
        <w:rPr>
          <w:rFonts w:cs="Open Sans"/>
        </w:rPr>
        <w:t xml:space="preserve">The </w:t>
      </w:r>
      <w:r>
        <w:t>Social Policy and Legal Affairs</w:t>
      </w:r>
      <w:r>
        <w:rPr>
          <w:rFonts w:cs="Open Sans"/>
        </w:rPr>
        <w:t xml:space="preserve"> Committee accepted most of the Commission’s recommendations, including a recommendation that the Australian Government conduct a review of surrogacy destinations to assess the extent to which surrogacy practices in these countries meet certain requirements.</w:t>
      </w:r>
      <w:r>
        <w:rPr>
          <w:rStyle w:val="EndnoteReference"/>
        </w:rPr>
        <w:endnoteReference w:id="237"/>
      </w:r>
      <w:r>
        <w:rPr>
          <w:rFonts w:cs="Open Sans"/>
        </w:rPr>
        <w:t xml:space="preserve"> However, this recommendation by the Committee was not agreed to by the Government.</w:t>
      </w:r>
      <w:r>
        <w:rPr>
          <w:rStyle w:val="EndnoteReference"/>
        </w:rPr>
        <w:endnoteReference w:id="238"/>
      </w:r>
    </w:p>
    <w:p w14:paraId="5C47539E" w14:textId="77777777" w:rsidR="00012669" w:rsidRDefault="00012669" w:rsidP="00347F86">
      <w:r w:rsidRPr="000B53FE">
        <w:lastRenderedPageBreak/>
        <w:t xml:space="preserve">See Chapter </w:t>
      </w:r>
      <w:r>
        <w:t xml:space="preserve">5 on </w:t>
      </w:r>
      <w:r w:rsidRPr="000B53FE">
        <w:t>Civil rights</w:t>
      </w:r>
      <w:r>
        <w:t xml:space="preserve"> for discussion of the right to identity for children born of surrogacy arrangements.</w:t>
      </w:r>
    </w:p>
    <w:p w14:paraId="4458CE4E" w14:textId="77777777" w:rsidR="00F23675" w:rsidRPr="00635819" w:rsidRDefault="00F23675" w:rsidP="00347F86">
      <w:pPr>
        <w:pStyle w:val="Heading2"/>
      </w:pPr>
      <w:bookmarkStart w:id="160" w:name="_Toc25573104"/>
      <w:r>
        <w:t xml:space="preserve">Forced </w:t>
      </w:r>
      <w:r w:rsidRPr="00635819">
        <w:t>marriage</w:t>
      </w:r>
      <w:r>
        <w:t xml:space="preserve"> of children</w:t>
      </w:r>
      <w:bookmarkEnd w:id="160"/>
    </w:p>
    <w:p w14:paraId="3E57D59B" w14:textId="77777777" w:rsidR="00012669" w:rsidRDefault="00012669" w:rsidP="00347F86">
      <w:bookmarkStart w:id="161" w:name="_Hlk23185087"/>
      <w:bookmarkEnd w:id="157"/>
      <w:r w:rsidRPr="00B56CB3">
        <w:t xml:space="preserve">The practice of </w:t>
      </w:r>
      <w:r>
        <w:t xml:space="preserve">forced marriage </w:t>
      </w:r>
      <w:r w:rsidRPr="00B56CB3">
        <w:t xml:space="preserve">was criminalised </w:t>
      </w:r>
      <w:r>
        <w:t xml:space="preserve">in Australia </w:t>
      </w:r>
      <w:r w:rsidRPr="00B56CB3">
        <w:t>under federal law in 2013</w:t>
      </w:r>
      <w:r>
        <w:t>.</w:t>
      </w:r>
      <w:r w:rsidRPr="001C7824">
        <w:rPr>
          <w:rStyle w:val="EndnoteReference"/>
        </w:rPr>
        <w:endnoteReference w:id="239"/>
      </w:r>
      <w:r>
        <w:t xml:space="preserve"> It has also been added as conduct that constitutes ‘modern slavery’ under the </w:t>
      </w:r>
      <w:r w:rsidRPr="005C0411">
        <w:rPr>
          <w:i/>
          <w:iCs/>
        </w:rPr>
        <w:t>Modern Slavery Act 2018</w:t>
      </w:r>
      <w:r>
        <w:t xml:space="preserve"> (Cth).</w:t>
      </w:r>
      <w:r>
        <w:rPr>
          <w:rStyle w:val="EndnoteReference"/>
        </w:rPr>
        <w:endnoteReference w:id="240"/>
      </w:r>
      <w:r>
        <w:t xml:space="preserve"> </w:t>
      </w:r>
    </w:p>
    <w:p w14:paraId="4AAA73CC" w14:textId="77777777" w:rsidR="00012669" w:rsidRDefault="00012669" w:rsidP="00347F86">
      <w:r>
        <w:t>S</w:t>
      </w:r>
      <w:r w:rsidRPr="00B56CB3">
        <w:t>ince crim</w:t>
      </w:r>
      <w:r>
        <w:t>inalisation, the Australian Federal Police has r</w:t>
      </w:r>
      <w:r w:rsidRPr="00B56CB3">
        <w:t>eceived 174 referrals for forced marriage</w:t>
      </w:r>
      <w:r>
        <w:t>,</w:t>
      </w:r>
      <w:r w:rsidRPr="00B56CB3">
        <w:t xml:space="preserve"> </w:t>
      </w:r>
      <w:r>
        <w:t>70 of them in 2016–</w:t>
      </w:r>
      <w:r w:rsidRPr="00B56CB3">
        <w:t>2017.</w:t>
      </w:r>
      <w:r w:rsidRPr="001C7824">
        <w:rPr>
          <w:rStyle w:val="EndnoteReference"/>
        </w:rPr>
        <w:endnoteReference w:id="241"/>
      </w:r>
      <w:r w:rsidRPr="00B56CB3">
        <w:t xml:space="preserve"> </w:t>
      </w:r>
      <w:bookmarkStart w:id="162" w:name="_Hlk15394923"/>
      <w:r w:rsidRPr="00B56CB3">
        <w:t>Between March 2013 and July 2015, 32 out of 41 referrals accepted by the Australian Federal Police for further investigation related to children.</w:t>
      </w:r>
      <w:r w:rsidRPr="001C7824">
        <w:rPr>
          <w:rStyle w:val="EndnoteReference"/>
        </w:rPr>
        <w:endnoteReference w:id="242"/>
      </w:r>
      <w:r>
        <w:t xml:space="preserve"> In the 2017–18 financial year, the Australian Federal Police received 61 referrals related to forced marriage, the majority being underage.</w:t>
      </w:r>
    </w:p>
    <w:bookmarkEnd w:id="162"/>
    <w:p w14:paraId="082946CF" w14:textId="77777777" w:rsidR="00012669" w:rsidRDefault="00012669" w:rsidP="00347F86">
      <w:r>
        <w:t>However, t</w:t>
      </w:r>
      <w:r w:rsidRPr="00B56CB3">
        <w:t xml:space="preserve">he true prevalence of </w:t>
      </w:r>
      <w:r>
        <w:t xml:space="preserve">forced </w:t>
      </w:r>
      <w:r w:rsidRPr="00B56CB3">
        <w:t xml:space="preserve">marriage </w:t>
      </w:r>
      <w:r>
        <w:t xml:space="preserve">of children </w:t>
      </w:r>
      <w:r w:rsidRPr="00B56CB3">
        <w:t>is unknown</w:t>
      </w:r>
      <w:r>
        <w:t>,</w:t>
      </w:r>
      <w:r w:rsidRPr="00B56CB3">
        <w:t xml:space="preserve"> as the large majority of forced marriages are not legally registered</w:t>
      </w:r>
      <w:r>
        <w:t xml:space="preserve"> and are hidden from view.</w:t>
      </w:r>
      <w:r w:rsidRPr="001C7824">
        <w:rPr>
          <w:rStyle w:val="EndnoteReference"/>
        </w:rPr>
        <w:endnoteReference w:id="243"/>
      </w:r>
      <w:r>
        <w:t xml:space="preserve"> The lack of data collection for forced marriage inhibits prevention efforts, as it is difficult to determine the effectiveness of criminalisation or other measures such as education and awareness raising. </w:t>
      </w:r>
    </w:p>
    <w:p w14:paraId="328E23AE" w14:textId="77777777" w:rsidR="00012669" w:rsidRDefault="00012669" w:rsidP="00347F86">
      <w:r>
        <w:t>The Committee on the Rights of the Child considers</w:t>
      </w:r>
      <w:r w:rsidRPr="000A144A">
        <w:t xml:space="preserve"> </w:t>
      </w:r>
      <w:r>
        <w:t>child marriage to be any marriage where at least one of the parties is under 18 years of age.</w:t>
      </w:r>
      <w:r>
        <w:rPr>
          <w:rStyle w:val="EndnoteReference"/>
        </w:rPr>
        <w:endnoteReference w:id="244"/>
      </w:r>
      <w:r>
        <w:t xml:space="preserve"> While the Committee acknowledges that the marriage of a capable child below 18 years of age and at least 16 years of age may be allowed, it is only in exceptional circumstances and such decisions are to made ‘by a judge based on legitimate exceptional grounds defined by law and on the evidence of maturity, without deference to culture and tradition’.</w:t>
      </w:r>
      <w:r>
        <w:rPr>
          <w:rStyle w:val="EndnoteReference"/>
        </w:rPr>
        <w:endnoteReference w:id="245"/>
      </w:r>
      <w:r>
        <w:t xml:space="preserve"> The Committee, in its General Comments, has recommended that the marriageable age in all countries be raised to 18 years of age.</w:t>
      </w:r>
      <w:r>
        <w:rPr>
          <w:rStyle w:val="EndnoteReference"/>
        </w:rPr>
        <w:endnoteReference w:id="246"/>
      </w:r>
      <w:r>
        <w:t xml:space="preserve"> There is growing international consensus that a minimum age of marriage of 18 is critical to end child marriage globally.</w:t>
      </w:r>
      <w:r>
        <w:rPr>
          <w:rStyle w:val="EndnoteReference"/>
        </w:rPr>
        <w:endnoteReference w:id="247"/>
      </w:r>
      <w:r>
        <w:t xml:space="preserve"> </w:t>
      </w:r>
    </w:p>
    <w:p w14:paraId="11FB91B2" w14:textId="77777777" w:rsidR="00012669" w:rsidRDefault="00012669" w:rsidP="00347F86">
      <w:r>
        <w:t xml:space="preserve">In Australia, under the </w:t>
      </w:r>
      <w:bookmarkStart w:id="163" w:name="_Hlk23678021"/>
      <w:r w:rsidRPr="00377629">
        <w:rPr>
          <w:i/>
          <w:iCs/>
        </w:rPr>
        <w:t>Marriage Act 1961</w:t>
      </w:r>
      <w:r>
        <w:t xml:space="preserve"> (Cth) </w:t>
      </w:r>
      <w:bookmarkEnd w:id="163"/>
      <w:r>
        <w:t>(Marriage Act), no person under 16 can legally marry under any circumstance. Children aged 16 and 17 can only marry with the permission of the Court, in exceptional circumstances. Such circumstances are not defined in the legislation only to say that ‘</w:t>
      </w:r>
      <w:r w:rsidRPr="00C31A92">
        <w:t>the circumstances of the case are so exceptional and unusual as to justify the making of the order’</w:t>
      </w:r>
      <w:r w:rsidRPr="00C31A92">
        <w:rPr>
          <w:color w:val="000000"/>
          <w:shd w:val="clear" w:color="auto" w:fill="FFFFFF"/>
        </w:rPr>
        <w:t>.</w:t>
      </w:r>
      <w:r>
        <w:rPr>
          <w:rStyle w:val="EndnoteReference"/>
          <w:color w:val="000000"/>
          <w:szCs w:val="22"/>
          <w:shd w:val="clear" w:color="auto" w:fill="FFFFFF"/>
        </w:rPr>
        <w:endnoteReference w:id="248"/>
      </w:r>
      <w:r>
        <w:t xml:space="preserve"> </w:t>
      </w:r>
    </w:p>
    <w:p w14:paraId="7B111813" w14:textId="77777777" w:rsidR="00012669" w:rsidRDefault="00012669" w:rsidP="00347F86">
      <w:r w:rsidRPr="00B02910">
        <w:lastRenderedPageBreak/>
        <w:t xml:space="preserve">In September 2019, the Australian Parliament amended the </w:t>
      </w:r>
      <w:r w:rsidRPr="00B02910">
        <w:rPr>
          <w:i/>
          <w:iCs/>
        </w:rPr>
        <w:t>Crimes Act 2014</w:t>
      </w:r>
      <w:r w:rsidRPr="00B02910">
        <w:t xml:space="preserve"> (Cth) and the</w:t>
      </w:r>
      <w:r>
        <w:t xml:space="preserve"> Criminal Code</w:t>
      </w:r>
      <w:r w:rsidRPr="00B02910">
        <w:t xml:space="preserve"> to expand the definition of forced marriage to explicitly include all marriages involving children under 16 years.</w:t>
      </w:r>
      <w:r w:rsidRPr="00B02910">
        <w:rPr>
          <w:rStyle w:val="EndnoteReference"/>
        </w:rPr>
        <w:endnoteReference w:id="249"/>
      </w:r>
      <w:r w:rsidRPr="00B02910">
        <w:t xml:space="preserve"> This means that</w:t>
      </w:r>
      <w:r>
        <w:t xml:space="preserve"> in the case of children under 16, marriage is considered a forced marriage, regardless of whether the child has ‘consented’. This is in line with the marriageable age provisions of the Marriage Act.</w:t>
      </w:r>
    </w:p>
    <w:p w14:paraId="59D59CDE" w14:textId="77777777" w:rsidR="00012669" w:rsidRDefault="00012669" w:rsidP="00347F86">
      <w:r>
        <w:t>Although boys may be victims of forced marriage, the overwhelming majority of child victims are girls. Forced marriage can involve many of the elements that constitute family violence, including assault, denying a family member financial autonomy, withholding financial support, preventing a family member from making or keeping connections with his or her family, friends or culture; and unlawfully depriving the family member or any related member of his or her liberty.</w:t>
      </w:r>
      <w:r>
        <w:rPr>
          <w:rStyle w:val="EndnoteReference"/>
        </w:rPr>
        <w:endnoteReference w:id="250"/>
      </w:r>
      <w:r>
        <w:t xml:space="preserve"> In this context, forced marriage can be understood as a form of gender-based violence perpetrated by immediate and extended family members.</w:t>
      </w:r>
      <w:r>
        <w:rPr>
          <w:rStyle w:val="EndnoteReference"/>
        </w:rPr>
        <w:endnoteReference w:id="251"/>
      </w:r>
    </w:p>
    <w:p w14:paraId="72EFD62C" w14:textId="77777777" w:rsidR="00012669" w:rsidRDefault="00012669" w:rsidP="00347F86">
      <w:pPr>
        <w:spacing w:after="0"/>
      </w:pPr>
      <w:r>
        <w:t>To overcome the shortcomings of a criminal justice response to forced marriage, stakeholders such as Good Shepherd Australia New Zealand recommend that child marriage be defined as a form of family violence.</w:t>
      </w:r>
      <w:r>
        <w:rPr>
          <w:rStyle w:val="EndnoteReference"/>
        </w:rPr>
        <w:endnoteReference w:id="252"/>
      </w:r>
      <w:r>
        <w:t xml:space="preserve"> This net-widening would:</w:t>
      </w:r>
    </w:p>
    <w:p w14:paraId="75F85AE7" w14:textId="77777777" w:rsidR="00012669" w:rsidRDefault="00012669" w:rsidP="00347F86">
      <w:pPr>
        <w:pStyle w:val="ListParagraph"/>
        <w:numPr>
          <w:ilvl w:val="0"/>
          <w:numId w:val="53"/>
        </w:numPr>
        <w:spacing w:after="0"/>
      </w:pPr>
      <w:r>
        <w:t>enable greater recognition of the practice within affected communities</w:t>
      </w:r>
    </w:p>
    <w:p w14:paraId="53C4591C" w14:textId="77777777" w:rsidR="00012669" w:rsidRDefault="00012669" w:rsidP="00347F86">
      <w:pPr>
        <w:pStyle w:val="ListParagraph"/>
        <w:numPr>
          <w:ilvl w:val="0"/>
          <w:numId w:val="53"/>
        </w:numPr>
        <w:spacing w:after="0"/>
      </w:pPr>
      <w:r>
        <w:t>trigger a policy shift from victim-led interventions to ‘a system that intervenes on their behalf’</w:t>
      </w:r>
      <w:r>
        <w:rPr>
          <w:rStyle w:val="EndnoteReference"/>
        </w:rPr>
        <w:endnoteReference w:id="253"/>
      </w:r>
      <w:r>
        <w:t xml:space="preserve"> and widen access to resources and support services for at-risk individuals</w:t>
      </w:r>
      <w:r>
        <w:rPr>
          <w:rStyle w:val="EndnoteReference"/>
        </w:rPr>
        <w:endnoteReference w:id="254"/>
      </w:r>
      <w:r>
        <w:t xml:space="preserve"> </w:t>
      </w:r>
    </w:p>
    <w:p w14:paraId="2E9B777E" w14:textId="77777777" w:rsidR="00012669" w:rsidRDefault="00012669" w:rsidP="00347F86">
      <w:pPr>
        <w:pStyle w:val="ListParagraph"/>
        <w:numPr>
          <w:ilvl w:val="0"/>
          <w:numId w:val="53"/>
        </w:numPr>
        <w:spacing w:after="0"/>
      </w:pPr>
      <w:r>
        <w:t>allow prevention strategies to include forced child marriage in ‘respectful relationship education’, such as in schools.</w:t>
      </w:r>
      <w:r>
        <w:rPr>
          <w:rStyle w:val="EndnoteReference"/>
        </w:rPr>
        <w:endnoteReference w:id="255"/>
      </w:r>
    </w:p>
    <w:p w14:paraId="1D43DAF7" w14:textId="77777777" w:rsidR="00012669" w:rsidRDefault="00012669" w:rsidP="00347F86">
      <w:pPr>
        <w:spacing w:before="240"/>
      </w:pPr>
      <w:r>
        <w:t>Victims of forced marriage can receive up to 200 days of intensive and holistic support (inclusive of the 90 days of support already provided) under the Forced Marriage Support Stream Trial (which started in 2018). This trial will continue until at least 31 December 2020, with an evaluation beyond this time. As at April 2019, 14 clients under 18 years of age had been referred to the Support Program for being in, or at risk of, a forced marriage for the 2018–19 financial year.</w:t>
      </w:r>
      <w:r>
        <w:rPr>
          <w:rStyle w:val="EndnoteReference"/>
        </w:rPr>
        <w:endnoteReference w:id="256"/>
      </w:r>
      <w:r>
        <w:t xml:space="preserve"> </w:t>
      </w:r>
    </w:p>
    <w:p w14:paraId="4F34066D" w14:textId="77777777" w:rsidR="00012669" w:rsidRPr="008512F1" w:rsidRDefault="00012669" w:rsidP="00347F86">
      <w:pPr>
        <w:rPr>
          <w:lang w:val="en"/>
        </w:rPr>
      </w:pPr>
      <w:r>
        <w:lastRenderedPageBreak/>
        <w:t xml:space="preserve">While the Australian Government’s Forced Marriage Support Stream Trial for forced marriage victims is commendable, the program requires at-risk children to be assessed by the Australian Federal Police before accessing support services. Further, to access these services beyond the </w:t>
      </w:r>
      <w:r w:rsidRPr="00847A9F">
        <w:t>200</w:t>
      </w:r>
      <w:r>
        <w:t xml:space="preserve"> days of the Support Program, individuals must participate in a criminal investigation or prosecution.</w:t>
      </w:r>
      <w:r>
        <w:rPr>
          <w:rStyle w:val="EndnoteReference"/>
        </w:rPr>
        <w:endnoteReference w:id="257"/>
      </w:r>
      <w:r>
        <w:t xml:space="preserve"> This condition is a barrier for children seeking support and protection, as they often fear that testifying will result in the prosecution of their families.</w:t>
      </w:r>
      <w:r>
        <w:rPr>
          <w:rStyle w:val="EndnoteReference"/>
        </w:rPr>
        <w:endnoteReference w:id="258"/>
      </w:r>
      <w:r>
        <w:t xml:space="preserve"> S</w:t>
      </w:r>
      <w:r w:rsidRPr="000C5B5D">
        <w:t xml:space="preserve">uch support programs </w:t>
      </w:r>
      <w:r>
        <w:t xml:space="preserve">should </w:t>
      </w:r>
      <w:r w:rsidRPr="000C5B5D">
        <w:t xml:space="preserve">be </w:t>
      </w:r>
      <w:r>
        <w:t xml:space="preserve">made </w:t>
      </w:r>
      <w:r w:rsidRPr="000C5B5D">
        <w:t>available to child victims of trafficking and slavery even where they are unwilling or unable to assist police investigations or prosecutions</w:t>
      </w:r>
      <w:r w:rsidRPr="008512F1">
        <w:rPr>
          <w:rFonts w:ascii="Arial" w:hAnsi="Arial" w:cs="Arial"/>
          <w:lang w:val="en"/>
        </w:rPr>
        <w:t>.</w:t>
      </w:r>
      <w:r w:rsidRPr="000C5B5D">
        <w:rPr>
          <w:rStyle w:val="EndnoteReference"/>
          <w:rFonts w:cs="Arial"/>
          <w:lang w:val="en"/>
        </w:rPr>
        <w:endnoteReference w:id="259"/>
      </w:r>
      <w:r w:rsidRPr="00751452">
        <w:t xml:space="preserve"> </w:t>
      </w:r>
    </w:p>
    <w:p w14:paraId="19E7757E" w14:textId="77777777" w:rsidR="00012669" w:rsidRDefault="00012669" w:rsidP="00347F86">
      <w:pPr>
        <w:spacing w:after="0"/>
      </w:pPr>
      <w:r>
        <w:t>The Australian Government has also begun developing a Commonwealth  Forced Marriage Protection Order,</w:t>
      </w:r>
      <w:r>
        <w:rPr>
          <w:rStyle w:val="EndnoteReference"/>
        </w:rPr>
        <w:endnoteReference w:id="260"/>
      </w:r>
      <w:r>
        <w:t xml:space="preserve"> so that courts can order a protected child not be removed from the country, prevent applications for new passports, ensure the child continues schooling and require respondents to facilitate the return of the protected person.</w:t>
      </w:r>
      <w:r>
        <w:rPr>
          <w:rStyle w:val="EndnoteReference"/>
        </w:rPr>
        <w:endnoteReference w:id="261"/>
      </w:r>
      <w:r>
        <w:t xml:space="preserve"> This measure will serve a preventative function in protecting children, who are both at-risk of child marriage and who have already been forced into marriage.</w:t>
      </w:r>
      <w:r>
        <w:rPr>
          <w:rStyle w:val="EndnoteReference"/>
        </w:rPr>
        <w:endnoteReference w:id="262"/>
      </w:r>
    </w:p>
    <w:p w14:paraId="5F9319D8" w14:textId="77777777" w:rsidR="00012669" w:rsidRDefault="00012669" w:rsidP="00347F86">
      <w:pPr>
        <w:pStyle w:val="ListParagraph"/>
        <w:spacing w:after="0"/>
      </w:pPr>
    </w:p>
    <w:p w14:paraId="295360B7" w14:textId="77777777" w:rsidR="00012669" w:rsidRPr="00AD2278" w:rsidRDefault="00012669" w:rsidP="00347F86">
      <w:pPr>
        <w:spacing w:after="0"/>
        <w:rPr>
          <w:b/>
          <w:bCs/>
        </w:rPr>
      </w:pPr>
      <w:r w:rsidRPr="00AD2278">
        <w:rPr>
          <w:b/>
          <w:bCs/>
        </w:rPr>
        <w:t>In its Concluding Observations (2019), the Committee on the Rights of the Child welcomed the criminali</w:t>
      </w:r>
      <w:r>
        <w:rPr>
          <w:b/>
          <w:bCs/>
        </w:rPr>
        <w:t>s</w:t>
      </w:r>
      <w:r w:rsidRPr="00AD2278">
        <w:rPr>
          <w:b/>
          <w:bCs/>
        </w:rPr>
        <w:t>ation of forced marriage and urged the Australian Government to strengthen its measures to raise awareness on the harmful effects of child marriage on the physical, mental health and well-being of girls.</w:t>
      </w:r>
      <w:r w:rsidRPr="00246FB8">
        <w:rPr>
          <w:rStyle w:val="EndnoteReference"/>
        </w:rPr>
        <w:endnoteReference w:id="263"/>
      </w:r>
    </w:p>
    <w:p w14:paraId="7EB21FDF" w14:textId="77777777" w:rsidR="00012669" w:rsidRPr="00AD2278" w:rsidRDefault="00012669" w:rsidP="00347F86">
      <w:pPr>
        <w:spacing w:after="0"/>
        <w:rPr>
          <w:b/>
          <w:bCs/>
        </w:rPr>
      </w:pPr>
    </w:p>
    <w:p w14:paraId="127DB496" w14:textId="77777777" w:rsidR="00012669" w:rsidRPr="00AD2278" w:rsidRDefault="00012669" w:rsidP="00347F86">
      <w:pPr>
        <w:spacing w:after="0"/>
        <w:rPr>
          <w:b/>
          <w:bCs/>
        </w:rPr>
      </w:pPr>
      <w:r w:rsidRPr="00AD2278">
        <w:rPr>
          <w:b/>
          <w:bCs/>
        </w:rPr>
        <w:t xml:space="preserve">It also recommended that Australia review the </w:t>
      </w:r>
      <w:r w:rsidRPr="00AD2278">
        <w:rPr>
          <w:b/>
          <w:bCs/>
          <w:i/>
          <w:iCs/>
        </w:rPr>
        <w:t>Marriage Act 1961</w:t>
      </w:r>
      <w:r w:rsidRPr="00AD2278">
        <w:rPr>
          <w:b/>
          <w:bCs/>
        </w:rPr>
        <w:t xml:space="preserve"> (Cth) to eliminate any exception to the minimum age of marriage of 18 for girls and boys.</w:t>
      </w:r>
      <w:r w:rsidRPr="00246FB8">
        <w:rPr>
          <w:rStyle w:val="EndnoteReference"/>
        </w:rPr>
        <w:endnoteReference w:id="264"/>
      </w:r>
    </w:p>
    <w:p w14:paraId="3ED2B978" w14:textId="77777777" w:rsidR="005D54CD" w:rsidRPr="00635819" w:rsidRDefault="005D54CD" w:rsidP="00347F86">
      <w:pPr>
        <w:pStyle w:val="Heading2"/>
      </w:pPr>
      <w:bookmarkStart w:id="164" w:name="_Toc25573105"/>
      <w:r>
        <w:t>F</w:t>
      </w:r>
      <w:r w:rsidRPr="00635819">
        <w:t>emale genital mutilation or cutting</w:t>
      </w:r>
      <w:bookmarkEnd w:id="164"/>
      <w:r w:rsidRPr="00635819">
        <w:t xml:space="preserve"> </w:t>
      </w:r>
    </w:p>
    <w:p w14:paraId="661F25F8" w14:textId="77777777" w:rsidR="00863C27" w:rsidRDefault="00863C27" w:rsidP="00347F86">
      <w:r>
        <w:t>Female genital mutilation or cutting (FGM/C) refers to all procedures involving partial or total removal of the external female genitalia, or other injury to female genital organs.</w:t>
      </w:r>
      <w:r>
        <w:rPr>
          <w:rStyle w:val="EndnoteReference"/>
        </w:rPr>
        <w:endnoteReference w:id="265"/>
      </w:r>
      <w:r>
        <w:t xml:space="preserve"> The United Nations estimates that worldwide at least 200 million girls and women alive today have undergone FGM/C.</w:t>
      </w:r>
      <w:r>
        <w:rPr>
          <w:rStyle w:val="EndnoteReference"/>
        </w:rPr>
        <w:endnoteReference w:id="266"/>
      </w:r>
    </w:p>
    <w:p w14:paraId="54009946" w14:textId="77777777" w:rsidR="00863C27" w:rsidRDefault="00863C27" w:rsidP="00347F86">
      <w:r w:rsidRPr="00B56CB3">
        <w:t>FGM</w:t>
      </w:r>
      <w:r>
        <w:t>/C</w:t>
      </w:r>
      <w:r w:rsidRPr="00B56CB3">
        <w:t xml:space="preserve"> for non-therapeutic purposes is criminalised in Australia under all state and territory laws</w:t>
      </w:r>
      <w:r>
        <w:t>.</w:t>
      </w:r>
      <w:r w:rsidRPr="001C7824">
        <w:rPr>
          <w:rStyle w:val="EndnoteReference"/>
        </w:rPr>
        <w:endnoteReference w:id="267"/>
      </w:r>
    </w:p>
    <w:p w14:paraId="3604E7C6" w14:textId="77777777" w:rsidR="00863C27" w:rsidRDefault="00863C27" w:rsidP="00347F86">
      <w:r w:rsidRPr="008046B7">
        <w:t>The reasons why FGM/C occurs are complex and include a mix of social and cultural factors that vary across time, ethnicity and region. It has no basis in religion and is practised by ethnic groups of many faiths.</w:t>
      </w:r>
      <w:r>
        <w:rPr>
          <w:rStyle w:val="EndnoteReference"/>
        </w:rPr>
        <w:endnoteReference w:id="268"/>
      </w:r>
    </w:p>
    <w:p w14:paraId="753C6C7F" w14:textId="77777777" w:rsidR="00863C27" w:rsidRDefault="00863C27" w:rsidP="00347F86">
      <w:r>
        <w:lastRenderedPageBreak/>
        <w:t>FGM/C can interfere with normal bodily functions and may result in lifelong physical and sexual health complications. It may also have psychological effects, such as depression and anxiety. Women may also face later surgery, which could be required to give birth or relieve symptoms of the health consequences of FGM/C.</w:t>
      </w:r>
      <w:r>
        <w:rPr>
          <w:rStyle w:val="EndnoteReference"/>
        </w:rPr>
        <w:endnoteReference w:id="269"/>
      </w:r>
    </w:p>
    <w:p w14:paraId="2A1B2E9D" w14:textId="77777777" w:rsidR="00863C27" w:rsidRDefault="00863C27" w:rsidP="00347F86">
      <w:r w:rsidRPr="00CB33D9">
        <w:t>Accurate data on the prevalence of</w:t>
      </w:r>
      <w:r>
        <w:t xml:space="preserve"> FGM/C in Australia </w:t>
      </w:r>
      <w:r w:rsidRPr="00CB33D9">
        <w:t xml:space="preserve">is difficult to collect as it is illegal in all states and territories. Further, women and girls are reluctant to reveal if they have undergone the procedure or are at risk of having to undergo the procedure. </w:t>
      </w:r>
    </w:p>
    <w:p w14:paraId="6FD7F4DB" w14:textId="77777777" w:rsidR="00863C27" w:rsidRDefault="00863C27" w:rsidP="00347F86">
      <w:r>
        <w:t>In 2019, the Australian Institute of Health and Welfare estimated the prevalence of FGM/C in Australia by applying country and age-specific prevalence rates to the estimated number of girls and women living in Australia born in these countries. Based on this model, it estimates that 53,000 girls and women born elsewhere but living in Australia in 2017 had undergone FGM/C during their lifetime. Of these, it is estimated that 5,739 aged 19 years and under have undergone FGM/C procedures.</w:t>
      </w:r>
      <w:r>
        <w:rPr>
          <w:rStyle w:val="EndnoteReference"/>
        </w:rPr>
        <w:endnoteReference w:id="270"/>
      </w:r>
    </w:p>
    <w:p w14:paraId="4AD95BC3" w14:textId="77777777" w:rsidR="00863C27" w:rsidRDefault="00863C27" w:rsidP="00347F86">
      <w:r>
        <w:t>T</w:t>
      </w:r>
      <w:r w:rsidRPr="00B56CB3">
        <w:t xml:space="preserve">here are inconsistent penalties, age coverage and extraterritorial provisions </w:t>
      </w:r>
      <w:r>
        <w:t xml:space="preserve">relating to FGM/C in Australia </w:t>
      </w:r>
      <w:r w:rsidRPr="00B56CB3">
        <w:t>that impede information sharing between agencies, jurisdictions and health and legal systems.</w:t>
      </w:r>
      <w:r w:rsidRPr="001C7824">
        <w:rPr>
          <w:rStyle w:val="EndnoteReference"/>
        </w:rPr>
        <w:endnoteReference w:id="271"/>
      </w:r>
    </w:p>
    <w:p w14:paraId="0FA21864" w14:textId="77777777" w:rsidR="00863C27" w:rsidRPr="003E4E71" w:rsidRDefault="00863C27" w:rsidP="00347F86">
      <w:pPr>
        <w:rPr>
          <w:rFonts w:cs="Open Sans"/>
        </w:rPr>
      </w:pPr>
      <w:r w:rsidRPr="00AC10FA">
        <w:rPr>
          <w:rFonts w:cs="Open Sans"/>
        </w:rPr>
        <w:t>Awareness and training programs on FGM</w:t>
      </w:r>
      <w:r>
        <w:rPr>
          <w:rFonts w:cs="Open Sans"/>
        </w:rPr>
        <w:t>/C</w:t>
      </w:r>
      <w:r w:rsidRPr="00AC10FA">
        <w:rPr>
          <w:rFonts w:cs="Open Sans"/>
        </w:rPr>
        <w:t xml:space="preserve"> are available in most jurisdictions, although surveys suggest there is a low level of awareness of FGM</w:t>
      </w:r>
      <w:r>
        <w:rPr>
          <w:rFonts w:cs="Open Sans"/>
        </w:rPr>
        <w:t>/C</w:t>
      </w:r>
      <w:r w:rsidRPr="00AC10FA">
        <w:rPr>
          <w:rFonts w:cs="Open Sans"/>
        </w:rPr>
        <w:t xml:space="preserve"> among health practitioners, legal practitioners and communities.</w:t>
      </w:r>
      <w:r w:rsidRPr="002D3C18">
        <w:rPr>
          <w:rStyle w:val="EndnoteReference"/>
        </w:rPr>
        <w:endnoteReference w:id="272"/>
      </w:r>
    </w:p>
    <w:p w14:paraId="3167AF4F" w14:textId="77777777" w:rsidR="005441FC" w:rsidRDefault="005441FC" w:rsidP="00347F86">
      <w:pPr>
        <w:pStyle w:val="Heading2"/>
      </w:pPr>
      <w:bookmarkStart w:id="165" w:name="_Toc25573106"/>
      <w:r w:rsidRPr="00F600D6">
        <w:t>The way forward</w:t>
      </w:r>
      <w:bookmarkEnd w:id="165"/>
    </w:p>
    <w:p w14:paraId="0A22FE17" w14:textId="77777777" w:rsidR="00863C27" w:rsidRPr="00503553" w:rsidRDefault="00863C27" w:rsidP="00347F86">
      <w:pPr>
        <w:rPr>
          <w:b/>
        </w:rPr>
      </w:pPr>
      <w:r w:rsidRPr="00A25824">
        <w:rPr>
          <w:b/>
          <w:color w:val="FF0000"/>
          <w:sz w:val="40"/>
          <w:szCs w:val="40"/>
        </w:rPr>
        <w:t>®</w:t>
      </w:r>
      <w:r>
        <w:rPr>
          <w:b/>
          <w:color w:val="FF0000"/>
          <w:sz w:val="40"/>
          <w:szCs w:val="40"/>
        </w:rPr>
        <w:t xml:space="preserve"> </w:t>
      </w:r>
      <w:r w:rsidRPr="00063B19">
        <w:t xml:space="preserve">The Australian Government </w:t>
      </w:r>
      <w:r>
        <w:t xml:space="preserve">should </w:t>
      </w:r>
      <w:r w:rsidRPr="00063B19">
        <w:t>increase prevention measures and responses to family violence that address the distinct impacts on children.</w:t>
      </w:r>
    </w:p>
    <w:p w14:paraId="7B7A660F" w14:textId="77777777" w:rsidR="00863C27" w:rsidRPr="001526CE" w:rsidRDefault="00863C27" w:rsidP="00347F86">
      <w:r w:rsidRPr="00A25824">
        <w:rPr>
          <w:b/>
          <w:color w:val="FF0000"/>
          <w:sz w:val="40"/>
          <w:szCs w:val="40"/>
        </w:rPr>
        <w:t>®</w:t>
      </w:r>
      <w:r w:rsidRPr="001526CE">
        <w:t>Australian Governments should provide child-specific therapeutic intervention, counselling and early intervention programs for child victims of family and domestic violence, delivered</w:t>
      </w:r>
      <w:r w:rsidRPr="00063B19">
        <w:t xml:space="preserve"> across a range of services</w:t>
      </w:r>
      <w:r>
        <w:t>.</w:t>
      </w:r>
    </w:p>
    <w:p w14:paraId="21AA4603" w14:textId="77777777" w:rsidR="00863C27" w:rsidRPr="004F3AE2" w:rsidRDefault="00863C27" w:rsidP="00347F86">
      <w:r w:rsidRPr="004F3AE2">
        <w:rPr>
          <w:b/>
          <w:bCs/>
          <w:color w:val="FF0000"/>
          <w:sz w:val="40"/>
          <w:szCs w:val="40"/>
        </w:rPr>
        <w:t>®</w:t>
      </w:r>
      <w:r w:rsidRPr="004F3AE2">
        <w:t>Australian Governments should remove legal defences for the use of corporal punishment across all education, care and private settings, and implement educational programs for parents, carers and educators.</w:t>
      </w:r>
    </w:p>
    <w:p w14:paraId="1C4C9E9C" w14:textId="77777777" w:rsidR="00863C27" w:rsidRPr="00503553" w:rsidRDefault="00863C27" w:rsidP="00347F86">
      <w:pPr>
        <w:rPr>
          <w:b/>
          <w:bCs/>
        </w:rPr>
      </w:pPr>
      <w:r w:rsidRPr="00A25824">
        <w:rPr>
          <w:b/>
          <w:bCs/>
          <w:color w:val="FF0000"/>
          <w:sz w:val="40"/>
          <w:szCs w:val="40"/>
        </w:rPr>
        <w:lastRenderedPageBreak/>
        <w:t>®</w:t>
      </w:r>
      <w:r>
        <w:t>The A</w:t>
      </w:r>
      <w:r w:rsidRPr="004F3AE2">
        <w:t xml:space="preserve">ustralian Government should amend the </w:t>
      </w:r>
      <w:r w:rsidRPr="00CB1909">
        <w:rPr>
          <w:i/>
          <w:iCs/>
        </w:rPr>
        <w:t>Family Law Act 1975</w:t>
      </w:r>
      <w:r w:rsidRPr="004F3AE2">
        <w:t xml:space="preserve"> (Cth) to require that children are provided with an opportunity to express their views in all matters that affect their rights or interests. A child should not be compelled to express a view but should be </w:t>
      </w:r>
      <w:r w:rsidRPr="00503553">
        <w:t>provided with the opportunity to do so in a manner appropriate to their age and maturity.</w:t>
      </w:r>
    </w:p>
    <w:p w14:paraId="426D7F05" w14:textId="77777777" w:rsidR="00863C27" w:rsidRPr="00AE5C65" w:rsidRDefault="00863C27" w:rsidP="00347F86">
      <w:pPr>
        <w:rPr>
          <w:b/>
          <w:color w:val="000000"/>
        </w:rPr>
      </w:pPr>
      <w:r w:rsidRPr="00A25824">
        <w:rPr>
          <w:b/>
          <w:color w:val="FF0000"/>
          <w:sz w:val="40"/>
          <w:szCs w:val="40"/>
        </w:rPr>
        <w:t>®</w:t>
      </w:r>
      <w:r w:rsidRPr="00063B19">
        <w:t xml:space="preserve">Australian Governments </w:t>
      </w:r>
      <w:r>
        <w:t xml:space="preserve">should </w:t>
      </w:r>
      <w:r w:rsidRPr="00063B19">
        <w:t>ensure all children receive respectful relationships education targeted to different group needs.</w:t>
      </w:r>
    </w:p>
    <w:p w14:paraId="7DAEAD11" w14:textId="77777777" w:rsidR="00863C27" w:rsidRDefault="00863C27" w:rsidP="00347F86">
      <w:r w:rsidRPr="00A25824">
        <w:rPr>
          <w:b/>
          <w:bCs/>
          <w:color w:val="FF0000"/>
          <w:sz w:val="40"/>
          <w:szCs w:val="40"/>
        </w:rPr>
        <w:t>®</w:t>
      </w:r>
      <w:r>
        <w:rPr>
          <w:b/>
          <w:bCs/>
          <w:color w:val="FF0000"/>
          <w:sz w:val="40"/>
          <w:szCs w:val="40"/>
        </w:rPr>
        <w:t xml:space="preserve"> </w:t>
      </w:r>
      <w:r>
        <w:t>The A</w:t>
      </w:r>
      <w:r w:rsidRPr="008E2B88">
        <w:t xml:space="preserve">ustralian Government </w:t>
      </w:r>
      <w:r>
        <w:t xml:space="preserve">should </w:t>
      </w:r>
      <w:r w:rsidRPr="008E2B88">
        <w:t>implement a nationally consistent, standardised model for checking the suitability of people in child-related work across all jurisdictions.</w:t>
      </w:r>
    </w:p>
    <w:p w14:paraId="3132659B" w14:textId="77777777" w:rsidR="00863C27" w:rsidRDefault="00863C27" w:rsidP="00347F86">
      <w:r w:rsidRPr="00A25824">
        <w:rPr>
          <w:b/>
          <w:bCs/>
          <w:color w:val="FF0000"/>
          <w:sz w:val="40"/>
          <w:szCs w:val="40"/>
        </w:rPr>
        <w:t>®</w:t>
      </w:r>
      <w:r>
        <w:rPr>
          <w:b/>
          <w:bCs/>
          <w:color w:val="FF0000"/>
          <w:sz w:val="40"/>
          <w:szCs w:val="40"/>
        </w:rPr>
        <w:t xml:space="preserve"> </w:t>
      </w:r>
      <w:r>
        <w:t xml:space="preserve">The Australian Government should support the National Children’s Commissioner and others to </w:t>
      </w:r>
      <w:r w:rsidRPr="00AB3F5F">
        <w:t>promote implement</w:t>
      </w:r>
      <w:r>
        <w:t>ation of</w:t>
      </w:r>
      <w:r w:rsidRPr="00AB3F5F">
        <w:t xml:space="preserve"> the </w:t>
      </w:r>
      <w:r>
        <w:t xml:space="preserve">National </w:t>
      </w:r>
      <w:r w:rsidRPr="00AB3F5F">
        <w:t xml:space="preserve">Principles </w:t>
      </w:r>
      <w:r>
        <w:t xml:space="preserve">in </w:t>
      </w:r>
      <w:r w:rsidRPr="00AB3F5F">
        <w:t>organisations</w:t>
      </w:r>
      <w:r>
        <w:t xml:space="preserve"> working with and for children</w:t>
      </w:r>
      <w:r w:rsidRPr="00AB3F5F">
        <w:t>.</w:t>
      </w:r>
    </w:p>
    <w:p w14:paraId="7570ABAB" w14:textId="77777777" w:rsidR="00863C27" w:rsidRDefault="00863C27" w:rsidP="00347F86">
      <w:r w:rsidRPr="00A25824">
        <w:rPr>
          <w:b/>
          <w:color w:val="FF0000"/>
          <w:sz w:val="40"/>
          <w:szCs w:val="40"/>
        </w:rPr>
        <w:t>®</w:t>
      </w:r>
      <w:r>
        <w:t xml:space="preserve"> </w:t>
      </w:r>
      <w:r w:rsidRPr="00C662E2">
        <w:t xml:space="preserve">The Australian Government </w:t>
      </w:r>
      <w:r>
        <w:t xml:space="preserve">should </w:t>
      </w:r>
      <w:r w:rsidRPr="00C662E2">
        <w:t>develop a federal victims compensation scheme for victims of trafficking, slavery and slavery-like conditions, including children.</w:t>
      </w:r>
    </w:p>
    <w:p w14:paraId="7E76C072" w14:textId="77777777" w:rsidR="00863C27" w:rsidRPr="00AE5C65" w:rsidRDefault="00863C27" w:rsidP="00347F86">
      <w:r w:rsidRPr="00A25824">
        <w:rPr>
          <w:b/>
          <w:color w:val="FF0000"/>
          <w:sz w:val="40"/>
          <w:szCs w:val="40"/>
        </w:rPr>
        <w:t>®</w:t>
      </w:r>
      <w:r w:rsidRPr="00F43F28">
        <w:t xml:space="preserve">Australian Governments </w:t>
      </w:r>
      <w:r>
        <w:t xml:space="preserve">should </w:t>
      </w:r>
      <w:r w:rsidRPr="00F43F28">
        <w:t>achieve consistency between surrogacy laws and include criteria directed at the suitability of intended parents. If international surrogacy arrangements are to be permitted, such checks should also form part of the regulation of those arrangements. The Australian Government should:</w:t>
      </w:r>
    </w:p>
    <w:p w14:paraId="2CC1C309" w14:textId="77777777" w:rsidR="00863C27" w:rsidRPr="00F43F28" w:rsidRDefault="00863C27" w:rsidP="00347F86">
      <w:pPr>
        <w:pStyle w:val="ListParagraph"/>
        <w:widowControl/>
        <w:numPr>
          <w:ilvl w:val="0"/>
          <w:numId w:val="111"/>
        </w:numPr>
        <w:spacing w:before="240"/>
        <w:rPr>
          <w:rFonts w:cs="Open Sans"/>
          <w:bCs/>
        </w:rPr>
      </w:pPr>
      <w:r w:rsidRPr="00F43F28">
        <w:rPr>
          <w:rFonts w:cs="Open Sans"/>
          <w:bCs/>
        </w:rPr>
        <w:t>continue to engage with the Hague Conference on Private International Law in relation to the potential for an international convention dealing with the regulation of parentage and surrogacy</w:t>
      </w:r>
    </w:p>
    <w:p w14:paraId="20640038" w14:textId="77777777" w:rsidR="00863C27" w:rsidRPr="00F43F28" w:rsidRDefault="00863C27" w:rsidP="00347F86">
      <w:pPr>
        <w:pStyle w:val="ListParagraph"/>
        <w:widowControl/>
        <w:numPr>
          <w:ilvl w:val="0"/>
          <w:numId w:val="111"/>
        </w:numPr>
        <w:spacing w:before="240"/>
        <w:rPr>
          <w:rFonts w:cs="Open Sans"/>
          <w:bCs/>
        </w:rPr>
      </w:pPr>
      <w:r w:rsidRPr="00F43F28">
        <w:rPr>
          <w:rFonts w:cs="Open Sans"/>
          <w:bCs/>
        </w:rPr>
        <w:t>engage with countries where Australians enter into surrogacy arrangements, for the purpose of determining whether bilateral agreement can be reached on the regulation of parentage and surrogacy</w:t>
      </w:r>
    </w:p>
    <w:p w14:paraId="376936EA" w14:textId="77777777" w:rsidR="00863C27" w:rsidRPr="00AE5C65" w:rsidRDefault="00863C27" w:rsidP="00347F86">
      <w:pPr>
        <w:pStyle w:val="ListParagraph"/>
        <w:widowControl/>
        <w:numPr>
          <w:ilvl w:val="0"/>
          <w:numId w:val="111"/>
        </w:numPr>
        <w:spacing w:before="240"/>
        <w:rPr>
          <w:rFonts w:cs="Open Sans"/>
          <w:bCs/>
        </w:rPr>
      </w:pPr>
      <w:r w:rsidRPr="00F43F28">
        <w:rPr>
          <w:rFonts w:cs="Open Sans"/>
          <w:bCs/>
        </w:rPr>
        <w:t>undertake a systematic review of the structure and enforcement of regulatory regimes in countries where Australians enter into surrogacy arrangements.</w:t>
      </w:r>
    </w:p>
    <w:p w14:paraId="5A6C8F4A" w14:textId="77777777" w:rsidR="00863C27" w:rsidRPr="008512F1" w:rsidRDefault="00863C27" w:rsidP="00347F86">
      <w:pPr>
        <w:rPr>
          <w:rFonts w:cs="Open Sans"/>
          <w:b/>
        </w:rPr>
      </w:pPr>
      <w:r w:rsidRPr="00A25824">
        <w:rPr>
          <w:rFonts w:cs="Open Sans"/>
          <w:b/>
          <w:bCs/>
          <w:color w:val="FF0000"/>
          <w:sz w:val="40"/>
          <w:szCs w:val="40"/>
        </w:rPr>
        <w:lastRenderedPageBreak/>
        <w:t>®</w:t>
      </w:r>
      <w:r>
        <w:rPr>
          <w:rFonts w:cs="Open Sans"/>
          <w:b/>
          <w:bCs/>
          <w:color w:val="FF0000"/>
          <w:sz w:val="40"/>
          <w:szCs w:val="40"/>
        </w:rPr>
        <w:t xml:space="preserve"> </w:t>
      </w:r>
      <w:r w:rsidRPr="008512F1">
        <w:rPr>
          <w:rFonts w:cs="Open Sans"/>
          <w:bCs/>
        </w:rPr>
        <w:t>The Australian Government should consider including child marriage in definitions of family and domestic violence for the purposes of data collection, monitoring and access to service delivery, including prevention programs.</w:t>
      </w:r>
    </w:p>
    <w:p w14:paraId="11C1F363" w14:textId="77777777" w:rsidR="00863C27" w:rsidRDefault="00863C27" w:rsidP="00347F86">
      <w:pPr>
        <w:spacing w:after="0"/>
        <w:rPr>
          <w:rFonts w:cs="Open Sans"/>
        </w:rPr>
      </w:pPr>
      <w:r w:rsidRPr="00A25824">
        <w:rPr>
          <w:rFonts w:cs="Open Sans"/>
          <w:b/>
          <w:bCs/>
          <w:color w:val="FF0000"/>
          <w:sz w:val="40"/>
          <w:szCs w:val="40"/>
        </w:rPr>
        <w:t>®</w:t>
      </w:r>
      <w:r>
        <w:rPr>
          <w:rFonts w:cs="Open Sans"/>
          <w:b/>
          <w:bCs/>
          <w:color w:val="FF0000"/>
          <w:sz w:val="40"/>
          <w:szCs w:val="40"/>
        </w:rPr>
        <w:t xml:space="preserve"> </w:t>
      </w:r>
      <w:r>
        <w:rPr>
          <w:rFonts w:cs="Open Sans"/>
        </w:rPr>
        <w:t xml:space="preserve">The Australian Government should consider reviewing the </w:t>
      </w:r>
      <w:r w:rsidRPr="00377629">
        <w:rPr>
          <w:i/>
          <w:iCs/>
        </w:rPr>
        <w:t>Marriage Act 1961</w:t>
      </w:r>
      <w:r>
        <w:t xml:space="preserve"> (Cth)</w:t>
      </w:r>
      <w:r>
        <w:rPr>
          <w:rFonts w:cs="Open Sans"/>
        </w:rPr>
        <w:t xml:space="preserve"> to eliminate any exception to the minimum age of marriage of 18.</w:t>
      </w:r>
    </w:p>
    <w:p w14:paraId="58A2C6D9" w14:textId="77777777" w:rsidR="00863C27" w:rsidRPr="00AD2278" w:rsidRDefault="00863C27" w:rsidP="00347F86">
      <w:pPr>
        <w:spacing w:after="0"/>
      </w:pPr>
    </w:p>
    <w:p w14:paraId="77B36146" w14:textId="77777777" w:rsidR="00863C27" w:rsidRPr="00F600D6" w:rsidRDefault="00863C27" w:rsidP="00347F86">
      <w:pPr>
        <w:spacing w:after="0"/>
        <w:rPr>
          <w:rFonts w:cs="Open Sans"/>
          <w:bCs/>
        </w:rPr>
      </w:pPr>
      <w:r w:rsidRPr="00CA3678">
        <w:rPr>
          <w:rFonts w:cs="Open Sans"/>
          <w:b/>
          <w:bCs/>
          <w:color w:val="FF0000"/>
          <w:sz w:val="40"/>
          <w:szCs w:val="40"/>
        </w:rPr>
        <w:t xml:space="preserve">® </w:t>
      </w:r>
      <w:r w:rsidRPr="00CA3678">
        <w:rPr>
          <w:rFonts w:cs="Open Sans"/>
          <w:bCs/>
        </w:rPr>
        <w:t>Australian Governments should harmonise laws that criminalise female genital mutilation, and conduct awareness education for health professionals and communities.</w:t>
      </w:r>
    </w:p>
    <w:p w14:paraId="50AB2B84" w14:textId="77777777" w:rsidR="00AE56F3" w:rsidRDefault="00AE56F3" w:rsidP="00347F86">
      <w:pPr>
        <w:keepNext w:val="0"/>
        <w:keepLines w:val="0"/>
        <w:spacing w:before="240" w:after="0"/>
        <w:rPr>
          <w:rFonts w:cs="Open Sans"/>
          <w:bCs/>
        </w:rPr>
      </w:pPr>
    </w:p>
    <w:p w14:paraId="71D2A306" w14:textId="1D9DFACC" w:rsidR="008B1579" w:rsidRDefault="008B1579" w:rsidP="00347F86">
      <w:pPr>
        <w:keepNext w:val="0"/>
        <w:keepLines w:val="0"/>
        <w:spacing w:before="240" w:after="0"/>
        <w:rPr>
          <w:rFonts w:cs="Open Sans"/>
          <w:bCs/>
        </w:rPr>
        <w:sectPr w:rsidR="008B1579" w:rsidSect="00EC1134">
          <w:headerReference w:type="even" r:id="rId87"/>
          <w:headerReference w:type="default" r:id="rId88"/>
          <w:footerReference w:type="even" r:id="rId89"/>
          <w:footerReference w:type="default" r:id="rId90"/>
          <w:headerReference w:type="first" r:id="rId91"/>
          <w:footerReference w:type="first" r:id="rId92"/>
          <w:endnotePr>
            <w:numFmt w:val="decimal"/>
            <w:numRestart w:val="eachSect"/>
          </w:endnotePr>
          <w:pgSz w:w="11906" w:h="16838" w:code="9"/>
          <w:pgMar w:top="1440" w:right="1440" w:bottom="1440" w:left="1440" w:header="709" w:footer="709" w:gutter="0"/>
          <w:cols w:space="708"/>
          <w:titlePg/>
          <w:docGrid w:linePitch="360"/>
        </w:sectPr>
      </w:pPr>
    </w:p>
    <w:p w14:paraId="3703B6B3" w14:textId="26DF7E59" w:rsidR="00246FB8" w:rsidRDefault="00246FB8" w:rsidP="00246FB8">
      <w:r>
        <w:rPr>
          <w:noProof/>
        </w:rPr>
        <w:lastRenderedPageBreak/>
        <w:drawing>
          <wp:inline distT="0" distB="0" distL="0" distR="0" wp14:anchorId="66FEEB74" wp14:editId="20406410">
            <wp:extent cx="5731510" cy="8279130"/>
            <wp:effectExtent l="0" t="0" r="0" b="1270"/>
            <wp:docPr id="77" name="Immagine 77" descr="Infographic highlighting issues in Chapter 7 Family life &#10;Box 1: Family composition &#10;7.2 million families in Australia. Of the 3.3 million with dependents 82% were families with children under 15. Of the 1.1 million one parent families 83% were single mother families (June 2019).&#10;Box 2: Help in the early years&#10;Paid parental leave scheme provides 18 weeks pay at minimum wage for the carer of a newborn or newly adopted child + 2 weeks Dad and Partner Pay.&#10;Box 3: Children unable to live with their families –Out-of-home care &#10;Box 3.1: Children in out of home care increased 6% (2014-18).&#10;Box 3.2: 14% of children in out-of-home care in six jurisdictions have a disability.&#10;Box 3.3: At 30 June 2018, approximately 45,800 children were living in out-of-home care.&#10;Pie chart: 6% residential care, 1% third-party parental care, 1% other, 51% relative or kinship care, 39% foster care&#10;Box 3.4: Young people leave out-of-home care aged 18. Ongoing support is provided on a discretionary basis.&#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 name="Chapter 7_Infographic.png"/>
                    <pic:cNvPicPr/>
                  </pic:nvPicPr>
                  <pic:blipFill>
                    <a:blip r:embed="rId93" cstate="print">
                      <a:extLst>
                        <a:ext uri="{28A0092B-C50C-407E-A947-70E740481C1C}">
                          <a14:useLocalDpi xmlns:a14="http://schemas.microsoft.com/office/drawing/2010/main" val="0"/>
                        </a:ext>
                      </a:extLst>
                    </a:blip>
                    <a:stretch>
                      <a:fillRect/>
                    </a:stretch>
                  </pic:blipFill>
                  <pic:spPr>
                    <a:xfrm>
                      <a:off x="0" y="0"/>
                      <a:ext cx="5731510" cy="8279130"/>
                    </a:xfrm>
                    <a:prstGeom prst="rect">
                      <a:avLst/>
                    </a:prstGeom>
                  </pic:spPr>
                </pic:pic>
              </a:graphicData>
            </a:graphic>
          </wp:inline>
        </w:drawing>
      </w:r>
    </w:p>
    <w:p w14:paraId="1165467E" w14:textId="754E1035" w:rsidR="00246FB8" w:rsidRDefault="00246FB8">
      <w:pPr>
        <w:keepNext w:val="0"/>
        <w:keepLines w:val="0"/>
        <w:widowControl/>
        <w:spacing w:after="160" w:line="259" w:lineRule="auto"/>
      </w:pPr>
      <w:r>
        <w:br w:type="page"/>
      </w:r>
    </w:p>
    <w:p w14:paraId="1D30E257" w14:textId="40A5E309" w:rsidR="00363E00" w:rsidRDefault="00363E00" w:rsidP="00347F86">
      <w:pPr>
        <w:pStyle w:val="Heading1"/>
      </w:pPr>
      <w:bookmarkStart w:id="168" w:name="_Toc25573107"/>
      <w:r w:rsidRPr="004D5939">
        <w:lastRenderedPageBreak/>
        <w:t>Family Life</w:t>
      </w:r>
      <w:bookmarkEnd w:id="168"/>
    </w:p>
    <w:p w14:paraId="72EF3714" w14:textId="77777777" w:rsidR="00363E00" w:rsidRPr="00C730D3" w:rsidRDefault="00363E00" w:rsidP="00347F86">
      <w:r>
        <w:t>Families are the cornerstone of Australian life and communities, and their wellbeing is essential for the continued prosperity of Australian society and culture and of the Australian economy. It is the responsibility of all Australian governments and decision makers to ensure that families are provided all opportunities to prosper.</w:t>
      </w:r>
    </w:p>
    <w:p w14:paraId="3274DC7F" w14:textId="77777777" w:rsidR="00363E00" w:rsidRDefault="00363E00" w:rsidP="00347F86">
      <w:r>
        <w:t xml:space="preserve">Article 16 of the </w:t>
      </w:r>
      <w:r w:rsidRPr="009647DF">
        <w:rPr>
          <w:i/>
          <w:iCs/>
        </w:rPr>
        <w:t>Convention on the Rights of the Child</w:t>
      </w:r>
      <w:r>
        <w:t xml:space="preserve"> (CRC) emphasises the importance of family, stipulating that there should be no arbitrary or unlawful interference with family, and this should be protected by law.</w:t>
      </w:r>
    </w:p>
    <w:p w14:paraId="483BC68F" w14:textId="77777777" w:rsidR="00363E00" w:rsidRDefault="00363E00" w:rsidP="00347F86">
      <w:r>
        <w:t xml:space="preserve">This chapter looks at the composition of Australia’s families, some of the supports needed by these families, and children who are unable to live with their families. </w:t>
      </w:r>
    </w:p>
    <w:bookmarkStart w:id="169" w:name="_Toc25573108"/>
    <w:bookmarkStart w:id="170" w:name="_Toc515873207"/>
    <w:p w14:paraId="383D2E4C" w14:textId="77777777" w:rsidR="00363E00" w:rsidRDefault="00363E00" w:rsidP="00347F86">
      <w:pPr>
        <w:pStyle w:val="Heading2"/>
      </w:pPr>
      <w:r>
        <w:rPr>
          <w:noProof/>
        </w:rPr>
        <mc:AlternateContent>
          <mc:Choice Requires="wps">
            <w:drawing>
              <wp:anchor distT="0" distB="0" distL="114300" distR="114300" simplePos="0" relativeHeight="251786240" behindDoc="0" locked="0" layoutInCell="1" allowOverlap="1" wp14:anchorId="59F2DF46" wp14:editId="556C6C7A">
                <wp:simplePos x="0" y="0"/>
                <wp:positionH relativeFrom="column">
                  <wp:posOffset>2688590</wp:posOffset>
                </wp:positionH>
                <wp:positionV relativeFrom="paragraph">
                  <wp:posOffset>420370</wp:posOffset>
                </wp:positionV>
                <wp:extent cx="2636520" cy="1554480"/>
                <wp:effectExtent l="0" t="0" r="11430" b="407670"/>
                <wp:wrapTopAndBottom/>
                <wp:docPr id="787" name="Speech Bubble: Rectangle 787"/>
                <wp:cNvGraphicFramePr/>
                <a:graphic xmlns:a="http://schemas.openxmlformats.org/drawingml/2006/main">
                  <a:graphicData uri="http://schemas.microsoft.com/office/word/2010/wordprocessingShape">
                    <wps:wsp>
                      <wps:cNvSpPr/>
                      <wps:spPr>
                        <a:xfrm>
                          <a:off x="0" y="0"/>
                          <a:ext cx="2636520" cy="1554480"/>
                        </a:xfrm>
                        <a:prstGeom prst="wedgeRectCallout">
                          <a:avLst>
                            <a:gd name="adj1" fmla="val -20833"/>
                            <a:gd name="adj2" fmla="val 73892"/>
                          </a:avLst>
                        </a:prstGeom>
                      </wps:spPr>
                      <wps:style>
                        <a:lnRef idx="2">
                          <a:schemeClr val="accent1">
                            <a:shade val="50000"/>
                          </a:schemeClr>
                        </a:lnRef>
                        <a:fillRef idx="1">
                          <a:schemeClr val="accent1"/>
                        </a:fillRef>
                        <a:effectRef idx="0">
                          <a:schemeClr val="accent1"/>
                        </a:effectRef>
                        <a:fontRef idx="minor">
                          <a:schemeClr val="lt1"/>
                        </a:fontRef>
                      </wps:style>
                      <wps:txbx>
                        <w:txbxContent>
                          <w:p w14:paraId="5C0C5949" w14:textId="77777777" w:rsidR="00FD1665" w:rsidRDefault="00FD1665" w:rsidP="00363E00">
                            <w:pPr>
                              <w:jc w:val="center"/>
                            </w:pPr>
                            <w:r w:rsidRPr="00FC69E8">
                              <w:t>Most important thing in life is my mummy, daddy, brother and sister. They are important because I really love them</w:t>
                            </w:r>
                          </w:p>
                          <w:p w14:paraId="60CA1D8F" w14:textId="77777777" w:rsidR="00FD1665" w:rsidRDefault="00FD1665" w:rsidP="00363E00">
                            <w:pPr>
                              <w:jc w:val="center"/>
                            </w:pPr>
                            <w:r>
                              <w:t>(child, 4)</w:t>
                            </w:r>
                          </w:p>
                          <w:p w14:paraId="44DCE133" w14:textId="77777777" w:rsidR="00FD1665" w:rsidRDefault="00FD1665" w:rsidP="00363E00">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9F2DF46" id="Speech Bubble: Rectangle 787" o:spid="_x0000_s1078" type="#_x0000_t61" style="position:absolute;left:0;text-align:left;margin-left:211.7pt;margin-top:33.1pt;width:207.6pt;height:122.4pt;z-index:251786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mhFGuQIAAL4FAAAOAAAAZHJzL2Uyb0RvYy54bWysVN9v2jAQfp+0/8Hye5sQoFDUUDGqTpOq&#10;tiqd+mycM8nk2J5tCOyv39kJAa3VHqbxEGzf3Xd33/24ud3XkuzAukqrnA4uU0pAcV1UapPT76/3&#10;F1NKnGeqYFIryOkBHL2df/5005gZZLrUsgBLEES5WWNyWnpvZknieAk1c5fagEKh0LZmHq92kxSW&#10;NYheyyRL06uk0bYwVnNwDl/vWiGdR3whgPsnIRx4InOKsfn4tfG7Dt9kfsNmG8tMWfEuDPYPUdSs&#10;Uui0h7pjnpGtrd5B1RW32mnhL7muEy1ExSHmgNkM0j+yWZXMQMwFyXGmp8n9P1j+uHu2pCpyOplO&#10;KFGsxiKtDAAvyZftei1hRl6QRaY2EkjQQcYa42ZouDLPtrs5PIb098LW4R8TI/vI8qFnGfaecHzM&#10;roZX4wyLwVE2GI9Ho2msQ3IyN9b5r6BrEg45baDYQIhiyaTUWx+ZZrsH5yPlRRc2K34MKBG1xAru&#10;mCQXWTodDrsSnyll50qT4fQ6CzrovoPE0zEAfA7JtunFkz9ICF6legGBxIWEYjyxZWEpLUHfOWWc&#10;g/KDVlSyAtrncYq/zl1vEZ1HwIAsKil77A4gjMN77DbqTj+YQuz43jj9W2CtcW8RPWvle+O6Utp+&#10;BCAxq85zq38kqaUmsOT3631sqnGkNjytdXHATrO6HUFn+H2FxX1gzj8zixXDhsA94p/wI6Rucqq7&#10;EyWltr8+eg/6OAoopaTBGc6p+7llFiiR3xQOyfVgNApDHy+j8SQ0nT2XrM8lalsvNVYOewiji8eg&#10;7+XxKKyu33DdLIJXFDHF0XdOubfHy9K3uwUXFofFIqrhoBvmH9TK8AAeiA7t9bp/Y9Z0He5xOB71&#10;cd67TmxJPukGS6UXW69F5YPwxGt3wSURe6lbaGELnd+j1mntzn8DAAD//wMAUEsDBBQABgAIAAAA&#10;IQAI6GcU4gAAAAoBAAAPAAAAZHJzL2Rvd25yZXYueG1sTI9dS8NAEEXfBf/DMoJvdvNRQoyZFBUU&#10;oUi1Fn2dZrdJMDsbs9u0/fddn/RxuId7z5SLo+nFpEfXWUaIZxEIzbVVHTcIm4+nmxyE88SKessa&#10;4aQdLKrLi5IKZQ/8rqe1b0QoYVcQQuv9UEjp6lYbcjM7aA7Zzo6GfDjHRqqRDqHc9DKJokwa6jgs&#10;tDTox1bX3+u9QXg9fT0Mb6vlp/yhzVLdxtPL82qHeH11vL8D4fXR/8Hwqx/UoQpOW7tn5USPME/S&#10;eUARsiwBEYA8zTMQW4Q0jiOQVSn/v1CdAQAA//8DAFBLAQItABQABgAIAAAAIQC2gziS/gAAAOEB&#10;AAATAAAAAAAAAAAAAAAAAAAAAABbQ29udGVudF9UeXBlc10ueG1sUEsBAi0AFAAGAAgAAAAhADj9&#10;If/WAAAAlAEAAAsAAAAAAAAAAAAAAAAALwEAAF9yZWxzLy5yZWxzUEsBAi0AFAAGAAgAAAAhAGCa&#10;EUa5AgAAvgUAAA4AAAAAAAAAAAAAAAAALgIAAGRycy9lMm9Eb2MueG1sUEsBAi0AFAAGAAgAAAAh&#10;AAjoZxTiAAAACgEAAA8AAAAAAAAAAAAAAAAAEwUAAGRycy9kb3ducmV2LnhtbFBLBQYAAAAABAAE&#10;APMAAAAiBgAAAAA=&#10;" adj="6300,26761" fillcolor="#4472c4 [3204]" strokecolor="#1f3763 [1604]" strokeweight="1pt">
                <v:textbox>
                  <w:txbxContent>
                    <w:p w14:paraId="5C0C5949" w14:textId="77777777" w:rsidR="00FD1665" w:rsidRDefault="00FD1665" w:rsidP="00363E00">
                      <w:pPr>
                        <w:jc w:val="center"/>
                      </w:pPr>
                      <w:r w:rsidRPr="00FC69E8">
                        <w:t>Most important thing in life is my mummy, daddy, brother and sister. They are important because I really love them</w:t>
                      </w:r>
                    </w:p>
                    <w:p w14:paraId="60CA1D8F" w14:textId="77777777" w:rsidR="00FD1665" w:rsidRDefault="00FD1665" w:rsidP="00363E00">
                      <w:pPr>
                        <w:jc w:val="center"/>
                      </w:pPr>
                      <w:r>
                        <w:t>(child, 4)</w:t>
                      </w:r>
                    </w:p>
                    <w:p w14:paraId="44DCE133" w14:textId="77777777" w:rsidR="00FD1665" w:rsidRDefault="00FD1665" w:rsidP="00363E00">
                      <w:pPr>
                        <w:jc w:val="center"/>
                      </w:pPr>
                    </w:p>
                  </w:txbxContent>
                </v:textbox>
                <w10:wrap type="topAndBottom"/>
              </v:shape>
            </w:pict>
          </mc:Fallback>
        </mc:AlternateContent>
      </w:r>
      <w:r>
        <w:rPr>
          <w:noProof/>
        </w:rPr>
        <mc:AlternateContent>
          <mc:Choice Requires="wps">
            <w:drawing>
              <wp:anchor distT="0" distB="0" distL="114300" distR="114300" simplePos="0" relativeHeight="251787264" behindDoc="0" locked="0" layoutInCell="1" allowOverlap="1" wp14:anchorId="3B8A5B50" wp14:editId="45DDE17B">
                <wp:simplePos x="0" y="0"/>
                <wp:positionH relativeFrom="column">
                  <wp:posOffset>271780</wp:posOffset>
                </wp:positionH>
                <wp:positionV relativeFrom="paragraph">
                  <wp:posOffset>417195</wp:posOffset>
                </wp:positionV>
                <wp:extent cx="2026920" cy="1264920"/>
                <wp:effectExtent l="0" t="0" r="11430" b="182880"/>
                <wp:wrapTopAndBottom/>
                <wp:docPr id="788" name="Speech Bubble: Rectangle with Corners Rounded 788"/>
                <wp:cNvGraphicFramePr/>
                <a:graphic xmlns:a="http://schemas.openxmlformats.org/drawingml/2006/main">
                  <a:graphicData uri="http://schemas.microsoft.com/office/word/2010/wordprocessingShape">
                    <wps:wsp>
                      <wps:cNvSpPr/>
                      <wps:spPr>
                        <a:xfrm>
                          <a:off x="0" y="0"/>
                          <a:ext cx="2026920" cy="1264920"/>
                        </a:xfrm>
                        <a:prstGeom prst="wedgeRoundRectCallout">
                          <a:avLst/>
                        </a:prstGeom>
                      </wps:spPr>
                      <wps:style>
                        <a:lnRef idx="2">
                          <a:schemeClr val="accent1">
                            <a:shade val="50000"/>
                          </a:schemeClr>
                        </a:lnRef>
                        <a:fillRef idx="1">
                          <a:schemeClr val="accent1"/>
                        </a:fillRef>
                        <a:effectRef idx="0">
                          <a:schemeClr val="accent1"/>
                        </a:effectRef>
                        <a:fontRef idx="minor">
                          <a:schemeClr val="lt1"/>
                        </a:fontRef>
                      </wps:style>
                      <wps:txbx>
                        <w:txbxContent>
                          <w:p w14:paraId="7C4C3387" w14:textId="77777777" w:rsidR="00FD1665" w:rsidRDefault="00FD1665" w:rsidP="00363E00">
                            <w:pPr>
                              <w:jc w:val="center"/>
                            </w:pPr>
                            <w:r w:rsidRPr="00FC69E8">
                              <w:t xml:space="preserve">All family members are very special to me </w:t>
                            </w:r>
                          </w:p>
                          <w:p w14:paraId="1261BBF4" w14:textId="77777777" w:rsidR="00FD1665" w:rsidRDefault="00FD1665" w:rsidP="00363E00">
                            <w:pPr>
                              <w:jc w:val="center"/>
                            </w:pPr>
                            <w:r>
                              <w:t>(child, 4)</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B8A5B50" id="Speech Bubble: Rectangle with Corners Rounded 788" o:spid="_x0000_s1079" type="#_x0000_t62" style="position:absolute;left:0;text-align:left;margin-left:21.4pt;margin-top:32.85pt;width:159.6pt;height:99.6pt;z-index:251787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FFK6owIAAIYFAAAOAAAAZHJzL2Uyb0RvYy54bWysVE1v2zAMvQ/YfxB0X+1k6ZdRp8hSdBhQ&#10;tEHToWdFpmMDsqhJcpzs14+SHbdoix2G5eBIIvn0RD7y6nrfKLYD62rUOZ+cpJyBlljUepvzn0+3&#10;Xy44c17oQijUkPMDOH49//zpqjMZTLFCVYBlBKJd1pmcV96bLEmcrKAR7gQNaDKWaBvhaWu3SWFF&#10;R+iNSqZpepZ0aAtjUYJzdHrTG/k84pclSP9Qlg48Uzknbj5+bfxuwjeZX4lsa4WpajnQEP/AohG1&#10;pktHqBvhBWtt/Q6qqaVFh6U/kdgkWJa1hPgGes0kffOadSUMxLdQcpwZ0+T+H6y8360sq4ucn19Q&#10;qbRoqEhrAyAr9q3dbBRk7JGyKPRWAetqX7ElWk0FZ4/Y6gIKFgIpjZ1xGaGtzcoOO0fLkJN9aZvw&#10;T69l+5j6w5h62Hsm6XCaTs8up1QhSbbJ9GwWNoSTvIQb6/x3wIaFRc47KLYQOQR+S6EUtj7WQOzu&#10;nO9jjzEEFPj1jOLKHxQEUko/QkkJCBxidJQeLJVlO0GiEVKC9pPeVIkC+uPTlH4DwTEi0o2AAbms&#10;lRqxB4Ag6/fYPdfBP4RCVO4YnP6NWB88RsSbUfsxuKk12o8AFL1quLn3PyapT03Ikt9v9lEcp1+D&#10;azjaYHEgxVjsW8kZeVtTPe6E8ythqXeohjQP/AN9SoVdznFYcVah/f3RefAnSZOVs456MefuVyss&#10;cKZ+aBL75WQ2C80bN7PT86AT+9qyeW3RbbNEqtyEJo+RcRn8vTouS4vNM42NRbiVTEJLujvn0tvj&#10;Zun7GUGDR8JiEd2oYY3wd3ptZAAPiQ7yeto/C2sGUXrS8z0e+1Zkb6TY+4ZIjYvWY1lHnb7kdSgB&#10;NXvU0jCYwjR5vY9eL+Nz/gcAAP//AwBQSwMEFAAGAAgAAAAhAGfw8lbcAAAACQEAAA8AAABkcnMv&#10;ZG93bnJldi54bWxMj8FOwzAQRO9I/IO1SNyog9ukIY1TISQu3NoicXXiJYkar6PYaQNfz3KC42pW&#10;b96U+8UN4oJT6D1peFwlIJAab3tqNbyfXh9yECEasmbwhBq+MMC+ur0pTWH9lQ54OcZWMIRCYTR0&#10;MY6FlKHp0Jmw8iMSZ59+cibyObXSTubKcDdIlSSZdKYnbujMiC8dNufj7DRsfDyMKv/YYrpOcvOW&#10;0vdck9b3d8vzDkTEJf49w68+q0PFTrWfyQYxMEOxedSQpVsQnK8zxdtqDSrbPIGsSvl/QfUDAAD/&#10;/wMAUEsBAi0AFAAGAAgAAAAhALaDOJL+AAAA4QEAABMAAAAAAAAAAAAAAAAAAAAAAFtDb250ZW50&#10;X1R5cGVzXS54bWxQSwECLQAUAAYACAAAACEAOP0h/9YAAACUAQAACwAAAAAAAAAAAAAAAAAvAQAA&#10;X3JlbHMvLnJlbHNQSwECLQAUAAYACAAAACEATRRSuqMCAACGBQAADgAAAAAAAAAAAAAAAAAuAgAA&#10;ZHJzL2Uyb0RvYy54bWxQSwECLQAUAAYACAAAACEAZ/DyVtwAAAAJAQAADwAAAAAAAAAAAAAAAAD9&#10;BAAAZHJzL2Rvd25yZXYueG1sUEsFBgAAAAAEAAQA8wAAAAYGAAAAAA==&#10;" adj="6300,24300" fillcolor="#4472c4 [3204]" strokecolor="#1f3763 [1604]" strokeweight="1pt">
                <v:textbox>
                  <w:txbxContent>
                    <w:p w14:paraId="7C4C3387" w14:textId="77777777" w:rsidR="00FD1665" w:rsidRDefault="00FD1665" w:rsidP="00363E00">
                      <w:pPr>
                        <w:jc w:val="center"/>
                      </w:pPr>
                      <w:r w:rsidRPr="00FC69E8">
                        <w:t xml:space="preserve">All family members are very special to me </w:t>
                      </w:r>
                    </w:p>
                    <w:p w14:paraId="1261BBF4" w14:textId="77777777" w:rsidR="00FD1665" w:rsidRDefault="00FD1665" w:rsidP="00363E00">
                      <w:pPr>
                        <w:jc w:val="center"/>
                      </w:pPr>
                      <w:r>
                        <w:t>(child, 4)</w:t>
                      </w:r>
                    </w:p>
                  </w:txbxContent>
                </v:textbox>
                <w10:wrap type="topAndBottom"/>
              </v:shape>
            </w:pict>
          </mc:Fallback>
        </mc:AlternateContent>
      </w:r>
      <w:r>
        <w:t>Family composition</w:t>
      </w:r>
      <w:bookmarkEnd w:id="169"/>
    </w:p>
    <w:p w14:paraId="1E25E4FD" w14:textId="77777777" w:rsidR="00363E00" w:rsidRDefault="00363E00" w:rsidP="00347F86">
      <w:r>
        <w:t>In June 2019 there were 7.2 million families in Australia.</w:t>
      </w:r>
      <w:r>
        <w:rPr>
          <w:rStyle w:val="EndnoteReference"/>
        </w:rPr>
        <w:endnoteReference w:id="273"/>
      </w:r>
      <w:r>
        <w:t xml:space="preserve"> </w:t>
      </w:r>
    </w:p>
    <w:p w14:paraId="2ECE8D69" w14:textId="7C118ACF" w:rsidR="00246FB8" w:rsidRDefault="00246FB8">
      <w:pPr>
        <w:keepNext w:val="0"/>
        <w:keepLines w:val="0"/>
        <w:widowControl/>
        <w:spacing w:after="160" w:line="259" w:lineRule="auto"/>
      </w:pPr>
      <w:r>
        <w:br w:type="page"/>
      </w:r>
    </w:p>
    <w:p w14:paraId="71D80BF1" w14:textId="7832B723" w:rsidR="00246FB8" w:rsidRPr="00246FB8" w:rsidRDefault="00246FB8" w:rsidP="00347F86">
      <w:pPr>
        <w:rPr>
          <w:b/>
          <w:bCs/>
          <w:lang w:val="it-IT"/>
        </w:rPr>
      </w:pPr>
      <w:r w:rsidRPr="00246FB8">
        <w:rPr>
          <w:b/>
          <w:bCs/>
          <w:lang w:val="it-IT"/>
        </w:rPr>
        <w:lastRenderedPageBreak/>
        <w:t>Family composition</w:t>
      </w:r>
    </w:p>
    <w:p w14:paraId="17017C75" w14:textId="21806483" w:rsidR="00246FB8" w:rsidRDefault="00246FB8" w:rsidP="00347F86">
      <w:pPr>
        <w:rPr>
          <w:sz w:val="18"/>
          <w:szCs w:val="18"/>
        </w:rPr>
      </w:pPr>
      <w:r>
        <w:rPr>
          <w:noProof/>
          <w:sz w:val="18"/>
          <w:szCs w:val="18"/>
        </w:rPr>
        <w:drawing>
          <wp:inline distT="0" distB="0" distL="0" distR="0" wp14:anchorId="559CAC53" wp14:editId="1CC7F25D">
            <wp:extent cx="5731510" cy="3644265"/>
            <wp:effectExtent l="0" t="0" r="0" b="0"/>
            <wp:docPr id="78" name="Immagine 78" descr="In 2019, 83% of families were couple families, 15% were one parent families and 2% were other famili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 name="Figura 7.1-01.png"/>
                    <pic:cNvPicPr/>
                  </pic:nvPicPr>
                  <pic:blipFill>
                    <a:blip r:embed="rId94" cstate="print">
                      <a:extLst>
                        <a:ext uri="{28A0092B-C50C-407E-A947-70E740481C1C}">
                          <a14:useLocalDpi xmlns:a14="http://schemas.microsoft.com/office/drawing/2010/main" val="0"/>
                        </a:ext>
                      </a:extLst>
                    </a:blip>
                    <a:stretch>
                      <a:fillRect/>
                    </a:stretch>
                  </pic:blipFill>
                  <pic:spPr>
                    <a:xfrm>
                      <a:off x="0" y="0"/>
                      <a:ext cx="5731510" cy="3644265"/>
                    </a:xfrm>
                    <a:prstGeom prst="rect">
                      <a:avLst/>
                    </a:prstGeom>
                  </pic:spPr>
                </pic:pic>
              </a:graphicData>
            </a:graphic>
          </wp:inline>
        </w:drawing>
      </w:r>
    </w:p>
    <w:p w14:paraId="070370B2" w14:textId="00F6CC1F" w:rsidR="001B7E85" w:rsidRPr="001654E6" w:rsidRDefault="001B7E85" w:rsidP="00347F86">
      <w:pPr>
        <w:rPr>
          <w:sz w:val="18"/>
          <w:szCs w:val="18"/>
        </w:rPr>
      </w:pPr>
      <w:r w:rsidRPr="001654E6">
        <w:rPr>
          <w:sz w:val="18"/>
          <w:szCs w:val="18"/>
        </w:rPr>
        <w:t xml:space="preserve">Figure 7.1: </w:t>
      </w:r>
      <w:r>
        <w:rPr>
          <w:sz w:val="18"/>
          <w:szCs w:val="18"/>
        </w:rPr>
        <w:t xml:space="preserve">Sourced from Australian Bureau of Statistics, </w:t>
      </w:r>
      <w:r w:rsidRPr="00F62688">
        <w:rPr>
          <w:i/>
          <w:iCs/>
          <w:sz w:val="18"/>
          <w:szCs w:val="18"/>
        </w:rPr>
        <w:t>6224.0.55.001—Labour Force, Australia: Labour Force Status and Other Characteristics of Families</w:t>
      </w:r>
      <w:r>
        <w:rPr>
          <w:sz w:val="18"/>
          <w:szCs w:val="18"/>
        </w:rPr>
        <w:t>, June 2019 (2019).</w:t>
      </w:r>
    </w:p>
    <w:p w14:paraId="6EEF0985" w14:textId="77777777" w:rsidR="003601FE" w:rsidRDefault="003601FE" w:rsidP="00347F86">
      <w:r>
        <w:t>‘Other families’ included those where at least two people were related in some way other than as a couple or as a parent and child (such as adult-age siblings).</w:t>
      </w:r>
      <w:r>
        <w:rPr>
          <w:rStyle w:val="EndnoteReference"/>
        </w:rPr>
        <w:endnoteReference w:id="274"/>
      </w:r>
    </w:p>
    <w:p w14:paraId="634D25E1" w14:textId="77777777" w:rsidR="003601FE" w:rsidRDefault="003601FE" w:rsidP="00347F86">
      <w:r>
        <w:t>3.3 million (46%) were families with dependants, of which 82% were families with children under 15.</w:t>
      </w:r>
      <w:r>
        <w:rPr>
          <w:rStyle w:val="EndnoteReference"/>
        </w:rPr>
        <w:endnoteReference w:id="275"/>
      </w:r>
    </w:p>
    <w:p w14:paraId="21B31E9A" w14:textId="77777777" w:rsidR="003601FE" w:rsidRDefault="003601FE" w:rsidP="00347F86">
      <w:pPr>
        <w:rPr>
          <w:rFonts w:cs="Open Sans"/>
          <w:color w:val="333333"/>
          <w:shd w:val="clear" w:color="auto" w:fill="FFFFFF"/>
        </w:rPr>
      </w:pPr>
      <w:r w:rsidRPr="00052D2A">
        <w:rPr>
          <w:rFonts w:cs="Open Sans"/>
          <w:color w:val="333333"/>
          <w:shd w:val="clear" w:color="auto" w:fill="FFFFFF"/>
        </w:rPr>
        <w:t>Of the 1.1 million (15%) one parent families, 83% were single</w:t>
      </w:r>
      <w:r>
        <w:rPr>
          <w:rFonts w:cs="Open Sans"/>
          <w:color w:val="333333"/>
          <w:shd w:val="clear" w:color="auto" w:fill="FFFFFF"/>
        </w:rPr>
        <w:t xml:space="preserve"> mothers.</w:t>
      </w:r>
    </w:p>
    <w:p w14:paraId="10FAA448" w14:textId="638DEB56" w:rsidR="00363E00" w:rsidRPr="002B1C3F" w:rsidRDefault="00363E00" w:rsidP="00347F86">
      <w:pPr>
        <w:pStyle w:val="Heading2"/>
      </w:pPr>
      <w:bookmarkStart w:id="171" w:name="_Toc25573109"/>
      <w:r w:rsidRPr="002B1C3F">
        <w:t>Help in the early years</w:t>
      </w:r>
      <w:bookmarkEnd w:id="171"/>
    </w:p>
    <w:p w14:paraId="58E3F09E" w14:textId="77777777" w:rsidR="00246FB8" w:rsidRDefault="00246FB8" w:rsidP="00347F86"/>
    <w:p w14:paraId="10468B0C" w14:textId="4CC799D3" w:rsidR="00246FB8" w:rsidRPr="003F4D0E" w:rsidRDefault="00246FB8" w:rsidP="00347F86">
      <w:r>
        <w:rPr>
          <w:noProof/>
        </w:rPr>
        <w:drawing>
          <wp:inline distT="0" distB="0" distL="0" distR="0" wp14:anchorId="28F4F722" wp14:editId="27695DEF">
            <wp:extent cx="2057400" cy="952500"/>
            <wp:effectExtent l="0" t="0" r="0" b="0"/>
            <wp:docPr id="79" name="Immagine 79" descr="Quote: More support for famili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 name="Quote at 7.2.png"/>
                    <pic:cNvPicPr/>
                  </pic:nvPicPr>
                  <pic:blipFill>
                    <a:blip r:embed="rId95" cstate="print">
                      <a:extLst>
                        <a:ext uri="{28A0092B-C50C-407E-A947-70E740481C1C}">
                          <a14:useLocalDpi xmlns:a14="http://schemas.microsoft.com/office/drawing/2010/main" val="0"/>
                        </a:ext>
                      </a:extLst>
                    </a:blip>
                    <a:stretch>
                      <a:fillRect/>
                    </a:stretch>
                  </pic:blipFill>
                  <pic:spPr>
                    <a:xfrm>
                      <a:off x="0" y="0"/>
                      <a:ext cx="2057400" cy="952500"/>
                    </a:xfrm>
                    <a:prstGeom prst="rect">
                      <a:avLst/>
                    </a:prstGeom>
                  </pic:spPr>
                </pic:pic>
              </a:graphicData>
            </a:graphic>
          </wp:inline>
        </w:drawing>
      </w:r>
    </w:p>
    <w:p w14:paraId="2A2310A6" w14:textId="085E1BE3" w:rsidR="00363E00" w:rsidRDefault="00363E00" w:rsidP="00347F86">
      <w:r>
        <w:t>Universal support services in the early years can provide families with assistance that improves the circumstances of both parents and their children.</w:t>
      </w:r>
    </w:p>
    <w:p w14:paraId="54CE9870" w14:textId="77777777" w:rsidR="003601FE" w:rsidRPr="001A6D36" w:rsidRDefault="003601FE" w:rsidP="00347F86">
      <w:pPr>
        <w:rPr>
          <w:b/>
          <w:bCs/>
        </w:rPr>
      </w:pPr>
      <w:bookmarkStart w:id="172" w:name="_Toc515873208"/>
      <w:bookmarkEnd w:id="170"/>
      <w:r w:rsidRPr="001A6D36">
        <w:rPr>
          <w:b/>
          <w:bCs/>
        </w:rPr>
        <w:lastRenderedPageBreak/>
        <w:t>Improvements in universal support services are recommended by the Committee on the Rights of the Child in its Concluding Observations (2019). For example, the Committee urge</w:t>
      </w:r>
      <w:r>
        <w:rPr>
          <w:b/>
          <w:bCs/>
        </w:rPr>
        <w:t>d</w:t>
      </w:r>
      <w:r w:rsidRPr="001A6D36">
        <w:rPr>
          <w:b/>
          <w:bCs/>
        </w:rPr>
        <w:t xml:space="preserve"> Australia to extend paid maternity leave to six months to support appropriate care of newborn children.</w:t>
      </w:r>
      <w:bookmarkStart w:id="173" w:name="_Hlk22382169"/>
      <w:r w:rsidRPr="001A6D36">
        <w:rPr>
          <w:rStyle w:val="EndnoteReference"/>
          <w:b/>
          <w:bCs/>
        </w:rPr>
        <w:endnoteReference w:id="276"/>
      </w:r>
      <w:bookmarkEnd w:id="173"/>
    </w:p>
    <w:p w14:paraId="14BAE758" w14:textId="77777777" w:rsidR="003601FE" w:rsidRPr="00B3027A" w:rsidRDefault="003601FE" w:rsidP="00347F86">
      <w:r>
        <w:t xml:space="preserve">Currently, </w:t>
      </w:r>
      <w:r w:rsidRPr="00D605CD">
        <w:t>Australia’</w:t>
      </w:r>
      <w:r>
        <w:t>s</w:t>
      </w:r>
      <w:r w:rsidRPr="00D605CD">
        <w:t xml:space="preserve"> Paid Parental Leave Scheme provides 18 weeks of pay, at minimum wage, for the carer of a newborn or newly adopted child, as well as two weeks paid Dad and Partner Pay.</w:t>
      </w:r>
      <w:r w:rsidRPr="00D605CD">
        <w:rPr>
          <w:rStyle w:val="EndnoteReference"/>
        </w:rPr>
        <w:endnoteReference w:id="277"/>
      </w:r>
      <w:r w:rsidRPr="00D605CD">
        <w:t xml:space="preserve"> However, research indicates that a longer period of six months has a more positive outcome for the health and wellbeing of mothers and babies</w:t>
      </w:r>
      <w:r>
        <w:t>.</w:t>
      </w:r>
      <w:r w:rsidRPr="00D605CD">
        <w:rPr>
          <w:rStyle w:val="EndnoteReference"/>
        </w:rPr>
        <w:endnoteReference w:id="278"/>
      </w:r>
    </w:p>
    <w:p w14:paraId="6149C899" w14:textId="77777777" w:rsidR="003601FE" w:rsidRPr="009C1CEC" w:rsidRDefault="003601FE" w:rsidP="00347F86">
      <w:r w:rsidRPr="00B56CB3">
        <w:t>The Royal Australasi</w:t>
      </w:r>
      <w:r>
        <w:t>an College of Physicians argues that:</w:t>
      </w:r>
    </w:p>
    <w:p w14:paraId="66A1872C" w14:textId="77777777" w:rsidR="003601FE" w:rsidRPr="00E82F27" w:rsidRDefault="003601FE" w:rsidP="00347F86">
      <w:pPr>
        <w:ind w:left="720"/>
        <w:rPr>
          <w:i/>
          <w:iCs/>
        </w:rPr>
      </w:pPr>
      <w:r>
        <w:rPr>
          <w:sz w:val="22"/>
          <w:szCs w:val="22"/>
        </w:rPr>
        <w:t xml:space="preserve">… </w:t>
      </w:r>
      <w:r w:rsidRPr="00560808">
        <w:rPr>
          <w:sz w:val="22"/>
          <w:szCs w:val="22"/>
        </w:rPr>
        <w:t>governmental paid parental leave policies in Australia should provide support for up to 6 months of paid parental leave … [I]nternational outcomes following institution of paid parental leave suggest that paid parental leave may be an effective intervention for reducing inequities in health and child achievement</w:t>
      </w:r>
      <w:r w:rsidRPr="00EE2068">
        <w:t>.</w:t>
      </w:r>
      <w:r w:rsidRPr="00EE2068">
        <w:rPr>
          <w:rStyle w:val="EndnoteReference"/>
          <w:sz w:val="22"/>
          <w:szCs w:val="22"/>
        </w:rPr>
        <w:endnoteReference w:id="279"/>
      </w:r>
    </w:p>
    <w:p w14:paraId="2891B3BB" w14:textId="77777777" w:rsidR="00363E00" w:rsidRPr="00E82F27" w:rsidRDefault="00363E00" w:rsidP="00347F86">
      <w:pPr>
        <w:pStyle w:val="Heading2"/>
      </w:pPr>
      <w:bookmarkStart w:id="174" w:name="_Toc25573110"/>
      <w:r>
        <w:t>Children unable to live with their families</w:t>
      </w:r>
      <w:bookmarkEnd w:id="174"/>
      <w:r>
        <w:t xml:space="preserve"> </w:t>
      </w:r>
      <w:bookmarkEnd w:id="172"/>
    </w:p>
    <w:p w14:paraId="78A8D011" w14:textId="18C438A4" w:rsidR="00363E00" w:rsidRDefault="00363E00" w:rsidP="00347F86">
      <w:pPr>
        <w:pStyle w:val="Heading3"/>
        <w:numPr>
          <w:ilvl w:val="2"/>
          <w:numId w:val="90"/>
        </w:numPr>
      </w:pPr>
      <w:r w:rsidRPr="00E82F27">
        <w:t>Children living in out-of-home care</w:t>
      </w:r>
    </w:p>
    <w:p w14:paraId="3ABDBC47" w14:textId="1BECBB53" w:rsidR="00246FB8" w:rsidRDefault="00246FB8" w:rsidP="00246FB8"/>
    <w:p w14:paraId="63DB1639" w14:textId="14F1C32E" w:rsidR="00246FB8" w:rsidRPr="00246FB8" w:rsidRDefault="00246FB8" w:rsidP="00246FB8">
      <w:r>
        <w:rPr>
          <w:noProof/>
        </w:rPr>
        <w:drawing>
          <wp:inline distT="0" distB="0" distL="0" distR="0" wp14:anchorId="19D981C6" wp14:editId="73C42EFD">
            <wp:extent cx="2578100" cy="1028700"/>
            <wp:effectExtent l="0" t="0" r="0" b="0"/>
            <wp:docPr id="80" name="Immagine 80" descr="Quote: Kids being taken away from their families and put into unsafe hom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 name="Quote at 7.3.png"/>
                    <pic:cNvPicPr/>
                  </pic:nvPicPr>
                  <pic:blipFill>
                    <a:blip r:embed="rId96" cstate="print">
                      <a:extLst>
                        <a:ext uri="{28A0092B-C50C-407E-A947-70E740481C1C}">
                          <a14:useLocalDpi xmlns:a14="http://schemas.microsoft.com/office/drawing/2010/main" val="0"/>
                        </a:ext>
                      </a:extLst>
                    </a:blip>
                    <a:stretch>
                      <a:fillRect/>
                    </a:stretch>
                  </pic:blipFill>
                  <pic:spPr>
                    <a:xfrm>
                      <a:off x="0" y="0"/>
                      <a:ext cx="2578100" cy="1028700"/>
                    </a:xfrm>
                    <a:prstGeom prst="rect">
                      <a:avLst/>
                    </a:prstGeom>
                  </pic:spPr>
                </pic:pic>
              </a:graphicData>
            </a:graphic>
          </wp:inline>
        </w:drawing>
      </w:r>
    </w:p>
    <w:p w14:paraId="20DF08F6" w14:textId="77777777" w:rsidR="003601FE" w:rsidRDefault="003601FE" w:rsidP="00347F86">
      <w:bookmarkStart w:id="175" w:name="_Hlk15995701"/>
      <w:r>
        <w:t>Removing a child from their home and from the care of their parent(s) is considered an intervention of last resort across all Australian statutory child protection jurisdictions, with governments committed to making all efforts to keep children at home with their families.</w:t>
      </w:r>
      <w:r>
        <w:rPr>
          <w:rStyle w:val="EndnoteReference"/>
        </w:rPr>
        <w:endnoteReference w:id="280"/>
      </w:r>
      <w:r>
        <w:t xml:space="preserve"> </w:t>
      </w:r>
    </w:p>
    <w:p w14:paraId="27677912" w14:textId="77777777" w:rsidR="003601FE" w:rsidRDefault="003601FE" w:rsidP="00347F86">
      <w:r>
        <w:t>However, across Australia, the models for funding and support services are not designed to achieve this.</w:t>
      </w:r>
    </w:p>
    <w:p w14:paraId="28E83DB2" w14:textId="77777777" w:rsidR="003601FE" w:rsidRDefault="003601FE" w:rsidP="00347F86">
      <w:r>
        <w:t xml:space="preserve">Early intervention policies and practices, aimed at providing families with the help and support needed to keep children safe and at home, comprise a relatively small proportion of overall expenditure compared to tertiary services. </w:t>
      </w:r>
    </w:p>
    <w:p w14:paraId="75B4C47A" w14:textId="77777777" w:rsidR="003601FE" w:rsidRDefault="003601FE" w:rsidP="00347F86">
      <w:r w:rsidRPr="00D23AE9">
        <w:lastRenderedPageBreak/>
        <w:t>The 2019 Report on Government Services stated that total recurrent expenditure on family support services, intensive family support services, protective intervention services and out-of-home care services was $5.8 billion nationally in 2017</w:t>
      </w:r>
      <w:r>
        <w:t>–</w:t>
      </w:r>
      <w:r w:rsidRPr="00D23AE9">
        <w:t>18 (a real increase of 10.3</w:t>
      </w:r>
      <w:r>
        <w:t>%</w:t>
      </w:r>
      <w:r w:rsidRPr="00D23AE9">
        <w:t xml:space="preserve"> from 2016-17) of which out-of-home care services accounted for the majority (58.5</w:t>
      </w:r>
      <w:r>
        <w:t>%</w:t>
      </w:r>
      <w:r w:rsidRPr="00D23AE9">
        <w:t xml:space="preserve"> or $3.4 billion).</w:t>
      </w:r>
      <w:r>
        <w:rPr>
          <w:rStyle w:val="EndnoteReference"/>
        </w:rPr>
        <w:endnoteReference w:id="281"/>
      </w:r>
    </w:p>
    <w:p w14:paraId="32E264B2" w14:textId="77777777" w:rsidR="003601FE" w:rsidRPr="00625B2D" w:rsidRDefault="003601FE" w:rsidP="00347F86">
      <w:pPr>
        <w:rPr>
          <w:b/>
          <w:bCs/>
        </w:rPr>
      </w:pPr>
      <w:r>
        <w:rPr>
          <w:b/>
          <w:bCs/>
        </w:rPr>
        <w:t xml:space="preserve">In </w:t>
      </w:r>
      <w:r w:rsidRPr="00625B2D">
        <w:rPr>
          <w:b/>
          <w:bCs/>
        </w:rPr>
        <w:t>its Concluding Observations (2019)</w:t>
      </w:r>
      <w:r>
        <w:rPr>
          <w:b/>
          <w:bCs/>
        </w:rPr>
        <w:t>, the Committee on the Rights of the Child</w:t>
      </w:r>
      <w:r w:rsidRPr="00625B2D">
        <w:rPr>
          <w:b/>
          <w:bCs/>
        </w:rPr>
        <w:t xml:space="preserve"> urged the Australian Government to strongly invest in prevention measures for children and their families to avoid child removal and, when this is a necessary measure, to limit it to the shortest time possible, and ensure participation of children, their families and communities in decision-making, to guarantee an individualised and community-sensitive approach.</w:t>
      </w:r>
      <w:r w:rsidRPr="00625B2D">
        <w:rPr>
          <w:rStyle w:val="EndnoteReference"/>
          <w:b/>
          <w:bCs/>
        </w:rPr>
        <w:endnoteReference w:id="282"/>
      </w:r>
    </w:p>
    <w:p w14:paraId="323DDB8E" w14:textId="77777777" w:rsidR="003601FE" w:rsidRDefault="003601FE" w:rsidP="00347F86">
      <w:r>
        <w:t xml:space="preserve">One of the four priorities of the </w:t>
      </w:r>
      <w:r w:rsidRPr="00543F65">
        <w:t>National Framework for Protecting Australia’s Children 2009–2020</w:t>
      </w:r>
      <w:r>
        <w:t xml:space="preserve"> is ‘improving outcomes for children in out-of-home care by enhancing placement stability through reunification and other permanent care options’.</w:t>
      </w:r>
      <w:r>
        <w:rPr>
          <w:rStyle w:val="EndnoteReference"/>
        </w:rPr>
        <w:endnoteReference w:id="283"/>
      </w:r>
      <w:r>
        <w:t xml:space="preserve"> This recognises that children who enter an out-of-home care placement are less likely to achieve positive outcomes, and that children need a stable and secure home environment in order to grow, develop and reach their full potential. </w:t>
      </w:r>
    </w:p>
    <w:p w14:paraId="0A1C96BA" w14:textId="77777777" w:rsidR="003601FE" w:rsidRDefault="003601FE" w:rsidP="00347F86">
      <w:r>
        <w:t>Despite this goal, at 30 June 2018, the number of children living in out-of-home care had risen by 6% since 2014.</w:t>
      </w:r>
      <w:r>
        <w:rPr>
          <w:rStyle w:val="EndnoteReference"/>
        </w:rPr>
        <w:endnoteReference w:id="284"/>
      </w:r>
      <w:r>
        <w:t xml:space="preserve"> Nationally, </w:t>
      </w:r>
      <w:r w:rsidRPr="00CA4A3F">
        <w:t>at 30 June 2018, approximately 45,800 children were living in out-of-home care.</w:t>
      </w:r>
      <w:r>
        <w:rPr>
          <w:rStyle w:val="EndnoteReference"/>
        </w:rPr>
        <w:endnoteReference w:id="285"/>
      </w:r>
    </w:p>
    <w:p w14:paraId="04C8507A" w14:textId="77777777" w:rsidR="003601FE" w:rsidRDefault="003601FE" w:rsidP="00347F86">
      <w:r>
        <w:t>Three groups are particularly vulnerable to placement in out-of-home care:</w:t>
      </w:r>
    </w:p>
    <w:p w14:paraId="13C41B9C" w14:textId="77777777" w:rsidR="003601FE" w:rsidRDefault="003601FE" w:rsidP="00347F86">
      <w:pPr>
        <w:pStyle w:val="ListParagraph"/>
        <w:keepNext w:val="0"/>
        <w:keepLines w:val="0"/>
        <w:widowControl/>
        <w:numPr>
          <w:ilvl w:val="0"/>
          <w:numId w:val="56"/>
        </w:numPr>
        <w:spacing w:before="240"/>
      </w:pPr>
      <w:r w:rsidRPr="00625B2D">
        <w:rPr>
          <w:b/>
          <w:bCs/>
        </w:rPr>
        <w:t>Aboriginal and Torres Strait Islander children</w:t>
      </w:r>
      <w:r>
        <w:t xml:space="preserve"> were </w:t>
      </w:r>
      <w:r w:rsidRPr="00CA4A3F">
        <w:t>admitted to out-of-home care at a rate of 12.8 per 1,000 children, nine times the rate for non-Indigenous children (1.4 per 1,000)</w:t>
      </w:r>
      <w:r>
        <w:t>.</w:t>
      </w:r>
      <w:r>
        <w:rPr>
          <w:rStyle w:val="EndnoteReference"/>
        </w:rPr>
        <w:endnoteReference w:id="286"/>
      </w:r>
      <w:r>
        <w:t xml:space="preserve"> Chapter 12 provides greater detail about the circumstances of Aboriginal and Torres Strait Islander children in the care system. </w:t>
      </w:r>
    </w:p>
    <w:p w14:paraId="6563E77E" w14:textId="5EFFF53D" w:rsidR="003601FE" w:rsidRDefault="003601FE" w:rsidP="00347F86">
      <w:pPr>
        <w:pStyle w:val="ListParagraph"/>
        <w:keepNext w:val="0"/>
        <w:keepLines w:val="0"/>
        <w:widowControl/>
        <w:numPr>
          <w:ilvl w:val="0"/>
          <w:numId w:val="56"/>
        </w:numPr>
        <w:spacing w:before="240"/>
      </w:pPr>
      <w:r w:rsidRPr="000718BA">
        <w:rPr>
          <w:b/>
          <w:bCs/>
        </w:rPr>
        <w:t>Children under the age of one</w:t>
      </w:r>
      <w:r>
        <w:t xml:space="preserve"> were admitted into out-of-home care at a rate of 7.2 per 1000, and children aged between 1–4 years admitted into out-of-home care at a rate of 2.2 per 1000.</w:t>
      </w:r>
      <w:r>
        <w:rPr>
          <w:rStyle w:val="EndnoteReference"/>
        </w:rPr>
        <w:endnoteReference w:id="287"/>
      </w:r>
      <w:r>
        <w:t xml:space="preserve"> In 2017–18, the median age of children admitted into out-of-home care was six years.</w:t>
      </w:r>
      <w:r>
        <w:rPr>
          <w:rStyle w:val="EndnoteReference"/>
        </w:rPr>
        <w:endnoteReference w:id="288"/>
      </w:r>
    </w:p>
    <w:p w14:paraId="1C700A3E" w14:textId="299AAF0D" w:rsidR="00246FB8" w:rsidRPr="00246FB8" w:rsidRDefault="00246FB8" w:rsidP="00246FB8">
      <w:pPr>
        <w:ind w:firstLine="360"/>
      </w:pPr>
      <w:r>
        <w:rPr>
          <w:noProof/>
        </w:rPr>
        <w:lastRenderedPageBreak/>
        <w:drawing>
          <wp:inline distT="0" distB="0" distL="0" distR="0" wp14:anchorId="2E3A3C0C" wp14:editId="7DFC351C">
            <wp:extent cx="1993900" cy="977900"/>
            <wp:effectExtent l="0" t="0" r="0" b="0"/>
            <wp:docPr id="81" name="Immagine 81" descr="Quote: Protection of young children as the prior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 name="Quote 3 Chapter 7.png"/>
                    <pic:cNvPicPr/>
                  </pic:nvPicPr>
                  <pic:blipFill>
                    <a:blip r:embed="rId97" cstate="print">
                      <a:extLst>
                        <a:ext uri="{28A0092B-C50C-407E-A947-70E740481C1C}">
                          <a14:useLocalDpi xmlns:a14="http://schemas.microsoft.com/office/drawing/2010/main" val="0"/>
                        </a:ext>
                      </a:extLst>
                    </a:blip>
                    <a:stretch>
                      <a:fillRect/>
                    </a:stretch>
                  </pic:blipFill>
                  <pic:spPr>
                    <a:xfrm>
                      <a:off x="0" y="0"/>
                      <a:ext cx="1993900" cy="977900"/>
                    </a:xfrm>
                    <a:prstGeom prst="rect">
                      <a:avLst/>
                    </a:prstGeom>
                  </pic:spPr>
                </pic:pic>
              </a:graphicData>
            </a:graphic>
          </wp:inline>
        </w:drawing>
      </w:r>
    </w:p>
    <w:p w14:paraId="2EB6904E" w14:textId="20650866" w:rsidR="00363E00" w:rsidRDefault="00363E00" w:rsidP="00347F86"/>
    <w:p w14:paraId="7DFE7AA9" w14:textId="77777777" w:rsidR="003601FE" w:rsidRDefault="003601FE" w:rsidP="00347F86">
      <w:pPr>
        <w:pStyle w:val="ListParagraph"/>
        <w:numPr>
          <w:ilvl w:val="0"/>
          <w:numId w:val="57"/>
        </w:numPr>
        <w:spacing w:before="240"/>
      </w:pPr>
      <w:r>
        <w:rPr>
          <w:b/>
          <w:bCs/>
        </w:rPr>
        <w:t xml:space="preserve">Children with disability </w:t>
      </w:r>
      <w:r>
        <w:t>were</w:t>
      </w:r>
      <w:r w:rsidRPr="000718BA">
        <w:t xml:space="preserve"> also highly represented</w:t>
      </w:r>
      <w:r>
        <w:t>.</w:t>
      </w:r>
      <w:r>
        <w:rPr>
          <w:b/>
          <w:bCs/>
        </w:rPr>
        <w:t xml:space="preserve"> </w:t>
      </w:r>
      <w:r w:rsidRPr="003A4E5A">
        <w:t xml:space="preserve">In 2017–18, data on the disability status of children in out-of-home care were available for </w:t>
      </w:r>
      <w:r>
        <w:t>six</w:t>
      </w:r>
      <w:r w:rsidRPr="003A4E5A">
        <w:t xml:space="preserve"> jurisdictions, representing 75</w:t>
      </w:r>
      <w:r>
        <w:t xml:space="preserve">% </w:t>
      </w:r>
      <w:r w:rsidRPr="003A4E5A">
        <w:t>of children in out-of-home care at 30 June 2018.</w:t>
      </w:r>
      <w:r>
        <w:t xml:space="preserve"> T</w:t>
      </w:r>
      <w:r w:rsidRPr="00C54318">
        <w:t xml:space="preserve">he </w:t>
      </w:r>
      <w:r>
        <w:t xml:space="preserve">available </w:t>
      </w:r>
      <w:r w:rsidRPr="00C54318">
        <w:t>data show that a</w:t>
      </w:r>
      <w:r>
        <w:t>t</w:t>
      </w:r>
      <w:r w:rsidRPr="00C54318">
        <w:t xml:space="preserve"> 30 June 2018, 14</w:t>
      </w:r>
      <w:r>
        <w:t xml:space="preserve">% </w:t>
      </w:r>
      <w:r w:rsidRPr="00C54318">
        <w:t xml:space="preserve">of children living in </w:t>
      </w:r>
      <w:r>
        <w:t>out-of-home care</w:t>
      </w:r>
      <w:r w:rsidRPr="00C54318">
        <w:t xml:space="preserve"> were reported to have a disability.</w:t>
      </w:r>
      <w:r w:rsidRPr="00C54318">
        <w:rPr>
          <w:rStyle w:val="EndnoteReference"/>
        </w:rPr>
        <w:endnoteReference w:id="289"/>
      </w:r>
      <w:r w:rsidRPr="00C54318">
        <w:t xml:space="preserve"> </w:t>
      </w:r>
    </w:p>
    <w:p w14:paraId="1CF8B107" w14:textId="5210FB54" w:rsidR="00363E00" w:rsidRDefault="00363E00" w:rsidP="00347F86">
      <w:pPr>
        <w:spacing w:before="240"/>
      </w:pPr>
      <w:r>
        <w:rPr>
          <w:noProof/>
        </w:rPr>
        <mc:AlternateContent>
          <mc:Choice Requires="wps">
            <w:drawing>
              <wp:anchor distT="0" distB="0" distL="114300" distR="114300" simplePos="0" relativeHeight="251788288" behindDoc="0" locked="0" layoutInCell="1" allowOverlap="1" wp14:anchorId="7BA9FE99" wp14:editId="3F1ABCA6">
                <wp:simplePos x="0" y="0"/>
                <wp:positionH relativeFrom="margin">
                  <wp:posOffset>749300</wp:posOffset>
                </wp:positionH>
                <wp:positionV relativeFrom="paragraph">
                  <wp:posOffset>803275</wp:posOffset>
                </wp:positionV>
                <wp:extent cx="4238625" cy="1806575"/>
                <wp:effectExtent l="292100" t="12700" r="28575" b="22225"/>
                <wp:wrapTopAndBottom/>
                <wp:docPr id="789" name="Speech Bubble: Oval 789"/>
                <wp:cNvGraphicFramePr/>
                <a:graphic xmlns:a="http://schemas.openxmlformats.org/drawingml/2006/main">
                  <a:graphicData uri="http://schemas.microsoft.com/office/word/2010/wordprocessingShape">
                    <wps:wsp>
                      <wps:cNvSpPr/>
                      <wps:spPr>
                        <a:xfrm>
                          <a:off x="0" y="0"/>
                          <a:ext cx="4238625" cy="1806575"/>
                        </a:xfrm>
                        <a:prstGeom prst="wedgeEllipseCallout">
                          <a:avLst>
                            <a:gd name="adj1" fmla="val -56444"/>
                            <a:gd name="adj2" fmla="val 40549"/>
                          </a:avLst>
                        </a:prstGeom>
                      </wps:spPr>
                      <wps:style>
                        <a:lnRef idx="2">
                          <a:schemeClr val="accent1">
                            <a:shade val="50000"/>
                          </a:schemeClr>
                        </a:lnRef>
                        <a:fillRef idx="1">
                          <a:schemeClr val="accent1"/>
                        </a:fillRef>
                        <a:effectRef idx="0">
                          <a:schemeClr val="accent1"/>
                        </a:effectRef>
                        <a:fontRef idx="minor">
                          <a:schemeClr val="lt1"/>
                        </a:fontRef>
                      </wps:style>
                      <wps:txbx>
                        <w:txbxContent>
                          <w:p w14:paraId="69E7B464" w14:textId="34767470" w:rsidR="00FD1665" w:rsidRDefault="00FD1665" w:rsidP="00363E00">
                            <w:pPr>
                              <w:jc w:val="center"/>
                            </w:pPr>
                            <w:r w:rsidRPr="001F4A20">
                              <w:t>I believe the foster care system could be improved, especially improving the kids right to have a say in where they want to live (</w:t>
                            </w:r>
                            <w:r>
                              <w:t>child</w:t>
                            </w:r>
                            <w:r w:rsidRPr="001F4A20">
                              <w:t>, 16)</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BA9FE99" id="Speech Bubble: Oval 789" o:spid="_x0000_s1080" type="#_x0000_t63" style="position:absolute;margin-left:59pt;margin-top:63.25pt;width:333.75pt;height:142.25pt;z-index:25178828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JUYFuQIAALwFAAAOAAAAZHJzL2Uyb0RvYy54bWysVMFu2zAMvQ/YPwi6t3YyO02DOkWWbsOA&#10;oi2WDj0rMhV7kCVNUuJkXz9KdpxgLXYYloNDieQj+UTy5nbfSLID62qtCjq6TCkBxXVZq01Bvz9/&#10;vphS4jxTJZNaQUEP4Ojt/P27m9bMYKwrLUuwBEGUm7WmoJX3ZpYkjlfQMHepDShUCm0b5vFoN0lp&#10;WYvojUzGaTpJWm1LYzUH5/D2rlPSecQXArh/FMKBJ7KgmJuPXxu/6/BN5jdstrHMVDXv02D/kEXD&#10;aoVBB6g75hnZ2voVVFNzq50W/pLrJtFC1BxiDVjNKP2jmlXFDMRakBxnBprc/4PlD7snS+qyoFfT&#10;a0oUa/CRVgaAV+Tjdr2WMCOPOyZJUCNZrXEz9FmZJ9ufHIqh8r2wTfjHmsg+EnwYCIa9Jxwvs/GH&#10;6WScU8JRN5qmk/wqD6jJyd1Y57+AbkgQCtpCuYFPUtbGwZJJqbc+8sx2985Hwss+aVb+GFEiGonv&#10;FxK+yCdZlvUPfGY0PjfK0jyLdWEGPSRKxxwwsVBvV2GU/EFCiCrVNxBIG9Y0jvnEhoWltARjF5Rx&#10;DsqPOlXFSuiu8xR/fcGDRyw/AgZkUUs5YPcAYRheY3e89fbBFWK/D87p3xLrnAePGFkrPzg3tdL2&#10;LQCJVfWRO/sjSR01gSW/X+9jS+WR/nC11uUB+8zqbgCd4Z9rfN975vwTs/hiOJu4RfwjfoTUbUF1&#10;L1FSafvrrftgj4OAWkpanOCCup9bZoES+VXhiFyPsiyMfDxk+dUYD/Zcsz7XqG2z1Phy2EOYXRSD&#10;vZdHUVjdvOCyWYSoqGKKY+yCcm+Ph6XvNguuKw6LRTTDMTfM36uV4QE8EB3a63n/wqzpm9zjfDzo&#10;47T3ndiRfLINnkovtl6L2gflidf+gCsi9lK/zsIOOj9Hq9PSnf8GAAD//wMAUEsDBBQABgAIAAAA&#10;IQDc9UYe4AAAAAsBAAAPAAAAZHJzL2Rvd25yZXYueG1sTI/NTsMwEITvSLyDtUhcEHVSaBuFOBWq&#10;QByQ+GnzAE68JBH2OordJn17lhPcZrSj2W+K7eysOOEYek8K0kUCAqnxpqdWQXV4vs1AhKjJaOsJ&#10;FZwxwLa8vCh0bvxEn3jax1ZwCYVcK+hiHHIpQ9Oh02HhByS+ffnR6ch2bKUZ9cTlzsplkqyl0z3x&#10;h04PuOuw+d4fnYK73fnm3Vj3WlX100s3mOktNh9KXV/Njw8gIs7xLwy/+IwOJTPV/kgmCMs+zXhL&#10;ZLFcr0BwYpOtWNQK7tM0AVkW8v+G8gcAAP//AwBQSwECLQAUAAYACAAAACEAtoM4kv4AAADhAQAA&#10;EwAAAAAAAAAAAAAAAAAAAAAAW0NvbnRlbnRfVHlwZXNdLnhtbFBLAQItABQABgAIAAAAIQA4/SH/&#10;1gAAAJQBAAALAAAAAAAAAAAAAAAAAC8BAABfcmVscy8ucmVsc1BLAQItABQABgAIAAAAIQDuJUYF&#10;uQIAALwFAAAOAAAAAAAAAAAAAAAAAC4CAABkcnMvZTJvRG9jLnhtbFBLAQItABQABgAIAAAAIQDc&#10;9UYe4AAAAAsBAAAPAAAAAAAAAAAAAAAAABMFAABkcnMvZG93bnJldi54bWxQSwUGAAAAAAQABADz&#10;AAAAIAYAAAAA&#10;" adj="-1392,19559" fillcolor="#4472c4 [3204]" strokecolor="#1f3763 [1604]" strokeweight="1pt">
                <v:textbox>
                  <w:txbxContent>
                    <w:p w14:paraId="69E7B464" w14:textId="34767470" w:rsidR="00FD1665" w:rsidRDefault="00FD1665" w:rsidP="00363E00">
                      <w:pPr>
                        <w:jc w:val="center"/>
                      </w:pPr>
                      <w:r w:rsidRPr="001F4A20">
                        <w:t>I believe the foster care system could be improved, especially improving the kids right to have a say in where they want to live (</w:t>
                      </w:r>
                      <w:r>
                        <w:t>child</w:t>
                      </w:r>
                      <w:r w:rsidRPr="001F4A20">
                        <w:t>, 16)</w:t>
                      </w:r>
                    </w:p>
                  </w:txbxContent>
                </v:textbox>
                <w10:wrap type="topAndBottom" anchorx="margin"/>
              </v:shape>
            </w:pict>
          </mc:Fallback>
        </mc:AlternateContent>
      </w:r>
      <w:r w:rsidRPr="00B4370E">
        <w:t>Of the children</w:t>
      </w:r>
      <w:r>
        <w:t xml:space="preserve"> living in out-of-home care</w:t>
      </w:r>
      <w:r w:rsidRPr="00B4370E">
        <w:t xml:space="preserve">, </w:t>
      </w:r>
      <w:r w:rsidRPr="00B52FD3">
        <w:t>51%</w:t>
      </w:r>
      <w:r w:rsidRPr="00B4370E">
        <w:t xml:space="preserve"> were in </w:t>
      </w:r>
      <w:hyperlink r:id="rId98" w:anchor="relative" w:history="1">
        <w:r w:rsidRPr="00B4370E">
          <w:t>relative/kinship</w:t>
        </w:r>
      </w:hyperlink>
      <w:r w:rsidRPr="00B4370E">
        <w:t xml:space="preserve"> care, </w:t>
      </w:r>
      <w:r w:rsidRPr="00B52FD3">
        <w:t>39%</w:t>
      </w:r>
      <w:r w:rsidRPr="00B4370E">
        <w:t xml:space="preserve"> were in </w:t>
      </w:r>
      <w:hyperlink r:id="rId99" w:anchor="foster" w:history="1">
        <w:r w:rsidRPr="00B4370E">
          <w:t>foster care</w:t>
        </w:r>
      </w:hyperlink>
      <w:r w:rsidRPr="00B4370E">
        <w:t xml:space="preserve">, </w:t>
      </w:r>
      <w:r w:rsidRPr="00B52FD3">
        <w:t>1%</w:t>
      </w:r>
      <w:r w:rsidRPr="00B4370E">
        <w:t xml:space="preserve"> were in </w:t>
      </w:r>
      <w:hyperlink r:id="rId100" w:anchor="third-party-care" w:history="1">
        <w:r w:rsidRPr="00B4370E">
          <w:t>third-party parental care</w:t>
        </w:r>
      </w:hyperlink>
      <w:r w:rsidRPr="00D80708">
        <w:t>,</w:t>
      </w:r>
      <w:r w:rsidRPr="00363E00">
        <w:rPr>
          <w:b/>
          <w:bCs/>
        </w:rPr>
        <w:t xml:space="preserve"> </w:t>
      </w:r>
      <w:r w:rsidRPr="00277270">
        <w:t>1% were in other types of home-based care</w:t>
      </w:r>
      <w:r w:rsidRPr="00B4370E">
        <w:t xml:space="preserve"> and </w:t>
      </w:r>
      <w:r w:rsidRPr="00B52FD3">
        <w:t>6%</w:t>
      </w:r>
      <w:r w:rsidRPr="00B4370E">
        <w:t xml:space="preserve"> were in </w:t>
      </w:r>
      <w:hyperlink r:id="rId101" w:anchor="residential" w:history="1">
        <w:r w:rsidRPr="00B4370E">
          <w:t>residential care</w:t>
        </w:r>
      </w:hyperlink>
      <w:r w:rsidRPr="00B4370E">
        <w:t>.</w:t>
      </w:r>
      <w:r w:rsidRPr="001C7824">
        <w:rPr>
          <w:rStyle w:val="EndnoteReference"/>
        </w:rPr>
        <w:endnoteReference w:id="290"/>
      </w:r>
    </w:p>
    <w:p w14:paraId="1DCACF83" w14:textId="77777777" w:rsidR="00246FB8" w:rsidRDefault="00246FB8" w:rsidP="00347F86">
      <w:pPr>
        <w:rPr>
          <w:rFonts w:cs="Open Sans"/>
          <w:lang w:val="en-US"/>
        </w:rPr>
      </w:pPr>
    </w:p>
    <w:p w14:paraId="577FEC56" w14:textId="7FC40398" w:rsidR="0049496A" w:rsidRDefault="0049496A" w:rsidP="00347F86">
      <w:pPr>
        <w:rPr>
          <w:rFonts w:cs="Open Sans"/>
        </w:rPr>
      </w:pPr>
      <w:r w:rsidRPr="00B52FD3">
        <w:rPr>
          <w:rFonts w:cs="Open Sans"/>
          <w:lang w:val="en-US"/>
        </w:rPr>
        <w:t>At 30 June 2018, 8</w:t>
      </w:r>
      <w:r>
        <w:rPr>
          <w:rFonts w:cs="Open Sans"/>
          <w:lang w:val="en-US"/>
        </w:rPr>
        <w:t xml:space="preserve">2% </w:t>
      </w:r>
      <w:r w:rsidRPr="00B52FD3">
        <w:rPr>
          <w:rFonts w:cs="Open Sans"/>
          <w:lang w:val="en-US"/>
        </w:rPr>
        <w:t xml:space="preserve">of children living in out-of-home care had </w:t>
      </w:r>
      <w:r w:rsidRPr="00B52FD3">
        <w:rPr>
          <w:rFonts w:cs="Open Sans"/>
        </w:rPr>
        <w:t xml:space="preserve">been continuously </w:t>
      </w:r>
      <w:r w:rsidRPr="00B52FD3">
        <w:rPr>
          <w:rFonts w:cs="Open Sans"/>
          <w:lang w:val="en-US"/>
        </w:rPr>
        <w:t xml:space="preserve">living there for one year or more, </w:t>
      </w:r>
      <w:r w:rsidRPr="00B52FD3">
        <w:rPr>
          <w:rFonts w:cs="Open Sans"/>
        </w:rPr>
        <w:t>3</w:t>
      </w:r>
      <w:r>
        <w:rPr>
          <w:rFonts w:cs="Open Sans"/>
        </w:rPr>
        <w:t>0%</w:t>
      </w:r>
      <w:r w:rsidRPr="00C201CA">
        <w:rPr>
          <w:rFonts w:cs="Open Sans"/>
          <w:lang w:val="en-US"/>
        </w:rPr>
        <w:t xml:space="preserve"> </w:t>
      </w:r>
      <w:r w:rsidRPr="00B52FD3">
        <w:rPr>
          <w:rFonts w:cs="Open Sans"/>
        </w:rPr>
        <w:t xml:space="preserve">had been in out-of-home care for </w:t>
      </w:r>
      <w:r>
        <w:rPr>
          <w:rFonts w:cs="Open Sans"/>
        </w:rPr>
        <w:t>two to five</w:t>
      </w:r>
      <w:r w:rsidRPr="00B52FD3">
        <w:rPr>
          <w:rFonts w:cs="Open Sans"/>
        </w:rPr>
        <w:t xml:space="preserve"> years</w:t>
      </w:r>
      <w:r w:rsidRPr="00B52FD3">
        <w:rPr>
          <w:rFonts w:cs="Open Sans"/>
          <w:lang w:val="en-US"/>
        </w:rPr>
        <w:t xml:space="preserve"> </w:t>
      </w:r>
      <w:r>
        <w:rPr>
          <w:rFonts w:cs="Open Sans"/>
          <w:lang w:val="en-US"/>
        </w:rPr>
        <w:t xml:space="preserve">and </w:t>
      </w:r>
      <w:r w:rsidRPr="00B52FD3">
        <w:rPr>
          <w:rFonts w:cs="Open Sans"/>
        </w:rPr>
        <w:t>40</w:t>
      </w:r>
      <w:r>
        <w:rPr>
          <w:rFonts w:cs="Open Sans"/>
        </w:rPr>
        <w:t>%</w:t>
      </w:r>
      <w:r w:rsidRPr="00C201CA">
        <w:rPr>
          <w:rFonts w:cs="Open Sans"/>
          <w:lang w:val="en-US"/>
        </w:rPr>
        <w:t xml:space="preserve"> </w:t>
      </w:r>
      <w:r w:rsidRPr="00B52FD3">
        <w:rPr>
          <w:rFonts w:cs="Open Sans"/>
        </w:rPr>
        <w:t xml:space="preserve">had been in out-of-home care for </w:t>
      </w:r>
      <w:r>
        <w:rPr>
          <w:rFonts w:cs="Open Sans"/>
        </w:rPr>
        <w:t>five</w:t>
      </w:r>
      <w:r w:rsidRPr="00B52FD3">
        <w:rPr>
          <w:rFonts w:cs="Open Sans"/>
        </w:rPr>
        <w:t xml:space="preserve"> years or more. A</w:t>
      </w:r>
      <w:r>
        <w:rPr>
          <w:rFonts w:cs="Open Sans"/>
        </w:rPr>
        <w:t>pproximately</w:t>
      </w:r>
      <w:r w:rsidRPr="00B52FD3">
        <w:rPr>
          <w:rFonts w:cs="Open Sans"/>
        </w:rPr>
        <w:t xml:space="preserve"> 18</w:t>
      </w:r>
      <w:r>
        <w:rPr>
          <w:rFonts w:cs="Open Sans"/>
        </w:rPr>
        <w:t>%</w:t>
      </w:r>
      <w:r w:rsidRPr="00C201CA">
        <w:rPr>
          <w:rFonts w:cs="Open Sans"/>
          <w:lang w:val="en-US"/>
        </w:rPr>
        <w:t xml:space="preserve"> </w:t>
      </w:r>
      <w:r w:rsidRPr="00B52FD3">
        <w:rPr>
          <w:rFonts w:cs="Open Sans"/>
        </w:rPr>
        <w:t xml:space="preserve">of children had been in out-of-home care for less than </w:t>
      </w:r>
      <w:r>
        <w:rPr>
          <w:rFonts w:cs="Open Sans"/>
        </w:rPr>
        <w:t>one</w:t>
      </w:r>
      <w:r w:rsidRPr="00B52FD3">
        <w:rPr>
          <w:rFonts w:cs="Open Sans"/>
        </w:rPr>
        <w:t xml:space="preserve"> year.</w:t>
      </w:r>
      <w:r w:rsidRPr="00B52FD3">
        <w:rPr>
          <w:rStyle w:val="EndnoteReference"/>
        </w:rPr>
        <w:endnoteReference w:id="291"/>
      </w:r>
      <w:r w:rsidRPr="0037426C">
        <w:rPr>
          <w:rFonts w:cs="Open Sans"/>
        </w:rPr>
        <w:t xml:space="preserve"> </w:t>
      </w:r>
    </w:p>
    <w:p w14:paraId="619A7868" w14:textId="77777777" w:rsidR="0049496A" w:rsidRPr="001B0E3E" w:rsidRDefault="0049496A" w:rsidP="00347F86">
      <w:pPr>
        <w:rPr>
          <w:rFonts w:cs="Open Sans"/>
        </w:rPr>
      </w:pPr>
      <w:r>
        <w:rPr>
          <w:rFonts w:cs="Open Sans"/>
        </w:rPr>
        <w:t>There is currently insufficient focus on government accountability for outcomes for children in out-of-home care systems. There needs to be more focus on measuring</w:t>
      </w:r>
      <w:r w:rsidRPr="001B0E3E">
        <w:rPr>
          <w:rFonts w:cs="Open Sans"/>
        </w:rPr>
        <w:t xml:space="preserve"> outcomes for children, for example in relation to educational attainment, health status and post</w:t>
      </w:r>
      <w:r>
        <w:rPr>
          <w:rFonts w:cs="Open Sans"/>
        </w:rPr>
        <w:t>-</w:t>
      </w:r>
      <w:r w:rsidRPr="001B0E3E">
        <w:rPr>
          <w:rFonts w:cs="Open Sans"/>
        </w:rPr>
        <w:t>care pathways.</w:t>
      </w:r>
      <w:r>
        <w:rPr>
          <w:rFonts w:cs="Open Sans"/>
        </w:rPr>
        <w:t xml:space="preserve"> </w:t>
      </w:r>
    </w:p>
    <w:p w14:paraId="3E5F79B4" w14:textId="77777777" w:rsidR="00363E00" w:rsidRDefault="00363E00" w:rsidP="00347F86">
      <w:pPr>
        <w:spacing w:before="240"/>
      </w:pPr>
      <w:r>
        <w:lastRenderedPageBreak/>
        <w:t>While there have been</w:t>
      </w:r>
      <w:r w:rsidRPr="002F22D8">
        <w:t xml:space="preserve"> numerous inquiries in Australia</w:t>
      </w:r>
      <w:r>
        <w:t xml:space="preserve"> which have included out-of-home care in their terms of reference,</w:t>
      </w:r>
      <w:r w:rsidRPr="002F22D8">
        <w:rPr>
          <w:rStyle w:val="EndnoteReference"/>
        </w:rPr>
        <w:endnoteReference w:id="292"/>
      </w:r>
      <w:r w:rsidRPr="002F22D8">
        <w:t xml:space="preserve"> there has been little systemic change to address the increasing rates of children living in out-of-home care and measures taken to address the reasons why children are being placed in out-of-home care.</w:t>
      </w:r>
    </w:p>
    <w:p w14:paraId="6A0DF8B2" w14:textId="77777777" w:rsidR="0049496A" w:rsidRPr="002F22D8" w:rsidRDefault="0049496A" w:rsidP="00347F86">
      <w:r w:rsidRPr="002F22D8">
        <w:t>A review of the NSW out-of-home care system commissioned by the NSW Government</w:t>
      </w:r>
      <w:r>
        <w:t xml:space="preserve"> and</w:t>
      </w:r>
      <w:r w:rsidRPr="002F22D8">
        <w:t xml:space="preserve"> published in 2018</w:t>
      </w:r>
      <w:r>
        <w:t>,</w:t>
      </w:r>
      <w:r w:rsidRPr="002F22D8">
        <w:t xml:space="preserve"> concluded that</w:t>
      </w:r>
      <w:r>
        <w:t>:</w:t>
      </w:r>
    </w:p>
    <w:p w14:paraId="350AB19C" w14:textId="77777777" w:rsidR="0049496A" w:rsidRPr="002F22D8" w:rsidRDefault="0049496A" w:rsidP="00347F86">
      <w:pPr>
        <w:ind w:left="720"/>
      </w:pPr>
      <w:r w:rsidRPr="00560808">
        <w:rPr>
          <w:sz w:val="22"/>
          <w:szCs w:val="22"/>
        </w:rPr>
        <w:t>Expenditure is directed to an ad hoc collection of programs developed and delivered within agency silos that are not focused on achieving shared objectives, including the priority to prevent children and young people entering the child protection or OOHC system … Ineffective responses for families with multiple needs has resulted in more children in OOHC and a crisis-oriented system in which expenditure is concentrated on OOHC rather than targeted intervention to prevent OOHC entries</w:t>
      </w:r>
      <w:r w:rsidRPr="002F22D8">
        <w:t>.</w:t>
      </w:r>
      <w:r w:rsidRPr="002F22D8">
        <w:rPr>
          <w:rStyle w:val="EndnoteReference"/>
        </w:rPr>
        <w:endnoteReference w:id="293"/>
      </w:r>
    </w:p>
    <w:p w14:paraId="764C8B8E" w14:textId="77777777" w:rsidR="0049496A" w:rsidRDefault="0049496A" w:rsidP="00347F86">
      <w:r w:rsidRPr="00B56CB3">
        <w:t xml:space="preserve">While Australia must protect those already in its child protection systems and seek to end intergenerational disadvantage, it also must urgently prioritise measures to prevent further children entering its </w:t>
      </w:r>
      <w:r>
        <w:t>out-of-home care systems.</w:t>
      </w:r>
    </w:p>
    <w:p w14:paraId="332B32AB" w14:textId="77777777" w:rsidR="00363E00" w:rsidRPr="00E82F27" w:rsidRDefault="00363E00" w:rsidP="00347F86">
      <w:pPr>
        <w:pStyle w:val="Heading3"/>
      </w:pPr>
      <w:r w:rsidRPr="00E82F27">
        <w:t>Leaving care</w:t>
      </w:r>
    </w:p>
    <w:p w14:paraId="5960543C" w14:textId="77777777" w:rsidR="0049496A" w:rsidRDefault="0049496A" w:rsidP="00347F86">
      <w:pPr>
        <w:rPr>
          <w:rFonts w:cs="Open Sans"/>
        </w:rPr>
      </w:pPr>
      <w:r>
        <w:rPr>
          <w:rFonts w:cs="Open Sans"/>
        </w:rPr>
        <w:t>Currently young people leave out-of-home care aged 18 years. Ongoing support is provided on a discretionary basis.</w:t>
      </w:r>
      <w:r>
        <w:rPr>
          <w:rStyle w:val="EndnoteReference"/>
        </w:rPr>
        <w:endnoteReference w:id="294"/>
      </w:r>
      <w:r>
        <w:rPr>
          <w:rFonts w:cs="Open Sans"/>
        </w:rPr>
        <w:t xml:space="preserve"> </w:t>
      </w:r>
    </w:p>
    <w:p w14:paraId="5F8C618E" w14:textId="77777777" w:rsidR="0049496A" w:rsidRPr="0081378E" w:rsidRDefault="0049496A" w:rsidP="00347F86">
      <w:r w:rsidRPr="0081378E">
        <w:t xml:space="preserve">There </w:t>
      </w:r>
      <w:r>
        <w:t>are</w:t>
      </w:r>
      <w:r w:rsidRPr="0081378E">
        <w:t xml:space="preserve"> minimal data available on what happens after young people leave care, including how many continue to live in their kinship care or foster care arrangements, return to live with their family of origin, begin living independently or indeed have no permanent home. </w:t>
      </w:r>
    </w:p>
    <w:p w14:paraId="278763AC" w14:textId="77777777" w:rsidR="0049496A" w:rsidRPr="0081378E" w:rsidRDefault="0049496A" w:rsidP="00347F86">
      <w:r w:rsidRPr="0081378E">
        <w:t xml:space="preserve">There is </w:t>
      </w:r>
      <w:r>
        <w:t xml:space="preserve">also </w:t>
      </w:r>
      <w:r w:rsidRPr="0081378E">
        <w:t xml:space="preserve">little empirical evidence about the outcomes </w:t>
      </w:r>
      <w:r>
        <w:t>for</w:t>
      </w:r>
      <w:r w:rsidRPr="0081378E">
        <w:t xml:space="preserve"> these young people.</w:t>
      </w:r>
      <w:r w:rsidRPr="0081378E">
        <w:rPr>
          <w:rStyle w:val="EndnoteReference"/>
        </w:rPr>
        <w:endnoteReference w:id="295"/>
      </w:r>
      <w:r w:rsidRPr="0081378E">
        <w:t xml:space="preserve"> This type of information is critical for informing policy and practice. Without this data, it is not possible to know what is being done well for young people leaving out-of-home care and what needs to improve.</w:t>
      </w:r>
    </w:p>
    <w:p w14:paraId="10078438" w14:textId="77777777" w:rsidR="0049496A" w:rsidRDefault="0049496A" w:rsidP="00347F86">
      <w:r w:rsidRPr="0081378E">
        <w:t>The research which does exist suggests that care leavers have higher than average risks of homelessness, substance abuse and contact with the criminal justice system.</w:t>
      </w:r>
      <w:r w:rsidRPr="0081378E">
        <w:rPr>
          <w:rStyle w:val="EndnoteReference"/>
        </w:rPr>
        <w:endnoteReference w:id="296"/>
      </w:r>
      <w:r w:rsidRPr="0081378E">
        <w:t xml:space="preserve"> They also commonly have poorer health, education and employment outcomes than the non-care population.</w:t>
      </w:r>
      <w:r w:rsidRPr="0081378E">
        <w:rPr>
          <w:rStyle w:val="EndnoteReference"/>
        </w:rPr>
        <w:endnoteReference w:id="297"/>
      </w:r>
      <w:r w:rsidRPr="0081378E">
        <w:t xml:space="preserve"> </w:t>
      </w:r>
    </w:p>
    <w:p w14:paraId="0B681DCE" w14:textId="77777777" w:rsidR="0049496A" w:rsidRPr="000718BA" w:rsidRDefault="0049496A" w:rsidP="00347F86">
      <w:pPr>
        <w:rPr>
          <w:b/>
          <w:bCs/>
        </w:rPr>
      </w:pPr>
      <w:r w:rsidRPr="000718BA">
        <w:rPr>
          <w:b/>
          <w:bCs/>
        </w:rPr>
        <w:t>In its Concluding Observations (2019), the Committee on the Rights of the Child urge</w:t>
      </w:r>
      <w:r>
        <w:rPr>
          <w:b/>
          <w:bCs/>
        </w:rPr>
        <w:t>d</w:t>
      </w:r>
      <w:r w:rsidRPr="000718BA">
        <w:rPr>
          <w:b/>
          <w:bCs/>
        </w:rPr>
        <w:t xml:space="preserve"> the Australian Government to address high rates of homelessness among young people leaving out-of-home care.</w:t>
      </w:r>
      <w:r w:rsidRPr="00246FB8">
        <w:rPr>
          <w:rStyle w:val="EndnoteReference"/>
        </w:rPr>
        <w:endnoteReference w:id="298"/>
      </w:r>
      <w:r w:rsidRPr="00246FB8">
        <w:t xml:space="preserve"> </w:t>
      </w:r>
    </w:p>
    <w:p w14:paraId="344C29EC" w14:textId="77777777" w:rsidR="0049496A" w:rsidRDefault="0049496A" w:rsidP="00347F86">
      <w:pPr>
        <w:rPr>
          <w:rFonts w:cs="Open Sans"/>
        </w:rPr>
      </w:pPr>
      <w:r>
        <w:rPr>
          <w:rFonts w:cs="Open Sans"/>
        </w:rPr>
        <w:lastRenderedPageBreak/>
        <w:t>There have been calls for the age of young people leaving out-of-home care to be extended to 21 or 25 years, supported by eight public government and statutory reports.</w:t>
      </w:r>
      <w:r>
        <w:rPr>
          <w:rStyle w:val="EndnoteReference"/>
        </w:rPr>
        <w:endnoteReference w:id="299"/>
      </w:r>
      <w:r>
        <w:rPr>
          <w:rFonts w:cs="Open Sans"/>
        </w:rPr>
        <w:t xml:space="preserve"> Some trials of this are occurring in South Australia, Tasmania, Victoria and Western Australia.</w:t>
      </w:r>
    </w:p>
    <w:p w14:paraId="0696333A" w14:textId="77777777" w:rsidR="00363E00" w:rsidRPr="00E82F27" w:rsidRDefault="00363E00" w:rsidP="00347F86">
      <w:pPr>
        <w:pStyle w:val="Heading3"/>
      </w:pPr>
      <w:r w:rsidRPr="00E82F27">
        <w:t>Adoption</w:t>
      </w:r>
    </w:p>
    <w:p w14:paraId="5E20F2F0" w14:textId="0887A0A5" w:rsidR="0049496A" w:rsidRDefault="0049496A" w:rsidP="00347F86">
      <w:r>
        <w:t>In Australia, 330 child adoptions were finalised in 2017–18, an increase of 5% from 2016–17.</w:t>
      </w:r>
      <w:r>
        <w:rPr>
          <w:rStyle w:val="EndnoteReference"/>
        </w:rPr>
        <w:endnoteReference w:id="300"/>
      </w:r>
      <w:r>
        <w:t xml:space="preserve"> Of these, 65 were adopted from overseas and 265 were adopted from within Australia.</w:t>
      </w:r>
      <w:r>
        <w:rPr>
          <w:rStyle w:val="EndnoteReference"/>
        </w:rPr>
        <w:endnoteReference w:id="301"/>
      </w:r>
      <w:r>
        <w:t xml:space="preserve"> Of the children adopted in Australia, 32 were local adoptions and 233 were known child adoptions.</w:t>
      </w:r>
      <w:r>
        <w:rPr>
          <w:rStyle w:val="EndnoteReference"/>
        </w:rPr>
        <w:endnoteReference w:id="302"/>
      </w:r>
      <w:r>
        <w:t xml:space="preserve"> </w:t>
      </w:r>
    </w:p>
    <w:p w14:paraId="562A9B6D" w14:textId="3F8B8B04" w:rsidR="00246FB8" w:rsidRPr="00246FB8" w:rsidRDefault="00246FB8" w:rsidP="00347F86">
      <w:pPr>
        <w:rPr>
          <w:b/>
          <w:bCs/>
          <w:lang w:val="it-IT"/>
        </w:rPr>
      </w:pPr>
      <w:r w:rsidRPr="00246FB8">
        <w:rPr>
          <w:b/>
          <w:bCs/>
        </w:rPr>
        <w:t>Adoptions</w:t>
      </w:r>
    </w:p>
    <w:p w14:paraId="409C64E2" w14:textId="28E7F094" w:rsidR="00965FCC" w:rsidRDefault="00246FB8" w:rsidP="00347F86">
      <w:pPr>
        <w:rPr>
          <w:sz w:val="18"/>
          <w:szCs w:val="18"/>
        </w:rPr>
      </w:pPr>
      <w:r>
        <w:rPr>
          <w:noProof/>
          <w:sz w:val="18"/>
          <w:szCs w:val="18"/>
        </w:rPr>
        <w:drawing>
          <wp:inline distT="0" distB="0" distL="0" distR="0" wp14:anchorId="2ABB5F1F" wp14:editId="3B42BF6F">
            <wp:extent cx="5029200" cy="3111500"/>
            <wp:effectExtent l="0" t="0" r="0" b="0"/>
            <wp:docPr id="82" name="Immagine 82" desc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 name="Figura 7.2-01.png"/>
                    <pic:cNvPicPr/>
                  </pic:nvPicPr>
                  <pic:blipFill>
                    <a:blip r:embed="rId102" cstate="print">
                      <a:extLst>
                        <a:ext uri="{28A0092B-C50C-407E-A947-70E740481C1C}">
                          <a14:useLocalDpi xmlns:a14="http://schemas.microsoft.com/office/drawing/2010/main" val="0"/>
                        </a:ext>
                      </a:extLst>
                    </a:blip>
                    <a:stretch>
                      <a:fillRect/>
                    </a:stretch>
                  </pic:blipFill>
                  <pic:spPr>
                    <a:xfrm>
                      <a:off x="0" y="0"/>
                      <a:ext cx="5029200" cy="3111500"/>
                    </a:xfrm>
                    <a:prstGeom prst="rect">
                      <a:avLst/>
                    </a:prstGeom>
                  </pic:spPr>
                </pic:pic>
              </a:graphicData>
            </a:graphic>
          </wp:inline>
        </w:drawing>
      </w:r>
    </w:p>
    <w:p w14:paraId="393AA3B7" w14:textId="65051656" w:rsidR="00363E00" w:rsidRDefault="00A65EC6" w:rsidP="00347F86">
      <w:r>
        <w:rPr>
          <w:sz w:val="18"/>
          <w:szCs w:val="18"/>
        </w:rPr>
        <w:t>Figure 7.2</w:t>
      </w:r>
      <w:r w:rsidRPr="007223D9">
        <w:rPr>
          <w:sz w:val="18"/>
          <w:szCs w:val="18"/>
        </w:rPr>
        <w:t xml:space="preserve">: </w:t>
      </w:r>
      <w:r>
        <w:rPr>
          <w:sz w:val="18"/>
          <w:szCs w:val="18"/>
        </w:rPr>
        <w:t xml:space="preserve">Sourced from </w:t>
      </w:r>
      <w:r w:rsidRPr="007223D9">
        <w:rPr>
          <w:rFonts w:cs="Open Sans"/>
          <w:sz w:val="18"/>
          <w:szCs w:val="18"/>
        </w:rPr>
        <w:t xml:space="preserve">Australian Institute of Health and Welfare, </w:t>
      </w:r>
      <w:r w:rsidRPr="007223D9">
        <w:rPr>
          <w:rFonts w:cs="Open Sans"/>
          <w:i/>
          <w:iCs/>
          <w:sz w:val="18"/>
          <w:szCs w:val="18"/>
        </w:rPr>
        <w:t xml:space="preserve">Adoptions Australia 2017-18 </w:t>
      </w:r>
      <w:r w:rsidRPr="007223D9">
        <w:rPr>
          <w:rFonts w:cs="Open Sans"/>
          <w:sz w:val="18"/>
          <w:szCs w:val="18"/>
        </w:rPr>
        <w:t>(2018)</w:t>
      </w:r>
      <w:r>
        <w:rPr>
          <w:rFonts w:cs="Open Sans"/>
          <w:sz w:val="18"/>
          <w:szCs w:val="18"/>
        </w:rPr>
        <w:t>.</w:t>
      </w:r>
    </w:p>
    <w:p w14:paraId="6BD8585C" w14:textId="77777777" w:rsidR="0049496A" w:rsidRDefault="0049496A" w:rsidP="00347F86">
      <w:bookmarkStart w:id="176" w:name="_Hlk23185330"/>
      <w:bookmarkEnd w:id="175"/>
      <w:r>
        <w:t xml:space="preserve">Adoption is one option included in permanency planning frameworks within child protection systems in Australia. </w:t>
      </w:r>
    </w:p>
    <w:p w14:paraId="65C2C2D2" w14:textId="77777777" w:rsidR="0049496A" w:rsidRDefault="0049496A" w:rsidP="00347F86">
      <w:r>
        <w:t xml:space="preserve">The issue of permanent adoption for Aboriginal and Torres Strait Islander children is complex.  </w:t>
      </w:r>
    </w:p>
    <w:p w14:paraId="7BB8E6CD" w14:textId="77777777" w:rsidR="0049496A" w:rsidRDefault="0049496A" w:rsidP="00347F86">
      <w:pPr>
        <w:rPr>
          <w:rFonts w:cs="Open Sans"/>
          <w:bCs/>
        </w:rPr>
      </w:pPr>
      <w:r w:rsidRPr="007F0FB5">
        <w:rPr>
          <w:rFonts w:cs="Open Sans"/>
          <w:bCs/>
        </w:rPr>
        <w:t xml:space="preserve">Australia’s historical practices of forced removals and forced adoptions have </w:t>
      </w:r>
      <w:r>
        <w:rPr>
          <w:rFonts w:cs="Open Sans"/>
          <w:bCs/>
        </w:rPr>
        <w:t>resulte</w:t>
      </w:r>
      <w:r w:rsidRPr="007F0FB5">
        <w:rPr>
          <w:rFonts w:cs="Open Sans"/>
          <w:bCs/>
        </w:rPr>
        <w:t xml:space="preserve">d </w:t>
      </w:r>
      <w:r>
        <w:rPr>
          <w:rFonts w:cs="Open Sans"/>
          <w:bCs/>
        </w:rPr>
        <w:t xml:space="preserve">in </w:t>
      </w:r>
      <w:r w:rsidRPr="007F0FB5">
        <w:rPr>
          <w:rFonts w:cs="Open Sans"/>
          <w:bCs/>
        </w:rPr>
        <w:t xml:space="preserve">lasting trauma and damage for Aboriginal and Torres Strait Islander </w:t>
      </w:r>
      <w:r>
        <w:rPr>
          <w:rFonts w:cs="Open Sans"/>
          <w:bCs/>
        </w:rPr>
        <w:t xml:space="preserve">families and communities. This history </w:t>
      </w:r>
      <w:r w:rsidRPr="007F0FB5">
        <w:rPr>
          <w:rFonts w:cs="Open Sans"/>
          <w:bCs/>
        </w:rPr>
        <w:t xml:space="preserve">must be taken into account when considering </w:t>
      </w:r>
      <w:r>
        <w:rPr>
          <w:rFonts w:cs="Open Sans"/>
          <w:bCs/>
        </w:rPr>
        <w:t xml:space="preserve">the transfer of legal guardianship </w:t>
      </w:r>
      <w:r w:rsidRPr="007F0FB5">
        <w:rPr>
          <w:rFonts w:cs="Open Sans"/>
          <w:bCs/>
        </w:rPr>
        <w:t>as an option for</w:t>
      </w:r>
      <w:r>
        <w:rPr>
          <w:rFonts w:cs="Open Sans"/>
          <w:bCs/>
        </w:rPr>
        <w:t xml:space="preserve"> any</w:t>
      </w:r>
      <w:r w:rsidRPr="007F0FB5">
        <w:rPr>
          <w:rFonts w:cs="Open Sans"/>
          <w:bCs/>
        </w:rPr>
        <w:t xml:space="preserve"> Aboriginal </w:t>
      </w:r>
      <w:r>
        <w:rPr>
          <w:rFonts w:cs="Open Sans"/>
          <w:bCs/>
        </w:rPr>
        <w:t>or</w:t>
      </w:r>
      <w:r w:rsidRPr="007F0FB5">
        <w:rPr>
          <w:rFonts w:cs="Open Sans"/>
          <w:bCs/>
        </w:rPr>
        <w:t xml:space="preserve"> To</w:t>
      </w:r>
      <w:r>
        <w:rPr>
          <w:rFonts w:cs="Open Sans"/>
          <w:bCs/>
        </w:rPr>
        <w:t xml:space="preserve">rres Strait Islander child. </w:t>
      </w:r>
    </w:p>
    <w:p w14:paraId="7F7B319E" w14:textId="77777777" w:rsidR="0049496A" w:rsidRPr="000718BA" w:rsidRDefault="0049496A" w:rsidP="00347F86">
      <w:pPr>
        <w:rPr>
          <w:rFonts w:cs="Open Sans"/>
          <w:b/>
        </w:rPr>
      </w:pPr>
      <w:r w:rsidRPr="000718BA">
        <w:rPr>
          <w:rFonts w:cs="Open Sans"/>
          <w:b/>
        </w:rPr>
        <w:lastRenderedPageBreak/>
        <w:t>This was reinforced by the Committee on the Rights of the Child in its Concluding Observations (2019)</w:t>
      </w:r>
      <w:r>
        <w:rPr>
          <w:rFonts w:cs="Open Sans"/>
          <w:b/>
        </w:rPr>
        <w:t>,</w:t>
      </w:r>
      <w:r w:rsidRPr="000718BA">
        <w:rPr>
          <w:rFonts w:cs="Open Sans"/>
          <w:b/>
        </w:rPr>
        <w:t xml:space="preserve"> which emphasised the importance of ensuring ‘full respect for the rights of Aboriginal and Torres Strait Islander children, including those placed for adoption, to their identity, name, culture, language and family relationships’.</w:t>
      </w:r>
      <w:r w:rsidRPr="000718BA">
        <w:rPr>
          <w:rStyle w:val="EndnoteReference"/>
          <w:b/>
        </w:rPr>
        <w:endnoteReference w:id="303"/>
      </w:r>
    </w:p>
    <w:p w14:paraId="7B3E6C08" w14:textId="77777777" w:rsidR="00363E00" w:rsidRDefault="00363E00" w:rsidP="00347F86">
      <w:pPr>
        <w:pStyle w:val="Heading2"/>
      </w:pPr>
      <w:bookmarkStart w:id="177" w:name="_Toc25573111"/>
      <w:r w:rsidRPr="003D0DDF">
        <w:t>The</w:t>
      </w:r>
      <w:r w:rsidRPr="009F3ABB">
        <w:t xml:space="preserve"> way forward</w:t>
      </w:r>
      <w:bookmarkEnd w:id="177"/>
    </w:p>
    <w:p w14:paraId="24C36346" w14:textId="77777777" w:rsidR="00363E00" w:rsidRPr="00D80708" w:rsidRDefault="00363E00" w:rsidP="00347F86">
      <w:pPr>
        <w:rPr>
          <w:rFonts w:cs="Open Sans"/>
          <w:b/>
          <w:bCs/>
        </w:rPr>
      </w:pPr>
      <w:r w:rsidRPr="00B87E7B">
        <w:rPr>
          <w:rFonts w:cs="Open Sans"/>
          <w:b/>
          <w:bCs/>
          <w:color w:val="FF0000"/>
          <w:sz w:val="40"/>
          <w:szCs w:val="40"/>
        </w:rPr>
        <w:t>®</w:t>
      </w:r>
      <w:r>
        <w:rPr>
          <w:rFonts w:cs="Open Sans"/>
          <w:b/>
          <w:bCs/>
          <w:sz w:val="40"/>
          <w:szCs w:val="40"/>
        </w:rPr>
        <w:t xml:space="preserve"> </w:t>
      </w:r>
      <w:r>
        <w:t>Australian Governments should urgently prioritise:</w:t>
      </w:r>
    </w:p>
    <w:p w14:paraId="76C42B59" w14:textId="77777777" w:rsidR="00363E00" w:rsidRDefault="00363E00" w:rsidP="00347F86">
      <w:pPr>
        <w:pStyle w:val="ListParagraph"/>
        <w:keepNext w:val="0"/>
        <w:keepLines w:val="0"/>
        <w:widowControl/>
        <w:numPr>
          <w:ilvl w:val="0"/>
          <w:numId w:val="55"/>
        </w:numPr>
        <w:spacing w:before="240"/>
      </w:pPr>
      <w:r>
        <w:t>prevention and early intervention programs to reduce the number of children entering child protection systems</w:t>
      </w:r>
    </w:p>
    <w:p w14:paraId="5EBFFB01" w14:textId="4F933678" w:rsidR="00363E00" w:rsidRDefault="00A65EC6" w:rsidP="00347F86">
      <w:pPr>
        <w:pStyle w:val="ListParagraph"/>
        <w:keepNext w:val="0"/>
        <w:keepLines w:val="0"/>
        <w:widowControl/>
        <w:numPr>
          <w:ilvl w:val="0"/>
          <w:numId w:val="55"/>
        </w:numPr>
        <w:spacing w:before="240"/>
        <w:rPr>
          <w:rFonts w:cs="Open Sans"/>
          <w:b/>
          <w:bCs/>
          <w:color w:val="FF0000"/>
          <w:sz w:val="40"/>
          <w:szCs w:val="40"/>
        </w:rPr>
      </w:pPr>
      <w:r>
        <w:t xml:space="preserve">removing </w:t>
      </w:r>
      <w:r w:rsidR="00363E00">
        <w:t>barriers to sustained reunification of children with their families by strengthening services and supports leading up to and post-reunification.</w:t>
      </w:r>
    </w:p>
    <w:p w14:paraId="265D2B01" w14:textId="77777777" w:rsidR="0049496A" w:rsidRPr="0049496A" w:rsidRDefault="0049496A" w:rsidP="00347F86">
      <w:pPr>
        <w:pStyle w:val="ListParagraph"/>
        <w:numPr>
          <w:ilvl w:val="0"/>
          <w:numId w:val="55"/>
        </w:numPr>
        <w:rPr>
          <w:b/>
          <w:bCs/>
          <w:color w:val="FF0000"/>
          <w:sz w:val="40"/>
          <w:szCs w:val="40"/>
        </w:rPr>
      </w:pPr>
      <w:r w:rsidRPr="0049496A">
        <w:rPr>
          <w:b/>
          <w:bCs/>
          <w:color w:val="FF0000"/>
          <w:sz w:val="40"/>
          <w:szCs w:val="40"/>
        </w:rPr>
        <w:t xml:space="preserve">® </w:t>
      </w:r>
      <w:r>
        <w:t>Australian Governments should ensure that d</w:t>
      </w:r>
      <w:r w:rsidRPr="00DF391C">
        <w:t xml:space="preserve">ata gaps relating to outcomes for children in or having left child protection services </w:t>
      </w:r>
      <w:r>
        <w:t xml:space="preserve">are addressed in the </w:t>
      </w:r>
      <w:r w:rsidRPr="00DF391C">
        <w:t>national children’s data framework.</w:t>
      </w:r>
    </w:p>
    <w:p w14:paraId="5F479503" w14:textId="77777777" w:rsidR="0049496A" w:rsidRPr="0049496A" w:rsidRDefault="0049496A" w:rsidP="00347F86">
      <w:pPr>
        <w:pStyle w:val="ListParagraph"/>
        <w:numPr>
          <w:ilvl w:val="0"/>
          <w:numId w:val="55"/>
        </w:numPr>
        <w:rPr>
          <w:b/>
          <w:bCs/>
        </w:rPr>
      </w:pPr>
      <w:r w:rsidRPr="0049496A">
        <w:rPr>
          <w:b/>
          <w:bCs/>
          <w:color w:val="FF0000"/>
          <w:sz w:val="40"/>
          <w:szCs w:val="40"/>
        </w:rPr>
        <w:t>®</w:t>
      </w:r>
      <w:r w:rsidRPr="0049496A">
        <w:rPr>
          <w:b/>
          <w:bCs/>
          <w:sz w:val="40"/>
          <w:szCs w:val="40"/>
        </w:rPr>
        <w:t xml:space="preserve"> </w:t>
      </w:r>
      <w:r w:rsidRPr="00023396">
        <w:t>The Australian Government</w:t>
      </w:r>
      <w:r>
        <w:t xml:space="preserve"> should</w:t>
      </w:r>
      <w:r w:rsidRPr="00023396">
        <w:t xml:space="preserve"> widely publicise the availability of the </w:t>
      </w:r>
      <w:r w:rsidRPr="0049496A">
        <w:rPr>
          <w:i/>
          <w:iCs/>
        </w:rPr>
        <w:t>Transition to Independent Living Allowance</w:t>
      </w:r>
      <w:r w:rsidRPr="00023396">
        <w:t xml:space="preserve"> for children in out-of-home care, mak</w:t>
      </w:r>
      <w:r>
        <w:t>ing</w:t>
      </w:r>
      <w:r w:rsidRPr="00023396">
        <w:t xml:space="preserve"> it available for all care leavers leaving home up to the age of 25, and directly accessible from Centrelink.</w:t>
      </w:r>
    </w:p>
    <w:p w14:paraId="582C7126" w14:textId="77777777" w:rsidR="0049496A" w:rsidRPr="0049496A" w:rsidRDefault="0049496A" w:rsidP="00347F86">
      <w:pPr>
        <w:pStyle w:val="ListParagraph"/>
        <w:numPr>
          <w:ilvl w:val="0"/>
          <w:numId w:val="55"/>
        </w:numPr>
        <w:rPr>
          <w:b/>
        </w:rPr>
      </w:pPr>
      <w:r w:rsidRPr="0049496A">
        <w:rPr>
          <w:b/>
          <w:color w:val="FF0000"/>
          <w:sz w:val="40"/>
          <w:szCs w:val="40"/>
        </w:rPr>
        <w:t>®</w:t>
      </w:r>
      <w:r w:rsidRPr="0049496A">
        <w:rPr>
          <w:b/>
          <w:sz w:val="40"/>
          <w:szCs w:val="40"/>
        </w:rPr>
        <w:t xml:space="preserve"> </w:t>
      </w:r>
      <w:r w:rsidRPr="00F51DAE">
        <w:t>Australian</w:t>
      </w:r>
      <w:r w:rsidRPr="00BB32A2">
        <w:t xml:space="preserve"> Governments</w:t>
      </w:r>
      <w:r>
        <w:t xml:space="preserve"> should</w:t>
      </w:r>
      <w:r w:rsidRPr="00BB32A2">
        <w:t xml:space="preserve"> improve exit planning</w:t>
      </w:r>
      <w:r>
        <w:t xml:space="preserve">, </w:t>
      </w:r>
      <w:r w:rsidRPr="00BB32A2">
        <w:t xml:space="preserve">supports </w:t>
      </w:r>
      <w:r>
        <w:t xml:space="preserve">and monitoring of outcomes </w:t>
      </w:r>
      <w:r w:rsidRPr="00BB32A2">
        <w:t>for young people leaving out-of-home care, including consideration of increasing the age of leaving out-of-home care</w:t>
      </w:r>
      <w:r>
        <w:t>.</w:t>
      </w:r>
    </w:p>
    <w:p w14:paraId="0CA1550A" w14:textId="08186312" w:rsidR="00320D38" w:rsidRDefault="00320D38" w:rsidP="00347F86">
      <w:pPr>
        <w:sectPr w:rsidR="00320D38" w:rsidSect="00EC1134">
          <w:headerReference w:type="even" r:id="rId103"/>
          <w:headerReference w:type="default" r:id="rId104"/>
          <w:footerReference w:type="even" r:id="rId105"/>
          <w:footerReference w:type="default" r:id="rId106"/>
          <w:headerReference w:type="first" r:id="rId107"/>
          <w:footerReference w:type="first" r:id="rId108"/>
          <w:endnotePr>
            <w:numFmt w:val="decimal"/>
            <w:numRestart w:val="eachSect"/>
          </w:endnotePr>
          <w:pgSz w:w="11906" w:h="16838" w:code="9"/>
          <w:pgMar w:top="1440" w:right="1440" w:bottom="1440" w:left="1440" w:header="709" w:footer="709" w:gutter="0"/>
          <w:cols w:space="708"/>
          <w:titlePg/>
          <w:docGrid w:linePitch="360"/>
        </w:sectPr>
      </w:pPr>
    </w:p>
    <w:p w14:paraId="431E4F99" w14:textId="515D5AA2" w:rsidR="00965FCC" w:rsidRDefault="00580559" w:rsidP="00965FCC">
      <w:bookmarkStart w:id="178" w:name="_Toc515873206"/>
      <w:bookmarkEnd w:id="161"/>
      <w:bookmarkEnd w:id="176"/>
      <w:r>
        <w:rPr>
          <w:noProof/>
        </w:rPr>
        <w:lastRenderedPageBreak/>
        <w:drawing>
          <wp:inline distT="0" distB="0" distL="0" distR="0" wp14:anchorId="5A9894C6" wp14:editId="520F8B5B">
            <wp:extent cx="5731510" cy="8279130"/>
            <wp:effectExtent l="0" t="0" r="0" b="1270"/>
            <wp:docPr id="83" name="Immagine 83" descr="Infographic highlighting issues in Chapter 8 Health &#10;Box 1: Children with disability &#10;Box 1.1: Concerns regarding implementation of the National Disability Insurance Scheme: uncertainty about who is eligible, lack of clarity about the types of support covered by the scheme, insufficient funds to cover all supports required, less funding than previously received, delays in entering the scheme and reviewing plans. &#10;Box 1.2: Legislation still allows non-therapeutic sterilisation of children with disability.&#10;Box 2: Mental health &#10;Box 2.1: Almost 1 in 7 4-17 year olds are assessed as having mental disorders (2013-14).&#10;Box 2.2: 4 in 10 15-19 year olds identified mental health as a top issue (2018) This has doubled since 2016.&#10;Box 3: Childhood obesity &#10;Box 3.1: 25% of 4-17 year olds are overweight or obese (2017-18) = 1.2 million children and young people.&#10;Box 3.2: Pie chart: 17% are overweight, 8% are obese (2017-18).&#10;Box 4: Teenage birth rate is at an historic low. However, it is four times higher in rural and remote areas than metropolitan areas.&#10;Box 5: Drug and substance abuse&#10;Box 5.1: Lack of data is a significant issue in terms of assessing drug and substance abuse.&#10;Box 5.2: 81.5% of 4-17 year olds reported alcohol abstinence in 2016, an increase from 54.3% in 2004.&#10;Box 5.3: The average age of smoking initiation increased from 15.9 years to 16.3 years (2013-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 name="Chapter 8_Infographic.png"/>
                    <pic:cNvPicPr/>
                  </pic:nvPicPr>
                  <pic:blipFill>
                    <a:blip r:embed="rId109" cstate="print">
                      <a:extLst>
                        <a:ext uri="{28A0092B-C50C-407E-A947-70E740481C1C}">
                          <a14:useLocalDpi xmlns:a14="http://schemas.microsoft.com/office/drawing/2010/main" val="0"/>
                        </a:ext>
                      </a:extLst>
                    </a:blip>
                    <a:stretch>
                      <a:fillRect/>
                    </a:stretch>
                  </pic:blipFill>
                  <pic:spPr>
                    <a:xfrm>
                      <a:off x="0" y="0"/>
                      <a:ext cx="5731510" cy="8279130"/>
                    </a:xfrm>
                    <a:prstGeom prst="rect">
                      <a:avLst/>
                    </a:prstGeom>
                  </pic:spPr>
                </pic:pic>
              </a:graphicData>
            </a:graphic>
          </wp:inline>
        </w:drawing>
      </w:r>
    </w:p>
    <w:p w14:paraId="056ACA4D" w14:textId="685D8A6C" w:rsidR="00580559" w:rsidRDefault="00580559">
      <w:pPr>
        <w:keepNext w:val="0"/>
        <w:keepLines w:val="0"/>
        <w:widowControl/>
        <w:spacing w:after="160" w:line="259" w:lineRule="auto"/>
      </w:pPr>
      <w:r>
        <w:br w:type="page"/>
      </w:r>
    </w:p>
    <w:p w14:paraId="159249F3" w14:textId="427FFD1E" w:rsidR="00320D38" w:rsidRDefault="00320D38" w:rsidP="00347F86">
      <w:pPr>
        <w:pStyle w:val="Heading1"/>
        <w:widowControl/>
        <w:tabs>
          <w:tab w:val="clear" w:pos="851"/>
          <w:tab w:val="num" w:pos="6662"/>
        </w:tabs>
      </w:pPr>
      <w:bookmarkStart w:id="179" w:name="_Toc25573112"/>
      <w:r w:rsidRPr="00592B8E">
        <w:lastRenderedPageBreak/>
        <w:t>Health</w:t>
      </w:r>
      <w:bookmarkEnd w:id="179"/>
    </w:p>
    <w:p w14:paraId="200BD62B" w14:textId="77777777" w:rsidR="006A4045" w:rsidRPr="00FA0F5C" w:rsidRDefault="006A4045" w:rsidP="00347F86">
      <w:r w:rsidRPr="00FA0F5C">
        <w:t xml:space="preserve">Children have a right to the highest attainable standard of health, </w:t>
      </w:r>
      <w:r>
        <w:t>and</w:t>
      </w:r>
      <w:r w:rsidRPr="00FA0F5C">
        <w:t xml:space="preserve"> facilities for the treatment of illness and rehabilitation. Children</w:t>
      </w:r>
      <w:r>
        <w:t xml:space="preserve">’s right to health care services as set out in the </w:t>
      </w:r>
      <w:r w:rsidRPr="009218A8">
        <w:rPr>
          <w:i/>
          <w:iCs/>
        </w:rPr>
        <w:t>Convention on the Rights of the Child</w:t>
      </w:r>
      <w:r>
        <w:t xml:space="preserve"> (CRC) includes rights to: </w:t>
      </w:r>
    </w:p>
    <w:p w14:paraId="2BCDA645" w14:textId="77777777" w:rsidR="00320D38" w:rsidRPr="00FA0F5C" w:rsidRDefault="00320D38" w:rsidP="00347F86">
      <w:pPr>
        <w:pStyle w:val="ListParagraph"/>
        <w:widowControl/>
        <w:numPr>
          <w:ilvl w:val="0"/>
          <w:numId w:val="60"/>
        </w:numPr>
        <w:spacing w:before="240"/>
        <w:contextualSpacing/>
      </w:pPr>
      <w:r w:rsidRPr="00FA0F5C">
        <w:t xml:space="preserve">medical assistance </w:t>
      </w:r>
    </w:p>
    <w:p w14:paraId="0B707FA9" w14:textId="77777777" w:rsidR="00320D38" w:rsidRPr="00FA0F5C" w:rsidRDefault="00320D38" w:rsidP="00347F86">
      <w:pPr>
        <w:pStyle w:val="ListParagraph"/>
        <w:widowControl/>
        <w:numPr>
          <w:ilvl w:val="0"/>
          <w:numId w:val="60"/>
        </w:numPr>
        <w:spacing w:before="240"/>
        <w:contextualSpacing/>
      </w:pPr>
      <w:r w:rsidRPr="00FA0F5C">
        <w:t>primary health care</w:t>
      </w:r>
    </w:p>
    <w:p w14:paraId="75DE1AA8" w14:textId="77777777" w:rsidR="00320D38" w:rsidRPr="00FA0F5C" w:rsidRDefault="00320D38" w:rsidP="00347F86">
      <w:pPr>
        <w:pStyle w:val="ListParagraph"/>
        <w:widowControl/>
        <w:numPr>
          <w:ilvl w:val="0"/>
          <w:numId w:val="60"/>
        </w:numPr>
        <w:spacing w:before="240"/>
        <w:contextualSpacing/>
      </w:pPr>
      <w:r w:rsidRPr="00FA0F5C">
        <w:t>preventative health care</w:t>
      </w:r>
    </w:p>
    <w:p w14:paraId="54EF57C2" w14:textId="77777777" w:rsidR="00F92A45" w:rsidRDefault="00320D38" w:rsidP="00347F86">
      <w:pPr>
        <w:pStyle w:val="ListParagraph"/>
        <w:widowControl/>
        <w:numPr>
          <w:ilvl w:val="0"/>
          <w:numId w:val="60"/>
        </w:numPr>
        <w:spacing w:before="240"/>
        <w:contextualSpacing/>
      </w:pPr>
      <w:r w:rsidRPr="00FA0F5C">
        <w:t>pre-natal and post-natal health care for mothers.</w:t>
      </w:r>
      <w:r w:rsidRPr="00FA0F5C">
        <w:rPr>
          <w:rStyle w:val="EndnoteReference"/>
        </w:rPr>
        <w:endnoteReference w:id="304"/>
      </w:r>
      <w:r w:rsidRPr="00FA0F5C">
        <w:t xml:space="preserve"> </w:t>
      </w:r>
    </w:p>
    <w:p w14:paraId="2720DDE0" w14:textId="4C0A1D3D" w:rsidR="00F92A45" w:rsidRPr="004B3E1D" w:rsidRDefault="00F92A45" w:rsidP="00347F86">
      <w:pPr>
        <w:rPr>
          <w:rFonts w:cs="Open Sans"/>
        </w:rPr>
      </w:pPr>
      <w:r w:rsidRPr="004B3E1D">
        <w:rPr>
          <w:rFonts w:cs="Open Sans"/>
        </w:rPr>
        <w:t xml:space="preserve">Generally, most Australian children have good health outcomes and access to health care. </w:t>
      </w:r>
    </w:p>
    <w:p w14:paraId="2B48B614" w14:textId="4300763F" w:rsidR="00F92A45" w:rsidRPr="004B3E1D" w:rsidRDefault="004B3E1D" w:rsidP="00347F86">
      <w:pPr>
        <w:rPr>
          <w:rFonts w:cs="Open Sans"/>
        </w:rPr>
      </w:pPr>
      <w:r>
        <w:rPr>
          <w:noProof/>
        </w:rPr>
        <mc:AlternateContent>
          <mc:Choice Requires="wps">
            <w:drawing>
              <wp:anchor distT="0" distB="0" distL="114300" distR="114300" simplePos="0" relativeHeight="251917312" behindDoc="0" locked="0" layoutInCell="1" allowOverlap="1" wp14:anchorId="6333AEFD" wp14:editId="4CE8A5F6">
                <wp:simplePos x="0" y="0"/>
                <wp:positionH relativeFrom="column">
                  <wp:posOffset>1201843</wp:posOffset>
                </wp:positionH>
                <wp:positionV relativeFrom="paragraph">
                  <wp:posOffset>910378</wp:posOffset>
                </wp:positionV>
                <wp:extent cx="3564255" cy="1100455"/>
                <wp:effectExtent l="0" t="0" r="17145" b="175895"/>
                <wp:wrapTopAndBottom/>
                <wp:docPr id="230" name="Speech Bubble: Rectangle 230"/>
                <wp:cNvGraphicFramePr/>
                <a:graphic xmlns:a="http://schemas.openxmlformats.org/drawingml/2006/main">
                  <a:graphicData uri="http://schemas.microsoft.com/office/word/2010/wordprocessingShape">
                    <wps:wsp>
                      <wps:cNvSpPr/>
                      <wps:spPr>
                        <a:xfrm>
                          <a:off x="0" y="0"/>
                          <a:ext cx="3564255" cy="1100455"/>
                        </a:xfrm>
                        <a:prstGeom prst="wedgeRectCallout">
                          <a:avLst/>
                        </a:prstGeom>
                      </wps:spPr>
                      <wps:style>
                        <a:lnRef idx="2">
                          <a:schemeClr val="accent1"/>
                        </a:lnRef>
                        <a:fillRef idx="1">
                          <a:schemeClr val="lt1"/>
                        </a:fillRef>
                        <a:effectRef idx="0">
                          <a:schemeClr val="accent1"/>
                        </a:effectRef>
                        <a:fontRef idx="minor">
                          <a:schemeClr val="dk1"/>
                        </a:fontRef>
                      </wps:style>
                      <wps:txbx>
                        <w:txbxContent>
                          <w:p w14:paraId="6EF37073" w14:textId="0C2DCF5C" w:rsidR="00FD1665" w:rsidRDefault="00FD1665" w:rsidP="00BD4B82">
                            <w:pPr>
                              <w:jc w:val="center"/>
                              <w:rPr>
                                <w:color w:val="000000"/>
                              </w:rPr>
                            </w:pPr>
                            <w:r w:rsidRPr="001724EB">
                              <w:rPr>
                                <w:color w:val="000000"/>
                              </w:rPr>
                              <w:t>That all kids should get the chance to see doctors, even if they do not have a PR or citizenship</w:t>
                            </w:r>
                          </w:p>
                          <w:p w14:paraId="00FCA3A9" w14:textId="22F6BE68" w:rsidR="00FD1665" w:rsidRPr="001724EB" w:rsidRDefault="00FD1665" w:rsidP="00BD4B82">
                            <w:pPr>
                              <w:jc w:val="center"/>
                            </w:pPr>
                            <w:r w:rsidRPr="001724EB">
                              <w:rPr>
                                <w:color w:val="000000"/>
                              </w:rPr>
                              <w:t>(</w:t>
                            </w:r>
                            <w:r>
                              <w:rPr>
                                <w:color w:val="000000"/>
                              </w:rPr>
                              <w:t>child, 12</w:t>
                            </w:r>
                            <w:r w:rsidRPr="001724EB">
                              <w:rPr>
                                <w:color w:val="000000"/>
                              </w:rPr>
                              <w:t>)</w:t>
                            </w:r>
                          </w:p>
                          <w:p w14:paraId="771F284A" w14:textId="77777777" w:rsidR="00FD1665" w:rsidRDefault="00FD1665" w:rsidP="00BD4B82">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333AEFD" id="Speech Bubble: Rectangle 230" o:spid="_x0000_s1081" type="#_x0000_t61" style="position:absolute;margin-left:94.65pt;margin-top:71.7pt;width:280.65pt;height:86.65pt;z-index:251917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r1o1ggIAAEUFAAAOAAAAZHJzL2Uyb0RvYy54bWysVE1v2zAMvQ/YfxB0X2ynSbcZdYosRYcB&#10;QVs0HXpWZCo2JkuapMTOfv0o2XG7LqdhF5sU+filR11dd40kB7Cu1qqg2SSlBBTXZa12Bf3+dPvh&#10;EyXOM1UyqRUU9AiOXi/ev7tqTQ5TXWlZgiUYRLm8NQWtvDd5kjheQcPcRBtQaBTaNsyjandJaVmL&#10;0RuZTNP0Mmm1LY3VHJzD05veSBcxvhDA/b0QDjyRBcXafPza+N2Gb7K4YvnOMlPVfCiD/UMVDasV&#10;Jh1D3TDPyN7Wf4Vqam6108JPuG4SLUTNIfaA3WTpm242FTMQe8HhODOOyf2/sPzu8GBJXRZ0eoHz&#10;UazBS9oYAF6RL/vtVkJOHnGKTO0kkOCDE2uNyxG4MQ920ByKof1O2Cb8sTHSxSkfxylD5wnHw4v5&#10;5Ww6n1PC0ZZlaTpDBeMkL3Bjnf8KuiFBKGgL5Q5CFSsmpd77OGl2WDvfw07uGCOU1hcTJX+UEOqR&#10;6hEEtonppxEdCQYracmBITUY56B8NpQRvQNM1FKOwOwcUI6gwTfAIBJvBKbngH9mHBExq1Z+BDe1&#10;0vZcgPLHqVzR+5+673sO7ftu28W77Qccjra6POKFW91vgjP8tsYZr5nzD8wi9ZEEuM7+Hj9C6rag&#10;epAoqbT9de48+CMj0UpJi6tUUPdzzyxQIr8p5OrnbDYLuxeV2fzjFBX72rJ9bVH7ZqXxSjJ8OAyP&#10;YvD38iQKq5tn3PplyIompjjmLij39qSsfL/i+G5wWC6jG+6bYX6tNoaH4GHQgTdP3TOzZiCaR47e&#10;6dPasfwNx3rfgFR6ufda1JGAL3MdrgB3NdJ5eFfCY/Baj14vr9/iNwAAAP//AwBQSwMEFAAGAAgA&#10;AAAhALawPy3eAAAACwEAAA8AAABkcnMvZG93bnJldi54bWxMj8FOg0AQhu8mvsNmTLzZhVIoIktD&#10;TLx5abWctzAClp0l7Lbg2zue7G3+zJ9vvsl3ixnEFSfXW1IQrgIQSLVtemoVfH68PaUgnNfU6MES&#10;KvhBB7vi/i7XWWNn2uP14FvBEHKZVtB5P2ZSurpDo93Kjki8+7KT0Z7j1Mpm0jPDzSDXQZBIo3vi&#10;C50e8bXD+ny4GKbs4+9zNa+PcVXJUpry3R/DVKnHh6V8AeFx8f9l+NNndSjY6WQv1DgxcE6fI67y&#10;sIk2ILixjYMExElBFCZbkEUub38ofgEAAP//AwBQSwECLQAUAAYACAAAACEAtoM4kv4AAADhAQAA&#10;EwAAAAAAAAAAAAAAAAAAAAAAW0NvbnRlbnRfVHlwZXNdLnhtbFBLAQItABQABgAIAAAAIQA4/SH/&#10;1gAAAJQBAAALAAAAAAAAAAAAAAAAAC8BAABfcmVscy8ucmVsc1BLAQItABQABgAIAAAAIQD9r1o1&#10;ggIAAEUFAAAOAAAAAAAAAAAAAAAAAC4CAABkcnMvZTJvRG9jLnhtbFBLAQItABQABgAIAAAAIQC2&#10;sD8t3gAAAAsBAAAPAAAAAAAAAAAAAAAAANwEAABkcnMvZG93bnJldi54bWxQSwUGAAAAAAQABADz&#10;AAAA5wUAAAAA&#10;" adj="6300,24300" fillcolor="white [3201]" strokecolor="#4472c4 [3204]" strokeweight="1pt">
                <v:textbox>
                  <w:txbxContent>
                    <w:p w14:paraId="6EF37073" w14:textId="0C2DCF5C" w:rsidR="00FD1665" w:rsidRDefault="00FD1665" w:rsidP="00BD4B82">
                      <w:pPr>
                        <w:jc w:val="center"/>
                        <w:rPr>
                          <w:color w:val="000000"/>
                        </w:rPr>
                      </w:pPr>
                      <w:r w:rsidRPr="001724EB">
                        <w:rPr>
                          <w:color w:val="000000"/>
                        </w:rPr>
                        <w:t>That all kids should get the chance to see doctors, even if they do not have a PR or citizenship</w:t>
                      </w:r>
                    </w:p>
                    <w:p w14:paraId="00FCA3A9" w14:textId="22F6BE68" w:rsidR="00FD1665" w:rsidRPr="001724EB" w:rsidRDefault="00FD1665" w:rsidP="00BD4B82">
                      <w:pPr>
                        <w:jc w:val="center"/>
                      </w:pPr>
                      <w:r w:rsidRPr="001724EB">
                        <w:rPr>
                          <w:color w:val="000000"/>
                        </w:rPr>
                        <w:t>(</w:t>
                      </w:r>
                      <w:r>
                        <w:rPr>
                          <w:color w:val="000000"/>
                        </w:rPr>
                        <w:t>child, 12</w:t>
                      </w:r>
                      <w:r w:rsidRPr="001724EB">
                        <w:rPr>
                          <w:color w:val="000000"/>
                        </w:rPr>
                        <w:t>)</w:t>
                      </w:r>
                    </w:p>
                    <w:p w14:paraId="771F284A" w14:textId="77777777" w:rsidR="00FD1665" w:rsidRDefault="00FD1665" w:rsidP="00BD4B82">
                      <w:pPr>
                        <w:jc w:val="center"/>
                      </w:pPr>
                    </w:p>
                  </w:txbxContent>
                </v:textbox>
                <w10:wrap type="topAndBottom"/>
              </v:shape>
            </w:pict>
          </mc:Fallback>
        </mc:AlternateContent>
      </w:r>
      <w:r w:rsidR="00F92A45" w:rsidRPr="004B3E1D">
        <w:rPr>
          <w:rFonts w:cs="Open Sans"/>
        </w:rPr>
        <w:t>All Australian residents, including children, can access free or subsidised health care through Medicare.</w:t>
      </w:r>
      <w:r w:rsidR="00F92A45" w:rsidRPr="004B3E1D">
        <w:endnoteReference w:id="305"/>
      </w:r>
      <w:r w:rsidR="00F92A45" w:rsidRPr="004B3E1D">
        <w:rPr>
          <w:rFonts w:cs="Open Sans"/>
        </w:rPr>
        <w:t xml:space="preserve"> But some children, such as those without permanent residency in Australia, are not covered by Medicare. </w:t>
      </w:r>
    </w:p>
    <w:p w14:paraId="23E429D8" w14:textId="16227573" w:rsidR="004B3E1D" w:rsidRDefault="004B3E1D" w:rsidP="00347F86">
      <w:pPr>
        <w:widowControl/>
        <w:spacing w:before="240"/>
        <w:contextualSpacing/>
      </w:pPr>
    </w:p>
    <w:p w14:paraId="60FEE118" w14:textId="032601E3" w:rsidR="00BD4B82" w:rsidRPr="004B3E1D" w:rsidRDefault="00BD4B82" w:rsidP="00347F86">
      <w:pPr>
        <w:rPr>
          <w:rFonts w:cs="Open Sans"/>
        </w:rPr>
      </w:pPr>
      <w:r>
        <w:t>Australia</w:t>
      </w:r>
      <w:r w:rsidRPr="00FA0F5C">
        <w:t xml:space="preserve"> is ranked in the top third of</w:t>
      </w:r>
      <w:r>
        <w:t xml:space="preserve"> Organisation for Economic Co-operation and Development</w:t>
      </w:r>
      <w:r w:rsidRPr="00FA0F5C">
        <w:t xml:space="preserve"> </w:t>
      </w:r>
      <w:r>
        <w:t>(</w:t>
      </w:r>
      <w:r w:rsidRPr="00FA0F5C">
        <w:t>OECD</w:t>
      </w:r>
      <w:r>
        <w:t>)</w:t>
      </w:r>
      <w:r w:rsidRPr="00FA0F5C">
        <w:t xml:space="preserve"> countries for life expectancy at birth, low youth </w:t>
      </w:r>
      <w:r w:rsidRPr="004B3E1D">
        <w:rPr>
          <w:rFonts w:cs="Open Sans"/>
        </w:rPr>
        <w:t>smoking rates and low rates of young people drinking alcohol at risky levels.</w:t>
      </w:r>
      <w:r w:rsidRPr="004B3E1D">
        <w:endnoteReference w:id="306"/>
      </w:r>
      <w:r w:rsidRPr="004B3E1D">
        <w:rPr>
          <w:rFonts w:cs="Open Sans"/>
        </w:rPr>
        <w:t xml:space="preserve"> Infant mortality rates decreased between 2006 and 2016, and injury deaths of children decreased between 2004 and 2016.</w:t>
      </w:r>
      <w:r w:rsidRPr="004B3E1D">
        <w:endnoteReference w:id="307"/>
      </w:r>
    </w:p>
    <w:p w14:paraId="2D0E3375" w14:textId="77777777" w:rsidR="00BD4B82" w:rsidRDefault="00BD4B82" w:rsidP="00347F86">
      <w:r w:rsidRPr="004B3E1D">
        <w:rPr>
          <w:rFonts w:cs="Open Sans"/>
        </w:rPr>
        <w:t>Some children are at greater risk of poorer health outcomes due to factors including geography, health literacy, culture</w:t>
      </w:r>
      <w:r>
        <w:t>, social and economic circumstances, and individual characteristics.</w:t>
      </w:r>
      <w:r>
        <w:rPr>
          <w:rStyle w:val="EndnoteReference"/>
        </w:rPr>
        <w:endnoteReference w:id="308"/>
      </w:r>
      <w:r>
        <w:t xml:space="preserve"> The National Action Plan for the Health of Children and Young People 2020–2030 commits to improving health equity across populations through actions such as expanding telehealth services and scaling up effective programs that address health inequity.</w:t>
      </w:r>
      <w:r>
        <w:rPr>
          <w:rStyle w:val="EndnoteReference"/>
        </w:rPr>
        <w:endnoteReference w:id="309"/>
      </w:r>
      <w:r>
        <w:t xml:space="preserve"> </w:t>
      </w:r>
    </w:p>
    <w:p w14:paraId="14D8CBE6" w14:textId="77777777" w:rsidR="00BD4B82" w:rsidRDefault="00BD4B82" w:rsidP="00347F86">
      <w:r>
        <w:t>As well as highlighting positive developments in the health of Australia’s children, t</w:t>
      </w:r>
      <w:r w:rsidRPr="00FA0F5C">
        <w:t xml:space="preserve">his chapter </w:t>
      </w:r>
      <w:r>
        <w:t xml:space="preserve">also focuses on </w:t>
      </w:r>
      <w:r w:rsidRPr="00FA0F5C">
        <w:t>areas of concern for children’s healt</w:t>
      </w:r>
      <w:r>
        <w:t xml:space="preserve">h. </w:t>
      </w:r>
    </w:p>
    <w:p w14:paraId="5C12F977" w14:textId="77777777" w:rsidR="00BD4B82" w:rsidRDefault="00BD4B82" w:rsidP="00347F86">
      <w:r>
        <w:lastRenderedPageBreak/>
        <w:t>See Chapter 12 for a discussion of the health issues facing Aboriginal and Torres Strait Islander children.</w:t>
      </w:r>
    </w:p>
    <w:p w14:paraId="3B08C8DE" w14:textId="77777777" w:rsidR="00320D38" w:rsidRDefault="00320D38" w:rsidP="00347F86">
      <w:pPr>
        <w:pStyle w:val="Heading2"/>
      </w:pPr>
      <w:bookmarkStart w:id="180" w:name="_Toc25573113"/>
      <w:r>
        <w:t>Assistance for children with disability</w:t>
      </w:r>
      <w:bookmarkEnd w:id="180"/>
      <w:r>
        <w:t xml:space="preserve"> </w:t>
      </w:r>
    </w:p>
    <w:p w14:paraId="5201013E" w14:textId="77777777" w:rsidR="00FA4F6A" w:rsidRPr="008D7535" w:rsidRDefault="00FA4F6A" w:rsidP="00347F86">
      <w:r w:rsidRPr="008D7535">
        <w:t xml:space="preserve">Children with disability have the right to enjoy a full and decent life, including the right to health care services and other special care.  </w:t>
      </w:r>
    </w:p>
    <w:p w14:paraId="0B998B08" w14:textId="77777777" w:rsidR="00FA4F6A" w:rsidRDefault="00FA4F6A" w:rsidP="00347F86">
      <w:r>
        <w:t xml:space="preserve">The </w:t>
      </w:r>
      <w:r w:rsidRPr="00FA0F5C">
        <w:t>A</w:t>
      </w:r>
      <w:r>
        <w:t xml:space="preserve">ustralian </w:t>
      </w:r>
      <w:r w:rsidRPr="00FA0F5C">
        <w:t>I</w:t>
      </w:r>
      <w:r>
        <w:t xml:space="preserve">nstitute of </w:t>
      </w:r>
      <w:r w:rsidRPr="00FA0F5C">
        <w:t>H</w:t>
      </w:r>
      <w:r>
        <w:t xml:space="preserve">ealth and </w:t>
      </w:r>
      <w:r w:rsidRPr="00FA0F5C">
        <w:t>W</w:t>
      </w:r>
      <w:r>
        <w:t>elfare (AIHW)</w:t>
      </w:r>
      <w:r w:rsidRPr="00FA0F5C">
        <w:t xml:space="preserve"> estimated that in 2015 there were 440,300 children and young people aged 0</w:t>
      </w:r>
      <w:r>
        <w:t>–</w:t>
      </w:r>
      <w:r w:rsidRPr="00FA0F5C">
        <w:t xml:space="preserve">19 </w:t>
      </w:r>
      <w:r>
        <w:t xml:space="preserve">years </w:t>
      </w:r>
      <w:r w:rsidRPr="00FA0F5C">
        <w:t>with disability</w:t>
      </w:r>
      <w:r>
        <w:t>.</w:t>
      </w:r>
      <w:r w:rsidRPr="00FA0F5C">
        <w:t xml:space="preserve"> Disability was defined as ‘limitation, restriction or impairment, which has lasted, or is likely to last, for at least six months and restricts everyday activities</w:t>
      </w:r>
      <w:r>
        <w:t>’</w:t>
      </w:r>
      <w:r w:rsidRPr="00FA0F5C">
        <w:t>.</w:t>
      </w:r>
      <w:r w:rsidRPr="00FA0F5C">
        <w:rPr>
          <w:rStyle w:val="EndnoteReference"/>
        </w:rPr>
        <w:endnoteReference w:id="310"/>
      </w:r>
    </w:p>
    <w:tbl>
      <w:tblPr>
        <w:tblStyle w:val="GridTable4-Accent5"/>
        <w:tblW w:w="0" w:type="auto"/>
        <w:tblLook w:val="04A0" w:firstRow="1" w:lastRow="0" w:firstColumn="1" w:lastColumn="0" w:noHBand="0" w:noVBand="1"/>
      </w:tblPr>
      <w:tblGrid>
        <w:gridCol w:w="4503"/>
        <w:gridCol w:w="4513"/>
      </w:tblGrid>
      <w:tr w:rsidR="00320D38" w14:paraId="76273A45" w14:textId="77777777" w:rsidTr="00437FD5">
        <w:trPr>
          <w:cnfStyle w:val="100000000000" w:firstRow="1" w:lastRow="0" w:firstColumn="0" w:lastColumn="0" w:oddVBand="0" w:evenVBand="0" w:oddHBand="0"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9016" w:type="dxa"/>
            <w:gridSpan w:val="2"/>
            <w:vAlign w:val="center"/>
          </w:tcPr>
          <w:p w14:paraId="0892788C" w14:textId="77777777" w:rsidR="00320D38" w:rsidRPr="00BF5EFE" w:rsidRDefault="00320D38" w:rsidP="00347F86">
            <w:pPr>
              <w:spacing w:after="0"/>
              <w:rPr>
                <w:color w:val="auto"/>
              </w:rPr>
            </w:pPr>
            <w:r w:rsidRPr="00BF5EFE">
              <w:rPr>
                <w:color w:val="auto"/>
              </w:rPr>
              <w:t>Estimates of children and young people with disability</w:t>
            </w:r>
          </w:p>
        </w:tc>
      </w:tr>
      <w:tr w:rsidR="00320D38" w14:paraId="41CB3A81" w14:textId="77777777" w:rsidTr="00437FD5">
        <w:trPr>
          <w:cnfStyle w:val="000000100000" w:firstRow="0" w:lastRow="0" w:firstColumn="0" w:lastColumn="0" w:oddVBand="0" w:evenVBand="0" w:oddHBand="1"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4503" w:type="dxa"/>
          </w:tcPr>
          <w:p w14:paraId="59F357BC" w14:textId="77777777" w:rsidR="00320D38" w:rsidRPr="001156D8" w:rsidRDefault="00320D38" w:rsidP="00347F86">
            <w:pPr>
              <w:spacing w:after="0"/>
            </w:pPr>
            <w:r w:rsidRPr="001156D8">
              <w:t>Age range</w:t>
            </w:r>
          </w:p>
        </w:tc>
        <w:tc>
          <w:tcPr>
            <w:tcW w:w="4513" w:type="dxa"/>
          </w:tcPr>
          <w:p w14:paraId="6779AC13" w14:textId="77777777" w:rsidR="00320D38" w:rsidRPr="00BF5EFE" w:rsidRDefault="00320D38" w:rsidP="00347F86">
            <w:pPr>
              <w:spacing w:after="0"/>
              <w:cnfStyle w:val="000000100000" w:firstRow="0" w:lastRow="0" w:firstColumn="0" w:lastColumn="0" w:oddVBand="0" w:evenVBand="0" w:oddHBand="1" w:evenHBand="0" w:firstRowFirstColumn="0" w:firstRowLastColumn="0" w:lastRowFirstColumn="0" w:lastRowLastColumn="0"/>
              <w:rPr>
                <w:b/>
                <w:bCs/>
              </w:rPr>
            </w:pPr>
            <w:r w:rsidRPr="00BF5EFE">
              <w:rPr>
                <w:b/>
                <w:bCs/>
              </w:rPr>
              <w:t>Number of children and young people</w:t>
            </w:r>
          </w:p>
        </w:tc>
      </w:tr>
      <w:tr w:rsidR="00320D38" w14:paraId="5010C525" w14:textId="77777777" w:rsidTr="00437FD5">
        <w:trPr>
          <w:trHeight w:val="624"/>
        </w:trPr>
        <w:tc>
          <w:tcPr>
            <w:cnfStyle w:val="001000000000" w:firstRow="0" w:lastRow="0" w:firstColumn="1" w:lastColumn="0" w:oddVBand="0" w:evenVBand="0" w:oddHBand="0" w:evenHBand="0" w:firstRowFirstColumn="0" w:firstRowLastColumn="0" w:lastRowFirstColumn="0" w:lastRowLastColumn="0"/>
            <w:tcW w:w="4503" w:type="dxa"/>
          </w:tcPr>
          <w:p w14:paraId="2C904C65" w14:textId="77777777" w:rsidR="00320D38" w:rsidRPr="001156D8" w:rsidRDefault="00320D38" w:rsidP="00347F86">
            <w:pPr>
              <w:spacing w:after="0"/>
              <w:rPr>
                <w:b w:val="0"/>
                <w:bCs w:val="0"/>
              </w:rPr>
            </w:pPr>
            <w:r w:rsidRPr="001156D8">
              <w:rPr>
                <w:b w:val="0"/>
                <w:bCs w:val="0"/>
              </w:rPr>
              <w:t>0</w:t>
            </w:r>
            <w:r>
              <w:rPr>
                <w:b w:val="0"/>
                <w:bCs w:val="0"/>
              </w:rPr>
              <w:t>–</w:t>
            </w:r>
            <w:r w:rsidRPr="001156D8">
              <w:rPr>
                <w:b w:val="0"/>
                <w:bCs w:val="0"/>
              </w:rPr>
              <w:t>4 years</w:t>
            </w:r>
          </w:p>
        </w:tc>
        <w:tc>
          <w:tcPr>
            <w:tcW w:w="4513" w:type="dxa"/>
          </w:tcPr>
          <w:p w14:paraId="36CF76E3" w14:textId="189BCDCB" w:rsidR="00320D38" w:rsidRDefault="00320D38" w:rsidP="00347F86">
            <w:pPr>
              <w:spacing w:after="0"/>
              <w:cnfStyle w:val="000000000000" w:firstRow="0" w:lastRow="0" w:firstColumn="0" w:lastColumn="0" w:oddVBand="0" w:evenVBand="0" w:oddHBand="0" w:evenHBand="0" w:firstRowFirstColumn="0" w:firstRowLastColumn="0" w:lastRowFirstColumn="0" w:lastRowLastColumn="0"/>
            </w:pPr>
            <w:r w:rsidRPr="00FA0F5C">
              <w:t>53</w:t>
            </w:r>
            <w:r w:rsidR="00437FD5">
              <w:t>,</w:t>
            </w:r>
            <w:r w:rsidRPr="00FA0F5C">
              <w:t>100</w:t>
            </w:r>
          </w:p>
        </w:tc>
      </w:tr>
      <w:tr w:rsidR="00320D38" w14:paraId="5B14D10C" w14:textId="77777777" w:rsidTr="00437FD5">
        <w:trPr>
          <w:cnfStyle w:val="000000100000" w:firstRow="0" w:lastRow="0" w:firstColumn="0" w:lastColumn="0" w:oddVBand="0" w:evenVBand="0" w:oddHBand="1"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4503" w:type="dxa"/>
          </w:tcPr>
          <w:p w14:paraId="2E67FEC0" w14:textId="77777777" w:rsidR="00320D38" w:rsidRPr="001156D8" w:rsidRDefault="00320D38" w:rsidP="00347F86">
            <w:pPr>
              <w:spacing w:after="0"/>
              <w:rPr>
                <w:b w:val="0"/>
                <w:bCs w:val="0"/>
              </w:rPr>
            </w:pPr>
            <w:r w:rsidRPr="001156D8">
              <w:rPr>
                <w:b w:val="0"/>
                <w:bCs w:val="0"/>
              </w:rPr>
              <w:t>5</w:t>
            </w:r>
            <w:r>
              <w:rPr>
                <w:b w:val="0"/>
                <w:bCs w:val="0"/>
              </w:rPr>
              <w:t>–</w:t>
            </w:r>
            <w:r w:rsidRPr="001156D8">
              <w:rPr>
                <w:b w:val="0"/>
                <w:bCs w:val="0"/>
              </w:rPr>
              <w:t>9 years</w:t>
            </w:r>
          </w:p>
        </w:tc>
        <w:tc>
          <w:tcPr>
            <w:tcW w:w="4513" w:type="dxa"/>
          </w:tcPr>
          <w:p w14:paraId="66A4CB36" w14:textId="77777777" w:rsidR="00320D38" w:rsidRDefault="00320D38" w:rsidP="00347F86">
            <w:pPr>
              <w:spacing w:after="0"/>
              <w:cnfStyle w:val="000000100000" w:firstRow="0" w:lastRow="0" w:firstColumn="0" w:lastColumn="0" w:oddVBand="0" w:evenVBand="0" w:oddHBand="1" w:evenHBand="0" w:firstRowFirstColumn="0" w:firstRowLastColumn="0" w:lastRowFirstColumn="0" w:lastRowLastColumn="0"/>
            </w:pPr>
            <w:r w:rsidRPr="00FA0F5C">
              <w:t>145</w:t>
            </w:r>
            <w:r>
              <w:t>,</w:t>
            </w:r>
            <w:r w:rsidRPr="00FA0F5C">
              <w:t>800</w:t>
            </w:r>
          </w:p>
        </w:tc>
      </w:tr>
      <w:tr w:rsidR="00320D38" w14:paraId="4E8B5E17" w14:textId="77777777" w:rsidTr="00437FD5">
        <w:trPr>
          <w:trHeight w:val="624"/>
        </w:trPr>
        <w:tc>
          <w:tcPr>
            <w:cnfStyle w:val="001000000000" w:firstRow="0" w:lastRow="0" w:firstColumn="1" w:lastColumn="0" w:oddVBand="0" w:evenVBand="0" w:oddHBand="0" w:evenHBand="0" w:firstRowFirstColumn="0" w:firstRowLastColumn="0" w:lastRowFirstColumn="0" w:lastRowLastColumn="0"/>
            <w:tcW w:w="4503" w:type="dxa"/>
          </w:tcPr>
          <w:p w14:paraId="48A4B1EB" w14:textId="77777777" w:rsidR="00320D38" w:rsidRPr="001156D8" w:rsidRDefault="00320D38" w:rsidP="00347F86">
            <w:pPr>
              <w:spacing w:after="0"/>
              <w:rPr>
                <w:b w:val="0"/>
                <w:bCs w:val="0"/>
              </w:rPr>
            </w:pPr>
            <w:r w:rsidRPr="001156D8">
              <w:rPr>
                <w:b w:val="0"/>
                <w:bCs w:val="0"/>
              </w:rPr>
              <w:t>10</w:t>
            </w:r>
            <w:r>
              <w:rPr>
                <w:b w:val="0"/>
                <w:bCs w:val="0"/>
              </w:rPr>
              <w:t>–</w:t>
            </w:r>
            <w:r w:rsidRPr="001156D8">
              <w:rPr>
                <w:b w:val="0"/>
                <w:bCs w:val="0"/>
              </w:rPr>
              <w:t>14 years</w:t>
            </w:r>
          </w:p>
        </w:tc>
        <w:tc>
          <w:tcPr>
            <w:tcW w:w="4513" w:type="dxa"/>
          </w:tcPr>
          <w:p w14:paraId="714A682C" w14:textId="77777777" w:rsidR="00320D38" w:rsidRDefault="00320D38" w:rsidP="00347F86">
            <w:pPr>
              <w:spacing w:after="0"/>
              <w:cnfStyle w:val="000000000000" w:firstRow="0" w:lastRow="0" w:firstColumn="0" w:lastColumn="0" w:oddVBand="0" w:evenVBand="0" w:oddHBand="0" w:evenHBand="0" w:firstRowFirstColumn="0" w:firstRowLastColumn="0" w:lastRowFirstColumn="0" w:lastRowLastColumn="0"/>
            </w:pPr>
            <w:r w:rsidRPr="00FA0F5C">
              <w:t>129</w:t>
            </w:r>
            <w:r>
              <w:t>,</w:t>
            </w:r>
            <w:r w:rsidRPr="00FA0F5C">
              <w:t>500</w:t>
            </w:r>
          </w:p>
        </w:tc>
      </w:tr>
      <w:tr w:rsidR="00320D38" w14:paraId="3B85E7C2" w14:textId="77777777" w:rsidTr="00437FD5">
        <w:trPr>
          <w:cnfStyle w:val="000000100000" w:firstRow="0" w:lastRow="0" w:firstColumn="0" w:lastColumn="0" w:oddVBand="0" w:evenVBand="0" w:oddHBand="1" w:evenHBand="0" w:firstRowFirstColumn="0" w:firstRowLastColumn="0" w:lastRowFirstColumn="0" w:lastRowLastColumn="0"/>
          <w:trHeight w:val="389"/>
        </w:trPr>
        <w:tc>
          <w:tcPr>
            <w:cnfStyle w:val="001000000000" w:firstRow="0" w:lastRow="0" w:firstColumn="1" w:lastColumn="0" w:oddVBand="0" w:evenVBand="0" w:oddHBand="0" w:evenHBand="0" w:firstRowFirstColumn="0" w:firstRowLastColumn="0" w:lastRowFirstColumn="0" w:lastRowLastColumn="0"/>
            <w:tcW w:w="4503" w:type="dxa"/>
          </w:tcPr>
          <w:p w14:paraId="53A566CE" w14:textId="77777777" w:rsidR="00320D38" w:rsidRPr="001156D8" w:rsidRDefault="00320D38" w:rsidP="00347F86">
            <w:pPr>
              <w:spacing w:after="0"/>
              <w:rPr>
                <w:b w:val="0"/>
                <w:bCs w:val="0"/>
              </w:rPr>
            </w:pPr>
            <w:r w:rsidRPr="001156D8">
              <w:rPr>
                <w:b w:val="0"/>
                <w:bCs w:val="0"/>
              </w:rPr>
              <w:t>15</w:t>
            </w:r>
            <w:r>
              <w:rPr>
                <w:b w:val="0"/>
                <w:bCs w:val="0"/>
              </w:rPr>
              <w:t>–</w:t>
            </w:r>
            <w:r w:rsidRPr="001156D8">
              <w:rPr>
                <w:b w:val="0"/>
                <w:bCs w:val="0"/>
              </w:rPr>
              <w:t>19 years</w:t>
            </w:r>
          </w:p>
        </w:tc>
        <w:tc>
          <w:tcPr>
            <w:tcW w:w="4513" w:type="dxa"/>
          </w:tcPr>
          <w:p w14:paraId="0B65CD7F" w14:textId="77777777" w:rsidR="00320D38" w:rsidRDefault="00320D38" w:rsidP="00347F86">
            <w:pPr>
              <w:spacing w:after="0"/>
              <w:cnfStyle w:val="000000100000" w:firstRow="0" w:lastRow="0" w:firstColumn="0" w:lastColumn="0" w:oddVBand="0" w:evenVBand="0" w:oddHBand="1" w:evenHBand="0" w:firstRowFirstColumn="0" w:firstRowLastColumn="0" w:lastRowFirstColumn="0" w:lastRowLastColumn="0"/>
            </w:pPr>
            <w:r w:rsidRPr="00FA0F5C">
              <w:t>111</w:t>
            </w:r>
            <w:r>
              <w:t>,</w:t>
            </w:r>
            <w:r w:rsidRPr="00FA0F5C">
              <w:t>900</w:t>
            </w:r>
          </w:p>
          <w:p w14:paraId="5B8940C0" w14:textId="77777777" w:rsidR="00320D38" w:rsidRPr="00FA0F5C" w:rsidRDefault="00320D38" w:rsidP="00347F86">
            <w:pPr>
              <w:spacing w:after="0"/>
              <w:cnfStyle w:val="000000100000" w:firstRow="0" w:lastRow="0" w:firstColumn="0" w:lastColumn="0" w:oddVBand="0" w:evenVBand="0" w:oddHBand="1" w:evenHBand="0" w:firstRowFirstColumn="0" w:firstRowLastColumn="0" w:lastRowFirstColumn="0" w:lastRowLastColumn="0"/>
            </w:pPr>
          </w:p>
        </w:tc>
      </w:tr>
    </w:tbl>
    <w:p w14:paraId="2F876C08" w14:textId="12D9A01E" w:rsidR="00437FD5" w:rsidRPr="00B55E27" w:rsidRDefault="00437FD5" w:rsidP="00347F86">
      <w:pPr>
        <w:rPr>
          <w:i/>
          <w:iCs/>
          <w:sz w:val="18"/>
          <w:szCs w:val="18"/>
        </w:rPr>
      </w:pPr>
      <w:r w:rsidRPr="00B55E27">
        <w:rPr>
          <w:sz w:val="18"/>
          <w:szCs w:val="18"/>
        </w:rPr>
        <w:t>Table 8.</w:t>
      </w:r>
      <w:r w:rsidR="00FA4F6A">
        <w:rPr>
          <w:sz w:val="18"/>
          <w:szCs w:val="18"/>
        </w:rPr>
        <w:t>1</w:t>
      </w:r>
      <w:r w:rsidRPr="00B55E27">
        <w:rPr>
          <w:sz w:val="18"/>
          <w:szCs w:val="18"/>
        </w:rPr>
        <w:t xml:space="preserve">: Sourced from Data tables: Prevalence supplementary data tables at Australian Institute of Health and Welfare, </w:t>
      </w:r>
      <w:r w:rsidRPr="00B55E27">
        <w:rPr>
          <w:i/>
          <w:iCs/>
          <w:sz w:val="18"/>
          <w:szCs w:val="18"/>
        </w:rPr>
        <w:t>People with Disability in Australia</w:t>
      </w:r>
      <w:r w:rsidRPr="00B55E27">
        <w:rPr>
          <w:sz w:val="18"/>
          <w:szCs w:val="18"/>
        </w:rPr>
        <w:t xml:space="preserve"> (2015).</w:t>
      </w:r>
    </w:p>
    <w:p w14:paraId="5426A8FE" w14:textId="183071E0" w:rsidR="003F19E4" w:rsidRDefault="00FA4F6A" w:rsidP="00347F86">
      <w:r>
        <w:t xml:space="preserve">The </w:t>
      </w:r>
      <w:r w:rsidRPr="00FA0F5C">
        <w:t xml:space="preserve">AIHW also estimated that there were </w:t>
      </w:r>
      <w:r w:rsidRPr="00252C4B">
        <w:rPr>
          <w:b/>
          <w:bCs/>
        </w:rPr>
        <w:t>217,500</w:t>
      </w:r>
      <w:r w:rsidRPr="00FA0F5C">
        <w:t xml:space="preserve"> children and young people aged 0</w:t>
      </w:r>
      <w:r>
        <w:t>–</w:t>
      </w:r>
      <w:r w:rsidRPr="00FA0F5C">
        <w:t xml:space="preserve">19 </w:t>
      </w:r>
      <w:r>
        <w:t xml:space="preserve">years </w:t>
      </w:r>
      <w:r w:rsidRPr="00FA0F5C">
        <w:t>with ‘profound or severe core activity limitation’</w:t>
      </w:r>
      <w:r>
        <w:t>,</w:t>
      </w:r>
      <w:r w:rsidRPr="00FA0F5C">
        <w:t xml:space="preserve"> meaning that they always or sometimes need assistance or supervision with mobility, self-care and/or communication.</w:t>
      </w:r>
      <w:r w:rsidRPr="00FA0F5C">
        <w:rPr>
          <w:rStyle w:val="EndnoteReference"/>
        </w:rPr>
        <w:endnoteReference w:id="311"/>
      </w:r>
      <w:r w:rsidRPr="00FA0F5C">
        <w:t xml:space="preserve"> </w:t>
      </w:r>
    </w:p>
    <w:p w14:paraId="2625EE37" w14:textId="69BDA789" w:rsidR="00FA4F6A" w:rsidRPr="00FA0F5C" w:rsidRDefault="003F19E4" w:rsidP="003F19E4">
      <w:pPr>
        <w:keepNext w:val="0"/>
        <w:keepLines w:val="0"/>
        <w:widowControl/>
        <w:spacing w:after="160" w:line="259" w:lineRule="auto"/>
      </w:pPr>
      <w:r>
        <w:br w:type="page"/>
      </w:r>
    </w:p>
    <w:tbl>
      <w:tblPr>
        <w:tblStyle w:val="GridTable4-Accent5"/>
        <w:tblW w:w="0" w:type="auto"/>
        <w:tblLook w:val="04A0" w:firstRow="1" w:lastRow="0" w:firstColumn="1" w:lastColumn="0" w:noHBand="0" w:noVBand="1"/>
      </w:tblPr>
      <w:tblGrid>
        <w:gridCol w:w="4503"/>
        <w:gridCol w:w="4513"/>
      </w:tblGrid>
      <w:tr w:rsidR="00320D38" w14:paraId="4E714D32" w14:textId="77777777" w:rsidTr="00437FD5">
        <w:trPr>
          <w:cnfStyle w:val="100000000000" w:firstRow="1" w:lastRow="0" w:firstColumn="0" w:lastColumn="0" w:oddVBand="0" w:evenVBand="0" w:oddHBand="0"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9016" w:type="dxa"/>
            <w:gridSpan w:val="2"/>
            <w:vAlign w:val="center"/>
          </w:tcPr>
          <w:p w14:paraId="5B6BB7A6" w14:textId="77777777" w:rsidR="00320D38" w:rsidRPr="00BF5EFE" w:rsidRDefault="00320D38" w:rsidP="00347F86">
            <w:pPr>
              <w:spacing w:after="0"/>
              <w:rPr>
                <w:b w:val="0"/>
                <w:bCs w:val="0"/>
              </w:rPr>
            </w:pPr>
            <w:r w:rsidRPr="00BF5EFE">
              <w:rPr>
                <w:color w:val="auto"/>
              </w:rPr>
              <w:lastRenderedPageBreak/>
              <w:t xml:space="preserve">Estimates of children and young people with </w:t>
            </w:r>
            <w:r>
              <w:rPr>
                <w:color w:val="auto"/>
              </w:rPr>
              <w:t>profound or severe core activity limitation</w:t>
            </w:r>
          </w:p>
        </w:tc>
      </w:tr>
      <w:tr w:rsidR="00320D38" w14:paraId="7C17BE8F" w14:textId="77777777" w:rsidTr="00437FD5">
        <w:trPr>
          <w:cnfStyle w:val="000000100000" w:firstRow="0" w:lastRow="0" w:firstColumn="0" w:lastColumn="0" w:oddVBand="0" w:evenVBand="0" w:oddHBand="1"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4503" w:type="dxa"/>
          </w:tcPr>
          <w:p w14:paraId="6BAB5499" w14:textId="77777777" w:rsidR="00320D38" w:rsidRPr="001156D8" w:rsidRDefault="00320D38" w:rsidP="00347F86">
            <w:pPr>
              <w:spacing w:after="0"/>
            </w:pPr>
            <w:r w:rsidRPr="001156D8">
              <w:t>Age range</w:t>
            </w:r>
          </w:p>
        </w:tc>
        <w:tc>
          <w:tcPr>
            <w:tcW w:w="4513" w:type="dxa"/>
          </w:tcPr>
          <w:p w14:paraId="26D95ED4" w14:textId="77777777" w:rsidR="00320D38" w:rsidRPr="00BF5EFE" w:rsidRDefault="00320D38" w:rsidP="00347F86">
            <w:pPr>
              <w:spacing w:after="0"/>
              <w:cnfStyle w:val="000000100000" w:firstRow="0" w:lastRow="0" w:firstColumn="0" w:lastColumn="0" w:oddVBand="0" w:evenVBand="0" w:oddHBand="1" w:evenHBand="0" w:firstRowFirstColumn="0" w:firstRowLastColumn="0" w:lastRowFirstColumn="0" w:lastRowLastColumn="0"/>
              <w:rPr>
                <w:b/>
                <w:bCs/>
              </w:rPr>
            </w:pPr>
            <w:r w:rsidRPr="00BF5EFE">
              <w:rPr>
                <w:b/>
                <w:bCs/>
              </w:rPr>
              <w:t>Number of children and young people</w:t>
            </w:r>
          </w:p>
        </w:tc>
      </w:tr>
      <w:tr w:rsidR="00320D38" w14:paraId="43EB9A96" w14:textId="77777777" w:rsidTr="00437FD5">
        <w:trPr>
          <w:trHeight w:val="624"/>
        </w:trPr>
        <w:tc>
          <w:tcPr>
            <w:cnfStyle w:val="001000000000" w:firstRow="0" w:lastRow="0" w:firstColumn="1" w:lastColumn="0" w:oddVBand="0" w:evenVBand="0" w:oddHBand="0" w:evenHBand="0" w:firstRowFirstColumn="0" w:firstRowLastColumn="0" w:lastRowFirstColumn="0" w:lastRowLastColumn="0"/>
            <w:tcW w:w="4503" w:type="dxa"/>
          </w:tcPr>
          <w:p w14:paraId="35F66218" w14:textId="77777777" w:rsidR="00320D38" w:rsidRPr="001156D8" w:rsidRDefault="00320D38" w:rsidP="00347F86">
            <w:pPr>
              <w:spacing w:after="0"/>
              <w:rPr>
                <w:b w:val="0"/>
                <w:bCs w:val="0"/>
              </w:rPr>
            </w:pPr>
            <w:r w:rsidRPr="001156D8">
              <w:rPr>
                <w:b w:val="0"/>
                <w:bCs w:val="0"/>
              </w:rPr>
              <w:t>0</w:t>
            </w:r>
            <w:r>
              <w:rPr>
                <w:b w:val="0"/>
                <w:bCs w:val="0"/>
              </w:rPr>
              <w:t>–</w:t>
            </w:r>
            <w:r w:rsidRPr="001156D8">
              <w:rPr>
                <w:b w:val="0"/>
                <w:bCs w:val="0"/>
              </w:rPr>
              <w:t>4 years</w:t>
            </w:r>
          </w:p>
        </w:tc>
        <w:tc>
          <w:tcPr>
            <w:tcW w:w="4513" w:type="dxa"/>
          </w:tcPr>
          <w:p w14:paraId="481E0D28" w14:textId="77777777" w:rsidR="00320D38" w:rsidRDefault="00320D38" w:rsidP="00347F86">
            <w:pPr>
              <w:spacing w:after="0"/>
              <w:cnfStyle w:val="000000000000" w:firstRow="0" w:lastRow="0" w:firstColumn="0" w:lastColumn="0" w:oddVBand="0" w:evenVBand="0" w:oddHBand="0" w:evenHBand="0" w:firstRowFirstColumn="0" w:firstRowLastColumn="0" w:lastRowFirstColumn="0" w:lastRowLastColumn="0"/>
            </w:pPr>
            <w:r w:rsidRPr="00FA0F5C">
              <w:t>31</w:t>
            </w:r>
            <w:r>
              <w:t>,</w:t>
            </w:r>
            <w:r w:rsidRPr="00FA0F5C">
              <w:t>000</w:t>
            </w:r>
          </w:p>
        </w:tc>
      </w:tr>
      <w:tr w:rsidR="00320D38" w14:paraId="0E50D366" w14:textId="77777777" w:rsidTr="00437FD5">
        <w:trPr>
          <w:cnfStyle w:val="000000100000" w:firstRow="0" w:lastRow="0" w:firstColumn="0" w:lastColumn="0" w:oddVBand="0" w:evenVBand="0" w:oddHBand="1"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4503" w:type="dxa"/>
          </w:tcPr>
          <w:p w14:paraId="40964B47" w14:textId="77777777" w:rsidR="00320D38" w:rsidRPr="001156D8" w:rsidRDefault="00320D38" w:rsidP="00347F86">
            <w:pPr>
              <w:spacing w:after="0"/>
              <w:rPr>
                <w:b w:val="0"/>
                <w:bCs w:val="0"/>
              </w:rPr>
            </w:pPr>
            <w:r w:rsidRPr="001156D8">
              <w:rPr>
                <w:b w:val="0"/>
                <w:bCs w:val="0"/>
              </w:rPr>
              <w:t>5</w:t>
            </w:r>
            <w:r>
              <w:rPr>
                <w:b w:val="0"/>
                <w:bCs w:val="0"/>
              </w:rPr>
              <w:t>–</w:t>
            </w:r>
            <w:r w:rsidRPr="001156D8">
              <w:rPr>
                <w:b w:val="0"/>
                <w:bCs w:val="0"/>
              </w:rPr>
              <w:t>9 years</w:t>
            </w:r>
          </w:p>
        </w:tc>
        <w:tc>
          <w:tcPr>
            <w:tcW w:w="4513" w:type="dxa"/>
          </w:tcPr>
          <w:p w14:paraId="60D2B403" w14:textId="77777777" w:rsidR="00320D38" w:rsidRDefault="00320D38" w:rsidP="00347F86">
            <w:pPr>
              <w:spacing w:after="0"/>
              <w:cnfStyle w:val="000000100000" w:firstRow="0" w:lastRow="0" w:firstColumn="0" w:lastColumn="0" w:oddVBand="0" w:evenVBand="0" w:oddHBand="1" w:evenHBand="0" w:firstRowFirstColumn="0" w:firstRowLastColumn="0" w:lastRowFirstColumn="0" w:lastRowLastColumn="0"/>
            </w:pPr>
            <w:r w:rsidRPr="00FA0F5C">
              <w:t>83</w:t>
            </w:r>
            <w:r>
              <w:t>,</w:t>
            </w:r>
            <w:r w:rsidRPr="00FA0F5C">
              <w:t>800</w:t>
            </w:r>
          </w:p>
        </w:tc>
      </w:tr>
      <w:tr w:rsidR="00320D38" w14:paraId="1144BD86" w14:textId="77777777" w:rsidTr="00437FD5">
        <w:trPr>
          <w:trHeight w:val="624"/>
        </w:trPr>
        <w:tc>
          <w:tcPr>
            <w:cnfStyle w:val="001000000000" w:firstRow="0" w:lastRow="0" w:firstColumn="1" w:lastColumn="0" w:oddVBand="0" w:evenVBand="0" w:oddHBand="0" w:evenHBand="0" w:firstRowFirstColumn="0" w:firstRowLastColumn="0" w:lastRowFirstColumn="0" w:lastRowLastColumn="0"/>
            <w:tcW w:w="4503" w:type="dxa"/>
          </w:tcPr>
          <w:p w14:paraId="4DCAB0A4" w14:textId="77777777" w:rsidR="00320D38" w:rsidRPr="001156D8" w:rsidRDefault="00320D38" w:rsidP="00347F86">
            <w:pPr>
              <w:spacing w:after="0"/>
              <w:rPr>
                <w:b w:val="0"/>
                <w:bCs w:val="0"/>
              </w:rPr>
            </w:pPr>
            <w:r w:rsidRPr="001156D8">
              <w:rPr>
                <w:b w:val="0"/>
                <w:bCs w:val="0"/>
              </w:rPr>
              <w:t>10</w:t>
            </w:r>
            <w:r>
              <w:rPr>
                <w:b w:val="0"/>
                <w:bCs w:val="0"/>
              </w:rPr>
              <w:t>–</w:t>
            </w:r>
            <w:r w:rsidRPr="001156D8">
              <w:rPr>
                <w:b w:val="0"/>
                <w:bCs w:val="0"/>
              </w:rPr>
              <w:t>14 years</w:t>
            </w:r>
          </w:p>
        </w:tc>
        <w:tc>
          <w:tcPr>
            <w:tcW w:w="4513" w:type="dxa"/>
          </w:tcPr>
          <w:p w14:paraId="73E77371" w14:textId="77777777" w:rsidR="00320D38" w:rsidRDefault="00320D38" w:rsidP="00347F86">
            <w:pPr>
              <w:spacing w:after="0"/>
              <w:cnfStyle w:val="000000000000" w:firstRow="0" w:lastRow="0" w:firstColumn="0" w:lastColumn="0" w:oddVBand="0" w:evenVBand="0" w:oddHBand="0" w:evenHBand="0" w:firstRowFirstColumn="0" w:firstRowLastColumn="0" w:lastRowFirstColumn="0" w:lastRowLastColumn="0"/>
            </w:pPr>
            <w:r w:rsidRPr="00FA0F5C">
              <w:t>61</w:t>
            </w:r>
            <w:r>
              <w:t>,</w:t>
            </w:r>
            <w:r w:rsidRPr="00FA0F5C">
              <w:t>000</w:t>
            </w:r>
          </w:p>
        </w:tc>
      </w:tr>
      <w:tr w:rsidR="00320D38" w14:paraId="6252DB8E" w14:textId="77777777" w:rsidTr="00437FD5">
        <w:trPr>
          <w:cnfStyle w:val="000000100000" w:firstRow="0" w:lastRow="0" w:firstColumn="0" w:lastColumn="0" w:oddVBand="0" w:evenVBand="0" w:oddHBand="1" w:evenHBand="0" w:firstRowFirstColumn="0" w:firstRowLastColumn="0" w:lastRowFirstColumn="0" w:lastRowLastColumn="0"/>
          <w:trHeight w:val="389"/>
        </w:trPr>
        <w:tc>
          <w:tcPr>
            <w:cnfStyle w:val="001000000000" w:firstRow="0" w:lastRow="0" w:firstColumn="1" w:lastColumn="0" w:oddVBand="0" w:evenVBand="0" w:oddHBand="0" w:evenHBand="0" w:firstRowFirstColumn="0" w:firstRowLastColumn="0" w:lastRowFirstColumn="0" w:lastRowLastColumn="0"/>
            <w:tcW w:w="4503" w:type="dxa"/>
          </w:tcPr>
          <w:p w14:paraId="152780BE" w14:textId="768C8C25" w:rsidR="00320D38" w:rsidRPr="001156D8" w:rsidRDefault="00320D38" w:rsidP="00347F86">
            <w:pPr>
              <w:spacing w:after="0"/>
              <w:rPr>
                <w:b w:val="0"/>
                <w:bCs w:val="0"/>
              </w:rPr>
            </w:pPr>
            <w:r w:rsidRPr="001156D8">
              <w:rPr>
                <w:b w:val="0"/>
                <w:bCs w:val="0"/>
              </w:rPr>
              <w:t>15</w:t>
            </w:r>
            <w:r>
              <w:rPr>
                <w:b w:val="0"/>
                <w:bCs w:val="0"/>
              </w:rPr>
              <w:softHyphen/>
            </w:r>
            <w:r w:rsidR="00437FD5">
              <w:rPr>
                <w:b w:val="0"/>
                <w:bCs w:val="0"/>
              </w:rPr>
              <w:t>–</w:t>
            </w:r>
            <w:r w:rsidRPr="001156D8">
              <w:rPr>
                <w:b w:val="0"/>
                <w:bCs w:val="0"/>
              </w:rPr>
              <w:t>19 years</w:t>
            </w:r>
          </w:p>
        </w:tc>
        <w:tc>
          <w:tcPr>
            <w:tcW w:w="4513" w:type="dxa"/>
          </w:tcPr>
          <w:p w14:paraId="2782C24E" w14:textId="77777777" w:rsidR="00320D38" w:rsidRDefault="00320D38" w:rsidP="00347F86">
            <w:pPr>
              <w:spacing w:after="0"/>
              <w:cnfStyle w:val="000000100000" w:firstRow="0" w:lastRow="0" w:firstColumn="0" w:lastColumn="0" w:oddVBand="0" w:evenVBand="0" w:oddHBand="1" w:evenHBand="0" w:firstRowFirstColumn="0" w:firstRowLastColumn="0" w:lastRowFirstColumn="0" w:lastRowLastColumn="0"/>
            </w:pPr>
            <w:r w:rsidRPr="00FA0F5C">
              <w:t>41</w:t>
            </w:r>
            <w:r>
              <w:t>,</w:t>
            </w:r>
            <w:r w:rsidRPr="00FA0F5C">
              <w:t>700</w:t>
            </w:r>
          </w:p>
          <w:p w14:paraId="5E64F689" w14:textId="77777777" w:rsidR="00320D38" w:rsidRPr="00FA0F5C" w:rsidRDefault="00320D38" w:rsidP="00347F86">
            <w:pPr>
              <w:spacing w:after="0"/>
              <w:cnfStyle w:val="000000100000" w:firstRow="0" w:lastRow="0" w:firstColumn="0" w:lastColumn="0" w:oddVBand="0" w:evenVBand="0" w:oddHBand="1" w:evenHBand="0" w:firstRowFirstColumn="0" w:firstRowLastColumn="0" w:lastRowFirstColumn="0" w:lastRowLastColumn="0"/>
            </w:pPr>
          </w:p>
        </w:tc>
      </w:tr>
    </w:tbl>
    <w:p w14:paraId="7DC5398A" w14:textId="2CAF9F2F" w:rsidR="00437FD5" w:rsidRPr="00B55E27" w:rsidRDefault="00437FD5" w:rsidP="00347F86">
      <w:pPr>
        <w:rPr>
          <w:i/>
          <w:iCs/>
          <w:sz w:val="18"/>
          <w:szCs w:val="18"/>
        </w:rPr>
      </w:pPr>
      <w:r w:rsidRPr="00B55E27">
        <w:rPr>
          <w:sz w:val="18"/>
          <w:szCs w:val="18"/>
        </w:rPr>
        <w:t>Table 8.</w:t>
      </w:r>
      <w:r w:rsidR="00FA4F6A">
        <w:rPr>
          <w:sz w:val="18"/>
          <w:szCs w:val="18"/>
        </w:rPr>
        <w:t>2</w:t>
      </w:r>
      <w:r w:rsidRPr="00B55E27">
        <w:rPr>
          <w:i/>
          <w:iCs/>
          <w:sz w:val="18"/>
          <w:szCs w:val="18"/>
        </w:rPr>
        <w:t>:</w:t>
      </w:r>
      <w:r w:rsidRPr="00B55E27">
        <w:rPr>
          <w:sz w:val="18"/>
          <w:szCs w:val="18"/>
        </w:rPr>
        <w:t xml:space="preserve"> Sourced from Data tables: Prevalence supplementary data tables at Australian Institute of Health and Welfare, </w:t>
      </w:r>
      <w:r w:rsidRPr="00B55E27">
        <w:rPr>
          <w:i/>
          <w:iCs/>
          <w:sz w:val="18"/>
          <w:szCs w:val="18"/>
        </w:rPr>
        <w:t>People with Disability in Australia</w:t>
      </w:r>
      <w:r w:rsidRPr="00B55E27">
        <w:rPr>
          <w:sz w:val="18"/>
          <w:szCs w:val="18"/>
        </w:rPr>
        <w:t xml:space="preserve"> </w:t>
      </w:r>
      <w:r w:rsidRPr="00B55E27">
        <w:rPr>
          <w:rFonts w:cs="Open Sans"/>
          <w:sz w:val="18"/>
          <w:szCs w:val="18"/>
        </w:rPr>
        <w:t>(2015).</w:t>
      </w:r>
    </w:p>
    <w:p w14:paraId="2D273EEC" w14:textId="77777777" w:rsidR="003470BC" w:rsidRDefault="003470BC" w:rsidP="00347F86">
      <w:r>
        <w:t xml:space="preserve">In Australia, gaining a clear picture of the prevalence of disability among children is difficult because </w:t>
      </w:r>
      <w:r w:rsidRPr="00FA0F5C">
        <w:t>of</w:t>
      </w:r>
      <w:r>
        <w:t xml:space="preserve"> inconsistent definitions of disability across different contexts and jurisdictions and the current incapacity to report reliably on specific sub-population groups.</w:t>
      </w:r>
      <w:r>
        <w:rPr>
          <w:rStyle w:val="EndnoteReference"/>
        </w:rPr>
        <w:endnoteReference w:id="312"/>
      </w:r>
      <w:r>
        <w:t xml:space="preserve"> The AIHW has committed to continue working with other statistical agencies to improve data collection about people with disability, including to adopt more consistent definitions nationally.</w:t>
      </w:r>
      <w:r>
        <w:rPr>
          <w:rStyle w:val="EndnoteReference"/>
        </w:rPr>
        <w:endnoteReference w:id="313"/>
      </w:r>
      <w:r>
        <w:t xml:space="preserve"> </w:t>
      </w:r>
    </w:p>
    <w:p w14:paraId="7341B547" w14:textId="77777777" w:rsidR="00320D38" w:rsidRDefault="00320D38" w:rsidP="00347F86">
      <w:pPr>
        <w:pStyle w:val="Heading3"/>
        <w:numPr>
          <w:ilvl w:val="2"/>
          <w:numId w:val="91"/>
        </w:numPr>
      </w:pPr>
      <w:r w:rsidRPr="00252C4B">
        <w:t>Children accessing the National Disability Insurance Scheme</w:t>
      </w:r>
    </w:p>
    <w:bookmarkStart w:id="181" w:name="_Hlk23185722"/>
    <w:p w14:paraId="1417E775" w14:textId="77777777" w:rsidR="003470BC" w:rsidRPr="00FA0F5C" w:rsidRDefault="003470BC" w:rsidP="00347F86">
      <w:r>
        <w:rPr>
          <w:noProof/>
        </w:rPr>
        <mc:AlternateContent>
          <mc:Choice Requires="wps">
            <w:drawing>
              <wp:anchor distT="0" distB="0" distL="114300" distR="114300" simplePos="0" relativeHeight="251919360" behindDoc="0" locked="0" layoutInCell="1" allowOverlap="1" wp14:anchorId="74172208" wp14:editId="36818564">
                <wp:simplePos x="0" y="0"/>
                <wp:positionH relativeFrom="column">
                  <wp:posOffset>-45720</wp:posOffset>
                </wp:positionH>
                <wp:positionV relativeFrom="paragraph">
                  <wp:posOffset>982980</wp:posOffset>
                </wp:positionV>
                <wp:extent cx="3108960" cy="952500"/>
                <wp:effectExtent l="0" t="0" r="15240" b="152400"/>
                <wp:wrapTopAndBottom/>
                <wp:docPr id="231" name="Speech Bubble: Rectangle 231"/>
                <wp:cNvGraphicFramePr/>
                <a:graphic xmlns:a="http://schemas.openxmlformats.org/drawingml/2006/main">
                  <a:graphicData uri="http://schemas.microsoft.com/office/word/2010/wordprocessingShape">
                    <wps:wsp>
                      <wps:cNvSpPr/>
                      <wps:spPr>
                        <a:xfrm>
                          <a:off x="0" y="0"/>
                          <a:ext cx="3108960" cy="952500"/>
                        </a:xfrm>
                        <a:prstGeom prst="wedgeRectCallout">
                          <a:avLst/>
                        </a:prstGeom>
                      </wps:spPr>
                      <wps:style>
                        <a:lnRef idx="2">
                          <a:schemeClr val="accent1"/>
                        </a:lnRef>
                        <a:fillRef idx="1">
                          <a:schemeClr val="lt1"/>
                        </a:fillRef>
                        <a:effectRef idx="0">
                          <a:schemeClr val="accent1"/>
                        </a:effectRef>
                        <a:fontRef idx="minor">
                          <a:schemeClr val="dk1"/>
                        </a:fontRef>
                      </wps:style>
                      <wps:txbx>
                        <w:txbxContent>
                          <w:p w14:paraId="285D0866" w14:textId="3AD2233D" w:rsidR="00FD1665" w:rsidRDefault="00FD1665" w:rsidP="00580559">
                            <w:r w:rsidRPr="001724EB">
                              <w:t>I feel grateful for getting help for my disability (</w:t>
                            </w:r>
                            <w:r>
                              <w:t xml:space="preserve">child, </w:t>
                            </w:r>
                            <w:r w:rsidRPr="001724EB">
                              <w:t>17)</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shape w14:anchorId="74172208" id="Speech Bubble: Rectangle 231" o:spid="_x0000_s1082" type="#_x0000_t61" style="position:absolute;margin-left:-3.6pt;margin-top:77.4pt;width:244.8pt;height:75pt;z-index:251919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rJrChAIAAEQFAAAOAAAAZHJzL2Uyb0RvYy54bWysVEtv2zAMvg/YfxB0X+ykSdcadYosRYcB&#10;RVs0HXpWZCo2JkuapMTOfv0o+dGuy2nYRRZNfnx+1NV1W0tyAOsqrXI6naSUgOK6qNQup9+fbz9d&#10;UOI8UwWTWkFOj+Do9fLjh6vGZDDTpZYFWIJOlMsak9PSe5MlieMl1MxNtAGFSqFtzTyKdpcUljXo&#10;vZbJLE3Pk0bbwljNwTn8e9Mp6TL6FwK4fxDCgScyp5ibj6eN5zacyfKKZTvLTFnxPg32D1nUrFIY&#10;dHR1wzwje1v95aquuNVOCz/huk60EBWHWANWM03fVbMpmYFYCzbHmbFN7v+55feHR0uqIqezsykl&#10;itU4pI0B4CX5st9uJWTkCbvI1E4CCTbYsca4DIEb82h7yeE1lN8KW4cvFkba2OXj2GVoPeH482ya&#10;Xlye4zA46i4Xs0Uax5C8oo11/ivomoRLThsodhCSWDMp9d7HRrPDnfMYHWGDOQohsy6XePNHCSEd&#10;qZ5AYJUYfRbRkV+wlpYcGDKDcQ7Kx9rQX7QOMFFJOQKnp4ByBPW2AQaRdyMwPQX8M+KIiFG18iO4&#10;rpS2pxwUP4Z0RWc/VN/VHMr37baNo12cD1Pb6uKI87a6WwRn+G2FPb5jzj8yi8zHseA2+wc8hNRN&#10;TnV/o6TU9tep/8EeCYlaShrcpJy6n3tmgRL5TSFVL6fzeVi9KMwXn2co2Lea7VuN2tdrjSNBMmJ2&#10;8RrsvRyuwur6BZd+FaKiiimOsXPKvR2Ete82HJ8NDqtVNMN1M8zfqY3hwXlodODNc/vCrOmJ5pGi&#10;93rYOpa941hnG5BKr/ZeiyoSMLS662s/AlzVyMv+WQlvwVs5Wr0+fsvfAAAA//8DAFBLAwQUAAYA&#10;CAAAACEA2VZFOt0AAAAKAQAADwAAAGRycy9kb3ducmV2LnhtbEyPQU+DQBCF7yb+h82YeGuXIiih&#10;LA0x8eal1XLesiPQsrOE3Rb8944nPc6bl/e+V+wWO4gbTr53pGCzjkAgNc701Cr4/HhbZSB80GT0&#10;4AgVfKOHXXl/V+jcuJn2eDuEVnAI+Vwr6EIYcyl906HVfu1GJP59ucnqwOfUSjPpmcPtIOMoepZW&#10;98QNnR7xtcPmcrhaTtmn50s9x8e0rmUlbfUejptMqceHpdqCCLiEPzP84jM6lMx0clcyXgwKVi8x&#10;O1lPE57AhiSLExAnBU8RK7Is5P8J5Q8AAAD//wMAUEsBAi0AFAAGAAgAAAAhALaDOJL+AAAA4QEA&#10;ABMAAAAAAAAAAAAAAAAAAAAAAFtDb250ZW50X1R5cGVzXS54bWxQSwECLQAUAAYACAAAACEAOP0h&#10;/9YAAACUAQAACwAAAAAAAAAAAAAAAAAvAQAAX3JlbHMvLnJlbHNQSwECLQAUAAYACAAAACEA4qya&#10;woQCAABEBQAADgAAAAAAAAAAAAAAAAAuAgAAZHJzL2Uyb0RvYy54bWxQSwECLQAUAAYACAAAACEA&#10;2VZFOt0AAAAKAQAADwAAAAAAAAAAAAAAAADeBAAAZHJzL2Rvd25yZXYueG1sUEsFBgAAAAAEAAQA&#10;8wAAAOgFAAAAAA==&#10;" adj="6300,24300" fillcolor="white [3201]" strokecolor="#4472c4 [3204]" strokeweight="1pt">
                <v:textbox>
                  <w:txbxContent>
                    <w:p w14:paraId="285D0866" w14:textId="3AD2233D" w:rsidR="00FD1665" w:rsidRDefault="00FD1665" w:rsidP="00580559">
                      <w:r w:rsidRPr="001724EB">
                        <w:t>I feel grateful for getting help for my disability (</w:t>
                      </w:r>
                      <w:r>
                        <w:t xml:space="preserve">child, </w:t>
                      </w:r>
                      <w:r w:rsidRPr="001724EB">
                        <w:t>17)</w:t>
                      </w:r>
                    </w:p>
                  </w:txbxContent>
                </v:textbox>
                <w10:wrap type="topAndBottom"/>
              </v:shape>
            </w:pict>
          </mc:Fallback>
        </mc:AlternateContent>
      </w:r>
      <w:bookmarkStart w:id="182" w:name="_Hlk23185703"/>
      <w:r w:rsidRPr="00FA0F5C">
        <w:t xml:space="preserve">The </w:t>
      </w:r>
      <w:bookmarkStart w:id="183" w:name="_Hlk23259546"/>
      <w:r w:rsidRPr="00FA0F5C">
        <w:t xml:space="preserve">National Disability Insurance Scheme </w:t>
      </w:r>
      <w:bookmarkEnd w:id="183"/>
      <w:r w:rsidRPr="00FA0F5C">
        <w:t>(NDIS) was established in 2016 as the first national approach to disability support in Australia. The NDIS aims to provide individualised support to all Australians under the age of 65 with a permanent and significant disability</w:t>
      </w:r>
      <w:bookmarkEnd w:id="182"/>
      <w:r w:rsidRPr="00FA0F5C">
        <w:t xml:space="preserve">. </w:t>
      </w:r>
    </w:p>
    <w:p w14:paraId="17AB331B" w14:textId="77777777" w:rsidR="003470BC" w:rsidRDefault="003470BC" w:rsidP="00347F86">
      <w:r>
        <w:t>Since 2016, Australian governments, disability and health services have been focused on NDIS implementation. Through the NDIS, the Australian Government aims to support approximately 160,000 children who have a significant and permanent disability.</w:t>
      </w:r>
      <w:r>
        <w:rPr>
          <w:rStyle w:val="EndnoteReference"/>
        </w:rPr>
        <w:endnoteReference w:id="314"/>
      </w:r>
      <w:r>
        <w:t xml:space="preserve"> </w:t>
      </w:r>
    </w:p>
    <w:p w14:paraId="1DD45E6A" w14:textId="77777777" w:rsidR="003470BC" w:rsidRPr="00FA0F5C" w:rsidRDefault="003470BC" w:rsidP="00347F86">
      <w:r w:rsidRPr="00FA0F5C">
        <w:t>On 30 June 2019</w:t>
      </w:r>
      <w:r>
        <w:t>,</w:t>
      </w:r>
      <w:r w:rsidRPr="00FA0F5C">
        <w:t xml:space="preserve"> there were 129,764 NDIS participants aged 0</w:t>
      </w:r>
      <w:r>
        <w:t>–</w:t>
      </w:r>
      <w:r w:rsidRPr="00FA0F5C">
        <w:t>18 years</w:t>
      </w:r>
      <w:r>
        <w:t>,</w:t>
      </w:r>
      <w:r w:rsidRPr="00FA0F5C">
        <w:t xml:space="preserve"> comprising 46% of all participants.</w:t>
      </w:r>
      <w:r w:rsidRPr="00FA0F5C">
        <w:rPr>
          <w:rStyle w:val="EndnoteReference"/>
        </w:rPr>
        <w:endnoteReference w:id="315"/>
      </w:r>
      <w:r w:rsidRPr="00FA0F5C">
        <w:t xml:space="preserve">  </w:t>
      </w:r>
    </w:p>
    <w:p w14:paraId="7736C68C" w14:textId="77777777" w:rsidR="003470BC" w:rsidRPr="00FA0F5C" w:rsidRDefault="003470BC" w:rsidP="00347F86">
      <w:r w:rsidRPr="00965332">
        <w:lastRenderedPageBreak/>
        <w:t xml:space="preserve">Children who are supported by or applying to be supported by the </w:t>
      </w:r>
      <w:r>
        <w:t xml:space="preserve">NDIS </w:t>
      </w:r>
      <w:r w:rsidRPr="00965332">
        <w:t xml:space="preserve">face a range of challenges. </w:t>
      </w:r>
      <w:r w:rsidRPr="00FA0F5C">
        <w:t xml:space="preserve">While the NDIS is designed to make it easier for individuals to access support services, </w:t>
      </w:r>
      <w:r>
        <w:t xml:space="preserve">a range of issues </w:t>
      </w:r>
      <w:r w:rsidRPr="00FA0F5C">
        <w:t xml:space="preserve">have been raised </w:t>
      </w:r>
      <w:r>
        <w:t xml:space="preserve">about </w:t>
      </w:r>
      <w:r w:rsidRPr="00FA0F5C">
        <w:t>the implementation of the scheme in respect of children, including:</w:t>
      </w:r>
    </w:p>
    <w:p w14:paraId="0B6BD1FD" w14:textId="77777777" w:rsidR="003470BC" w:rsidRPr="00FA0F5C" w:rsidRDefault="003470BC" w:rsidP="00347F86">
      <w:pPr>
        <w:pStyle w:val="ListParagraph"/>
        <w:widowControl/>
        <w:numPr>
          <w:ilvl w:val="0"/>
          <w:numId w:val="58"/>
        </w:numPr>
        <w:spacing w:before="240"/>
        <w:contextualSpacing/>
      </w:pPr>
      <w:r w:rsidRPr="00FA0F5C">
        <w:t>uncertainty about who is eligible</w:t>
      </w:r>
    </w:p>
    <w:p w14:paraId="42638464" w14:textId="77777777" w:rsidR="003470BC" w:rsidRPr="00FA0F5C" w:rsidRDefault="003470BC" w:rsidP="00347F86">
      <w:pPr>
        <w:pStyle w:val="ListParagraph"/>
        <w:widowControl/>
        <w:numPr>
          <w:ilvl w:val="0"/>
          <w:numId w:val="58"/>
        </w:numPr>
        <w:spacing w:before="240"/>
        <w:contextualSpacing/>
      </w:pPr>
      <w:r w:rsidRPr="00FA0F5C">
        <w:t>a lack of clarity about the types of support covered by the scheme and the responsibility of other service systems</w:t>
      </w:r>
    </w:p>
    <w:p w14:paraId="7EDAD3FB" w14:textId="77777777" w:rsidR="003470BC" w:rsidRPr="00FA0F5C" w:rsidRDefault="003470BC" w:rsidP="00347F86">
      <w:pPr>
        <w:pStyle w:val="ListParagraph"/>
        <w:widowControl/>
        <w:numPr>
          <w:ilvl w:val="0"/>
          <w:numId w:val="58"/>
        </w:numPr>
        <w:spacing w:before="240"/>
        <w:contextualSpacing/>
      </w:pPr>
      <w:r w:rsidRPr="00FA0F5C">
        <w:t>insufficient funds to cover all supports required</w:t>
      </w:r>
    </w:p>
    <w:p w14:paraId="2C03345A" w14:textId="77777777" w:rsidR="003470BC" w:rsidRPr="00FA0F5C" w:rsidRDefault="003470BC" w:rsidP="00347F86">
      <w:pPr>
        <w:pStyle w:val="ListParagraph"/>
        <w:widowControl/>
        <w:numPr>
          <w:ilvl w:val="0"/>
          <w:numId w:val="58"/>
        </w:numPr>
        <w:spacing w:before="240"/>
        <w:contextualSpacing/>
      </w:pPr>
      <w:r w:rsidRPr="00FA0F5C">
        <w:t>less funding than received</w:t>
      </w:r>
      <w:r>
        <w:t xml:space="preserve"> through previous service offerings</w:t>
      </w:r>
    </w:p>
    <w:p w14:paraId="11FC3764" w14:textId="77777777" w:rsidR="003470BC" w:rsidRDefault="003470BC" w:rsidP="00347F86">
      <w:pPr>
        <w:pStyle w:val="ListParagraph"/>
        <w:widowControl/>
        <w:numPr>
          <w:ilvl w:val="0"/>
          <w:numId w:val="58"/>
        </w:numPr>
        <w:spacing w:before="240"/>
        <w:contextualSpacing/>
      </w:pPr>
      <w:r w:rsidRPr="00FA0F5C">
        <w:t>administrative delays in entering the scheme and reviewing plans</w:t>
      </w:r>
      <w:r w:rsidRPr="00323506">
        <w:t xml:space="preserve"> </w:t>
      </w:r>
    </w:p>
    <w:p w14:paraId="13E5B0E0" w14:textId="77777777" w:rsidR="003470BC" w:rsidRDefault="003470BC" w:rsidP="00347F86">
      <w:pPr>
        <w:pStyle w:val="ListParagraph"/>
        <w:widowControl/>
        <w:numPr>
          <w:ilvl w:val="0"/>
          <w:numId w:val="58"/>
        </w:numPr>
        <w:spacing w:before="240"/>
        <w:contextualSpacing/>
      </w:pPr>
      <w:r w:rsidRPr="00FA0F5C">
        <w:t>a lack of accessible and age-appropriate information</w:t>
      </w:r>
      <w:r w:rsidRPr="00323506">
        <w:t xml:space="preserve"> </w:t>
      </w:r>
    </w:p>
    <w:p w14:paraId="50CABD1A" w14:textId="77777777" w:rsidR="00320D38" w:rsidRPr="00003EA6" w:rsidRDefault="00320D38" w:rsidP="00347F86">
      <w:pPr>
        <w:pStyle w:val="ListParagraph"/>
        <w:widowControl/>
        <w:numPr>
          <w:ilvl w:val="0"/>
          <w:numId w:val="58"/>
        </w:numPr>
        <w:spacing w:before="240"/>
        <w:contextualSpacing/>
      </w:pPr>
      <w:r>
        <w:rPr>
          <w:noProof/>
        </w:rPr>
        <mc:AlternateContent>
          <mc:Choice Requires="wps">
            <w:drawing>
              <wp:anchor distT="0" distB="0" distL="114300" distR="114300" simplePos="0" relativeHeight="251804672" behindDoc="0" locked="0" layoutInCell="1" allowOverlap="1" wp14:anchorId="6508AEEE" wp14:editId="192BCC96">
                <wp:simplePos x="0" y="0"/>
                <wp:positionH relativeFrom="column">
                  <wp:posOffset>0</wp:posOffset>
                </wp:positionH>
                <wp:positionV relativeFrom="paragraph">
                  <wp:posOffset>502920</wp:posOffset>
                </wp:positionV>
                <wp:extent cx="3108960" cy="1242060"/>
                <wp:effectExtent l="0" t="0" r="15240" b="186690"/>
                <wp:wrapTopAndBottom/>
                <wp:docPr id="799" name="Speech Bubble: Rectangle 799"/>
                <wp:cNvGraphicFramePr/>
                <a:graphic xmlns:a="http://schemas.openxmlformats.org/drawingml/2006/main">
                  <a:graphicData uri="http://schemas.microsoft.com/office/word/2010/wordprocessingShape">
                    <wps:wsp>
                      <wps:cNvSpPr/>
                      <wps:spPr>
                        <a:xfrm>
                          <a:off x="0" y="0"/>
                          <a:ext cx="3108960" cy="1242060"/>
                        </a:xfrm>
                        <a:prstGeom prst="wedgeRectCallout">
                          <a:avLst/>
                        </a:prstGeom>
                      </wps:spPr>
                      <wps:style>
                        <a:lnRef idx="2">
                          <a:schemeClr val="accent1"/>
                        </a:lnRef>
                        <a:fillRef idx="1">
                          <a:schemeClr val="lt1"/>
                        </a:fillRef>
                        <a:effectRef idx="0">
                          <a:schemeClr val="accent1"/>
                        </a:effectRef>
                        <a:fontRef idx="minor">
                          <a:schemeClr val="dk1"/>
                        </a:fontRef>
                      </wps:style>
                      <wps:txbx>
                        <w:txbxContent>
                          <w:p w14:paraId="313D66CF" w14:textId="2A9EAA70" w:rsidR="00FD1665" w:rsidRDefault="00FD1665" w:rsidP="003F19E4">
                            <w:r w:rsidRPr="001724EB">
                              <w:rPr>
                                <w:rFonts w:cs="Open Sans"/>
                              </w:rPr>
                              <w:t>Children with disability to have more support services and opportunities (</w:t>
                            </w:r>
                            <w:r>
                              <w:rPr>
                                <w:rFonts w:cs="Open Sans"/>
                              </w:rPr>
                              <w:t>child, 14</w:t>
                            </w:r>
                            <w:r w:rsidRPr="001724EB">
                              <w:rPr>
                                <w:rFonts w:cs="Open Sans"/>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shape w14:anchorId="6508AEEE" id="Speech Bubble: Rectangle 799" o:spid="_x0000_s1083" type="#_x0000_t61" style="position:absolute;left:0;text-align:left;margin-left:0;margin-top:39.6pt;width:244.8pt;height:97.8pt;z-index:2518046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t7KogwIAAEUFAAAOAAAAZHJzL2Uyb0RvYy54bWysVMlu2zAQvRfoPxC8N5JcZ7EQOXAdpCgQ&#10;JEacImeaGlpCKZIlacvu13dILUlTn4peKI5m3qxveH1zaCTZg3W1VgXNzlJKQHFd1mpb0O/Pd5+u&#10;KHGeqZJJraCgR3D0Zv7xw3VrcpjoSssSLEEnyuWtKWjlvcmTxPEKGubOtAGFSqFtwzyKdpuUlrXo&#10;vZHJJE0vklbb0ljNwTn8e9sp6Tz6FwK4fxTCgSeyoJibj6eN5yacyfya5VvLTFXzPg32D1k0rFYY&#10;dHR1yzwjO1v/5aqpudVOC3/GdZNoIWoOsQasJkvfVbOumIFYCzbHmbFN7v+55Q/7lSV1WdDL2YwS&#10;xRoc0toA8Ip82W02EnLyhF1kaiuBBBvsWGtcjsC1WdlecngN5R+EbcIXCyOH2OXj2GU4eMLx5+cs&#10;vZpd4DA46rLJdJKigH6SV7ixzn8F3ZBwKWgL5RZCFksmpd752Gm2v3e+gw3m6COk1iUTb/4oIeQj&#10;1RMILBPDTyI6EgyW0pI9Q2owzkH5rE8jWgeYqKUcgdkpoBxBvW2AQSTeCExPAf+MOCJiVK38CG5q&#10;pe0pB+WPIV3R2Q/VdzWH8v1hc4izPb8cxrbR5REHbnW3Cc7wuxp7fM+cXzGL1Me54Dr7RzyE1G1B&#10;dX+jpNL216n/wR4ZiVpKWlylgrqfO2aBEvlNIVdn2XQadi8K0/PLCQr2rWbzVqN2zVLjSDJ8OAyP&#10;12Dv5XAVVjcvuPWLEBVVTHGMXVDu7SAsfbfi+G5wWCyiGe6bYf5erQ0PzkOjA2+eDy/Mmp5oHjn6&#10;oIe1Y/k7jnW2Aan0Yue1qCMBQ6u7vvYjwF2NdO7flfAYvJWj1evrN/8NAAD//wMAUEsDBBQABgAI&#10;AAAAIQDaFafp3AAAAAcBAAAPAAAAZHJzL2Rvd25yZXYueG1sTI/LboMwEEX3lfoP1lTqrjFBeRCK&#10;iVCk7LpJ0rB28BRo8BhhJ9C/73TVLEf36twz2Xaynbjj4FtHCuazCARS5UxLtYLP0/4tAeGDJqM7&#10;R6jgBz1s8+enTKfGjXTA+zHUgiHkU62gCaFPpfRVg1b7meuROPtyg9WBz6GWZtAjw20n4yhaSatb&#10;4oVG97hrsLoeb5Yph+X3tRzj87IsZSFt8RHO80Sp15epeAcRcAr/ZfjTZ3XI2enibmS86BTwI0HB&#10;ehOD4HSRbFYgLgri9SIBmWfy0T//BQAA//8DAFBLAQItABQABgAIAAAAIQC2gziS/gAAAOEBAAAT&#10;AAAAAAAAAAAAAAAAAAAAAABbQ29udGVudF9UeXBlc10ueG1sUEsBAi0AFAAGAAgAAAAhADj9If/W&#10;AAAAlAEAAAsAAAAAAAAAAAAAAAAALwEAAF9yZWxzLy5yZWxzUEsBAi0AFAAGAAgAAAAhAHK3sqiD&#10;AgAARQUAAA4AAAAAAAAAAAAAAAAALgIAAGRycy9lMm9Eb2MueG1sUEsBAi0AFAAGAAgAAAAhANoV&#10;p+ncAAAABwEAAA8AAAAAAAAAAAAAAAAA3QQAAGRycy9kb3ducmV2LnhtbFBLBQYAAAAABAAEAPMA&#10;AADmBQAAAAA=&#10;" adj="6300,24300" fillcolor="white [3201]" strokecolor="#4472c4 [3204]" strokeweight="1pt">
                <v:textbox>
                  <w:txbxContent>
                    <w:p w14:paraId="313D66CF" w14:textId="2A9EAA70" w:rsidR="00FD1665" w:rsidRDefault="00FD1665" w:rsidP="003F19E4">
                      <w:r w:rsidRPr="001724EB">
                        <w:rPr>
                          <w:rFonts w:cs="Open Sans"/>
                        </w:rPr>
                        <w:t>Children with disability to have more support services and opportunities (</w:t>
                      </w:r>
                      <w:r>
                        <w:rPr>
                          <w:rFonts w:cs="Open Sans"/>
                        </w:rPr>
                        <w:t>child, 14</w:t>
                      </w:r>
                      <w:r w:rsidRPr="001724EB">
                        <w:rPr>
                          <w:rFonts w:cs="Open Sans"/>
                        </w:rPr>
                        <w:t>)</w:t>
                      </w:r>
                    </w:p>
                  </w:txbxContent>
                </v:textbox>
                <w10:wrap type="topAndBottom"/>
              </v:shape>
            </w:pict>
          </mc:Fallback>
        </mc:AlternateContent>
      </w:r>
      <w:r>
        <w:t xml:space="preserve">limited </w:t>
      </w:r>
      <w:r w:rsidRPr="00FA0F5C">
        <w:t xml:space="preserve">supports to </w:t>
      </w:r>
      <w:r>
        <w:t xml:space="preserve">help children </w:t>
      </w:r>
      <w:r w:rsidRPr="00FA0F5C">
        <w:t>express their views.</w:t>
      </w:r>
      <w:r w:rsidRPr="00FA0F5C">
        <w:rPr>
          <w:rStyle w:val="EndnoteReference"/>
        </w:rPr>
        <w:endnoteReference w:id="316"/>
      </w:r>
    </w:p>
    <w:bookmarkEnd w:id="181"/>
    <w:p w14:paraId="6D593E2B" w14:textId="77777777" w:rsidR="00320D38" w:rsidRPr="001E5437" w:rsidRDefault="00320D38" w:rsidP="00347F86">
      <w:pPr>
        <w:pStyle w:val="Heading3"/>
      </w:pPr>
      <w:r w:rsidRPr="00DF51FE">
        <w:t>Y</w:t>
      </w:r>
      <w:r w:rsidRPr="00F32023">
        <w:t>oung children with disability</w:t>
      </w:r>
    </w:p>
    <w:p w14:paraId="7CC7B925" w14:textId="77777777" w:rsidR="00D7732F" w:rsidRPr="00960056" w:rsidRDefault="00D7732F" w:rsidP="00347F86">
      <w:bookmarkStart w:id="184" w:name="_Hlk23185764"/>
      <w:bookmarkStart w:id="185" w:name="_Hlk23185791"/>
      <w:r>
        <w:t>As part of the NDIS, t</w:t>
      </w:r>
      <w:r w:rsidRPr="00960056">
        <w:t xml:space="preserve">he Early Childhood Early Intervention (ECEI) </w:t>
      </w:r>
      <w:r>
        <w:t>a</w:t>
      </w:r>
      <w:r w:rsidRPr="00960056">
        <w:t>pproach provides individualised support to children aged 0</w:t>
      </w:r>
      <w:r>
        <w:t>–</w:t>
      </w:r>
      <w:r w:rsidRPr="00960056">
        <w:t xml:space="preserve">6 years with a disability or developmental delay. </w:t>
      </w:r>
    </w:p>
    <w:p w14:paraId="1516ADC4" w14:textId="77777777" w:rsidR="00D7732F" w:rsidRPr="00FA0F5C" w:rsidRDefault="00D7732F" w:rsidP="00347F86">
      <w:pPr>
        <w:rPr>
          <w:rFonts w:cs="Open Sans"/>
        </w:rPr>
      </w:pPr>
      <w:r w:rsidRPr="00FA0F5C">
        <w:rPr>
          <w:rFonts w:cs="Open Sans"/>
        </w:rPr>
        <w:t>Depending on their individual circumstances, families are provided with a combination of</w:t>
      </w:r>
      <w:r>
        <w:rPr>
          <w:rFonts w:cs="Open Sans"/>
        </w:rPr>
        <w:t xml:space="preserve"> assistance, including</w:t>
      </w:r>
      <w:r w:rsidRPr="00FA0F5C">
        <w:rPr>
          <w:rFonts w:cs="Open Sans"/>
        </w:rPr>
        <w:t xml:space="preserve"> information, emotional support, referral to mainstream services, short-term intervention, or help to access the NDIS for longer-term intensive supports as</w:t>
      </w:r>
      <w:r>
        <w:rPr>
          <w:rFonts w:cs="Open Sans"/>
        </w:rPr>
        <w:t xml:space="preserve"> </w:t>
      </w:r>
      <w:r w:rsidRPr="00FA0F5C">
        <w:rPr>
          <w:rFonts w:cs="Open Sans"/>
        </w:rPr>
        <w:t xml:space="preserve">part of a funded NDIS Plan. </w:t>
      </w:r>
    </w:p>
    <w:p w14:paraId="2214EC48" w14:textId="77777777" w:rsidR="00D7732F" w:rsidRPr="00FA0F5C" w:rsidRDefault="00D7732F" w:rsidP="00347F86">
      <w:pPr>
        <w:rPr>
          <w:rFonts w:cs="Open Sans"/>
        </w:rPr>
      </w:pPr>
      <w:r w:rsidRPr="00FA0F5C">
        <w:rPr>
          <w:rFonts w:cs="Open Sans"/>
        </w:rPr>
        <w:t xml:space="preserve">In March 2019, a progress report by </w:t>
      </w:r>
      <w:r>
        <w:rPr>
          <w:rFonts w:cs="Open Sans"/>
        </w:rPr>
        <w:t>the</w:t>
      </w:r>
      <w:r w:rsidRPr="00FA0F5C">
        <w:rPr>
          <w:rFonts w:cs="Open Sans"/>
        </w:rPr>
        <w:t xml:space="preserve"> Joint Standing Committee on the National Disability Insurance Scheme identified key </w:t>
      </w:r>
      <w:r>
        <w:rPr>
          <w:rFonts w:cs="Open Sans"/>
        </w:rPr>
        <w:t>problems</w:t>
      </w:r>
      <w:r w:rsidRPr="00FA0F5C">
        <w:rPr>
          <w:rFonts w:cs="Open Sans"/>
        </w:rPr>
        <w:t xml:space="preserve"> with the provision of services under the ECEI </w:t>
      </w:r>
      <w:r>
        <w:rPr>
          <w:rFonts w:cs="Open Sans"/>
        </w:rPr>
        <w:t>a</w:t>
      </w:r>
      <w:r w:rsidRPr="00FA0F5C">
        <w:rPr>
          <w:rFonts w:cs="Open Sans"/>
        </w:rPr>
        <w:t xml:space="preserve">pproach as: </w:t>
      </w:r>
    </w:p>
    <w:p w14:paraId="17B942DA" w14:textId="77777777" w:rsidR="00D7732F" w:rsidRPr="00FA0F5C" w:rsidRDefault="00D7732F" w:rsidP="00347F86">
      <w:pPr>
        <w:pStyle w:val="ListParagraph"/>
        <w:widowControl/>
        <w:numPr>
          <w:ilvl w:val="0"/>
          <w:numId w:val="59"/>
        </w:numPr>
        <w:spacing w:before="240"/>
        <w:contextualSpacing/>
        <w:rPr>
          <w:rFonts w:cs="Open Sans"/>
        </w:rPr>
      </w:pPr>
      <w:r w:rsidRPr="00FA0F5C">
        <w:rPr>
          <w:rFonts w:cs="Open Sans"/>
        </w:rPr>
        <w:t xml:space="preserve">access to the </w:t>
      </w:r>
      <w:r>
        <w:rPr>
          <w:rFonts w:cs="Open Sans"/>
        </w:rPr>
        <w:t>s</w:t>
      </w:r>
      <w:r w:rsidRPr="00FA0F5C">
        <w:rPr>
          <w:rFonts w:cs="Open Sans"/>
        </w:rPr>
        <w:t xml:space="preserve">cheme </w:t>
      </w:r>
    </w:p>
    <w:p w14:paraId="39465D9E" w14:textId="77777777" w:rsidR="00D7732F" w:rsidRPr="00FA0F5C" w:rsidRDefault="00D7732F" w:rsidP="00347F86">
      <w:pPr>
        <w:pStyle w:val="ListParagraph"/>
        <w:widowControl/>
        <w:numPr>
          <w:ilvl w:val="0"/>
          <w:numId w:val="59"/>
        </w:numPr>
        <w:spacing w:before="240"/>
        <w:contextualSpacing/>
        <w:rPr>
          <w:rFonts w:cs="Open Sans"/>
        </w:rPr>
      </w:pPr>
      <w:r w:rsidRPr="00FA0F5C">
        <w:rPr>
          <w:rFonts w:cs="Open Sans"/>
        </w:rPr>
        <w:t>the planning process and adequacy of the plans</w:t>
      </w:r>
    </w:p>
    <w:p w14:paraId="5B82479F" w14:textId="77777777" w:rsidR="00D7732F" w:rsidRPr="00FA0F5C" w:rsidRDefault="00D7732F" w:rsidP="00347F86">
      <w:pPr>
        <w:pStyle w:val="ListParagraph"/>
        <w:widowControl/>
        <w:numPr>
          <w:ilvl w:val="0"/>
          <w:numId w:val="59"/>
        </w:numPr>
        <w:spacing w:before="240"/>
        <w:contextualSpacing/>
        <w:rPr>
          <w:rFonts w:cs="Open Sans"/>
        </w:rPr>
      </w:pPr>
      <w:r w:rsidRPr="00FA0F5C">
        <w:rPr>
          <w:rFonts w:cs="Open Sans"/>
        </w:rPr>
        <w:t>underfunded plans for children with autism spectrum disorder</w:t>
      </w:r>
    </w:p>
    <w:p w14:paraId="300274B5" w14:textId="77777777" w:rsidR="00D7732F" w:rsidRPr="00FA0F5C" w:rsidRDefault="00D7732F" w:rsidP="00347F86">
      <w:pPr>
        <w:pStyle w:val="ListParagraph"/>
        <w:widowControl/>
        <w:numPr>
          <w:ilvl w:val="0"/>
          <w:numId w:val="59"/>
        </w:numPr>
        <w:spacing w:before="240"/>
        <w:contextualSpacing/>
        <w:rPr>
          <w:rFonts w:cs="Open Sans"/>
        </w:rPr>
      </w:pPr>
      <w:r w:rsidRPr="00FA0F5C">
        <w:rPr>
          <w:rFonts w:cs="Open Sans"/>
        </w:rPr>
        <w:t xml:space="preserve">delays in accessing services </w:t>
      </w:r>
    </w:p>
    <w:p w14:paraId="69440457" w14:textId="77777777" w:rsidR="00D7732F" w:rsidRDefault="00D7732F" w:rsidP="00347F86">
      <w:pPr>
        <w:pStyle w:val="ListParagraph"/>
        <w:widowControl/>
        <w:numPr>
          <w:ilvl w:val="0"/>
          <w:numId w:val="59"/>
        </w:numPr>
        <w:spacing w:before="240"/>
        <w:contextualSpacing/>
        <w:rPr>
          <w:rFonts w:cs="Open Sans"/>
        </w:rPr>
      </w:pPr>
      <w:r w:rsidRPr="00FA0F5C">
        <w:rPr>
          <w:rFonts w:cs="Open Sans"/>
        </w:rPr>
        <w:t>the costs of delivering services for service providers.</w:t>
      </w:r>
      <w:r w:rsidRPr="00FA0F5C">
        <w:rPr>
          <w:rStyle w:val="EndnoteReference"/>
        </w:rPr>
        <w:endnoteReference w:id="317"/>
      </w:r>
      <w:r w:rsidRPr="00FA0F5C">
        <w:rPr>
          <w:rFonts w:cs="Open Sans"/>
        </w:rPr>
        <w:t xml:space="preserve"> </w:t>
      </w:r>
    </w:p>
    <w:p w14:paraId="71676D79" w14:textId="77777777" w:rsidR="00D7732F" w:rsidRPr="0045308B" w:rsidRDefault="00D7732F" w:rsidP="00347F86">
      <w:pPr>
        <w:rPr>
          <w:rFonts w:cs="Open Sans"/>
        </w:rPr>
      </w:pPr>
      <w:r>
        <w:rPr>
          <w:rFonts w:cs="Open Sans"/>
        </w:rPr>
        <w:lastRenderedPageBreak/>
        <w:t>The</w:t>
      </w:r>
      <w:bookmarkStart w:id="186" w:name="_Hlk23761068"/>
      <w:r>
        <w:rPr>
          <w:rFonts w:cs="Open Sans"/>
        </w:rPr>
        <w:t xml:space="preserve"> Joint Standing </w:t>
      </w:r>
      <w:bookmarkEnd w:id="186"/>
      <w:r w:rsidRPr="00FA0F5C">
        <w:rPr>
          <w:rFonts w:cs="Open Sans"/>
        </w:rPr>
        <w:t xml:space="preserve">Committee </w:t>
      </w:r>
      <w:r>
        <w:rPr>
          <w:rFonts w:cs="Open Sans"/>
        </w:rPr>
        <w:t xml:space="preserve">recommended that to improve the ECEI approach, the </w:t>
      </w:r>
      <w:r w:rsidRPr="00AE0D8D">
        <w:t xml:space="preserve">National Disability Insurance Agency </w:t>
      </w:r>
      <w:r>
        <w:t>(</w:t>
      </w:r>
      <w:r>
        <w:rPr>
          <w:rFonts w:cs="Open Sans"/>
        </w:rPr>
        <w:t>NDIA) should address the delays in accessing services and the delays in receiving approved plans, as well as improving the evaluation of the ECEI, and developing a nationally consistent approach to service delivery.</w:t>
      </w:r>
      <w:r>
        <w:rPr>
          <w:rStyle w:val="EndnoteReference"/>
        </w:rPr>
        <w:endnoteReference w:id="318"/>
      </w:r>
    </w:p>
    <w:bookmarkEnd w:id="184"/>
    <w:p w14:paraId="2DB01B28" w14:textId="77777777" w:rsidR="00320D38" w:rsidRDefault="00320D38" w:rsidP="00347F86">
      <w:pPr>
        <w:pStyle w:val="Heading3"/>
      </w:pPr>
      <w:r>
        <w:t>Children with hearing loss</w:t>
      </w:r>
    </w:p>
    <w:p w14:paraId="21070D9D" w14:textId="77777777" w:rsidR="00BF3323" w:rsidRPr="00FA0F5C" w:rsidRDefault="00BF3323" w:rsidP="00347F86">
      <w:pPr>
        <w:rPr>
          <w:rFonts w:cs="Open Sans"/>
        </w:rPr>
      </w:pPr>
      <w:r w:rsidRPr="00AE0D8D">
        <w:t>In August 2018</w:t>
      </w:r>
      <w:r>
        <w:t>,</w:t>
      </w:r>
      <w:r w:rsidRPr="00AE0D8D">
        <w:t xml:space="preserve"> the N</w:t>
      </w:r>
      <w:r>
        <w:t>DIA</w:t>
      </w:r>
      <w:r w:rsidRPr="00AE0D8D">
        <w:t xml:space="preserve"> established a hearing service st</w:t>
      </w:r>
      <w:r>
        <w:t>r</w:t>
      </w:r>
      <w:r w:rsidRPr="00AE0D8D">
        <w:t>eam for children newly diagnosed with hearing loss.</w:t>
      </w:r>
      <w:r w:rsidRPr="00CE5632">
        <w:rPr>
          <w:rStyle w:val="EndnoteReference"/>
        </w:rPr>
        <w:endnoteReference w:id="319"/>
      </w:r>
      <w:r>
        <w:rPr>
          <w:rFonts w:cs="Open Sans"/>
        </w:rPr>
        <w:t xml:space="preserve"> </w:t>
      </w:r>
      <w:r w:rsidRPr="00FA0F5C">
        <w:rPr>
          <w:rFonts w:cs="Open Sans"/>
        </w:rPr>
        <w:t>This process involves Hearing Australia initiating access to the NDIS for eligible participants. According to the hearing services sector, this pathway has significantly improved the provision of hearing services under the NDIS.</w:t>
      </w:r>
      <w:r w:rsidRPr="00FA0F5C">
        <w:rPr>
          <w:rStyle w:val="EndnoteReference"/>
        </w:rPr>
        <w:endnoteReference w:id="320"/>
      </w:r>
      <w:r w:rsidRPr="00FA0F5C">
        <w:rPr>
          <w:rFonts w:cs="Open Sans"/>
        </w:rPr>
        <w:t xml:space="preserve"> </w:t>
      </w:r>
    </w:p>
    <w:p w14:paraId="26A211EF" w14:textId="77777777" w:rsidR="00BF3323" w:rsidRPr="00FA0F5C" w:rsidRDefault="00BF3323" w:rsidP="00347F86">
      <w:pPr>
        <w:rPr>
          <w:rFonts w:cs="Open Sans"/>
        </w:rPr>
      </w:pPr>
      <w:r w:rsidRPr="00FA0F5C">
        <w:rPr>
          <w:rFonts w:cs="Open Sans"/>
        </w:rPr>
        <w:t xml:space="preserve">This system only applies to children who attend Hearing Australia for the first time. A significant proportion of children who were engaged with Hearing Australia prior to the implementation of this system and children aged 7 or </w:t>
      </w:r>
      <w:r>
        <w:rPr>
          <w:rFonts w:cs="Open Sans"/>
        </w:rPr>
        <w:t xml:space="preserve">older </w:t>
      </w:r>
      <w:r w:rsidRPr="00FA0F5C">
        <w:rPr>
          <w:rFonts w:cs="Open Sans"/>
        </w:rPr>
        <w:t>are not covered by the hearing service stream.</w:t>
      </w:r>
      <w:r w:rsidRPr="00FA0F5C">
        <w:rPr>
          <w:rStyle w:val="EndnoteReference"/>
        </w:rPr>
        <w:endnoteReference w:id="321"/>
      </w:r>
      <w:r w:rsidRPr="00FA0F5C">
        <w:rPr>
          <w:rFonts w:cs="Open Sans"/>
        </w:rPr>
        <w:t xml:space="preserve"> </w:t>
      </w:r>
    </w:p>
    <w:p w14:paraId="3296C5C2" w14:textId="77777777" w:rsidR="00BF3323" w:rsidRDefault="00BF3323" w:rsidP="00347F86">
      <w:pPr>
        <w:rPr>
          <w:rFonts w:cs="Open Sans"/>
        </w:rPr>
      </w:pPr>
      <w:r w:rsidRPr="00FA0F5C">
        <w:rPr>
          <w:rFonts w:cs="Open Sans"/>
        </w:rPr>
        <w:t>The hearing service stream relies on Hearing Australia being the sole provider of hearing services to children. Currently, this exclusive role is only secured until 30</w:t>
      </w:r>
      <w:r>
        <w:rPr>
          <w:rFonts w:cs="Open Sans"/>
        </w:rPr>
        <w:t xml:space="preserve"> </w:t>
      </w:r>
      <w:r w:rsidRPr="00FA0F5C">
        <w:rPr>
          <w:rFonts w:cs="Open Sans"/>
        </w:rPr>
        <w:t>June 2020.</w:t>
      </w:r>
      <w:r w:rsidRPr="00FA0F5C">
        <w:rPr>
          <w:rStyle w:val="EndnoteReference"/>
        </w:rPr>
        <w:endnoteReference w:id="322"/>
      </w:r>
      <w:r w:rsidRPr="00FA0F5C">
        <w:rPr>
          <w:rFonts w:cs="Open Sans"/>
        </w:rPr>
        <w:t xml:space="preserve"> </w:t>
      </w:r>
    </w:p>
    <w:p w14:paraId="563F4CA8" w14:textId="77777777" w:rsidR="00BF3323" w:rsidRDefault="00BF3323" w:rsidP="00347F86">
      <w:pPr>
        <w:rPr>
          <w:rFonts w:cs="Open Sans"/>
        </w:rPr>
      </w:pPr>
      <w:r>
        <w:rPr>
          <w:rFonts w:cs="Open Sans"/>
        </w:rPr>
        <w:t xml:space="preserve">The </w:t>
      </w:r>
      <w:r w:rsidRPr="003558B1">
        <w:rPr>
          <w:rFonts w:cs="Open Sans"/>
        </w:rPr>
        <w:t>Joint Standing</w:t>
      </w:r>
      <w:r>
        <w:rPr>
          <w:rFonts w:cs="Open Sans"/>
        </w:rPr>
        <w:t xml:space="preserve"> Committee recommended that the program be made available to all children and that Hearing Australia is formally appointed and funded as the independent referral organisation for the program. </w:t>
      </w:r>
      <w:r w:rsidRPr="00FA0F5C">
        <w:rPr>
          <w:rFonts w:cs="Open Sans"/>
        </w:rPr>
        <w:t>It will be important to follow up on these recommendations to determine the extent to which they are implemented</w:t>
      </w:r>
      <w:r>
        <w:rPr>
          <w:rFonts w:cs="Open Sans"/>
        </w:rPr>
        <w:t>,</w:t>
      </w:r>
      <w:r w:rsidRPr="00FA0F5C">
        <w:rPr>
          <w:rFonts w:cs="Open Sans"/>
        </w:rPr>
        <w:t xml:space="preserve"> given their impact on the </w:t>
      </w:r>
      <w:r>
        <w:rPr>
          <w:rFonts w:cs="Open Sans"/>
        </w:rPr>
        <w:t xml:space="preserve">health and </w:t>
      </w:r>
      <w:r w:rsidRPr="00FA0F5C">
        <w:rPr>
          <w:rFonts w:cs="Open Sans"/>
        </w:rPr>
        <w:t xml:space="preserve">wellbeing of children </w:t>
      </w:r>
      <w:r>
        <w:rPr>
          <w:rFonts w:cs="Open Sans"/>
        </w:rPr>
        <w:t>being supported through the NDIS</w:t>
      </w:r>
      <w:r w:rsidRPr="00FA0F5C">
        <w:rPr>
          <w:rFonts w:cs="Open Sans"/>
        </w:rPr>
        <w:t>.</w:t>
      </w:r>
    </w:p>
    <w:p w14:paraId="63E0857F" w14:textId="77777777" w:rsidR="00320D38" w:rsidRPr="00AE0D8D" w:rsidRDefault="00320D38" w:rsidP="00347F86">
      <w:pPr>
        <w:pStyle w:val="Heading3"/>
      </w:pPr>
      <w:r w:rsidRPr="00AE0D8D">
        <w:t>Eligibility for services</w:t>
      </w:r>
    </w:p>
    <w:p w14:paraId="16692944" w14:textId="77777777" w:rsidR="00BF3323" w:rsidRPr="00AE0D8D" w:rsidRDefault="00BF3323" w:rsidP="00347F86">
      <w:pPr>
        <w:rPr>
          <w:rFonts w:cs="Open Sans"/>
        </w:rPr>
      </w:pPr>
      <w:r w:rsidRPr="00AE0D8D">
        <w:rPr>
          <w:rFonts w:cs="Open Sans"/>
        </w:rPr>
        <w:t>Many people</w:t>
      </w:r>
      <w:r>
        <w:rPr>
          <w:rFonts w:cs="Open Sans"/>
        </w:rPr>
        <w:t xml:space="preserve"> </w:t>
      </w:r>
      <w:r w:rsidRPr="00AE0D8D">
        <w:rPr>
          <w:rFonts w:cs="Open Sans"/>
        </w:rPr>
        <w:t>with disability</w:t>
      </w:r>
      <w:r>
        <w:rPr>
          <w:rFonts w:cs="Open Sans"/>
        </w:rPr>
        <w:t>, including children,</w:t>
      </w:r>
      <w:r w:rsidRPr="00AE0D8D">
        <w:rPr>
          <w:rFonts w:cs="Open Sans"/>
        </w:rPr>
        <w:t xml:space="preserve"> will not be supported by the NDIS because they do not meet the eligibility criteria.</w:t>
      </w:r>
      <w:r w:rsidRPr="00AE0D8D">
        <w:rPr>
          <w:rStyle w:val="EndnoteReference"/>
        </w:rPr>
        <w:endnoteReference w:id="323"/>
      </w:r>
      <w:r>
        <w:rPr>
          <w:rFonts w:cs="Open Sans"/>
        </w:rPr>
        <w:t xml:space="preserve"> </w:t>
      </w:r>
      <w:r w:rsidRPr="00AE0D8D">
        <w:rPr>
          <w:rFonts w:cs="Open Sans"/>
        </w:rPr>
        <w:t xml:space="preserve">An effective framework to </w:t>
      </w:r>
      <w:r>
        <w:rPr>
          <w:rFonts w:cs="Open Sans"/>
        </w:rPr>
        <w:t xml:space="preserve">deliver </w:t>
      </w:r>
      <w:r w:rsidRPr="00AE0D8D">
        <w:rPr>
          <w:rFonts w:cs="Open Sans"/>
        </w:rPr>
        <w:t xml:space="preserve">health rights </w:t>
      </w:r>
      <w:r>
        <w:rPr>
          <w:rFonts w:cs="Open Sans"/>
        </w:rPr>
        <w:t xml:space="preserve">to </w:t>
      </w:r>
      <w:r w:rsidRPr="00AE0D8D">
        <w:rPr>
          <w:rFonts w:cs="Open Sans"/>
        </w:rPr>
        <w:t xml:space="preserve">children with disability </w:t>
      </w:r>
      <w:r>
        <w:rPr>
          <w:rFonts w:cs="Open Sans"/>
        </w:rPr>
        <w:t xml:space="preserve">must also </w:t>
      </w:r>
      <w:r w:rsidRPr="00AE0D8D">
        <w:rPr>
          <w:rFonts w:cs="Open Sans"/>
        </w:rPr>
        <w:t xml:space="preserve">address the needs of children who are not covered by the NDIS. </w:t>
      </w:r>
    </w:p>
    <w:p w14:paraId="5B60D431" w14:textId="77777777" w:rsidR="00BF3323" w:rsidRDefault="00BF3323" w:rsidP="00347F86">
      <w:pPr>
        <w:rPr>
          <w:rFonts w:cs="Open Sans"/>
        </w:rPr>
      </w:pPr>
      <w:r>
        <w:rPr>
          <w:rFonts w:cs="Open Sans"/>
        </w:rPr>
        <w:t>The National Disability Strategy 2010–2020 (NDS) was the first commitment by all Australian governments to a national approach to improving the lives of people with disability, their families and carers.</w:t>
      </w:r>
      <w:r>
        <w:rPr>
          <w:rStyle w:val="EndnoteReference"/>
        </w:rPr>
        <w:endnoteReference w:id="324"/>
      </w:r>
      <w:r>
        <w:rPr>
          <w:rFonts w:cs="Open Sans"/>
        </w:rPr>
        <w:t xml:space="preserve"> The NDS aims to:</w:t>
      </w:r>
    </w:p>
    <w:p w14:paraId="2CB94860" w14:textId="77777777" w:rsidR="00BF3323" w:rsidRDefault="00BF3323" w:rsidP="00347F86">
      <w:pPr>
        <w:pStyle w:val="ListParagraph"/>
        <w:widowControl/>
        <w:numPr>
          <w:ilvl w:val="0"/>
          <w:numId w:val="61"/>
        </w:numPr>
        <w:spacing w:before="240"/>
        <w:contextualSpacing/>
        <w:rPr>
          <w:rFonts w:cs="Open Sans"/>
        </w:rPr>
      </w:pPr>
      <w:r>
        <w:rPr>
          <w:rFonts w:cs="Open Sans"/>
        </w:rPr>
        <w:t xml:space="preserve">improve </w:t>
      </w:r>
      <w:r w:rsidRPr="000B7F53">
        <w:rPr>
          <w:rFonts w:cs="Open Sans"/>
        </w:rPr>
        <w:t xml:space="preserve">capabilities of health service providers to </w:t>
      </w:r>
      <w:r>
        <w:rPr>
          <w:rFonts w:cs="Open Sans"/>
        </w:rPr>
        <w:t xml:space="preserve">meet the needs of people with disability </w:t>
      </w:r>
    </w:p>
    <w:p w14:paraId="5B1A45EB" w14:textId="77777777" w:rsidR="00BF3323" w:rsidRDefault="00BF3323" w:rsidP="00347F86">
      <w:pPr>
        <w:pStyle w:val="ListParagraph"/>
        <w:widowControl/>
        <w:numPr>
          <w:ilvl w:val="0"/>
          <w:numId w:val="61"/>
        </w:numPr>
        <w:spacing w:before="240"/>
        <w:contextualSpacing/>
        <w:rPr>
          <w:rFonts w:cs="Open Sans"/>
        </w:rPr>
      </w:pPr>
      <w:r>
        <w:rPr>
          <w:rFonts w:cs="Open Sans"/>
        </w:rPr>
        <w:t>improve access to prevention and early intervention health services</w:t>
      </w:r>
    </w:p>
    <w:p w14:paraId="19F9274F" w14:textId="77777777" w:rsidR="00BF3323" w:rsidRDefault="00BF3323" w:rsidP="00347F86">
      <w:pPr>
        <w:pStyle w:val="ListParagraph"/>
        <w:widowControl/>
        <w:numPr>
          <w:ilvl w:val="0"/>
          <w:numId w:val="61"/>
        </w:numPr>
        <w:spacing w:before="240"/>
        <w:contextualSpacing/>
        <w:rPr>
          <w:rFonts w:cs="Open Sans"/>
        </w:rPr>
      </w:pPr>
      <w:r>
        <w:rPr>
          <w:rFonts w:cs="Open Sans"/>
        </w:rPr>
        <w:lastRenderedPageBreak/>
        <w:t xml:space="preserve">ensure universal health reforms address the needs of people with disability, their families and carers </w:t>
      </w:r>
    </w:p>
    <w:p w14:paraId="0665BA80" w14:textId="77777777" w:rsidR="00BF3323" w:rsidRDefault="00BF3323" w:rsidP="00347F86">
      <w:pPr>
        <w:pStyle w:val="ListParagraph"/>
        <w:widowControl/>
        <w:numPr>
          <w:ilvl w:val="0"/>
          <w:numId w:val="61"/>
        </w:numPr>
        <w:spacing w:before="240"/>
        <w:contextualSpacing/>
        <w:rPr>
          <w:rFonts w:cs="Open Sans"/>
        </w:rPr>
      </w:pPr>
      <w:r>
        <w:rPr>
          <w:rFonts w:cs="Open Sans"/>
        </w:rPr>
        <w:t xml:space="preserve">support factors fundamental to wellbeing and health status such as choice and control, social participation and relationships, through government policy and program design. </w:t>
      </w:r>
    </w:p>
    <w:p w14:paraId="07B067D7" w14:textId="52FF3967" w:rsidR="00BF3323" w:rsidRDefault="00BF3323" w:rsidP="00347F86">
      <w:r>
        <w:rPr>
          <w:rFonts w:cs="Open Sans"/>
        </w:rPr>
        <w:t>In a recent review of the implementation of the NDS, stakeholders argued that there was no consistent, systematic approach to implementation across Australia.</w:t>
      </w:r>
      <w:r>
        <w:rPr>
          <w:rStyle w:val="EndnoteReference"/>
        </w:rPr>
        <w:endnoteReference w:id="325"/>
      </w:r>
      <w:r>
        <w:rPr>
          <w:rFonts w:cs="Open Sans"/>
        </w:rPr>
        <w:t xml:space="preserve"> </w:t>
      </w:r>
      <w:r>
        <w:t>The review concluded that the experiences of groups, including children with disability, should be considered when developing a new framework for beyond 2020. It emphasised that children’s participation in policy design and implementation would help ensure their experiences and needs are addressed.</w:t>
      </w:r>
      <w:r>
        <w:rPr>
          <w:rStyle w:val="EndnoteReference"/>
        </w:rPr>
        <w:endnoteReference w:id="326"/>
      </w:r>
    </w:p>
    <w:p w14:paraId="0CF0F5F5" w14:textId="77777777" w:rsidR="00BF3323" w:rsidRPr="00427757" w:rsidRDefault="00BF3323" w:rsidP="00347F86">
      <w:pPr>
        <w:rPr>
          <w:b/>
          <w:bCs/>
        </w:rPr>
      </w:pPr>
      <w:bookmarkStart w:id="187" w:name="_Hlk23185807"/>
      <w:bookmarkEnd w:id="185"/>
      <w:r w:rsidRPr="00427757">
        <w:rPr>
          <w:b/>
          <w:bCs/>
        </w:rPr>
        <w:t xml:space="preserve">In its Concluding Observations (2019), the Committee on the Rights of the Child recommended that the Australian Government provide greater clarity about eligibility criteria and the types of support covered by the NDIS and that the NDIS has the necessary human, technical and financial resources for its optimal and timely implementation. The Committee also recommended that the Australian </w:t>
      </w:r>
      <w:r>
        <w:rPr>
          <w:b/>
          <w:bCs/>
        </w:rPr>
        <w:t>G</w:t>
      </w:r>
      <w:r w:rsidRPr="00427757">
        <w:rPr>
          <w:b/>
          <w:bCs/>
        </w:rPr>
        <w:t>overnment conduct awareness-raising campaigns aimed at government officials, the public and families to combat the stigmati</w:t>
      </w:r>
      <w:r>
        <w:rPr>
          <w:b/>
          <w:bCs/>
        </w:rPr>
        <w:t>s</w:t>
      </w:r>
      <w:r w:rsidRPr="00427757">
        <w:rPr>
          <w:b/>
          <w:bCs/>
        </w:rPr>
        <w:t>ation of and prejudice against children with disabilities and promote a positive image of such children.</w:t>
      </w:r>
      <w:r w:rsidRPr="00427757">
        <w:rPr>
          <w:rStyle w:val="EndnoteReference"/>
          <w:b/>
          <w:bCs/>
        </w:rPr>
        <w:endnoteReference w:id="327"/>
      </w:r>
    </w:p>
    <w:p w14:paraId="432250EA" w14:textId="77777777" w:rsidR="00320D38" w:rsidRDefault="00320D38" w:rsidP="00347F86">
      <w:pPr>
        <w:pStyle w:val="Heading2"/>
      </w:pPr>
      <w:bookmarkStart w:id="188" w:name="_Toc25573114"/>
      <w:r w:rsidRPr="00FA0F5C">
        <w:t>Non-therapeutic sterilisation of people with disability</w:t>
      </w:r>
      <w:bookmarkEnd w:id="188"/>
    </w:p>
    <w:p w14:paraId="3F1DB704" w14:textId="77777777" w:rsidR="00BF3323" w:rsidRPr="008D7535" w:rsidRDefault="00BF3323" w:rsidP="00347F86">
      <w:bookmarkStart w:id="189" w:name="_Hlk23185816"/>
      <w:bookmarkEnd w:id="187"/>
      <w:r w:rsidRPr="008D7535">
        <w:t xml:space="preserve">Non-therapeutic sterilisation of people with disability, particularly women and girls, continues to take place in Australia. </w:t>
      </w:r>
    </w:p>
    <w:p w14:paraId="7202FAF4" w14:textId="77777777" w:rsidR="00BF3323" w:rsidRPr="00FA0F5C" w:rsidRDefault="00BF3323" w:rsidP="00347F86">
      <w:r w:rsidRPr="00FA0F5C">
        <w:t xml:space="preserve">Legislation in Australia still </w:t>
      </w:r>
      <w:r>
        <w:t>permits the</w:t>
      </w:r>
      <w:r w:rsidRPr="00FA0F5C">
        <w:t xml:space="preserve"> non-therapeutic sterilisation of children with disability. Australian Lawyers for Human Rights </w:t>
      </w:r>
      <w:r>
        <w:t xml:space="preserve">(ALHR) </w:t>
      </w:r>
      <w:r w:rsidRPr="00FA0F5C">
        <w:t>told the N</w:t>
      </w:r>
      <w:r>
        <w:t xml:space="preserve">ational Children’s Commissioner </w:t>
      </w:r>
      <w:r w:rsidRPr="00FA0F5C">
        <w:t>that</w:t>
      </w:r>
      <w:r>
        <w:t>:</w:t>
      </w:r>
    </w:p>
    <w:p w14:paraId="77624F0F" w14:textId="77777777" w:rsidR="00BF3323" w:rsidRPr="00FA0F5C" w:rsidRDefault="00BF3323" w:rsidP="00347F86">
      <w:pPr>
        <w:ind w:left="720"/>
      </w:pPr>
      <w:r w:rsidRPr="006C6507">
        <w:rPr>
          <w:sz w:val="22"/>
          <w:szCs w:val="22"/>
        </w:rPr>
        <w:t>Sterilisation of a child in Australia can occur with an order from the Family Court or a guardianship tribunal, having consideration to the best interests of the child. ALHR is concerned that, in some cases, the ‘best interests’ of the child with a disability will be impacted upon by consideration of the interests of parents, carers and the broader health and disability support system, which may be contrary to the child’s wishes</w:t>
      </w:r>
      <w:r w:rsidRPr="00FA0F5C">
        <w:t>.</w:t>
      </w:r>
      <w:r w:rsidRPr="00FA0F5C">
        <w:rPr>
          <w:rStyle w:val="EndnoteReference"/>
        </w:rPr>
        <w:endnoteReference w:id="328"/>
      </w:r>
    </w:p>
    <w:p w14:paraId="117FEC5C" w14:textId="77777777" w:rsidR="00BF3323" w:rsidRDefault="00BF3323" w:rsidP="00347F86">
      <w:r w:rsidRPr="00FA0F5C">
        <w:t>There is very little data available about forced sterilisations of children in Australia.</w:t>
      </w:r>
    </w:p>
    <w:p w14:paraId="739B4D46" w14:textId="77777777" w:rsidR="00BF3323" w:rsidRPr="00427757" w:rsidRDefault="00BF3323" w:rsidP="00347F86">
      <w:pPr>
        <w:rPr>
          <w:b/>
          <w:bCs/>
        </w:rPr>
      </w:pPr>
      <w:r w:rsidRPr="00427757">
        <w:rPr>
          <w:b/>
          <w:bCs/>
        </w:rPr>
        <w:lastRenderedPageBreak/>
        <w:t>In its Concluding Observations (2019), the Committee on the Rights of the Child urged the Australian Government to prohibit by law the sterili</w:t>
      </w:r>
      <w:r>
        <w:rPr>
          <w:b/>
          <w:bCs/>
        </w:rPr>
        <w:t>s</w:t>
      </w:r>
      <w:r w:rsidRPr="00427757">
        <w:rPr>
          <w:b/>
          <w:bCs/>
        </w:rPr>
        <w:t>ation of girls with disabilities without their prior, fully informed and free consent.</w:t>
      </w:r>
      <w:r w:rsidRPr="00427757">
        <w:rPr>
          <w:rStyle w:val="EndnoteReference"/>
          <w:b/>
          <w:bCs/>
        </w:rPr>
        <w:endnoteReference w:id="329"/>
      </w:r>
    </w:p>
    <w:p w14:paraId="603B0616" w14:textId="77777777" w:rsidR="00320D38" w:rsidRPr="00FA0F5C" w:rsidRDefault="00320D38" w:rsidP="00347F86">
      <w:pPr>
        <w:pStyle w:val="Heading2"/>
      </w:pPr>
      <w:bookmarkStart w:id="190" w:name="_Toc25573115"/>
      <w:r w:rsidRPr="00FA0F5C">
        <w:t>Mental health</w:t>
      </w:r>
      <w:r>
        <w:t xml:space="preserve"> and wellbeing</w:t>
      </w:r>
      <w:bookmarkEnd w:id="190"/>
    </w:p>
    <w:p w14:paraId="3E67E62F" w14:textId="77777777" w:rsidR="00BF3323" w:rsidRPr="008D7535" w:rsidRDefault="00BF3323" w:rsidP="00347F86">
      <w:r w:rsidRPr="008D7535">
        <w:t xml:space="preserve">Surveys of children, young people and their families provide some insights into the prevalence, nature and impact of mental health problems for children. </w:t>
      </w:r>
    </w:p>
    <w:p w14:paraId="32F673BD" w14:textId="77777777" w:rsidR="00BF3323" w:rsidRDefault="00BF3323" w:rsidP="00347F86">
      <w:r w:rsidRPr="00FA0F5C">
        <w:t xml:space="preserve">The second </w:t>
      </w:r>
      <w:bookmarkStart w:id="191" w:name="_Hlk15309691"/>
      <w:r>
        <w:t xml:space="preserve">and most recent </w:t>
      </w:r>
      <w:r w:rsidRPr="00191E89">
        <w:rPr>
          <w:i/>
          <w:iCs/>
        </w:rPr>
        <w:t>Australian Child and Adolescent Survey of Mental Health and Wellbeing</w:t>
      </w:r>
      <w:bookmarkEnd w:id="191"/>
      <w:r w:rsidRPr="00FA0F5C">
        <w:t xml:space="preserve"> was conduct</w:t>
      </w:r>
      <w:r>
        <w:t xml:space="preserve">ed </w:t>
      </w:r>
      <w:r w:rsidRPr="00FA0F5C">
        <w:t>in 2013–</w:t>
      </w:r>
      <w:r w:rsidRPr="0056606F">
        <w:t>14</w:t>
      </w:r>
      <w:r>
        <w:t xml:space="preserve"> with </w:t>
      </w:r>
      <w:r w:rsidRPr="00FA0F5C">
        <w:t>over 6,300 families with children aged 4</w:t>
      </w:r>
      <w:r>
        <w:t>–</w:t>
      </w:r>
      <w:r w:rsidRPr="00FA0F5C">
        <w:t>17 years</w:t>
      </w:r>
      <w:r w:rsidRPr="0056606F">
        <w:t>.</w:t>
      </w:r>
      <w:r w:rsidRPr="0056606F">
        <w:rPr>
          <w:rStyle w:val="EndnoteReference"/>
        </w:rPr>
        <w:endnoteReference w:id="330"/>
      </w:r>
      <w:r w:rsidRPr="0056606F">
        <w:t xml:space="preserve"> </w:t>
      </w:r>
      <w:r w:rsidRPr="00FA0F5C">
        <w:t>Parents and carers completed a survey</w:t>
      </w:r>
      <w:r>
        <w:t>, while</w:t>
      </w:r>
      <w:r w:rsidRPr="00FA0F5C">
        <w:t xml:space="preserve"> children aged 11 years and older completed their own survey. </w:t>
      </w:r>
      <w:r>
        <w:t>K</w:t>
      </w:r>
      <w:r w:rsidRPr="00FA0F5C">
        <w:t>ey findings included:</w:t>
      </w:r>
    </w:p>
    <w:p w14:paraId="33C2EB42" w14:textId="77777777" w:rsidR="00BF3323" w:rsidRPr="00FA0F5C" w:rsidRDefault="00BF3323" w:rsidP="00347F86">
      <w:pPr>
        <w:pStyle w:val="ListParagraph"/>
        <w:widowControl/>
        <w:numPr>
          <w:ilvl w:val="0"/>
          <w:numId w:val="62"/>
        </w:numPr>
        <w:spacing w:before="240"/>
        <w:contextualSpacing/>
      </w:pPr>
      <w:r w:rsidRPr="00FA0F5C">
        <w:t>almost one in seven (13.9%)</w:t>
      </w:r>
      <w:r>
        <w:t xml:space="preserve"> children aged</w:t>
      </w:r>
      <w:r w:rsidRPr="00FA0F5C">
        <w:t xml:space="preserve"> 4–17</w:t>
      </w:r>
      <w:r>
        <w:t xml:space="preserve"> </w:t>
      </w:r>
      <w:r w:rsidRPr="00FA0F5C">
        <w:t>were assessed as having mental disorders in the previous 12 months</w:t>
      </w:r>
    </w:p>
    <w:p w14:paraId="57C81566" w14:textId="77777777" w:rsidR="00BF3323" w:rsidRPr="00FA0F5C" w:rsidRDefault="00BF3323" w:rsidP="00347F86">
      <w:pPr>
        <w:pStyle w:val="ListParagraph"/>
        <w:widowControl/>
        <w:numPr>
          <w:ilvl w:val="0"/>
          <w:numId w:val="62"/>
        </w:numPr>
        <w:spacing w:before="240"/>
        <w:contextualSpacing/>
      </w:pPr>
      <w:r w:rsidRPr="00FA0F5C">
        <w:t>males were more likely than females to have experienced mental disorders (16.3% compared with 11.5%)</w:t>
      </w:r>
    </w:p>
    <w:p w14:paraId="31E9BC67" w14:textId="77777777" w:rsidR="00BF3323" w:rsidRPr="00FA0F5C" w:rsidRDefault="00BF3323" w:rsidP="00347F86">
      <w:pPr>
        <w:pStyle w:val="ListParagraph"/>
        <w:widowControl/>
        <w:numPr>
          <w:ilvl w:val="0"/>
          <w:numId w:val="62"/>
        </w:numPr>
        <w:spacing w:before="240"/>
        <w:contextualSpacing/>
      </w:pPr>
      <w:r w:rsidRPr="00FA0F5C">
        <w:t>A</w:t>
      </w:r>
      <w:r>
        <w:t xml:space="preserve">ttention </w:t>
      </w:r>
      <w:r w:rsidRPr="00FA0F5C">
        <w:t>D</w:t>
      </w:r>
      <w:r>
        <w:t xml:space="preserve">eficit </w:t>
      </w:r>
      <w:r w:rsidRPr="00FA0F5C">
        <w:t>H</w:t>
      </w:r>
      <w:r>
        <w:t xml:space="preserve">yperactivity </w:t>
      </w:r>
      <w:r w:rsidRPr="00FA0F5C">
        <w:t>D</w:t>
      </w:r>
      <w:r>
        <w:t>isorder (ADHD)</w:t>
      </w:r>
      <w:r w:rsidRPr="00FA0F5C">
        <w:t xml:space="preserve"> was the most common mental disorder in children and adolescents (7.4%), followed by anxiety disorders (6.9%), major depressive disorder (2.8%) and conduct disorder (2.1%)</w:t>
      </w:r>
    </w:p>
    <w:p w14:paraId="6EED86CB" w14:textId="77777777" w:rsidR="00BF3323" w:rsidRPr="00FA0F5C" w:rsidRDefault="00BF3323" w:rsidP="00347F86">
      <w:pPr>
        <w:pStyle w:val="ListParagraph"/>
        <w:widowControl/>
        <w:numPr>
          <w:ilvl w:val="0"/>
          <w:numId w:val="62"/>
        </w:numPr>
        <w:spacing w:before="240"/>
        <w:contextualSpacing/>
      </w:pPr>
      <w:r w:rsidRPr="00FA0F5C">
        <w:t>4.2% of children and adolescents with a disorder had two or more mental disorders at some time in the previous 12 months</w:t>
      </w:r>
    </w:p>
    <w:p w14:paraId="29590F9C" w14:textId="77777777" w:rsidR="00BF3323" w:rsidRPr="00FA0F5C" w:rsidRDefault="00BF3323" w:rsidP="00347F86">
      <w:pPr>
        <w:pStyle w:val="ListParagraph"/>
        <w:widowControl/>
        <w:numPr>
          <w:ilvl w:val="0"/>
          <w:numId w:val="62"/>
        </w:numPr>
        <w:spacing w:before="240"/>
        <w:contextualSpacing/>
      </w:pPr>
      <w:r w:rsidRPr="00FA0F5C">
        <w:t xml:space="preserve">about one in thirteen (7.5%) </w:t>
      </w:r>
      <w:r>
        <w:t xml:space="preserve">young people aged </w:t>
      </w:r>
      <w:r w:rsidRPr="00FA0F5C">
        <w:t>12–17 had seriously considered attempting suicide in the previous 12 months</w:t>
      </w:r>
    </w:p>
    <w:p w14:paraId="58B8A2DF" w14:textId="77777777" w:rsidR="00BF3323" w:rsidRPr="00155605" w:rsidRDefault="00BF3323" w:rsidP="00347F86">
      <w:pPr>
        <w:pStyle w:val="ListParagraph"/>
        <w:widowControl/>
        <w:numPr>
          <w:ilvl w:val="0"/>
          <w:numId w:val="62"/>
        </w:numPr>
        <w:spacing w:before="240"/>
        <w:contextualSpacing/>
      </w:pPr>
      <w:r w:rsidRPr="00FA0F5C">
        <w:t>around one in ten</w:t>
      </w:r>
      <w:r>
        <w:t xml:space="preserve"> </w:t>
      </w:r>
      <w:r w:rsidRPr="00FA0F5C">
        <w:t xml:space="preserve">(10.9%) </w:t>
      </w:r>
      <w:r>
        <w:t xml:space="preserve">young people aged </w:t>
      </w:r>
      <w:r w:rsidRPr="00FA0F5C">
        <w:t xml:space="preserve">12–17 reported </w:t>
      </w:r>
      <w:r>
        <w:t>that they had self-harmed</w:t>
      </w:r>
      <w:r w:rsidRPr="00FA0F5C">
        <w:t xml:space="preserve"> and about three quarters (73.5%) of these </w:t>
      </w:r>
      <w:r>
        <w:t>young people</w:t>
      </w:r>
      <w:r w:rsidRPr="00FA0F5C">
        <w:t xml:space="preserve"> had harmed themselves in the previous 12 months.</w:t>
      </w:r>
      <w:r w:rsidRPr="00FA0F5C">
        <w:rPr>
          <w:rStyle w:val="EndnoteReference"/>
        </w:rPr>
        <w:endnoteReference w:id="331"/>
      </w:r>
    </w:p>
    <w:p w14:paraId="3E4D1EA0" w14:textId="2BD13512" w:rsidR="00BF3323" w:rsidRDefault="00BF3323" w:rsidP="00347F86">
      <w:r w:rsidRPr="00FA0F5C">
        <w:t>Each year</w:t>
      </w:r>
      <w:r>
        <w:t xml:space="preserve">, </w:t>
      </w:r>
      <w:r w:rsidRPr="00FA0F5C">
        <w:t>Mission Australia conducts a national survey of you</w:t>
      </w:r>
      <w:r>
        <w:t>ng people</w:t>
      </w:r>
      <w:r w:rsidRPr="00FA0F5C">
        <w:t xml:space="preserve"> aged 15–19, asking them about issues that concern them. In 201</w:t>
      </w:r>
      <w:r>
        <w:t>8</w:t>
      </w:r>
      <w:r w:rsidRPr="00FA0F5C">
        <w:t>, there were more than 2</w:t>
      </w:r>
      <w:r>
        <w:t>8</w:t>
      </w:r>
      <w:r w:rsidRPr="00FA0F5C">
        <w:t>,000 responses. Mental health was identified as the main concern</w:t>
      </w:r>
      <w:r>
        <w:t xml:space="preserve"> for young people in all states and territories</w:t>
      </w:r>
      <w:r w:rsidRPr="00FA0F5C">
        <w:t>.</w:t>
      </w:r>
      <w:r>
        <w:t xml:space="preserve"> The rate of young people who identified mental health as a key national issue doubled from 21% in 2016 to 43% in 2018.</w:t>
      </w:r>
      <w:r w:rsidRPr="00FA0F5C">
        <w:rPr>
          <w:rStyle w:val="EndnoteReference"/>
        </w:rPr>
        <w:endnoteReference w:id="332"/>
      </w:r>
    </w:p>
    <w:p w14:paraId="13EDC883" w14:textId="2431FC51" w:rsidR="003F19E4" w:rsidRDefault="003F19E4">
      <w:pPr>
        <w:keepNext w:val="0"/>
        <w:keepLines w:val="0"/>
        <w:widowControl/>
        <w:spacing w:after="160" w:line="259" w:lineRule="auto"/>
      </w:pPr>
      <w:r>
        <w:br w:type="page"/>
      </w:r>
    </w:p>
    <w:p w14:paraId="0DB45B00" w14:textId="77777777" w:rsidR="00320D38" w:rsidRPr="000D1182" w:rsidRDefault="00320D38" w:rsidP="00347F86">
      <w:pPr>
        <w:pStyle w:val="Heading3"/>
        <w:numPr>
          <w:ilvl w:val="2"/>
          <w:numId w:val="92"/>
        </w:numPr>
      </w:pPr>
      <w:r w:rsidRPr="00DC5660">
        <w:rPr>
          <w:rFonts w:eastAsia="MS Mincho"/>
        </w:rPr>
        <w:lastRenderedPageBreak/>
        <w:t xml:space="preserve">Mental health and wellbeing support services for children and young people  </w:t>
      </w:r>
    </w:p>
    <w:p w14:paraId="6671267D" w14:textId="77777777" w:rsidR="001B181E" w:rsidRPr="002D6DB8" w:rsidRDefault="001B181E" w:rsidP="00347F86">
      <w:pPr>
        <w:rPr>
          <w:rStyle w:val="EndnoteReference"/>
          <w:rFonts w:eastAsia="MS Mincho" w:cs="Times New Roman"/>
          <w:sz w:val="24"/>
          <w:vertAlign w:val="baseline"/>
        </w:rPr>
      </w:pPr>
      <w:r>
        <w:t>T</w:t>
      </w:r>
      <w:r w:rsidRPr="00FA0F5C">
        <w:t>here ar</w:t>
      </w:r>
      <w:r>
        <w:t>e more than</w:t>
      </w:r>
      <w:r w:rsidRPr="00FA0F5C">
        <w:t xml:space="preserve"> 100 Headspace centres across Australia, providing early intervention mental health services to </w:t>
      </w:r>
      <w:r>
        <w:t>young people</w:t>
      </w:r>
      <w:r w:rsidRPr="00FA0F5C">
        <w:t xml:space="preserve"> aged 12–25. Headspace has also established e-Headspace, an online and telephone service to support children and their families</w:t>
      </w:r>
      <w:r w:rsidRPr="00FA0F5C">
        <w:rPr>
          <w:rFonts w:eastAsia="MS Mincho"/>
        </w:rPr>
        <w:t>.</w:t>
      </w:r>
      <w:r w:rsidRPr="00FA0F5C">
        <w:rPr>
          <w:rStyle w:val="EndnoteReference"/>
        </w:rPr>
        <w:endnoteReference w:id="333"/>
      </w:r>
      <w:r>
        <w:rPr>
          <w:rFonts w:eastAsia="MS Mincho"/>
        </w:rPr>
        <w:t xml:space="preserve"> </w:t>
      </w:r>
    </w:p>
    <w:p w14:paraId="1DDE83D8" w14:textId="77777777" w:rsidR="001B181E" w:rsidRDefault="001B181E" w:rsidP="00347F86">
      <w:pPr>
        <w:rPr>
          <w:rFonts w:eastAsia="MS Mincho"/>
        </w:rPr>
      </w:pPr>
      <w:r>
        <w:rPr>
          <w:rFonts w:eastAsia="MS Mincho"/>
        </w:rPr>
        <w:t>Kids Helpline provides free phone and online counselling for young people aged 5–25. In 2018, Kids Helpline responded to 67,264 contacts seeking counselling support. 27% of these contacts were in relation to mental health concerns.</w:t>
      </w:r>
      <w:r>
        <w:rPr>
          <w:rStyle w:val="EndnoteReference"/>
          <w:rFonts w:eastAsia="MS Mincho"/>
        </w:rPr>
        <w:endnoteReference w:id="334"/>
      </w:r>
      <w:r>
        <w:rPr>
          <w:rFonts w:eastAsia="MS Mincho"/>
        </w:rPr>
        <w:t xml:space="preserve"> </w:t>
      </w:r>
    </w:p>
    <w:p w14:paraId="7C74C7A9" w14:textId="77777777" w:rsidR="001B181E" w:rsidRDefault="001B181E" w:rsidP="00347F86">
      <w:pPr>
        <w:rPr>
          <w:rFonts w:eastAsia="MS Mincho"/>
        </w:rPr>
      </w:pPr>
      <w:r>
        <w:t>Although Kids Helpline and Headspace provide valuable mental health support</w:t>
      </w:r>
      <w:r w:rsidRPr="00FA0F5C">
        <w:t xml:space="preserve">, the National Mental Health Commission </w:t>
      </w:r>
      <w:r>
        <w:t xml:space="preserve">has </w:t>
      </w:r>
      <w:r w:rsidRPr="00FA0F5C">
        <w:t>indicated that there is a shortage of mental health services in Australia</w:t>
      </w:r>
      <w:r>
        <w:t>,</w:t>
      </w:r>
      <w:r w:rsidRPr="00FA0F5C">
        <w:t xml:space="preserve"> ‘which can result in children and young people presenting later, or at a more advanced stage of ill-health</w:t>
      </w:r>
      <w:r>
        <w:t>’.</w:t>
      </w:r>
      <w:r w:rsidRPr="00FA0F5C">
        <w:t xml:space="preserve"> </w:t>
      </w:r>
      <w:r>
        <w:t xml:space="preserve">The National Mental Health Commission has </w:t>
      </w:r>
      <w:r w:rsidRPr="00FA0F5C">
        <w:t>also suggested that mental health services tend to be more ‘adult’ focused, which can make them less accessible to children.</w:t>
      </w:r>
      <w:r w:rsidRPr="00C82F37">
        <w:rPr>
          <w:rStyle w:val="EndnoteReference"/>
        </w:rPr>
        <w:t xml:space="preserve"> </w:t>
      </w:r>
      <w:r>
        <w:rPr>
          <w:rStyle w:val="EndnoteReference"/>
        </w:rPr>
        <w:endnoteReference w:id="335"/>
      </w:r>
    </w:p>
    <w:p w14:paraId="6179611C" w14:textId="77777777" w:rsidR="001B181E" w:rsidRPr="00BA5344" w:rsidRDefault="001B181E" w:rsidP="00347F86">
      <w:pPr>
        <w:rPr>
          <w:rStyle w:val="EndnoteReference"/>
          <w:rFonts w:eastAsia="MS Mincho" w:cs="Times New Roman"/>
          <w:sz w:val="24"/>
          <w:vertAlign w:val="baseline"/>
        </w:rPr>
      </w:pPr>
      <w:r>
        <w:rPr>
          <w:rFonts w:eastAsia="MS Mincho"/>
        </w:rPr>
        <w:t>In April 2019, the Australian Government committed $461.1 million over seven years for youth mental health. Most of this funding has been allocated to Headspace to reduce waiting lists, build new Headspace centres and extend the Early Psychosis Youth Services program.</w:t>
      </w:r>
      <w:r>
        <w:rPr>
          <w:rStyle w:val="EndnoteReference"/>
          <w:rFonts w:eastAsia="MS Mincho"/>
        </w:rPr>
        <w:endnoteReference w:id="336"/>
      </w:r>
      <w:r>
        <w:rPr>
          <w:rFonts w:eastAsia="MS Mincho"/>
        </w:rPr>
        <w:t xml:space="preserve">  </w:t>
      </w:r>
    </w:p>
    <w:p w14:paraId="088F475E" w14:textId="77777777" w:rsidR="001B181E" w:rsidRDefault="001B181E" w:rsidP="00347F86">
      <w:r>
        <w:t xml:space="preserve">‘Tackling mental health and risky behaviours’ is a priority area in the National Action Plan for Health of Children and Young People 2020–2030, which commits to: </w:t>
      </w:r>
    </w:p>
    <w:p w14:paraId="7BB18C9B" w14:textId="77777777" w:rsidR="001B181E" w:rsidRDefault="001B181E" w:rsidP="00347F86">
      <w:pPr>
        <w:pStyle w:val="ListParagraph"/>
        <w:widowControl/>
        <w:numPr>
          <w:ilvl w:val="0"/>
          <w:numId w:val="64"/>
        </w:numPr>
        <w:spacing w:before="240"/>
        <w:contextualSpacing/>
      </w:pPr>
      <w:r>
        <w:t>support maternal, paternal and child mental health in the early years</w:t>
      </w:r>
    </w:p>
    <w:p w14:paraId="656BFDA2" w14:textId="77777777" w:rsidR="001B181E" w:rsidRDefault="001B181E" w:rsidP="00347F86">
      <w:pPr>
        <w:pStyle w:val="ListParagraph"/>
        <w:widowControl/>
        <w:numPr>
          <w:ilvl w:val="0"/>
          <w:numId w:val="64"/>
        </w:numPr>
        <w:spacing w:before="240"/>
        <w:contextualSpacing/>
      </w:pPr>
      <w:r>
        <w:t>focus on the middle years as a period to build resilience and social and emotional coping skills</w:t>
      </w:r>
    </w:p>
    <w:p w14:paraId="7AEE1C45" w14:textId="77777777" w:rsidR="001B181E" w:rsidRDefault="001B181E" w:rsidP="00347F86">
      <w:pPr>
        <w:pStyle w:val="ListParagraph"/>
        <w:widowControl/>
        <w:numPr>
          <w:ilvl w:val="0"/>
          <w:numId w:val="64"/>
        </w:numPr>
        <w:spacing w:before="240"/>
        <w:contextualSpacing/>
      </w:pPr>
      <w:r>
        <w:t>support transitions and risks during all life stages and across the life course</w:t>
      </w:r>
    </w:p>
    <w:p w14:paraId="1BBF7CE7" w14:textId="77777777" w:rsidR="001B181E" w:rsidRDefault="001B181E" w:rsidP="00347F86">
      <w:pPr>
        <w:pStyle w:val="ListParagraph"/>
        <w:widowControl/>
        <w:numPr>
          <w:ilvl w:val="0"/>
          <w:numId w:val="64"/>
        </w:numPr>
        <w:spacing w:before="240"/>
        <w:contextualSpacing/>
      </w:pPr>
      <w:r>
        <w:t xml:space="preserve">strengthen the tailoring, appropriateness and impact of suicide prevention strategies </w:t>
      </w:r>
    </w:p>
    <w:p w14:paraId="1C276AE2" w14:textId="18301F72" w:rsidR="001B181E" w:rsidRDefault="001B181E" w:rsidP="00347F86">
      <w:pPr>
        <w:pStyle w:val="ListParagraph"/>
        <w:widowControl/>
        <w:numPr>
          <w:ilvl w:val="0"/>
          <w:numId w:val="64"/>
        </w:numPr>
        <w:spacing w:before="240"/>
        <w:contextualSpacing/>
      </w:pPr>
      <w:r>
        <w:t>address the heightened prevalence of mental health conditions among LGBTI children and young people</w:t>
      </w:r>
    </w:p>
    <w:p w14:paraId="2F3C2616" w14:textId="48B88907" w:rsidR="001B181E" w:rsidRDefault="001B181E" w:rsidP="00347F86">
      <w:pPr>
        <w:pStyle w:val="ListParagraph"/>
        <w:widowControl/>
        <w:numPr>
          <w:ilvl w:val="0"/>
          <w:numId w:val="64"/>
        </w:numPr>
        <w:spacing w:before="240"/>
        <w:contextualSpacing/>
      </w:pPr>
      <w:r>
        <w:t>work with partners to foster supportive communities for mental health.</w:t>
      </w:r>
      <w:r>
        <w:rPr>
          <w:rStyle w:val="EndnoteReference"/>
        </w:rPr>
        <w:endnoteReference w:id="337"/>
      </w:r>
      <w:r>
        <w:t xml:space="preserve">  </w:t>
      </w:r>
    </w:p>
    <w:p w14:paraId="318DE67F" w14:textId="77777777" w:rsidR="001B181E" w:rsidRDefault="001B181E" w:rsidP="00347F86">
      <w:r w:rsidRPr="001A4F7C">
        <w:t>As part of ‘Australia’s Long Term National Health Plan to Build the World’s Best Health System’</w:t>
      </w:r>
      <w:r>
        <w:t>,</w:t>
      </w:r>
      <w:r w:rsidRPr="001A4F7C">
        <w:t xml:space="preserve"> the Australian </w:t>
      </w:r>
      <w:r>
        <w:t>G</w:t>
      </w:r>
      <w:r w:rsidRPr="001A4F7C">
        <w:t>overnment is developing a National Children’s Mental Health Strategy to ensure that neuropsychiatric conditions are diagnosed and treated early to prevent</w:t>
      </w:r>
      <w:r>
        <w:t xml:space="preserve"> lifelong disability. The strategy aims to provide a framework for preventing mental illness and reducing its impact on children, families and the community.</w:t>
      </w:r>
      <w:r>
        <w:rPr>
          <w:rStyle w:val="EndnoteReference"/>
        </w:rPr>
        <w:endnoteReference w:id="338"/>
      </w:r>
    </w:p>
    <w:bookmarkEnd w:id="189"/>
    <w:p w14:paraId="41ADA975" w14:textId="4A43753C" w:rsidR="001B181E" w:rsidRPr="00D70630" w:rsidRDefault="001B181E" w:rsidP="00347F86">
      <w:r w:rsidRPr="00FA0F5C">
        <w:lastRenderedPageBreak/>
        <w:t>The Fifth National Mental Health and Suicide Prevention Plan</w:t>
      </w:r>
      <w:r>
        <w:t xml:space="preserve"> acknowledges that children and adolescents experience mental health problems differently from adults but does not specifically identify child or youth mental health as a priority area for action</w:t>
      </w:r>
      <w:r w:rsidRPr="00FA0F5C">
        <w:t>.</w:t>
      </w:r>
      <w:r w:rsidRPr="00FA0F5C">
        <w:rPr>
          <w:rStyle w:val="EndnoteReference"/>
        </w:rPr>
        <w:endnoteReference w:id="339"/>
      </w:r>
      <w:r>
        <w:t xml:space="preserve"> The implementation document for the plan states that regional mental health and suicide prevention plans should specifically consider the requirements of children with or at risk of severe mental illness.</w:t>
      </w:r>
      <w:r>
        <w:rPr>
          <w:rStyle w:val="EndnoteReference"/>
        </w:rPr>
        <w:endnoteReference w:id="340"/>
      </w:r>
    </w:p>
    <w:p w14:paraId="3E4AC09A" w14:textId="3B0B40E2" w:rsidR="001B181E" w:rsidRDefault="001B181E" w:rsidP="00347F86">
      <w:r w:rsidRPr="00FA0F5C">
        <w:rPr>
          <w:rFonts w:cs="Open Sans"/>
          <w:noProof/>
          <w:lang w:val="en-US" w:eastAsia="en-US"/>
        </w:rPr>
        <mc:AlternateContent>
          <mc:Choice Requires="wps">
            <w:drawing>
              <wp:anchor distT="0" distB="0" distL="114300" distR="114300" simplePos="0" relativeHeight="251921408" behindDoc="0" locked="0" layoutInCell="1" allowOverlap="1" wp14:anchorId="5CD3961C" wp14:editId="70C05C5E">
                <wp:simplePos x="0" y="0"/>
                <wp:positionH relativeFrom="column">
                  <wp:posOffset>609600</wp:posOffset>
                </wp:positionH>
                <wp:positionV relativeFrom="paragraph">
                  <wp:posOffset>483870</wp:posOffset>
                </wp:positionV>
                <wp:extent cx="4241800" cy="1147445"/>
                <wp:effectExtent l="0" t="0" r="25400" b="414655"/>
                <wp:wrapTopAndBottom/>
                <wp:docPr id="237" name="Rectangular Callout 6"/>
                <wp:cNvGraphicFramePr/>
                <a:graphic xmlns:a="http://schemas.openxmlformats.org/drawingml/2006/main">
                  <a:graphicData uri="http://schemas.microsoft.com/office/word/2010/wordprocessingShape">
                    <wps:wsp>
                      <wps:cNvSpPr/>
                      <wps:spPr>
                        <a:xfrm>
                          <a:off x="0" y="0"/>
                          <a:ext cx="4241800" cy="1147445"/>
                        </a:xfrm>
                        <a:prstGeom prst="wedgeRectCallout">
                          <a:avLst>
                            <a:gd name="adj1" fmla="val -40625"/>
                            <a:gd name="adj2" fmla="val 82728"/>
                          </a:avLst>
                        </a:prstGeom>
                        <a:solidFill>
                          <a:srgbClr val="E1CCF0">
                            <a:alpha val="29804"/>
                          </a:srgbClr>
                        </a:solidFill>
                        <a:ln>
                          <a:solidFill>
                            <a:srgbClr val="7030A0"/>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49A62B56" w14:textId="77777777" w:rsidR="00FD1665" w:rsidRPr="001A12E0" w:rsidRDefault="00FD1665" w:rsidP="001B181E">
                            <w:pPr>
                              <w:jc w:val="center"/>
                              <w:rPr>
                                <w:rFonts w:cs="Open Sans"/>
                                <w:color w:val="000000" w:themeColor="text1"/>
                                <w:sz w:val="22"/>
                                <w:szCs w:val="22"/>
                              </w:rPr>
                            </w:pPr>
                            <w:r w:rsidRPr="001A12E0">
                              <w:rPr>
                                <w:rFonts w:cs="Open Sans"/>
                                <w:color w:val="000000" w:themeColor="text1"/>
                                <w:sz w:val="22"/>
                                <w:szCs w:val="22"/>
                              </w:rPr>
                              <w:t>Mental health needs to be a priority</w:t>
                            </w:r>
                            <w:r w:rsidRPr="001A12E0">
                              <w:rPr>
                                <w:rFonts w:cs="Open Sans"/>
                                <w:color w:val="000000" w:themeColor="text1"/>
                                <w:sz w:val="22"/>
                                <w:szCs w:val="22"/>
                              </w:rPr>
                              <w:br/>
                              <w:t>(child, age unknown)</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CD3961C" id="Rectangular Callout 6" o:spid="_x0000_s1084" type="#_x0000_t61" style="position:absolute;margin-left:48pt;margin-top:38.1pt;width:334pt;height:90.35pt;z-index:251921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UMZP8AIAAE0GAAAOAAAAZHJzL2Uyb0RvYy54bWysVd9v2yAQfp+0/wHx3vpHnSaN6lRRukyT&#10;qrVqO/WZYIg9YWBA4nR//Q6wnWzr9jCtDy7H3X1893Fcrm8OrUB7ZmyjZImz8xQjJqmqGrkt8Zfn&#10;9dkMI+uIrIhQkpX4lVl8s3j/7rrTc5arWomKGQQg0s47XeLaOT1PEktr1hJ7rjST4OTKtMSBabZJ&#10;ZUgH6K1I8jS9TDplKm0UZdbC7m104kXA55xRd8+5ZQ6JEgM3F74mfDf+myyuyXxriK4b2tMg/8Ci&#10;JY2EQ0eoW+II2pnmN6i2oUZZxd05VW2iOG8oCzVANVn6SzVPNdEs1ALiWD3KZP8fLP28fzCoqUqc&#10;X0wxkqSFS3oE2Yjc7gQxaEWEUDuHLr1UnbZzyHjSD6a3LCx93QduWv8fKkKHIO/rKC87OERhs8iL&#10;bJbCLVDwZVkxLYqJR02O6dpY95GpFvlFiTtWbZln07MIEpP9nXVB66rnS6qvGUa8FXB1eyLQWZFe&#10;5gEaLuQkKD8NmuXTfNYf30MCkYGAx7dKNNW6ESIYZrtZCYMAv8QfstVqnUY2Qtck7uZXs7ToEW0M&#10;D8X9hCPk36Gn6UW6DH0JbE4ywfKpib+CKHpYuVfBPKCQj4zDPYLMeeAVXhAbGRNKmXRZdNWkYpHy&#10;JIW/gbJ/cz4jkA6AHpmDACN2DzBERpABO15lH+9TWXiAY3IU7A/EYvKYEU5W0o3JbSOVeasyAVX1&#10;J8f4QaQojVfJHTaH0OOTcOF+a6OqV2h8o+JEsJquG2i5O2LdAzHQR9CmMNbcPXy4UF2JVb/CqFbm&#10;+1v7Ph5eJngx6mCklNh+2xHDMBKfJLzZq6wo/AwKRjGZ5mCYU8/m1CN37UpBr0FnA7uw9PFODEtu&#10;VPsC02/pTwUXkRTOLjF1ZjBWLo46mJ+ULZchDOaOJu5OPmnqwb3QvumfDy/E6P7dOXiyn9Uwfsg8&#10;vI8o8jHWZ0q13DnFG+edR117A2ZW6KV+vvqheGqHqOOvwOIHAAAA//8DAFBLAwQUAAYACAAAACEA&#10;1AuAoN8AAAAJAQAADwAAAGRycy9kb3ducmV2LnhtbEyPwU7DMAyG70i8Q2QkLmhLqaBbS9MJVeLE&#10;ARhoEresMWlF41RN2hWeHnOCo/1bn7+/3C2uFzOOofOk4HqdgEBqvOnIKnh7fVhtQYSoyejeEyr4&#10;wgC76vys1IXxJ3rBeR+tYAiFQitoYxwKKUPTotNh7Qckzj786HTkcbTSjPrEcNfLNEky6XRH/KHV&#10;A9YtNp/7ySnIt+/1lX+iOp+nx+7Z5odvbVOlLi+W+zsQEZf4dwy/+qwOFTsd/UQmiJ4ZGVeJCjZZ&#10;CoLzTXbDi6OC9DbLQVal/N+g+gEAAP//AwBQSwECLQAUAAYACAAAACEAtoM4kv4AAADhAQAAEwAA&#10;AAAAAAAAAAAAAAAAAAAAW0NvbnRlbnRfVHlwZXNdLnhtbFBLAQItABQABgAIAAAAIQA4/SH/1gAA&#10;AJQBAAALAAAAAAAAAAAAAAAAAC8BAABfcmVscy8ucmVsc1BLAQItABQABgAIAAAAIQAeUMZP8AIA&#10;AE0GAAAOAAAAAAAAAAAAAAAAAC4CAABkcnMvZTJvRG9jLnhtbFBLAQItABQABgAIAAAAIQDUC4Cg&#10;3wAAAAkBAAAPAAAAAAAAAAAAAAAAAEoFAABkcnMvZG93bnJldi54bWxQSwUGAAAAAAQABADzAAAA&#10;VgYAAAAA&#10;" adj="2025,28669" fillcolor="#e1ccf0" strokecolor="#7030a0" strokeweight="1pt">
                <v:fill opacity="19532f"/>
                <v:textbox>
                  <w:txbxContent>
                    <w:p w14:paraId="49A62B56" w14:textId="77777777" w:rsidR="00FD1665" w:rsidRPr="001A12E0" w:rsidRDefault="00FD1665" w:rsidP="001B181E">
                      <w:pPr>
                        <w:jc w:val="center"/>
                        <w:rPr>
                          <w:rFonts w:cs="Open Sans"/>
                          <w:color w:val="000000" w:themeColor="text1"/>
                          <w:sz w:val="22"/>
                          <w:szCs w:val="22"/>
                        </w:rPr>
                      </w:pPr>
                      <w:r w:rsidRPr="001A12E0">
                        <w:rPr>
                          <w:rFonts w:cs="Open Sans"/>
                          <w:color w:val="000000" w:themeColor="text1"/>
                          <w:sz w:val="22"/>
                          <w:szCs w:val="22"/>
                        </w:rPr>
                        <w:t>Mental health needs to be a priority</w:t>
                      </w:r>
                      <w:r w:rsidRPr="001A12E0">
                        <w:rPr>
                          <w:rFonts w:cs="Open Sans"/>
                          <w:color w:val="000000" w:themeColor="text1"/>
                          <w:sz w:val="22"/>
                          <w:szCs w:val="22"/>
                        </w:rPr>
                        <w:br/>
                        <w:t>(child, age unknown)</w:t>
                      </w:r>
                    </w:p>
                  </w:txbxContent>
                </v:textbox>
                <w10:wrap type="topAndBottom"/>
              </v:shape>
            </w:pict>
          </mc:Fallback>
        </mc:AlternateContent>
      </w:r>
      <w:r>
        <w:t>See Chapter 12 for a discussion of the health issues facing Aboriginal and Torres Strait Islander children.</w:t>
      </w:r>
    </w:p>
    <w:p w14:paraId="53ACFFD0" w14:textId="0D84D7D8" w:rsidR="00320D38" w:rsidRPr="005F60E5" w:rsidRDefault="00320D38" w:rsidP="00347F86">
      <w:pPr>
        <w:pStyle w:val="Heading3"/>
      </w:pPr>
      <w:bookmarkStart w:id="192" w:name="_Hlk23185898"/>
      <w:r>
        <w:t xml:space="preserve">Suicide and self-harm </w:t>
      </w:r>
    </w:p>
    <w:p w14:paraId="2EDE9EAA" w14:textId="77777777" w:rsidR="00320D38" w:rsidRPr="008D7535" w:rsidRDefault="00320D38" w:rsidP="00347F86">
      <w:r w:rsidRPr="008D7535">
        <w:t xml:space="preserve">In 2017 suicide was the leading cause of death of Australian children aged 5–17. </w:t>
      </w:r>
    </w:p>
    <w:p w14:paraId="2D7999E7" w14:textId="77777777" w:rsidR="00320D38" w:rsidRDefault="00320D38" w:rsidP="00347F86">
      <w:r w:rsidRPr="00FA0F5C">
        <w:t>In 2017</w:t>
      </w:r>
      <w:r>
        <w:t xml:space="preserve">, </w:t>
      </w:r>
      <w:r w:rsidRPr="00FA0F5C">
        <w:t xml:space="preserve">the </w:t>
      </w:r>
      <w:r>
        <w:t>Australian Bureau of Statistics (ABS)</w:t>
      </w:r>
      <w:r w:rsidRPr="00FA0F5C">
        <w:t xml:space="preserve"> reported </w:t>
      </w:r>
      <w:r>
        <w:t xml:space="preserve">98 deaths of children aged 5–17 years due to suicide. </w:t>
      </w:r>
      <w:r w:rsidRPr="00FA0F5C">
        <w:t>This represents a 10.1% increase in deaths from 2016. Nearly 80%</w:t>
      </w:r>
      <w:r>
        <w:t xml:space="preserve"> </w:t>
      </w:r>
      <w:r w:rsidRPr="00FA0F5C">
        <w:t>(78.8%</w:t>
      </w:r>
      <w:r>
        <w:t xml:space="preserve">) </w:t>
      </w:r>
      <w:r w:rsidRPr="00FA0F5C">
        <w:t xml:space="preserve">of the child suicides </w:t>
      </w:r>
      <w:r>
        <w:t xml:space="preserve">in 2017 </w:t>
      </w:r>
      <w:r w:rsidRPr="00FA0F5C">
        <w:t>were aged between 15 and 17.</w:t>
      </w:r>
      <w:r w:rsidRPr="00FA0F5C">
        <w:rPr>
          <w:rStyle w:val="EndnoteReference"/>
        </w:rPr>
        <w:endnoteReference w:id="341"/>
      </w:r>
    </w:p>
    <w:p w14:paraId="2D120AF6" w14:textId="77777777" w:rsidR="00320D38" w:rsidRDefault="00320D38" w:rsidP="00347F86">
      <w:r>
        <w:t>More detailed, disaggregated data from the National Coronial Information System (NCIS) indicated that between 1 January 2007 and 31 December 2015, 645 children aged 4–17 years died by suicide.</w:t>
      </w:r>
      <w:r w:rsidRPr="00485C02">
        <w:t xml:space="preserve"> </w:t>
      </w:r>
      <w:r>
        <w:t>94% of these children were aged 14–17 years.</w:t>
      </w:r>
      <w:r w:rsidRPr="00485C02">
        <w:rPr>
          <w:rStyle w:val="EndnoteReference"/>
          <w:bCs/>
        </w:rPr>
        <w:t xml:space="preserve"> </w:t>
      </w:r>
      <w:r w:rsidRPr="00FA0F5C">
        <w:rPr>
          <w:rStyle w:val="EndnoteReference"/>
          <w:bCs/>
        </w:rPr>
        <w:endnoteReference w:id="342"/>
      </w:r>
      <w:r w:rsidRPr="00FA0F5C">
        <w:rPr>
          <w:rFonts w:cs="Open Sans"/>
          <w:bCs/>
        </w:rPr>
        <w:t xml:space="preserve"> </w:t>
      </w:r>
      <w:r>
        <w:t xml:space="preserve"> </w:t>
      </w:r>
    </w:p>
    <w:p w14:paraId="283B4341" w14:textId="08635915" w:rsidR="00320D38" w:rsidRDefault="00320D38" w:rsidP="00347F86">
      <w:pPr>
        <w:rPr>
          <w:bCs/>
        </w:rPr>
      </w:pPr>
      <w:r>
        <w:t xml:space="preserve">It is important to note the significant increase in the number of deaths by suicide between the 12–13 age group and the 14–15 age groups. This increase occurs when children are transitioning from primary to secondary school, </w:t>
      </w:r>
      <w:r w:rsidRPr="00FA0F5C">
        <w:rPr>
          <w:rFonts w:cs="Open Sans"/>
        </w:rPr>
        <w:t>accompanied by the onset of puberty and rapid brain development.</w:t>
      </w:r>
      <w:r w:rsidRPr="00FA0F5C">
        <w:rPr>
          <w:rStyle w:val="EndnoteReference"/>
          <w:bCs/>
        </w:rPr>
        <w:t xml:space="preserve"> </w:t>
      </w:r>
      <w:r>
        <w:rPr>
          <w:bCs/>
        </w:rPr>
        <w:t xml:space="preserve">This data suggests that the transition between childhood and adolescence is a time where targeted interventions are warranted. </w:t>
      </w:r>
    </w:p>
    <w:p w14:paraId="665D367F" w14:textId="739535EE" w:rsidR="00A10E62" w:rsidRPr="00485C02" w:rsidRDefault="00A10E62" w:rsidP="00347F86">
      <w:r>
        <w:rPr>
          <w:noProof/>
        </w:rPr>
        <w:lastRenderedPageBreak/>
        <w:drawing>
          <wp:inline distT="0" distB="0" distL="0" distR="0" wp14:anchorId="3E42EED0" wp14:editId="2B6FF56F">
            <wp:extent cx="5731510" cy="8279130"/>
            <wp:effectExtent l="0" t="0" r="0" b="1270"/>
            <wp:docPr id="85" name="Immagine 85" descr="61% of the 645 suicide deaths were of male children, 39% female. The most common location (74%) of suicide deaths was home. 79% of all mechanisms used was hang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 name="Figure 8.1_page 168.png"/>
                    <pic:cNvPicPr/>
                  </pic:nvPicPr>
                  <pic:blipFill>
                    <a:blip r:embed="rId110" cstate="print">
                      <a:extLst>
                        <a:ext uri="{28A0092B-C50C-407E-A947-70E740481C1C}">
                          <a14:useLocalDpi xmlns:a14="http://schemas.microsoft.com/office/drawing/2010/main" val="0"/>
                        </a:ext>
                      </a:extLst>
                    </a:blip>
                    <a:stretch>
                      <a:fillRect/>
                    </a:stretch>
                  </pic:blipFill>
                  <pic:spPr>
                    <a:xfrm>
                      <a:off x="0" y="0"/>
                      <a:ext cx="5731510" cy="8279130"/>
                    </a:xfrm>
                    <a:prstGeom prst="rect">
                      <a:avLst/>
                    </a:prstGeom>
                  </pic:spPr>
                </pic:pic>
              </a:graphicData>
            </a:graphic>
          </wp:inline>
        </w:drawing>
      </w:r>
    </w:p>
    <w:p w14:paraId="1E3D8686" w14:textId="450B9813" w:rsidR="00320D38" w:rsidRPr="005D3EFF" w:rsidRDefault="005656A0" w:rsidP="00347F86">
      <w:pPr>
        <w:pStyle w:val="Caption"/>
        <w:rPr>
          <w:i/>
        </w:rPr>
      </w:pPr>
      <w:bookmarkStart w:id="193" w:name="_Hlk23185941"/>
      <w:bookmarkEnd w:id="192"/>
      <w:r w:rsidRPr="00B55E27">
        <w:t>Figure 8.</w:t>
      </w:r>
      <w:r w:rsidR="001B181E">
        <w:t>1</w:t>
      </w:r>
      <w:r w:rsidRPr="00B55E27">
        <w:t>: Sourced from National Coronial Information System data (between 1 January 2007 and 31 December 2015).</w:t>
      </w:r>
    </w:p>
    <w:p w14:paraId="284AAE92" w14:textId="5B577ACF" w:rsidR="00253FF9" w:rsidRPr="00FA0F5C" w:rsidRDefault="00320D38" w:rsidP="00347F86">
      <w:r>
        <w:lastRenderedPageBreak/>
        <w:t xml:space="preserve">While </w:t>
      </w:r>
      <w:bookmarkStart w:id="194" w:name="_Hlk23185954"/>
      <w:bookmarkEnd w:id="193"/>
      <w:r w:rsidR="00253FF9" w:rsidRPr="00FA0F5C">
        <w:t>Aboriginal and Torres Strait Islander children represent approximately 5.9% of Australia’s population</w:t>
      </w:r>
      <w:r w:rsidR="00253FF9">
        <w:t>, t</w:t>
      </w:r>
      <w:r w:rsidR="00253FF9" w:rsidRPr="00FA0F5C">
        <w:t>he data provided by NCIS show that Aboriginal children accounted for 19.2% of all child deaths due to suicide</w:t>
      </w:r>
      <w:r w:rsidR="00253FF9">
        <w:t>.</w:t>
      </w:r>
      <w:r w:rsidR="00253FF9" w:rsidRPr="00FA0F5C">
        <w:rPr>
          <w:rStyle w:val="EndnoteReference"/>
          <w:bCs/>
        </w:rPr>
        <w:endnoteReference w:id="343"/>
      </w:r>
      <w:r w:rsidR="00253FF9">
        <w:t xml:space="preserve"> See Chapter 12 for more detail on suicide and self-harm in Aboriginal and Torres Strait Islander children. </w:t>
      </w:r>
    </w:p>
    <w:p w14:paraId="5417CFFC" w14:textId="22DAFEE5" w:rsidR="00253FF9" w:rsidRPr="00FA0F5C" w:rsidRDefault="00253FF9" w:rsidP="00347F86">
      <w:r w:rsidRPr="00FA0F5C">
        <w:t>54.4% of child suicide deaths occurred in major cities, 22% in inner regional Australia, 14.8% in outer regional Australia and 8.7% in remote or very remote Australia.</w:t>
      </w:r>
      <w:r w:rsidRPr="00FA0F5C">
        <w:rPr>
          <w:rStyle w:val="EndnoteReference"/>
          <w:bCs/>
        </w:rPr>
        <w:endnoteReference w:id="344"/>
      </w:r>
    </w:p>
    <w:p w14:paraId="3092D22F" w14:textId="77777777" w:rsidR="00253FF9" w:rsidRDefault="00253FF9" w:rsidP="00347F86">
      <w:r w:rsidRPr="00FA0F5C">
        <w:t xml:space="preserve">The </w:t>
      </w:r>
      <w:r>
        <w:t xml:space="preserve">2014 </w:t>
      </w:r>
      <w:r w:rsidRPr="00A56450">
        <w:rPr>
          <w:i/>
          <w:iCs/>
        </w:rPr>
        <w:t>Growing Up Queer</w:t>
      </w:r>
      <w:r w:rsidRPr="00FA0F5C">
        <w:t xml:space="preserve"> report</w:t>
      </w:r>
      <w:r>
        <w:t xml:space="preserve"> </w:t>
      </w:r>
      <w:r w:rsidRPr="00FA0F5C">
        <w:t xml:space="preserve">identified intentional self-harm and suicide as an issue for children and young people who are sexuality diverse, transgender, gender diverse and intersex. </w:t>
      </w:r>
    </w:p>
    <w:p w14:paraId="0B963489" w14:textId="77777777" w:rsidR="00253FF9" w:rsidRPr="00564577" w:rsidRDefault="00253FF9" w:rsidP="00347F86">
      <w:r>
        <w:t>A</w:t>
      </w:r>
      <w:r w:rsidRPr="00FA0F5C">
        <w:t>n online national survey completed by 1,032 children and young people aged 16–2</w:t>
      </w:r>
      <w:r>
        <w:t>7</w:t>
      </w:r>
      <w:r w:rsidRPr="00FA0F5C">
        <w:t xml:space="preserve"> found that 41% of participants had thought about self-harm and/or suicide, 33% had harmed themselves and 16% had attempted suicide.</w:t>
      </w:r>
      <w:r>
        <w:rPr>
          <w:rStyle w:val="EndnoteReference"/>
        </w:rPr>
        <w:endnoteReference w:id="345"/>
      </w:r>
    </w:p>
    <w:p w14:paraId="1C6A2EFC" w14:textId="77777777" w:rsidR="00253FF9" w:rsidRPr="008D7535" w:rsidRDefault="00253FF9" w:rsidP="00347F86">
      <w:r w:rsidRPr="008D7535">
        <w:t xml:space="preserve">Between 2007 and 2017 there were 35,997 hospitalisations of children aged 3–17 years for intentional self-harm. </w:t>
      </w:r>
    </w:p>
    <w:bookmarkEnd w:id="194"/>
    <w:p w14:paraId="6AA2C53E" w14:textId="77777777" w:rsidR="00253FF9" w:rsidRDefault="00253FF9" w:rsidP="00347F86">
      <w:pPr>
        <w:rPr>
          <w:rFonts w:cs="Open Sans"/>
          <w:bCs/>
        </w:rPr>
      </w:pPr>
      <w:r>
        <w:rPr>
          <w:rFonts w:cs="Open Sans"/>
          <w:bCs/>
        </w:rPr>
        <w:t xml:space="preserve">Data from the AIHW indicated that: </w:t>
      </w:r>
    </w:p>
    <w:p w14:paraId="0175CDA5" w14:textId="77777777" w:rsidR="00253FF9" w:rsidRPr="00564577" w:rsidRDefault="00253FF9" w:rsidP="00347F86">
      <w:pPr>
        <w:pStyle w:val="ListParagraph"/>
        <w:widowControl/>
        <w:numPr>
          <w:ilvl w:val="0"/>
          <w:numId w:val="65"/>
        </w:numPr>
        <w:spacing w:before="240"/>
        <w:contextualSpacing/>
        <w:rPr>
          <w:rFonts w:cs="Open Sans"/>
        </w:rPr>
      </w:pPr>
      <w:r>
        <w:t>y</w:t>
      </w:r>
      <w:r w:rsidRPr="00564577">
        <w:t>oung people aged 15</w:t>
      </w:r>
      <w:r>
        <w:t>–</w:t>
      </w:r>
      <w:r w:rsidRPr="00564577">
        <w:t xml:space="preserve">17 </w:t>
      </w:r>
      <w:r>
        <w:t xml:space="preserve">years </w:t>
      </w:r>
      <w:r w:rsidRPr="00564577">
        <w:t>comprised 77% of hospitalisations</w:t>
      </w:r>
    </w:p>
    <w:p w14:paraId="1F5ED88F" w14:textId="77777777" w:rsidR="00253FF9" w:rsidRDefault="00253FF9" w:rsidP="00347F86">
      <w:pPr>
        <w:pStyle w:val="ListParagraph"/>
        <w:widowControl/>
        <w:numPr>
          <w:ilvl w:val="0"/>
          <w:numId w:val="65"/>
        </w:numPr>
        <w:spacing w:before="240"/>
        <w:contextualSpacing/>
        <w:rPr>
          <w:rFonts w:cs="Open Sans"/>
          <w:bCs/>
        </w:rPr>
      </w:pPr>
      <w:r>
        <w:rPr>
          <w:rFonts w:cs="Open Sans"/>
          <w:bCs/>
        </w:rPr>
        <w:t xml:space="preserve">81% of the hospitalisations were girls </w:t>
      </w:r>
    </w:p>
    <w:p w14:paraId="14A6A079" w14:textId="77777777" w:rsidR="00253FF9" w:rsidRDefault="00253FF9" w:rsidP="00347F86">
      <w:pPr>
        <w:pStyle w:val="ListParagraph"/>
        <w:widowControl/>
        <w:numPr>
          <w:ilvl w:val="0"/>
          <w:numId w:val="65"/>
        </w:numPr>
        <w:spacing w:before="240"/>
        <w:contextualSpacing/>
        <w:rPr>
          <w:rFonts w:cs="Open Sans"/>
          <w:bCs/>
        </w:rPr>
      </w:pPr>
      <w:r>
        <w:rPr>
          <w:rFonts w:cs="Open Sans"/>
          <w:bCs/>
        </w:rPr>
        <w:t xml:space="preserve">self-poisoning was the most common mechanism of intentional self-harm amongst children who were hospitalised (83% of hospitalisations) </w:t>
      </w:r>
    </w:p>
    <w:p w14:paraId="5766FB9D" w14:textId="77777777" w:rsidR="00253FF9" w:rsidRPr="00A14E49" w:rsidRDefault="00253FF9" w:rsidP="00347F86">
      <w:pPr>
        <w:pStyle w:val="ListParagraph"/>
        <w:widowControl/>
        <w:numPr>
          <w:ilvl w:val="0"/>
          <w:numId w:val="65"/>
        </w:numPr>
        <w:spacing w:before="240"/>
        <w:contextualSpacing/>
        <w:rPr>
          <w:rFonts w:cs="Open Sans"/>
          <w:bCs/>
        </w:rPr>
      </w:pPr>
      <w:r>
        <w:rPr>
          <w:rFonts w:cs="Open Sans"/>
          <w:bCs/>
        </w:rPr>
        <w:t xml:space="preserve">Aboriginal and Torres Strait Islander children comprised 8% of hospitalisations. </w:t>
      </w:r>
    </w:p>
    <w:p w14:paraId="24CF9A54" w14:textId="77777777" w:rsidR="00253FF9" w:rsidRPr="00CF49A9" w:rsidRDefault="00253FF9" w:rsidP="00347F86">
      <w:pPr>
        <w:rPr>
          <w:b/>
          <w:bCs/>
        </w:rPr>
      </w:pPr>
      <w:r>
        <w:rPr>
          <w:rFonts w:cs="Open Sans"/>
          <w:bCs/>
        </w:rPr>
        <w:t>Research has suggested</w:t>
      </w:r>
      <w:r w:rsidRPr="00FA0F5C">
        <w:rPr>
          <w:rFonts w:cs="Open Sans"/>
          <w:bCs/>
        </w:rPr>
        <w:t xml:space="preserve"> that the earlier physical and mental maturation of girls, as well as gender differences in emotional and behavioural problems, may be contributing factors </w:t>
      </w:r>
      <w:r>
        <w:rPr>
          <w:rFonts w:cs="Open Sans"/>
          <w:bCs/>
        </w:rPr>
        <w:t>for the high rate of</w:t>
      </w:r>
      <w:r w:rsidRPr="00FA0F5C">
        <w:rPr>
          <w:rFonts w:cs="Open Sans"/>
          <w:bCs/>
        </w:rPr>
        <w:t xml:space="preserve"> self-harming behaviour among female adolescents.</w:t>
      </w:r>
      <w:r w:rsidRPr="005B4ED8">
        <w:rPr>
          <w:rFonts w:cs="Open Sans"/>
          <w:bCs/>
          <w:sz w:val="20"/>
          <w:szCs w:val="20"/>
          <w:vertAlign w:val="superscript"/>
        </w:rPr>
        <w:endnoteReference w:id="346"/>
      </w:r>
      <w:r w:rsidRPr="00FA0F5C">
        <w:rPr>
          <w:rFonts w:cs="Open Sans"/>
          <w:bCs/>
        </w:rPr>
        <w:t xml:space="preserve"> More research is required to better understand this gender discrepancy.</w:t>
      </w:r>
    </w:p>
    <w:p w14:paraId="0B452EEB" w14:textId="76CE1746" w:rsidR="00320D38" w:rsidRDefault="00A10E62" w:rsidP="00347F86">
      <w:pPr>
        <w:spacing w:after="0"/>
      </w:pPr>
      <w:r>
        <w:rPr>
          <w:noProof/>
        </w:rPr>
        <w:lastRenderedPageBreak/>
        <w:drawing>
          <wp:inline distT="0" distB="0" distL="0" distR="0" wp14:anchorId="5B5FCAC5" wp14:editId="04457BE9">
            <wp:extent cx="5731510" cy="8279130"/>
            <wp:effectExtent l="0" t="0" r="0" b="1270"/>
            <wp:docPr id="90" name="Immagine 90" descr="62% of the hospitalisations for intentional self-harm were in major cities, 36% in regional areas and 3% in remote areas. 24% of hospitalisations were of children living in an area with the lowest socioeconomic status. The most common location of self-harm was the home (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 name="Figure 8.1_page 170.png"/>
                    <pic:cNvPicPr/>
                  </pic:nvPicPr>
                  <pic:blipFill>
                    <a:blip r:embed="rId111" cstate="print">
                      <a:extLst>
                        <a:ext uri="{28A0092B-C50C-407E-A947-70E740481C1C}">
                          <a14:useLocalDpi xmlns:a14="http://schemas.microsoft.com/office/drawing/2010/main" val="0"/>
                        </a:ext>
                      </a:extLst>
                    </a:blip>
                    <a:stretch>
                      <a:fillRect/>
                    </a:stretch>
                  </pic:blipFill>
                  <pic:spPr>
                    <a:xfrm>
                      <a:off x="0" y="0"/>
                      <a:ext cx="5731510" cy="8279130"/>
                    </a:xfrm>
                    <a:prstGeom prst="rect">
                      <a:avLst/>
                    </a:prstGeom>
                  </pic:spPr>
                </pic:pic>
              </a:graphicData>
            </a:graphic>
          </wp:inline>
        </w:drawing>
      </w:r>
    </w:p>
    <w:p w14:paraId="03369EB1" w14:textId="00768884" w:rsidR="005656A0" w:rsidRPr="00B55E27" w:rsidRDefault="005656A0" w:rsidP="00347F86">
      <w:pPr>
        <w:rPr>
          <w:i/>
          <w:iCs/>
          <w:sz w:val="18"/>
          <w:szCs w:val="18"/>
        </w:rPr>
      </w:pPr>
      <w:bookmarkStart w:id="195" w:name="_Hlk23185969"/>
      <w:r w:rsidRPr="00B55E27">
        <w:rPr>
          <w:sz w:val="18"/>
          <w:szCs w:val="18"/>
        </w:rPr>
        <w:t>Figure 8.</w:t>
      </w:r>
      <w:r w:rsidR="00253FF9">
        <w:rPr>
          <w:sz w:val="18"/>
          <w:szCs w:val="18"/>
        </w:rPr>
        <w:t>2</w:t>
      </w:r>
      <w:r w:rsidRPr="00B55E27">
        <w:rPr>
          <w:noProof/>
          <w:sz w:val="18"/>
          <w:szCs w:val="18"/>
        </w:rPr>
        <w:t>:</w:t>
      </w:r>
      <w:r w:rsidRPr="00B55E27">
        <w:rPr>
          <w:sz w:val="18"/>
          <w:szCs w:val="18"/>
        </w:rPr>
        <w:t xml:space="preserve"> Sourced from Australian Institute of Health and Welfare data on hospitalisations due to intentional self-harm 2007–17.</w:t>
      </w:r>
    </w:p>
    <w:bookmarkEnd w:id="195"/>
    <w:p w14:paraId="02394D90" w14:textId="77777777" w:rsidR="002B2773" w:rsidRDefault="002B2773" w:rsidP="00347F86">
      <w:pPr>
        <w:rPr>
          <w:rFonts w:cs="Open Sans"/>
          <w:bCs/>
        </w:rPr>
      </w:pPr>
      <w:r w:rsidRPr="00FA0F5C">
        <w:rPr>
          <w:rFonts w:cs="Open Sans"/>
          <w:bCs/>
        </w:rPr>
        <w:lastRenderedPageBreak/>
        <w:t xml:space="preserve">While we have some understanding about suicide and intentional self-harm, there is still much that we do not know. </w:t>
      </w:r>
      <w:r>
        <w:rPr>
          <w:rFonts w:cs="Open Sans"/>
          <w:bCs/>
        </w:rPr>
        <w:t>O</w:t>
      </w:r>
      <w:r w:rsidRPr="00FA0F5C">
        <w:rPr>
          <w:rFonts w:cs="Open Sans"/>
          <w:bCs/>
        </w:rPr>
        <w:t>ur capacity to respond in ways that will prevent children and young people from engaging in self-harm and suicidal behaviour</w:t>
      </w:r>
      <w:r>
        <w:rPr>
          <w:rFonts w:cs="Open Sans"/>
          <w:bCs/>
        </w:rPr>
        <w:t xml:space="preserve"> is limited</w:t>
      </w:r>
      <w:r w:rsidRPr="00FA0F5C">
        <w:rPr>
          <w:rFonts w:cs="Open Sans"/>
          <w:bCs/>
        </w:rPr>
        <w:t>. Fundamentally, we ‘lack an accurate means of predicting these behaviours and an effective method of preventing them</w:t>
      </w:r>
      <w:r>
        <w:rPr>
          <w:rFonts w:cs="Open Sans"/>
          <w:bCs/>
        </w:rPr>
        <w:t>’.</w:t>
      </w:r>
      <w:r w:rsidRPr="00FA0F5C">
        <w:rPr>
          <w:rFonts w:cs="Open Sans"/>
          <w:bCs/>
          <w:vertAlign w:val="superscript"/>
        </w:rPr>
        <w:endnoteReference w:id="347"/>
      </w:r>
      <w:r w:rsidRPr="00FA0F5C">
        <w:rPr>
          <w:rFonts w:cs="Open Sans"/>
          <w:bCs/>
        </w:rPr>
        <w:t xml:space="preserve"> This is compounded by the complexities inherent in data collection and the restricted access to data that is collected</w:t>
      </w:r>
      <w:r>
        <w:rPr>
          <w:rFonts w:cs="Open Sans"/>
          <w:bCs/>
        </w:rPr>
        <w:t>.</w:t>
      </w:r>
      <w:r w:rsidRPr="00F9664B">
        <w:rPr>
          <w:rFonts w:cs="Open Sans"/>
        </w:rPr>
        <w:t xml:space="preserve"> </w:t>
      </w:r>
      <w:r w:rsidRPr="00FA0F5C">
        <w:rPr>
          <w:rFonts w:cs="Open Sans"/>
        </w:rPr>
        <w:t>For example, ABS reports child suicide deaths using one age group, 5</w:t>
      </w:r>
      <w:r>
        <w:rPr>
          <w:rFonts w:cs="Open Sans"/>
        </w:rPr>
        <w:t>–</w:t>
      </w:r>
      <w:r w:rsidRPr="00FA0F5C">
        <w:rPr>
          <w:rFonts w:cs="Open Sans"/>
        </w:rPr>
        <w:t xml:space="preserve">17 years. </w:t>
      </w:r>
      <w:r w:rsidRPr="00FA0F5C">
        <w:rPr>
          <w:rFonts w:cs="Open Sans"/>
          <w:bCs/>
          <w:lang w:val="en-US"/>
        </w:rPr>
        <w:t xml:space="preserve">Reporting in this way merges together age groups without </w:t>
      </w:r>
      <w:r w:rsidRPr="00FA0F5C">
        <w:rPr>
          <w:rFonts w:cs="Open Sans"/>
        </w:rPr>
        <w:t>differentiating between childhood and adolescence.</w:t>
      </w:r>
    </w:p>
    <w:p w14:paraId="6B614D39" w14:textId="304E0072" w:rsidR="002B2773" w:rsidRPr="00F67B12" w:rsidRDefault="002B2773" w:rsidP="00347F86">
      <w:pPr>
        <w:rPr>
          <w:rFonts w:cs="Open Sans"/>
          <w:color w:val="000000"/>
          <w:lang w:eastAsia="en-US"/>
        </w:rPr>
      </w:pPr>
      <w:bookmarkStart w:id="196" w:name="_Hlk23186006"/>
      <w:r w:rsidRPr="00FA0F5C">
        <w:rPr>
          <w:rFonts w:cs="Open Sans"/>
          <w:bCs/>
          <w:lang w:val="en-US"/>
        </w:rPr>
        <w:t>Similarly, t</w:t>
      </w:r>
      <w:r w:rsidRPr="00FA0F5C">
        <w:rPr>
          <w:rFonts w:cs="Open Sans"/>
          <w:color w:val="000000"/>
          <w:lang w:eastAsia="en-US"/>
        </w:rPr>
        <w:t xml:space="preserve">he </w:t>
      </w:r>
      <w:r>
        <w:rPr>
          <w:rFonts w:cs="Open Sans"/>
          <w:color w:val="000000"/>
          <w:lang w:eastAsia="en-US"/>
        </w:rPr>
        <w:t xml:space="preserve">AIHW uses 0–14 and 15–17 age groups when reporting on hospitalisations for intentional self-harm. </w:t>
      </w:r>
      <w:r w:rsidRPr="00FA0F5C">
        <w:rPr>
          <w:rFonts w:cs="Open Sans"/>
          <w:bCs/>
        </w:rPr>
        <w:t>This reporting does not include non-admitted patient care</w:t>
      </w:r>
      <w:r>
        <w:rPr>
          <w:rFonts w:cs="Open Sans"/>
          <w:bCs/>
        </w:rPr>
        <w:t xml:space="preserve"> such as care</w:t>
      </w:r>
      <w:r w:rsidRPr="00FA0F5C">
        <w:rPr>
          <w:rFonts w:cs="Open Sans"/>
          <w:bCs/>
        </w:rPr>
        <w:t xml:space="preserve"> provided in outpatient </w:t>
      </w:r>
      <w:r>
        <w:rPr>
          <w:rFonts w:cs="Open Sans"/>
          <w:bCs/>
        </w:rPr>
        <w:t>clinics</w:t>
      </w:r>
      <w:r w:rsidRPr="00FA0F5C">
        <w:rPr>
          <w:rFonts w:cs="Open Sans"/>
          <w:bCs/>
        </w:rPr>
        <w:t xml:space="preserve">. Children who engage in intentional self-harm, with or without suicidal intent, often only experience hospitalisation because they </w:t>
      </w:r>
      <w:r>
        <w:rPr>
          <w:rFonts w:cs="Open Sans"/>
          <w:bCs/>
        </w:rPr>
        <w:t>need</w:t>
      </w:r>
      <w:r w:rsidRPr="00FA0F5C">
        <w:rPr>
          <w:rFonts w:cs="Open Sans"/>
          <w:bCs/>
        </w:rPr>
        <w:t xml:space="preserve"> medical intervention</w:t>
      </w:r>
      <w:r>
        <w:rPr>
          <w:rFonts w:cs="Open Sans"/>
          <w:bCs/>
        </w:rPr>
        <w:t xml:space="preserve"> to manage their injury</w:t>
      </w:r>
      <w:r w:rsidRPr="00FA0F5C">
        <w:rPr>
          <w:rFonts w:cs="Open Sans"/>
          <w:bCs/>
        </w:rPr>
        <w:t xml:space="preserve">. </w:t>
      </w:r>
    </w:p>
    <w:p w14:paraId="0EDC8198" w14:textId="73409ECC" w:rsidR="002B2773" w:rsidRPr="00E6454C" w:rsidRDefault="00184D94" w:rsidP="00347F86">
      <w:r w:rsidRPr="00FA0F5C">
        <w:rPr>
          <w:rFonts w:cs="Open Sans"/>
          <w:noProof/>
          <w:lang w:val="en-US" w:eastAsia="en-US"/>
        </w:rPr>
        <mc:AlternateContent>
          <mc:Choice Requires="wps">
            <w:drawing>
              <wp:anchor distT="0" distB="0" distL="114300" distR="114300" simplePos="0" relativeHeight="251795456" behindDoc="0" locked="0" layoutInCell="1" allowOverlap="1" wp14:anchorId="2D0D9EA8" wp14:editId="1EA46D86">
                <wp:simplePos x="0" y="0"/>
                <wp:positionH relativeFrom="column">
                  <wp:posOffset>655682</wp:posOffset>
                </wp:positionH>
                <wp:positionV relativeFrom="paragraph">
                  <wp:posOffset>3880369</wp:posOffset>
                </wp:positionV>
                <wp:extent cx="1552575" cy="1147445"/>
                <wp:effectExtent l="0" t="0" r="28575" b="414655"/>
                <wp:wrapTopAndBottom/>
                <wp:docPr id="801" name="Rectangular Callout 6"/>
                <wp:cNvGraphicFramePr/>
                <a:graphic xmlns:a="http://schemas.openxmlformats.org/drawingml/2006/main">
                  <a:graphicData uri="http://schemas.microsoft.com/office/word/2010/wordprocessingShape">
                    <wps:wsp>
                      <wps:cNvSpPr/>
                      <wps:spPr>
                        <a:xfrm>
                          <a:off x="0" y="0"/>
                          <a:ext cx="1552575" cy="1147445"/>
                        </a:xfrm>
                        <a:prstGeom prst="wedgeRectCallout">
                          <a:avLst>
                            <a:gd name="adj1" fmla="val -40625"/>
                            <a:gd name="adj2" fmla="val 82728"/>
                          </a:avLst>
                        </a:prstGeom>
                        <a:solidFill>
                          <a:srgbClr val="E1CCF0">
                            <a:alpha val="30196"/>
                          </a:srgbClr>
                        </a:solidFill>
                        <a:ln>
                          <a:solidFill>
                            <a:srgbClr val="7030A0"/>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53995133" w14:textId="77777777" w:rsidR="00FD1665" w:rsidRPr="001A12E0" w:rsidRDefault="00FD1665" w:rsidP="00320D38">
                            <w:pPr>
                              <w:jc w:val="center"/>
                              <w:rPr>
                                <w:rFonts w:cs="Open Sans"/>
                                <w:color w:val="000000" w:themeColor="text1"/>
                                <w:sz w:val="22"/>
                                <w:szCs w:val="22"/>
                              </w:rPr>
                            </w:pPr>
                            <w:r w:rsidRPr="001A12E0">
                              <w:rPr>
                                <w:rFonts w:cs="Open Sans"/>
                                <w:color w:val="000000" w:themeColor="text1"/>
                                <w:sz w:val="22"/>
                                <w:szCs w:val="22"/>
                              </w:rPr>
                              <w:t>Mental health needs to be a priority</w:t>
                            </w:r>
                            <w:r w:rsidRPr="001A12E0">
                              <w:rPr>
                                <w:rFonts w:cs="Open Sans"/>
                                <w:color w:val="000000" w:themeColor="text1"/>
                                <w:sz w:val="22"/>
                                <w:szCs w:val="22"/>
                              </w:rPr>
                              <w:br/>
                              <w:t>(child, age unknown)</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D0D9EA8" id="_x0000_s1085" type="#_x0000_t61" style="position:absolute;margin-left:51.65pt;margin-top:305.55pt;width:122.25pt;height:90.35pt;z-index:2517954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W0B28QIAAE0GAAAOAAAAZHJzL2Uyb0RvYy54bWysVU1vGyEQvVfqf0Dck/2IN3asrCPLqatK&#10;URIlqXLGLHi3YoEC9tr99RlgvXabqIeqOWwYZubx5jGMr292rUBbZmyjZImz8xQjJqmqGrku8feX&#10;5dkEI+uIrIhQkpV4zyy+mX3+dN3pKctVrUTFDAIQaaedLnHtnJ4miaU1a4k9V5pJcHJlWuLANOuk&#10;MqQD9FYkeZpeJp0ylTaKMmth9zY68Szgc86oe+DcModEiYGbC18Tviv/TWbXZLo2RNcN7WmQf2DR&#10;kkbCoQPULXEEbUzzDqptqFFWcXdOVZsozhvKQg1QTZb+Uc1zTTQLtYA4Vg8y2f8HS++3jwY1VYkn&#10;aYaRJC1c0hPIRuR6I4hBCyKE2jh06aXqtJ1CxrN+NL1lYenr3nHT+v9QEdoFefeDvGznEIXNrCjy&#10;YlxgRMGXZaPxaFR41OSYro11X5lqkV+UuGPVmnk2PYsgMdneWRe0rnq+pPoB3Hkr4Oq2RKCzUXqZ&#10;B2i4kJOg/DRoko/zSX98DwlEDgQ8vlWiqZaNEMEw69VCGAT4Jf6SLRbLNLIRuiZx9yLNroJMgGNj&#10;eCjuNxwh/w49Ti/SeehLj3JkAJZPTfwVRNHDyu0F84BCPjEO9wgy54FXeEFsYEwoZdJl0VWTikXK&#10;RQp/vQhDRiAdAD0yBwEG7B7Av8732PEq+3ifysIDHJKjYMMxkcGBWEweMsLJSrohuW2kMh9VJqCq&#10;/uQYfxApSuNVcrvVLvR4ceVD/dZKVXtofKPiRLCaLhtouTti3SMx0EcwLGCsuQf4cKG6Eqt+hVGt&#10;zK+P9n08vEzwYtTBSCmx/bkhhmEkvkl4s1fZaORnUDBGxTgHw5x6VqceuWkXCnoNOhvYhaWPd+Kw&#10;5Ea1rzD95v5UcBFJ4ewSU2cOxsLFUQfzk7L5PITB3NHE3clnTT24F9o3/cvulRjdvzsHT/ZeHcYP&#10;mYb3EUU+xvpMqeYbp3jjvPOoa2/AzAq91M9XPxRP7RB1/BWYvQEAAP//AwBQSwMEFAAGAAgAAAAh&#10;AN8fM2jiAAAACwEAAA8AAABkcnMvZG93bnJldi54bWxMj0FLw0AQhe+C/2EZwYvYzRpJasymaNGD&#10;UJG2Ch63yZgEs7Nxd9vGf+940uNjPt58r1xMdhAH9KF3pEHNEhBItWt6ajW8bh8v5yBCNNSYwRFq&#10;+MYAi+r0pDRF4460xsMmtoJLKBRGQxfjWEgZ6g6tCTM3IvHtw3lrIkffysabI5fbQV4lSSat6Yk/&#10;dGbEZYf152ZvNbhlfuG/7t+favvwvH1brzJ8iZnW52fT3S2IiFP8g+FXn9WhYqed21MTxMA5SVNG&#10;NWRKKRBMpNc5j9lpyG/UHGRVyv8bqh8AAAD//wMAUEsBAi0AFAAGAAgAAAAhALaDOJL+AAAA4QEA&#10;ABMAAAAAAAAAAAAAAAAAAAAAAFtDb250ZW50X1R5cGVzXS54bWxQSwECLQAUAAYACAAAACEAOP0h&#10;/9YAAACUAQAACwAAAAAAAAAAAAAAAAAvAQAAX3JlbHMvLnJlbHNQSwECLQAUAAYACAAAACEA8ltA&#10;dvECAABNBgAADgAAAAAAAAAAAAAAAAAuAgAAZHJzL2Uyb0RvYy54bWxQSwECLQAUAAYACAAAACEA&#10;3x8zaOIAAAALAQAADwAAAAAAAAAAAAAAAABLBQAAZHJzL2Rvd25yZXYueG1sUEsFBgAAAAAEAAQA&#10;8wAAAFoGAAAAAA==&#10;" adj="2025,28669" fillcolor="#e1ccf0" strokecolor="#7030a0" strokeweight="1pt">
                <v:fill opacity="19789f"/>
                <v:textbox>
                  <w:txbxContent>
                    <w:p w14:paraId="53995133" w14:textId="77777777" w:rsidR="00FD1665" w:rsidRPr="001A12E0" w:rsidRDefault="00FD1665" w:rsidP="00320D38">
                      <w:pPr>
                        <w:jc w:val="center"/>
                        <w:rPr>
                          <w:rFonts w:cs="Open Sans"/>
                          <w:color w:val="000000" w:themeColor="text1"/>
                          <w:sz w:val="22"/>
                          <w:szCs w:val="22"/>
                        </w:rPr>
                      </w:pPr>
                      <w:r w:rsidRPr="001A12E0">
                        <w:rPr>
                          <w:rFonts w:cs="Open Sans"/>
                          <w:color w:val="000000" w:themeColor="text1"/>
                          <w:sz w:val="22"/>
                          <w:szCs w:val="22"/>
                        </w:rPr>
                        <w:t>Mental health needs to be a priority</w:t>
                      </w:r>
                      <w:r w:rsidRPr="001A12E0">
                        <w:rPr>
                          <w:rFonts w:cs="Open Sans"/>
                          <w:color w:val="000000" w:themeColor="text1"/>
                          <w:sz w:val="22"/>
                          <w:szCs w:val="22"/>
                        </w:rPr>
                        <w:br/>
                        <w:t>(child, age unknown)</w:t>
                      </w:r>
                    </w:p>
                  </w:txbxContent>
                </v:textbox>
                <w10:wrap type="topAndBottom"/>
              </v:shape>
            </w:pict>
          </mc:Fallback>
        </mc:AlternateContent>
      </w:r>
      <w:r w:rsidRPr="00FA0F5C">
        <w:rPr>
          <w:noProof/>
          <w:lang w:val="en-US" w:eastAsia="en-US"/>
        </w:rPr>
        <mc:AlternateContent>
          <mc:Choice Requires="wps">
            <w:drawing>
              <wp:anchor distT="0" distB="0" distL="114300" distR="114300" simplePos="0" relativeHeight="251793408" behindDoc="0" locked="0" layoutInCell="1" allowOverlap="1" wp14:anchorId="6CA3D3E5" wp14:editId="370A402D">
                <wp:simplePos x="0" y="0"/>
                <wp:positionH relativeFrom="column">
                  <wp:posOffset>2587677</wp:posOffset>
                </wp:positionH>
                <wp:positionV relativeFrom="paragraph">
                  <wp:posOffset>3917950</wp:posOffset>
                </wp:positionV>
                <wp:extent cx="2291938" cy="1508167"/>
                <wp:effectExtent l="133350" t="0" r="32385" b="15875"/>
                <wp:wrapTopAndBottom/>
                <wp:docPr id="802" name="Oval Callout 3"/>
                <wp:cNvGraphicFramePr/>
                <a:graphic xmlns:a="http://schemas.openxmlformats.org/drawingml/2006/main">
                  <a:graphicData uri="http://schemas.microsoft.com/office/word/2010/wordprocessingShape">
                    <wps:wsp>
                      <wps:cNvSpPr/>
                      <wps:spPr>
                        <a:xfrm>
                          <a:off x="0" y="0"/>
                          <a:ext cx="2291938" cy="1508167"/>
                        </a:xfrm>
                        <a:prstGeom prst="wedgeEllipseCallout">
                          <a:avLst>
                            <a:gd name="adj1" fmla="val -55092"/>
                            <a:gd name="adj2" fmla="val -43351"/>
                          </a:avLst>
                        </a:prstGeom>
                        <a:solidFill>
                          <a:srgbClr val="F79646">
                            <a:alpha val="30196"/>
                          </a:srgbClr>
                        </a:solidFill>
                        <a:ln>
                          <a:solidFill>
                            <a:schemeClr val="accent6"/>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418D8E61" w14:textId="77777777" w:rsidR="00FD1665" w:rsidRPr="00244117" w:rsidRDefault="00FD1665" w:rsidP="00320D38">
                            <w:pPr>
                              <w:jc w:val="center"/>
                              <w:rPr>
                                <w:rFonts w:cs="Open Sans"/>
                                <w:color w:val="000000" w:themeColor="text1"/>
                                <w:sz w:val="22"/>
                                <w:szCs w:val="22"/>
                              </w:rPr>
                            </w:pPr>
                            <w:r w:rsidRPr="00244117">
                              <w:rPr>
                                <w:rFonts w:cs="Open Sans"/>
                                <w:color w:val="000000" w:themeColor="text1"/>
                                <w:sz w:val="22"/>
                                <w:szCs w:val="22"/>
                              </w:rPr>
                              <w:t xml:space="preserve">If you don't treat kids fairly they will commit suicide </w:t>
                            </w:r>
                            <w:r>
                              <w:rPr>
                                <w:rFonts w:cs="Open Sans"/>
                                <w:color w:val="000000" w:themeColor="text1"/>
                                <w:sz w:val="22"/>
                                <w:szCs w:val="22"/>
                              </w:rPr>
                              <w:br/>
                            </w:r>
                            <w:r w:rsidRPr="00244117">
                              <w:rPr>
                                <w:rFonts w:cs="Open Sans"/>
                                <w:color w:val="000000" w:themeColor="text1"/>
                                <w:sz w:val="22"/>
                                <w:szCs w:val="22"/>
                              </w:rPr>
                              <w:t>(child, 9)</w:t>
                            </w:r>
                          </w:p>
                          <w:p w14:paraId="6E9BED03" w14:textId="77777777" w:rsidR="00FD1665" w:rsidRPr="00244117" w:rsidRDefault="00FD1665" w:rsidP="00320D38">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CA3D3E5" id="Oval Callout 3" o:spid="_x0000_s1086" type="#_x0000_t63" style="position:absolute;margin-left:203.75pt;margin-top:308.5pt;width:180.45pt;height:118.75pt;z-index:251793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bYBM6AIAAE0GAAAOAAAAZHJzL2Uyb0RvYy54bWysVU1vGyEQvVfqf0Dck/3wR2Ir68hy6qpS&#10;1ERNqpwxC96tWKCAvXZ/fQfYXbtJ1ENVHzDDDI83j2H25vbQCLRnxtZKFji7TDFikqqyltsCf39e&#10;X1xjZB2RJRFKsgIfmcW3i48fblo9Z7mqlCiZQQAi7bzVBa6c0/MksbRiDbGXSjMJTq5MQxyYZpuU&#10;hrSA3ogkT9Np0ipTaqMosxZW76ITLwI+54y6B84tc0gUGLi5MJowbvyYLG7IfGuIrmra0SD/wKIh&#10;tYRDB6g74gjamfoNVFNTo6zi7pKqJlGc15SFHCCbLH2VzVNFNAu5gDhWDzLZ/wdLv+4fDarLAl+n&#10;OUaSNHBJD3si0IoIoXYOjbxGrbZzCH3Sj6azLEx9wgduGv8PqaBD0PU46MoODlFYzPNZNhtBJVDw&#10;ZZP0OpteedTktF0b6z4z1SA/KXDLyi37JEStLeuIBHnJ/t66oHPZcSXljwwj3gi4Nk/7YjJJZ3l3&#10;r2dBkNxZ0Hg0mmQdhQ4TyPQk/AFWibpc10IEw2w3K2EQHFDg9dVsOp5GOkJXJK6O0mw27RBtDA8J&#10;/oEj5FtoX+lsACeUMukGoBMJoOd3J/4movZh5o6CeUwhvzEO9+jVDtTCC3qNm0VXRUoWWU9S+PWs&#10;eyaBdwD0yBw0GLA7gD4ygkTOvZxdvN/KwgMcNqd/IxbLYdgRTlbSDZubWirzHoBww8kxvhcpSuNV&#10;cofNIdT4NOTqlzaqPELhGxU7gtV0XUPl3RPrHomBWoJmAW3NPcDAhWoLrLoZRpUyv95b9/HwMsGL&#10;UQstpcD2544YhpH4IuHNzrLx2PegYIwnVzkY5tyzOffIXbNSUG5Q3cAuTH28E/2UG9W8QPdb+lPB&#10;RSSFswtMnemNlYutDvonZctlCIO+o4m7l0+aenAvtK/758MLMbp7fg5e7lfVtx8yD08k3tAp1u+U&#10;arlzitfOO0+6dgb0rFBLXX/1TfHcDlGnr8DiNwAAAP//AwBQSwMEFAAGAAgAAAAhACwIMDLhAAAA&#10;CwEAAA8AAABkcnMvZG93bnJldi54bWxMj8FOg0AQhu8mvsNmTLzZpYYFggyNNvVgGg9iH2ALUyBl&#10;Z5HdttSndz3pcTJf/v/7i9VsBnGmyfWWEZaLCARxbZueW4Td5+tDBsJ5zY0eLBPClRysytubQueN&#10;vfAHnSvfihDCLtcInfdjLqWrOzLaLexIHH4HOxntwzm1spn0JYSbQT5GUSKN7jk0dHqkdUf1sToZ&#10;hM2Ov1tlpXqpNn77tq3W7198Rby/m5+fQHia/R8Mv/pBHcrgtLcnbpwYEOIoVQFFSJZpGBWINMli&#10;EHuETMUKZFnI/xvKHwAAAP//AwBQSwECLQAUAAYACAAAACEAtoM4kv4AAADhAQAAEwAAAAAAAAAA&#10;AAAAAAAAAAAAW0NvbnRlbnRfVHlwZXNdLnhtbFBLAQItABQABgAIAAAAIQA4/SH/1gAAAJQBAAAL&#10;AAAAAAAAAAAAAAAAAC8BAABfcmVscy8ucmVsc1BLAQItABQABgAIAAAAIQBTbYBM6AIAAE0GAAAO&#10;AAAAAAAAAAAAAAAAAC4CAABkcnMvZTJvRG9jLnhtbFBLAQItABQABgAIAAAAIQAsCDAy4QAAAAsB&#10;AAAPAAAAAAAAAAAAAAAAAEIFAABkcnMvZG93bnJldi54bWxQSwUGAAAAAAQABADzAAAAUAYAAAAA&#10;" adj="-1100,1436" fillcolor="#f79646" strokecolor="#70ad47 [3209]" strokeweight="1pt">
                <v:fill opacity="19789f"/>
                <v:textbox>
                  <w:txbxContent>
                    <w:p w14:paraId="418D8E61" w14:textId="77777777" w:rsidR="00FD1665" w:rsidRPr="00244117" w:rsidRDefault="00FD1665" w:rsidP="00320D38">
                      <w:pPr>
                        <w:jc w:val="center"/>
                        <w:rPr>
                          <w:rFonts w:cs="Open Sans"/>
                          <w:color w:val="000000" w:themeColor="text1"/>
                          <w:sz w:val="22"/>
                          <w:szCs w:val="22"/>
                        </w:rPr>
                      </w:pPr>
                      <w:r w:rsidRPr="00244117">
                        <w:rPr>
                          <w:rFonts w:cs="Open Sans"/>
                          <w:color w:val="000000" w:themeColor="text1"/>
                          <w:sz w:val="22"/>
                          <w:szCs w:val="22"/>
                        </w:rPr>
                        <w:t xml:space="preserve">If you don't treat kids fairly they will commit suicide </w:t>
                      </w:r>
                      <w:r>
                        <w:rPr>
                          <w:rFonts w:cs="Open Sans"/>
                          <w:color w:val="000000" w:themeColor="text1"/>
                          <w:sz w:val="22"/>
                          <w:szCs w:val="22"/>
                        </w:rPr>
                        <w:br/>
                      </w:r>
                      <w:r w:rsidRPr="00244117">
                        <w:rPr>
                          <w:rFonts w:cs="Open Sans"/>
                          <w:color w:val="000000" w:themeColor="text1"/>
                          <w:sz w:val="22"/>
                          <w:szCs w:val="22"/>
                        </w:rPr>
                        <w:t>(child, 9)</w:t>
                      </w:r>
                    </w:p>
                    <w:p w14:paraId="6E9BED03" w14:textId="77777777" w:rsidR="00FD1665" w:rsidRPr="00244117" w:rsidRDefault="00FD1665" w:rsidP="00320D38">
                      <w:pPr>
                        <w:jc w:val="center"/>
                        <w:rPr>
                          <w:color w:val="000000" w:themeColor="text1"/>
                        </w:rPr>
                      </w:pPr>
                    </w:p>
                  </w:txbxContent>
                </v:textbox>
                <w10:wrap type="topAndBottom"/>
              </v:shape>
            </w:pict>
          </mc:Fallback>
        </mc:AlternateContent>
      </w:r>
      <w:r w:rsidRPr="00FA0F5C">
        <w:rPr>
          <w:rFonts w:cs="Open Sans"/>
          <w:b/>
          <w:noProof/>
          <w:color w:val="2F5496" w:themeColor="accent1" w:themeShade="BF"/>
          <w:sz w:val="28"/>
          <w:szCs w:val="28"/>
          <w:lang w:val="en-US" w:eastAsia="en-US"/>
        </w:rPr>
        <mc:AlternateContent>
          <mc:Choice Requires="wps">
            <w:drawing>
              <wp:anchor distT="0" distB="0" distL="114300" distR="114300" simplePos="0" relativeHeight="251796480" behindDoc="0" locked="0" layoutInCell="1" allowOverlap="1" wp14:anchorId="6757E035" wp14:editId="0D44701B">
                <wp:simplePos x="0" y="0"/>
                <wp:positionH relativeFrom="page">
                  <wp:posOffset>1138983</wp:posOffset>
                </wp:positionH>
                <wp:positionV relativeFrom="paragraph">
                  <wp:posOffset>428794</wp:posOffset>
                </wp:positionV>
                <wp:extent cx="4946015" cy="3338195"/>
                <wp:effectExtent l="0" t="0" r="26035" b="433705"/>
                <wp:wrapTopAndBottom/>
                <wp:docPr id="800" name="Rounded Rectangular Callout 5"/>
                <wp:cNvGraphicFramePr/>
                <a:graphic xmlns:a="http://schemas.openxmlformats.org/drawingml/2006/main">
                  <a:graphicData uri="http://schemas.microsoft.com/office/word/2010/wordprocessingShape">
                    <wps:wsp>
                      <wps:cNvSpPr/>
                      <wps:spPr>
                        <a:xfrm>
                          <a:off x="0" y="0"/>
                          <a:ext cx="4946015" cy="3338195"/>
                        </a:xfrm>
                        <a:prstGeom prst="wedgeRoundRectCallout">
                          <a:avLst/>
                        </a:prstGeom>
                        <a:solidFill>
                          <a:schemeClr val="accent1">
                            <a:lumMod val="20000"/>
                            <a:lumOff val="80000"/>
                            <a:alpha val="30196"/>
                          </a:schemeClr>
                        </a:solidFill>
                        <a:ln>
                          <a:solidFill>
                            <a:srgbClr val="0070C0"/>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1231661D" w14:textId="77777777" w:rsidR="00FD1665" w:rsidRPr="00244117" w:rsidRDefault="00FD1665" w:rsidP="00320D38">
                            <w:pPr>
                              <w:jc w:val="center"/>
                              <w:rPr>
                                <w:rFonts w:cs="Open Sans"/>
                                <w:color w:val="000000" w:themeColor="text1"/>
                                <w:sz w:val="22"/>
                                <w:szCs w:val="22"/>
                              </w:rPr>
                            </w:pPr>
                            <w:r w:rsidRPr="00244117">
                              <w:rPr>
                                <w:rFonts w:cs="Open Sans"/>
                                <w:color w:val="000000" w:themeColor="text1"/>
                                <w:sz w:val="22"/>
                                <w:szCs w:val="22"/>
                              </w:rPr>
                              <w:t>I am 16 (nearly 17), and I have self-harmed for nearly 3 years. From what I have learned in these three years, is there is no real ‘cure’ for it. I have attempted suicide dozens of times to no avail, and have spent time in the mental ward a few times. Doctors have not really had a chance to sit down and look at the problems, so it seems, because some will make asinine attempts to deter self harmers or suicidal adolescents, by saying how stupid they are acting and how much hurt they are causing to their families. We are treated as though we have no understanding of the ‘real’ world, and that our mind just can’t see how wrong it is to do what we do, or think how we think, when really, our minds just don’t care anymore. Most of us have lost hope in being ‘cured’, because we know that it will always be there, whenever we come into a bad situation…</w:t>
                            </w:r>
                            <w:r w:rsidRPr="00244117">
                              <w:rPr>
                                <w:rFonts w:cs="Open Sans"/>
                                <w:color w:val="000000" w:themeColor="text1"/>
                                <w:sz w:val="22"/>
                                <w:szCs w:val="22"/>
                              </w:rPr>
                              <w:br/>
                              <w:t>(</w:t>
                            </w:r>
                            <w:r>
                              <w:rPr>
                                <w:rFonts w:cs="Open Sans"/>
                                <w:color w:val="000000" w:themeColor="text1"/>
                                <w:sz w:val="22"/>
                                <w:szCs w:val="22"/>
                              </w:rPr>
                              <w:t>child</w:t>
                            </w:r>
                            <w:r w:rsidRPr="00244117">
                              <w:rPr>
                                <w:rFonts w:cs="Open Sans"/>
                                <w:color w:val="000000" w:themeColor="text1"/>
                                <w:sz w:val="22"/>
                                <w:szCs w:val="22"/>
                              </w:rPr>
                              <w:t>, 16)</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757E035" id="Rounded Rectangular Callout 5" o:spid="_x0000_s1087" type="#_x0000_t62" style="position:absolute;margin-left:89.7pt;margin-top:33.75pt;width:389.45pt;height:262.85pt;z-index:251796480;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nhIT3AIAADsGAAAOAAAAZHJzL2Uyb0RvYy54bWysVEtv2zAMvg/YfxB0X23n1SaoUwQpOgzo&#10;2qLt0LMiy7EBWdQkOU7260fJjwRNt8OwiyxS5EfyM8nrm30lyU4YW4JKaXIRUyIUh6xU25T+eL37&#10;ckWJdUxlTIISKT0IS2+Wnz9dN3ohRlCAzIQhCKLsotEpLZzTiyiyvBAVsxeghcLHHEzFHIpmG2WG&#10;NYheyWgUx7OoAZNpA1xYi9rb9pEuA36eC+4e89wKR2RKMTcXThPOjT+j5TVbbA3TRcm7NNg/ZFGx&#10;UmHQAeqWOUZqU55BVSU3YCF3FxyqCPK85CLUgNUk8btqXgqmRagFybF6oMn+P1j+sHsypMxSehUj&#10;P4pV+JOeoVaZyMgz0sfUtpbMkDWTEmpHpp6yRtsFer7oJ9NJFq++/n1uKv/Fysg+0HwYaBZ7Rzgq&#10;J/PJLE6mlHB8G4/HV8k8oEZHd22s+yqgIv6S0kZkWxGy8il1qQS+2e7eOswBfXsfH96CLLO7Usog&#10;+GYSa2nIjmEbMM6Fcklwl3X1HbJWj+2EFISGQDW2TatGXno1k7pgrXYcJ/OZN8bAoVk9fiudhpbq&#10;PBuz3Qy5xPFlvA5BPc7REyXvGnmiW2rDzR2k8IBSPYsc/xqSOQp1DCmcl2gLlolWPe1LOUs6AHrk&#10;HDkbsFuO/oDd1t7Ze1cRxm1wjv+WWOs8eITIoNzgXJUKzEcAEn9cF7m170lqqfEsuf1mHzp6Fky9&#10;agPZAdvcQDv/VvO7Ehvrnln3xAwOPLY+LjH3iEcuoUkpdDdKCjC/PtJ7e5xDfKWkwQWSUvuzZkZQ&#10;Ir8pnNB5Mpn4jROEyfRyhII5fdmcvqi6WgM2Z4LrUvNw9fZO9tfcQPWGu27lo+ITUxxjp5Q70wtr&#10;1y423JZcrFbBDLeMZu5evWjuwT3Rfk5e92/M6G66HA7mA/TLhi3ezVRr6z0VrGoHeRkG7shr9wtw&#10;Q4UB6LapX4GncrA67vzlbwAAAP//AwBQSwMEFAAGAAgAAAAhANWkA9neAAAACgEAAA8AAABkcnMv&#10;ZG93bnJldi54bWxMj8tOwzAQRfdI/IM1SOyo04a0TYhToUgIiRUUPsCJTRLVHke2m8ffM6xgeTVH&#10;954pT4s1bNI+DA4FbDcJMI2tUwN2Ar4+Xx6OwEKUqKRxqAWsOsCpur0pZaHcjB96OseOUQmGQgro&#10;YxwLzkPbayvDxo0a6fbtvJWRou+48nKmcmv4Lkn23MoBaaGXo6573V7OVytgvqxmm/hsfVPu1bzX&#10;NccmnYS4v1uen4BFvcQ/GH71SR0qcmrcFVVghvIhfyRUwP6QASMgz44psEZAlqc74FXJ/79Q/QAA&#10;AP//AwBQSwECLQAUAAYACAAAACEAtoM4kv4AAADhAQAAEwAAAAAAAAAAAAAAAAAAAAAAW0NvbnRl&#10;bnRfVHlwZXNdLnhtbFBLAQItABQABgAIAAAAIQA4/SH/1gAAAJQBAAALAAAAAAAAAAAAAAAAAC8B&#10;AABfcmVscy8ucmVsc1BLAQItABQABgAIAAAAIQCHnhIT3AIAADsGAAAOAAAAAAAAAAAAAAAAAC4C&#10;AABkcnMvZTJvRG9jLnhtbFBLAQItABQABgAIAAAAIQDVpAPZ3gAAAAoBAAAPAAAAAAAAAAAAAAAA&#10;ADYFAABkcnMvZG93bnJldi54bWxQSwUGAAAAAAQABADzAAAAQQYAAAAA&#10;" adj="6300,24300" fillcolor="#d9e2f3 [660]" strokecolor="#0070c0" strokeweight="1pt">
                <v:fill opacity="19789f"/>
                <v:textbox>
                  <w:txbxContent>
                    <w:p w14:paraId="1231661D" w14:textId="77777777" w:rsidR="00FD1665" w:rsidRPr="00244117" w:rsidRDefault="00FD1665" w:rsidP="00320D38">
                      <w:pPr>
                        <w:jc w:val="center"/>
                        <w:rPr>
                          <w:rFonts w:cs="Open Sans"/>
                          <w:color w:val="000000" w:themeColor="text1"/>
                          <w:sz w:val="22"/>
                          <w:szCs w:val="22"/>
                        </w:rPr>
                      </w:pPr>
                      <w:r w:rsidRPr="00244117">
                        <w:rPr>
                          <w:rFonts w:cs="Open Sans"/>
                          <w:color w:val="000000" w:themeColor="text1"/>
                          <w:sz w:val="22"/>
                          <w:szCs w:val="22"/>
                        </w:rPr>
                        <w:t>I am 16 (nearly 17), and I have self-harmed for nearly 3 years. From what I have learned in these three years, is there is no real ‘cure’ for it. I have attempted suicide dozens of times to no avail, and have spent time in the mental ward a few times. Doctors have not really had a chance to sit down and look at the problems, so it seems, because some will make asinine attempts to deter self harmers or suicidal adolescents, by saying how stupid they are acting and how much hurt they are causing to their families. We are treated as though we have no understanding of the ‘real’ world, and that our mind just can’t see how wrong it is to do what we do, or think how we think, when really, our minds just don’t care anymore. Most of us have lost hope in being ‘cured’, because we know that it will always be there, whenever we come into a bad situation…</w:t>
                      </w:r>
                      <w:r w:rsidRPr="00244117">
                        <w:rPr>
                          <w:rFonts w:cs="Open Sans"/>
                          <w:color w:val="000000" w:themeColor="text1"/>
                          <w:sz w:val="22"/>
                          <w:szCs w:val="22"/>
                        </w:rPr>
                        <w:br/>
                        <w:t>(</w:t>
                      </w:r>
                      <w:r>
                        <w:rPr>
                          <w:rFonts w:cs="Open Sans"/>
                          <w:color w:val="000000" w:themeColor="text1"/>
                          <w:sz w:val="22"/>
                          <w:szCs w:val="22"/>
                        </w:rPr>
                        <w:t>child</w:t>
                      </w:r>
                      <w:r w:rsidRPr="00244117">
                        <w:rPr>
                          <w:rFonts w:cs="Open Sans"/>
                          <w:color w:val="000000" w:themeColor="text1"/>
                          <w:sz w:val="22"/>
                          <w:szCs w:val="22"/>
                        </w:rPr>
                        <w:t>, 16)</w:t>
                      </w:r>
                    </w:p>
                  </w:txbxContent>
                </v:textbox>
                <w10:wrap type="topAndBottom" anchorx="page"/>
              </v:shape>
            </w:pict>
          </mc:Fallback>
        </mc:AlternateContent>
      </w:r>
      <w:r w:rsidR="002B2773" w:rsidRPr="00E6454C">
        <w:t xml:space="preserve">Children and young people have identified mental health, suicide and self-harm as priority issues to address in order to improve their health and wellbeing. </w:t>
      </w:r>
    </w:p>
    <w:bookmarkEnd w:id="196"/>
    <w:p w14:paraId="770603FD" w14:textId="32F135AE" w:rsidR="00320D38" w:rsidRPr="00FA0F5C" w:rsidRDefault="00184D94" w:rsidP="00347F86">
      <w:pPr>
        <w:spacing w:after="0"/>
        <w:rPr>
          <w:rFonts w:cs="Open Sans"/>
        </w:rPr>
      </w:pPr>
      <w:r w:rsidRPr="00FA0F5C">
        <w:rPr>
          <w:noProof/>
          <w:lang w:val="en-US" w:eastAsia="en-US"/>
        </w:rPr>
        <w:lastRenderedPageBreak/>
        <mc:AlternateContent>
          <mc:Choice Requires="wps">
            <w:drawing>
              <wp:anchor distT="0" distB="0" distL="114300" distR="114300" simplePos="0" relativeHeight="251794432" behindDoc="0" locked="0" layoutInCell="1" allowOverlap="1" wp14:anchorId="2DD10B68" wp14:editId="1981DE56">
                <wp:simplePos x="0" y="0"/>
                <wp:positionH relativeFrom="column">
                  <wp:posOffset>804195</wp:posOffset>
                </wp:positionH>
                <wp:positionV relativeFrom="paragraph">
                  <wp:posOffset>128270</wp:posOffset>
                </wp:positionV>
                <wp:extent cx="3783330" cy="2095500"/>
                <wp:effectExtent l="304800" t="0" r="26670" b="19050"/>
                <wp:wrapTopAndBottom/>
                <wp:docPr id="803" name="Rounded Rectangular Callout 4"/>
                <wp:cNvGraphicFramePr/>
                <a:graphic xmlns:a="http://schemas.openxmlformats.org/drawingml/2006/main">
                  <a:graphicData uri="http://schemas.microsoft.com/office/word/2010/wordprocessingShape">
                    <wps:wsp>
                      <wps:cNvSpPr/>
                      <wps:spPr>
                        <a:xfrm>
                          <a:off x="0" y="0"/>
                          <a:ext cx="3783330" cy="2095500"/>
                        </a:xfrm>
                        <a:prstGeom prst="wedgeRoundRectCallout">
                          <a:avLst>
                            <a:gd name="adj1" fmla="val -57529"/>
                            <a:gd name="adj2" fmla="val -41372"/>
                            <a:gd name="adj3" fmla="val 16667"/>
                          </a:avLst>
                        </a:prstGeom>
                        <a:solidFill>
                          <a:srgbClr val="00B050">
                            <a:alpha val="30196"/>
                          </a:srgbClr>
                        </a:solidFill>
                        <a:ln>
                          <a:solidFill>
                            <a:srgbClr val="00B050"/>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34D24942" w14:textId="77777777" w:rsidR="00FD1665" w:rsidRPr="00244117" w:rsidRDefault="00FD1665" w:rsidP="00320D38">
                            <w:pPr>
                              <w:jc w:val="center"/>
                              <w:rPr>
                                <w:rFonts w:cs="Open Sans"/>
                                <w:color w:val="000000" w:themeColor="text1"/>
                                <w:sz w:val="22"/>
                                <w:szCs w:val="22"/>
                              </w:rPr>
                            </w:pPr>
                            <w:r w:rsidRPr="00244117">
                              <w:rPr>
                                <w:rFonts w:cs="Open Sans"/>
                                <w:color w:val="000000" w:themeColor="text1"/>
                                <w:sz w:val="22"/>
                                <w:szCs w:val="22"/>
                              </w:rPr>
                              <w:t>I feel that we are becoming more and more toxic with social media and playground bulling and the only way our teachers handle it is by asking the bully or antagonist to say sorry. This continues the bullying though! It’s getting to a point we can only go downhill from here with suicide, crime, mental health issues and nothing is being done about it. HELP US PLEASE (</w:t>
                            </w:r>
                            <w:r>
                              <w:rPr>
                                <w:rFonts w:cs="Open Sans"/>
                                <w:color w:val="000000" w:themeColor="text1"/>
                                <w:sz w:val="22"/>
                                <w:szCs w:val="22"/>
                              </w:rPr>
                              <w:t>child</w:t>
                            </w:r>
                            <w:r w:rsidRPr="00244117">
                              <w:rPr>
                                <w:rFonts w:cs="Open Sans"/>
                                <w:color w:val="000000" w:themeColor="text1"/>
                                <w:sz w:val="22"/>
                                <w:szCs w:val="22"/>
                              </w:rPr>
                              <w:t>, 12)</w:t>
                            </w:r>
                          </w:p>
                          <w:p w14:paraId="0251284C" w14:textId="77777777" w:rsidR="00FD1665" w:rsidRPr="00244117" w:rsidRDefault="00FD1665" w:rsidP="00320D38">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DD10B68" id="Rounded Rectangular Callout 4" o:spid="_x0000_s1088" type="#_x0000_t62" style="position:absolute;margin-left:63.3pt;margin-top:10.1pt;width:297.9pt;height:165pt;z-index:2517944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EiXN+QIAAH8GAAAOAAAAZHJzL2Uyb0RvYy54bWysVclu2zAQvRfoPxC8J1q8G5ED10GKAkES&#10;JClypinKUkGRLElbdr++w8Wy0+RQFL3IHM7M4+Mbzvjqet9ytGPaNFIUOLtMMWKCyrIRmwJ/f7m9&#10;mGJkLBEl4VKwAh+YwdeLz5+uOjVnuawlL5lGACLMvFMFrq1V8yQxtGYtMZdSMQHOSuqWWDD1Jik1&#10;6QC95UmepuOkk7pUWlJmDOzeBCdeePyqYtQ+VJVhFvECAzfrv9p/1+6bLK7IfKOJqhsaaZB/YNGS&#10;RsChPdQNsQRtdfMOqm2olkZW9pLKNpFV1VDm7wC3ydI/bvNcE8X8XUAco3qZzP+Dpfe7R42assDT&#10;dICRIC0U6UluRclK9ATyEbHZcqLRinAutxYNnWSdMnPIfFaPOloGlu7++0q37hduhvZe5kMvM9tb&#10;RGFzMJkOBgOoBgVfns5Go9QXIjmlK23sVyZb5BYF7li5YZ6VoxSpeL3J7s5YL3wZyZPyR4ZR1XKo&#10;445wdDGajPJZLPRZUP4maJgNJvn7IJDkhJSNx+OJiwGi8VxYHak6EkbyprxtOPeG3qxXXCMgARKk&#10;X9JRGihzVZOwO0iz2TgimhDu0d/gcPFX0IHXWSZwc6mJK1Yoj1/ZA2cOkIsnVkHloSC55+V7jvWM&#10;CaVM2Cy4alKyQBlq1Verz/CkPaBDrkCAHjsCuH5+jx04x3iXynzL9slBsP6YwOBILCT3Gf5kKWyf&#10;3DZC6o9uxuFW8eQQfxQpSONUsvv13nfF2D8Kt7WW5QFaRcswQ4yitw08zjti7CPR8NjgQcMgtA/w&#10;qbjsCizjCqNa6l8f7bt46GXwYtTBECqw+bklmmHEvwno8lk2HLqp5Y3haJKDoc8963OP2LYrCW8N&#10;nj+w80sXb/lxWWnZvsK8XLpTwUUEhbMLTK0+GisbhiNMXMqWSx8Gk0oReyeeFXXgTmj36F/2r0Sr&#10;2KEWmvteHgdW7I8g8inWZQq53FpZNdY5T7pGA6acf0txIrsxem77qNP/xuI3AAAA//8DAFBLAwQU&#10;AAYACAAAACEAywJSo90AAAAKAQAADwAAAGRycy9kb3ducmV2LnhtbEyPwU7DMAyG70i8Q2Qkbiwh&#10;QIHSdEIgDlzQGDuMW9aYptA4VZN15e0xJzj+9qffn6vlHHox4Zi6SAbOFwoEUhNdR62BzdvT2Q2I&#10;lC0520dCA9+YYFkfH1W2dPFArzitcyu4hFJpDfich1LK1HgMNi3igMS7jzgGmzmOrXSjPXB56KVW&#10;qpDBdsQXvB3wwWPztd4HA7JvlH9/6fx2lR6fh9s4TZ8ojTk9me/vQGSc8x8Mv/qsDjU77eKeXBI9&#10;Z10UjBrQSoNg4FrrSxA7AxdXPJF1Jf+/UP8AAAD//wMAUEsBAi0AFAAGAAgAAAAhALaDOJL+AAAA&#10;4QEAABMAAAAAAAAAAAAAAAAAAAAAAFtDb250ZW50X1R5cGVzXS54bWxQSwECLQAUAAYACAAAACEA&#10;OP0h/9YAAACUAQAACwAAAAAAAAAAAAAAAAAvAQAAX3JlbHMvLnJlbHNQSwECLQAUAAYACAAAACEA&#10;kBIlzfkCAAB/BgAADgAAAAAAAAAAAAAAAAAuAgAAZHJzL2Uyb0RvYy54bWxQSwECLQAUAAYACAAA&#10;ACEAywJSo90AAAAKAQAADwAAAAAAAAAAAAAAAABTBQAAZHJzL2Rvd25yZXYueG1sUEsFBgAAAAAE&#10;AAQA8wAAAF0GAAAAAA==&#10;" adj="-1626,1864" fillcolor="#00b050" strokecolor="#00b050" strokeweight="1pt">
                <v:fill opacity="19789f"/>
                <v:textbox>
                  <w:txbxContent>
                    <w:p w14:paraId="34D24942" w14:textId="77777777" w:rsidR="00FD1665" w:rsidRPr="00244117" w:rsidRDefault="00FD1665" w:rsidP="00320D38">
                      <w:pPr>
                        <w:jc w:val="center"/>
                        <w:rPr>
                          <w:rFonts w:cs="Open Sans"/>
                          <w:color w:val="000000" w:themeColor="text1"/>
                          <w:sz w:val="22"/>
                          <w:szCs w:val="22"/>
                        </w:rPr>
                      </w:pPr>
                      <w:r w:rsidRPr="00244117">
                        <w:rPr>
                          <w:rFonts w:cs="Open Sans"/>
                          <w:color w:val="000000" w:themeColor="text1"/>
                          <w:sz w:val="22"/>
                          <w:szCs w:val="22"/>
                        </w:rPr>
                        <w:t>I feel that we are becoming more and more toxic with social media and playground bulling and the only way our teachers handle it is by asking the bully or antagonist to say sorry. This continues the bullying though! It’s getting to a point we can only go downhill from here with suicide, crime, mental health issues and nothing is being done about it. HELP US PLEASE (</w:t>
                      </w:r>
                      <w:r>
                        <w:rPr>
                          <w:rFonts w:cs="Open Sans"/>
                          <w:color w:val="000000" w:themeColor="text1"/>
                          <w:sz w:val="22"/>
                          <w:szCs w:val="22"/>
                        </w:rPr>
                        <w:t>child</w:t>
                      </w:r>
                      <w:r w:rsidRPr="00244117">
                        <w:rPr>
                          <w:rFonts w:cs="Open Sans"/>
                          <w:color w:val="000000" w:themeColor="text1"/>
                          <w:sz w:val="22"/>
                          <w:szCs w:val="22"/>
                        </w:rPr>
                        <w:t>, 12)</w:t>
                      </w:r>
                    </w:p>
                    <w:p w14:paraId="0251284C" w14:textId="77777777" w:rsidR="00FD1665" w:rsidRPr="00244117" w:rsidRDefault="00FD1665" w:rsidP="00320D38">
                      <w:pPr>
                        <w:jc w:val="center"/>
                        <w:rPr>
                          <w:color w:val="000000" w:themeColor="text1"/>
                        </w:rPr>
                      </w:pPr>
                    </w:p>
                  </w:txbxContent>
                </v:textbox>
                <w10:wrap type="topAndBottom"/>
              </v:shape>
            </w:pict>
          </mc:Fallback>
        </mc:AlternateContent>
      </w:r>
    </w:p>
    <w:p w14:paraId="2A783BAA" w14:textId="0B897243" w:rsidR="00320D38" w:rsidRPr="00FA0F5C" w:rsidRDefault="00320D38" w:rsidP="00347F86">
      <w:pPr>
        <w:spacing w:after="0"/>
        <w:rPr>
          <w:rFonts w:cs="Open Sans"/>
        </w:rPr>
      </w:pPr>
    </w:p>
    <w:p w14:paraId="37E4B142" w14:textId="10F8B706" w:rsidR="00D36A7F" w:rsidRPr="00427757" w:rsidRDefault="00D36A7F" w:rsidP="00347F86">
      <w:pPr>
        <w:rPr>
          <w:b/>
          <w:bCs/>
        </w:rPr>
      </w:pPr>
      <w:bookmarkStart w:id="197" w:name="_Hlk23186031"/>
      <w:bookmarkStart w:id="198" w:name="_Hlk23186078"/>
      <w:r w:rsidRPr="00427757">
        <w:rPr>
          <w:b/>
          <w:bCs/>
        </w:rPr>
        <w:t>In its Concluding Observations (2019), the Committee on the Rights of the Child urged the Australian Government to:</w:t>
      </w:r>
    </w:p>
    <w:p w14:paraId="5B70F576" w14:textId="60107CFF" w:rsidR="00D36A7F" w:rsidRPr="00427757" w:rsidRDefault="00D36A7F" w:rsidP="00347F86">
      <w:pPr>
        <w:pStyle w:val="ListParagraph"/>
        <w:widowControl/>
        <w:numPr>
          <w:ilvl w:val="0"/>
          <w:numId w:val="72"/>
        </w:numPr>
        <w:spacing w:before="240"/>
        <w:contextualSpacing/>
        <w:rPr>
          <w:b/>
          <w:bCs/>
        </w:rPr>
      </w:pPr>
      <w:r w:rsidRPr="00427757">
        <w:rPr>
          <w:b/>
          <w:bCs/>
        </w:rPr>
        <w:t>invest in addressing the underlying causes of children’s suicide and poor mental health, improve mental health literacy for children to promote children’s awareness and access to support services, and ensure that the Fifth National Mental Health and Suicide Prevention Plan has a clear child focus strategy that involves children’s perspectives in the response services provided</w:t>
      </w:r>
    </w:p>
    <w:p w14:paraId="17858A75" w14:textId="141EC03C" w:rsidR="00D36A7F" w:rsidRPr="00427757" w:rsidRDefault="00D36A7F" w:rsidP="00347F86">
      <w:pPr>
        <w:pStyle w:val="ListParagraph"/>
        <w:widowControl/>
        <w:numPr>
          <w:ilvl w:val="0"/>
          <w:numId w:val="72"/>
        </w:numPr>
        <w:spacing w:before="240"/>
        <w:contextualSpacing/>
        <w:rPr>
          <w:b/>
          <w:bCs/>
        </w:rPr>
      </w:pPr>
      <w:r w:rsidRPr="00427757">
        <w:rPr>
          <w:b/>
          <w:bCs/>
        </w:rPr>
        <w:t>prioriti</w:t>
      </w:r>
      <w:r>
        <w:rPr>
          <w:b/>
          <w:bCs/>
        </w:rPr>
        <w:t>s</w:t>
      </w:r>
      <w:r w:rsidRPr="00427757">
        <w:rPr>
          <w:b/>
          <w:bCs/>
        </w:rPr>
        <w:t>e mental health service delivery to children in vulnerable situations, in particular Aboriginal and Torres Strait Islander children, children with disabilities, children in alternative care, homeless children, children living in rural and remote areas, asylum-seeker, refugee and migrant children, children from culturally and linguistically diverse backgrounds and LGBTI children</w:t>
      </w:r>
    </w:p>
    <w:p w14:paraId="791D7521" w14:textId="77777777" w:rsidR="00D36A7F" w:rsidRPr="00427757" w:rsidRDefault="00D36A7F" w:rsidP="00347F86">
      <w:pPr>
        <w:pStyle w:val="ListParagraph"/>
        <w:widowControl/>
        <w:numPr>
          <w:ilvl w:val="0"/>
          <w:numId w:val="72"/>
        </w:numPr>
        <w:spacing w:before="240"/>
        <w:contextualSpacing/>
        <w:rPr>
          <w:b/>
          <w:bCs/>
        </w:rPr>
      </w:pPr>
      <w:r w:rsidRPr="00427757">
        <w:rPr>
          <w:b/>
          <w:bCs/>
        </w:rPr>
        <w:t>strengthen measures to ensure that the prescription of psycho</w:t>
      </w:r>
      <w:r>
        <w:rPr>
          <w:b/>
          <w:bCs/>
        </w:rPr>
        <w:t>-</w:t>
      </w:r>
      <w:r w:rsidRPr="00427757">
        <w:rPr>
          <w:b/>
          <w:bCs/>
        </w:rPr>
        <w:t>stimulant drugs to children with ADHD is used as a measure of last resort and only after an individualised assessment of the best interests of that child, and that children and their parents are properly informed about the possible side effects of this medical treatment and about non-medical alternatives</w:t>
      </w:r>
    </w:p>
    <w:p w14:paraId="7A236FE4" w14:textId="263B4DCE" w:rsidR="00D36A7F" w:rsidRDefault="00D36A7F" w:rsidP="00347F86">
      <w:pPr>
        <w:pStyle w:val="ListParagraph"/>
        <w:widowControl/>
        <w:numPr>
          <w:ilvl w:val="0"/>
          <w:numId w:val="72"/>
        </w:numPr>
        <w:spacing w:before="240"/>
        <w:contextualSpacing/>
        <w:rPr>
          <w:b/>
          <w:bCs/>
        </w:rPr>
      </w:pPr>
      <w:r w:rsidRPr="00427757">
        <w:rPr>
          <w:b/>
          <w:bCs/>
        </w:rPr>
        <w:t>increase the availability of online mental health services and web-based counselling, while making in-person mental health services child-friendly and accessible to children, including those under 14 years, throughout Australia.</w:t>
      </w:r>
      <w:r w:rsidRPr="00184D94">
        <w:rPr>
          <w:rStyle w:val="EndnoteReference"/>
        </w:rPr>
        <w:endnoteReference w:id="348"/>
      </w:r>
    </w:p>
    <w:p w14:paraId="4C249307" w14:textId="0F7F0E17" w:rsidR="00184D94" w:rsidRDefault="00184D94">
      <w:pPr>
        <w:keepNext w:val="0"/>
        <w:keepLines w:val="0"/>
        <w:widowControl/>
        <w:spacing w:after="160" w:line="259" w:lineRule="auto"/>
      </w:pPr>
      <w:r>
        <w:br w:type="page"/>
      </w:r>
    </w:p>
    <w:p w14:paraId="64BB8B09" w14:textId="77777777" w:rsidR="00320D38" w:rsidRPr="00FA0F5C" w:rsidRDefault="00320D38" w:rsidP="00347F86">
      <w:pPr>
        <w:pStyle w:val="Heading2"/>
      </w:pPr>
      <w:bookmarkStart w:id="199" w:name="_Toc25573116"/>
      <w:bookmarkEnd w:id="197"/>
      <w:r w:rsidRPr="00FA0F5C">
        <w:lastRenderedPageBreak/>
        <w:t>F</w:t>
      </w:r>
      <w:r>
        <w:t>etal Alcohol Spectrum Disorder</w:t>
      </w:r>
      <w:bookmarkEnd w:id="199"/>
      <w:r>
        <w:t xml:space="preserve"> </w:t>
      </w:r>
    </w:p>
    <w:p w14:paraId="09D1C525" w14:textId="77777777" w:rsidR="00320D38" w:rsidRPr="002C253F" w:rsidRDefault="00320D38" w:rsidP="00347F86">
      <w:pPr>
        <w:rPr>
          <w:rFonts w:cs="Open Sans"/>
        </w:rPr>
      </w:pPr>
      <w:r w:rsidRPr="002C253F">
        <w:rPr>
          <w:rFonts w:cs="Open Sans"/>
        </w:rPr>
        <w:t xml:space="preserve">The lack of accurate information about the incidence and prevalence of Fetal Alcohol Spectrum Disorder (FASD) is a serious impediment to developing effective health and policy responses. </w:t>
      </w:r>
    </w:p>
    <w:p w14:paraId="4F84CCFF" w14:textId="77777777" w:rsidR="00320D38" w:rsidRPr="00CB13E9" w:rsidRDefault="00320D38" w:rsidP="00347F86">
      <w:r w:rsidRPr="002C253F">
        <w:rPr>
          <w:rFonts w:cs="Open Sans"/>
        </w:rPr>
        <w:t xml:space="preserve">FASD is used to describe a range of physical, cognitive, behavioural and neurodevelopmental abnormalities that can result from maternal drinking during </w:t>
      </w:r>
      <w:r w:rsidRPr="00CB13E9">
        <w:t>pregnancy.</w:t>
      </w:r>
      <w:r w:rsidRPr="00CB13E9">
        <w:endnoteReference w:id="349"/>
      </w:r>
      <w:r w:rsidRPr="00CB13E9">
        <w:t xml:space="preserve"> FASD can lead to significant secondary impairments such as difficulties accessing education services, substance use, mental ill-health, difficulties living independently, problems obtaining and maintaining employment, early contact with the justice system and shortened lifespan.</w:t>
      </w:r>
      <w:r w:rsidRPr="00CB13E9">
        <w:endnoteReference w:id="350"/>
      </w:r>
      <w:r w:rsidRPr="00CB13E9">
        <w:t xml:space="preserve"> </w:t>
      </w:r>
    </w:p>
    <w:p w14:paraId="3D3729A6" w14:textId="77777777" w:rsidR="00320D38" w:rsidRPr="00CB13E9" w:rsidRDefault="00320D38" w:rsidP="00347F86">
      <w:r w:rsidRPr="00CB13E9">
        <w:t>During 2017, the Australian Government Department of Health undertook consultations across Australia to inform the National Fetal Alcohol Spectrum Disorder Strategic Action Plan 2018–2028 (FASD Action Plan).</w:t>
      </w:r>
      <w:r w:rsidRPr="00CB13E9">
        <w:endnoteReference w:id="351"/>
      </w:r>
      <w:r w:rsidRPr="00CB13E9">
        <w:t xml:space="preserve"> The FASD Action Plan was released in November 2018 and aims to: </w:t>
      </w:r>
    </w:p>
    <w:p w14:paraId="73C8CB29" w14:textId="77777777" w:rsidR="00320D38" w:rsidRPr="002C253F" w:rsidRDefault="00320D38" w:rsidP="00347F86">
      <w:pPr>
        <w:pStyle w:val="NoSpacing"/>
        <w:numPr>
          <w:ilvl w:val="0"/>
          <w:numId w:val="66"/>
        </w:numPr>
        <w:rPr>
          <w:rFonts w:ascii="Open Sans" w:hAnsi="Open Sans" w:cs="Open Sans"/>
        </w:rPr>
      </w:pPr>
      <w:r w:rsidRPr="002C253F">
        <w:rPr>
          <w:rFonts w:ascii="Open Sans" w:hAnsi="Open Sans" w:cs="Open Sans"/>
        </w:rPr>
        <w:t>reduce prevalence of FASD</w:t>
      </w:r>
    </w:p>
    <w:p w14:paraId="7926D435" w14:textId="77777777" w:rsidR="00320D38" w:rsidRPr="002C253F" w:rsidRDefault="00320D38" w:rsidP="00347F86">
      <w:pPr>
        <w:pStyle w:val="NoSpacing"/>
        <w:numPr>
          <w:ilvl w:val="0"/>
          <w:numId w:val="66"/>
        </w:numPr>
        <w:rPr>
          <w:rFonts w:ascii="Open Sans" w:hAnsi="Open Sans" w:cs="Open Sans"/>
        </w:rPr>
      </w:pPr>
      <w:r w:rsidRPr="002C253F">
        <w:rPr>
          <w:rFonts w:ascii="Open Sans" w:hAnsi="Open Sans" w:cs="Open Sans"/>
        </w:rPr>
        <w:t>reduce the associated impact of FASD</w:t>
      </w:r>
    </w:p>
    <w:p w14:paraId="61A8003F" w14:textId="77777777" w:rsidR="00320D38" w:rsidRPr="002C253F" w:rsidRDefault="00320D38" w:rsidP="00347F86">
      <w:pPr>
        <w:pStyle w:val="NoSpacing"/>
        <w:numPr>
          <w:ilvl w:val="0"/>
          <w:numId w:val="66"/>
        </w:numPr>
        <w:rPr>
          <w:rFonts w:ascii="Open Sans" w:hAnsi="Open Sans" w:cs="Open Sans"/>
        </w:rPr>
      </w:pPr>
      <w:r w:rsidRPr="002C253F">
        <w:rPr>
          <w:rFonts w:ascii="Open Sans" w:hAnsi="Open Sans" w:cs="Open Sans"/>
        </w:rPr>
        <w:t xml:space="preserve">improve the quality of life for people living with FASD. </w:t>
      </w:r>
    </w:p>
    <w:p w14:paraId="051E48A2" w14:textId="77777777" w:rsidR="00320D38" w:rsidRPr="002C253F" w:rsidRDefault="00320D38" w:rsidP="00347F86">
      <w:pPr>
        <w:pStyle w:val="NoSpacing"/>
        <w:rPr>
          <w:rFonts w:ascii="Open Sans" w:hAnsi="Open Sans" w:cs="Open Sans"/>
        </w:rPr>
      </w:pPr>
    </w:p>
    <w:p w14:paraId="61BDCAB0" w14:textId="77777777" w:rsidR="00CB13E9" w:rsidRPr="00BB05F6" w:rsidRDefault="00CB13E9" w:rsidP="00347F86">
      <w:r>
        <w:t xml:space="preserve">The priority areas in the action plan are </w:t>
      </w:r>
      <w:r w:rsidRPr="00FA0F5C">
        <w:t xml:space="preserve">prevention, </w:t>
      </w:r>
      <w:r>
        <w:t xml:space="preserve">screening and </w:t>
      </w:r>
      <w:r w:rsidRPr="00FA0F5C">
        <w:t>diagnosis, support and management</w:t>
      </w:r>
      <w:r>
        <w:t>,</w:t>
      </w:r>
      <w:r w:rsidRPr="00FA0F5C">
        <w:t xml:space="preserve"> </w:t>
      </w:r>
      <w:r>
        <w:t xml:space="preserve">and priority groups and populations at increased risk. </w:t>
      </w:r>
      <w:r w:rsidRPr="00F835B2">
        <w:rPr>
          <w:rFonts w:cs="Open Sans"/>
        </w:rPr>
        <w:t xml:space="preserve">The FASD </w:t>
      </w:r>
      <w:r>
        <w:rPr>
          <w:rFonts w:cs="Open Sans"/>
        </w:rPr>
        <w:t>Action Plan also</w:t>
      </w:r>
      <w:r w:rsidRPr="00F835B2">
        <w:rPr>
          <w:rFonts w:cs="Open Sans"/>
        </w:rPr>
        <w:t xml:space="preserve"> recognises </w:t>
      </w:r>
      <w:r>
        <w:rPr>
          <w:rFonts w:cs="Open Sans"/>
        </w:rPr>
        <w:t>the difficulty of measuring FASD prevalence in Australia and commits to improving national prevalence data</w:t>
      </w:r>
      <w:r w:rsidRPr="00F835B2">
        <w:rPr>
          <w:rFonts w:eastAsiaTheme="minorHAnsi" w:cs="Open Sans"/>
          <w:lang w:val="en-US" w:eastAsia="en-US"/>
        </w:rPr>
        <w:t>.</w:t>
      </w:r>
      <w:r w:rsidRPr="00F835B2">
        <w:rPr>
          <w:rStyle w:val="EndnoteReference"/>
          <w:rFonts w:eastAsiaTheme="minorHAnsi"/>
          <w:sz w:val="24"/>
          <w:lang w:val="en-US" w:eastAsia="en-US"/>
        </w:rPr>
        <w:endnoteReference w:id="352"/>
      </w:r>
    </w:p>
    <w:p w14:paraId="0D1B3BA2" w14:textId="77777777" w:rsidR="00320D38" w:rsidRPr="00CB13E9" w:rsidRDefault="00320D38" w:rsidP="00347F86">
      <w:r w:rsidRPr="002C253F">
        <w:rPr>
          <w:rFonts w:eastAsiaTheme="minorHAnsi" w:cs="Open Sans"/>
          <w:lang w:val="en-US" w:eastAsia="en-US"/>
        </w:rPr>
        <w:t xml:space="preserve">Effective implementation of the FASD Action Plan could reduce the prevalence of </w:t>
      </w:r>
      <w:r w:rsidRPr="00CB13E9">
        <w:t xml:space="preserve">FASD and its impact on individuals, families, carers and communities. </w:t>
      </w:r>
    </w:p>
    <w:p w14:paraId="3A4D9E29" w14:textId="77777777" w:rsidR="00CB13E9" w:rsidRPr="00CB13E9" w:rsidRDefault="00CB13E9" w:rsidP="00347F86">
      <w:r w:rsidRPr="00CB13E9">
        <w:t>In September 2019, the Australian Government Senate referred an inquiry into Effective Approaches to Prevention, Diagnosis and Support for Fetal Alcohol Spectrum Disorder to the Senate Community Affairs References Committee. The inquiry will consider the effectiveness of the FASD Action Plan, effective approaches to prevention and diagnosis of FASD, and strategies for optimising life outcomes for people with FASD and supporting carers. The inquiry will also consider the prevalence and management of FASD in vulnerable populations, in education and criminal justice systems.</w:t>
      </w:r>
      <w:r w:rsidRPr="00CB13E9">
        <w:endnoteReference w:id="353"/>
      </w:r>
      <w:r w:rsidRPr="00CB13E9">
        <w:t xml:space="preserve"> </w:t>
      </w:r>
    </w:p>
    <w:p w14:paraId="6028C049" w14:textId="77777777" w:rsidR="00320D38" w:rsidRPr="00FA0F5C" w:rsidRDefault="00320D38" w:rsidP="00347F86">
      <w:pPr>
        <w:pStyle w:val="Heading2"/>
      </w:pPr>
      <w:bookmarkStart w:id="200" w:name="_Toc25573117"/>
      <w:r w:rsidRPr="00FA0F5C">
        <w:t>Childhood obesity</w:t>
      </w:r>
      <w:bookmarkEnd w:id="200"/>
      <w:r w:rsidRPr="00FA0F5C">
        <w:t xml:space="preserve"> </w:t>
      </w:r>
    </w:p>
    <w:p w14:paraId="18B88290" w14:textId="77777777" w:rsidR="00CB13E9" w:rsidRPr="008D7535" w:rsidRDefault="00CB13E9" w:rsidP="00347F86">
      <w:bookmarkStart w:id="201" w:name="_Hlk23186089"/>
      <w:bookmarkStart w:id="202" w:name="_Hlk23186095"/>
      <w:bookmarkEnd w:id="198"/>
      <w:r w:rsidRPr="008D7535">
        <w:t>Children with obesity are more likely to be obese as adults and have an ‘increased risk of developing both short and long-term health conditions, such as Type 2 diabetes and cardiovascular disease’.</w:t>
      </w:r>
      <w:r w:rsidRPr="008D7535">
        <w:rPr>
          <w:rStyle w:val="EndnoteReference"/>
        </w:rPr>
        <w:endnoteReference w:id="354"/>
      </w:r>
    </w:p>
    <w:p w14:paraId="45606F8C" w14:textId="4014F987" w:rsidR="00184D94" w:rsidRDefault="00CB13E9" w:rsidP="00347F86">
      <w:r>
        <w:lastRenderedPageBreak/>
        <w:t>Data</w:t>
      </w:r>
      <w:r w:rsidRPr="00FA0F5C">
        <w:t xml:space="preserve"> on </w:t>
      </w:r>
      <w:r>
        <w:t xml:space="preserve">children </w:t>
      </w:r>
      <w:r w:rsidRPr="00FA0F5C">
        <w:t>aged 5</w:t>
      </w:r>
      <w:r>
        <w:t>–</w:t>
      </w:r>
      <w:r w:rsidRPr="00FA0F5C">
        <w:t xml:space="preserve">17 shows that the prevalence of overweight </w:t>
      </w:r>
      <w:r>
        <w:t>or</w:t>
      </w:r>
      <w:r w:rsidRPr="00FA0F5C">
        <w:t xml:space="preserve"> obe</w:t>
      </w:r>
      <w:r>
        <w:t xml:space="preserve">sity </w:t>
      </w:r>
      <w:r w:rsidRPr="00FA0F5C">
        <w:t xml:space="preserve">rose from 20% in </w:t>
      </w:r>
      <w:r>
        <w:t>1995 to 25% in 2007–08. F</w:t>
      </w:r>
      <w:r w:rsidRPr="00FA0F5C">
        <w:t>rom 2007–08 to 2017–18, the prevalence of overweight and obesity remained relatively stable, with no significant increase or decrease.</w:t>
      </w:r>
      <w:r w:rsidRPr="00FA0F5C">
        <w:rPr>
          <w:rStyle w:val="EndnoteReference"/>
        </w:rPr>
        <w:endnoteReference w:id="355"/>
      </w:r>
    </w:p>
    <w:p w14:paraId="71D0BC46" w14:textId="77777777" w:rsidR="00184D94" w:rsidRPr="00C064AE" w:rsidRDefault="00184D94" w:rsidP="00184D94">
      <w:pPr>
        <w:spacing w:after="0"/>
        <w:rPr>
          <w:b/>
          <w:bCs/>
        </w:rPr>
      </w:pPr>
      <w:r w:rsidRPr="00C064AE">
        <w:rPr>
          <w:b/>
          <w:bCs/>
        </w:rPr>
        <w:t>Proportion of overweight and obese children aged 5</w:t>
      </w:r>
      <w:r>
        <w:rPr>
          <w:b/>
          <w:bCs/>
        </w:rPr>
        <w:t>–</w:t>
      </w:r>
      <w:r w:rsidRPr="00C064AE">
        <w:rPr>
          <w:b/>
          <w:bCs/>
        </w:rPr>
        <w:t>17 years from 1995 to 2017</w:t>
      </w:r>
      <w:r>
        <w:rPr>
          <w:b/>
          <w:bCs/>
        </w:rPr>
        <w:t>–</w:t>
      </w:r>
      <w:r w:rsidRPr="00C064AE">
        <w:rPr>
          <w:b/>
          <w:bCs/>
        </w:rPr>
        <w:t>2018</w:t>
      </w:r>
    </w:p>
    <w:p w14:paraId="7FB58588" w14:textId="031A3590" w:rsidR="00184D94" w:rsidRPr="00184D94" w:rsidRDefault="00184D94" w:rsidP="00347F86">
      <w:r>
        <w:rPr>
          <w:noProof/>
        </w:rPr>
        <w:drawing>
          <wp:inline distT="0" distB="0" distL="0" distR="0" wp14:anchorId="1F858784" wp14:editId="2305C42D">
            <wp:extent cx="5003800" cy="4305300"/>
            <wp:effectExtent l="0" t="0" r="0" b="0"/>
            <wp:docPr id="92" name="Immagine 92" desc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 name="Figura 8.3-01.png"/>
                    <pic:cNvPicPr/>
                  </pic:nvPicPr>
                  <pic:blipFill>
                    <a:blip r:embed="rId112" cstate="print">
                      <a:extLst>
                        <a:ext uri="{28A0092B-C50C-407E-A947-70E740481C1C}">
                          <a14:useLocalDpi xmlns:a14="http://schemas.microsoft.com/office/drawing/2010/main" val="0"/>
                        </a:ext>
                      </a:extLst>
                    </a:blip>
                    <a:stretch>
                      <a:fillRect/>
                    </a:stretch>
                  </pic:blipFill>
                  <pic:spPr>
                    <a:xfrm>
                      <a:off x="0" y="0"/>
                      <a:ext cx="5003800" cy="4305300"/>
                    </a:xfrm>
                    <a:prstGeom prst="rect">
                      <a:avLst/>
                    </a:prstGeom>
                  </pic:spPr>
                </pic:pic>
              </a:graphicData>
            </a:graphic>
          </wp:inline>
        </w:drawing>
      </w:r>
    </w:p>
    <w:p w14:paraId="43BB1FBA" w14:textId="4885DC65" w:rsidR="005656A0" w:rsidRPr="00B55E27" w:rsidRDefault="005656A0" w:rsidP="00347F86">
      <w:pPr>
        <w:rPr>
          <w:sz w:val="18"/>
          <w:szCs w:val="18"/>
        </w:rPr>
      </w:pPr>
      <w:r w:rsidRPr="00B55E27">
        <w:rPr>
          <w:sz w:val="18"/>
          <w:szCs w:val="18"/>
        </w:rPr>
        <w:t>Figure 8.</w:t>
      </w:r>
      <w:r w:rsidR="00CB13E9">
        <w:rPr>
          <w:sz w:val="18"/>
          <w:szCs w:val="18"/>
        </w:rPr>
        <w:t>3</w:t>
      </w:r>
      <w:r w:rsidRPr="00B55E27">
        <w:rPr>
          <w:sz w:val="18"/>
          <w:szCs w:val="18"/>
        </w:rPr>
        <w:t xml:space="preserve">: Australian Institute of Health and Welfare, </w:t>
      </w:r>
      <w:r w:rsidRPr="00B55E27">
        <w:rPr>
          <w:i/>
          <w:iCs/>
          <w:sz w:val="18"/>
          <w:szCs w:val="18"/>
        </w:rPr>
        <w:t>Overweight an obesity: an interactive insight, Time trends</w:t>
      </w:r>
      <w:r w:rsidRPr="00B55E27">
        <w:rPr>
          <w:sz w:val="18"/>
          <w:szCs w:val="18"/>
        </w:rPr>
        <w:t xml:space="preserve"> (2019). </w:t>
      </w:r>
    </w:p>
    <w:bookmarkEnd w:id="201"/>
    <w:bookmarkEnd w:id="202"/>
    <w:p w14:paraId="4015FC0A" w14:textId="77777777" w:rsidR="00385578" w:rsidRDefault="00385578" w:rsidP="00347F86">
      <w:r w:rsidRPr="00FA0F5C">
        <w:t>In 2017–18</w:t>
      </w:r>
      <w:r>
        <w:t>:</w:t>
      </w:r>
    </w:p>
    <w:p w14:paraId="2672CF72" w14:textId="550BD57B" w:rsidR="00385578" w:rsidRDefault="00385578" w:rsidP="00347F86">
      <w:pPr>
        <w:pStyle w:val="ListParagraph"/>
        <w:widowControl/>
        <w:numPr>
          <w:ilvl w:val="0"/>
          <w:numId w:val="71"/>
        </w:numPr>
        <w:spacing w:before="240"/>
        <w:contextualSpacing/>
      </w:pPr>
      <w:r w:rsidRPr="00FA0F5C">
        <w:t>one in four (25%) children aged 2–17</w:t>
      </w:r>
      <w:r>
        <w:t xml:space="preserve"> </w:t>
      </w:r>
      <w:r w:rsidRPr="00FA0F5C">
        <w:t>were overweight or obese</w:t>
      </w:r>
      <w:r>
        <w:t xml:space="preserve">—equating to approximately </w:t>
      </w:r>
      <w:r w:rsidRPr="00FA0F5C">
        <w:t>1.2 million children and adolescents</w:t>
      </w:r>
    </w:p>
    <w:p w14:paraId="1D8D21A8" w14:textId="77777777" w:rsidR="00385578" w:rsidRDefault="00385578" w:rsidP="00347F86">
      <w:pPr>
        <w:pStyle w:val="ListParagraph"/>
        <w:widowControl/>
        <w:numPr>
          <w:ilvl w:val="0"/>
          <w:numId w:val="71"/>
        </w:numPr>
        <w:spacing w:before="240"/>
        <w:contextualSpacing/>
      </w:pPr>
      <w:r>
        <w:t>a</w:t>
      </w:r>
      <w:r w:rsidRPr="00FA0F5C">
        <w:t xml:space="preserve">bout </w:t>
      </w:r>
      <w:r>
        <w:t>one</w:t>
      </w:r>
      <w:r w:rsidRPr="00FA0F5C">
        <w:t xml:space="preserve"> in </w:t>
      </w:r>
      <w:r>
        <w:t>six</w:t>
      </w:r>
      <w:r w:rsidRPr="00FA0F5C">
        <w:t xml:space="preserve"> (17%) children were overweight</w:t>
      </w:r>
    </w:p>
    <w:p w14:paraId="4A50EA52" w14:textId="77777777" w:rsidR="00385578" w:rsidRDefault="00385578" w:rsidP="00347F86">
      <w:pPr>
        <w:pStyle w:val="ListParagraph"/>
        <w:widowControl/>
        <w:numPr>
          <w:ilvl w:val="0"/>
          <w:numId w:val="71"/>
        </w:numPr>
        <w:spacing w:before="240"/>
        <w:contextualSpacing/>
      </w:pPr>
      <w:r>
        <w:t xml:space="preserve">one </w:t>
      </w:r>
      <w:r w:rsidRPr="00FA0F5C">
        <w:t xml:space="preserve">in 12 (8.2%) </w:t>
      </w:r>
      <w:r>
        <w:t xml:space="preserve">children </w:t>
      </w:r>
      <w:r w:rsidRPr="00FA0F5C">
        <w:t xml:space="preserve">were obese </w:t>
      </w:r>
    </w:p>
    <w:p w14:paraId="1D3A1FC9" w14:textId="77777777" w:rsidR="00385578" w:rsidRDefault="00385578" w:rsidP="00347F86">
      <w:pPr>
        <w:pStyle w:val="ListParagraph"/>
        <w:widowControl/>
        <w:numPr>
          <w:ilvl w:val="0"/>
          <w:numId w:val="71"/>
        </w:numPr>
        <w:spacing w:before="240"/>
        <w:contextualSpacing/>
      </w:pPr>
      <w:r>
        <w:t>r</w:t>
      </w:r>
      <w:r w:rsidRPr="00FA0F5C">
        <w:t>esults were similar for boys and girls across the age groups.</w:t>
      </w:r>
      <w:r w:rsidRPr="00FA0F5C">
        <w:rPr>
          <w:rStyle w:val="EndnoteReference"/>
        </w:rPr>
        <w:endnoteReference w:id="356"/>
      </w:r>
    </w:p>
    <w:p w14:paraId="59E22D3F" w14:textId="77777777" w:rsidR="00385578" w:rsidRDefault="00385578" w:rsidP="00347F86">
      <w:r>
        <w:t>C</w:t>
      </w:r>
      <w:r w:rsidRPr="00FA0F5C">
        <w:t>hildren and adolescents aged 2–17</w:t>
      </w:r>
      <w:r>
        <w:t xml:space="preserve"> </w:t>
      </w:r>
      <w:r w:rsidRPr="00FA0F5C">
        <w:t xml:space="preserve">living in </w:t>
      </w:r>
      <w:r>
        <w:t>o</w:t>
      </w:r>
      <w:r w:rsidRPr="00FA0F5C">
        <w:t xml:space="preserve">uter regional and remote or </w:t>
      </w:r>
      <w:r>
        <w:t>i</w:t>
      </w:r>
      <w:r w:rsidRPr="00FA0F5C">
        <w:t xml:space="preserve">nner regional areas were more likely to be overweight or obese than those living in </w:t>
      </w:r>
      <w:r>
        <w:t>m</w:t>
      </w:r>
      <w:r w:rsidRPr="00FA0F5C">
        <w:t>ajor cities</w:t>
      </w:r>
      <w:r>
        <w:t>. A</w:t>
      </w:r>
      <w:r w:rsidRPr="00FA0F5C">
        <w:t xml:space="preserve">bout </w:t>
      </w:r>
      <w:r>
        <w:t>one in three</w:t>
      </w:r>
      <w:r w:rsidRPr="00FA0F5C">
        <w:t xml:space="preserve"> were overweight or obese (27% and 29% respectively) compared with </w:t>
      </w:r>
      <w:r>
        <w:t>one in four</w:t>
      </w:r>
      <w:r w:rsidRPr="00FA0F5C">
        <w:t xml:space="preserve"> (23%) of those living in </w:t>
      </w:r>
      <w:r>
        <w:t>m</w:t>
      </w:r>
      <w:r w:rsidRPr="00FA0F5C">
        <w:t>ajor cities.</w:t>
      </w:r>
      <w:r w:rsidRPr="00FA0F5C">
        <w:rPr>
          <w:rStyle w:val="EndnoteReference"/>
        </w:rPr>
        <w:t xml:space="preserve"> </w:t>
      </w:r>
      <w:r w:rsidRPr="00FA0F5C">
        <w:rPr>
          <w:rStyle w:val="EndnoteReference"/>
        </w:rPr>
        <w:endnoteReference w:id="357"/>
      </w:r>
    </w:p>
    <w:bookmarkStart w:id="203" w:name="_Hlk23186127"/>
    <w:p w14:paraId="4F60678A" w14:textId="58A28472" w:rsidR="00385578" w:rsidRDefault="00184D94" w:rsidP="00347F86">
      <w:r>
        <w:rPr>
          <w:noProof/>
        </w:rPr>
        <w:lastRenderedPageBreak/>
        <mc:AlternateContent>
          <mc:Choice Requires="wps">
            <w:drawing>
              <wp:anchor distT="0" distB="0" distL="114300" distR="114300" simplePos="0" relativeHeight="251807744" behindDoc="0" locked="0" layoutInCell="1" allowOverlap="1" wp14:anchorId="0575CC7F" wp14:editId="53BF31F9">
                <wp:simplePos x="0" y="0"/>
                <wp:positionH relativeFrom="column">
                  <wp:posOffset>169972</wp:posOffset>
                </wp:positionH>
                <wp:positionV relativeFrom="paragraph">
                  <wp:posOffset>3712845</wp:posOffset>
                </wp:positionV>
                <wp:extent cx="5924550" cy="3448050"/>
                <wp:effectExtent l="19050" t="19050" r="38100" b="457200"/>
                <wp:wrapTopAndBottom/>
                <wp:docPr id="806" name="Speech Bubble: Oval 806"/>
                <wp:cNvGraphicFramePr/>
                <a:graphic xmlns:a="http://schemas.openxmlformats.org/drawingml/2006/main">
                  <a:graphicData uri="http://schemas.microsoft.com/office/word/2010/wordprocessingShape">
                    <wps:wsp>
                      <wps:cNvSpPr/>
                      <wps:spPr>
                        <a:xfrm>
                          <a:off x="0" y="0"/>
                          <a:ext cx="5924550" cy="3448050"/>
                        </a:xfrm>
                        <a:prstGeom prst="wedgeEllipseCallout">
                          <a:avLst/>
                        </a:prstGeom>
                      </wps:spPr>
                      <wps:style>
                        <a:lnRef idx="2">
                          <a:schemeClr val="accent2"/>
                        </a:lnRef>
                        <a:fillRef idx="1">
                          <a:schemeClr val="lt1"/>
                        </a:fillRef>
                        <a:effectRef idx="0">
                          <a:schemeClr val="accent2"/>
                        </a:effectRef>
                        <a:fontRef idx="minor">
                          <a:schemeClr val="dk1"/>
                        </a:fontRef>
                      </wps:style>
                      <wps:txbx>
                        <w:txbxContent>
                          <w:p w14:paraId="428DCAAB" w14:textId="77777777" w:rsidR="00FD1665" w:rsidRPr="001724EB" w:rsidRDefault="00FD1665" w:rsidP="00320D38">
                            <w:pPr>
                              <w:rPr>
                                <w:rFonts w:cs="Open Sans"/>
                                <w:color w:val="000000"/>
                              </w:rPr>
                            </w:pPr>
                            <w:r w:rsidRPr="001724EB">
                              <w:rPr>
                                <w:rFonts w:cs="Open Sans"/>
                                <w:color w:val="000000"/>
                              </w:rPr>
                              <w:t>Australia is a developed country and gives children opportunities and a good education. We have clean water and are lucky to have a home and shelter. One thing that could be changed is that not a lot of kids in my school are very active. Lots of them don't eat healthy foods. Students in my class bring chips everyday whereas I bring fruit. If there is a way to get kids more active it would be great. I think you could put a program in every school about healthy eating and being active (</w:t>
                            </w:r>
                            <w:r>
                              <w:rPr>
                                <w:rFonts w:cs="Open Sans"/>
                                <w:color w:val="000000"/>
                              </w:rPr>
                              <w:t>child, 10</w:t>
                            </w:r>
                            <w:r w:rsidRPr="001724EB">
                              <w:rPr>
                                <w:rFonts w:cs="Open Sans"/>
                                <w:color w:val="000000"/>
                              </w:rPr>
                              <w:t>)</w:t>
                            </w:r>
                          </w:p>
                          <w:p w14:paraId="54A4E061" w14:textId="77777777" w:rsidR="00FD1665" w:rsidRDefault="00FD1665" w:rsidP="00320D38">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575CC7F" id="Speech Bubble: Oval 806" o:spid="_x0000_s1089" type="#_x0000_t63" style="position:absolute;margin-left:13.4pt;margin-top:292.35pt;width:466.5pt;height:271.5pt;z-index:2518077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nsJgwIAAEMFAAAOAAAAZHJzL2Uyb0RvYy54bWysVF9v0zAQf0fiO1h+p0m7dnRR06l0DCFN&#10;20SH9uw65ybCsY3tNimfnrOTZmP0CfFi3/nud//Pi+u2luQA1lVa5XQ8SikBxXVRqV1Ovz/dfphT&#10;4jxTBZNaQU6P4Oj18v27RWMymOhSywIsQSPKZY3Jaem9yZLE8RJq5kbagEKh0LZmHlm7SwrLGrRe&#10;y2SSppdJo21hrObgHL7edEK6jPaFAO4fhHDgicwpxubjaeO5DWeyXLBsZ5kpK96Hwf4hippVCp0O&#10;pm6YZ2Rvq79M1RW32mnhR1zXiRai4hBzwGzG6ZtsNiUzEHPB4jgzlMn9P7P8/vBoSVXkdJ5eUqJY&#10;jU3aGABekk/77VZCRh4OTJIgxmI1xmWI2ZhH23MOyZB5K2wdbsyJtLHAx6HA0HrC8XF2NZnOZtgH&#10;jrKL6XSeIoN2khe4sc5/AV2TQOS0gWIHn6WsjIM1k1LvfawzO9w53yFPCDQTouviiZQ/SgghSfUN&#10;BCaJEUwiOo4XrKUlmFpOGeeg/KSPJGoHmKikHIDjc0Dpxz2o1w0wiGM3ANNzwD89DojoVSs/gOtK&#10;aXvOQPFj8Nzpn7Lvcg7p+3bbxs5eXoQgw9NWF0dst9XdHjjDbyss8x1z/pFZHHxsDS6zf8BDSN3k&#10;VPcUJaW2v869B32cR5RS0uAi5dT93DMLlMivCif1ajydhs2LzHT2cYKMfS3Zvpaofb3W2JIxfhuG&#10;RzLoe3kihdX1M+78KnhFEVMcfeeUe3ti1r5bcPw1OKxWUQ23zTB/pzaGB+Oh0GFuntpnZk0/ax7H&#10;9F6flo5lb2as0w1IpVd7r0UVB/Clrn0LcFPjRPe/SvgKXvNR6+XvW/4GAAD//wMAUEsDBBQABgAI&#10;AAAAIQBIgvb13wAAAAsBAAAPAAAAZHJzL2Rvd25yZXYueG1sTI9NboMwEEb3lXoHayJ1EzUG1IRA&#10;MVGL2gMEcgAHTwDFPwg7hPb0na7a5cw8ffO+4rAYzWac/OCsgHgTAUPbOjXYTsCp+XzeA/NBWiW1&#10;syjgCz0cyseHQubK3e0R5zp0jEKsz6WAPoQx59y3PRrpN25ES7eLm4wMNE4dV5O8U7jRPImiHTdy&#10;sPShlyNWPbbX+mYEHN/X39F4iTNV6XUzq48KG1kL8bRa3l6BBVzCHwy/+qQOJTmd3c0qz7SAZEfm&#10;QcB2/5ICIyDbZrQ5ExknaQq8LPj/DuUPAAAA//8DAFBLAQItABQABgAIAAAAIQC2gziS/gAAAOEB&#10;AAATAAAAAAAAAAAAAAAAAAAAAABbQ29udGVudF9UeXBlc10ueG1sUEsBAi0AFAAGAAgAAAAhADj9&#10;If/WAAAAlAEAAAsAAAAAAAAAAAAAAAAALwEAAF9yZWxzLy5yZWxzUEsBAi0AFAAGAAgAAAAhAL6G&#10;ewmDAgAAQwUAAA4AAAAAAAAAAAAAAAAALgIAAGRycy9lMm9Eb2MueG1sUEsBAi0AFAAGAAgAAAAh&#10;AEiC9vXfAAAACwEAAA8AAAAAAAAAAAAAAAAA3QQAAGRycy9kb3ducmV2LnhtbFBLBQYAAAAABAAE&#10;APMAAADpBQAAAAA=&#10;" adj="6300,24300" fillcolor="white [3201]" strokecolor="#ed7d31 [3205]" strokeweight="1pt">
                <v:textbox>
                  <w:txbxContent>
                    <w:p w14:paraId="428DCAAB" w14:textId="77777777" w:rsidR="00FD1665" w:rsidRPr="001724EB" w:rsidRDefault="00FD1665" w:rsidP="00320D38">
                      <w:pPr>
                        <w:rPr>
                          <w:rFonts w:cs="Open Sans"/>
                          <w:color w:val="000000"/>
                        </w:rPr>
                      </w:pPr>
                      <w:r w:rsidRPr="001724EB">
                        <w:rPr>
                          <w:rFonts w:cs="Open Sans"/>
                          <w:color w:val="000000"/>
                        </w:rPr>
                        <w:t>Australia is a developed country and gives children opportunities and a good education. We have clean water and are lucky to have a home and shelter. One thing that could be changed is that not a lot of kids in my school are very active. Lots of them don't eat healthy foods. Students in my class bring chips everyday whereas I bring fruit. If there is a way to get kids more active it would be great. I think you could put a program in every school about healthy eating and being active (</w:t>
                      </w:r>
                      <w:r>
                        <w:rPr>
                          <w:rFonts w:cs="Open Sans"/>
                          <w:color w:val="000000"/>
                        </w:rPr>
                        <w:t>child, 10</w:t>
                      </w:r>
                      <w:r w:rsidRPr="001724EB">
                        <w:rPr>
                          <w:rFonts w:cs="Open Sans"/>
                          <w:color w:val="000000"/>
                        </w:rPr>
                        <w:t>)</w:t>
                      </w:r>
                    </w:p>
                    <w:p w14:paraId="54A4E061" w14:textId="77777777" w:rsidR="00FD1665" w:rsidRDefault="00FD1665" w:rsidP="00320D38">
                      <w:pPr>
                        <w:jc w:val="center"/>
                      </w:pPr>
                    </w:p>
                  </w:txbxContent>
                </v:textbox>
                <w10:wrap type="topAndBottom"/>
              </v:shape>
            </w:pict>
          </mc:Fallback>
        </mc:AlternateContent>
      </w:r>
      <w:bookmarkEnd w:id="203"/>
      <w:r w:rsidR="00D9149A">
        <w:rPr>
          <w:noProof/>
        </w:rPr>
        <mc:AlternateContent>
          <mc:Choice Requires="wps">
            <w:drawing>
              <wp:anchor distT="0" distB="0" distL="114300" distR="114300" simplePos="0" relativeHeight="251806720" behindDoc="0" locked="0" layoutInCell="1" allowOverlap="1" wp14:anchorId="4A11E03B" wp14:editId="6CC2A938">
                <wp:simplePos x="0" y="0"/>
                <wp:positionH relativeFrom="column">
                  <wp:posOffset>2757521</wp:posOffset>
                </wp:positionH>
                <wp:positionV relativeFrom="paragraph">
                  <wp:posOffset>208236</wp:posOffset>
                </wp:positionV>
                <wp:extent cx="2922270" cy="1855470"/>
                <wp:effectExtent l="19050" t="19050" r="30480" b="259080"/>
                <wp:wrapTopAndBottom/>
                <wp:docPr id="804" name="Speech Bubble: Oval 804"/>
                <wp:cNvGraphicFramePr/>
                <a:graphic xmlns:a="http://schemas.openxmlformats.org/drawingml/2006/main">
                  <a:graphicData uri="http://schemas.microsoft.com/office/word/2010/wordprocessingShape">
                    <wps:wsp>
                      <wps:cNvSpPr/>
                      <wps:spPr>
                        <a:xfrm>
                          <a:off x="0" y="0"/>
                          <a:ext cx="2922270" cy="1855470"/>
                        </a:xfrm>
                        <a:prstGeom prst="wedgeEllipseCallout">
                          <a:avLst/>
                        </a:prstGeom>
                      </wps:spPr>
                      <wps:style>
                        <a:lnRef idx="2">
                          <a:schemeClr val="accent2"/>
                        </a:lnRef>
                        <a:fillRef idx="1">
                          <a:schemeClr val="lt1"/>
                        </a:fillRef>
                        <a:effectRef idx="0">
                          <a:schemeClr val="accent2"/>
                        </a:effectRef>
                        <a:fontRef idx="minor">
                          <a:schemeClr val="dk1"/>
                        </a:fontRef>
                      </wps:style>
                      <wps:txbx>
                        <w:txbxContent>
                          <w:p w14:paraId="6A3699FF" w14:textId="77777777" w:rsidR="00FD1665" w:rsidRPr="001724EB" w:rsidRDefault="00FD1665" w:rsidP="00320D38">
                            <w:pPr>
                              <w:spacing w:after="0"/>
                              <w:rPr>
                                <w:rFonts w:cs="Open Sans"/>
                                <w:color w:val="000000"/>
                              </w:rPr>
                            </w:pPr>
                            <w:r>
                              <w:rPr>
                                <w:rFonts w:cs="Open Sans"/>
                                <w:color w:val="000000"/>
                              </w:rPr>
                              <w:t>I</w:t>
                            </w:r>
                            <w:r w:rsidRPr="001724EB">
                              <w:rPr>
                                <w:rFonts w:cs="Open Sans"/>
                                <w:color w:val="000000"/>
                              </w:rPr>
                              <w:t xml:space="preserve"> think there should be healthier food around were we live (</w:t>
                            </w:r>
                            <w:r>
                              <w:rPr>
                                <w:rFonts w:cs="Open Sans"/>
                                <w:color w:val="000000"/>
                              </w:rPr>
                              <w:t>child, 8</w:t>
                            </w:r>
                            <w:r w:rsidRPr="001724EB">
                              <w:rPr>
                                <w:rFonts w:cs="Open Sans"/>
                                <w:color w:val="000000"/>
                              </w:rPr>
                              <w:t>)</w:t>
                            </w:r>
                          </w:p>
                          <w:p w14:paraId="4BBEC40C" w14:textId="77777777" w:rsidR="00FD1665" w:rsidRDefault="00FD1665" w:rsidP="00320D38">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A11E03B" id="Speech Bubble: Oval 804" o:spid="_x0000_s1090" type="#_x0000_t63" style="position:absolute;margin-left:217.15pt;margin-top:16.4pt;width:230.1pt;height:146.1pt;z-index:2518067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wSIgQIAAEMFAAAOAAAAZHJzL2Uyb0RvYy54bWysVEtv2zAMvg/YfxB0XxwbSR9GnSJL12FA&#10;0RZLh54VmYqNyZImKbGzX19Kdtyuy2nYRSZNfnyTV9ddI8kerKu1Kmg6mVICiuuyVtuC/ni6/XRB&#10;ifNMlUxqBQU9gKPXi48frlqTQ6YrLUuwBI0ol7emoJX3Jk8SxytomJtoAwqFQtuGeWTtNikta9F6&#10;I5NsOj1LWm1LYzUH5/DvTS+ki2hfCOD+QQgHnsiCYmw+vja+m/AmiyuWby0zVc2HMNg/RNGwWqHT&#10;0dQN84zsbP2XqabmVjst/ITrJtFC1BxiDphNOn2XzbpiBmIuWBxnxjK5/2eW3+8fLanLgl5MZ5Qo&#10;1mCT1gaAV+TzbrORkJOHPZMkiLFYrXE5Ytbm0Q6cQzJk3gnbhC/mRLpY4MNYYOg84fgzu8yy7Bz7&#10;wFGWXsznM2TQTvIKN9b5r6AbEoiCtlBu4YuUtXGwYlLqnY91Zvs753vkEYFmQnR9PJHyBwkhJKm+&#10;g8AkQwQRHccLVtISTK2gjHNQPhsiidoBJmopR2B6Cih9OoAG3QCDOHYjcHoK+KfHERG9auVHcFMr&#10;bU8ZKH+Onnv9Y/Z9ziF932262NmzsXMbXR6w3Vb3e+AMv62xzHfM+UdmcfCxNbjM/gEfIXVbUD1Q&#10;lFTa/j71P+jjPKKUkhYXqaDu145ZoER+Uzipl+lsFjYvMrP5eYaMfSvZvJWoXbPS2JIUz4bhkQz6&#10;Xh5JYXXzjDu/DF5RxBRH3wXl3h6Zle8XHK8Gh+UyquG2Gebv1NrwYDwUOszNU/fMrBlmzeOY3uvj&#10;0rH83Yz1ugGp9HLntajjAIZS93UdWoCbGid6uCrhFLzlo9br7Vu8AAAA//8DAFBLAwQUAAYACAAA&#10;ACEAtxgwGN4AAAAKAQAADwAAAGRycy9kb3ducmV2LnhtbEyPTU7DMBBG90jcwZpKbCpqt0lRG+JU&#10;EMEBmnCAaTxNovonit00cHrcFSxn5umb9+WH2Wg20eh7ZyWsVwIY2cap3rYSvurP5x0wH9Aq1M6S&#10;hG/ycCgeH3LMlLvZI01VaFkMsT5DCV0IQ8a5bzoy6FduIBtvZzcaDHEcW65GvMVwo/lGiBdusLfx&#10;Q4cDlR01l+pqJBzflz9iOK/3qtTLelIfJdVYSfm0mN9egQWawx8Md/2oDkV0OrmrVZ5pCWmSJhGV&#10;kGxihQjs9ukW2Om+2ArgRc7/Vyh+AQAA//8DAFBLAQItABQABgAIAAAAIQC2gziS/gAAAOEBAAAT&#10;AAAAAAAAAAAAAAAAAAAAAABbQ29udGVudF9UeXBlc10ueG1sUEsBAi0AFAAGAAgAAAAhADj9If/W&#10;AAAAlAEAAAsAAAAAAAAAAAAAAAAALwEAAF9yZWxzLy5yZWxzUEsBAi0AFAAGAAgAAAAhALj/BIiB&#10;AgAAQwUAAA4AAAAAAAAAAAAAAAAALgIAAGRycy9lMm9Eb2MueG1sUEsBAi0AFAAGAAgAAAAhALcY&#10;MBjeAAAACgEAAA8AAAAAAAAAAAAAAAAA2wQAAGRycy9kb3ducmV2LnhtbFBLBQYAAAAABAAEAPMA&#10;AADmBQAAAAA=&#10;" adj="6300,24300" fillcolor="white [3201]" strokecolor="#ed7d31 [3205]" strokeweight="1pt">
                <v:textbox>
                  <w:txbxContent>
                    <w:p w14:paraId="6A3699FF" w14:textId="77777777" w:rsidR="00FD1665" w:rsidRPr="001724EB" w:rsidRDefault="00FD1665" w:rsidP="00320D38">
                      <w:pPr>
                        <w:spacing w:after="0"/>
                        <w:rPr>
                          <w:rFonts w:cs="Open Sans"/>
                          <w:color w:val="000000"/>
                        </w:rPr>
                      </w:pPr>
                      <w:r>
                        <w:rPr>
                          <w:rFonts w:cs="Open Sans"/>
                          <w:color w:val="000000"/>
                        </w:rPr>
                        <w:t>I</w:t>
                      </w:r>
                      <w:r w:rsidRPr="001724EB">
                        <w:rPr>
                          <w:rFonts w:cs="Open Sans"/>
                          <w:color w:val="000000"/>
                        </w:rPr>
                        <w:t xml:space="preserve"> think there should be healthier food around were we live (</w:t>
                      </w:r>
                      <w:r>
                        <w:rPr>
                          <w:rFonts w:cs="Open Sans"/>
                          <w:color w:val="000000"/>
                        </w:rPr>
                        <w:t>child, 8</w:t>
                      </w:r>
                      <w:r w:rsidRPr="001724EB">
                        <w:rPr>
                          <w:rFonts w:cs="Open Sans"/>
                          <w:color w:val="000000"/>
                        </w:rPr>
                        <w:t>)</w:t>
                      </w:r>
                    </w:p>
                    <w:p w14:paraId="4BBEC40C" w14:textId="77777777" w:rsidR="00FD1665" w:rsidRDefault="00FD1665" w:rsidP="00320D38">
                      <w:pPr>
                        <w:jc w:val="center"/>
                      </w:pPr>
                    </w:p>
                  </w:txbxContent>
                </v:textbox>
                <w10:wrap type="topAndBottom"/>
              </v:shape>
            </w:pict>
          </mc:Fallback>
        </mc:AlternateContent>
      </w:r>
      <w:r w:rsidR="00D9149A">
        <w:rPr>
          <w:noProof/>
        </w:rPr>
        <mc:AlternateContent>
          <mc:Choice Requires="wps">
            <w:drawing>
              <wp:anchor distT="0" distB="0" distL="114300" distR="114300" simplePos="0" relativeHeight="251805696" behindDoc="0" locked="0" layoutInCell="1" allowOverlap="1" wp14:anchorId="2459DF98" wp14:editId="1CCFF019">
                <wp:simplePos x="0" y="0"/>
                <wp:positionH relativeFrom="column">
                  <wp:posOffset>-237140</wp:posOffset>
                </wp:positionH>
                <wp:positionV relativeFrom="paragraph">
                  <wp:posOffset>93673</wp:posOffset>
                </wp:positionV>
                <wp:extent cx="2922270" cy="1855470"/>
                <wp:effectExtent l="19050" t="19050" r="30480" b="259080"/>
                <wp:wrapTopAndBottom/>
                <wp:docPr id="805" name="Speech Bubble: Oval 805"/>
                <wp:cNvGraphicFramePr/>
                <a:graphic xmlns:a="http://schemas.openxmlformats.org/drawingml/2006/main">
                  <a:graphicData uri="http://schemas.microsoft.com/office/word/2010/wordprocessingShape">
                    <wps:wsp>
                      <wps:cNvSpPr/>
                      <wps:spPr>
                        <a:xfrm>
                          <a:off x="0" y="0"/>
                          <a:ext cx="2922270" cy="1855470"/>
                        </a:xfrm>
                        <a:prstGeom prst="wedgeEllipseCallout">
                          <a:avLst/>
                        </a:prstGeom>
                      </wps:spPr>
                      <wps:style>
                        <a:lnRef idx="2">
                          <a:schemeClr val="accent2"/>
                        </a:lnRef>
                        <a:fillRef idx="1">
                          <a:schemeClr val="lt1"/>
                        </a:fillRef>
                        <a:effectRef idx="0">
                          <a:schemeClr val="accent2"/>
                        </a:effectRef>
                        <a:fontRef idx="minor">
                          <a:schemeClr val="dk1"/>
                        </a:fontRef>
                      </wps:style>
                      <wps:txbx>
                        <w:txbxContent>
                          <w:p w14:paraId="26EE4F0E" w14:textId="77777777" w:rsidR="00FD1665" w:rsidRPr="001724EB" w:rsidRDefault="00FD1665" w:rsidP="00320D38">
                            <w:pPr>
                              <w:spacing w:after="0"/>
                              <w:rPr>
                                <w:rFonts w:cs="Open Sans"/>
                                <w:color w:val="000000"/>
                              </w:rPr>
                            </w:pPr>
                            <w:r w:rsidRPr="001724EB">
                              <w:rPr>
                                <w:rFonts w:cs="Open Sans"/>
                                <w:color w:val="000000"/>
                              </w:rPr>
                              <w:t>You need to cook lots more veggies so children can be healthier (</w:t>
                            </w:r>
                            <w:r>
                              <w:rPr>
                                <w:rFonts w:cs="Open Sans"/>
                                <w:color w:val="000000"/>
                              </w:rPr>
                              <w:t>child, 8</w:t>
                            </w:r>
                            <w:r w:rsidRPr="001724EB">
                              <w:rPr>
                                <w:rFonts w:cs="Open Sans"/>
                                <w:color w:val="000000"/>
                              </w:rPr>
                              <w:t xml:space="preserve">) </w:t>
                            </w:r>
                          </w:p>
                          <w:p w14:paraId="1F5B99CA" w14:textId="77777777" w:rsidR="00FD1665" w:rsidRDefault="00FD1665" w:rsidP="00320D38">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459DF98" id="Speech Bubble: Oval 805" o:spid="_x0000_s1091" type="#_x0000_t63" style="position:absolute;margin-left:-18.65pt;margin-top:7.4pt;width:230.1pt;height:146.1pt;z-index:2518056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G93EgQIAAEMFAAAOAAAAZHJzL2Uyb0RvYy54bWysVEtv2zAMvg/YfxB0Xx0bSR9GnSJL12FA&#10;0RZLh54VmYqNyZImKbGzX19Kdtysy2nYRSZNfnyT1zddI8kOrKu1Kmh6NqEEFNdlrTYF/fF89+mS&#10;EueZKpnUCgq6B0dv5h8/XLcmh0xXWpZgCRpRLm9NQSvvTZ4kjlfQMHemDSgUCm0b5pG1m6S0rEXr&#10;jUyyyeQ8abUtjdUcnMO/t72QzqN9IYD7RyEceCILirH5+Nr4rsObzK9ZvrHMVDUfwmD/EEXDaoVO&#10;R1O3zDOytfVfppqaW+208GdcN4kWouYQc8Bs0sm7bFYVMxBzweI4M5bJ/T+z/GH3ZEldFvRyMqNE&#10;sQabtDIAvCKft+u1hJw87pgkQYzFao3LEbMyT3bgHJIh807YJnwxJ9LFAu/HAkPnCcef2VWWZRfY&#10;B46y9HI2myKDdpI3uLHOfwXdkEAUtIVyA1+krI2DJZNSb32sM9vdO98jDwg0E6Lr44mU30sIIUn1&#10;HQQmGSKI6DhesJSWYGoFZZyD8tkQSdQOMFFLOQLTU0Dp0wE06AYYxLEbgZNTwD89jojoVSs/gpta&#10;aXvKQPlz9NzrH7Lvcw7p+27dxc6ej51b63KP7ba63wNn+F2NZb5nzj8xi4OPrcFl9o/4CKnbguqB&#10;oqTS9vep/0Ef5xGllLS4SAV1v7bMAiXym8JJvUqn07B5kZnOLjJk7LFkfSxR22apsSUpng3DIxn0&#10;vTyQwurmBXd+EbyiiCmOvgvKvT0wS98vOF4NDotFVMNtM8zfq5XhwXgodJib5+6FWTPMmscxfdCH&#10;pWP5uxnrdQNS6cXWa1HHAQyl7us6tAA3NU70cFXCKTjmo9bb7Zu/AgAA//8DAFBLAwQUAAYACAAA&#10;ACEAgIt/fN4AAAAKAQAADwAAAGRycy9kb3ducmV2LnhtbEyPTW6DMBCF95V6B2sqdRMldiBKGoKJ&#10;WtQeINADOHgCKP5B2CG0p+901S5H79Ob7+XH2Ro24Rh67ySsVwIYusbr3rUSPuuP5QuwEJXTyniH&#10;Er4wwLF4fMhVpv3dnXCqYsuoxIVMSehiHDLOQ9OhVWHlB3SUXfxoVaRzbLke1Z3KreGJEFtuVe/o&#10;Q6cGLDtsrtXNSji9Lb7FcFnvdWkW9aTfS6xVJeXz0/x6ABZxjn8w/OqTOhTkdPY3pwMzEpbpLiWU&#10;gg1NIGCTJHtgZwmp2AngRc7/Tyh+AAAA//8DAFBLAQItABQABgAIAAAAIQC2gziS/gAAAOEBAAAT&#10;AAAAAAAAAAAAAAAAAAAAAABbQ29udGVudF9UeXBlc10ueG1sUEsBAi0AFAAGAAgAAAAhADj9If/W&#10;AAAAlAEAAAsAAAAAAAAAAAAAAAAALwEAAF9yZWxzLy5yZWxzUEsBAi0AFAAGAAgAAAAhAKwb3cSB&#10;AgAAQwUAAA4AAAAAAAAAAAAAAAAALgIAAGRycy9lMm9Eb2MueG1sUEsBAi0AFAAGAAgAAAAhAICL&#10;f3zeAAAACgEAAA8AAAAAAAAAAAAAAAAA2wQAAGRycy9kb3ducmV2LnhtbFBLBQYAAAAABAAEAPMA&#10;AADmBQAAAAA=&#10;" adj="6300,24300" fillcolor="white [3201]" strokecolor="#ed7d31 [3205]" strokeweight="1pt">
                <v:textbox>
                  <w:txbxContent>
                    <w:p w14:paraId="26EE4F0E" w14:textId="77777777" w:rsidR="00FD1665" w:rsidRPr="001724EB" w:rsidRDefault="00FD1665" w:rsidP="00320D38">
                      <w:pPr>
                        <w:spacing w:after="0"/>
                        <w:rPr>
                          <w:rFonts w:cs="Open Sans"/>
                          <w:color w:val="000000"/>
                        </w:rPr>
                      </w:pPr>
                      <w:r w:rsidRPr="001724EB">
                        <w:rPr>
                          <w:rFonts w:cs="Open Sans"/>
                          <w:color w:val="000000"/>
                        </w:rPr>
                        <w:t>You need to cook lots more veggies so children can be healthier (</w:t>
                      </w:r>
                      <w:r>
                        <w:rPr>
                          <w:rFonts w:cs="Open Sans"/>
                          <w:color w:val="000000"/>
                        </w:rPr>
                        <w:t>child, 8</w:t>
                      </w:r>
                      <w:r w:rsidRPr="001724EB">
                        <w:rPr>
                          <w:rFonts w:cs="Open Sans"/>
                          <w:color w:val="000000"/>
                        </w:rPr>
                        <w:t xml:space="preserve">) </w:t>
                      </w:r>
                    </w:p>
                    <w:p w14:paraId="1F5B99CA" w14:textId="77777777" w:rsidR="00FD1665" w:rsidRDefault="00FD1665" w:rsidP="00320D38">
                      <w:pPr>
                        <w:jc w:val="center"/>
                      </w:pPr>
                    </w:p>
                  </w:txbxContent>
                </v:textbox>
                <w10:wrap type="topAndBottom"/>
              </v:shape>
            </w:pict>
          </mc:Fallback>
        </mc:AlternateContent>
      </w:r>
      <w:r w:rsidR="00385578">
        <w:t>R</w:t>
      </w:r>
      <w:r w:rsidR="00385578" w:rsidRPr="00FA0F5C">
        <w:t>ates of overweight and obesity for children were similar across socioeconomic areas</w:t>
      </w:r>
      <w:r w:rsidR="00385578">
        <w:t>.</w:t>
      </w:r>
      <w:r w:rsidR="00385578" w:rsidRPr="00FA0F5C">
        <w:t xml:space="preserve"> 28% of children and adolescents aged 2–17</w:t>
      </w:r>
      <w:r w:rsidR="00385578">
        <w:t xml:space="preserve"> </w:t>
      </w:r>
      <w:r w:rsidR="00385578" w:rsidRPr="00FA0F5C">
        <w:t>in the lowest socioeconomic areas, and 25% of those in the highest socioeconomic areas</w:t>
      </w:r>
      <w:r w:rsidR="00385578">
        <w:t>,</w:t>
      </w:r>
      <w:r w:rsidR="00385578" w:rsidRPr="009C00AB">
        <w:t xml:space="preserve"> </w:t>
      </w:r>
      <w:r w:rsidR="00385578">
        <w:t xml:space="preserve">were </w:t>
      </w:r>
      <w:r w:rsidR="00385578" w:rsidRPr="00FA0F5C">
        <w:t>overweight or obese.</w:t>
      </w:r>
      <w:r w:rsidR="00385578" w:rsidRPr="00FA0F5C">
        <w:rPr>
          <w:rStyle w:val="EndnoteReference"/>
        </w:rPr>
        <w:endnoteReference w:id="358"/>
      </w:r>
      <w:r w:rsidR="00385578" w:rsidRPr="00D8352A">
        <w:t xml:space="preserve"> </w:t>
      </w:r>
      <w:r w:rsidR="00385578">
        <w:t>R</w:t>
      </w:r>
      <w:r w:rsidR="00385578" w:rsidRPr="00FA0F5C">
        <w:t>ates of obesity were 2.4 times as high among those in the lowest socioeconomic areas (10.7%) compared with the highest (4.4%).</w:t>
      </w:r>
      <w:r w:rsidR="00385578" w:rsidRPr="00FA0F5C">
        <w:rPr>
          <w:rStyle w:val="EndnoteReference"/>
        </w:rPr>
        <w:endnoteReference w:id="359"/>
      </w:r>
    </w:p>
    <w:p w14:paraId="2F143A26" w14:textId="29E26B4B" w:rsidR="00320D38" w:rsidRDefault="00320D38" w:rsidP="00347F86">
      <w:pPr>
        <w:spacing w:after="0"/>
      </w:pPr>
    </w:p>
    <w:p w14:paraId="3607A091" w14:textId="77777777" w:rsidR="00320D38" w:rsidRDefault="00320D38" w:rsidP="00347F86"/>
    <w:p w14:paraId="67D1D985" w14:textId="77777777" w:rsidR="00184D94" w:rsidRDefault="00184D94">
      <w:pPr>
        <w:keepNext w:val="0"/>
        <w:keepLines w:val="0"/>
        <w:widowControl/>
        <w:spacing w:after="160" w:line="259" w:lineRule="auto"/>
      </w:pPr>
      <w:bookmarkStart w:id="204" w:name="_Hlk23186153"/>
      <w:r>
        <w:br w:type="page"/>
      </w:r>
    </w:p>
    <w:p w14:paraId="3B8F0D71" w14:textId="68ED047B" w:rsidR="00385578" w:rsidRDefault="00385578" w:rsidP="00347F86">
      <w:r>
        <w:lastRenderedPageBreak/>
        <w:t>Strategies that have been implemented nationally to reduce overweight and obesity include:</w:t>
      </w:r>
    </w:p>
    <w:p w14:paraId="7A0389C1" w14:textId="77777777" w:rsidR="00385578" w:rsidRDefault="00385578" w:rsidP="00347F86">
      <w:pPr>
        <w:pStyle w:val="ListParagraph"/>
        <w:widowControl/>
        <w:numPr>
          <w:ilvl w:val="0"/>
          <w:numId w:val="67"/>
        </w:numPr>
        <w:spacing w:before="240"/>
        <w:contextualSpacing/>
      </w:pPr>
      <w:r>
        <w:t>laws and regulations on providing nutritional information</w:t>
      </w:r>
    </w:p>
    <w:p w14:paraId="74C8ABEB" w14:textId="77777777" w:rsidR="00385578" w:rsidRDefault="00385578" w:rsidP="00347F86">
      <w:pPr>
        <w:pStyle w:val="ListParagraph"/>
        <w:widowControl/>
        <w:numPr>
          <w:ilvl w:val="0"/>
          <w:numId w:val="67"/>
        </w:numPr>
        <w:spacing w:before="240"/>
        <w:contextualSpacing/>
      </w:pPr>
      <w:r>
        <w:t>restrictions on advertising of unhealthy foods to children</w:t>
      </w:r>
    </w:p>
    <w:p w14:paraId="51784B7C" w14:textId="77777777" w:rsidR="00385578" w:rsidRDefault="00385578" w:rsidP="00347F86">
      <w:pPr>
        <w:pStyle w:val="ListParagraph"/>
        <w:widowControl/>
        <w:numPr>
          <w:ilvl w:val="0"/>
          <w:numId w:val="67"/>
        </w:numPr>
        <w:spacing w:before="240"/>
        <w:contextualSpacing/>
      </w:pPr>
      <w:r>
        <w:t xml:space="preserve">regulation of health claims on foods and drinks </w:t>
      </w:r>
    </w:p>
    <w:p w14:paraId="0EF4AA4B" w14:textId="77777777" w:rsidR="00385578" w:rsidRDefault="00385578" w:rsidP="00347F86">
      <w:pPr>
        <w:pStyle w:val="ListParagraph"/>
        <w:widowControl/>
        <w:numPr>
          <w:ilvl w:val="0"/>
          <w:numId w:val="67"/>
        </w:numPr>
        <w:spacing w:before="240"/>
        <w:contextualSpacing/>
      </w:pPr>
      <w:r>
        <w:t>guidance and training for canteen managers through the National Healthy School Canteens project</w:t>
      </w:r>
    </w:p>
    <w:p w14:paraId="5B35B558" w14:textId="77777777" w:rsidR="00385578" w:rsidRDefault="00385578" w:rsidP="00347F86">
      <w:pPr>
        <w:pStyle w:val="ListParagraph"/>
        <w:widowControl/>
        <w:numPr>
          <w:ilvl w:val="0"/>
          <w:numId w:val="67"/>
        </w:numPr>
        <w:spacing w:before="240"/>
        <w:contextualSpacing/>
      </w:pPr>
      <w:r>
        <w:t xml:space="preserve">promotion of physical activity to young women through the Girls Make Your Move Campaign </w:t>
      </w:r>
    </w:p>
    <w:p w14:paraId="367AD05A" w14:textId="77777777" w:rsidR="00385578" w:rsidRDefault="00385578" w:rsidP="00347F86">
      <w:pPr>
        <w:pStyle w:val="ListParagraph"/>
        <w:widowControl/>
        <w:numPr>
          <w:ilvl w:val="0"/>
          <w:numId w:val="67"/>
        </w:numPr>
        <w:spacing w:before="240"/>
        <w:contextualSpacing/>
      </w:pPr>
      <w:r>
        <w:t>a national voluntary Health Star Rating system to compare the nutritional profile of products within the same category.</w:t>
      </w:r>
      <w:r>
        <w:rPr>
          <w:rStyle w:val="EndnoteReference"/>
        </w:rPr>
        <w:endnoteReference w:id="360"/>
      </w:r>
    </w:p>
    <w:p w14:paraId="2097EF4E" w14:textId="77777777" w:rsidR="00385578" w:rsidRDefault="00385578" w:rsidP="00347F86">
      <w:r>
        <w:rPr>
          <w:noProof/>
        </w:rPr>
        <mc:AlternateContent>
          <mc:Choice Requires="wps">
            <w:drawing>
              <wp:anchor distT="0" distB="0" distL="114300" distR="114300" simplePos="0" relativeHeight="251925504" behindDoc="0" locked="0" layoutInCell="1" allowOverlap="1" wp14:anchorId="7FC4384F" wp14:editId="25B118A6">
                <wp:simplePos x="0" y="0"/>
                <wp:positionH relativeFrom="column">
                  <wp:posOffset>918210</wp:posOffset>
                </wp:positionH>
                <wp:positionV relativeFrom="paragraph">
                  <wp:posOffset>932180</wp:posOffset>
                </wp:positionV>
                <wp:extent cx="2724150" cy="1192530"/>
                <wp:effectExtent l="19050" t="19050" r="38100" b="198120"/>
                <wp:wrapTopAndBottom/>
                <wp:docPr id="711" name="Speech Bubble: Oval 711"/>
                <wp:cNvGraphicFramePr/>
                <a:graphic xmlns:a="http://schemas.openxmlformats.org/drawingml/2006/main">
                  <a:graphicData uri="http://schemas.microsoft.com/office/word/2010/wordprocessingShape">
                    <wps:wsp>
                      <wps:cNvSpPr/>
                      <wps:spPr>
                        <a:xfrm>
                          <a:off x="0" y="0"/>
                          <a:ext cx="2724150" cy="1192530"/>
                        </a:xfrm>
                        <a:prstGeom prst="wedgeEllipseCallout">
                          <a:avLst/>
                        </a:prstGeom>
                      </wps:spPr>
                      <wps:style>
                        <a:lnRef idx="2">
                          <a:schemeClr val="accent2"/>
                        </a:lnRef>
                        <a:fillRef idx="1">
                          <a:schemeClr val="lt1"/>
                        </a:fillRef>
                        <a:effectRef idx="0">
                          <a:schemeClr val="accent2"/>
                        </a:effectRef>
                        <a:fontRef idx="minor">
                          <a:schemeClr val="dk1"/>
                        </a:fontRef>
                      </wps:style>
                      <wps:txbx>
                        <w:txbxContent>
                          <w:p w14:paraId="0E821C9F" w14:textId="77777777" w:rsidR="00FD1665" w:rsidRPr="001724EB" w:rsidRDefault="00FD1665" w:rsidP="00385578">
                            <w:pPr>
                              <w:rPr>
                                <w:rFonts w:cs="Open Sans"/>
                              </w:rPr>
                            </w:pPr>
                            <w:r w:rsidRPr="001724EB">
                              <w:rPr>
                                <w:rFonts w:cs="Open Sans"/>
                              </w:rPr>
                              <w:t>Australia helps people stay healthy (</w:t>
                            </w:r>
                            <w:r>
                              <w:rPr>
                                <w:rFonts w:cs="Open Sans"/>
                              </w:rPr>
                              <w:t>child, 9</w:t>
                            </w:r>
                            <w:r w:rsidRPr="001724EB">
                              <w:rPr>
                                <w:rFonts w:cs="Open Sans"/>
                              </w:rPr>
                              <w:t>)</w:t>
                            </w:r>
                          </w:p>
                          <w:p w14:paraId="3090BC28" w14:textId="77777777" w:rsidR="00FD1665" w:rsidRDefault="00FD1665" w:rsidP="00385578">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FC4384F" id="Speech Bubble: Oval 711" o:spid="_x0000_s1092" type="#_x0000_t63" style="position:absolute;margin-left:72.3pt;margin-top:73.4pt;width:214.5pt;height:93.9pt;z-index:2519255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QOLIhgIAAEMFAAAOAAAAZHJzL2Uyb0RvYy54bWysVN9v0zAQfkfif7D8ztKEbmNR06l0DCFN&#10;20SH9uw65ybCsY3tNun+es5OmpXRJ8SL48vddz+/8+y6ayTZgXW1VgVNzyaUgOK6rNWmoD+ebj98&#10;osR5pkomtYKC7sHR6/n7d7PW5JDpSssSLEEnyuWtKWjlvcmTxPEKGubOtAGFSqFtwzyKdpOUlrXo&#10;vZFJNplcJK22pbGag3P496ZX0nn0LwRw/yCEA09kQTE3H08bz3U4k/mM5RvLTFXzIQ32D1k0rFYY&#10;dHR1wzwjW1v/5aqpudVOC3/GdZNoIWoOsQasJp28qWZVMQOxFmyOM2Ob3P9zy+93j5bUZUEv05QS&#10;xRoc0soA8Ip83q7XEnLysGOSBDU2qzUuR8zKPNpBcngNlXfCNuGLNZEuNng/Nhg6Tzj+zC6zaXqO&#10;c+CoS9Or7PxjHEHyCjfW+a+gGxIuBW2h3MAXKWvjYMmk1Fsf+8x2d85jBog8IFAI2fX5xJvfSwgp&#10;SfUdBBYZMojoSC9YSkuwtIIyzkH5LNSH/qJ1gIlayhGYngJKH5uCoME2wCDSbgROTgH/jDgiYlSt&#10;/AhuaqXtKQflzzFyb3+ovq85lO+7dRcne3FxmNxal3sct9X9HjjDb2ts8x1z/pFZJD6OBpfZP+Ah&#10;pG4LqocbJZW2L6f+B3vkI2opaXGRCup+bZkFSuQ3hUy9SqfTsHlRmJ5fZijYY836WKO2zVLjSJCL&#10;mF28BnsvD1dhdfOMO78IUVHFFMfYBeXeHoSl7xccXw0Oi0U0w20zzN+pleHBeWh04M1T98ysGbjm&#10;kab3+rB0LH/Dsd42IJVebL0WdSRgaHXf12EEuKmRR8OrEp6CYzlavb59898AAAD//wMAUEsDBBQA&#10;BgAIAAAAIQDJ/80O2wAAAAsBAAAPAAAAZHJzL2Rvd25yZXYueG1sTE/LTsMwELwj8Q/WInGpqFNS&#10;AoQ4FUTwAU34ADfeJhH2OordNPD1bE9w29kZzaPYLc6KGacweFKwWScgkFpvBuoUfDYfd08gQtRk&#10;tPWECr4xwK68vip0bvyZ9jjXsRNsQiHXCvoYx1zK0PbodFj7EYm5o5+cjgynTppJn9ncWXmfJJl0&#10;eiBO6PWIVY/tV31yCvZvq59kPG6eTWVXzWzeK2x0rdTtzfL6AiLiEv/EcKnP1aHkTgd/IhOEZbzd&#10;Ziy9HBlvYMXDY8qfg4I0ZUqWhfy/ofwFAAD//wMAUEsBAi0AFAAGAAgAAAAhALaDOJL+AAAA4QEA&#10;ABMAAAAAAAAAAAAAAAAAAAAAAFtDb250ZW50X1R5cGVzXS54bWxQSwECLQAUAAYACAAAACEAOP0h&#10;/9YAAACUAQAACwAAAAAAAAAAAAAAAAAvAQAAX3JlbHMvLnJlbHNQSwECLQAUAAYACAAAACEAIkDi&#10;yIYCAABDBQAADgAAAAAAAAAAAAAAAAAuAgAAZHJzL2Uyb0RvYy54bWxQSwECLQAUAAYACAAAACEA&#10;yf/NDtsAAAALAQAADwAAAAAAAAAAAAAAAADgBAAAZHJzL2Rvd25yZXYueG1sUEsFBgAAAAAEAAQA&#10;8wAAAOgFAAAAAA==&#10;" adj="6300,24300" fillcolor="white [3201]" strokecolor="#ed7d31 [3205]" strokeweight="1pt">
                <v:textbox>
                  <w:txbxContent>
                    <w:p w14:paraId="0E821C9F" w14:textId="77777777" w:rsidR="00FD1665" w:rsidRPr="001724EB" w:rsidRDefault="00FD1665" w:rsidP="00385578">
                      <w:pPr>
                        <w:rPr>
                          <w:rFonts w:cs="Open Sans"/>
                        </w:rPr>
                      </w:pPr>
                      <w:r w:rsidRPr="001724EB">
                        <w:rPr>
                          <w:rFonts w:cs="Open Sans"/>
                        </w:rPr>
                        <w:t>Australia helps people stay healthy (</w:t>
                      </w:r>
                      <w:r>
                        <w:rPr>
                          <w:rFonts w:cs="Open Sans"/>
                        </w:rPr>
                        <w:t>child, 9</w:t>
                      </w:r>
                      <w:r w:rsidRPr="001724EB">
                        <w:rPr>
                          <w:rFonts w:cs="Open Sans"/>
                        </w:rPr>
                        <w:t>)</w:t>
                      </w:r>
                    </w:p>
                    <w:p w14:paraId="3090BC28" w14:textId="77777777" w:rsidR="00FD1665" w:rsidRDefault="00FD1665" w:rsidP="00385578">
                      <w:pPr>
                        <w:jc w:val="center"/>
                      </w:pPr>
                    </w:p>
                  </w:txbxContent>
                </v:textbox>
                <w10:wrap type="topAndBottom"/>
              </v:shape>
            </w:pict>
          </mc:Fallback>
        </mc:AlternateContent>
      </w:r>
      <w:r>
        <w:t xml:space="preserve">States and territories have introduced programs such as the NSW Healthy Children Initiative and Healthy Kids Menu Initiative in South Australia to educate and promote healthy eating and physical activity to children, families, teachers, and education and care providers. </w:t>
      </w:r>
    </w:p>
    <w:bookmarkEnd w:id="204"/>
    <w:p w14:paraId="3F479B08" w14:textId="77777777" w:rsidR="00320D38" w:rsidRPr="001724EB" w:rsidRDefault="00320D38" w:rsidP="00347F86"/>
    <w:p w14:paraId="0ED0708A" w14:textId="77777777" w:rsidR="00B95B8B" w:rsidRDefault="00B95B8B" w:rsidP="00347F86">
      <w:bookmarkStart w:id="205" w:name="_Hlk23186175"/>
      <w:r>
        <w:t>The World Health Organisation Commission on Ending Childhood Obesity recommended that governments use fiscal policies such as taxes to reduce the consumption of unhealthy products like sugar sweetened non-alcoholic drinks.</w:t>
      </w:r>
      <w:r>
        <w:rPr>
          <w:rStyle w:val="EndnoteReference"/>
        </w:rPr>
        <w:endnoteReference w:id="361"/>
      </w:r>
      <w:r>
        <w:t xml:space="preserve"> </w:t>
      </w:r>
    </w:p>
    <w:p w14:paraId="6D7A0C23" w14:textId="77777777" w:rsidR="00B95B8B" w:rsidRDefault="00B95B8B" w:rsidP="00347F86">
      <w:r>
        <w:t xml:space="preserve">Overweight and obesity are complex conditions affected by interrelated factors including diet, physical activity, biology, socio-economic situation, access to health care, education and infrastructure. </w:t>
      </w:r>
      <w:bookmarkStart w:id="206" w:name="_Hlk21015412"/>
      <w:r>
        <w:t>While there is wide support for coordinated action, policies and services have struggled to address the range of factors contributing to overweight and obesity.</w:t>
      </w:r>
      <w:r>
        <w:rPr>
          <w:rStyle w:val="EndnoteReference"/>
        </w:rPr>
        <w:endnoteReference w:id="362"/>
      </w:r>
      <w:r>
        <w:t xml:space="preserve"> </w:t>
      </w:r>
      <w:bookmarkEnd w:id="206"/>
    </w:p>
    <w:p w14:paraId="7E3088C8" w14:textId="77777777" w:rsidR="00B95B8B" w:rsidRDefault="00B95B8B" w:rsidP="00347F86">
      <w:r w:rsidRPr="00FA0F5C">
        <w:t xml:space="preserve">The Royal Australasian College of Physicians is concerned that childhood obesity continues to be neglected, </w:t>
      </w:r>
      <w:r>
        <w:t>and that Australia</w:t>
      </w:r>
      <w:r w:rsidRPr="00FA0F5C">
        <w:t xml:space="preserve"> has ‘yet to implement comprehensive actions across society to reduce obesogenic environments and their underlying social determinants’.</w:t>
      </w:r>
      <w:r w:rsidRPr="00FA0F5C">
        <w:rPr>
          <w:rStyle w:val="EndnoteReference"/>
        </w:rPr>
        <w:endnoteReference w:id="363"/>
      </w:r>
      <w:r>
        <w:t xml:space="preserve"> </w:t>
      </w:r>
    </w:p>
    <w:p w14:paraId="26FC5A6B" w14:textId="77777777" w:rsidR="00B95B8B" w:rsidRDefault="00B95B8B" w:rsidP="00347F86">
      <w:r>
        <w:t>The National Action Plan for the Health of Children and Young People 2020–2030 identifies ‘addressing chronic conditions and preventive health’ as a priority area for action. This includes commitments to:</w:t>
      </w:r>
    </w:p>
    <w:p w14:paraId="01760727" w14:textId="77777777" w:rsidR="00320D38" w:rsidRDefault="00320D38" w:rsidP="00347F86">
      <w:pPr>
        <w:pStyle w:val="ListParagraph"/>
        <w:widowControl/>
        <w:numPr>
          <w:ilvl w:val="0"/>
          <w:numId w:val="68"/>
        </w:numPr>
        <w:spacing w:before="240"/>
        <w:contextualSpacing/>
      </w:pPr>
      <w:r>
        <w:lastRenderedPageBreak/>
        <w:t>roll out preventive health strategies that address nutrition, physical activity, overweight and obesity, and sleep hygiene</w:t>
      </w:r>
    </w:p>
    <w:p w14:paraId="27FD057D" w14:textId="77777777" w:rsidR="00320D38" w:rsidRDefault="00320D38" w:rsidP="00347F86">
      <w:pPr>
        <w:pStyle w:val="ListParagraph"/>
        <w:widowControl/>
        <w:numPr>
          <w:ilvl w:val="0"/>
          <w:numId w:val="68"/>
        </w:numPr>
        <w:spacing w:before="240"/>
        <w:contextualSpacing/>
      </w:pPr>
      <w:r>
        <w:t>d</w:t>
      </w:r>
      <w:r w:rsidRPr="00D53C29">
        <w:t>evelop approaches to increase access to and provision of fresh fruit and vegetables to remote communities and among populations experiencing disadvantage</w:t>
      </w:r>
    </w:p>
    <w:p w14:paraId="30C8473B" w14:textId="77777777" w:rsidR="00320D38" w:rsidRPr="006C40C8" w:rsidRDefault="00320D38" w:rsidP="00347F86">
      <w:pPr>
        <w:pStyle w:val="ListParagraph"/>
        <w:widowControl/>
        <w:numPr>
          <w:ilvl w:val="0"/>
          <w:numId w:val="68"/>
        </w:numPr>
        <w:spacing w:before="240"/>
        <w:contextualSpacing/>
      </w:pPr>
      <w:r>
        <w:t>work with partners to develop a national active travel policy where infrastructure and transport planning incorporate strategies to encourage cycling and walking.</w:t>
      </w:r>
      <w:r>
        <w:rPr>
          <w:rStyle w:val="EndnoteReference"/>
        </w:rPr>
        <w:endnoteReference w:id="364"/>
      </w:r>
    </w:p>
    <w:p w14:paraId="0B50F1AB" w14:textId="77777777" w:rsidR="00A212FE" w:rsidRDefault="00A212FE" w:rsidP="00347F86">
      <w:bookmarkStart w:id="207" w:name="_Hlk23186187"/>
      <w:bookmarkEnd w:id="205"/>
      <w:r>
        <w:t>In February 2019, the National Obesity Summit brought together experts in obesity to contribute to developing a National Obesity Strategy.</w:t>
      </w:r>
      <w:r>
        <w:rPr>
          <w:rStyle w:val="EndnoteReference"/>
        </w:rPr>
        <w:endnoteReference w:id="365"/>
      </w:r>
      <w:r>
        <w:t xml:space="preserve"> </w:t>
      </w:r>
    </w:p>
    <w:p w14:paraId="3B53D270" w14:textId="77777777" w:rsidR="00A212FE" w:rsidRPr="00A212FE" w:rsidRDefault="00A212FE" w:rsidP="00347F86">
      <w:pPr>
        <w:rPr>
          <w:b/>
          <w:bCs/>
        </w:rPr>
      </w:pPr>
      <w:r w:rsidRPr="00A212FE">
        <w:rPr>
          <w:b/>
          <w:bCs/>
        </w:rPr>
        <w:t>In its Concluding Observations (2019), the Committee on the Rights of the Child urged the Australian Government to address the increasing rate of child obesity.</w:t>
      </w:r>
      <w:r w:rsidRPr="00427757">
        <w:rPr>
          <w:rStyle w:val="EndnoteReference"/>
          <w:b/>
          <w:bCs/>
        </w:rPr>
        <w:endnoteReference w:id="366"/>
      </w:r>
      <w:r w:rsidRPr="00A212FE">
        <w:rPr>
          <w:b/>
          <w:bCs/>
        </w:rPr>
        <w:t xml:space="preserve"> </w:t>
      </w:r>
    </w:p>
    <w:p w14:paraId="6A88051F" w14:textId="77777777" w:rsidR="00320D38" w:rsidRPr="00FA0F5C" w:rsidRDefault="00320D38" w:rsidP="00347F86">
      <w:pPr>
        <w:pStyle w:val="Heading2"/>
      </w:pPr>
      <w:bookmarkStart w:id="208" w:name="_Toc25573118"/>
      <w:r w:rsidRPr="00FA0F5C">
        <w:t>Immunisation and infectious diseases</w:t>
      </w:r>
      <w:bookmarkEnd w:id="208"/>
      <w:r w:rsidRPr="00FA0F5C">
        <w:t xml:space="preserve"> </w:t>
      </w:r>
    </w:p>
    <w:p w14:paraId="38EA3856" w14:textId="77777777" w:rsidR="00A212FE" w:rsidRDefault="00A212FE" w:rsidP="00347F86">
      <w:r w:rsidRPr="00FA0F5C">
        <w:t>Australia’s National Immunisation Program protects against 16 infectious diseases. Most vaccines are funded for all children, with a small number of additional vaccines funded for specific high-risk groups.</w:t>
      </w:r>
      <w:r w:rsidRPr="00FA0F5C">
        <w:rPr>
          <w:rStyle w:val="EndnoteReference"/>
        </w:rPr>
        <w:endnoteReference w:id="367"/>
      </w:r>
    </w:p>
    <w:p w14:paraId="0C801A1B" w14:textId="77777777" w:rsidR="00A212FE" w:rsidRPr="00FA0F5C" w:rsidRDefault="00A212FE" w:rsidP="00347F86">
      <w:r w:rsidRPr="008D7535">
        <w:t>In June 2019, 94.2% of children on the Australian Immunisation Register were fully immunised at one year of age.</w:t>
      </w:r>
      <w:r w:rsidRPr="008D7535">
        <w:rPr>
          <w:rStyle w:val="EndnoteReference"/>
        </w:rPr>
        <w:endnoteReference w:id="368"/>
      </w:r>
      <w:r w:rsidRPr="008D7535">
        <w:t xml:space="preserve"> This percentage is slightly less than</w:t>
      </w:r>
      <w:r w:rsidRPr="00FA0F5C">
        <w:t xml:space="preserve"> most OECD countries where vaccination rates were equal to or above 95%</w:t>
      </w:r>
      <w:r>
        <w:t xml:space="preserve"> in 2018</w:t>
      </w:r>
      <w:r w:rsidRPr="00FA0F5C">
        <w:t>.</w:t>
      </w:r>
      <w:r>
        <w:rPr>
          <w:rStyle w:val="EndnoteReference"/>
        </w:rPr>
        <w:endnoteReference w:id="369"/>
      </w:r>
      <w:r w:rsidRPr="00FA0F5C">
        <w:t xml:space="preserve"> Immunisation rates for Aboriginal and Torres Strait Islander children and non-Indigenous children are similar.</w:t>
      </w:r>
      <w:r>
        <w:rPr>
          <w:rStyle w:val="EndnoteReference"/>
        </w:rPr>
        <w:endnoteReference w:id="370"/>
      </w:r>
    </w:p>
    <w:p w14:paraId="29762FA3" w14:textId="77777777" w:rsidR="00A212FE" w:rsidRPr="00FA0F5C" w:rsidRDefault="00A212FE" w:rsidP="00347F86">
      <w:r>
        <w:t>It is difficult to compare data from Australia to t</w:t>
      </w:r>
      <w:r w:rsidRPr="00FA0F5C">
        <w:t xml:space="preserve">he OECD statistics on childhood vaccination </w:t>
      </w:r>
      <w:r>
        <w:t xml:space="preserve">due to different definitions of ‘fully immunised’. The OECD focuses on the </w:t>
      </w:r>
      <w:r w:rsidRPr="00FA0F5C">
        <w:t xml:space="preserve">percentage of one-year-olds who have received three doses of the combined diphtheria, tetanus toxoid and pertussis vaccine, and the percentage of children under one year of age who have received at least one dose of measles-containing vaccine. In Australia, the </w:t>
      </w:r>
      <w:r w:rsidRPr="00FA0F5C">
        <w:rPr>
          <w:rFonts w:cs="Arial"/>
          <w:color w:val="231F20"/>
          <w:w w:val="105"/>
        </w:rPr>
        <w:t xml:space="preserve">measles </w:t>
      </w:r>
      <w:r w:rsidRPr="00FA0F5C">
        <w:t>vaccination commences at one year of age.</w:t>
      </w:r>
      <w:r>
        <w:rPr>
          <w:rStyle w:val="EndnoteReference"/>
        </w:rPr>
        <w:endnoteReference w:id="371"/>
      </w:r>
      <w:r>
        <w:rPr>
          <w:rStyle w:val="CommentReference"/>
        </w:rPr>
        <w:t xml:space="preserve"> </w:t>
      </w:r>
    </w:p>
    <w:p w14:paraId="20B4D612" w14:textId="77777777" w:rsidR="00A212FE" w:rsidRPr="00FA0F5C" w:rsidRDefault="00A212FE" w:rsidP="00347F86">
      <w:r w:rsidRPr="00FA0F5C">
        <w:t>The National Centre for Immunisation Research and Surveillance suggests that</w:t>
      </w:r>
      <w:r>
        <w:t>:</w:t>
      </w:r>
    </w:p>
    <w:p w14:paraId="54852E81" w14:textId="77777777" w:rsidR="00A212FE" w:rsidRPr="00DA26E4" w:rsidRDefault="00A212FE" w:rsidP="00347F86">
      <w:pPr>
        <w:ind w:left="720"/>
      </w:pPr>
      <w:r w:rsidRPr="006C6507">
        <w:rPr>
          <w:sz w:val="22"/>
          <w:szCs w:val="22"/>
        </w:rPr>
        <w:t>There is scope to prevent further severe disease and death, particularly from influenza, meningococcal B and pertussis. In particular, it is important that clinicians are aware of recommendations for influenza and pneumococcal vaccination for high-risk children as well as maternal influenza and pertussis immunisation programs</w:t>
      </w:r>
      <w:r w:rsidRPr="00FA0F5C">
        <w:t>.</w:t>
      </w:r>
      <w:r w:rsidRPr="00FA0F5C">
        <w:rPr>
          <w:rStyle w:val="EndnoteReference"/>
        </w:rPr>
        <w:endnoteReference w:id="372"/>
      </w:r>
    </w:p>
    <w:p w14:paraId="4C31901D" w14:textId="77777777" w:rsidR="00D9149A" w:rsidRDefault="00D9149A" w:rsidP="00347F86">
      <w:pPr>
        <w:keepNext w:val="0"/>
        <w:keepLines w:val="0"/>
        <w:widowControl/>
        <w:spacing w:after="160" w:line="259" w:lineRule="auto"/>
      </w:pPr>
      <w:r>
        <w:br w:type="page"/>
      </w:r>
    </w:p>
    <w:p w14:paraId="4EC68DD2" w14:textId="77777777" w:rsidR="00320D38" w:rsidRPr="00FA0F5C" w:rsidRDefault="00320D38" w:rsidP="00347F86">
      <w:pPr>
        <w:pStyle w:val="Heading2"/>
      </w:pPr>
      <w:bookmarkStart w:id="209" w:name="_Toc25573119"/>
      <w:r w:rsidRPr="00FA0F5C">
        <w:lastRenderedPageBreak/>
        <w:t>Breastfeeding</w:t>
      </w:r>
      <w:bookmarkEnd w:id="209"/>
      <w:r w:rsidRPr="00FA0F5C">
        <w:t xml:space="preserve"> </w:t>
      </w:r>
    </w:p>
    <w:bookmarkEnd w:id="207"/>
    <w:p w14:paraId="27909D41" w14:textId="77777777" w:rsidR="00A212FE" w:rsidRPr="008D7535" w:rsidRDefault="00A212FE" w:rsidP="00347F86">
      <w:r w:rsidRPr="008D7535">
        <w:t>Although 90% of Australian mothers initiate breastfeeding, only 15% of infants are exclusively breastfed for the six-month period recommended by the World Health Organisation (WHO).</w:t>
      </w:r>
      <w:r w:rsidRPr="008D7535">
        <w:rPr>
          <w:rStyle w:val="EndnoteReference"/>
        </w:rPr>
        <w:endnoteReference w:id="373"/>
      </w:r>
    </w:p>
    <w:p w14:paraId="71ED9ECD" w14:textId="77777777" w:rsidR="00A212FE" w:rsidRDefault="00A212FE" w:rsidP="00347F86">
      <w:pPr>
        <w:rPr>
          <w:rFonts w:cs="Open Sans"/>
          <w:sz w:val="22"/>
          <w:szCs w:val="22"/>
        </w:rPr>
      </w:pPr>
      <w:r>
        <w:rPr>
          <w:rFonts w:cs="Open Sans"/>
        </w:rPr>
        <w:t xml:space="preserve">The </w:t>
      </w:r>
      <w:r w:rsidRPr="00FA0F5C">
        <w:rPr>
          <w:rFonts w:cs="Open Sans"/>
        </w:rPr>
        <w:t>World Breastfeeding Trends Initiative assessment tool</w:t>
      </w:r>
      <w:r>
        <w:rPr>
          <w:rFonts w:cs="Open Sans"/>
        </w:rPr>
        <w:t xml:space="preserve"> evaluates</w:t>
      </w:r>
      <w:r w:rsidRPr="00FA0F5C">
        <w:rPr>
          <w:rFonts w:cs="Open Sans"/>
        </w:rPr>
        <w:t xml:space="preserve"> a country’s progress in implementing the WHO</w:t>
      </w:r>
      <w:r>
        <w:rPr>
          <w:rFonts w:cs="Open Sans"/>
        </w:rPr>
        <w:t xml:space="preserve"> and </w:t>
      </w:r>
      <w:r w:rsidRPr="00FA0F5C">
        <w:rPr>
          <w:rFonts w:cs="Open Sans"/>
        </w:rPr>
        <w:t>UNICEF Global Strategy for Infant and Young Child Feeding.</w:t>
      </w:r>
      <w:r w:rsidRPr="00FA0F5C">
        <w:rPr>
          <w:rStyle w:val="EndnoteReference"/>
        </w:rPr>
        <w:endnoteReference w:id="374"/>
      </w:r>
      <w:r w:rsidRPr="00FA0F5C">
        <w:rPr>
          <w:rFonts w:cs="Open Sans"/>
        </w:rPr>
        <w:t xml:space="preserve"> This assessment reports on a country’s national practices, policy and program indicators. Australia perform</w:t>
      </w:r>
      <w:r>
        <w:rPr>
          <w:rFonts w:cs="Open Sans"/>
        </w:rPr>
        <w:t>ed</w:t>
      </w:r>
      <w:r w:rsidRPr="00FA0F5C">
        <w:rPr>
          <w:rFonts w:cs="Open Sans"/>
        </w:rPr>
        <w:t xml:space="preserve"> </w:t>
      </w:r>
      <w:r>
        <w:rPr>
          <w:rFonts w:cs="Open Sans"/>
        </w:rPr>
        <w:t>poorly</w:t>
      </w:r>
      <w:r w:rsidRPr="00FA0F5C">
        <w:rPr>
          <w:rFonts w:cs="Open Sans"/>
        </w:rPr>
        <w:t xml:space="preserve"> with a total score of </w:t>
      </w:r>
      <w:r w:rsidRPr="006F2C84">
        <w:rPr>
          <w:rFonts w:cs="Open Sans"/>
          <w:sz w:val="22"/>
          <w:szCs w:val="22"/>
        </w:rPr>
        <w:t>25.5/150.</w:t>
      </w:r>
      <w:r w:rsidRPr="006F2C84">
        <w:rPr>
          <w:rStyle w:val="EndnoteReference"/>
          <w:sz w:val="18"/>
          <w:szCs w:val="22"/>
        </w:rPr>
        <w:endnoteReference w:id="375"/>
      </w:r>
    </w:p>
    <w:p w14:paraId="29DD11CC" w14:textId="7892A04D" w:rsidR="00911AF9" w:rsidRPr="00B55E27" w:rsidRDefault="00320D38" w:rsidP="00347F86">
      <w:pPr>
        <w:rPr>
          <w:i/>
          <w:iCs/>
          <w:sz w:val="18"/>
          <w:szCs w:val="18"/>
        </w:rPr>
      </w:pPr>
      <w:r w:rsidRPr="00D9149A">
        <w:rPr>
          <w:noProof/>
          <w:sz w:val="18"/>
          <w:szCs w:val="18"/>
        </w:rPr>
        <w:lastRenderedPageBreak/>
        <w:drawing>
          <wp:anchor distT="0" distB="0" distL="114300" distR="114300" simplePos="0" relativeHeight="251814912" behindDoc="0" locked="0" layoutInCell="1" allowOverlap="1" wp14:anchorId="3D02F53A" wp14:editId="043296A7">
            <wp:simplePos x="0" y="0"/>
            <wp:positionH relativeFrom="column">
              <wp:posOffset>0</wp:posOffset>
            </wp:positionH>
            <wp:positionV relativeFrom="paragraph">
              <wp:posOffset>0</wp:posOffset>
            </wp:positionV>
            <wp:extent cx="5731510" cy="8105775"/>
            <wp:effectExtent l="0" t="0" r="2540" b="9525"/>
            <wp:wrapTopAndBottom/>
            <wp:docPr id="820" name="Picture 820" descr="The report card on Australia gives a score out of 10 against 10 indicators. Australia received a low score (between 0 and 3.5) in areas including implementation of the International Code of Marketing of Breastmilk Substitutes, health and nutrition care systems, information support, infant and young child feeding, and mechanisms of monitoring and evaluation system. Australia received a moderate score (between 5 and 6) for the Baby Friendly Hospital Initiative, maternity protection, and mother support and community outreach. &#10;&#10;The report card also highlights that there is no available data to assess feeding practices against the World Health Organisation’s indicators for assessing Infant and Young Child Feeding practices.&#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wbti_report_card-australia-1_page_1.jpg"/>
                    <pic:cNvPicPr/>
                  </pic:nvPicPr>
                  <pic:blipFill>
                    <a:blip r:embed="rId113"/>
                    <a:stretch>
                      <a:fillRect/>
                    </a:stretch>
                  </pic:blipFill>
                  <pic:spPr>
                    <a:xfrm>
                      <a:off x="0" y="0"/>
                      <a:ext cx="5731510" cy="8105775"/>
                    </a:xfrm>
                    <a:prstGeom prst="rect">
                      <a:avLst/>
                    </a:prstGeom>
                  </pic:spPr>
                </pic:pic>
              </a:graphicData>
            </a:graphic>
            <wp14:sizeRelH relativeFrom="page">
              <wp14:pctWidth>0</wp14:pctWidth>
            </wp14:sizeRelH>
            <wp14:sizeRelV relativeFrom="page">
              <wp14:pctHeight>0</wp14:pctHeight>
            </wp14:sizeRelV>
          </wp:anchor>
        </w:drawing>
      </w:r>
      <w:bookmarkStart w:id="210" w:name="_Hlk23186244"/>
      <w:r w:rsidR="00911AF9" w:rsidRPr="00B55E27">
        <w:rPr>
          <w:sz w:val="18"/>
          <w:szCs w:val="18"/>
        </w:rPr>
        <w:t>Figure 8.</w:t>
      </w:r>
      <w:r w:rsidR="00A212FE">
        <w:rPr>
          <w:sz w:val="18"/>
          <w:szCs w:val="18"/>
        </w:rPr>
        <w:t>4</w:t>
      </w:r>
      <w:r w:rsidR="00911AF9" w:rsidRPr="00B55E27">
        <w:rPr>
          <w:sz w:val="18"/>
          <w:szCs w:val="18"/>
        </w:rPr>
        <w:t xml:space="preserve">: World Breastfeeding Trends initiative Australia, </w:t>
      </w:r>
      <w:r w:rsidR="00911AF9" w:rsidRPr="00B55E27">
        <w:rPr>
          <w:i/>
          <w:iCs/>
          <w:sz w:val="18"/>
          <w:szCs w:val="18"/>
        </w:rPr>
        <w:t>Australia: Report Card 2018</w:t>
      </w:r>
      <w:r w:rsidR="00911AF9" w:rsidRPr="00B55E27">
        <w:rPr>
          <w:sz w:val="18"/>
          <w:szCs w:val="18"/>
        </w:rPr>
        <w:t xml:space="preserve"> (24 May 2018).</w:t>
      </w:r>
    </w:p>
    <w:p w14:paraId="1895AB1A" w14:textId="288FA5EC" w:rsidR="00320D38" w:rsidRPr="00911AF9" w:rsidRDefault="00320D38" w:rsidP="00347F86">
      <w:pPr>
        <w:rPr>
          <w:i/>
          <w:iCs/>
          <w:sz w:val="18"/>
          <w:szCs w:val="18"/>
        </w:rPr>
      </w:pPr>
    </w:p>
    <w:p w14:paraId="4A88252E" w14:textId="77777777" w:rsidR="00E65B1E" w:rsidRDefault="00E65B1E" w:rsidP="00347F86">
      <w:bookmarkStart w:id="211" w:name="_Hlk23186301"/>
      <w:bookmarkStart w:id="212" w:name="_Hlk20815829"/>
      <w:bookmarkEnd w:id="210"/>
      <w:r>
        <w:lastRenderedPageBreak/>
        <w:t>T</w:t>
      </w:r>
      <w:r w:rsidRPr="00FA0F5C">
        <w:t xml:space="preserve">he </w:t>
      </w:r>
      <w:r w:rsidRPr="00A90C60">
        <w:t>Australian National Breastfeeding Strategy</w:t>
      </w:r>
      <w:r w:rsidRPr="007F068B">
        <w:t>: 2019 and Beyond</w:t>
      </w:r>
      <w:r w:rsidRPr="00FA0F5C">
        <w:t xml:space="preserve"> </w:t>
      </w:r>
      <w:r>
        <w:t>commits to</w:t>
      </w:r>
      <w:r w:rsidRPr="00FA0F5C">
        <w:t xml:space="preserve"> provid</w:t>
      </w:r>
      <w:r>
        <w:t>ing</w:t>
      </w:r>
      <w:r w:rsidRPr="00FA0F5C">
        <w:t xml:space="preserve"> a supportive and enabling environment for breastfeeding mothers, infants and families.</w:t>
      </w:r>
      <w:r w:rsidRPr="00FA0F5C">
        <w:rPr>
          <w:rStyle w:val="EndnoteReference"/>
        </w:rPr>
        <w:endnoteReference w:id="376"/>
      </w:r>
      <w:r w:rsidRPr="00FA0F5C">
        <w:t> </w:t>
      </w:r>
      <w:r>
        <w:t>The strategy aims to increase the proportion of babies who are exclusively breastfed to six months of age and who continue breastfeeding until 12 months of age. The priority areas for action are:</w:t>
      </w:r>
    </w:p>
    <w:p w14:paraId="64072642" w14:textId="77777777" w:rsidR="00E65B1E" w:rsidRDefault="00E65B1E" w:rsidP="00347F86">
      <w:pPr>
        <w:pStyle w:val="ListParagraph"/>
        <w:widowControl/>
        <w:numPr>
          <w:ilvl w:val="0"/>
          <w:numId w:val="69"/>
        </w:numPr>
        <w:spacing w:before="240"/>
        <w:contextualSpacing/>
      </w:pPr>
      <w:r>
        <w:t>structural enablers including community education and awareness</w:t>
      </w:r>
    </w:p>
    <w:p w14:paraId="015395EF" w14:textId="77777777" w:rsidR="00E65B1E" w:rsidRDefault="00E65B1E" w:rsidP="00347F86">
      <w:pPr>
        <w:pStyle w:val="ListParagraph"/>
        <w:widowControl/>
        <w:numPr>
          <w:ilvl w:val="0"/>
          <w:numId w:val="69"/>
        </w:numPr>
        <w:spacing w:before="240"/>
        <w:contextualSpacing/>
      </w:pPr>
      <w:r>
        <w:t>settings that enable breastfeeding with a focus on support for breastfeeding in workplaces</w:t>
      </w:r>
    </w:p>
    <w:p w14:paraId="7EABB123" w14:textId="77777777" w:rsidR="00E65B1E" w:rsidRPr="00FA0F5C" w:rsidRDefault="00E65B1E" w:rsidP="00347F86">
      <w:pPr>
        <w:pStyle w:val="ListParagraph"/>
        <w:widowControl/>
        <w:numPr>
          <w:ilvl w:val="0"/>
          <w:numId w:val="69"/>
        </w:numPr>
        <w:spacing w:before="240"/>
        <w:contextualSpacing/>
      </w:pPr>
      <w:r>
        <w:t>individual enablers including access to breastfeeding education, support and information services with a focus on support for priority groups.</w:t>
      </w:r>
      <w:r>
        <w:rPr>
          <w:rStyle w:val="EndnoteReference"/>
        </w:rPr>
        <w:endnoteReference w:id="377"/>
      </w:r>
    </w:p>
    <w:p w14:paraId="1BB77837" w14:textId="77777777" w:rsidR="00E65B1E" w:rsidRPr="004366B0" w:rsidRDefault="00E65B1E" w:rsidP="00347F86">
      <w:r w:rsidRPr="00FA0F5C">
        <w:t xml:space="preserve">The </w:t>
      </w:r>
      <w:r>
        <w:t xml:space="preserve">Australian Government </w:t>
      </w:r>
      <w:r w:rsidRPr="00FA0F5C">
        <w:t>Department of Health will lead national policy coordination, monitoring and evaluation</w:t>
      </w:r>
      <w:r>
        <w:t>,</w:t>
      </w:r>
      <w:r w:rsidRPr="00FA0F5C">
        <w:t xml:space="preserve"> and report annually on implementation </w:t>
      </w:r>
      <w:r>
        <w:t xml:space="preserve">of the strategy to the </w:t>
      </w:r>
      <w:r w:rsidRPr="00FA0F5C">
        <w:t>Australian Health Ministers’ Advisory Council.</w:t>
      </w:r>
      <w:r w:rsidRPr="00FA0F5C">
        <w:rPr>
          <w:rStyle w:val="EndnoteReference"/>
        </w:rPr>
        <w:endnoteReference w:id="378"/>
      </w:r>
    </w:p>
    <w:p w14:paraId="4A985BFC" w14:textId="77777777" w:rsidR="00320D38" w:rsidRPr="00FA0F5C" w:rsidRDefault="00320D38" w:rsidP="00347F86">
      <w:pPr>
        <w:pStyle w:val="Heading2"/>
      </w:pPr>
      <w:bookmarkStart w:id="213" w:name="_Toc25573120"/>
      <w:bookmarkEnd w:id="211"/>
      <w:r w:rsidRPr="00FA0F5C">
        <w:t>Medical interventions for intersex children</w:t>
      </w:r>
      <w:bookmarkEnd w:id="213"/>
      <w:r w:rsidRPr="00FA0F5C">
        <w:t xml:space="preserve"> </w:t>
      </w:r>
    </w:p>
    <w:p w14:paraId="3B75D332" w14:textId="77777777" w:rsidR="00E65B1E" w:rsidRPr="00D2163C" w:rsidRDefault="00E65B1E" w:rsidP="00347F86">
      <w:pPr>
        <w:rPr>
          <w:b/>
          <w:bCs/>
        </w:rPr>
      </w:pPr>
      <w:r w:rsidRPr="008D7535">
        <w:t>There is domestic and international concern about involuntary surgery on infants born with variations in sex characteristics.</w:t>
      </w:r>
      <w:r w:rsidRPr="008D7535">
        <w:rPr>
          <w:rStyle w:val="EndnoteReference"/>
        </w:rPr>
        <w:endnoteReference w:id="379"/>
      </w:r>
      <w:r w:rsidRPr="008D7535">
        <w:t xml:space="preserve"> Decision-making about medical interventions for intersex children should be guided by children’s rights</w:t>
      </w:r>
      <w:r>
        <w:t xml:space="preserve"> to have their best interests taken as a primary consideration, to the highest attainable standard of health and to have due weight given to their views. </w:t>
      </w:r>
    </w:p>
    <w:p w14:paraId="3233E754" w14:textId="77777777" w:rsidR="00E65B1E" w:rsidRDefault="00E65B1E" w:rsidP="00347F86">
      <w:r w:rsidRPr="00AF24F9">
        <w:t xml:space="preserve">The Australian Human Rights Commission </w:t>
      </w:r>
      <w:r>
        <w:t>is conducting a</w:t>
      </w:r>
      <w:r w:rsidRPr="00AF24F9">
        <w:t xml:space="preserve"> research project, scheduled for release in 2020, to</w:t>
      </w:r>
      <w:r w:rsidRPr="00FA0F5C">
        <w:t xml:space="preserve"> better understand these concerns and develop recommendations for a nationally consistent human</w:t>
      </w:r>
      <w:r>
        <w:t xml:space="preserve"> </w:t>
      </w:r>
      <w:r w:rsidRPr="00FA0F5C">
        <w:t>rights</w:t>
      </w:r>
      <w:r>
        <w:t>-</w:t>
      </w:r>
      <w:r w:rsidRPr="00FA0F5C">
        <w:t>based approach to decision</w:t>
      </w:r>
      <w:r>
        <w:t>-</w:t>
      </w:r>
      <w:r w:rsidRPr="00FA0F5C">
        <w:t>making about medical interventions.</w:t>
      </w:r>
      <w:r>
        <w:t xml:space="preserve"> </w:t>
      </w:r>
    </w:p>
    <w:p w14:paraId="0C3E43E8" w14:textId="77777777" w:rsidR="00E65B1E" w:rsidRDefault="00E65B1E" w:rsidP="00347F86">
      <w:r w:rsidRPr="00FA0F5C">
        <w:t>The Australian Government has emphasised the responsibility of state and territory governments in this area and has not committed to the implementation of particular reform.</w:t>
      </w:r>
      <w:r w:rsidRPr="00FA0F5C">
        <w:rPr>
          <w:rStyle w:val="EndnoteReference"/>
        </w:rPr>
        <w:endnoteReference w:id="380"/>
      </w:r>
    </w:p>
    <w:p w14:paraId="4BBFCC36" w14:textId="77777777" w:rsidR="00E65B1E" w:rsidRDefault="00E65B1E" w:rsidP="00347F86">
      <w:r>
        <w:t>In relation to their right to health, the Committee on the Rights of the Child has emphasised that if the outcome of a medical treatment is uncertain, the advantages of all possible treatments must be weighed against all possible risks and side effects, and the views of the child must be given due weight based on their age and maturity. Children should also be provided with adequate and appropriate information to understand the situation and be allowed to give their consent in an informed manner.</w:t>
      </w:r>
      <w:r>
        <w:rPr>
          <w:rStyle w:val="EndnoteReference"/>
        </w:rPr>
        <w:endnoteReference w:id="381"/>
      </w:r>
    </w:p>
    <w:p w14:paraId="0B1E3158" w14:textId="77777777" w:rsidR="004C14B7" w:rsidRDefault="004C14B7" w:rsidP="00347F86">
      <w:r>
        <w:lastRenderedPageBreak/>
        <w:t>The Committee on the Rights of the Child has also recognised that a child’s evolving capacity affects their independent decision-making on health issues and noted that children who are particularly vulnerable to discrimination are often less able to exercise this autonomy in decision-making. This means it is especially important that children, parents and health workers have adequate rights-based guidance on consent, assent and confidentiality.</w:t>
      </w:r>
      <w:r>
        <w:rPr>
          <w:rStyle w:val="EndnoteReference"/>
        </w:rPr>
        <w:endnoteReference w:id="382"/>
      </w:r>
      <w:r>
        <w:t xml:space="preserve"> </w:t>
      </w:r>
    </w:p>
    <w:p w14:paraId="2057A6B5" w14:textId="77777777" w:rsidR="004C14B7" w:rsidRPr="00427757" w:rsidRDefault="004C14B7" w:rsidP="00347F86">
      <w:pPr>
        <w:rPr>
          <w:b/>
          <w:bCs/>
        </w:rPr>
      </w:pPr>
      <w:r w:rsidRPr="00427757">
        <w:rPr>
          <w:b/>
          <w:bCs/>
        </w:rPr>
        <w:t>In its Concluding Observations (2019), the Committee on the Rights of the Child urged the Australian Government to enact legislation explicitly prohibiting coerced sterilisation or unnecessary medical or surgical treatment, guaranteeing bodily integrity and autonomy to intersex children as well as adequate support and counselling to families of intersex children.</w:t>
      </w:r>
      <w:r w:rsidRPr="00427757">
        <w:rPr>
          <w:rStyle w:val="EndnoteReference"/>
          <w:b/>
          <w:bCs/>
        </w:rPr>
        <w:endnoteReference w:id="383"/>
      </w:r>
      <w:r w:rsidRPr="00427757">
        <w:rPr>
          <w:b/>
          <w:bCs/>
        </w:rPr>
        <w:t xml:space="preserve"> </w:t>
      </w:r>
    </w:p>
    <w:p w14:paraId="4CA74C65" w14:textId="2C1C93C6" w:rsidR="00320D38" w:rsidRPr="00FA0F5C" w:rsidRDefault="00320D38" w:rsidP="00347F86">
      <w:pPr>
        <w:pStyle w:val="Heading2"/>
      </w:pPr>
      <w:bookmarkStart w:id="214" w:name="_Toc25573121"/>
      <w:r>
        <w:t>Medical care for transgender and gender diverse children and young people</w:t>
      </w:r>
      <w:bookmarkEnd w:id="214"/>
    </w:p>
    <w:p w14:paraId="4FA391BD" w14:textId="77777777" w:rsidR="004C14B7" w:rsidRPr="008D7535" w:rsidRDefault="004C14B7" w:rsidP="00347F86">
      <w:bookmarkStart w:id="215" w:name="_Hlk23186373"/>
      <w:bookmarkEnd w:id="212"/>
      <w:r w:rsidRPr="008D7535">
        <w:t xml:space="preserve">Australian transgender and gender diverse children can now access stage two hormonal treatment without seeking court authorisation, due to a landmark court ruling in </w:t>
      </w:r>
      <w:r w:rsidRPr="008D7535">
        <w:rPr>
          <w:i/>
        </w:rPr>
        <w:t>Re Kelvin</w:t>
      </w:r>
      <w:r w:rsidRPr="008D7535">
        <w:t>.</w:t>
      </w:r>
      <w:r w:rsidRPr="008D7535">
        <w:rPr>
          <w:rStyle w:val="EndnoteReference"/>
        </w:rPr>
        <w:endnoteReference w:id="384"/>
      </w:r>
      <w:r w:rsidRPr="008D7535">
        <w:t xml:space="preserve"> </w:t>
      </w:r>
    </w:p>
    <w:p w14:paraId="511AD6A7" w14:textId="77777777" w:rsidR="004C14B7" w:rsidRPr="00FA0F5C" w:rsidRDefault="004C14B7" w:rsidP="00347F86">
      <w:r w:rsidRPr="00FA0F5C">
        <w:t xml:space="preserve">The decision in </w:t>
      </w:r>
      <w:r w:rsidRPr="00FA0F5C">
        <w:rPr>
          <w:i/>
        </w:rPr>
        <w:t>Re Kelvin</w:t>
      </w:r>
      <w:r w:rsidRPr="00FA0F5C">
        <w:t xml:space="preserve"> </w:t>
      </w:r>
      <w:r>
        <w:t>is in line with re</w:t>
      </w:r>
      <w:r w:rsidRPr="00FA0F5C">
        <w:t>commendations made by the UN Human Rights Committee</w:t>
      </w:r>
      <w:r>
        <w:t xml:space="preserve"> that</w:t>
      </w:r>
      <w:r w:rsidRPr="00FA0F5C">
        <w:t xml:space="preserve"> suggested Australia ‘consider ways to expedite access to stage two hormonal treatment for gender dysphoria, including by removing the need for court authorisation</w:t>
      </w:r>
      <w:r>
        <w:t>’.</w:t>
      </w:r>
      <w:r w:rsidRPr="00FA0F5C">
        <w:rPr>
          <w:rStyle w:val="EndnoteReference"/>
        </w:rPr>
        <w:endnoteReference w:id="385"/>
      </w:r>
    </w:p>
    <w:p w14:paraId="0DA99A17" w14:textId="77777777" w:rsidR="004C14B7" w:rsidRPr="00FA0F5C" w:rsidRDefault="004C14B7" w:rsidP="00347F86">
      <w:r>
        <w:t>The</w:t>
      </w:r>
      <w:r w:rsidRPr="00FA0F5C">
        <w:t xml:space="preserve"> removal </w:t>
      </w:r>
      <w:r>
        <w:t>of the requirement of</w:t>
      </w:r>
      <w:r w:rsidRPr="00FA0F5C">
        <w:t xml:space="preserve"> court authorisation does not extend to children in the out-of-home care or </w:t>
      </w:r>
      <w:r>
        <w:t>youth</w:t>
      </w:r>
      <w:r w:rsidRPr="00FA0F5C">
        <w:t xml:space="preserve"> justice systems. These children are still required to obtain court authorisation to commence treatment.</w:t>
      </w:r>
      <w:r w:rsidRPr="00FA0F5C">
        <w:rPr>
          <w:rStyle w:val="EndnoteReference"/>
        </w:rPr>
        <w:endnoteReference w:id="386"/>
      </w:r>
    </w:p>
    <w:p w14:paraId="3E891A87" w14:textId="77777777" w:rsidR="004C14B7" w:rsidRDefault="004C14B7" w:rsidP="00347F86">
      <w:r>
        <w:t xml:space="preserve">In situations where </w:t>
      </w:r>
      <w:r w:rsidRPr="00FA0F5C">
        <w:t xml:space="preserve">there is a dispute about whether treatment should be given to a child, the Family Court still has jurisdiction to hear and determine the dispute. This may include situations where one parent consents to the procedure, but </w:t>
      </w:r>
      <w:r>
        <w:t>an</w:t>
      </w:r>
      <w:r w:rsidRPr="00FA0F5C">
        <w:t>other parent is opposed.</w:t>
      </w:r>
      <w:r w:rsidRPr="00FA0F5C">
        <w:rPr>
          <w:rStyle w:val="EndnoteReference"/>
        </w:rPr>
        <w:endnoteReference w:id="387"/>
      </w:r>
    </w:p>
    <w:p w14:paraId="2CCB9366" w14:textId="7868B64C" w:rsidR="004C14B7" w:rsidRDefault="004C14B7" w:rsidP="00347F86">
      <w:r w:rsidRPr="001D1D68">
        <w:t>Children’s rights to have their best interests taken as a primary consideration in decisions that concern them, to have their views given due weight, and to be provided with adequate and appropriate information in relation to medical treatment should guide decisions made about access to medical care for transgender and gender diverse children and young people.</w:t>
      </w:r>
      <w:r>
        <w:t xml:space="preserve"> </w:t>
      </w:r>
    </w:p>
    <w:p w14:paraId="6426821C" w14:textId="345A59CB" w:rsidR="001E3174" w:rsidRDefault="001E3174">
      <w:pPr>
        <w:keepNext w:val="0"/>
        <w:keepLines w:val="0"/>
        <w:widowControl/>
        <w:spacing w:after="160" w:line="259" w:lineRule="auto"/>
      </w:pPr>
      <w:r>
        <w:br w:type="page"/>
      </w:r>
    </w:p>
    <w:p w14:paraId="7694C4A9" w14:textId="405EFB9C" w:rsidR="00320D38" w:rsidRPr="00FA0F5C" w:rsidRDefault="00320D38" w:rsidP="00347F86">
      <w:pPr>
        <w:pStyle w:val="Heading2"/>
      </w:pPr>
      <w:bookmarkStart w:id="216" w:name="_Toc25573122"/>
      <w:r w:rsidRPr="00FA0F5C">
        <w:lastRenderedPageBreak/>
        <w:t xml:space="preserve">Child </w:t>
      </w:r>
      <w:r w:rsidR="004C14B7">
        <w:t>mortality</w:t>
      </w:r>
      <w:bookmarkEnd w:id="216"/>
    </w:p>
    <w:p w14:paraId="7ADD731A" w14:textId="77777777" w:rsidR="00653547" w:rsidRPr="008D7535" w:rsidRDefault="00653547" w:rsidP="00347F86">
      <w:r w:rsidRPr="008D7535">
        <w:t>There is no regular national report on all causes of death for Australian children under the age of 18 years.</w:t>
      </w:r>
    </w:p>
    <w:p w14:paraId="1C95A2AF" w14:textId="77777777" w:rsidR="00653547" w:rsidRPr="00FA0F5C" w:rsidRDefault="00653547" w:rsidP="00347F86">
      <w:r w:rsidRPr="00FA0F5C">
        <w:t>Existing data merges age groups without differentiating between childhood, adolescence and early adulthood. This makes it difficult to use the data to guide interventions, policy</w:t>
      </w:r>
      <w:r>
        <w:t xml:space="preserve"> </w:t>
      </w:r>
      <w:r w:rsidRPr="00FA0F5C">
        <w:t>making and planning for children.</w:t>
      </w:r>
    </w:p>
    <w:p w14:paraId="338EDF54" w14:textId="77777777" w:rsidR="00653547" w:rsidRPr="00FA0F5C" w:rsidRDefault="00653547" w:rsidP="00347F86">
      <w:r w:rsidRPr="00FA0F5C">
        <w:t>Since 2008</w:t>
      </w:r>
      <w:r>
        <w:t>,</w:t>
      </w:r>
      <w:r w:rsidRPr="00FA0F5C">
        <w:t xml:space="preserve"> the number of infant deaths (children less than one year of age) has decreased. The 2016 infant mortality rate was 3.1 infant deaths per 1000 live births—the lowest on record.</w:t>
      </w:r>
      <w:r w:rsidRPr="00FA0F5C">
        <w:rPr>
          <w:rFonts w:cs="Open Sans"/>
          <w:sz w:val="20"/>
          <w:vertAlign w:val="superscript"/>
        </w:rPr>
        <w:endnoteReference w:id="388"/>
      </w:r>
      <w:r w:rsidRPr="00FA0F5C">
        <w:t xml:space="preserve"> Since 2001, the death rate for </w:t>
      </w:r>
      <w:r>
        <w:t>Aboriginal and Torres Strait Islander</w:t>
      </w:r>
      <w:r w:rsidRPr="00FA0F5C">
        <w:t xml:space="preserve"> infants also decreased, but it is still almost twice the rate </w:t>
      </w:r>
      <w:r>
        <w:t xml:space="preserve">of </w:t>
      </w:r>
      <w:r w:rsidRPr="00FA0F5C">
        <w:t>all infants.</w:t>
      </w:r>
      <w:r w:rsidRPr="00FA0F5C">
        <w:rPr>
          <w:rFonts w:cs="Open Sans"/>
          <w:sz w:val="20"/>
          <w:vertAlign w:val="superscript"/>
        </w:rPr>
        <w:endnoteReference w:id="389"/>
      </w:r>
      <w:r>
        <w:t xml:space="preserve"> See Chapter 12. </w:t>
      </w:r>
    </w:p>
    <w:p w14:paraId="0B1A657F" w14:textId="77777777" w:rsidR="00653547" w:rsidRPr="00FA0F5C" w:rsidRDefault="00653547" w:rsidP="00347F86">
      <w:r w:rsidRPr="00FA0F5C">
        <w:t xml:space="preserve">There are mechanisms for reviewing child deaths in all states and territories. Most </w:t>
      </w:r>
      <w:r>
        <w:t xml:space="preserve">states and territories </w:t>
      </w:r>
      <w:r w:rsidRPr="00FA0F5C">
        <w:t xml:space="preserve">report on the number and causes of death of children under 18 years of age and </w:t>
      </w:r>
      <w:r>
        <w:t>conduct</w:t>
      </w:r>
      <w:r w:rsidRPr="00FA0F5C">
        <w:t xml:space="preserve"> reviews of deaths where children have been involved in child protection systems.</w:t>
      </w:r>
      <w:r>
        <w:t xml:space="preserve"> But</w:t>
      </w:r>
      <w:r w:rsidRPr="00FA0F5C">
        <w:t xml:space="preserve"> ‘there is no uniform structure or legislation for child death review team responsibilities</w:t>
      </w:r>
      <w:r>
        <w:t xml:space="preserve"> and r</w:t>
      </w:r>
      <w:r w:rsidRPr="00FA0F5C">
        <w:t>eporting requirements vary for each state or territory</w:t>
      </w:r>
      <w:r>
        <w:t>’</w:t>
      </w:r>
      <w:r w:rsidRPr="00FA0F5C">
        <w:t>.</w:t>
      </w:r>
      <w:r w:rsidRPr="00FA0F5C">
        <w:rPr>
          <w:rFonts w:cs="Open Sans"/>
          <w:sz w:val="20"/>
          <w:vertAlign w:val="superscript"/>
        </w:rPr>
        <w:endnoteReference w:id="390"/>
      </w:r>
    </w:p>
    <w:p w14:paraId="0EB473A9" w14:textId="77777777" w:rsidR="00653547" w:rsidRDefault="00653547" w:rsidP="00347F86">
      <w:r w:rsidRPr="00FA0F5C">
        <w:t>The Australian and New Zealand Child Death Review and Prevention Group (ANZCDR&amp;PG)</w:t>
      </w:r>
      <w:r>
        <w:t xml:space="preserve"> </w:t>
      </w:r>
      <w:r w:rsidRPr="00FA0F5C">
        <w:t xml:space="preserve">was established in 2005 with the aim of </w:t>
      </w:r>
      <w:r>
        <w:t xml:space="preserve">sharing information and </w:t>
      </w:r>
      <w:r w:rsidRPr="00FA0F5C">
        <w:t xml:space="preserve">developing national comparable child death statistics to better understand and prevent child deaths. </w:t>
      </w:r>
    </w:p>
    <w:p w14:paraId="3BC5C88D" w14:textId="77777777" w:rsidR="00653547" w:rsidRDefault="00653547" w:rsidP="00347F86">
      <w:r>
        <w:t>The</w:t>
      </w:r>
      <w:r w:rsidRPr="00FA0F5C">
        <w:t xml:space="preserve"> Australian Government </w:t>
      </w:r>
      <w:r>
        <w:t xml:space="preserve">has </w:t>
      </w:r>
      <w:r w:rsidRPr="00FA0F5C">
        <w:t>committed to develop</w:t>
      </w:r>
      <w:r>
        <w:t>ing</w:t>
      </w:r>
      <w:r w:rsidRPr="00FA0F5C">
        <w:t xml:space="preserve"> a </w:t>
      </w:r>
      <w:r w:rsidRPr="00FA0F5C">
        <w:rPr>
          <w:iCs/>
        </w:rPr>
        <w:t>new</w:t>
      </w:r>
      <w:r w:rsidRPr="00FA0F5C">
        <w:rPr>
          <w:i/>
          <w:iCs/>
        </w:rPr>
        <w:t xml:space="preserve"> </w:t>
      </w:r>
      <w:r w:rsidRPr="00A90C60">
        <w:t>National Injury Prevention Strategy</w:t>
      </w:r>
      <w:r>
        <w:t xml:space="preserve"> and is aiming to publish it in 2019–20.</w:t>
      </w:r>
      <w:r>
        <w:rPr>
          <w:rStyle w:val="EndnoteReference"/>
        </w:rPr>
        <w:endnoteReference w:id="391"/>
      </w:r>
    </w:p>
    <w:p w14:paraId="2DAB9EDE" w14:textId="77777777" w:rsidR="00653547" w:rsidRPr="00427757" w:rsidRDefault="00653547" w:rsidP="00347F86">
      <w:pPr>
        <w:rPr>
          <w:b/>
          <w:bCs/>
        </w:rPr>
      </w:pPr>
      <w:r w:rsidRPr="00427757">
        <w:rPr>
          <w:b/>
          <w:bCs/>
        </w:rPr>
        <w:t>In its Concluding Observations (2019), the Committee on the Rights of the Child recommended that the Australian Government continue to support the work of the Australian and New Zealand Child Death Review and Prevention Group.</w:t>
      </w:r>
      <w:r w:rsidRPr="00427757">
        <w:rPr>
          <w:rStyle w:val="EndnoteReference"/>
          <w:b/>
          <w:bCs/>
        </w:rPr>
        <w:endnoteReference w:id="392"/>
      </w:r>
    </w:p>
    <w:p w14:paraId="59CBB336" w14:textId="77777777" w:rsidR="00320D38" w:rsidRPr="00FA0F5C" w:rsidRDefault="00320D38" w:rsidP="00347F86">
      <w:pPr>
        <w:pStyle w:val="Heading2"/>
      </w:pPr>
      <w:bookmarkStart w:id="217" w:name="_Toc25573123"/>
      <w:r>
        <w:t>Sexual health</w:t>
      </w:r>
      <w:bookmarkEnd w:id="217"/>
    </w:p>
    <w:p w14:paraId="224728DB" w14:textId="77777777" w:rsidR="00653547" w:rsidRPr="008D7535" w:rsidRDefault="00653547" w:rsidP="00347F86">
      <w:r w:rsidRPr="008D7535">
        <w:t>Although the teenage birth rate is at a historic low, teenagers in rural and remote areas experience young parenthood at four times the rate of their metropolitan counterparts.</w:t>
      </w:r>
      <w:r w:rsidRPr="008D7535">
        <w:rPr>
          <w:rStyle w:val="EndnoteReference"/>
        </w:rPr>
        <w:endnoteReference w:id="393"/>
      </w:r>
      <w:r w:rsidRPr="008D7535">
        <w:t xml:space="preserve"> </w:t>
      </w:r>
    </w:p>
    <w:p w14:paraId="08A2DA34" w14:textId="2EEBDC2E" w:rsidR="000B5787" w:rsidRDefault="000B5787" w:rsidP="00347F86">
      <w:bookmarkStart w:id="218" w:name="_Hlk23186387"/>
      <w:bookmarkEnd w:id="215"/>
      <w:r w:rsidRPr="00FA0F5C">
        <w:t>Research indicates that limited access to information and health services may contribute to higher rates of teenage pregnancy in rural and remote areas. Young people themselves report that ‘confidentiality, challenges in being able to discuss sensitive health issues, and cost, all present barriers to using and purchasing contraception</w:t>
      </w:r>
      <w:r>
        <w:t>’.</w:t>
      </w:r>
      <w:r w:rsidRPr="00FA0F5C">
        <w:rPr>
          <w:rStyle w:val="EndnoteReference"/>
        </w:rPr>
        <w:endnoteReference w:id="394"/>
      </w:r>
    </w:p>
    <w:p w14:paraId="2518776F" w14:textId="05151645" w:rsidR="000B5787" w:rsidRPr="00FA0F5C" w:rsidRDefault="00F42372" w:rsidP="00347F86">
      <w:r>
        <w:rPr>
          <w:noProof/>
        </w:rPr>
        <w:lastRenderedPageBreak/>
        <mc:AlternateContent>
          <mc:Choice Requires="wps">
            <w:drawing>
              <wp:anchor distT="0" distB="0" distL="114300" distR="114300" simplePos="0" relativeHeight="251927552" behindDoc="0" locked="0" layoutInCell="1" allowOverlap="1" wp14:anchorId="02400CC0" wp14:editId="2798FBB9">
                <wp:simplePos x="0" y="0"/>
                <wp:positionH relativeFrom="column">
                  <wp:posOffset>287020</wp:posOffset>
                </wp:positionH>
                <wp:positionV relativeFrom="page">
                  <wp:posOffset>1100243</wp:posOffset>
                </wp:positionV>
                <wp:extent cx="4526280" cy="1108710"/>
                <wp:effectExtent l="0" t="0" r="26670" b="167640"/>
                <wp:wrapTopAndBottom/>
                <wp:docPr id="729" name="Speech Bubble: Rectangle with Corners Rounded 729"/>
                <wp:cNvGraphicFramePr/>
                <a:graphic xmlns:a="http://schemas.openxmlformats.org/drawingml/2006/main">
                  <a:graphicData uri="http://schemas.microsoft.com/office/word/2010/wordprocessingShape">
                    <wps:wsp>
                      <wps:cNvSpPr/>
                      <wps:spPr>
                        <a:xfrm>
                          <a:off x="0" y="0"/>
                          <a:ext cx="4526280" cy="1108710"/>
                        </a:xfrm>
                        <a:prstGeom prst="wedgeRoundRectCallout">
                          <a:avLst/>
                        </a:prstGeom>
                      </wps:spPr>
                      <wps:style>
                        <a:lnRef idx="2">
                          <a:schemeClr val="accent6"/>
                        </a:lnRef>
                        <a:fillRef idx="1">
                          <a:schemeClr val="lt1"/>
                        </a:fillRef>
                        <a:effectRef idx="0">
                          <a:schemeClr val="accent6"/>
                        </a:effectRef>
                        <a:fontRef idx="minor">
                          <a:schemeClr val="dk1"/>
                        </a:fontRef>
                      </wps:style>
                      <wps:txbx>
                        <w:txbxContent>
                          <w:p w14:paraId="7C806E44" w14:textId="77777777" w:rsidR="00FD1665" w:rsidRPr="00FF723D" w:rsidRDefault="00FD1665" w:rsidP="000B5787">
                            <w:r w:rsidRPr="00FF723D">
                              <w:t>Life would be better for children if we had sexual health and drug and alcohol clinics especially for young people where you didn’t get judged</w:t>
                            </w:r>
                            <w:r w:rsidRPr="00FF723D">
                              <w:br/>
                              <w:t>(</w:t>
                            </w:r>
                            <w:r>
                              <w:t>child, 17</w:t>
                            </w:r>
                            <w:r w:rsidRPr="00FF723D">
                              <w:t>)</w:t>
                            </w:r>
                          </w:p>
                          <w:p w14:paraId="66132C99" w14:textId="77777777" w:rsidR="00FD1665" w:rsidRDefault="00FD1665" w:rsidP="000B5787">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shape w14:anchorId="02400CC0" id="Speech Bubble: Rectangle with Corners Rounded 729" o:spid="_x0000_s1093" type="#_x0000_t62" style="position:absolute;margin-left:22.6pt;margin-top:86.65pt;width:356.4pt;height:87.3pt;z-index:251927552;visibility:visible;mso-wrap-style:square;mso-height-percent:0;mso-wrap-distance-left:9pt;mso-wrap-distance-top:0;mso-wrap-distance-right:9pt;mso-wrap-distance-bottom:0;mso-position-horizontal:absolute;mso-position-horizontal-relative:text;mso-position-vertical:absolute;mso-position-vertical-relative:page;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DHdclwIAAF8FAAAOAAAAZHJzL2Uyb0RvYy54bWysVEtv2zAMvg/YfxB0Xx0badIGdYosRYcB&#10;RVs0HXpWZDo2JouapMTJfv0o2XEfy2nYRSZNfnyTV9f7RrEdWFejznl6NuIMtMSi1puc/3i+/XLB&#10;mfNCF0KhhpwfwPHr+edPV62ZQYYVqgIsIyPazVqT88p7M0sSJytohDtDA5qEJdpGeGLtJimsaMl6&#10;o5JsNJokLdrCWJTgHP296YR8Hu2XJUj/UJYOPFM5p9h8fG181+FN5lditrHCVLXswxD/EEUjak1O&#10;B1M3wgu2tfVfpppaWnRY+jOJTYJlWUuIOVA26ehDNqtKGIi5UHGcGcrk/p9Zeb97tKwucj7NLjnT&#10;oqEmrQyArNjX7XqtYMaeqIpCbxSwtvYVW6LV1HD2hFtdQMECkMrYGjcjayvzaHvOERlqsi9tE76U&#10;LdvH0h+G0sPeM0k/x+fZJLugDkmSpenoYprG5iSvcGOd/wbYsEDkvIViAzGGEN9SKIVbH3sgdnfO&#10;UwyEPWKICfF1EUXKHxSEoJR+gpIKQDFkER1HD5bKsp2goRFSgvaTkCHZi9oBVtZKDcD0FFD5tAf1&#10;ugEGcSQH4OgU8L3HARG9ovYDuKk12lMGip+D507/mH2Xc0jf79f72PXJ9Ni7NRYHGgWL3Y44I29r&#10;KvSdcP5RWFoKag4tun+gp1TY5hx7irMK7e9T/4M+zSpJOWtpyXLufm2FBc7Ud01TfJmOx2ErIzM+&#10;n2bE2LeS9VuJ3jZLpJakdFKMjGTQ9+pIlhabF7oHi+CVREJL8p1z6e2RWfpu+emiSFgsohptohH+&#10;Tq+MDMZDocPcPO9fhDX9tHka1Hs8LqSYfZixTjcgNS62Hss6DmAodVfXvgW0xXGO+osTzsRbPmq9&#10;3sX5HwAAAP//AwBQSwMEFAAGAAgAAAAhAJ0oaazgAAAACgEAAA8AAABkcnMvZG93bnJldi54bWxM&#10;j8tOwzAQRfdI/IM1SOyo06Rt0hCnQpF4LQlIqDsnNnGEH8F2m/D3DCtYzszRnXOrw2I0OUsfRmcZ&#10;rFcJEGl7J0Y7MHh7vb8pgITIreDaWcngWwY41JcXFS+Fm+2LPLdxIBhiQ8kZqBinktLQK2l4WLlJ&#10;Wrx9OG94xNEPVHg+Y7jRNE2SHTV8tPhB8Uk2Svaf7ckwKB5TFXfaP7Tz8atr1u/N8vzUMnZ9tdzd&#10;AolyiX8w/OqjOtTo1LmTFYFoBpttiiTu8ywDgkC+LbBcxyDb5HugdUX/V6h/AAAA//8DAFBLAQIt&#10;ABQABgAIAAAAIQC2gziS/gAAAOEBAAATAAAAAAAAAAAAAAAAAAAAAABbQ29udGVudF9UeXBlc10u&#10;eG1sUEsBAi0AFAAGAAgAAAAhADj9If/WAAAAlAEAAAsAAAAAAAAAAAAAAAAALwEAAF9yZWxzLy5y&#10;ZWxzUEsBAi0AFAAGAAgAAAAhAC8Md1yXAgAAXwUAAA4AAAAAAAAAAAAAAAAALgIAAGRycy9lMm9E&#10;b2MueG1sUEsBAi0AFAAGAAgAAAAhAJ0oaazgAAAACgEAAA8AAAAAAAAAAAAAAAAA8QQAAGRycy9k&#10;b3ducmV2LnhtbFBLBQYAAAAABAAEAPMAAAD+BQAAAAA=&#10;" adj="6300,24300" fillcolor="white [3201]" strokecolor="#70ad47 [3209]" strokeweight="1pt">
                <v:textbox>
                  <w:txbxContent>
                    <w:p w14:paraId="7C806E44" w14:textId="77777777" w:rsidR="00FD1665" w:rsidRPr="00FF723D" w:rsidRDefault="00FD1665" w:rsidP="000B5787">
                      <w:r w:rsidRPr="00FF723D">
                        <w:t>Life would be better for children if we had sexual health and drug and alcohol clinics especially for young people where you didn’t get judged</w:t>
                      </w:r>
                      <w:r w:rsidRPr="00FF723D">
                        <w:br/>
                        <w:t>(</w:t>
                      </w:r>
                      <w:r>
                        <w:t>child, 17</w:t>
                      </w:r>
                      <w:r w:rsidRPr="00FF723D">
                        <w:t>)</w:t>
                      </w:r>
                    </w:p>
                    <w:p w14:paraId="66132C99" w14:textId="77777777" w:rsidR="00FD1665" w:rsidRDefault="00FD1665" w:rsidP="000B5787">
                      <w:pPr>
                        <w:jc w:val="center"/>
                      </w:pPr>
                    </w:p>
                  </w:txbxContent>
                </v:textbox>
                <w10:wrap type="topAndBottom" anchory="page"/>
              </v:shape>
            </w:pict>
          </mc:Fallback>
        </mc:AlternateContent>
      </w:r>
      <w:r w:rsidR="000B5787" w:rsidRPr="00FA0F5C">
        <w:t>Teenage pregnancy is associated with poorer health outcomes for both mother and child. Teenage mothers are more likely to</w:t>
      </w:r>
      <w:r w:rsidR="000B5787">
        <w:t xml:space="preserve"> experience </w:t>
      </w:r>
      <w:r w:rsidR="000B5787" w:rsidRPr="00FA0F5C">
        <w:t>anaemia and hypertension</w:t>
      </w:r>
      <w:r w:rsidR="000B5787">
        <w:t xml:space="preserve"> during pregnancy. They </w:t>
      </w:r>
      <w:r w:rsidR="000B5787" w:rsidRPr="00FA0F5C">
        <w:t>are also more likely to smoke during pregnancy.</w:t>
      </w:r>
      <w:r w:rsidR="000B5787" w:rsidRPr="00FA0F5C">
        <w:rPr>
          <w:rStyle w:val="EndnoteReference"/>
        </w:rPr>
        <w:endnoteReference w:id="395"/>
      </w:r>
      <w:r w:rsidR="000B5787" w:rsidRPr="00FA0F5C">
        <w:t xml:space="preserve"> Data collected by the</w:t>
      </w:r>
      <w:r w:rsidR="000B5787">
        <w:t xml:space="preserve"> </w:t>
      </w:r>
      <w:r w:rsidR="000B5787" w:rsidRPr="00FA0F5C">
        <w:t>ANZCDR&amp;PG</w:t>
      </w:r>
      <w:r w:rsidR="000B5787">
        <w:t xml:space="preserve"> </w:t>
      </w:r>
      <w:r w:rsidR="000B5787" w:rsidRPr="00FA0F5C">
        <w:t>show that sudden unexpected death of infants</w:t>
      </w:r>
      <w:r w:rsidR="000B5787">
        <w:t xml:space="preserve"> is more common for children </w:t>
      </w:r>
      <w:r w:rsidR="000B5787" w:rsidRPr="00FA0F5C">
        <w:t>of teenage mothers</w:t>
      </w:r>
      <w:r w:rsidR="000B5787">
        <w:t>.</w:t>
      </w:r>
      <w:r w:rsidR="000B5787" w:rsidRPr="00FA0F5C">
        <w:rPr>
          <w:rStyle w:val="EndnoteReference"/>
        </w:rPr>
        <w:endnoteReference w:id="396"/>
      </w:r>
    </w:p>
    <w:p w14:paraId="36AAAA5A" w14:textId="77777777" w:rsidR="000B5787" w:rsidRPr="008D7535" w:rsidRDefault="000B5787" w:rsidP="00347F86">
      <w:pPr>
        <w:rPr>
          <w:rFonts w:cs="Open Sans"/>
          <w:bCs/>
        </w:rPr>
      </w:pPr>
      <w:r w:rsidRPr="008D7535">
        <w:rPr>
          <w:rFonts w:cs="Open Sans"/>
          <w:bCs/>
        </w:rPr>
        <w:t>Children</w:t>
      </w:r>
      <w:r>
        <w:rPr>
          <w:rFonts w:cs="Open Sans"/>
          <w:bCs/>
        </w:rPr>
        <w:t>’s</w:t>
      </w:r>
      <w:r w:rsidRPr="008D7535">
        <w:rPr>
          <w:rFonts w:cs="Open Sans"/>
          <w:bCs/>
        </w:rPr>
        <w:t xml:space="preserve"> and young people’s right to the highest attainable standard of health includes the right to </w:t>
      </w:r>
      <w:r>
        <w:rPr>
          <w:rFonts w:cs="Open Sans"/>
          <w:bCs/>
        </w:rPr>
        <w:t xml:space="preserve">certain </w:t>
      </w:r>
      <w:r w:rsidRPr="008D7535">
        <w:rPr>
          <w:rFonts w:cs="Open Sans"/>
          <w:bCs/>
        </w:rPr>
        <w:t>medical treatments and interventions without parental permission.</w:t>
      </w:r>
      <w:r>
        <w:rPr>
          <w:rStyle w:val="EndnoteReference"/>
          <w:bCs/>
        </w:rPr>
        <w:endnoteReference w:id="397"/>
      </w:r>
    </w:p>
    <w:p w14:paraId="4C560E0B" w14:textId="77777777" w:rsidR="000B5787" w:rsidRDefault="000B5787" w:rsidP="00347F86">
      <w:r>
        <w:t>The test of ‘Gillick competency’ has been accepted in Australian common law.</w:t>
      </w:r>
      <w:r>
        <w:rPr>
          <w:rStyle w:val="EndnoteReference"/>
        </w:rPr>
        <w:endnoteReference w:id="398"/>
      </w:r>
      <w:r>
        <w:t xml:space="preserve"> This means that children are considered legally capable of giving informed consent to medical treatment if they have a sufficient level of understanding and intelligence to fully understand what is proposed. But this test is altered by legislation in some states and territories, which impose additional requirements on children seeking medical treatment without parental consent.</w:t>
      </w:r>
      <w:r>
        <w:rPr>
          <w:rStyle w:val="EndnoteReference"/>
        </w:rPr>
        <w:endnoteReference w:id="399"/>
      </w:r>
      <w:r>
        <w:t xml:space="preserve"> These requirements create additional barriers to accessing prescribed forms of contraception and safe abortion. Further, there is no available evidence to suggest that assessments of Gillick competence are routinely applied by medical practitioners. </w:t>
      </w:r>
    </w:p>
    <w:p w14:paraId="1C65A38D" w14:textId="77777777" w:rsidR="000B5787" w:rsidRPr="008D7535" w:rsidRDefault="000B5787" w:rsidP="00347F86">
      <w:pPr>
        <w:rPr>
          <w:rFonts w:cs="Open Sans"/>
          <w:bCs/>
        </w:rPr>
      </w:pPr>
      <w:r w:rsidRPr="008D7535">
        <w:rPr>
          <w:rFonts w:cs="Open Sans"/>
          <w:bCs/>
        </w:rPr>
        <w:t xml:space="preserve">The right to the highest attainable standard of health also includes the right to education and guidance on sexual health, contraception and safe abortion. </w:t>
      </w:r>
    </w:p>
    <w:p w14:paraId="6DBD2DCA" w14:textId="4A02A1C8" w:rsidR="00F42372" w:rsidRDefault="00F42372" w:rsidP="00347F86">
      <w:pPr>
        <w:rPr>
          <w:rFonts w:cs="Open Sans"/>
          <w:bCs/>
        </w:rPr>
      </w:pPr>
      <w:bookmarkStart w:id="219" w:name="_Hlk23186428"/>
      <w:bookmarkEnd w:id="178"/>
      <w:bookmarkEnd w:id="218"/>
      <w:r>
        <w:rPr>
          <w:rFonts w:cs="Open Sans"/>
          <w:bCs/>
        </w:rPr>
        <w:t>Surveys of young people show that contraceptive knowledge is low. Many young people have little knowledge of basic facts about methods of contraception, including little knowledge about the use and availability of emergency contraception.</w:t>
      </w:r>
      <w:r>
        <w:rPr>
          <w:rStyle w:val="EndnoteReference"/>
          <w:bCs/>
        </w:rPr>
        <w:endnoteReference w:id="400"/>
      </w:r>
      <w:r>
        <w:rPr>
          <w:rFonts w:cs="Open Sans"/>
          <w:bCs/>
        </w:rPr>
        <w:t xml:space="preserve"> </w:t>
      </w:r>
    </w:p>
    <w:p w14:paraId="620545FA" w14:textId="6EE2C953" w:rsidR="00074383" w:rsidRDefault="00074383" w:rsidP="00347F86">
      <w:pPr>
        <w:rPr>
          <w:rFonts w:cs="Open Sans"/>
          <w:bCs/>
        </w:rPr>
      </w:pPr>
      <w:r>
        <w:rPr>
          <w:noProof/>
        </w:rPr>
        <w:lastRenderedPageBreak/>
        <mc:AlternateContent>
          <mc:Choice Requires="wps">
            <w:drawing>
              <wp:anchor distT="0" distB="0" distL="114300" distR="114300" simplePos="0" relativeHeight="251929600" behindDoc="0" locked="0" layoutInCell="1" allowOverlap="1" wp14:anchorId="0D5270CA" wp14:editId="2EBD9DC5">
                <wp:simplePos x="0" y="0"/>
                <wp:positionH relativeFrom="column">
                  <wp:posOffset>0</wp:posOffset>
                </wp:positionH>
                <wp:positionV relativeFrom="paragraph">
                  <wp:posOffset>363855</wp:posOffset>
                </wp:positionV>
                <wp:extent cx="4754880" cy="2628900"/>
                <wp:effectExtent l="0" t="0" r="26670" b="361950"/>
                <wp:wrapTopAndBottom/>
                <wp:docPr id="760" name="Speech Bubble: Rectangle with Corners Rounded 760"/>
                <wp:cNvGraphicFramePr/>
                <a:graphic xmlns:a="http://schemas.openxmlformats.org/drawingml/2006/main">
                  <a:graphicData uri="http://schemas.microsoft.com/office/word/2010/wordprocessingShape">
                    <wps:wsp>
                      <wps:cNvSpPr/>
                      <wps:spPr>
                        <a:xfrm>
                          <a:off x="0" y="0"/>
                          <a:ext cx="4754880" cy="2628900"/>
                        </a:xfrm>
                        <a:prstGeom prst="wedgeRoundRectCallout">
                          <a:avLst/>
                        </a:prstGeom>
                      </wps:spPr>
                      <wps:style>
                        <a:lnRef idx="2">
                          <a:schemeClr val="accent6"/>
                        </a:lnRef>
                        <a:fillRef idx="1">
                          <a:schemeClr val="lt1"/>
                        </a:fillRef>
                        <a:effectRef idx="0">
                          <a:schemeClr val="accent6"/>
                        </a:effectRef>
                        <a:fontRef idx="minor">
                          <a:schemeClr val="dk1"/>
                        </a:fontRef>
                      </wps:style>
                      <wps:txbx>
                        <w:txbxContent>
                          <w:p w14:paraId="7F5A7D3B" w14:textId="77777777" w:rsidR="00FD1665" w:rsidRPr="002730FC" w:rsidRDefault="00FD1665" w:rsidP="00074383">
                            <w:pPr>
                              <w:rPr>
                                <w:b/>
                                <w:bCs/>
                              </w:rPr>
                            </w:pPr>
                            <w:r w:rsidRPr="002730FC">
                              <w:rPr>
                                <w:b/>
                                <w:bCs/>
                              </w:rPr>
                              <w:t>Young parent</w:t>
                            </w:r>
                            <w:r>
                              <w:rPr>
                                <w:b/>
                                <w:bCs/>
                              </w:rPr>
                              <w:t>s</w:t>
                            </w:r>
                            <w:r w:rsidRPr="002730FC">
                              <w:rPr>
                                <w:b/>
                                <w:bCs/>
                              </w:rPr>
                              <w:t xml:space="preserve">’ messages to government: </w:t>
                            </w:r>
                          </w:p>
                          <w:p w14:paraId="4D833279" w14:textId="527B7750" w:rsidR="00FD1665" w:rsidRPr="00FF723D" w:rsidRDefault="00FD1665" w:rsidP="00074383">
                            <w:r w:rsidRPr="00FF723D">
                              <w:t>Everyone know what services are available. A lot of services that were available for me I didn’t find out about till after I really needed them</w:t>
                            </w:r>
                          </w:p>
                          <w:p w14:paraId="07374871" w14:textId="659D2C59" w:rsidR="00FD1665" w:rsidRPr="001E3174" w:rsidRDefault="00FD1665" w:rsidP="001E3174">
                            <w:pPr>
                              <w:rPr>
                                <w:rFonts w:ascii="Calibri" w:hAnsi="Calibri"/>
                                <w:sz w:val="22"/>
                                <w:szCs w:val="22"/>
                              </w:rPr>
                            </w:pPr>
                            <w:r w:rsidRPr="00FF723D">
                              <w:t>Do your job! Free childcare for single parents, more healthcare benefits for children</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D5270CA" id="Speech Bubble: Rectangle with Corners Rounded 760" o:spid="_x0000_s1094" type="#_x0000_t62" style="position:absolute;margin-left:0;margin-top:28.65pt;width:374.4pt;height:207pt;z-index:2519296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Fh25mAIAAF8FAAAOAAAAZHJzL2Uyb0RvYy54bWysVEtv2zAMvg/YfxB0X50EaZoGdYosRYcB&#10;RVs0HXpWZDo2JouaJMfOfv0o2XEfy2nYRRZNfhT58XF13VaK7cG6EnXKx2cjzkBLzEq9S/mP59sv&#10;c86cFzoTCjWk/ACOXy8/f7pqzAImWKDKwDJyot2iMSkvvDeLJHGygEq4MzSgSZmjrYQn0e6SzIqG&#10;vFcqmYxGs6RBmxmLEpyjvzedki+j/zwH6R/y3IFnKuUUm4+njec2nMnySix2VpiilH0Y4h+iqESp&#10;6dHB1Y3wgtW2/MtVVUqLDnN/JrFKMM9LCTEHymY8+pDNphAGYi5EjjMDTe7/uZX3+0fLyizlFzPi&#10;R4uKirQxALJgX+vtVsGCPRGLQu8UsKb0BVuj1VRw9oS1ziBjAUg0NsYtyNvGPNpecnQNnLS5rcKX&#10;smVtpP4wUA+tZ5J+Ti/Op/M5RSBJN5lN5pej6DV5hRvr/DfAioVLyhvIdhBjCPGthVJY+1gDsb9z&#10;nmIg7BFDQoiviyje/EFBCErpJ8iJAIphEtGx9WCtLNsLahohJWg/CxmSv2gdYHmp1AAcnwIqP+5B&#10;vW2AQWzJATg6BXz/4oCIr6L2A7gqNdpTDrKfw8ud/TH7LueQvm+3baz6bH6s3RazA7WCxW5GnJG3&#10;JRF9J5x/FJaGgopDg+4f6MgVNinH/sZZgfb3qf/BnnqVtJw1NGQpd79qYYEz9V1TF1+Op9MwlVGY&#10;nl9MSLBvNdu3Gl1Xa6SSjGmlGBmvwd6r4zW3WL3QPliFV0kltKS3Uy69PQpr3w0/bRQJq1U0o0k0&#10;wt/pjZHBeSA69M1z+yKs6bvNU6Pe43EgxeJDj3W2AalxVXvMy9iAgeqO174ENMWxj/qNE9bEWzla&#10;ve7F5R8AAAD//wMAUEsDBBQABgAIAAAAIQBSVUrU3gAAAAcBAAAPAAAAZHJzL2Rvd25yZXYueG1s&#10;TI/NTsMwEITvSLyDtUjcqJO2NFHIpkKR+DsSkKrenNjEEbEdbLcJb89yguNoRjPflPvFjOysfBic&#10;RUhXCTBlOycH2yO8vz3c5MBCFFaK0VmF8K0C7KvLi1IU0s32VZ2b2DMqsaEQCDrGqeA8dFoZEVZu&#10;Upa8D+eNiCR9z6UXM5Wbka+TZMeNGCwtaDGpWqvuszkZhPxpreNu9I/NfPxq6/RQLy/PDeL11XJ/&#10;ByyqJf6F4Ref0KEiptadrAxsRKAjEeE22wAjN9vmdKRF2GbpBnhV8v/81Q8AAAD//wMAUEsBAi0A&#10;FAAGAAgAAAAhALaDOJL+AAAA4QEAABMAAAAAAAAAAAAAAAAAAAAAAFtDb250ZW50X1R5cGVzXS54&#10;bWxQSwECLQAUAAYACAAAACEAOP0h/9YAAACUAQAACwAAAAAAAAAAAAAAAAAvAQAAX3JlbHMvLnJl&#10;bHNQSwECLQAUAAYACAAAACEALBYduZgCAABfBQAADgAAAAAAAAAAAAAAAAAuAgAAZHJzL2Uyb0Rv&#10;Yy54bWxQSwECLQAUAAYACAAAACEAUlVK1N4AAAAHAQAADwAAAAAAAAAAAAAAAADyBAAAZHJzL2Rv&#10;d25yZXYueG1sUEsFBgAAAAAEAAQA8wAAAP0FAAAAAA==&#10;" adj="6300,24300" fillcolor="white [3201]" strokecolor="#70ad47 [3209]" strokeweight="1pt">
                <v:textbox>
                  <w:txbxContent>
                    <w:p w14:paraId="7F5A7D3B" w14:textId="77777777" w:rsidR="00FD1665" w:rsidRPr="002730FC" w:rsidRDefault="00FD1665" w:rsidP="00074383">
                      <w:pPr>
                        <w:rPr>
                          <w:b/>
                          <w:bCs/>
                        </w:rPr>
                      </w:pPr>
                      <w:r w:rsidRPr="002730FC">
                        <w:rPr>
                          <w:b/>
                          <w:bCs/>
                        </w:rPr>
                        <w:t>Young parent</w:t>
                      </w:r>
                      <w:r>
                        <w:rPr>
                          <w:b/>
                          <w:bCs/>
                        </w:rPr>
                        <w:t>s</w:t>
                      </w:r>
                      <w:r w:rsidRPr="002730FC">
                        <w:rPr>
                          <w:b/>
                          <w:bCs/>
                        </w:rPr>
                        <w:t xml:space="preserve">’ messages to government: </w:t>
                      </w:r>
                    </w:p>
                    <w:p w14:paraId="4D833279" w14:textId="527B7750" w:rsidR="00FD1665" w:rsidRPr="00FF723D" w:rsidRDefault="00FD1665" w:rsidP="00074383">
                      <w:r w:rsidRPr="00FF723D">
                        <w:t>Everyone know what services are available. A lot of services that were available for me I didn’t find out about till after I really needed them</w:t>
                      </w:r>
                    </w:p>
                    <w:p w14:paraId="07374871" w14:textId="659D2C59" w:rsidR="00FD1665" w:rsidRPr="001E3174" w:rsidRDefault="00FD1665" w:rsidP="001E3174">
                      <w:pPr>
                        <w:rPr>
                          <w:rFonts w:ascii="Calibri" w:hAnsi="Calibri"/>
                          <w:sz w:val="22"/>
                          <w:szCs w:val="22"/>
                        </w:rPr>
                      </w:pPr>
                      <w:r w:rsidRPr="00FF723D">
                        <w:t>Do your job! Free childcare for single parents, more healthcare benefits for children</w:t>
                      </w:r>
                    </w:p>
                  </w:txbxContent>
                </v:textbox>
                <w10:wrap type="topAndBottom"/>
              </v:shape>
            </w:pict>
          </mc:Fallback>
        </mc:AlternateContent>
      </w:r>
    </w:p>
    <w:p w14:paraId="05B66F53" w14:textId="77777777" w:rsidR="00074383" w:rsidRPr="00427757" w:rsidRDefault="00074383" w:rsidP="00347F86">
      <w:pPr>
        <w:rPr>
          <w:b/>
          <w:bCs/>
        </w:rPr>
      </w:pPr>
      <w:bookmarkStart w:id="220" w:name="_Hlk23186397"/>
      <w:r w:rsidRPr="00427757">
        <w:rPr>
          <w:b/>
          <w:bCs/>
        </w:rPr>
        <w:t>In its Concluding Observations (2019), the Committee on the Rights of the Child recommended that the Australian Government continue</w:t>
      </w:r>
      <w:r>
        <w:rPr>
          <w:b/>
          <w:bCs/>
        </w:rPr>
        <w:t>s</w:t>
      </w:r>
      <w:r w:rsidRPr="00427757">
        <w:rPr>
          <w:b/>
          <w:bCs/>
        </w:rPr>
        <w:t xml:space="preserve"> providing children with education on sexual and reproductive health as part of the mandatory school curriculum, with special attention on preventing early pregnancy and sexually transmitted infections.</w:t>
      </w:r>
      <w:r w:rsidRPr="00427757">
        <w:rPr>
          <w:rStyle w:val="EndnoteReference"/>
          <w:b/>
          <w:bCs/>
        </w:rPr>
        <w:endnoteReference w:id="401"/>
      </w:r>
    </w:p>
    <w:p w14:paraId="29221D91" w14:textId="77777777" w:rsidR="00320D38" w:rsidRDefault="00320D38" w:rsidP="00347F86">
      <w:pPr>
        <w:pStyle w:val="Heading2"/>
      </w:pPr>
      <w:bookmarkStart w:id="221" w:name="_Toc25573124"/>
      <w:bookmarkEnd w:id="220"/>
      <w:r>
        <w:t>D</w:t>
      </w:r>
      <w:r w:rsidRPr="00FA0F5C">
        <w:t>rug and substance abuse</w:t>
      </w:r>
      <w:bookmarkEnd w:id="221"/>
    </w:p>
    <w:p w14:paraId="1FE462ED" w14:textId="77777777" w:rsidR="00074383" w:rsidRDefault="00074383" w:rsidP="00347F86">
      <w:r w:rsidRPr="00FA0F5C">
        <w:t>The misuse of drugs and alcohol is a major cause of preventable disease and illness in Australians. Despite substantial evidence that points to the efficacy of prevention programs, government-funding remains</w:t>
      </w:r>
      <w:r>
        <w:t xml:space="preserve"> primarily</w:t>
      </w:r>
      <w:r w:rsidRPr="00FA0F5C">
        <w:t xml:space="preserve"> focused on law enforcement and treatment.</w:t>
      </w:r>
      <w:r w:rsidRPr="00FA0F5C">
        <w:rPr>
          <w:rStyle w:val="EndnoteReference"/>
        </w:rPr>
        <w:endnoteReference w:id="402"/>
      </w:r>
    </w:p>
    <w:p w14:paraId="17B3D805" w14:textId="77777777" w:rsidR="00074383" w:rsidRDefault="00074383" w:rsidP="00347F86">
      <w:r>
        <w:t>Lack</w:t>
      </w:r>
      <w:r w:rsidRPr="00FA0F5C">
        <w:t xml:space="preserve"> of data for children under the age of 18 years is a significant issue in terms of assessing drug and substance abuse.</w:t>
      </w:r>
      <w:r w:rsidRPr="00FA0F5C">
        <w:rPr>
          <w:rStyle w:val="EndnoteReference"/>
        </w:rPr>
        <w:endnoteReference w:id="403"/>
      </w:r>
    </w:p>
    <w:p w14:paraId="6972FAF3" w14:textId="77777777" w:rsidR="00074383" w:rsidRPr="00C93D79" w:rsidRDefault="00074383" w:rsidP="00347F86">
      <w:r>
        <w:t>H</w:t>
      </w:r>
      <w:r w:rsidRPr="00C93D79">
        <w:t>owever, an increasing proportion of children aged 12–17 are reporting alcohol abstinence. In 2016, 81.5% of children reported alcohol abstinence compared to 54.3% in 2004.</w:t>
      </w:r>
      <w:r w:rsidRPr="00C93D79">
        <w:rPr>
          <w:rStyle w:val="EndnoteReference"/>
        </w:rPr>
        <w:endnoteReference w:id="404"/>
      </w:r>
      <w:r w:rsidRPr="00C93D79">
        <w:t xml:space="preserve"> </w:t>
      </w:r>
    </w:p>
    <w:p w14:paraId="75A90A50" w14:textId="77777777" w:rsidR="00074383" w:rsidRDefault="00074383" w:rsidP="00347F86">
      <w:r>
        <w:t>Further, a</w:t>
      </w:r>
      <w:r w:rsidRPr="00435CE1">
        <w:t xml:space="preserve"> decreasing proportion of children aged 12</w:t>
      </w:r>
      <w:r>
        <w:t>–</w:t>
      </w:r>
      <w:r w:rsidRPr="00435CE1">
        <w:t>17</w:t>
      </w:r>
      <w:r>
        <w:t xml:space="preserve"> </w:t>
      </w:r>
      <w:r w:rsidRPr="00435CE1">
        <w:t>are exceeding the recommended number of standard drinks for adults in a single occasion of drinking.</w:t>
      </w:r>
      <w:r w:rsidRPr="00435CE1">
        <w:rPr>
          <w:rStyle w:val="EndnoteReference"/>
        </w:rPr>
        <w:endnoteReference w:id="405"/>
      </w:r>
      <w:r>
        <w:t xml:space="preserve"> I</w:t>
      </w:r>
      <w:r w:rsidRPr="00FA0F5C">
        <w:t>n 2016, 9.1% of males and 6.8% of females exceeded the adult guidelines, a decrease from 2013 when 13.5% of males and 11.3% of females exceeded these guidelines.</w:t>
      </w:r>
      <w:r w:rsidRPr="00FA0F5C">
        <w:rPr>
          <w:rStyle w:val="EndnoteReference"/>
        </w:rPr>
        <w:endnoteReference w:id="406"/>
      </w:r>
    </w:p>
    <w:p w14:paraId="70FD9FA3" w14:textId="77777777" w:rsidR="00074383" w:rsidRDefault="00074383" w:rsidP="00347F86">
      <w:r w:rsidRPr="00C93D79">
        <w:lastRenderedPageBreak/>
        <w:t>Between 2013 and 2016, the average age of smoking initiation increased from 15.9 years to 16.3 years. Females generally smoked their first full</w:t>
      </w:r>
      <w:r w:rsidRPr="00FA0F5C">
        <w:t xml:space="preserve"> cigarette at a slightly younger age than males (16.0 years compared</w:t>
      </w:r>
      <w:r>
        <w:t xml:space="preserve"> to</w:t>
      </w:r>
      <w:r w:rsidRPr="00FA0F5C">
        <w:t xml:space="preserve"> 16.6 years for males).</w:t>
      </w:r>
      <w:r w:rsidRPr="00FA0F5C">
        <w:rPr>
          <w:rStyle w:val="EndnoteReference"/>
        </w:rPr>
        <w:endnoteReference w:id="407"/>
      </w:r>
    </w:p>
    <w:p w14:paraId="4CE224BA" w14:textId="77777777" w:rsidR="00074383" w:rsidRDefault="00074383" w:rsidP="00347F86">
      <w:r w:rsidRPr="00C93D79">
        <w:t xml:space="preserve">The 2017 Australian Secondary Students’ Alcohol and Drug </w:t>
      </w:r>
      <w:r>
        <w:t>S</w:t>
      </w:r>
      <w:r w:rsidRPr="00C93D79">
        <w:t>urvey contains the most recent data on illicit drug use by school students aged 12–17. The survey of 20,019 school students showed cannabis to be the most commonly</w:t>
      </w:r>
      <w:r>
        <w:t xml:space="preserve"> used illicit substance. 15% of all respondents said they had used cannabis in the last year.</w:t>
      </w:r>
      <w:r>
        <w:rPr>
          <w:rStyle w:val="EndnoteReference"/>
        </w:rPr>
        <w:endnoteReference w:id="408"/>
      </w:r>
      <w:r>
        <w:t xml:space="preserve"> Overall males were more likely than females to have used cannabis. The proportion of students who used cannabis increased with age. 34% of 17-year-old respondents said they had used cannabis compared to 3% of 12-year-old respondents.</w:t>
      </w:r>
      <w:r>
        <w:rPr>
          <w:rStyle w:val="EndnoteReference"/>
        </w:rPr>
        <w:endnoteReference w:id="409"/>
      </w:r>
      <w:r>
        <w:t xml:space="preserve">  </w:t>
      </w:r>
    </w:p>
    <w:p w14:paraId="1AA7DECC" w14:textId="77777777" w:rsidR="00074383" w:rsidRDefault="00074383" w:rsidP="00347F86">
      <w:r>
        <w:t>The National Drug Strategy 2017–2026 identifies young people (defined as between age 10–24 years) as a group for policy responses to prioritise when designing strategies to prevent and minimise the effects of alcohol, tobacco and illicit substances.</w:t>
      </w:r>
      <w:r>
        <w:rPr>
          <w:rStyle w:val="EndnoteReference"/>
        </w:rPr>
        <w:endnoteReference w:id="410"/>
      </w:r>
      <w:r>
        <w:t xml:space="preserve"> The strategy focuses on harm minimisation through:</w:t>
      </w:r>
    </w:p>
    <w:p w14:paraId="351AE8D0" w14:textId="77777777" w:rsidR="00074383" w:rsidRDefault="00074383" w:rsidP="00347F86">
      <w:pPr>
        <w:pStyle w:val="ListParagraph"/>
        <w:numPr>
          <w:ilvl w:val="0"/>
          <w:numId w:val="70"/>
        </w:numPr>
        <w:spacing w:before="240"/>
        <w:contextualSpacing/>
      </w:pPr>
      <w:r>
        <w:t>demand reduction by preventing uptake, delaying first use, reducing harmful use and supporting recovery</w:t>
      </w:r>
    </w:p>
    <w:p w14:paraId="64624FF2" w14:textId="77777777" w:rsidR="00074383" w:rsidRDefault="00074383" w:rsidP="00347F86">
      <w:pPr>
        <w:pStyle w:val="ListParagraph"/>
        <w:numPr>
          <w:ilvl w:val="0"/>
          <w:numId w:val="70"/>
        </w:numPr>
        <w:spacing w:before="240"/>
        <w:contextualSpacing/>
      </w:pPr>
      <w:r>
        <w:t xml:space="preserve">supply reduction by preventing availability and accessibility </w:t>
      </w:r>
    </w:p>
    <w:p w14:paraId="2AA1F5B2" w14:textId="77777777" w:rsidR="00074383" w:rsidRDefault="00074383" w:rsidP="00347F86">
      <w:pPr>
        <w:pStyle w:val="ListParagraph"/>
        <w:numPr>
          <w:ilvl w:val="0"/>
          <w:numId w:val="70"/>
        </w:numPr>
        <w:spacing w:before="240"/>
        <w:contextualSpacing/>
      </w:pPr>
      <w:r>
        <w:t>harm reduction by reducing risky behaviours and implementing environmental changes to create safer settings.</w:t>
      </w:r>
      <w:r>
        <w:rPr>
          <w:rStyle w:val="EndnoteReference"/>
        </w:rPr>
        <w:endnoteReference w:id="411"/>
      </w:r>
      <w:r>
        <w:t xml:space="preserve"> </w:t>
      </w:r>
    </w:p>
    <w:p w14:paraId="0DF47DD2" w14:textId="5C21D8A7" w:rsidR="00320D38" w:rsidRDefault="00320D38" w:rsidP="00347F86">
      <w:pPr>
        <w:pStyle w:val="Heading2"/>
      </w:pPr>
      <w:bookmarkStart w:id="222" w:name="_Toc25573125"/>
      <w:r>
        <w:t>Male circumcision</w:t>
      </w:r>
      <w:bookmarkEnd w:id="222"/>
      <w:r>
        <w:t xml:space="preserve"> </w:t>
      </w:r>
    </w:p>
    <w:p w14:paraId="40C27FA7" w14:textId="77777777" w:rsidR="00CB654A" w:rsidRDefault="00CB654A" w:rsidP="00347F86">
      <w:r w:rsidRPr="003E0A03">
        <w:t>The position of the Royal Austral</w:t>
      </w:r>
      <w:r>
        <w:t>asian</w:t>
      </w:r>
      <w:r w:rsidRPr="003E0A03">
        <w:t xml:space="preserve"> College of Physicians is that the level of protection offered by circumcision and the complication rates of circumcision do not warrant routine infant circumcision.</w:t>
      </w:r>
      <w:r>
        <w:rPr>
          <w:rStyle w:val="EndnoteReference"/>
        </w:rPr>
        <w:endnoteReference w:id="412"/>
      </w:r>
      <w:r w:rsidRPr="003E0A03">
        <w:t xml:space="preserve">   </w:t>
      </w:r>
    </w:p>
    <w:p w14:paraId="00A80A54" w14:textId="77777777" w:rsidR="00CB654A" w:rsidRDefault="00CB654A" w:rsidP="00347F86">
      <w:r>
        <w:t>In Australia, while culturally significant to some groups in the community, the practice of male circumcision is sometimes conducted for non-therapeutic purposes and infants are unable to give consent, giving rise to human rights concerns.</w:t>
      </w:r>
      <w:r>
        <w:rPr>
          <w:rStyle w:val="EndnoteReference"/>
        </w:rPr>
        <w:endnoteReference w:id="413"/>
      </w:r>
      <w:r>
        <w:t xml:space="preserve"> </w:t>
      </w:r>
    </w:p>
    <w:p w14:paraId="49A0F821" w14:textId="77777777" w:rsidR="00CB654A" w:rsidRDefault="00CB654A" w:rsidP="00347F86">
      <w:r>
        <w:t>Data on male circumcision in Australia is collected for circumcisions performed by registered medical practitioners under the Medicare Benefits Schedule (MBS).</w:t>
      </w:r>
      <w:r>
        <w:rPr>
          <w:rStyle w:val="EndnoteReference"/>
        </w:rPr>
        <w:endnoteReference w:id="414"/>
      </w:r>
      <w:r>
        <w:t xml:space="preserve"> In 2018, 6,215 circumcisions of male children aged 0–4 years were claimed under the MBS code for circumcisions performed in conjunction with a Medicare claim for anaesthesia.</w:t>
      </w:r>
      <w:r>
        <w:rPr>
          <w:rStyle w:val="EndnoteReference"/>
        </w:rPr>
        <w:endnoteReference w:id="415"/>
      </w:r>
      <w:r>
        <w:t xml:space="preserve"> A further 9,964 circumcisions of male children aged 0–4 years were claimed under the MBS code for circumcision only.</w:t>
      </w:r>
      <w:r>
        <w:rPr>
          <w:rStyle w:val="EndnoteReference"/>
        </w:rPr>
        <w:endnoteReference w:id="416"/>
      </w:r>
      <w:r>
        <w:t xml:space="preserve"> </w:t>
      </w:r>
    </w:p>
    <w:p w14:paraId="3F5BEBFF" w14:textId="77777777" w:rsidR="00CB654A" w:rsidRDefault="00CB654A" w:rsidP="00347F86">
      <w:r>
        <w:t>Before 1 November 2016, there was a separate MBS code for circumcisions of children under 6 months old.</w:t>
      </w:r>
      <w:r>
        <w:rPr>
          <w:rStyle w:val="EndnoteReference"/>
        </w:rPr>
        <w:endnoteReference w:id="417"/>
      </w:r>
      <w:r>
        <w:t xml:space="preserve"> In 2016, there were 13,052 circumcisions on male children under 6 months old claimed under this code.</w:t>
      </w:r>
      <w:r>
        <w:rPr>
          <w:rStyle w:val="EndnoteReference"/>
        </w:rPr>
        <w:endnoteReference w:id="418"/>
      </w:r>
      <w:r>
        <w:t xml:space="preserve">  </w:t>
      </w:r>
    </w:p>
    <w:p w14:paraId="44796B0E" w14:textId="77777777" w:rsidR="00CB654A" w:rsidRDefault="00CB654A" w:rsidP="00347F86">
      <w:r>
        <w:lastRenderedPageBreak/>
        <w:t xml:space="preserve">This data does not distinguish between therapeutic and non-therapeutic male circumcisions. Data that distinguishes between therapeutic and non-therapeutic circumcisions, and information on circumcisions performed outside public hospitals would enhance our understanding of male circumcision in Australia.  </w:t>
      </w:r>
    </w:p>
    <w:p w14:paraId="010CD4A0" w14:textId="77777777" w:rsidR="00CB654A" w:rsidRDefault="00CB654A" w:rsidP="00347F86">
      <w:r>
        <w:rPr>
          <w:noProof/>
        </w:rPr>
        <mc:AlternateContent>
          <mc:Choice Requires="wps">
            <w:drawing>
              <wp:anchor distT="0" distB="0" distL="114300" distR="114300" simplePos="0" relativeHeight="251931648" behindDoc="0" locked="0" layoutInCell="1" allowOverlap="1" wp14:anchorId="6445BE1D" wp14:editId="629B3D05">
                <wp:simplePos x="0" y="0"/>
                <wp:positionH relativeFrom="column">
                  <wp:posOffset>449580</wp:posOffset>
                </wp:positionH>
                <wp:positionV relativeFrom="paragraph">
                  <wp:posOffset>552450</wp:posOffset>
                </wp:positionV>
                <wp:extent cx="4541520" cy="1097280"/>
                <wp:effectExtent l="0" t="0" r="11430" b="179070"/>
                <wp:wrapTopAndBottom/>
                <wp:docPr id="761" name="Speech Bubble: Rectangle 761"/>
                <wp:cNvGraphicFramePr/>
                <a:graphic xmlns:a="http://schemas.openxmlformats.org/drawingml/2006/main">
                  <a:graphicData uri="http://schemas.microsoft.com/office/word/2010/wordprocessingShape">
                    <wps:wsp>
                      <wps:cNvSpPr/>
                      <wps:spPr>
                        <a:xfrm>
                          <a:off x="0" y="0"/>
                          <a:ext cx="4541520" cy="1097280"/>
                        </a:xfrm>
                        <a:prstGeom prst="wedgeRectCallout">
                          <a:avLst/>
                        </a:prstGeom>
                      </wps:spPr>
                      <wps:style>
                        <a:lnRef idx="2">
                          <a:schemeClr val="accent4"/>
                        </a:lnRef>
                        <a:fillRef idx="1">
                          <a:schemeClr val="lt1"/>
                        </a:fillRef>
                        <a:effectRef idx="0">
                          <a:schemeClr val="accent4"/>
                        </a:effectRef>
                        <a:fontRef idx="minor">
                          <a:schemeClr val="dk1"/>
                        </a:fontRef>
                      </wps:style>
                      <wps:txbx>
                        <w:txbxContent>
                          <w:p w14:paraId="0B907AC5" w14:textId="77777777" w:rsidR="00FD1665" w:rsidRDefault="00FD1665" w:rsidP="00CB654A">
                            <w:r w:rsidRPr="00640419">
                              <w:rPr>
                                <w:color w:val="000000"/>
                              </w:rPr>
                              <w:t>It's not fair that mums and dads can get doctors to cut boys willys tops off and it shoud be boys choice when we are old enough to choose!!! (</w:t>
                            </w:r>
                            <w:r>
                              <w:rPr>
                                <w:color w:val="000000"/>
                              </w:rPr>
                              <w:t>male, 11</w:t>
                            </w:r>
                            <w:r w:rsidRPr="00640419">
                              <w:rPr>
                                <w:color w:val="000000"/>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445BE1D" id="Speech Bubble: Rectangle 761" o:spid="_x0000_s1095" type="#_x0000_t61" style="position:absolute;margin-left:35.4pt;margin-top:43.5pt;width:357.6pt;height:86.4pt;z-index:251931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2OkIhQIAAEUFAAAOAAAAZHJzL2Uyb0RvYy54bWysVMlu2zAQvRfoPxC8N7IMZxMiB66DFAWC&#10;JIhT5ExTQ0sot5K0JffrO6RkZalPRS8URzNv1je8uu6UJDtwvjG6pPnJhBLQ3FSN3pT0x/PtlwtK&#10;fGC6YtJoKOkePL2ef/501doCpqY2sgJH0In2RWtLWodgiyzzvAbF/ImxoFEpjFMsoOg2WeVYi96V&#10;zKaTyVnWGldZZzh4j39veiWdJ/9CAA8PQngIRJYUcwvpdOlcxzObX7Fi45itGz6kwf4hC8UajUFH&#10;VzcsMLJ1zV+uVMOd8UaEE25UZoRoOKQasJp88qGaVc0spFqwOd6ObfL/zy2/3z060lQlPT/LKdFM&#10;4ZBWFoDX5Ot2vZZQkCfsItMbCSTaYMda6wsEruyjGySP11h+J5yKXyyMdKnL+7HL0AXC8efsdJaf&#10;TnEYHHX55PJ8epHmkL3CrfPhGxhF4qWkLVQbiFksmZRmG1Kn2e7OBwyPsIM5CjG1Ppl0C3sJMR+p&#10;n0BgmRh+mtCJYLCUjuwYUoNxDjrMYnHoL1lHmGikHIH5MaAMqSMIGmwjDBLxRuDkGPB9xBGRohod&#10;RrBqtHHHHFQ/x8i9/aH6vuZYfujWXZrt2eVhbGtT7XHgzvSb4C2/bbDHd8yHR+aQ+jgXXOfwgIeQ&#10;pi2pGW6U1Mb9PvY/2iMjUUtJi6tUUv9ryxxQIr9r5OplPpvF3UvC7PQ8zt691azfavRWLQ2OBNmI&#10;2aVrtA/ycBXOqBfc+kWMiiqmOcYuKQ/uICxDv+L4bnBYLJIZ7ptl4U6vLI/OY6Mjb567F+bsQLSA&#10;HL03h7VjxQeO9bYRqc1iG4xoEgFjq/u+DiPAXU08Gt6V+Bi8lZPV6+s3/wMAAP//AwBQSwMEFAAG&#10;AAgAAAAhAH6xJz7dAAAACQEAAA8AAABkcnMvZG93bnJldi54bWxMj81OwzAQhO9IvIO1SNyoQyWS&#10;EOJUiB8JbhB4ACd246j22rLdNuXpWU70NqtZzXzTbhZn2UHHNHsUcLsqgGkcvZpxEvD99XpTA0tZ&#10;opLWoxZw0gk23eVFKxvlj/ipD32eGIVgaqQAk3NoOE+j0U6mlQ8aydv66GSmM05cRXmkcGf5uihK&#10;7uSM1GBk0E9Gj7t+7wS8b4dd/2zGNxs+TvwlqKr8iVGI66vl8QFY1kv+f4Y/fEKHjpgGv0eVmBVQ&#10;FUSeBdQVTSK/qksSg4D13X0NvGv5+YLuFwAA//8DAFBLAQItABQABgAIAAAAIQC2gziS/gAAAOEB&#10;AAATAAAAAAAAAAAAAAAAAAAAAABbQ29udGVudF9UeXBlc10ueG1sUEsBAi0AFAAGAAgAAAAhADj9&#10;If/WAAAAlAEAAAsAAAAAAAAAAAAAAAAALwEAAF9yZWxzLy5yZWxzUEsBAi0AFAAGAAgAAAAhACPY&#10;6QiFAgAARQUAAA4AAAAAAAAAAAAAAAAALgIAAGRycy9lMm9Eb2MueG1sUEsBAi0AFAAGAAgAAAAh&#10;AH6xJz7dAAAACQEAAA8AAAAAAAAAAAAAAAAA3wQAAGRycy9kb3ducmV2LnhtbFBLBQYAAAAABAAE&#10;APMAAADpBQAAAAA=&#10;" adj="6300,24300" fillcolor="white [3201]" strokecolor="#ffc000 [3207]" strokeweight="1pt">
                <v:textbox>
                  <w:txbxContent>
                    <w:p w14:paraId="0B907AC5" w14:textId="77777777" w:rsidR="00FD1665" w:rsidRDefault="00FD1665" w:rsidP="00CB654A">
                      <w:r w:rsidRPr="00640419">
                        <w:rPr>
                          <w:color w:val="000000"/>
                        </w:rPr>
                        <w:t>It's not fair that mums and dads can get doctors to cut boys willys tops off and it shoud be boys choice when we are old enough to choose!!! (</w:t>
                      </w:r>
                      <w:r>
                        <w:rPr>
                          <w:color w:val="000000"/>
                        </w:rPr>
                        <w:t>male, 11</w:t>
                      </w:r>
                      <w:r w:rsidRPr="00640419">
                        <w:rPr>
                          <w:color w:val="000000"/>
                        </w:rPr>
                        <w:t>)</w:t>
                      </w:r>
                    </w:p>
                  </w:txbxContent>
                </v:textbox>
                <w10:wrap type="topAndBottom"/>
              </v:shape>
            </w:pict>
          </mc:Fallback>
        </mc:AlternateContent>
      </w:r>
      <w:r>
        <w:t>Public hospitals in Tasmania, Western Australia, Victoria, New South Wales and South Australia do not perform non-therapeutic circumcisions.</w:t>
      </w:r>
      <w:r>
        <w:rPr>
          <w:rStyle w:val="EndnoteReference"/>
        </w:rPr>
        <w:endnoteReference w:id="419"/>
      </w:r>
      <w:r>
        <w:t xml:space="preserve">  </w:t>
      </w:r>
    </w:p>
    <w:p w14:paraId="70A38245" w14:textId="77777777" w:rsidR="00CB654A" w:rsidRDefault="00CB654A" w:rsidP="00347F86">
      <w:bookmarkStart w:id="223" w:name="_Hlk23186445"/>
      <w:bookmarkEnd w:id="219"/>
      <w:r>
        <w:t>On the issue of informed consent for infants and children, UNAIDS state that informed consent from parents or caregivers must be based on the best interests of the child. Parents should be provided with clear and understandable information about the benefits and risks in order to make this decision.</w:t>
      </w:r>
      <w:r>
        <w:rPr>
          <w:rStyle w:val="EndnoteReference"/>
        </w:rPr>
        <w:endnoteReference w:id="420"/>
      </w:r>
    </w:p>
    <w:p w14:paraId="22FEFDE9" w14:textId="77777777" w:rsidR="00320D38" w:rsidRDefault="00320D38" w:rsidP="00347F86">
      <w:pPr>
        <w:pStyle w:val="Heading2"/>
      </w:pPr>
      <w:bookmarkStart w:id="224" w:name="_Toc25573126"/>
      <w:r>
        <w:t>The way forward</w:t>
      </w:r>
      <w:bookmarkEnd w:id="224"/>
    </w:p>
    <w:p w14:paraId="1ED85DE9" w14:textId="77777777" w:rsidR="00CB654A" w:rsidRPr="00E6454C" w:rsidRDefault="00CB654A" w:rsidP="00347F86">
      <w:pPr>
        <w:spacing w:before="200"/>
        <w:rPr>
          <w:rFonts w:cs="Open Sans"/>
          <w:b/>
          <w:bCs/>
          <w:lang w:val="en-US"/>
        </w:rPr>
      </w:pPr>
      <w:r>
        <w:rPr>
          <w:rFonts w:cs="Open Sans"/>
          <w:b/>
          <w:bCs/>
          <w:color w:val="FF0000"/>
          <w:sz w:val="40"/>
          <w:szCs w:val="40"/>
          <w:lang w:val="en-US"/>
        </w:rPr>
        <w:t xml:space="preserve">® </w:t>
      </w:r>
      <w:r>
        <w:t xml:space="preserve">The Australian Government should develop a dedicated strategy to communicate and engage with children and young people about the </w:t>
      </w:r>
      <w:r w:rsidRPr="00FA0F5C">
        <w:t>National Disability Insurance Scheme</w:t>
      </w:r>
      <w:r>
        <w:t xml:space="preserve">, including to receive their feedback. </w:t>
      </w:r>
    </w:p>
    <w:p w14:paraId="6D976A91" w14:textId="77777777" w:rsidR="00CB654A" w:rsidRDefault="00CB654A" w:rsidP="00347F86">
      <w:r>
        <w:rPr>
          <w:rFonts w:cs="Open Sans"/>
          <w:b/>
          <w:bCs/>
          <w:color w:val="FF0000"/>
          <w:sz w:val="40"/>
          <w:szCs w:val="40"/>
          <w:lang w:val="en-US"/>
        </w:rPr>
        <w:t xml:space="preserve">® </w:t>
      </w:r>
      <w:r w:rsidRPr="00BB32A2">
        <w:rPr>
          <w:rFonts w:cs="Open Sans"/>
          <w:bCs/>
        </w:rPr>
        <w:t xml:space="preserve">The Australian Government </w:t>
      </w:r>
      <w:r>
        <w:rPr>
          <w:rFonts w:cs="Open Sans"/>
          <w:bCs/>
        </w:rPr>
        <w:t>should introduce</w:t>
      </w:r>
      <w:r w:rsidRPr="00BB32A2">
        <w:rPr>
          <w:rFonts w:cs="Open Sans"/>
          <w:bCs/>
        </w:rPr>
        <w:t xml:space="preserve"> legal protections to prevent sterilisation of children with disability without consent.</w:t>
      </w:r>
    </w:p>
    <w:p w14:paraId="64E01BFC" w14:textId="77777777" w:rsidR="00CB654A" w:rsidRDefault="00CB654A" w:rsidP="00347F86">
      <w:pPr>
        <w:rPr>
          <w:rFonts w:cs="Open Sans"/>
          <w:bCs/>
        </w:rPr>
      </w:pPr>
      <w:r>
        <w:rPr>
          <w:rFonts w:cs="Open Sans"/>
          <w:b/>
          <w:bCs/>
          <w:color w:val="FF0000"/>
          <w:sz w:val="40"/>
          <w:szCs w:val="40"/>
          <w:lang w:val="en-US"/>
        </w:rPr>
        <w:t xml:space="preserve">® </w:t>
      </w:r>
      <w:r w:rsidRPr="00BB32A2">
        <w:rPr>
          <w:rFonts w:cs="Open Sans"/>
          <w:bCs/>
        </w:rPr>
        <w:t xml:space="preserve">The Australian Government </w:t>
      </w:r>
      <w:r>
        <w:rPr>
          <w:rFonts w:cs="Open Sans"/>
          <w:bCs/>
        </w:rPr>
        <w:t xml:space="preserve">should </w:t>
      </w:r>
      <w:r w:rsidRPr="00BB32A2">
        <w:rPr>
          <w:rFonts w:cs="Open Sans"/>
          <w:bCs/>
        </w:rPr>
        <w:t>expand and fund the delivery of child targeted mental health and other necessary support services.</w:t>
      </w:r>
    </w:p>
    <w:p w14:paraId="049E6E30" w14:textId="77777777" w:rsidR="00CB654A" w:rsidRDefault="00CB654A" w:rsidP="00347F86">
      <w:r>
        <w:rPr>
          <w:rFonts w:cs="Open Sans"/>
          <w:b/>
          <w:bCs/>
          <w:color w:val="FF0000"/>
          <w:sz w:val="40"/>
          <w:szCs w:val="40"/>
          <w:lang w:val="en-US"/>
        </w:rPr>
        <w:t xml:space="preserve">® </w:t>
      </w:r>
      <w:r>
        <w:t xml:space="preserve">The Australian Government should establish a national research agenda on children and young people engaging in intentional self-harm and suicidal behaviour to improve our ability to prevent and respond to these behaviours.  The agenda should prioritise: </w:t>
      </w:r>
    </w:p>
    <w:p w14:paraId="4CF5E088" w14:textId="77777777" w:rsidR="00CB654A" w:rsidRDefault="00CB654A" w:rsidP="00347F86">
      <w:pPr>
        <w:ind w:left="720" w:hanging="720"/>
      </w:pPr>
      <w:r>
        <w:t>•</w:t>
      </w:r>
      <w:r>
        <w:tab/>
        <w:t xml:space="preserve">understanding the multiplicity of risk factors for intentional self-harm and suicidal behaviour to effectively target and support children and young people </w:t>
      </w:r>
    </w:p>
    <w:p w14:paraId="0FB3AAFC" w14:textId="77777777" w:rsidR="00CB654A" w:rsidRDefault="00CB654A" w:rsidP="00347F86">
      <w:r>
        <w:t>•</w:t>
      </w:r>
      <w:r>
        <w:tab/>
        <w:t xml:space="preserve">understanding the impact and interrelated nature of protective factors </w:t>
      </w:r>
    </w:p>
    <w:p w14:paraId="7AB33666" w14:textId="77777777" w:rsidR="00CB654A" w:rsidRDefault="00CB654A" w:rsidP="00347F86">
      <w:r>
        <w:lastRenderedPageBreak/>
        <w:t>•</w:t>
      </w:r>
      <w:r>
        <w:tab/>
        <w:t xml:space="preserve">direct participation of children and young people in research </w:t>
      </w:r>
    </w:p>
    <w:p w14:paraId="483AD161" w14:textId="77777777" w:rsidR="00CB654A" w:rsidRDefault="00CB654A" w:rsidP="00347F86">
      <w:pPr>
        <w:ind w:left="720" w:hanging="720"/>
      </w:pPr>
      <w:r>
        <w:t>•</w:t>
      </w:r>
      <w:r>
        <w:tab/>
        <w:t xml:space="preserve">understanding the incidence of and mechanisms leading to intentional self-harm without suicidal intent </w:t>
      </w:r>
    </w:p>
    <w:p w14:paraId="137F467D" w14:textId="77777777" w:rsidR="00CB654A" w:rsidRDefault="00CB654A" w:rsidP="00347F86">
      <w:r>
        <w:t>•</w:t>
      </w:r>
      <w:r>
        <w:tab/>
        <w:t xml:space="preserve">evaluating effectiveness of services after a suicide death </w:t>
      </w:r>
    </w:p>
    <w:p w14:paraId="14BFF17F" w14:textId="77777777" w:rsidR="00CB654A" w:rsidRDefault="00CB654A" w:rsidP="00347F86">
      <w:pPr>
        <w:ind w:left="720" w:hanging="720"/>
      </w:pPr>
      <w:r>
        <w:t>•</w:t>
      </w:r>
      <w:r>
        <w:tab/>
        <w:t xml:space="preserve">investigating ways to restrict access to the means used for intentional self-poisoning </w:t>
      </w:r>
    </w:p>
    <w:p w14:paraId="22A03E93" w14:textId="77777777" w:rsidR="00CB654A" w:rsidRPr="00915C3F" w:rsidRDefault="00CB654A" w:rsidP="00347F86">
      <w:pPr>
        <w:ind w:left="720" w:hanging="720"/>
      </w:pPr>
      <w:r>
        <w:t>•</w:t>
      </w:r>
      <w:r>
        <w:tab/>
        <w:t>finding effective ways to encourage children and young people to access appropriate help or support for early signs and symptoms of difficulties.</w:t>
      </w:r>
    </w:p>
    <w:p w14:paraId="788D5209" w14:textId="77777777" w:rsidR="00CB654A" w:rsidRPr="00915C3F" w:rsidRDefault="00CB654A" w:rsidP="00347F86">
      <w:r>
        <w:rPr>
          <w:rFonts w:cs="Open Sans"/>
          <w:b/>
          <w:bCs/>
          <w:color w:val="FF0000"/>
          <w:sz w:val="40"/>
          <w:szCs w:val="40"/>
          <w:lang w:val="en-US"/>
        </w:rPr>
        <w:t xml:space="preserve">® </w:t>
      </w:r>
      <w:r>
        <w:t xml:space="preserve">The Australian Government should support implementation of the </w:t>
      </w:r>
      <w:r w:rsidRPr="00BB05F6">
        <w:rPr>
          <w:iCs/>
        </w:rPr>
        <w:t>National Fetal Alcohol Spectrum Disorder Strategic Action Plan 2018–2028</w:t>
      </w:r>
      <w:r>
        <w:t xml:space="preserve"> and address the recommendations made by the Senate Inquiry into </w:t>
      </w:r>
      <w:r>
        <w:rPr>
          <w:rFonts w:eastAsiaTheme="minorHAnsi" w:cs="Open Sans"/>
          <w:lang w:val="en-US" w:eastAsia="en-US"/>
        </w:rPr>
        <w:t>Effective Approaches to Prevention, Diagnosis and Support for Fetal Alcohol Spectrum Disorder.</w:t>
      </w:r>
    </w:p>
    <w:p w14:paraId="60910BCB" w14:textId="77777777" w:rsidR="00CB654A" w:rsidRPr="003C6C9A" w:rsidRDefault="00CB654A" w:rsidP="00347F86">
      <w:r>
        <w:rPr>
          <w:rFonts w:cs="Open Sans"/>
          <w:b/>
          <w:bCs/>
          <w:color w:val="FF0000"/>
          <w:sz w:val="40"/>
          <w:szCs w:val="40"/>
          <w:lang w:val="en-US"/>
        </w:rPr>
        <w:t xml:space="preserve">® </w:t>
      </w:r>
      <w:r w:rsidRPr="003C6C9A">
        <w:t xml:space="preserve">The </w:t>
      </w:r>
      <w:bookmarkStart w:id="225" w:name="_Hlk23259491"/>
      <w:r w:rsidRPr="00FA0F5C">
        <w:t xml:space="preserve">Australian and New Zealand Child Death Review and Prevention Group </w:t>
      </w:r>
      <w:bookmarkEnd w:id="225"/>
      <w:r w:rsidRPr="003C6C9A">
        <w:t>should be supported to continue its work in relation to the development of a national child death database, in conjunction with the A</w:t>
      </w:r>
      <w:r>
        <w:t>ustralian Institute of Health and Welfare</w:t>
      </w:r>
      <w:r w:rsidRPr="003C6C9A">
        <w:t>.</w:t>
      </w:r>
    </w:p>
    <w:p w14:paraId="6DD7F0EB" w14:textId="4E617324" w:rsidR="00B55E53" w:rsidRDefault="00CB654A" w:rsidP="00347F86">
      <w:pPr>
        <w:keepNext w:val="0"/>
        <w:keepLines w:val="0"/>
        <w:rPr>
          <w:rFonts w:cs="Open Sans"/>
          <w:bCs/>
        </w:rPr>
        <w:sectPr w:rsidR="00B55E53" w:rsidSect="00EC1134">
          <w:headerReference w:type="even" r:id="rId114"/>
          <w:headerReference w:type="default" r:id="rId115"/>
          <w:endnotePr>
            <w:numFmt w:val="decimal"/>
            <w:numRestart w:val="eachSect"/>
          </w:endnotePr>
          <w:pgSz w:w="11906" w:h="16838" w:code="9"/>
          <w:pgMar w:top="1440" w:right="1440" w:bottom="1440" w:left="1440" w:header="708" w:footer="708" w:gutter="0"/>
          <w:cols w:space="708"/>
          <w:docGrid w:linePitch="360"/>
        </w:sectPr>
      </w:pPr>
      <w:r>
        <w:rPr>
          <w:rFonts w:cs="Open Sans"/>
          <w:b/>
          <w:bCs/>
          <w:color w:val="FF0000"/>
          <w:sz w:val="40"/>
          <w:szCs w:val="40"/>
          <w:lang w:val="en-US"/>
        </w:rPr>
        <w:t xml:space="preserve">® </w:t>
      </w:r>
      <w:r>
        <w:rPr>
          <w:rFonts w:cs="Open Sans"/>
          <w:bCs/>
        </w:rPr>
        <w:t>Australian Governments should ensure that h</w:t>
      </w:r>
      <w:r w:rsidRPr="00FC3CAC">
        <w:rPr>
          <w:rFonts w:cs="Open Sans"/>
          <w:bCs/>
        </w:rPr>
        <w:t>ealth systems and services meet the specific sexual and reproductive health needs of adolescents, including access to prescribed medical forms of contraception, safe abortion services and sexual health information</w:t>
      </w:r>
      <w:r w:rsidR="00320D38" w:rsidRPr="00FC3CAC">
        <w:rPr>
          <w:rFonts w:cs="Open Sans"/>
          <w:bCs/>
        </w:rPr>
        <w:t>.</w:t>
      </w:r>
      <w:bookmarkEnd w:id="223"/>
    </w:p>
    <w:p w14:paraId="6FEF84D6" w14:textId="081D36DB" w:rsidR="001E3174" w:rsidRDefault="001E3174" w:rsidP="001E3174">
      <w:bookmarkStart w:id="226" w:name="_Toc18067382"/>
      <w:r>
        <w:rPr>
          <w:noProof/>
        </w:rPr>
        <w:lastRenderedPageBreak/>
        <w:drawing>
          <wp:inline distT="0" distB="0" distL="0" distR="0" wp14:anchorId="1BDCDB75" wp14:editId="68EE9C79">
            <wp:extent cx="5731510" cy="8279130"/>
            <wp:effectExtent l="0" t="0" r="0" b="1270"/>
            <wp:docPr id="94" name="Immagine 94" descr="Infographic highlighting issues in Chapter 9 Living Standards&#10;Box 1: Child poverty &#10;Box 1.1: 17.3% of children under 15 were living in households experiencing poverty = 739,000 children (2015-16).&#10;Box 1.2: The poverty rate for children in single-parent families was 4 times the poverty rate of children in couple parent households (2017).&#10;Box 1.3: In a 2017 survey of 1,380 Salvation Army clients: 1 in 5 parents could not afford medical treatment for their child. 1 in 3 parents could not afford a yearly dental check-up for their child. 2 in 5 parents could not fresh fruit and vegetables on a daily basis for their child. 1 in 4 parents could not afford three meals a day for their child (2017).&#10;Box 2: Child homelessness &#10;Box 2.1: People who were homeless in 2016 pie chart: 14% were aged under 12, 9% were aged 12-18. 61% of homeless children under 12 were living in severely crowded dwellings. 42,700 children were assisted by specialist homelessness services. 14,500 of these children were Aboriginal and Torres Strait Islander. 28,200 were non-Indigenous children. &#10;Box 3: Compared to children living in major cities, fewer children living in rural and remote areas: feel they can participate in decisions affecting them at home, online, sport and other activities, and participate in organised physical activity outside of school.&#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 name="Chapter 9_Infographic.png"/>
                    <pic:cNvPicPr/>
                  </pic:nvPicPr>
                  <pic:blipFill>
                    <a:blip r:embed="rId116" cstate="print">
                      <a:extLst>
                        <a:ext uri="{28A0092B-C50C-407E-A947-70E740481C1C}">
                          <a14:useLocalDpi xmlns:a14="http://schemas.microsoft.com/office/drawing/2010/main" val="0"/>
                        </a:ext>
                      </a:extLst>
                    </a:blip>
                    <a:stretch>
                      <a:fillRect/>
                    </a:stretch>
                  </pic:blipFill>
                  <pic:spPr>
                    <a:xfrm>
                      <a:off x="0" y="0"/>
                      <a:ext cx="5731510" cy="8279130"/>
                    </a:xfrm>
                    <a:prstGeom prst="rect">
                      <a:avLst/>
                    </a:prstGeom>
                  </pic:spPr>
                </pic:pic>
              </a:graphicData>
            </a:graphic>
          </wp:inline>
        </w:drawing>
      </w:r>
    </w:p>
    <w:p w14:paraId="63CE237B" w14:textId="711F7421" w:rsidR="001E3174" w:rsidRDefault="001E3174">
      <w:pPr>
        <w:keepNext w:val="0"/>
        <w:keepLines w:val="0"/>
        <w:widowControl/>
        <w:spacing w:after="160" w:line="259" w:lineRule="auto"/>
      </w:pPr>
      <w:r>
        <w:br w:type="page"/>
      </w:r>
    </w:p>
    <w:p w14:paraId="443A6EB0" w14:textId="43ECD68C" w:rsidR="00B55E53" w:rsidRPr="004F7D52" w:rsidRDefault="00B55E53" w:rsidP="00347F86">
      <w:pPr>
        <w:pStyle w:val="Heading1"/>
        <w:widowControl/>
        <w:tabs>
          <w:tab w:val="clear" w:pos="851"/>
        </w:tabs>
        <w:spacing w:before="120" w:after="0"/>
        <w:ind w:left="357" w:hanging="357"/>
      </w:pPr>
      <w:bookmarkStart w:id="227" w:name="_Toc25573127"/>
      <w:r w:rsidRPr="00812C89">
        <w:lastRenderedPageBreak/>
        <w:t>Living standards</w:t>
      </w:r>
      <w:bookmarkEnd w:id="227"/>
    </w:p>
    <w:p w14:paraId="61E6C75B" w14:textId="77777777" w:rsidR="00263683" w:rsidRDefault="00263683" w:rsidP="00347F86">
      <w:pPr>
        <w:spacing w:before="240"/>
      </w:pPr>
      <w:bookmarkStart w:id="228" w:name="_Toc18323393"/>
      <w:bookmarkEnd w:id="226"/>
      <w:r>
        <w:t xml:space="preserve">The </w:t>
      </w:r>
      <w:r w:rsidRPr="00522383">
        <w:rPr>
          <w:i/>
          <w:iCs/>
        </w:rPr>
        <w:t>Convention on the Rights of the Child</w:t>
      </w:r>
      <w:r>
        <w:t xml:space="preserve"> (CRC) provides every child with the right to a standard of living that is necessary </w:t>
      </w:r>
      <w:r w:rsidRPr="008C7D92">
        <w:t>for the child</w:t>
      </w:r>
      <w:r>
        <w:t>’</w:t>
      </w:r>
      <w:r w:rsidRPr="008C7D92">
        <w:t>s physical, mental, spiritual, moral and social development.</w:t>
      </w:r>
      <w:r>
        <w:t xml:space="preserve"> Under article 27, the CRC asks governments to provide material assistance and support programs, such as welfare and housing when necessary. </w:t>
      </w:r>
    </w:p>
    <w:p w14:paraId="7AB43D03" w14:textId="3284EB54" w:rsidR="00B55E53" w:rsidRDefault="00B55E53" w:rsidP="00347F86">
      <w:pPr>
        <w:pStyle w:val="Heading2"/>
      </w:pPr>
      <w:r>
        <w:t xml:space="preserve"> </w:t>
      </w:r>
      <w:bookmarkStart w:id="229" w:name="_Toc25573128"/>
      <w:r w:rsidRPr="00736BB5">
        <w:t>Child</w:t>
      </w:r>
      <w:r w:rsidRPr="009C3988">
        <w:t xml:space="preserve"> </w:t>
      </w:r>
      <w:r>
        <w:t>p</w:t>
      </w:r>
      <w:r w:rsidRPr="009C3988">
        <w:t>overty</w:t>
      </w:r>
      <w:bookmarkStart w:id="230" w:name="_Hlk23186784"/>
      <w:bookmarkEnd w:id="228"/>
      <w:bookmarkEnd w:id="229"/>
    </w:p>
    <w:p w14:paraId="71AD2226" w14:textId="7F8AB2B7" w:rsidR="00263683" w:rsidRDefault="00B55E53" w:rsidP="00347F86">
      <w:r>
        <w:rPr>
          <w:noProof/>
        </w:rPr>
        <mc:AlternateContent>
          <mc:Choice Requires="wps">
            <w:drawing>
              <wp:anchor distT="0" distB="0" distL="114300" distR="114300" simplePos="0" relativeHeight="251817984" behindDoc="0" locked="0" layoutInCell="1" allowOverlap="1" wp14:anchorId="7887BE65" wp14:editId="0AA01E08">
                <wp:simplePos x="0" y="0"/>
                <wp:positionH relativeFrom="column">
                  <wp:posOffset>1432560</wp:posOffset>
                </wp:positionH>
                <wp:positionV relativeFrom="paragraph">
                  <wp:posOffset>90805</wp:posOffset>
                </wp:positionV>
                <wp:extent cx="2667000" cy="1211580"/>
                <wp:effectExtent l="0" t="0" r="19050" b="198120"/>
                <wp:wrapTopAndBottom/>
                <wp:docPr id="821" name="Speech Bubble: Rectangle with Corners Rounded 821"/>
                <wp:cNvGraphicFramePr/>
                <a:graphic xmlns:a="http://schemas.openxmlformats.org/drawingml/2006/main">
                  <a:graphicData uri="http://schemas.microsoft.com/office/word/2010/wordprocessingShape">
                    <wps:wsp>
                      <wps:cNvSpPr/>
                      <wps:spPr>
                        <a:xfrm>
                          <a:off x="0" y="0"/>
                          <a:ext cx="2667000" cy="1211580"/>
                        </a:xfrm>
                        <a:prstGeom prst="wedgeRoundRectCallout">
                          <a:avLst/>
                        </a:prstGeom>
                      </wps:spPr>
                      <wps:style>
                        <a:lnRef idx="1">
                          <a:schemeClr val="accent4"/>
                        </a:lnRef>
                        <a:fillRef idx="2">
                          <a:schemeClr val="accent4"/>
                        </a:fillRef>
                        <a:effectRef idx="1">
                          <a:schemeClr val="accent4"/>
                        </a:effectRef>
                        <a:fontRef idx="minor">
                          <a:schemeClr val="dk1"/>
                        </a:fontRef>
                      </wps:style>
                      <wps:txbx>
                        <w:txbxContent>
                          <w:p w14:paraId="3E48852F" w14:textId="77777777" w:rsidR="00FD1665" w:rsidRDefault="00FD1665" w:rsidP="00B55E53">
                            <w:pPr>
                              <w:jc w:val="center"/>
                            </w:pPr>
                            <w:r>
                              <w:t>Make poverty end</w:t>
                            </w:r>
                          </w:p>
                          <w:p w14:paraId="0F288D64" w14:textId="29DAA4B1" w:rsidR="00FD1665" w:rsidRPr="001E3174" w:rsidRDefault="00FD1665" w:rsidP="001E3174">
                            <w:pPr>
                              <w:jc w:val="center"/>
                              <w:rPr>
                                <w:sz w:val="22"/>
                                <w:szCs w:val="22"/>
                              </w:rPr>
                            </w:pPr>
                            <w:r w:rsidRPr="00F52D33">
                              <w:rPr>
                                <w:sz w:val="22"/>
                                <w:szCs w:val="22"/>
                              </w:rPr>
                              <w:t>(child, 12)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887BE65" id="Speech Bubble: Rectangle with Corners Rounded 821" o:spid="_x0000_s1096" type="#_x0000_t62" style="position:absolute;margin-left:112.8pt;margin-top:7.15pt;width:210pt;height:95.4pt;z-index:2518179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4WHJkwIAAGMFAAAOAAAAZHJzL2Uyb0RvYy54bWysVNtu2zAMfR+wfxD0vjo20suCOkWWosOA&#10;oiuaDn1WZCo2JouapMTJvn6U7LhFV2DDsBdbFC8iDw95ebVvNduB8w2akucnE87ASKwasyn5t8eb&#10;Dxec+SBMJTQaKPkBPL+av3932dkZFFijrsAxCmL8rLMlr0OwsyzzsoZW+BO0YEip0LUikOg2WeVE&#10;R9FbnRWTyVnWoausQwne0+11r+TzFF8pkOGrUh4C0yWn3EL6uvRdx282vxSzjRO2buSQhviHLFrR&#10;GHp0DHUtgmBb1/wWqm2kQ48qnEhsM1SqkZBqoGryyatqVrWwkGohcLwdYfL/L6y829071lQlvyhy&#10;zoxoqUkrCyBr9mm7XmuYsQdCUZiNBtY1oWZLdIYazh5wayqoWHQkGDvrZxRtZe/dIHk6Rkz2yrXx&#10;T9WyfYL+MEIP+8AkXRZnZ+eTCXVIki4v8vz0IjUne3a3zofPgC2Lh5J3UG0g5RDzWwqtcRtSD8Tu&#10;1gfKgXyPPiTE/PqM0ikcNMSktHkARQBQDnnyTtSDpXZsJ4g0QkowYRorpHjJOrqpRuvRsfiz42Af&#10;XSHRcnT+i1dHj/QymjA6t41B99br1ffUFEpZ9fZHBPq6IwRhv96nzp8npOPVGqsD0cFhPyfeypuG&#10;wL4VPtwLR4NBDaJhD1/pozR2JcfhxFmN7udb99Ge+EpazjoatJL7H1vhgDP9xRCTP+bTaZzMJExP&#10;zwsS3EvN+qXGbNslUluIq5RdOkb7oI9H5bB9op2wiK+SShhJb5dcBncUlqFfALRVJCwWyYym0Ypw&#10;a1ZWHokQufO4fxLODowLRNY7PA6lmL3iWW8bW2RwsQ2omkTCZ1yHFtAkJy4NWyeuipdysnrejfNf&#10;AAAA//8DAFBLAwQUAAYACAAAACEAGfcZUd0AAAAKAQAADwAAAGRycy9kb3ducmV2LnhtbEyPwW7C&#10;MAyG75P2DpGRdhspHVSoa4oQEscd1g5pu4XGtBmNUzUBurefOW1H+/v1+3OxmVwvrjgG60nBYp6A&#10;QGq8sdQq+Kj3z2sQIWoyuveECn4wwKZ8fCh0bvyN3vFaxVZwCYVcK+hiHHIpQ9Oh02HuByRmJz86&#10;HXkcW2lGfeNy18s0STLptCW+0OkBdx025+riFLjM2t22fgtfsf5svtv1wZyqvVJPs2n7CiLiFP/C&#10;cNdndSjZ6egvZILoFaTpKuMog+ULCA5ky/viyCRZLUCWhfz/QvkLAAD//wMAUEsBAi0AFAAGAAgA&#10;AAAhALaDOJL+AAAA4QEAABMAAAAAAAAAAAAAAAAAAAAAAFtDb250ZW50X1R5cGVzXS54bWxQSwEC&#10;LQAUAAYACAAAACEAOP0h/9YAAACUAQAACwAAAAAAAAAAAAAAAAAvAQAAX3JlbHMvLnJlbHNQSwEC&#10;LQAUAAYACAAAACEA6uFhyZMCAABjBQAADgAAAAAAAAAAAAAAAAAuAgAAZHJzL2Uyb0RvYy54bWxQ&#10;SwECLQAUAAYACAAAACEAGfcZUd0AAAAKAQAADwAAAAAAAAAAAAAAAADtBAAAZHJzL2Rvd25yZXYu&#10;eG1sUEsFBgAAAAAEAAQA8wAAAPcFAAAAAA==&#10;" adj="6300,24300" fillcolor="#ffd555 [2167]" strokecolor="#ffc000 [3207]" strokeweight=".5pt">
                <v:fill color2="#ffcc31 [2615]" rotate="t" colors="0 #ffdd9c;.5 #ffd78e;1 #ffd479" focus="100%" type="gradient">
                  <o:fill v:ext="view" type="gradientUnscaled"/>
                </v:fill>
                <v:textbox>
                  <w:txbxContent>
                    <w:p w14:paraId="3E48852F" w14:textId="77777777" w:rsidR="00FD1665" w:rsidRDefault="00FD1665" w:rsidP="00B55E53">
                      <w:pPr>
                        <w:jc w:val="center"/>
                      </w:pPr>
                      <w:r>
                        <w:t>Make poverty end</w:t>
                      </w:r>
                    </w:p>
                    <w:p w14:paraId="0F288D64" w14:textId="29DAA4B1" w:rsidR="00FD1665" w:rsidRPr="001E3174" w:rsidRDefault="00FD1665" w:rsidP="001E3174">
                      <w:pPr>
                        <w:jc w:val="center"/>
                        <w:rPr>
                          <w:sz w:val="22"/>
                          <w:szCs w:val="22"/>
                        </w:rPr>
                      </w:pPr>
                      <w:r w:rsidRPr="00F52D33">
                        <w:rPr>
                          <w:sz w:val="22"/>
                          <w:szCs w:val="22"/>
                        </w:rPr>
                        <w:t>(child, 12)</w:t>
                      </w:r>
                    </w:p>
                  </w:txbxContent>
                </v:textbox>
                <w10:wrap type="topAndBottom"/>
              </v:shape>
            </w:pict>
          </mc:Fallback>
        </mc:AlternateContent>
      </w:r>
      <w:bookmarkStart w:id="231" w:name="_Hlk23186801"/>
      <w:bookmarkEnd w:id="230"/>
      <w:r w:rsidR="00263683">
        <w:t>In 2015, the Australian Government adopted the Sustainable Development Goals. The first goal is to ‘end poverty in all its forms’ with a national target ‘to reduce at least by half the proportion of men, women and children of all ages living in poverty in all its dimensions’ by 2030.</w:t>
      </w:r>
      <w:r w:rsidR="00263683">
        <w:rPr>
          <w:rStyle w:val="EndnoteReference"/>
        </w:rPr>
        <w:endnoteReference w:id="421"/>
      </w:r>
      <w:r w:rsidR="00263683">
        <w:t xml:space="preserve"> Australia currently lacks an agreed national definition of poverty and a poverty reduction plan.</w:t>
      </w:r>
      <w:r w:rsidR="00263683" w:rsidRPr="00F02F25">
        <w:rPr>
          <w:rStyle w:val="EndnoteReference"/>
        </w:rPr>
        <w:endnoteReference w:id="422"/>
      </w:r>
      <w:r w:rsidR="00263683" w:rsidRPr="00F02F25">
        <w:t xml:space="preserve"> </w:t>
      </w:r>
    </w:p>
    <w:p w14:paraId="1A04051E" w14:textId="77777777" w:rsidR="00263683" w:rsidRDefault="00263683" w:rsidP="00347F86">
      <w:r>
        <w:t xml:space="preserve">The development of poverty reduction strategies with a particular focus on children would assist with implementing the right to a standard of living contained in the CRC. </w:t>
      </w:r>
    </w:p>
    <w:p w14:paraId="27450660" w14:textId="77777777" w:rsidR="00263683" w:rsidRDefault="00263683" w:rsidP="00347F86">
      <w:r w:rsidRPr="00F02F25">
        <w:t>The 2018 Australian Council of Social Services (ACOSS) report</w:t>
      </w:r>
      <w:r>
        <w:t>,</w:t>
      </w:r>
      <w:r w:rsidRPr="00F02F25">
        <w:t xml:space="preserve"> </w:t>
      </w:r>
      <w:r w:rsidRPr="00F02F25">
        <w:rPr>
          <w:i/>
          <w:iCs/>
        </w:rPr>
        <w:t>Poverty in Australia 2018</w:t>
      </w:r>
      <w:r>
        <w:t>,</w:t>
      </w:r>
      <w:r w:rsidRPr="00F02F25">
        <w:rPr>
          <w:i/>
          <w:iCs/>
        </w:rPr>
        <w:t xml:space="preserve"> </w:t>
      </w:r>
      <w:r w:rsidRPr="00F02F25">
        <w:t xml:space="preserve">defined the poverty line </w:t>
      </w:r>
      <w:r>
        <w:t xml:space="preserve">for the purposes of the report </w:t>
      </w:r>
      <w:r w:rsidRPr="00F02F25">
        <w:t xml:space="preserve">as 50% of median household </w:t>
      </w:r>
      <w:r>
        <w:t>disposable income</w:t>
      </w:r>
      <w:r w:rsidRPr="00F02F25">
        <w:t>.</w:t>
      </w:r>
      <w:r w:rsidRPr="00F02F25">
        <w:rPr>
          <w:rStyle w:val="EndnoteReference"/>
        </w:rPr>
        <w:endnoteReference w:id="423"/>
      </w:r>
      <w:r w:rsidRPr="00F02F25">
        <w:t xml:space="preserve"> </w:t>
      </w:r>
    </w:p>
    <w:p w14:paraId="1E124660" w14:textId="77777777" w:rsidR="00263683" w:rsidRDefault="00263683" w:rsidP="00347F86">
      <w:r w:rsidRPr="00F02F25">
        <w:t xml:space="preserve">The </w:t>
      </w:r>
      <w:r>
        <w:t xml:space="preserve">2019 </w:t>
      </w:r>
      <w:r w:rsidRPr="00F02F25">
        <w:t>Household, Income and Labour Dynamics in Australia (HILDA) Survey, u</w:t>
      </w:r>
      <w:r>
        <w:t>ses</w:t>
      </w:r>
      <w:r w:rsidRPr="00F02F25">
        <w:t xml:space="preserve"> a definition of ‘relative income poverty’</w:t>
      </w:r>
      <w:r>
        <w:t>—</w:t>
      </w:r>
      <w:r w:rsidRPr="00F02F25">
        <w:t>a household income below 50% of median income</w:t>
      </w:r>
      <w:r>
        <w:t>,</w:t>
      </w:r>
      <w:r w:rsidRPr="00F02F25">
        <w:rPr>
          <w:rStyle w:val="EndnoteReference"/>
        </w:rPr>
        <w:endnoteReference w:id="424"/>
      </w:r>
      <w:r w:rsidRPr="00F02F25">
        <w:t xml:space="preserve"> </w:t>
      </w:r>
      <w:r>
        <w:t xml:space="preserve">consistent with </w:t>
      </w:r>
      <w:r w:rsidRPr="00F02F25">
        <w:t xml:space="preserve">the approach of the </w:t>
      </w:r>
      <w:r>
        <w:t>Organisation for Economic Co-operation and Development (</w:t>
      </w:r>
      <w:r w:rsidRPr="00F02F25">
        <w:t>OECD</w:t>
      </w:r>
      <w:r>
        <w:t>)</w:t>
      </w:r>
      <w:r w:rsidRPr="00F02F25">
        <w:t>.</w:t>
      </w:r>
      <w:r>
        <w:rPr>
          <w:rStyle w:val="EndnoteReference"/>
        </w:rPr>
        <w:endnoteReference w:id="425"/>
      </w:r>
    </w:p>
    <w:p w14:paraId="3E229EE0" w14:textId="77777777" w:rsidR="00263683" w:rsidRPr="00840A0C" w:rsidRDefault="00263683" w:rsidP="00347F86">
      <w:r w:rsidRPr="00840A0C">
        <w:t>In 2015–16, 17.3% of children under the age of 15 years (739,000—more than one in six) were living in households experiencing poverty.</w:t>
      </w:r>
      <w:r w:rsidRPr="00840A0C">
        <w:rPr>
          <w:rStyle w:val="EndnoteReference"/>
        </w:rPr>
        <w:endnoteReference w:id="426"/>
      </w:r>
      <w:r w:rsidRPr="00840A0C">
        <w:t xml:space="preserve"> </w:t>
      </w:r>
    </w:p>
    <w:p w14:paraId="5135D496" w14:textId="77777777" w:rsidR="00263683" w:rsidRDefault="00263683" w:rsidP="00347F86">
      <w:bookmarkStart w:id="232" w:name="_Hlk23186794"/>
      <w:r>
        <w:t>In 2017, the poverty rate for children in single parent families was almost four times the poverty rate of children in couple parent families at 19.2%, compared with 5.3%.</w:t>
      </w:r>
      <w:r>
        <w:rPr>
          <w:rStyle w:val="EndnoteReference"/>
        </w:rPr>
        <w:endnoteReference w:id="427"/>
      </w:r>
      <w:r w:rsidRPr="00E5160A">
        <w:t xml:space="preserve"> </w:t>
      </w:r>
      <w:r w:rsidRPr="00E5332B">
        <w:t>In 2017</w:t>
      </w:r>
      <w:r>
        <w:t>,</w:t>
      </w:r>
      <w:r w:rsidRPr="00E5332B">
        <w:t xml:space="preserve"> the proportion of </w:t>
      </w:r>
      <w:r>
        <w:t xml:space="preserve">individuals in </w:t>
      </w:r>
      <w:r w:rsidRPr="00E5332B">
        <w:t>single</w:t>
      </w:r>
      <w:r>
        <w:t xml:space="preserve"> </w:t>
      </w:r>
      <w:r w:rsidRPr="00E5332B">
        <w:t xml:space="preserve">parent </w:t>
      </w:r>
      <w:r>
        <w:t xml:space="preserve">families reliant </w:t>
      </w:r>
      <w:r w:rsidRPr="00E5332B">
        <w:t>on welfare was 33.5</w:t>
      </w:r>
      <w:r>
        <w:t>%</w:t>
      </w:r>
      <w:r w:rsidRPr="00E5332B">
        <w:t xml:space="preserve"> compared to 4.2</w:t>
      </w:r>
      <w:r>
        <w:t>%</w:t>
      </w:r>
      <w:r w:rsidRPr="00E5332B">
        <w:t xml:space="preserve"> of </w:t>
      </w:r>
      <w:r>
        <w:t xml:space="preserve">individuals in </w:t>
      </w:r>
      <w:r w:rsidRPr="00E5332B">
        <w:t>couple</w:t>
      </w:r>
      <w:r>
        <w:t xml:space="preserve"> </w:t>
      </w:r>
      <w:r w:rsidRPr="00E5332B">
        <w:t xml:space="preserve">parent </w:t>
      </w:r>
      <w:r>
        <w:t>families</w:t>
      </w:r>
      <w:r w:rsidRPr="00E5332B">
        <w:t>.</w:t>
      </w:r>
      <w:r w:rsidRPr="00E5332B">
        <w:rPr>
          <w:rStyle w:val="EndnoteReference"/>
          <w:szCs w:val="23"/>
        </w:rPr>
        <w:endnoteReference w:id="428"/>
      </w:r>
    </w:p>
    <w:p w14:paraId="192956D6" w14:textId="77777777" w:rsidR="00263683" w:rsidRDefault="00263683" w:rsidP="00347F86">
      <w:r>
        <w:lastRenderedPageBreak/>
        <w:t>Applying the ACOSS definition of poverty, in 2015–16 children in sole parent families had a poverty rate of 39% and were more than three times as likely to live in poverty as their counterparts in couple families (13% of whom are in poverty).</w:t>
      </w:r>
      <w:r>
        <w:rPr>
          <w:rStyle w:val="EndnoteReference"/>
        </w:rPr>
        <w:endnoteReference w:id="429"/>
      </w:r>
      <w:r>
        <w:t xml:space="preserve"> </w:t>
      </w:r>
    </w:p>
    <w:bookmarkEnd w:id="232"/>
    <w:p w14:paraId="28EE3D62" w14:textId="76C1537F" w:rsidR="00B55E53" w:rsidRDefault="00B55E53" w:rsidP="00347F86">
      <w:r>
        <w:rPr>
          <w:noProof/>
        </w:rPr>
        <mc:AlternateContent>
          <mc:Choice Requires="wps">
            <w:drawing>
              <wp:anchor distT="0" distB="0" distL="114300" distR="114300" simplePos="0" relativeHeight="251819008" behindDoc="0" locked="0" layoutInCell="1" allowOverlap="1" wp14:anchorId="3BACDDC4" wp14:editId="71C47F44">
                <wp:simplePos x="0" y="0"/>
                <wp:positionH relativeFrom="margin">
                  <wp:posOffset>467360</wp:posOffset>
                </wp:positionH>
                <wp:positionV relativeFrom="paragraph">
                  <wp:posOffset>223520</wp:posOffset>
                </wp:positionV>
                <wp:extent cx="3844290" cy="1946910"/>
                <wp:effectExtent l="19050" t="19050" r="41910" b="262890"/>
                <wp:wrapTopAndBottom/>
                <wp:docPr id="822" name="Speech Bubble: Oval 822"/>
                <wp:cNvGraphicFramePr/>
                <a:graphic xmlns:a="http://schemas.openxmlformats.org/drawingml/2006/main">
                  <a:graphicData uri="http://schemas.microsoft.com/office/word/2010/wordprocessingShape">
                    <wps:wsp>
                      <wps:cNvSpPr/>
                      <wps:spPr>
                        <a:xfrm>
                          <a:off x="0" y="0"/>
                          <a:ext cx="3844290" cy="1946910"/>
                        </a:xfrm>
                        <a:prstGeom prst="wedgeEllipseCallout">
                          <a:avLst/>
                        </a:prstGeom>
                      </wps:spPr>
                      <wps:style>
                        <a:lnRef idx="1">
                          <a:schemeClr val="accent5"/>
                        </a:lnRef>
                        <a:fillRef idx="2">
                          <a:schemeClr val="accent5"/>
                        </a:fillRef>
                        <a:effectRef idx="1">
                          <a:schemeClr val="accent5"/>
                        </a:effectRef>
                        <a:fontRef idx="minor">
                          <a:schemeClr val="dk1"/>
                        </a:fontRef>
                      </wps:style>
                      <wps:txbx>
                        <w:txbxContent>
                          <w:p w14:paraId="0A3775E1" w14:textId="160F4DA3" w:rsidR="00FD1665" w:rsidRDefault="00FD1665" w:rsidP="00804A49">
                            <w:pPr>
                              <w:jc w:val="center"/>
                            </w:pPr>
                            <w:r>
                              <w:t>Australia is a nice and safe place but there are a lot of people on or below the poverty line</w:t>
                            </w:r>
                          </w:p>
                          <w:p w14:paraId="0CB1E1CD" w14:textId="77777777" w:rsidR="00FD1665" w:rsidRPr="00EB6328" w:rsidRDefault="00FD1665" w:rsidP="00B55E53">
                            <w:pPr>
                              <w:jc w:val="center"/>
                              <w:rPr>
                                <w:sz w:val="22"/>
                                <w:szCs w:val="22"/>
                              </w:rPr>
                            </w:pPr>
                            <w:r w:rsidRPr="00EB6328">
                              <w:rPr>
                                <w:sz w:val="22"/>
                                <w:szCs w:val="22"/>
                              </w:rPr>
                              <w:t>(child, 10)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BACDDC4" id="Speech Bubble: Oval 822" o:spid="_x0000_s1097" type="#_x0000_t63" style="position:absolute;margin-left:36.8pt;margin-top:17.6pt;width:302.7pt;height:153.3pt;z-index:25181900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a95FgQIAAEcFAAAOAAAAZHJzL2Uyb0RvYy54bWysVG1v0zAQ/o7Ef7D8naUJ3UujpVPpGEKa&#10;tokO7bPrnJsIxza226T79ZydNKvGJBDiS+Lz3XOvz/nyqmsk2YF1tVYFTU8mlIDiuqzVpqDfH28+&#10;XFDiPFMlk1pBQffg6NX8/bvL1uSQ6UrLEixBJ8rlrSlo5b3Jk8TxChrmTrQBhUqhbcM8inaTlJa1&#10;6L2RSTaZnCWttqWxmoNzeHvdK+k8+hcCuL8XwoEnsqCYm49fG7/r8E3mlyzfWGaqmg9psH/IomG1&#10;wqCjq2vmGdna+jdXTc2tdlr4E66bRAtRc4g1YDXp5FU1q4oZiLVgc5wZ2+T+n1t+t3uwpC4LepFl&#10;lCjW4JBWBoBX5NN2vZaQk/sdkySosVmtcTliVubBDpLDY6i8E7YJf6yJdLHB+7HB0HnC8fLjxXSa&#10;zXAOHHXpbHo2S+MIkhe4sc5/Ad2QcChoC+UGPktZGwdLJqXe+thntrt1HjNA5AGBQsiuzyee/F5C&#10;SEmqbyCwSMwgjehIL1hKS7C0gjLOQfnTUB/6i9YBJmopR2D2Z+BgH6AQqTeC/yLqiIiRtfIjuKmV&#10;tm9FL3+kQ8qitz90oK87tMB36y5O9zyahqu1Lvc4cqv7XXCG39TY6lvm/AOzSH4cDy60v8ePkLot&#10;qB5OlFTaPr91H+yRk6ilpMVlKqj7uWUWKJFfFbJ1lk6nYfuiMD09z1Cwx5r1sUZtm6XGsaT4dBge&#10;j8Hey8NRWN084d4vQlRUMcUxdkG5twdh6fslx5eDw2IRzXDjDPO3amX4gQiBO4/dE7Nm4JtHqt7p&#10;w+Kx/BXPetswIqUXW69FHUn40tdhBLitkUvDyxKeg2M5Wr28f/NfAAAA//8DAFBLAwQUAAYACAAA&#10;ACEAcQrRJ98AAAAJAQAADwAAAGRycy9kb3ducmV2LnhtbEyPwU7DMBBE70j8g7VI3KjTBtIS4lQI&#10;UXFCiFIhcdvGSxKI11HstIGvZznBcWdGs2+K9eQ6daAhtJ4NzGcJKOLK25ZrA7uXzcUKVIjIFjvP&#10;ZOCLAqzL05MCc+uP/EyHbayVlHDI0UATY59rHaqGHIaZ74nFe/eDwyjnUGs74FHKXacXSZJphy3L&#10;hwZ7umuo+tyOzgA/7r75KX3dZA/0MY3hjdLknow5P5tub0BFmuJfGH7xBR1KYdr7kW1QnYFlmknS&#10;QHq1ACV+tryWbXsRLucr0GWh/y8ofwAAAP//AwBQSwECLQAUAAYACAAAACEAtoM4kv4AAADhAQAA&#10;EwAAAAAAAAAAAAAAAAAAAAAAW0NvbnRlbnRfVHlwZXNdLnhtbFBLAQItABQABgAIAAAAIQA4/SH/&#10;1gAAAJQBAAALAAAAAAAAAAAAAAAAAC8BAABfcmVscy8ucmVsc1BLAQItABQABgAIAAAAIQDMa95F&#10;gQIAAEcFAAAOAAAAAAAAAAAAAAAAAC4CAABkcnMvZTJvRG9jLnhtbFBLAQItABQABgAIAAAAIQBx&#10;CtEn3wAAAAkBAAAPAAAAAAAAAAAAAAAAANsEAABkcnMvZG93bnJldi54bWxQSwUGAAAAAAQABADz&#10;AAAA5wUAAAAA&#10;" adj="6300,24300" fillcolor="#91bce3 [2168]" strokecolor="#5b9bd5 [3208]" strokeweight=".5pt">
                <v:fill color2="#7aaddd [2616]" rotate="t" colors="0 #b1cbe9;.5 #a3c1e5;1 #92b9e4" focus="100%" type="gradient">
                  <o:fill v:ext="view" type="gradientUnscaled"/>
                </v:fill>
                <v:textbox>
                  <w:txbxContent>
                    <w:p w14:paraId="0A3775E1" w14:textId="160F4DA3" w:rsidR="00FD1665" w:rsidRDefault="00FD1665" w:rsidP="00804A49">
                      <w:pPr>
                        <w:jc w:val="center"/>
                      </w:pPr>
                      <w:r>
                        <w:t>Australia is a nice and safe place but there are a lot of people on or below the poverty line</w:t>
                      </w:r>
                    </w:p>
                    <w:p w14:paraId="0CB1E1CD" w14:textId="77777777" w:rsidR="00FD1665" w:rsidRPr="00EB6328" w:rsidRDefault="00FD1665" w:rsidP="00B55E53">
                      <w:pPr>
                        <w:jc w:val="center"/>
                        <w:rPr>
                          <w:sz w:val="22"/>
                          <w:szCs w:val="22"/>
                        </w:rPr>
                      </w:pPr>
                      <w:r w:rsidRPr="00EB6328">
                        <w:rPr>
                          <w:sz w:val="22"/>
                          <w:szCs w:val="22"/>
                        </w:rPr>
                        <w:t>(child, 10)</w:t>
                      </w:r>
                    </w:p>
                  </w:txbxContent>
                </v:textbox>
                <w10:wrap type="topAndBottom" anchorx="margin"/>
              </v:shape>
            </w:pict>
          </mc:Fallback>
        </mc:AlternateContent>
      </w:r>
    </w:p>
    <w:p w14:paraId="37229238" w14:textId="77777777" w:rsidR="00263683" w:rsidRDefault="00263683" w:rsidP="00347F86">
      <w:pPr>
        <w:spacing w:before="240"/>
      </w:pPr>
      <w:r>
        <w:t>Children living below the poverty line are more likely to experience deprivation in terms of their relationship with friends, yelling in the home, enjoyment in exercise, adequate fruit and vegetables, mental health, school attendance, learning at home, and involvement in extracurricular activities like sport.</w:t>
      </w:r>
      <w:r>
        <w:rPr>
          <w:rStyle w:val="EndnoteReference"/>
        </w:rPr>
        <w:endnoteReference w:id="430"/>
      </w:r>
      <w:r>
        <w:t xml:space="preserve"> </w:t>
      </w:r>
    </w:p>
    <w:p w14:paraId="123B19DB" w14:textId="77777777" w:rsidR="00B55E53" w:rsidRDefault="00B55E53" w:rsidP="00347F86">
      <w:pPr>
        <w:spacing w:before="240"/>
      </w:pPr>
    </w:p>
    <w:p w14:paraId="005BAF65" w14:textId="77777777" w:rsidR="00B55E53" w:rsidRDefault="00B55E53" w:rsidP="00347F86">
      <w:pPr>
        <w:spacing w:before="240"/>
      </w:pPr>
      <w:r>
        <w:rPr>
          <w:noProof/>
        </w:rPr>
        <mc:AlternateContent>
          <mc:Choice Requires="wps">
            <w:drawing>
              <wp:anchor distT="0" distB="0" distL="114300" distR="114300" simplePos="0" relativeHeight="251820032" behindDoc="0" locked="0" layoutInCell="1" allowOverlap="1" wp14:anchorId="1A535675" wp14:editId="0A2878A2">
                <wp:simplePos x="0" y="0"/>
                <wp:positionH relativeFrom="column">
                  <wp:posOffset>1158240</wp:posOffset>
                </wp:positionH>
                <wp:positionV relativeFrom="paragraph">
                  <wp:posOffset>6350</wp:posOffset>
                </wp:positionV>
                <wp:extent cx="2979420" cy="1760220"/>
                <wp:effectExtent l="0" t="0" r="0" b="220980"/>
                <wp:wrapTopAndBottom/>
                <wp:docPr id="823" name="Speech Bubble: Rectangle with Corners Rounded 823"/>
                <wp:cNvGraphicFramePr/>
                <a:graphic xmlns:a="http://schemas.openxmlformats.org/drawingml/2006/main">
                  <a:graphicData uri="http://schemas.microsoft.com/office/word/2010/wordprocessingShape">
                    <wps:wsp>
                      <wps:cNvSpPr/>
                      <wps:spPr>
                        <a:xfrm>
                          <a:off x="0" y="0"/>
                          <a:ext cx="2979420" cy="1760220"/>
                        </a:xfrm>
                        <a:prstGeom prst="wedgeRoundRectCallout">
                          <a:avLst/>
                        </a:prstGeom>
                        <a:solidFill>
                          <a:schemeClr val="accent2"/>
                        </a:solidFill>
                        <a:ln>
                          <a:noFill/>
                        </a:ln>
                      </wps:spPr>
                      <wps:style>
                        <a:lnRef idx="0">
                          <a:scrgbClr r="0" g="0" b="0"/>
                        </a:lnRef>
                        <a:fillRef idx="0">
                          <a:scrgbClr r="0" g="0" b="0"/>
                        </a:fillRef>
                        <a:effectRef idx="0">
                          <a:scrgbClr r="0" g="0" b="0"/>
                        </a:effectRef>
                        <a:fontRef idx="minor">
                          <a:schemeClr val="lt1"/>
                        </a:fontRef>
                      </wps:style>
                      <wps:txbx>
                        <w:txbxContent>
                          <w:p w14:paraId="18B92042" w14:textId="77777777" w:rsidR="00FD1665" w:rsidRDefault="00FD1665" w:rsidP="00B55E53">
                            <w:pPr>
                              <w:jc w:val="center"/>
                              <w:rPr>
                                <w:color w:val="000000"/>
                              </w:rPr>
                            </w:pPr>
                            <w:r>
                              <w:rPr>
                                <w:color w:val="000000"/>
                              </w:rPr>
                              <w:t>Help c</w:t>
                            </w:r>
                            <w:r w:rsidRPr="005C3FEA">
                              <w:rPr>
                                <w:color w:val="000000"/>
                              </w:rPr>
                              <w:t xml:space="preserve">hildren in poverty get all the resources they need </w:t>
                            </w:r>
                          </w:p>
                          <w:p w14:paraId="1117447E" w14:textId="77777777" w:rsidR="00FD1665" w:rsidRPr="00E31C03" w:rsidRDefault="00FD1665" w:rsidP="00B55E53">
                            <w:pPr>
                              <w:jc w:val="center"/>
                              <w:rPr>
                                <w:sz w:val="22"/>
                                <w:szCs w:val="22"/>
                              </w:rPr>
                            </w:pPr>
                            <w:r w:rsidRPr="00E31C03">
                              <w:rPr>
                                <w:color w:val="000000"/>
                                <w:sz w:val="22"/>
                                <w:szCs w:val="22"/>
                              </w:rPr>
                              <w:t>(child, 10)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A535675" id="Speech Bubble: Rectangle with Corners Rounded 823" o:spid="_x0000_s1098" type="#_x0000_t62" style="position:absolute;margin-left:91.2pt;margin-top:.5pt;width:234.6pt;height:138.6pt;z-index:2518200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ZLKxsAIAALsFAAAOAAAAZHJzL2Uyb0RvYy54bWysVE1v2zAMvQ/YfxB0X51kWdMGdYosRYcB&#10;RVs0HXaWZSo2IIuapMTOfv0o2Um6bpcOu9iiyEeKjx9X112j2Q6cr9HkfHw24gyMxLI2m5x/e779&#10;cMGZD8KUQqOBnO/B8+vF+3dXrZ3DBCvUJThGToyftzbnVQh2nmVeVtAIf4YWDCkVukYEEt0mK51o&#10;yXujs8lodJ616ErrUIL3dHvTK/ki+VcKZHhQykNgOuf0tpC+Ln2L+M0WV2K+ccJWtRyeIf7hFY2o&#10;DQU9uroRQbCtq/9w1dTSoUcVziQ2GSpVS0g5UDbj0ats1pWwkHIhcrw90uT/n1t5v3t0rC5zfjH5&#10;yJkRDRVpbQFkxT5vi0LDnD0Ri8JsNLC2DhVboTNUcPaEW1NCySKQaGytn5O3tX10g+TpGDnplGvi&#10;n7JlXaJ+f6QeusAkXU4uZ5fTCVVIkm48Ox9NSCA/2QlunQ9fABsWDzlvodxAekN830pojduQaiB2&#10;dz702AMmhveo6/K21joJscFgpR3bCWoNISWYMBki/mapTbQ3GJG903iTxXT7BNMp7DVEO22eQBGf&#10;Kc8+kNsUMU7fdDQVlOSh9Si7BIiGivy/ETtAIhpSr78RfwSl+GjCEd/UBl0iM03iiSgdxgNJqrc/&#10;UNETELkIXdGljpolPuNVgeWe2sxhP3/eytuaingnfHgUjgaOOKElEh7oozS2OcfhxFmF7uff7qM9&#10;zQFpOWtpgHPuf2yFA870V0MTcjmeTuPEJ2H6aRaby73UFC81ZtuskBphTOvKynSM9kEfjsph8512&#10;zTJGJZUwkmLnXAZ3EFahrzFtKwnLZTKjKbci3Jm1ldF5JDr25HP3XTg7dHKgIbjHw7CL+av+7W0j&#10;0uByG1DVqblPvA4loA2R5mXYZnEFvZST1WnnLn4BAAD//wMAUEsDBBQABgAIAAAAIQD3RsT33QAA&#10;AAkBAAAPAAAAZHJzL2Rvd25yZXYueG1sTI9BT4NAEIXvJv0PmzHxZpcSpYSyNE2NifFW2ktvCzsC&#10;ys4SdqH47x1PepuX9/Lme/l+sb2YcfSdIwWbdQQCqXamo0bB5fz6mILwQZPRvSNU8I0e9sXqLteZ&#10;cTc64VyGRnAJ+UwraEMYMil93aLVfu0GJPY+3Gh1YDk20oz6xuW2l3EUJdLqjvhDqwc8tlh/lZNV&#10;8JZUtpHpy3am62l6/7TleTmUSj3cL4cdiIBL+AvDLz6jQ8FMlZvIeNGzTuMnjvLBk9hPnjcJiEpB&#10;vE1jkEUu/y8ofgAAAP//AwBQSwECLQAUAAYACAAAACEAtoM4kv4AAADhAQAAEwAAAAAAAAAAAAAA&#10;AAAAAAAAW0NvbnRlbnRfVHlwZXNdLnhtbFBLAQItABQABgAIAAAAIQA4/SH/1gAAAJQBAAALAAAA&#10;AAAAAAAAAAAAAC8BAABfcmVscy8ucmVsc1BLAQItABQABgAIAAAAIQBdZLKxsAIAALsFAAAOAAAA&#10;AAAAAAAAAAAAAC4CAABkcnMvZTJvRG9jLnhtbFBLAQItABQABgAIAAAAIQD3RsT33QAAAAkBAAAP&#10;AAAAAAAAAAAAAAAAAAoFAABkcnMvZG93bnJldi54bWxQSwUGAAAAAAQABADzAAAAFAYAAAAA&#10;" adj="6300,24300" fillcolor="#ed7d31 [3205]" stroked="f">
                <v:textbox>
                  <w:txbxContent>
                    <w:p w14:paraId="18B92042" w14:textId="77777777" w:rsidR="00FD1665" w:rsidRDefault="00FD1665" w:rsidP="00B55E53">
                      <w:pPr>
                        <w:jc w:val="center"/>
                        <w:rPr>
                          <w:color w:val="000000"/>
                        </w:rPr>
                      </w:pPr>
                      <w:r>
                        <w:rPr>
                          <w:color w:val="000000"/>
                        </w:rPr>
                        <w:t>Help c</w:t>
                      </w:r>
                      <w:r w:rsidRPr="005C3FEA">
                        <w:rPr>
                          <w:color w:val="000000"/>
                        </w:rPr>
                        <w:t xml:space="preserve">hildren in poverty get all the resources they need </w:t>
                      </w:r>
                    </w:p>
                    <w:p w14:paraId="1117447E" w14:textId="77777777" w:rsidR="00FD1665" w:rsidRPr="00E31C03" w:rsidRDefault="00FD1665" w:rsidP="00B55E53">
                      <w:pPr>
                        <w:jc w:val="center"/>
                        <w:rPr>
                          <w:sz w:val="22"/>
                          <w:szCs w:val="22"/>
                        </w:rPr>
                      </w:pPr>
                      <w:r w:rsidRPr="00E31C03">
                        <w:rPr>
                          <w:color w:val="000000"/>
                          <w:sz w:val="22"/>
                          <w:szCs w:val="22"/>
                        </w:rPr>
                        <w:t>(child, 10)</w:t>
                      </w:r>
                    </w:p>
                  </w:txbxContent>
                </v:textbox>
                <w10:wrap type="topAndBottom"/>
              </v:shape>
            </w:pict>
          </mc:Fallback>
        </mc:AlternateContent>
      </w:r>
    </w:p>
    <w:bookmarkEnd w:id="231"/>
    <w:p w14:paraId="28C0AF91" w14:textId="77777777" w:rsidR="00263683" w:rsidRDefault="00263683" w:rsidP="00347F86">
      <w:pPr>
        <w:spacing w:before="240"/>
      </w:pPr>
      <w:r w:rsidRPr="00ED32C6">
        <w:t xml:space="preserve">Poor educational outcomes are a consequence of poverty. </w:t>
      </w:r>
      <w:r>
        <w:t>A</w:t>
      </w:r>
      <w:r w:rsidRPr="00ED32C6">
        <w:t xml:space="preserve"> 2016 Child Well</w:t>
      </w:r>
      <w:r>
        <w:t>b</w:t>
      </w:r>
      <w:r w:rsidRPr="00ED32C6">
        <w:t xml:space="preserve">eing study found a strong association between going to bed or </w:t>
      </w:r>
      <w:r>
        <w:t xml:space="preserve">going to </w:t>
      </w:r>
      <w:r w:rsidRPr="00ED32C6">
        <w:t>school hungry and l</w:t>
      </w:r>
      <w:r>
        <w:t>ower</w:t>
      </w:r>
      <w:r w:rsidRPr="00ED32C6">
        <w:t xml:space="preserve"> school attendance and satisfaction.</w:t>
      </w:r>
      <w:r>
        <w:rPr>
          <w:rStyle w:val="EndnoteReference"/>
        </w:rPr>
        <w:endnoteReference w:id="431"/>
      </w:r>
      <w:r w:rsidRPr="00ED32C6">
        <w:t xml:space="preserve"> </w:t>
      </w:r>
    </w:p>
    <w:p w14:paraId="031C1084" w14:textId="77777777" w:rsidR="00263683" w:rsidRDefault="00263683" w:rsidP="00347F86">
      <w:pPr>
        <w:spacing w:before="240"/>
      </w:pPr>
      <w:r w:rsidRPr="00ED32C6">
        <w:lastRenderedPageBreak/>
        <w:t xml:space="preserve">Children who are </w:t>
      </w:r>
      <w:r w:rsidRPr="00F02F25">
        <w:t>‘deprived of food, clothes and other materials may reduce their engagement with school due to hunger, shame or being excluded or marginalised’.</w:t>
      </w:r>
      <w:r w:rsidRPr="00F02F25">
        <w:rPr>
          <w:rStyle w:val="EndnoteReference"/>
        </w:rPr>
        <w:endnoteReference w:id="432"/>
      </w:r>
    </w:p>
    <w:p w14:paraId="75AE9DF3" w14:textId="77777777" w:rsidR="00B55E53" w:rsidRDefault="00B55E53" w:rsidP="00347F86">
      <w:pPr>
        <w:spacing w:before="240"/>
      </w:pPr>
      <w:r>
        <w:rPr>
          <w:noProof/>
        </w:rPr>
        <mc:AlternateContent>
          <mc:Choice Requires="wps">
            <w:drawing>
              <wp:anchor distT="0" distB="0" distL="114300" distR="114300" simplePos="0" relativeHeight="251821056" behindDoc="0" locked="0" layoutInCell="1" allowOverlap="1" wp14:anchorId="4DA8A62F" wp14:editId="59FC2FEA">
                <wp:simplePos x="0" y="0"/>
                <wp:positionH relativeFrom="column">
                  <wp:posOffset>1005840</wp:posOffset>
                </wp:positionH>
                <wp:positionV relativeFrom="paragraph">
                  <wp:posOffset>78740</wp:posOffset>
                </wp:positionV>
                <wp:extent cx="3253740" cy="1607820"/>
                <wp:effectExtent l="0" t="0" r="22860" b="220980"/>
                <wp:wrapTopAndBottom/>
                <wp:docPr id="824" name="Speech Bubble: Rectangle 824"/>
                <wp:cNvGraphicFramePr/>
                <a:graphic xmlns:a="http://schemas.openxmlformats.org/drawingml/2006/main">
                  <a:graphicData uri="http://schemas.microsoft.com/office/word/2010/wordprocessingShape">
                    <wps:wsp>
                      <wps:cNvSpPr/>
                      <wps:spPr>
                        <a:xfrm>
                          <a:off x="0" y="0"/>
                          <a:ext cx="3253740" cy="1607820"/>
                        </a:xfrm>
                        <a:prstGeom prst="wedgeRectCallout">
                          <a:avLst/>
                        </a:prstGeom>
                      </wps:spPr>
                      <wps:style>
                        <a:lnRef idx="1">
                          <a:schemeClr val="accent6"/>
                        </a:lnRef>
                        <a:fillRef idx="2">
                          <a:schemeClr val="accent6"/>
                        </a:fillRef>
                        <a:effectRef idx="1">
                          <a:schemeClr val="accent6"/>
                        </a:effectRef>
                        <a:fontRef idx="minor">
                          <a:schemeClr val="dk1"/>
                        </a:fontRef>
                      </wps:style>
                      <wps:txbx>
                        <w:txbxContent>
                          <w:p w14:paraId="7C67B3ED" w14:textId="77777777" w:rsidR="00FD1665" w:rsidRDefault="00FD1665" w:rsidP="00B55E53">
                            <w:pPr>
                              <w:jc w:val="center"/>
                              <w:rPr>
                                <w:color w:val="000000"/>
                              </w:rPr>
                            </w:pPr>
                            <w:r>
                              <w:rPr>
                                <w:color w:val="000000"/>
                              </w:rPr>
                              <w:t xml:space="preserve">I </w:t>
                            </w:r>
                            <w:r w:rsidRPr="005C3FEA">
                              <w:rPr>
                                <w:color w:val="000000"/>
                              </w:rPr>
                              <w:t xml:space="preserve">think we need to help kids living in poverty more </w:t>
                            </w:r>
                          </w:p>
                          <w:p w14:paraId="316E7426" w14:textId="77777777" w:rsidR="00FD1665" w:rsidRPr="00E31C03" w:rsidRDefault="00FD1665" w:rsidP="00B55E53">
                            <w:pPr>
                              <w:jc w:val="center"/>
                              <w:rPr>
                                <w:sz w:val="22"/>
                                <w:szCs w:val="22"/>
                              </w:rPr>
                            </w:pPr>
                            <w:r w:rsidRPr="00E31C03">
                              <w:rPr>
                                <w:color w:val="000000"/>
                                <w:sz w:val="22"/>
                                <w:szCs w:val="22"/>
                              </w:rPr>
                              <w:t>(child, 12)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DA8A62F" id="Speech Bubble: Rectangle 824" o:spid="_x0000_s1099" type="#_x0000_t61" style="position:absolute;margin-left:79.2pt;margin-top:6.2pt;width:256.2pt;height:126.6pt;z-index:2518210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B5fxggIAAEkFAAAOAAAAZHJzL2Uyb0RvYy54bWysVFtP2zAUfp+0/2D5faQphXYRKeqKmCYh&#10;QJSJZ9c5bqI5tme7Tbpfz7FzATGkTdNeHJ+c+3e+44vLtpbkANZVWuU0PZlQAorrolK7nH5/vP60&#10;oMR5pgomtYKcHsHRy+XHDxeNyWCqSy0LsASDKJc1Jqel9yZLEsdLqJk70QYUKoW2NfMo2l1SWNZg&#10;9Fom08nkPGm0LYzVHJzDv1edki5jfCGA+zshHHgic4q1+XjaeG7DmSwvWLazzJQV78tg/1BFzSqF&#10;ScdQV8wzsrfVb6HqilvttPAnXNeJFqLiEHvAbtLJm242JTMQe0FwnBlhcv8vLL893FtSFTldTGeU&#10;KFbjkDYGgJfky367lZCRB0SRqZ0EEmwQsca4DB035t72ksNraL8Vtg5fbIy0EeXjiDK0nnD8eTo9&#10;O53PcBgcden5ZL6YxjkkL+7GOv8VdE3CJacNFDsIVayZlHrvI9LscOM8pke3wRyFUFpXTLz5o4RQ&#10;j1QPILBNTJ9G70gwWEtLDgypwTgH5c9DcxgvWgc3UUk5Ok7/7NjbB1eI5Bud/yLr6BEza+VH57pS&#10;2r6XvfiR9iWLzn5AoOs7QODbbRvnOz8dRrfVxRGHbnW3Dc7w6wpxvmHO3zOL9MfZ4Er7OzyE1E1O&#10;dX+jpNT213v/gz2yErWUNLhOOXU/98wCJfKbQr5+Tmdh5D4Ks7M5jpzY15rta43a12uNY0nx8TA8&#10;XoO9l8NVWF0/4eavQlZUMcUxd065t4Ow9t2a49vBYbWKZrhzhvkbtTF8IELgzmP7xKzpyeaRp7d6&#10;WD2WveFZZxtGpPRq77WoIgkD1B2u/QhwXyOX+rclPAiv5Wj18gIunwEAAP//AwBQSwMEFAAGAAgA&#10;AAAhAEpbOs/dAAAACgEAAA8AAABkcnMvZG93bnJldi54bWxMT8tOwzAQvCPxD9YicUHUJiJplcap&#10;UBGnXmhB4urE2yRqvI5ipw18PcuJnnZHM5pHsZldL844hs6ThqeFAoFUe9tRo+Hz4+1xBSJEQ9b0&#10;nlDDNwbYlLc3hcmtv9Aez4fYCDahkBsNbYxDLmWoW3QmLPyAxNzRj85EhmMj7WgubO56mSiVSWc6&#10;4oTWDLhtsT4dJse5r3U1HfdDVLv0fal2D93256vT+v5uflmDiDjHfzH81efqUHKnyk9kg+gZp6tn&#10;lvKT8GVBtlS8pdKQZGkGsizk9YTyFwAA//8DAFBLAQItABQABgAIAAAAIQC2gziS/gAAAOEBAAAT&#10;AAAAAAAAAAAAAAAAAAAAAABbQ29udGVudF9UeXBlc10ueG1sUEsBAi0AFAAGAAgAAAAhADj9If/W&#10;AAAAlAEAAAsAAAAAAAAAAAAAAAAALwEAAF9yZWxzLy5yZWxzUEsBAi0AFAAGAAgAAAAhAN8Hl/GC&#10;AgAASQUAAA4AAAAAAAAAAAAAAAAALgIAAGRycy9lMm9Eb2MueG1sUEsBAi0AFAAGAAgAAAAhAEpb&#10;Os/dAAAACgEAAA8AAAAAAAAAAAAAAAAA3AQAAGRycy9kb3ducmV2LnhtbFBLBQYAAAAABAAEAPMA&#10;AADmBQAAAAA=&#10;" adj="6300,24300" fillcolor="#9ecb81 [2169]" strokecolor="#70ad47 [3209]" strokeweight=".5pt">
                <v:fill color2="#8ac066 [2617]" rotate="t" colors="0 #b5d5a7;.5 #aace99;1 #9cca86" focus="100%" type="gradient">
                  <o:fill v:ext="view" type="gradientUnscaled"/>
                </v:fill>
                <v:textbox>
                  <w:txbxContent>
                    <w:p w14:paraId="7C67B3ED" w14:textId="77777777" w:rsidR="00FD1665" w:rsidRDefault="00FD1665" w:rsidP="00B55E53">
                      <w:pPr>
                        <w:jc w:val="center"/>
                        <w:rPr>
                          <w:color w:val="000000"/>
                        </w:rPr>
                      </w:pPr>
                      <w:r>
                        <w:rPr>
                          <w:color w:val="000000"/>
                        </w:rPr>
                        <w:t xml:space="preserve">I </w:t>
                      </w:r>
                      <w:r w:rsidRPr="005C3FEA">
                        <w:rPr>
                          <w:color w:val="000000"/>
                        </w:rPr>
                        <w:t xml:space="preserve">think we need to help kids living in poverty more </w:t>
                      </w:r>
                    </w:p>
                    <w:p w14:paraId="316E7426" w14:textId="77777777" w:rsidR="00FD1665" w:rsidRPr="00E31C03" w:rsidRDefault="00FD1665" w:rsidP="00B55E53">
                      <w:pPr>
                        <w:jc w:val="center"/>
                        <w:rPr>
                          <w:sz w:val="22"/>
                          <w:szCs w:val="22"/>
                        </w:rPr>
                      </w:pPr>
                      <w:r w:rsidRPr="00E31C03">
                        <w:rPr>
                          <w:color w:val="000000"/>
                          <w:sz w:val="22"/>
                          <w:szCs w:val="22"/>
                        </w:rPr>
                        <w:t>(child, 12)</w:t>
                      </w:r>
                    </w:p>
                  </w:txbxContent>
                </v:textbox>
                <w10:wrap type="topAndBottom"/>
              </v:shape>
            </w:pict>
          </mc:Fallback>
        </mc:AlternateContent>
      </w:r>
    </w:p>
    <w:p w14:paraId="3E16F2F9" w14:textId="77777777" w:rsidR="00263683" w:rsidRPr="00F02F25" w:rsidRDefault="00263683" w:rsidP="00347F86">
      <w:pPr>
        <w:spacing w:before="240"/>
      </w:pPr>
      <w:bookmarkStart w:id="234" w:name="_Toc18067386"/>
      <w:bookmarkStart w:id="235" w:name="_Toc18067388"/>
      <w:bookmarkStart w:id="236" w:name="_Toc18323397"/>
      <w:bookmarkStart w:id="237" w:name="_Hlk23186865"/>
      <w:bookmarkEnd w:id="234"/>
      <w:r w:rsidRPr="00F02F25">
        <w:t xml:space="preserve">The Salvation Army’s </w:t>
      </w:r>
      <w:r w:rsidRPr="00F02F25">
        <w:rPr>
          <w:i/>
        </w:rPr>
        <w:t>National Economic and Social Impact Survey 2017</w:t>
      </w:r>
      <w:r>
        <w:rPr>
          <w:iCs/>
        </w:rPr>
        <w:t>,</w:t>
      </w:r>
      <w:r w:rsidRPr="00F02F25">
        <w:rPr>
          <w:rStyle w:val="EndnoteReference"/>
        </w:rPr>
        <w:endnoteReference w:id="433"/>
      </w:r>
      <w:r w:rsidRPr="00F02F25">
        <w:rPr>
          <w:i/>
        </w:rPr>
        <w:t xml:space="preserve"> </w:t>
      </w:r>
      <w:r w:rsidRPr="00F02F25">
        <w:t>surveyed the effects of poverty on 1,380 of its clients. It found that in households with children under 17 years of age:</w:t>
      </w:r>
    </w:p>
    <w:p w14:paraId="11741A38" w14:textId="77777777" w:rsidR="00263683" w:rsidRPr="00B208B3" w:rsidRDefault="00263683" w:rsidP="00347F86">
      <w:pPr>
        <w:pStyle w:val="ListParagraph"/>
        <w:numPr>
          <w:ilvl w:val="0"/>
          <w:numId w:val="75"/>
        </w:numPr>
        <w:spacing w:before="240"/>
        <w:contextualSpacing/>
        <w:rPr>
          <w:i/>
          <w:iCs/>
        </w:rPr>
      </w:pPr>
      <w:r w:rsidRPr="00445C84">
        <w:t>approximately one in five could not afford medical treatment and nearly one in three could not afford a yearly dental check-up for their child</w:t>
      </w:r>
    </w:p>
    <w:p w14:paraId="2E1E8F11" w14:textId="77777777" w:rsidR="00263683" w:rsidRPr="00B208B3" w:rsidRDefault="00263683" w:rsidP="00347F86">
      <w:pPr>
        <w:pStyle w:val="ListParagraph"/>
        <w:numPr>
          <w:ilvl w:val="0"/>
          <w:numId w:val="75"/>
        </w:numPr>
        <w:spacing w:before="240"/>
        <w:contextualSpacing/>
        <w:rPr>
          <w:i/>
          <w:iCs/>
        </w:rPr>
      </w:pPr>
      <w:r w:rsidRPr="00150564">
        <w:t>half could not afford school items and 56% did not have the money to participate in school activities</w:t>
      </w:r>
    </w:p>
    <w:p w14:paraId="656345E8" w14:textId="77777777" w:rsidR="00263683" w:rsidRPr="00B208B3" w:rsidRDefault="00263683" w:rsidP="00347F86">
      <w:pPr>
        <w:pStyle w:val="ListParagraph"/>
        <w:numPr>
          <w:ilvl w:val="0"/>
          <w:numId w:val="75"/>
        </w:numPr>
        <w:spacing w:before="240"/>
        <w:contextualSpacing/>
        <w:rPr>
          <w:i/>
          <w:iCs/>
        </w:rPr>
      </w:pPr>
      <w:r w:rsidRPr="00150564">
        <w:t>more than half (55%) could not afford a hobby or outside activities for their child</w:t>
      </w:r>
    </w:p>
    <w:p w14:paraId="2C7DC11B" w14:textId="77777777" w:rsidR="00263683" w:rsidRPr="00B208B3" w:rsidRDefault="00263683" w:rsidP="00347F86">
      <w:pPr>
        <w:pStyle w:val="ListParagraph"/>
        <w:numPr>
          <w:ilvl w:val="0"/>
          <w:numId w:val="75"/>
        </w:numPr>
        <w:spacing w:before="240"/>
        <w:contextualSpacing/>
        <w:rPr>
          <w:i/>
          <w:iCs/>
        </w:rPr>
      </w:pPr>
      <w:r w:rsidRPr="00150564">
        <w:t>almost three in five respondents could not afford an internet connection for their child</w:t>
      </w:r>
    </w:p>
    <w:p w14:paraId="6F65EAE5" w14:textId="77777777" w:rsidR="00263683" w:rsidRPr="00B208B3" w:rsidRDefault="00263683" w:rsidP="00347F86">
      <w:pPr>
        <w:pStyle w:val="ListParagraph"/>
        <w:numPr>
          <w:ilvl w:val="0"/>
          <w:numId w:val="75"/>
        </w:numPr>
        <w:spacing w:before="240"/>
        <w:contextualSpacing/>
        <w:rPr>
          <w:i/>
          <w:iCs/>
        </w:rPr>
      </w:pPr>
      <w:r w:rsidRPr="00150564">
        <w:t>nearly two in five could not afford fresh fruit or vegetables every day and nearly one in four could not afford three meals a day for their child.</w:t>
      </w:r>
    </w:p>
    <w:p w14:paraId="49AFCB84" w14:textId="774EA56C" w:rsidR="00B55E53" w:rsidRDefault="00B55E53" w:rsidP="00347F86">
      <w:pPr>
        <w:pStyle w:val="Heading2"/>
        <w:spacing w:before="0"/>
      </w:pPr>
      <w:bookmarkStart w:id="238" w:name="_Toc25573129"/>
      <w:r w:rsidRPr="00B56CB3">
        <w:t>Child homelessness</w:t>
      </w:r>
      <w:bookmarkEnd w:id="235"/>
      <w:bookmarkEnd w:id="236"/>
      <w:bookmarkEnd w:id="238"/>
    </w:p>
    <w:p w14:paraId="156929F5" w14:textId="77777777" w:rsidR="00263683" w:rsidRDefault="00263683" w:rsidP="00347F86">
      <w:bookmarkStart w:id="239" w:name="_Hlk23779673"/>
      <w:r w:rsidRPr="00C23E25">
        <w:t>Homelessness continues to be an issue that affects children in Australia.</w:t>
      </w:r>
      <w:r>
        <w:t xml:space="preserve"> </w:t>
      </w:r>
      <w:r w:rsidRPr="00C23E25">
        <w:t>Its causes are varied</w:t>
      </w:r>
      <w:r>
        <w:t xml:space="preserve"> and complex and include d</w:t>
      </w:r>
      <w:r w:rsidRPr="00C23E25">
        <w:t>omestic violence</w:t>
      </w:r>
      <w:r>
        <w:t>,</w:t>
      </w:r>
      <w:r w:rsidRPr="00C23E25">
        <w:t xml:space="preserve"> a shortage of affordable housing</w:t>
      </w:r>
      <w:r>
        <w:t xml:space="preserve">, </w:t>
      </w:r>
      <w:r w:rsidRPr="00C23E25">
        <w:t>unemployment</w:t>
      </w:r>
      <w:r>
        <w:t>,</w:t>
      </w:r>
      <w:r w:rsidRPr="00C23E25">
        <w:t xml:space="preserve"> mental illness</w:t>
      </w:r>
      <w:r>
        <w:t>,</w:t>
      </w:r>
      <w:r w:rsidRPr="00C23E25">
        <w:t xml:space="preserve"> family breakdown</w:t>
      </w:r>
      <w:r>
        <w:t>,</w:t>
      </w:r>
      <w:r w:rsidRPr="00C23E25">
        <w:t xml:space="preserve"> and drug and alcohol abuse.</w:t>
      </w:r>
      <w:r w:rsidRPr="00C23E25">
        <w:rPr>
          <w:rStyle w:val="EndnoteReference"/>
        </w:rPr>
        <w:endnoteReference w:id="434"/>
      </w:r>
      <w:r>
        <w:t xml:space="preserve"> </w:t>
      </w:r>
    </w:p>
    <w:p w14:paraId="7E7B62BC" w14:textId="77777777" w:rsidR="00263683" w:rsidRPr="00B56CB3" w:rsidRDefault="00263683" w:rsidP="00347F86">
      <w:pPr>
        <w:spacing w:before="240"/>
      </w:pPr>
      <w:r w:rsidRPr="00B56CB3">
        <w:t xml:space="preserve">According to the 2016 </w:t>
      </w:r>
      <w:r>
        <w:t>C</w:t>
      </w:r>
      <w:r w:rsidRPr="00B56CB3">
        <w:t xml:space="preserve">ensus, 15,872 </w:t>
      </w:r>
      <w:r>
        <w:t>c</w:t>
      </w:r>
      <w:r w:rsidRPr="00B56CB3">
        <w:t xml:space="preserve">hildren under the age of 12 years and 9,955 </w:t>
      </w:r>
      <w:r>
        <w:t>aged 12–</w:t>
      </w:r>
      <w:r w:rsidRPr="00B56CB3">
        <w:t>18 years were homeless.</w:t>
      </w:r>
      <w:r w:rsidRPr="004729C5">
        <w:rPr>
          <w:rStyle w:val="EndnoteReference"/>
        </w:rPr>
        <w:endnoteReference w:id="435"/>
      </w:r>
      <w:r>
        <w:t xml:space="preserve"> It is difficult to determine the number of children 12–17 years who are homeless as data include those who have already turned 18 years of age. </w:t>
      </w:r>
    </w:p>
    <w:p w14:paraId="5E87B21E" w14:textId="77777777" w:rsidR="00263683" w:rsidRPr="006707EF" w:rsidRDefault="00263683" w:rsidP="00347F86">
      <w:pPr>
        <w:spacing w:before="240"/>
      </w:pPr>
      <w:r>
        <w:lastRenderedPageBreak/>
        <w:t>Of homeless children under 12 years, 61%</w:t>
      </w:r>
      <w:r w:rsidRPr="00B56CB3">
        <w:t xml:space="preserve"> were living in ‘severely’ cr</w:t>
      </w:r>
      <w:r>
        <w:t xml:space="preserve">owded </w:t>
      </w:r>
      <w:r w:rsidRPr="006707EF">
        <w:t>dwellings</w:t>
      </w:r>
      <w:r>
        <w:t xml:space="preserve"> and</w:t>
      </w:r>
      <w:r w:rsidRPr="006707EF">
        <w:t xml:space="preserve"> 26% </w:t>
      </w:r>
      <w:r>
        <w:t xml:space="preserve">were </w:t>
      </w:r>
      <w:r w:rsidRPr="006707EF">
        <w:t>living in supported accommodation.</w:t>
      </w:r>
      <w:r w:rsidRPr="006707EF">
        <w:rPr>
          <w:rStyle w:val="EndnoteReference"/>
        </w:rPr>
        <w:endnoteReference w:id="436"/>
      </w:r>
      <w:r w:rsidRPr="006707EF">
        <w:t xml:space="preserve"> Similarly, most of the children in the 12–18 </w:t>
      </w:r>
      <w:r>
        <w:t xml:space="preserve">years </w:t>
      </w:r>
      <w:r w:rsidRPr="006707EF">
        <w:t xml:space="preserve">age bracket were living in </w:t>
      </w:r>
      <w:r>
        <w:t>‘</w:t>
      </w:r>
      <w:r w:rsidRPr="006707EF">
        <w:t>severely</w:t>
      </w:r>
      <w:r>
        <w:t>’</w:t>
      </w:r>
      <w:r w:rsidRPr="006707EF">
        <w:t xml:space="preserve"> crowded dwellings (61%) or in supported accommodation for those homeless (26%).</w:t>
      </w:r>
      <w:r w:rsidRPr="006707EF">
        <w:rPr>
          <w:rStyle w:val="EndnoteReference"/>
        </w:rPr>
        <w:endnoteReference w:id="437"/>
      </w:r>
      <w:r w:rsidRPr="006707EF">
        <w:t xml:space="preserve"> </w:t>
      </w:r>
    </w:p>
    <w:p w14:paraId="64638A00" w14:textId="77777777" w:rsidR="00263683" w:rsidRPr="006707EF" w:rsidRDefault="00263683" w:rsidP="00347F86">
      <w:pPr>
        <w:spacing w:before="240"/>
      </w:pPr>
      <w:bookmarkStart w:id="240" w:name="_Hlk23779691"/>
      <w:bookmarkEnd w:id="239"/>
      <w:r w:rsidRPr="006707EF">
        <w:t>In 2017</w:t>
      </w:r>
      <w:r>
        <w:t>–</w:t>
      </w:r>
      <w:r w:rsidRPr="006707EF">
        <w:t>18</w:t>
      </w:r>
      <w:r>
        <w:t>,</w:t>
      </w:r>
      <w:r w:rsidRPr="006707EF">
        <w:t xml:space="preserve"> 288,800 clients were assisted by </w:t>
      </w:r>
      <w:r>
        <w:t>s</w:t>
      </w:r>
      <w:r w:rsidRPr="006707EF">
        <w:t>pecialist homelessness services (SHS).</w:t>
      </w:r>
      <w:r w:rsidRPr="006707EF">
        <w:rPr>
          <w:rStyle w:val="EndnoteReference"/>
        </w:rPr>
        <w:endnoteReference w:id="438"/>
      </w:r>
      <w:r w:rsidRPr="006707EF">
        <w:t xml:space="preserve"> During that time period:</w:t>
      </w:r>
    </w:p>
    <w:p w14:paraId="59B20880" w14:textId="77777777" w:rsidR="00263683" w:rsidRDefault="00263683" w:rsidP="00347F86">
      <w:pPr>
        <w:pStyle w:val="ListParagraph"/>
        <w:numPr>
          <w:ilvl w:val="0"/>
          <w:numId w:val="74"/>
        </w:numPr>
        <w:spacing w:before="120" w:after="120"/>
        <w:ind w:left="714" w:hanging="357"/>
        <w:contextualSpacing/>
        <w:rPr>
          <w:rFonts w:eastAsia="Times New Roman"/>
        </w:rPr>
      </w:pPr>
      <w:r w:rsidRPr="006707EF">
        <w:t>O</w:t>
      </w:r>
      <w:r w:rsidRPr="006707EF">
        <w:rPr>
          <w:rFonts w:eastAsia="Times New Roman"/>
        </w:rPr>
        <w:t>f the 65,200 Aboriginal and Torres Strait Islander clients who received specialist homelessness services in 2017–18</w:t>
      </w:r>
      <w:r>
        <w:rPr>
          <w:rFonts w:eastAsia="Times New Roman"/>
        </w:rPr>
        <w:t>,</w:t>
      </w:r>
      <w:r w:rsidRPr="006707EF">
        <w:rPr>
          <w:rFonts w:eastAsia="Times New Roman"/>
        </w:rPr>
        <w:t xml:space="preserve"> around 1 in 5 (22% or 14,500) were children aged under 10</w:t>
      </w:r>
      <w:r>
        <w:rPr>
          <w:rFonts w:eastAsia="Times New Roman"/>
        </w:rPr>
        <w:t xml:space="preserve"> years</w:t>
      </w:r>
      <w:r w:rsidRPr="006707EF">
        <w:rPr>
          <w:rFonts w:eastAsia="Times New Roman"/>
        </w:rPr>
        <w:t>.</w:t>
      </w:r>
      <w:r w:rsidRPr="006707EF">
        <w:rPr>
          <w:rStyle w:val="EndnoteReference"/>
        </w:rPr>
        <w:endnoteReference w:id="439"/>
      </w:r>
    </w:p>
    <w:p w14:paraId="1DFD02EC" w14:textId="77777777" w:rsidR="00263683" w:rsidRDefault="00263683" w:rsidP="00347F86">
      <w:pPr>
        <w:pStyle w:val="ListParagraph"/>
        <w:numPr>
          <w:ilvl w:val="0"/>
          <w:numId w:val="74"/>
        </w:numPr>
        <w:spacing w:before="120" w:after="120"/>
        <w:ind w:left="714" w:hanging="357"/>
        <w:contextualSpacing/>
        <w:rPr>
          <w:rFonts w:eastAsia="Times New Roman"/>
        </w:rPr>
      </w:pPr>
      <w:r w:rsidRPr="00B174DE">
        <w:rPr>
          <w:rFonts w:eastAsia="Times New Roman"/>
        </w:rPr>
        <w:t xml:space="preserve">Of the 42% of clients (121,100) who reported experiencing domestic and family violence at some point during the reporting period, nearly half (47%) were single parents with a child or children. One-fifth of clients </w:t>
      </w:r>
      <w:r>
        <w:rPr>
          <w:rFonts w:eastAsia="Times New Roman"/>
        </w:rPr>
        <w:t xml:space="preserve">who had experienced domestic and family violence </w:t>
      </w:r>
      <w:r w:rsidRPr="00B174DE">
        <w:rPr>
          <w:rFonts w:eastAsia="Times New Roman"/>
        </w:rPr>
        <w:t xml:space="preserve">were aged 0–9 </w:t>
      </w:r>
      <w:r>
        <w:rPr>
          <w:rFonts w:eastAsia="Times New Roman"/>
        </w:rPr>
        <w:t xml:space="preserve">years </w:t>
      </w:r>
      <w:r w:rsidRPr="00B174DE">
        <w:rPr>
          <w:rFonts w:eastAsia="Times New Roman"/>
        </w:rPr>
        <w:t xml:space="preserve">(22% or over 26,500) and nearly 41,700 (34%) were aged under 18 </w:t>
      </w:r>
      <w:r>
        <w:rPr>
          <w:rFonts w:eastAsia="Times New Roman"/>
        </w:rPr>
        <w:t xml:space="preserve">years </w:t>
      </w:r>
      <w:r w:rsidRPr="00B174DE">
        <w:rPr>
          <w:rFonts w:eastAsia="Times New Roman"/>
        </w:rPr>
        <w:t>(a 4% increase from 2016–17 for those aged under 18</w:t>
      </w:r>
      <w:r>
        <w:rPr>
          <w:rFonts w:eastAsia="Times New Roman"/>
        </w:rPr>
        <w:t xml:space="preserve"> years</w:t>
      </w:r>
      <w:r w:rsidRPr="00B174DE">
        <w:rPr>
          <w:rFonts w:eastAsia="Times New Roman"/>
        </w:rPr>
        <w:t>).</w:t>
      </w:r>
      <w:r w:rsidRPr="006707EF">
        <w:rPr>
          <w:rStyle w:val="EndnoteReference"/>
        </w:rPr>
        <w:endnoteReference w:id="440"/>
      </w:r>
    </w:p>
    <w:p w14:paraId="0E65EB35" w14:textId="77777777" w:rsidR="00263683" w:rsidRDefault="00263683" w:rsidP="00347F86">
      <w:pPr>
        <w:pStyle w:val="ListParagraph"/>
        <w:numPr>
          <w:ilvl w:val="0"/>
          <w:numId w:val="74"/>
        </w:numPr>
        <w:spacing w:before="120" w:after="120"/>
        <w:ind w:left="714" w:hanging="357"/>
        <w:contextualSpacing/>
        <w:rPr>
          <w:rFonts w:eastAsia="Times New Roman"/>
        </w:rPr>
      </w:pPr>
      <w:r w:rsidRPr="00B174DE">
        <w:rPr>
          <w:rFonts w:eastAsia="Times New Roman"/>
        </w:rPr>
        <w:t>Around 43,200 young people aged 15</w:t>
      </w:r>
      <w:r>
        <w:rPr>
          <w:rFonts w:eastAsia="Times New Roman"/>
        </w:rPr>
        <w:t>–</w:t>
      </w:r>
      <w:r w:rsidRPr="00B174DE">
        <w:rPr>
          <w:rFonts w:eastAsia="Times New Roman"/>
        </w:rPr>
        <w:t xml:space="preserve">24 </w:t>
      </w:r>
      <w:r>
        <w:rPr>
          <w:rFonts w:eastAsia="Times New Roman"/>
        </w:rPr>
        <w:t xml:space="preserve">years </w:t>
      </w:r>
      <w:r w:rsidRPr="00B174DE">
        <w:rPr>
          <w:rFonts w:eastAsia="Times New Roman"/>
        </w:rPr>
        <w:t>presented alone, a quarter of wh</w:t>
      </w:r>
      <w:r>
        <w:rPr>
          <w:rFonts w:eastAsia="Times New Roman"/>
        </w:rPr>
        <w:t>om</w:t>
      </w:r>
      <w:r w:rsidRPr="00B174DE">
        <w:rPr>
          <w:rFonts w:eastAsia="Times New Roman"/>
        </w:rPr>
        <w:t xml:space="preserve"> (11,200 or 26%) were aged 15</w:t>
      </w:r>
      <w:r>
        <w:rPr>
          <w:rFonts w:eastAsia="Times New Roman"/>
        </w:rPr>
        <w:t>–</w:t>
      </w:r>
      <w:r w:rsidRPr="00B174DE">
        <w:rPr>
          <w:rFonts w:eastAsia="Times New Roman"/>
        </w:rPr>
        <w:t>17</w:t>
      </w:r>
      <w:r>
        <w:rPr>
          <w:rFonts w:eastAsia="Times New Roman"/>
        </w:rPr>
        <w:t xml:space="preserve"> years</w:t>
      </w:r>
      <w:r w:rsidRPr="00B174DE">
        <w:rPr>
          <w:rFonts w:eastAsia="Times New Roman"/>
        </w:rPr>
        <w:t>.</w:t>
      </w:r>
      <w:r w:rsidRPr="006707EF">
        <w:rPr>
          <w:rStyle w:val="EndnoteReference"/>
        </w:rPr>
        <w:endnoteReference w:id="441"/>
      </w:r>
    </w:p>
    <w:p w14:paraId="76FD1110" w14:textId="77777777" w:rsidR="00263683" w:rsidRPr="00B174DE" w:rsidRDefault="00263683" w:rsidP="00347F86">
      <w:pPr>
        <w:pStyle w:val="ListParagraph"/>
        <w:numPr>
          <w:ilvl w:val="0"/>
          <w:numId w:val="74"/>
        </w:numPr>
        <w:spacing w:before="120" w:after="120"/>
        <w:ind w:left="714" w:hanging="357"/>
        <w:contextualSpacing/>
        <w:rPr>
          <w:rFonts w:eastAsia="Times New Roman"/>
        </w:rPr>
      </w:pPr>
      <w:r w:rsidRPr="00B174DE">
        <w:rPr>
          <w:rFonts w:eastAsia="Times New Roman"/>
        </w:rPr>
        <w:t xml:space="preserve">8,700 clients aged 0–17 </w:t>
      </w:r>
      <w:r>
        <w:rPr>
          <w:rFonts w:eastAsia="Times New Roman"/>
        </w:rPr>
        <w:t xml:space="preserve">years were </w:t>
      </w:r>
      <w:r w:rsidRPr="00B174DE">
        <w:rPr>
          <w:rFonts w:eastAsia="Times New Roman"/>
        </w:rPr>
        <w:t>on a Care and Protection Order in 2017–18.</w:t>
      </w:r>
      <w:r w:rsidRPr="006707EF">
        <w:rPr>
          <w:rStyle w:val="EndnoteReference"/>
        </w:rPr>
        <w:endnoteReference w:id="442"/>
      </w:r>
    </w:p>
    <w:bookmarkEnd w:id="240"/>
    <w:p w14:paraId="6D352A84" w14:textId="77777777" w:rsidR="00263683" w:rsidRPr="006707EF" w:rsidRDefault="00263683" w:rsidP="00347F86">
      <w:pPr>
        <w:spacing w:before="240"/>
      </w:pPr>
      <w:r w:rsidRPr="006707EF">
        <w:t xml:space="preserve">In 2017, Mission Australia conducted a survey of 24,055 young people aged 15–19 years, to understand their experiences of homelessness. Almost one in five of those who ‘couch surfed’ (19.5%) reported that they had first done so when they were </w:t>
      </w:r>
      <w:r>
        <w:t>younger</w:t>
      </w:r>
      <w:r w:rsidRPr="006707EF">
        <w:t xml:space="preserve"> than 12 years old.</w:t>
      </w:r>
      <w:r w:rsidRPr="006707EF">
        <w:rPr>
          <w:rStyle w:val="EndnoteReference"/>
        </w:rPr>
        <w:endnoteReference w:id="443"/>
      </w:r>
    </w:p>
    <w:p w14:paraId="21817A90" w14:textId="77777777" w:rsidR="00263683" w:rsidRDefault="00263683" w:rsidP="00347F86">
      <w:pPr>
        <w:spacing w:before="240"/>
      </w:pPr>
      <w:bookmarkStart w:id="241" w:name="_Hlk23186911"/>
      <w:bookmarkEnd w:id="237"/>
      <w:r w:rsidRPr="006707EF">
        <w:t>Children in out-of-home care are at high risk of homelessness. It is estimated that nearly 35% of young people who leave out-of-home care become homeless.</w:t>
      </w:r>
      <w:r w:rsidRPr="006707EF">
        <w:rPr>
          <w:rStyle w:val="EndnoteReference"/>
        </w:rPr>
        <w:endnoteReference w:id="444"/>
      </w:r>
      <w:r w:rsidRPr="006707EF">
        <w:t xml:space="preserve"> One of the key</w:t>
      </w:r>
      <w:r w:rsidRPr="00C23E25">
        <w:t xml:space="preserve"> policy recommendations emerging from Mission Australia’s survey was improved exit planning and whole of government approaches to prevent young people exiting care into homelessness.</w:t>
      </w:r>
      <w:r w:rsidRPr="00C23E25">
        <w:rPr>
          <w:rStyle w:val="EndnoteReference"/>
        </w:rPr>
        <w:endnoteReference w:id="445"/>
      </w:r>
    </w:p>
    <w:p w14:paraId="7F47BA01" w14:textId="77777777" w:rsidR="00263683" w:rsidRPr="00946E3E" w:rsidRDefault="00263683" w:rsidP="00347F86">
      <w:pPr>
        <w:spacing w:before="240"/>
      </w:pPr>
      <w:r w:rsidRPr="002E39F3">
        <w:t>In 2008</w:t>
      </w:r>
      <w:r>
        <w:t>,</w:t>
      </w:r>
      <w:r w:rsidRPr="002E39F3">
        <w:t xml:space="preserve"> </w:t>
      </w:r>
      <w:r w:rsidRPr="00F357F3">
        <w:t xml:space="preserve">the National Youth Commission </w:t>
      </w:r>
      <w:r w:rsidRPr="002E39F3">
        <w:t xml:space="preserve">conducted an </w:t>
      </w:r>
      <w:r w:rsidRPr="00F357F3">
        <w:t>inquiry into youth homelessness.</w:t>
      </w:r>
      <w:r>
        <w:rPr>
          <w:rStyle w:val="EndnoteReference"/>
        </w:rPr>
        <w:endnoteReference w:id="446"/>
      </w:r>
      <w:r>
        <w:t xml:space="preserve"> </w:t>
      </w:r>
      <w:r w:rsidRPr="00F357F3">
        <w:t>The report</w:t>
      </w:r>
      <w:r>
        <w:t xml:space="preserve">, </w:t>
      </w:r>
      <w:r w:rsidRPr="00263683">
        <w:rPr>
          <w:i/>
          <w:iCs/>
        </w:rPr>
        <w:t>Australia’s Homeless Youth,</w:t>
      </w:r>
      <w:r>
        <w:t xml:space="preserve"> </w:t>
      </w:r>
      <w:r w:rsidRPr="002E39F3">
        <w:t xml:space="preserve">provided a framework and a national action plan on homelessness. The Roadmap for Youth Homelessness set out </w:t>
      </w:r>
      <w:r>
        <w:t>ten</w:t>
      </w:r>
      <w:r w:rsidRPr="002E39F3">
        <w:t xml:space="preserve"> strategic areas for action:</w:t>
      </w:r>
    </w:p>
    <w:p w14:paraId="71053667" w14:textId="77777777" w:rsidR="00B10146" w:rsidRPr="00F357F3" w:rsidRDefault="00B10146" w:rsidP="00347F86">
      <w:pPr>
        <w:numPr>
          <w:ilvl w:val="0"/>
          <w:numId w:val="73"/>
        </w:numPr>
        <w:shd w:val="clear" w:color="auto" w:fill="FFFFFF"/>
        <w:spacing w:before="120" w:after="120"/>
        <w:ind w:left="714" w:hanging="357"/>
        <w:contextualSpacing/>
      </w:pPr>
      <w:r w:rsidRPr="00F357F3">
        <w:t>Develop and Implement a National Framework and National Homelessness Action Plan</w:t>
      </w:r>
    </w:p>
    <w:p w14:paraId="70050B12" w14:textId="77777777" w:rsidR="00B10146" w:rsidRPr="00F357F3" w:rsidRDefault="00B10146" w:rsidP="00347F86">
      <w:pPr>
        <w:numPr>
          <w:ilvl w:val="0"/>
          <w:numId w:val="73"/>
        </w:numPr>
        <w:shd w:val="clear" w:color="auto" w:fill="FFFFFF"/>
        <w:spacing w:before="120" w:after="120"/>
        <w:ind w:left="714" w:hanging="357"/>
        <w:contextualSpacing/>
      </w:pPr>
      <w:r w:rsidRPr="00F357F3">
        <w:t>Affordable housing for young people</w:t>
      </w:r>
    </w:p>
    <w:p w14:paraId="0C86A2E9" w14:textId="77777777" w:rsidR="00B10146" w:rsidRPr="00F357F3" w:rsidRDefault="00B10146" w:rsidP="00347F86">
      <w:pPr>
        <w:numPr>
          <w:ilvl w:val="0"/>
          <w:numId w:val="73"/>
        </w:numPr>
        <w:shd w:val="clear" w:color="auto" w:fill="FFFFFF"/>
        <w:spacing w:before="120" w:after="120"/>
        <w:ind w:left="714" w:hanging="357"/>
        <w:contextualSpacing/>
      </w:pPr>
      <w:r w:rsidRPr="00F357F3">
        <w:t>Refocus service provision on building and resourcing ‘communities of services’</w:t>
      </w:r>
    </w:p>
    <w:p w14:paraId="24247161" w14:textId="77777777" w:rsidR="00B10146" w:rsidRPr="00F357F3" w:rsidRDefault="00B10146" w:rsidP="00347F86">
      <w:pPr>
        <w:numPr>
          <w:ilvl w:val="0"/>
          <w:numId w:val="73"/>
        </w:numPr>
        <w:shd w:val="clear" w:color="auto" w:fill="FFFFFF"/>
        <w:spacing w:before="120" w:after="120"/>
        <w:ind w:left="714" w:hanging="357"/>
        <w:contextualSpacing/>
      </w:pPr>
      <w:r w:rsidRPr="00F357F3">
        <w:t>Prevent homelessness by supporting ‘at-risk’ families</w:t>
      </w:r>
    </w:p>
    <w:p w14:paraId="251E5A93" w14:textId="77777777" w:rsidR="00B10146" w:rsidRPr="00F357F3" w:rsidRDefault="00B10146" w:rsidP="00347F86">
      <w:pPr>
        <w:numPr>
          <w:ilvl w:val="0"/>
          <w:numId w:val="73"/>
        </w:numPr>
        <w:shd w:val="clear" w:color="auto" w:fill="FFFFFF"/>
        <w:spacing w:before="120" w:after="120"/>
        <w:ind w:left="714" w:hanging="357"/>
        <w:contextualSpacing/>
      </w:pPr>
      <w:r w:rsidRPr="00F357F3">
        <w:lastRenderedPageBreak/>
        <w:t>Resource early intervention for ‘at-risk’ young people</w:t>
      </w:r>
    </w:p>
    <w:p w14:paraId="1885860F" w14:textId="77777777" w:rsidR="00B10146" w:rsidRPr="00F357F3" w:rsidRDefault="00B10146" w:rsidP="00347F86">
      <w:pPr>
        <w:numPr>
          <w:ilvl w:val="0"/>
          <w:numId w:val="73"/>
        </w:numPr>
        <w:shd w:val="clear" w:color="auto" w:fill="FFFFFF"/>
        <w:spacing w:before="120" w:after="120"/>
        <w:ind w:left="714" w:hanging="357"/>
        <w:contextualSpacing/>
      </w:pPr>
      <w:r w:rsidRPr="00F357F3">
        <w:t>A new national approach for the care and protection of children in all states and territories</w:t>
      </w:r>
    </w:p>
    <w:p w14:paraId="557499F5" w14:textId="77777777" w:rsidR="00B10146" w:rsidRPr="00F357F3" w:rsidRDefault="00B10146" w:rsidP="00347F86">
      <w:pPr>
        <w:numPr>
          <w:ilvl w:val="0"/>
          <w:numId w:val="73"/>
        </w:numPr>
        <w:shd w:val="clear" w:color="auto" w:fill="FFFFFF"/>
        <w:spacing w:before="120" w:after="120"/>
        <w:ind w:left="714" w:hanging="357"/>
        <w:contextualSpacing/>
      </w:pPr>
      <w:r w:rsidRPr="00F357F3">
        <w:t>Ensure supported accommodation is accessible in all communities</w:t>
      </w:r>
    </w:p>
    <w:p w14:paraId="754321CB" w14:textId="77777777" w:rsidR="00B10146" w:rsidRPr="00F357F3" w:rsidRDefault="00B10146" w:rsidP="00347F86">
      <w:pPr>
        <w:numPr>
          <w:ilvl w:val="0"/>
          <w:numId w:val="73"/>
        </w:numPr>
        <w:shd w:val="clear" w:color="auto" w:fill="FFFFFF"/>
        <w:spacing w:before="120" w:after="120"/>
        <w:ind w:left="714" w:hanging="357"/>
        <w:contextualSpacing/>
      </w:pPr>
      <w:r w:rsidRPr="00F357F3">
        <w:t xml:space="preserve">Redevelop employment, </w:t>
      </w:r>
      <w:r>
        <w:t xml:space="preserve">drug </w:t>
      </w:r>
      <w:r w:rsidRPr="00F357F3">
        <w:t>&amp;</w:t>
      </w:r>
      <w:r>
        <w:t xml:space="preserve"> alcohol</w:t>
      </w:r>
      <w:r w:rsidRPr="00F357F3">
        <w:t xml:space="preserve"> and mental health programs for homeless young people</w:t>
      </w:r>
    </w:p>
    <w:p w14:paraId="2B746820" w14:textId="77777777" w:rsidR="00B10146" w:rsidRPr="00F357F3" w:rsidRDefault="00B10146" w:rsidP="00347F86">
      <w:pPr>
        <w:numPr>
          <w:ilvl w:val="0"/>
          <w:numId w:val="73"/>
        </w:numPr>
        <w:shd w:val="clear" w:color="auto" w:fill="FFFFFF"/>
        <w:spacing w:before="120" w:after="120"/>
        <w:ind w:left="714" w:hanging="357"/>
        <w:contextualSpacing/>
      </w:pPr>
      <w:r w:rsidRPr="00F357F3">
        <w:t>A new form of youth housing which links housing to education, training and employment programs</w:t>
      </w:r>
    </w:p>
    <w:p w14:paraId="2BCB6560" w14:textId="77777777" w:rsidR="00B10146" w:rsidRPr="002E39F3" w:rsidRDefault="00B10146" w:rsidP="00347F86">
      <w:pPr>
        <w:numPr>
          <w:ilvl w:val="0"/>
          <w:numId w:val="73"/>
        </w:numPr>
        <w:shd w:val="clear" w:color="auto" w:fill="FFFFFF"/>
        <w:spacing w:before="120" w:after="120"/>
        <w:contextualSpacing/>
      </w:pPr>
      <w:r w:rsidRPr="00F357F3">
        <w:t>Postvention support</w:t>
      </w:r>
      <w:r>
        <w:t>.</w:t>
      </w:r>
      <w:r w:rsidRPr="002106B1">
        <w:rPr>
          <w:rStyle w:val="EndnoteReference"/>
        </w:rPr>
        <w:t xml:space="preserve"> </w:t>
      </w:r>
      <w:r>
        <w:rPr>
          <w:rStyle w:val="EndnoteReference"/>
        </w:rPr>
        <w:endnoteReference w:id="447"/>
      </w:r>
    </w:p>
    <w:p w14:paraId="12E09E4C" w14:textId="77777777" w:rsidR="00B55E53" w:rsidRDefault="00B55E53" w:rsidP="00347F86">
      <w:pPr>
        <w:shd w:val="clear" w:color="auto" w:fill="FFFFFF"/>
        <w:spacing w:before="240"/>
      </w:pPr>
      <w:r>
        <w:rPr>
          <w:noProof/>
        </w:rPr>
        <w:drawing>
          <wp:anchor distT="0" distB="0" distL="114300" distR="114300" simplePos="0" relativeHeight="251822080" behindDoc="0" locked="0" layoutInCell="1" allowOverlap="1" wp14:anchorId="3AC711DA" wp14:editId="65C8BD40">
            <wp:simplePos x="0" y="0"/>
            <wp:positionH relativeFrom="column">
              <wp:posOffset>167640</wp:posOffset>
            </wp:positionH>
            <wp:positionV relativeFrom="paragraph">
              <wp:posOffset>621030</wp:posOffset>
            </wp:positionV>
            <wp:extent cx="4541520" cy="6426681"/>
            <wp:effectExtent l="0" t="0" r="0" b="0"/>
            <wp:wrapTopAndBottom/>
            <wp:docPr id="828" name="Picture 828" descr="The report card uses a three star rating system to rate progress on the ten strategic areas for action. Little progress (one star) has been made on affordable housing for young people, resourcing early intervention for at-risk young people, redeveloping employment and drug and alcohol programs for homeless young people, and post-vention support. &#10;&#10;Progress was rated ‘developing’ (two stars) for developing and implementing a National Framework and National Homelessness Action Plan, refocusing service provision on building and resourcing ‘communities of service’, preventing homelessness by supporting ‘at-risk’ families, a new national approach for the care and protection of children in all states and territories, and ensuring supported accommodation is accessible in all communities. &#10;&#10;Progress was rated ‘advancing’ (three stars) for redeveloping mental health programs for homeless young people and a new form of youth housing which links housing to education, training and employment program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17">
                      <a:extLst>
                        <a:ext uri="{28A0092B-C50C-407E-A947-70E740481C1C}">
                          <a14:useLocalDpi xmlns:a14="http://schemas.microsoft.com/office/drawing/2010/main" val="0"/>
                        </a:ext>
                      </a:extLst>
                    </a:blip>
                    <a:srcRect/>
                    <a:stretch>
                      <a:fillRect/>
                    </a:stretch>
                  </pic:blipFill>
                  <pic:spPr bwMode="auto">
                    <a:xfrm>
                      <a:off x="0" y="0"/>
                      <a:ext cx="4541520" cy="6426681"/>
                    </a:xfrm>
                    <a:prstGeom prst="rect">
                      <a:avLst/>
                    </a:prstGeom>
                    <a:noFill/>
                    <a:ln>
                      <a:noFill/>
                    </a:ln>
                  </pic:spPr>
                </pic:pic>
              </a:graphicData>
            </a:graphic>
            <wp14:sizeRelH relativeFrom="page">
              <wp14:pctWidth>0</wp14:pctWidth>
            </wp14:sizeRelH>
            <wp14:sizeRelV relativeFrom="page">
              <wp14:pctHeight>0</wp14:pctHeight>
            </wp14:sizeRelV>
          </wp:anchor>
        </w:drawing>
      </w:r>
      <w:r>
        <w:t>T</w:t>
      </w:r>
      <w:r w:rsidRPr="002E39F3">
        <w:t xml:space="preserve">he </w:t>
      </w:r>
      <w:r w:rsidRPr="002E39F3">
        <w:rPr>
          <w:i/>
          <w:iCs/>
        </w:rPr>
        <w:t>Homeless Report Card</w:t>
      </w:r>
      <w:r>
        <w:rPr>
          <w:i/>
          <w:iCs/>
        </w:rPr>
        <w:t xml:space="preserve"> 2019</w:t>
      </w:r>
      <w:r w:rsidRPr="00C432BD">
        <w:t xml:space="preserve"> assesses </w:t>
      </w:r>
      <w:r>
        <w:t>progress since 2008 against the National Youth Commission Roadmap.</w:t>
      </w:r>
      <w:r>
        <w:rPr>
          <w:rStyle w:val="EndnoteReference"/>
        </w:rPr>
        <w:endnoteReference w:id="448"/>
      </w:r>
    </w:p>
    <w:p w14:paraId="621894F2" w14:textId="77777777" w:rsidR="00404794" w:rsidRDefault="00404794" w:rsidP="00347F86">
      <w:pPr>
        <w:shd w:val="clear" w:color="auto" w:fill="FFFFFF"/>
        <w:spacing w:before="240"/>
      </w:pPr>
      <w:bookmarkStart w:id="242" w:name="_Toc18067391"/>
      <w:bookmarkStart w:id="243" w:name="_Toc18323401"/>
      <w:bookmarkStart w:id="244" w:name="_Hlk23186947"/>
      <w:bookmarkEnd w:id="241"/>
      <w:r>
        <w:lastRenderedPageBreak/>
        <w:t>The overall assessment of the Homeless Report Card is that early promises made in 2008 have only partially delivered housing strategies for increasing the social housing stock and affordable housing.</w:t>
      </w:r>
    </w:p>
    <w:p w14:paraId="6416FF33" w14:textId="77777777" w:rsidR="00404794" w:rsidRPr="00812C89" w:rsidRDefault="00404794" w:rsidP="00347F86">
      <w:pPr>
        <w:spacing w:before="240"/>
        <w:rPr>
          <w:b/>
          <w:bCs/>
        </w:rPr>
      </w:pPr>
      <w:bookmarkStart w:id="245" w:name="_Hlk22553101"/>
      <w:r w:rsidRPr="00812C89">
        <w:rPr>
          <w:b/>
          <w:bCs/>
        </w:rPr>
        <w:t>In its Concluding Observations (2019)</w:t>
      </w:r>
      <w:r>
        <w:rPr>
          <w:b/>
          <w:bCs/>
        </w:rPr>
        <w:t>,</w:t>
      </w:r>
      <w:r w:rsidRPr="00812C89">
        <w:rPr>
          <w:b/>
          <w:bCs/>
        </w:rPr>
        <w:t xml:space="preserve"> the Committee on the Rights of the Child </w:t>
      </w:r>
      <w:bookmarkEnd w:id="245"/>
      <w:r w:rsidRPr="00812C89">
        <w:rPr>
          <w:b/>
          <w:bCs/>
        </w:rPr>
        <w:t>referred to the ‘Reconnect Program’ and urged the Australian Government to extend the program to children under the age of 12 years.</w:t>
      </w:r>
      <w:r w:rsidRPr="00812C89">
        <w:rPr>
          <w:rStyle w:val="EndnoteReference"/>
          <w:b/>
          <w:bCs/>
        </w:rPr>
        <w:endnoteReference w:id="449"/>
      </w:r>
      <w:r w:rsidRPr="00812C89">
        <w:rPr>
          <w:b/>
          <w:bCs/>
        </w:rPr>
        <w:t xml:space="preserve"> </w:t>
      </w:r>
      <w:r w:rsidRPr="00812C89">
        <w:t>The Reconnect Program is a community</w:t>
      </w:r>
      <w:r>
        <w:t>-</w:t>
      </w:r>
      <w:r w:rsidRPr="00812C89">
        <w:t>based early intervention and prevention program. It is currently open to children and young people aged 12</w:t>
      </w:r>
      <w:r>
        <w:t>–</w:t>
      </w:r>
      <w:r w:rsidRPr="00812C89">
        <w:t>18 years (12</w:t>
      </w:r>
      <w:r>
        <w:t>–</w:t>
      </w:r>
      <w:r w:rsidRPr="00812C89">
        <w:t>21 years for new arrivals) who are homeless or at risk of homelessness. The program currently helps around 7,900 young people each year to improve their relationships with their family, stay at school and to participate in their local community.</w:t>
      </w:r>
      <w:r w:rsidRPr="00812C89">
        <w:rPr>
          <w:rStyle w:val="EndnoteReference"/>
        </w:rPr>
        <w:endnoteReference w:id="450"/>
      </w:r>
      <w:r w:rsidRPr="00812C89">
        <w:rPr>
          <w:b/>
          <w:bCs/>
        </w:rPr>
        <w:t xml:space="preserve"> </w:t>
      </w:r>
    </w:p>
    <w:p w14:paraId="6C0B4F42" w14:textId="089137FB" w:rsidR="00B55E53" w:rsidRDefault="00B55E53" w:rsidP="00347F86">
      <w:pPr>
        <w:pStyle w:val="Heading2"/>
      </w:pPr>
      <w:bookmarkStart w:id="246" w:name="_Toc25573130"/>
      <w:r>
        <w:t>Children living in rural and remote Australia</w:t>
      </w:r>
      <w:bookmarkEnd w:id="242"/>
      <w:bookmarkEnd w:id="243"/>
      <w:bookmarkEnd w:id="246"/>
    </w:p>
    <w:bookmarkEnd w:id="244"/>
    <w:p w14:paraId="38EABAD3" w14:textId="77777777" w:rsidR="00404794" w:rsidRDefault="00404794" w:rsidP="00347F86">
      <w:r w:rsidRPr="00105B7F">
        <w:t>Consultations</w:t>
      </w:r>
      <w:r>
        <w:t xml:space="preserve"> </w:t>
      </w:r>
      <w:r w:rsidRPr="00105B7F">
        <w:t>by the N</w:t>
      </w:r>
      <w:r>
        <w:t xml:space="preserve">ational </w:t>
      </w:r>
      <w:r w:rsidRPr="00105B7F">
        <w:t>C</w:t>
      </w:r>
      <w:r>
        <w:t xml:space="preserve">hildren’s </w:t>
      </w:r>
      <w:r w:rsidRPr="00105B7F">
        <w:t>C</w:t>
      </w:r>
      <w:r>
        <w:t>ommissioner</w:t>
      </w:r>
      <w:r w:rsidRPr="00105B7F">
        <w:t xml:space="preserve"> since 2013 have identified that </w:t>
      </w:r>
      <w:r>
        <w:t>children living in rural and remote areas experience disadvantage across a range of domains such as</w:t>
      </w:r>
      <w:r w:rsidRPr="00105B7F">
        <w:t xml:space="preserve"> access to adequate healthcare, education and housing</w:t>
      </w:r>
      <w:r>
        <w:t xml:space="preserve">, as well as </w:t>
      </w:r>
      <w:r w:rsidRPr="007D5FF5">
        <w:t>access to new technologies and infrastructure</w:t>
      </w:r>
      <w:r>
        <w:t>.</w:t>
      </w:r>
      <w:r w:rsidRPr="00105B7F">
        <w:t xml:space="preserve"> </w:t>
      </w:r>
      <w:r>
        <w:t xml:space="preserve">These children also experience negative impacts from natural </w:t>
      </w:r>
      <w:bookmarkStart w:id="247" w:name="_GoBack"/>
      <w:r>
        <w:t>disaster</w:t>
      </w:r>
      <w:bookmarkEnd w:id="247"/>
      <w:r>
        <w:t>s not experienced by children living in major cities.</w:t>
      </w:r>
      <w:r w:rsidRPr="00105B7F">
        <w:rPr>
          <w:rStyle w:val="EndnoteReference"/>
        </w:rPr>
        <w:endnoteReference w:id="451"/>
      </w:r>
      <w:r w:rsidRPr="00105B7F">
        <w:t xml:space="preserve"> </w:t>
      </w:r>
    </w:p>
    <w:p w14:paraId="200DFB35" w14:textId="77777777" w:rsidR="00404794" w:rsidRPr="00092BFF" w:rsidRDefault="00404794" w:rsidP="00347F86">
      <w:pPr>
        <w:spacing w:before="240"/>
        <w:rPr>
          <w:i/>
          <w:iCs/>
        </w:rPr>
      </w:pPr>
      <w:bookmarkStart w:id="248" w:name="_Hlk23779755"/>
      <w:r w:rsidRPr="00105B7F">
        <w:t xml:space="preserve">The </w:t>
      </w:r>
      <w:r>
        <w:t xml:space="preserve">2018 </w:t>
      </w:r>
      <w:r w:rsidRPr="00105B7F">
        <w:rPr>
          <w:i/>
        </w:rPr>
        <w:t xml:space="preserve">Children’s Rights </w:t>
      </w:r>
      <w:r w:rsidRPr="00092BFF">
        <w:rPr>
          <w:i/>
        </w:rPr>
        <w:t>Poll</w:t>
      </w:r>
      <w:r>
        <w:rPr>
          <w:iCs/>
        </w:rPr>
        <w:t xml:space="preserve">, </w:t>
      </w:r>
      <w:r w:rsidRPr="00E55A27">
        <w:rPr>
          <w:iCs/>
        </w:rPr>
        <w:t>conducted by the N</w:t>
      </w:r>
      <w:r>
        <w:rPr>
          <w:iCs/>
        </w:rPr>
        <w:t>ational Children’s Commissioner</w:t>
      </w:r>
      <w:r>
        <w:rPr>
          <w:i/>
        </w:rPr>
        <w:t xml:space="preserve">, </w:t>
      </w:r>
      <w:r>
        <w:t>showed that</w:t>
      </w:r>
      <w:r w:rsidRPr="00105B7F">
        <w:t xml:space="preserve"> a lower proportion of children in regional areas felt they could participate in decisions affecting them at home, online and sport/other out of school activities compared to children living in major cities.</w:t>
      </w:r>
      <w:r>
        <w:t xml:space="preserve"> See Chapter 4 for more information about the </w:t>
      </w:r>
      <w:r>
        <w:rPr>
          <w:i/>
          <w:iCs/>
        </w:rPr>
        <w:t xml:space="preserve">Children’s Rights Poll. </w:t>
      </w:r>
    </w:p>
    <w:bookmarkEnd w:id="248"/>
    <w:p w14:paraId="117620D6" w14:textId="77777777" w:rsidR="00B55E53" w:rsidRPr="00697684" w:rsidRDefault="00B55E53" w:rsidP="00347F86">
      <w:pPr>
        <w:pStyle w:val="Heading3"/>
        <w:numPr>
          <w:ilvl w:val="2"/>
          <w:numId w:val="93"/>
        </w:numPr>
      </w:pPr>
      <w:r>
        <w:t>Self-harm, abuse and neglect</w:t>
      </w:r>
    </w:p>
    <w:p w14:paraId="1E85D21D" w14:textId="77777777" w:rsidR="00404794" w:rsidRDefault="00404794" w:rsidP="00347F86">
      <w:bookmarkStart w:id="249" w:name="_Hlk23187077"/>
      <w:r w:rsidRPr="00105B7F">
        <w:t xml:space="preserve">Children who live in remote areas </w:t>
      </w:r>
      <w:r>
        <w:t xml:space="preserve">are </w:t>
      </w:r>
      <w:r w:rsidRPr="00105B7F">
        <w:t>more likely to die due to intentional self-harm than by other external causes, compared to children who lived in metropolitan areas.</w:t>
      </w:r>
      <w:r w:rsidRPr="00105B7F">
        <w:rPr>
          <w:rStyle w:val="EndnoteReference"/>
        </w:rPr>
        <w:endnoteReference w:id="452"/>
      </w:r>
      <w:r w:rsidRPr="00105B7F">
        <w:t xml:space="preserve"> Data on hospitalisations for intentional self-harm in children aged 3–17 years </w:t>
      </w:r>
      <w:r>
        <w:t xml:space="preserve">show that children </w:t>
      </w:r>
      <w:r w:rsidRPr="00105B7F">
        <w:t>in regional and remote areas accounted for 38% of all hospitalisations between 2007–2008 and 2012–2013.</w:t>
      </w:r>
      <w:r w:rsidRPr="00105B7F">
        <w:rPr>
          <w:rStyle w:val="EndnoteReference"/>
        </w:rPr>
        <w:endnoteReference w:id="453"/>
      </w:r>
    </w:p>
    <w:p w14:paraId="0EDA5B69" w14:textId="2CE19555" w:rsidR="00404794" w:rsidRDefault="00404794" w:rsidP="00347F86">
      <w:r>
        <w:t>T</w:t>
      </w:r>
      <w:r w:rsidRPr="00105B7F">
        <w:t>he Australian Institute of Health and Welfare (AIHW) reported in 2016–2017 that children from very remote areas were four times as likely as those from major cities to be the subject of a substantiation of abuse or neglect after an investigation of an at-risk notification.</w:t>
      </w:r>
      <w:r w:rsidRPr="00105B7F">
        <w:rPr>
          <w:rStyle w:val="EndnoteReference"/>
        </w:rPr>
        <w:endnoteReference w:id="454"/>
      </w:r>
    </w:p>
    <w:p w14:paraId="652A98EC" w14:textId="3DE4F81E" w:rsidR="001E3174" w:rsidRDefault="001E3174">
      <w:pPr>
        <w:keepNext w:val="0"/>
        <w:keepLines w:val="0"/>
        <w:widowControl/>
        <w:spacing w:after="160" w:line="259" w:lineRule="auto"/>
      </w:pPr>
      <w:r>
        <w:br w:type="page"/>
      </w:r>
    </w:p>
    <w:bookmarkEnd w:id="249"/>
    <w:p w14:paraId="579FCFF0" w14:textId="77777777" w:rsidR="00B55E53" w:rsidRDefault="00B55E53" w:rsidP="00347F86">
      <w:pPr>
        <w:pStyle w:val="Heading3"/>
      </w:pPr>
      <w:r>
        <w:lastRenderedPageBreak/>
        <w:t>Young parenthood</w:t>
      </w:r>
      <w:bookmarkStart w:id="250" w:name="_Hlk23187100"/>
    </w:p>
    <w:bookmarkEnd w:id="250"/>
    <w:p w14:paraId="1DC39624" w14:textId="77777777" w:rsidR="00404794" w:rsidRDefault="00404794" w:rsidP="00347F86">
      <w:pPr>
        <w:spacing w:before="240"/>
      </w:pPr>
      <w:r w:rsidRPr="00B56CB3">
        <w:t>In 2017, the N</w:t>
      </w:r>
      <w:r>
        <w:t>ational Children’s Commissioner</w:t>
      </w:r>
      <w:r w:rsidRPr="00B56CB3">
        <w:t xml:space="preserve"> </w:t>
      </w:r>
      <w:r>
        <w:t>found that t</w:t>
      </w:r>
      <w:r w:rsidRPr="00B56CB3">
        <w:t>eenagers in rural and remote areas experience young parenthood at four times the rate of their metropolitan counterparts.</w:t>
      </w:r>
      <w:r w:rsidRPr="001C7824">
        <w:rPr>
          <w:rStyle w:val="EndnoteReference"/>
        </w:rPr>
        <w:endnoteReference w:id="455"/>
      </w:r>
      <w:r>
        <w:t xml:space="preserve"> </w:t>
      </w:r>
      <w:r w:rsidRPr="00B56CB3">
        <w:t>Research indicates that limited access to information and health services may contribute to higher rates of teenage pregnancy in rural and remote areas</w:t>
      </w:r>
      <w:r>
        <w:t xml:space="preserve">. </w:t>
      </w:r>
      <w:r w:rsidRPr="00B56CB3">
        <w:t>Young people themselves report that ‘confidentiality, challenges in being able to discuss sensitive health issues, and cost, all present barriers to using and purchasing contraception’.</w:t>
      </w:r>
      <w:r w:rsidRPr="001C7824">
        <w:rPr>
          <w:rStyle w:val="EndnoteReference"/>
        </w:rPr>
        <w:endnoteReference w:id="456"/>
      </w:r>
      <w:r>
        <w:t xml:space="preserve"> </w:t>
      </w:r>
    </w:p>
    <w:p w14:paraId="56294AB8" w14:textId="77777777" w:rsidR="00B55E53" w:rsidRPr="00697684" w:rsidRDefault="00B55E53" w:rsidP="00347F86">
      <w:pPr>
        <w:pStyle w:val="Heading3"/>
      </w:pPr>
      <w:r w:rsidRPr="00697684">
        <w:t>Education</w:t>
      </w:r>
    </w:p>
    <w:p w14:paraId="679AF3FD" w14:textId="77777777" w:rsidR="00404794" w:rsidRDefault="00404794" w:rsidP="00347F86">
      <w:bookmarkStart w:id="251" w:name="_Hlk23187119"/>
      <w:r>
        <w:t>Four-year-old c</w:t>
      </w:r>
      <w:r w:rsidRPr="00E66A14">
        <w:t>hildren living in very remote areas of Australia are more than twice as likely as those from major cities to be developmentally vulnerable (45.5% and 20.8% respectively)</w:t>
      </w:r>
      <w:r>
        <w:t xml:space="preserve"> against Australian Early Childhood Development Index domains.</w:t>
      </w:r>
      <w:r>
        <w:rPr>
          <w:rStyle w:val="EndnoteReference"/>
        </w:rPr>
        <w:endnoteReference w:id="457"/>
      </w:r>
      <w:r>
        <w:t xml:space="preserve"> </w:t>
      </w:r>
    </w:p>
    <w:p w14:paraId="3E8F2D71" w14:textId="77777777" w:rsidR="00404794" w:rsidRDefault="00404794" w:rsidP="00347F86">
      <w:pPr>
        <w:spacing w:before="240"/>
      </w:pPr>
      <w:bookmarkStart w:id="252" w:name="_Hlk23779773"/>
      <w:r>
        <w:t>School attendance across years one to ten decreases as remoteness increases.</w:t>
      </w:r>
      <w:r>
        <w:rPr>
          <w:rStyle w:val="EndnoteReference"/>
        </w:rPr>
        <w:endnoteReference w:id="458"/>
      </w:r>
      <w:r>
        <w:t xml:space="preserve"> Nationally (in 2017), reading and numeracy outcomes declined with remoteness. For example, the proportion of year five students that achieved at or above the national minimum standard in reading was 95% in major city areas compared to 52.7% in very remote areas,</w:t>
      </w:r>
      <w:r>
        <w:rPr>
          <w:rStyle w:val="EndnoteReference"/>
        </w:rPr>
        <w:endnoteReference w:id="459"/>
      </w:r>
      <w:r>
        <w:t xml:space="preserve"> and in numeracy was 96.2% in major cities compared to 60.7% in very remote areas.</w:t>
      </w:r>
      <w:r>
        <w:rPr>
          <w:rStyle w:val="EndnoteReference"/>
        </w:rPr>
        <w:endnoteReference w:id="460"/>
      </w:r>
    </w:p>
    <w:bookmarkEnd w:id="251"/>
    <w:bookmarkEnd w:id="252"/>
    <w:p w14:paraId="260C2C80" w14:textId="77777777" w:rsidR="00B55E53" w:rsidRPr="00697684" w:rsidRDefault="00B55E53" w:rsidP="00347F86">
      <w:pPr>
        <w:pStyle w:val="Heading3"/>
      </w:pPr>
      <w:r w:rsidRPr="00697684">
        <w:t>Leisure</w:t>
      </w:r>
      <w:r>
        <w:t xml:space="preserve"> and play</w:t>
      </w:r>
    </w:p>
    <w:p w14:paraId="2037D7D5" w14:textId="5E9380C0" w:rsidR="00404794" w:rsidRDefault="00404794" w:rsidP="00347F86">
      <w:bookmarkStart w:id="253" w:name="_Hlk23187177"/>
      <w:r>
        <w:t>Children in regional and remote areas of Australia typically have access to a more limited range of organised sports and physical activities when compared with children living in metropolitan areas. 58% of children from remote areas participate in organised physical activity outside of school, compared to 69% of children in regional areas and 76% of children living in major cities of Australia.</w:t>
      </w:r>
      <w:r>
        <w:rPr>
          <w:rStyle w:val="EndnoteReference"/>
        </w:rPr>
        <w:endnoteReference w:id="461"/>
      </w:r>
    </w:p>
    <w:p w14:paraId="1238C934" w14:textId="77777777" w:rsidR="00C73AF8" w:rsidRDefault="00C73AF8">
      <w:pPr>
        <w:keepNext w:val="0"/>
        <w:keepLines w:val="0"/>
        <w:widowControl/>
        <w:spacing w:after="160" w:line="259" w:lineRule="auto"/>
        <w:rPr>
          <w:b/>
          <w:bCs/>
          <w:lang w:val="en-US"/>
        </w:rPr>
      </w:pPr>
      <w:r>
        <w:rPr>
          <w:b/>
          <w:bCs/>
          <w:lang w:val="en-US"/>
        </w:rPr>
        <w:br w:type="page"/>
      </w:r>
    </w:p>
    <w:p w14:paraId="00472991" w14:textId="7A791573" w:rsidR="00C73AF8" w:rsidRPr="00C73AF8" w:rsidRDefault="00C73AF8" w:rsidP="00C73AF8">
      <w:pPr>
        <w:rPr>
          <w:lang w:val="en-US"/>
        </w:rPr>
      </w:pPr>
      <w:r w:rsidRPr="00C73AF8">
        <w:rPr>
          <w:b/>
          <w:bCs/>
          <w:lang w:val="en-US"/>
        </w:rPr>
        <w:lastRenderedPageBreak/>
        <w:t>Participation in organised activity - place of residence</w:t>
      </w:r>
    </w:p>
    <w:bookmarkEnd w:id="253"/>
    <w:p w14:paraId="547BE078" w14:textId="48B3B6F7" w:rsidR="00C73AF8" w:rsidRDefault="00C73AF8" w:rsidP="00347F86">
      <w:r>
        <w:rPr>
          <w:noProof/>
        </w:rPr>
        <w:drawing>
          <wp:inline distT="0" distB="0" distL="0" distR="0" wp14:anchorId="317EEE02" wp14:editId="785E7962">
            <wp:extent cx="5372100" cy="3340100"/>
            <wp:effectExtent l="0" t="0" r="0" b="0"/>
            <wp:docPr id="95" name="Immagine 95" desc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 name="Figura 9.1-01.png"/>
                    <pic:cNvPicPr/>
                  </pic:nvPicPr>
                  <pic:blipFill>
                    <a:blip r:embed="rId118" cstate="print">
                      <a:extLst>
                        <a:ext uri="{28A0092B-C50C-407E-A947-70E740481C1C}">
                          <a14:useLocalDpi xmlns:a14="http://schemas.microsoft.com/office/drawing/2010/main" val="0"/>
                        </a:ext>
                      </a:extLst>
                    </a:blip>
                    <a:stretch>
                      <a:fillRect/>
                    </a:stretch>
                  </pic:blipFill>
                  <pic:spPr>
                    <a:xfrm>
                      <a:off x="0" y="0"/>
                      <a:ext cx="5372100" cy="3340100"/>
                    </a:xfrm>
                    <a:prstGeom prst="rect">
                      <a:avLst/>
                    </a:prstGeom>
                  </pic:spPr>
                </pic:pic>
              </a:graphicData>
            </a:graphic>
          </wp:inline>
        </w:drawing>
      </w:r>
    </w:p>
    <w:p w14:paraId="4F49D7D8" w14:textId="77777777" w:rsidR="008B669B" w:rsidRPr="00406921" w:rsidRDefault="008B669B" w:rsidP="00347F86">
      <w:pPr>
        <w:rPr>
          <w:i/>
          <w:iCs/>
          <w:sz w:val="18"/>
          <w:szCs w:val="18"/>
        </w:rPr>
      </w:pPr>
      <w:bookmarkStart w:id="254" w:name="_Hlk23187196"/>
      <w:r w:rsidRPr="00406921">
        <w:rPr>
          <w:sz w:val="18"/>
          <w:szCs w:val="18"/>
        </w:rPr>
        <w:t xml:space="preserve">Figure 9.1 Sourced from Australian Government Australian Sports Commission, </w:t>
      </w:r>
      <w:r w:rsidRPr="00406921">
        <w:rPr>
          <w:i/>
          <w:iCs/>
          <w:sz w:val="18"/>
          <w:szCs w:val="18"/>
        </w:rPr>
        <w:t>AusPlay Focus: Children’s Participation in Organised Physical Activity Outside of School Hours</w:t>
      </w:r>
      <w:r w:rsidRPr="00406921">
        <w:rPr>
          <w:sz w:val="18"/>
          <w:szCs w:val="18"/>
        </w:rPr>
        <w:t xml:space="preserve"> (April 2018).</w:t>
      </w:r>
    </w:p>
    <w:bookmarkEnd w:id="254"/>
    <w:p w14:paraId="429D6FD2" w14:textId="77777777" w:rsidR="00B55E53" w:rsidRPr="003D7D9C" w:rsidRDefault="00B55E53" w:rsidP="00347F86">
      <w:pPr>
        <w:pStyle w:val="Heading3"/>
      </w:pPr>
      <w:r w:rsidRPr="003D7D9C">
        <w:t>Natural disasters</w:t>
      </w:r>
    </w:p>
    <w:p w14:paraId="3ED44125" w14:textId="77777777" w:rsidR="00404794" w:rsidRDefault="00404794" w:rsidP="00347F86">
      <w:bookmarkStart w:id="255" w:name="_Hlk23187213"/>
      <w:bookmarkStart w:id="256" w:name="_Toc18067393"/>
      <w:bookmarkStart w:id="257" w:name="_Toc18323405"/>
      <w:r>
        <w:t>In February 2019, UNICEF published a report on the views of children and young people affected by drought.</w:t>
      </w:r>
      <w:r>
        <w:rPr>
          <w:rStyle w:val="EndnoteReference"/>
        </w:rPr>
        <w:endnoteReference w:id="462"/>
      </w:r>
      <w:r>
        <w:t xml:space="preserve"> The study found that there are few child and youth specific drought relief interventions. Workloads for children on and off farms have increased substantially, leaving little time for schoolwork and play. The children and young people described their days as long and stressful, living and breathing the drought every day. The report makes a number of recommendations related to youth-related service provision, child friendly information, physical and mental health services and support.</w:t>
      </w:r>
      <w:r>
        <w:rPr>
          <w:rStyle w:val="EndnoteReference"/>
        </w:rPr>
        <w:endnoteReference w:id="463"/>
      </w:r>
    </w:p>
    <w:p w14:paraId="6FD405A6" w14:textId="278B7D13" w:rsidR="00404794" w:rsidRDefault="00404794" w:rsidP="00347F86">
      <w:pPr>
        <w:spacing w:before="240"/>
        <w:rPr>
          <w:b/>
          <w:bCs/>
        </w:rPr>
      </w:pPr>
      <w:r>
        <w:rPr>
          <w:b/>
          <w:bCs/>
        </w:rPr>
        <w:t xml:space="preserve">In </w:t>
      </w:r>
      <w:r w:rsidRPr="00D43090">
        <w:rPr>
          <w:b/>
          <w:bCs/>
        </w:rPr>
        <w:t>its Concluding Observations (2019)</w:t>
      </w:r>
      <w:r>
        <w:rPr>
          <w:b/>
          <w:bCs/>
        </w:rPr>
        <w:t>, the Committee on the Rights of the Child</w:t>
      </w:r>
      <w:r w:rsidRPr="00D43090">
        <w:rPr>
          <w:b/>
          <w:bCs/>
        </w:rPr>
        <w:t xml:space="preserve"> urged the Australian Government to ensure that children’s views are taken into account in developing policies and programs addressing disaster risk management.</w:t>
      </w:r>
      <w:r w:rsidRPr="00C73AF8">
        <w:rPr>
          <w:rStyle w:val="EndnoteReference"/>
        </w:rPr>
        <w:endnoteReference w:id="464"/>
      </w:r>
      <w:bookmarkEnd w:id="255"/>
    </w:p>
    <w:p w14:paraId="2D4A09AF" w14:textId="54889F8D" w:rsidR="00C73AF8" w:rsidRDefault="00C73AF8">
      <w:pPr>
        <w:keepNext w:val="0"/>
        <w:keepLines w:val="0"/>
        <w:widowControl/>
        <w:spacing w:after="160" w:line="259" w:lineRule="auto"/>
        <w:rPr>
          <w:b/>
          <w:bCs/>
        </w:rPr>
      </w:pPr>
      <w:r>
        <w:rPr>
          <w:b/>
          <w:bCs/>
        </w:rPr>
        <w:br w:type="page"/>
      </w:r>
    </w:p>
    <w:p w14:paraId="329E48AF" w14:textId="0901E85D" w:rsidR="00B55E53" w:rsidRPr="00E31C03" w:rsidRDefault="00B55E53" w:rsidP="00347F86">
      <w:pPr>
        <w:pStyle w:val="Heading2"/>
      </w:pPr>
      <w:bookmarkStart w:id="258" w:name="_Toc25573131"/>
      <w:r w:rsidRPr="00E31C03">
        <w:lastRenderedPageBreak/>
        <w:t>The way forward</w:t>
      </w:r>
      <w:bookmarkEnd w:id="256"/>
      <w:bookmarkEnd w:id="257"/>
      <w:bookmarkEnd w:id="258"/>
    </w:p>
    <w:p w14:paraId="6A71C58D" w14:textId="77777777" w:rsidR="00404794" w:rsidRPr="00812C89" w:rsidRDefault="00404794" w:rsidP="00347F86">
      <w:bookmarkStart w:id="259" w:name="_Hlk23187230"/>
      <w:r w:rsidRPr="00AB336D">
        <w:rPr>
          <w:b/>
          <w:bCs/>
          <w:color w:val="FF0000"/>
          <w:sz w:val="40"/>
          <w:szCs w:val="40"/>
          <w:shd w:val="clear" w:color="auto" w:fill="FFFFFF"/>
        </w:rPr>
        <w:t xml:space="preserve">® </w:t>
      </w:r>
      <w:r w:rsidRPr="003A411F">
        <w:t xml:space="preserve">The </w:t>
      </w:r>
      <w:r w:rsidRPr="00812C89">
        <w:t>Australian Government should develop a national poverty reduction plan that explicitly focuses on children</w:t>
      </w:r>
      <w:r>
        <w:t>.</w:t>
      </w:r>
    </w:p>
    <w:p w14:paraId="29B495CE" w14:textId="77777777" w:rsidR="00404794" w:rsidRPr="00812C89" w:rsidRDefault="00404794" w:rsidP="00347F86">
      <w:pPr>
        <w:spacing w:before="240"/>
      </w:pPr>
      <w:r w:rsidRPr="00AB336D">
        <w:rPr>
          <w:b/>
          <w:bCs/>
          <w:color w:val="FF0000"/>
          <w:sz w:val="40"/>
          <w:szCs w:val="40"/>
          <w:shd w:val="clear" w:color="auto" w:fill="FFFFFF"/>
        </w:rPr>
        <w:t>®</w:t>
      </w:r>
      <w:r w:rsidRPr="00812C89">
        <w:rPr>
          <w:b/>
          <w:bCs/>
          <w:color w:val="FF0000"/>
          <w:shd w:val="clear" w:color="auto" w:fill="FFFFFF"/>
        </w:rPr>
        <w:t xml:space="preserve"> </w:t>
      </w:r>
      <w:r w:rsidRPr="00812C89">
        <w:t xml:space="preserve">Australian Governments should work to increase social housing stock and affordable housing with a specific focus on the needs of homeless children and young people. This should form part of the overall strategy for advancing children’s rights. </w:t>
      </w:r>
    </w:p>
    <w:p w14:paraId="0FE3C2AD" w14:textId="77777777" w:rsidR="00404794" w:rsidRPr="00812C89" w:rsidRDefault="00404794" w:rsidP="00347F86">
      <w:pPr>
        <w:spacing w:before="240"/>
      </w:pPr>
      <w:r w:rsidRPr="00AB336D">
        <w:rPr>
          <w:b/>
          <w:bCs/>
          <w:color w:val="FF0000"/>
          <w:sz w:val="40"/>
          <w:szCs w:val="40"/>
          <w:shd w:val="clear" w:color="auto" w:fill="FFFFFF"/>
        </w:rPr>
        <w:t xml:space="preserve">® </w:t>
      </w:r>
      <w:r w:rsidRPr="00812C89">
        <w:t xml:space="preserve">Australian Governments should include children under 12 years of age in the Reconnect Program. </w:t>
      </w:r>
    </w:p>
    <w:p w14:paraId="2FB01B39" w14:textId="77777777" w:rsidR="00404794" w:rsidRPr="00DF2617" w:rsidRDefault="00404794" w:rsidP="00347F86">
      <w:pPr>
        <w:tabs>
          <w:tab w:val="num" w:pos="7383"/>
        </w:tabs>
        <w:spacing w:before="240"/>
        <w:rPr>
          <w:b/>
          <w:bCs/>
          <w:shd w:val="clear" w:color="auto" w:fill="FFFFFF"/>
        </w:rPr>
      </w:pPr>
      <w:r w:rsidRPr="00AB336D">
        <w:rPr>
          <w:b/>
          <w:bCs/>
          <w:color w:val="FF0000"/>
          <w:sz w:val="40"/>
          <w:szCs w:val="40"/>
          <w:shd w:val="clear" w:color="auto" w:fill="FFFFFF"/>
        </w:rPr>
        <w:t>®</w:t>
      </w:r>
      <w:r w:rsidRPr="00812C89">
        <w:rPr>
          <w:b/>
          <w:bCs/>
          <w:color w:val="FF0000"/>
          <w:shd w:val="clear" w:color="auto" w:fill="FFFFFF"/>
        </w:rPr>
        <w:t xml:space="preserve"> </w:t>
      </w:r>
      <w:r w:rsidRPr="00812C89">
        <w:rPr>
          <w:bCs/>
          <w:lang w:val="en-US"/>
        </w:rPr>
        <w:t xml:space="preserve">The Australian Government </w:t>
      </w:r>
      <w:r>
        <w:rPr>
          <w:bCs/>
          <w:lang w:val="en-US"/>
        </w:rPr>
        <w:t xml:space="preserve">should </w:t>
      </w:r>
      <w:r w:rsidRPr="00812C89">
        <w:rPr>
          <w:bCs/>
          <w:lang w:val="en-US"/>
        </w:rPr>
        <w:t>address</w:t>
      </w:r>
      <w:r>
        <w:rPr>
          <w:bCs/>
          <w:lang w:val="en-US"/>
        </w:rPr>
        <w:t xml:space="preserve"> </w:t>
      </w:r>
      <w:r w:rsidRPr="00812C89">
        <w:rPr>
          <w:bCs/>
          <w:lang w:val="en-US"/>
        </w:rPr>
        <w:t xml:space="preserve">inequality experienced by </w:t>
      </w:r>
      <w:r w:rsidRPr="00DF2617">
        <w:rPr>
          <w:bCs/>
          <w:lang w:val="en-US"/>
        </w:rPr>
        <w:t>children living in regional and remote Australia through targeted measures.</w:t>
      </w:r>
    </w:p>
    <w:bookmarkEnd w:id="259"/>
    <w:p w14:paraId="0555DAFB" w14:textId="172B59A8" w:rsidR="00580AED" w:rsidRDefault="00580AED" w:rsidP="00347F86">
      <w:pPr>
        <w:tabs>
          <w:tab w:val="num" w:pos="7383"/>
        </w:tabs>
        <w:spacing w:before="240"/>
        <w:rPr>
          <w:bCs/>
          <w:lang w:val="en-US"/>
        </w:rPr>
        <w:sectPr w:rsidR="00580AED" w:rsidSect="00EC1134">
          <w:headerReference w:type="even" r:id="rId119"/>
          <w:headerReference w:type="default" r:id="rId120"/>
          <w:footerReference w:type="default" r:id="rId121"/>
          <w:endnotePr>
            <w:numFmt w:val="decimal"/>
            <w:numRestart w:val="eachSect"/>
          </w:endnotePr>
          <w:pgSz w:w="11906" w:h="16838" w:code="9"/>
          <w:pgMar w:top="1440" w:right="1440" w:bottom="1440" w:left="1440" w:header="708" w:footer="708" w:gutter="0"/>
          <w:cols w:space="708"/>
          <w:docGrid w:linePitch="360"/>
        </w:sectPr>
      </w:pPr>
    </w:p>
    <w:p w14:paraId="389AE85A" w14:textId="5F65F684" w:rsidR="00EB67AA" w:rsidRDefault="004C4ED2" w:rsidP="00EB67AA">
      <w:r>
        <w:rPr>
          <w:noProof/>
        </w:rPr>
        <w:lastRenderedPageBreak/>
        <w:drawing>
          <wp:inline distT="0" distB="0" distL="0" distR="0" wp14:anchorId="355276D5" wp14:editId="32EB35A6">
            <wp:extent cx="5731510" cy="8279130"/>
            <wp:effectExtent l="0" t="0" r="0" b="1270"/>
            <wp:docPr id="111" name="Immagine 111" descr="Infographic highlighting issues in Chapter 10 Education, leisure and cultural activities &#10;Box 1: 31.4% of children aged 0-12 attended a government approved child-care service = 1.8% increase from 2017-2018.&#10;Box 2: Early childhood education and care&#10;Box 2.1: 40% of children under 3 were enrolled in early childhood education and care (2017). 67% of children aged 3 were enrolled in early childhood education and care (2017). 342,464 children aged 4-5 were enrolled in a pre-school program (2018).&#10;Box 2.2: 21% of Early Childhood Education and Care service providers are not meeting the National Quality Standards (June 2019).&#10;Box 2.3: 1 in 5 start school developmentally vulnerable.&#10;Box 2.4: Top difficulties for parents using or thinking about using early childhood education and care were cost of child-care, finding care for a sick child and finding care at short notice.&#10;Box 3: Primary and secondary education: 3,893,834 students were enrolled in 9, 477 schools. Pie chart: 14.6% of students were enrolled in independent schools, 65.7% of students were enrolled in government schools, 19.7% of students were enrolled in Catholic schools (2018). &#10;Box 4: A survey of 771 students with disability identified concerning experiences at school. 19% experienced restraint. 21% experienced seclusion (2017). &#10;Box 5: 63% of children participated in organised sport or physical activity outside of school hours at least once per week (20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 name="Chapter 10_Infographic.png"/>
                    <pic:cNvPicPr/>
                  </pic:nvPicPr>
                  <pic:blipFill>
                    <a:blip r:embed="rId122" cstate="print">
                      <a:extLst>
                        <a:ext uri="{28A0092B-C50C-407E-A947-70E740481C1C}">
                          <a14:useLocalDpi xmlns:a14="http://schemas.microsoft.com/office/drawing/2010/main" val="0"/>
                        </a:ext>
                      </a:extLst>
                    </a:blip>
                    <a:stretch>
                      <a:fillRect/>
                    </a:stretch>
                  </pic:blipFill>
                  <pic:spPr>
                    <a:xfrm>
                      <a:off x="0" y="0"/>
                      <a:ext cx="5731510" cy="8279130"/>
                    </a:xfrm>
                    <a:prstGeom prst="rect">
                      <a:avLst/>
                    </a:prstGeom>
                  </pic:spPr>
                </pic:pic>
              </a:graphicData>
            </a:graphic>
          </wp:inline>
        </w:drawing>
      </w:r>
    </w:p>
    <w:p w14:paraId="65AF0D34" w14:textId="311BE6DD" w:rsidR="004C4ED2" w:rsidRDefault="004C4ED2">
      <w:pPr>
        <w:keepNext w:val="0"/>
        <w:keepLines w:val="0"/>
        <w:widowControl/>
        <w:spacing w:after="160" w:line="259" w:lineRule="auto"/>
      </w:pPr>
      <w:r>
        <w:br w:type="page"/>
      </w:r>
    </w:p>
    <w:p w14:paraId="0886EC97" w14:textId="53FD5461" w:rsidR="00580AED" w:rsidRDefault="00580AED" w:rsidP="00347F86">
      <w:pPr>
        <w:pStyle w:val="Heading1"/>
      </w:pPr>
      <w:bookmarkStart w:id="260" w:name="_Toc25573132"/>
      <w:r>
        <w:lastRenderedPageBreak/>
        <w:t>Education, leisure and cultural activities</w:t>
      </w:r>
      <w:bookmarkEnd w:id="260"/>
    </w:p>
    <w:p w14:paraId="4F4C057B" w14:textId="77777777" w:rsidR="00AC38EA" w:rsidRDefault="00AC38EA" w:rsidP="00347F86">
      <w:pPr>
        <w:spacing w:before="240"/>
        <w:rPr>
          <w:rFonts w:cs="Open Sans"/>
        </w:rPr>
      </w:pPr>
      <w:r w:rsidRPr="00966447">
        <w:rPr>
          <w:rFonts w:cs="Open Sans"/>
        </w:rPr>
        <w:t xml:space="preserve">Every child in Australia </w:t>
      </w:r>
      <w:r w:rsidRPr="00D15CDE">
        <w:rPr>
          <w:rFonts w:cs="Open Sans"/>
        </w:rPr>
        <w:t>has the right to an education,</w:t>
      </w:r>
      <w:r w:rsidRPr="00D15CDE">
        <w:rPr>
          <w:rStyle w:val="EndnoteReference"/>
        </w:rPr>
        <w:endnoteReference w:id="465"/>
      </w:r>
      <w:r w:rsidRPr="00D15CDE">
        <w:rPr>
          <w:rFonts w:cs="Open Sans"/>
        </w:rPr>
        <w:t xml:space="preserve"> to engage in appropriate play and recreational activities and to </w:t>
      </w:r>
      <w:r w:rsidRPr="00D15CDE">
        <w:rPr>
          <w:rFonts w:cs="Open Sans"/>
          <w:color w:val="000000"/>
          <w:shd w:val="clear" w:color="auto" w:fill="FFFFFF"/>
        </w:rPr>
        <w:t>participate fully in cultural life.</w:t>
      </w:r>
      <w:r w:rsidRPr="00D15CDE">
        <w:rPr>
          <w:rStyle w:val="EndnoteReference"/>
          <w:color w:val="000000"/>
          <w:shd w:val="clear" w:color="auto" w:fill="FFFFFF"/>
        </w:rPr>
        <w:endnoteReference w:id="466"/>
      </w:r>
      <w:r w:rsidRPr="00966447">
        <w:rPr>
          <w:rFonts w:cs="Open Sans"/>
        </w:rPr>
        <w:t xml:space="preserve"> </w:t>
      </w:r>
    </w:p>
    <w:p w14:paraId="0991A9BB" w14:textId="77777777" w:rsidR="00AC38EA" w:rsidRPr="001913CC" w:rsidRDefault="00AC38EA" w:rsidP="00347F86">
      <w:pPr>
        <w:spacing w:before="240"/>
        <w:rPr>
          <w:rFonts w:cs="Open Sans"/>
          <w:b/>
          <w:bCs/>
        </w:rPr>
      </w:pPr>
      <w:bookmarkStart w:id="261" w:name="_Toc21867811"/>
      <w:r w:rsidRPr="001913CC">
        <w:rPr>
          <w:b/>
          <w:bCs/>
        </w:rPr>
        <w:t>In its Concluding Observations (2019), the Committee on the Rights of the Child noted Target 4.1 of the Sustainable Development Goals and urged the Australian Government to strengthen its investments in improving early childhood education, and primary and secondary levels, paying particular attention to children living in remote areas, Aboriginal and Torres Strait Islander children, children with disabilities, children in marginali</w:t>
      </w:r>
      <w:r>
        <w:rPr>
          <w:b/>
          <w:bCs/>
        </w:rPr>
        <w:t>s</w:t>
      </w:r>
      <w:r w:rsidRPr="001913CC">
        <w:rPr>
          <w:b/>
          <w:bCs/>
        </w:rPr>
        <w:t>ed and disadvantaged situations, children in alternative care and children from refugee and migrant backgrounds.</w:t>
      </w:r>
      <w:r w:rsidRPr="00EB67AA">
        <w:rPr>
          <w:rStyle w:val="EndnoteReference"/>
        </w:rPr>
        <w:endnoteReference w:id="467"/>
      </w:r>
      <w:r w:rsidRPr="00EB67AA">
        <w:rPr>
          <w:rFonts w:cs="Open Sans"/>
        </w:rPr>
        <w:t xml:space="preserve"> </w:t>
      </w:r>
    </w:p>
    <w:p w14:paraId="701C603F" w14:textId="701A3853" w:rsidR="00580AED" w:rsidRPr="00B00B03" w:rsidRDefault="00580AED" w:rsidP="00347F86">
      <w:pPr>
        <w:pStyle w:val="Heading2"/>
      </w:pPr>
      <w:bookmarkStart w:id="263" w:name="_Toc25573133"/>
      <w:r>
        <w:t>Early childhood education and care</w:t>
      </w:r>
      <w:bookmarkEnd w:id="261"/>
      <w:bookmarkEnd w:id="263"/>
    </w:p>
    <w:p w14:paraId="7F2A4AA2" w14:textId="77777777" w:rsidR="00AC38EA" w:rsidRPr="006225F2" w:rsidRDefault="00AC38EA" w:rsidP="00347F86">
      <w:r w:rsidRPr="0010657A">
        <w:t xml:space="preserve">Young children’s access to quality early childhood education and care </w:t>
      </w:r>
      <w:r>
        <w:t xml:space="preserve">(ECEC) </w:t>
      </w:r>
      <w:r w:rsidRPr="0010657A">
        <w:t>services supports their learning, development and socialisation and promotes school readiness. It also acts as a safeguarding mechanism for many children and connects families into services and supports.</w:t>
      </w:r>
      <w:r w:rsidRPr="0010657A">
        <w:rPr>
          <w:rFonts w:cs="Open Sans"/>
          <w:color w:val="000000" w:themeColor="text1"/>
        </w:rPr>
        <w:t xml:space="preserve"> </w:t>
      </w:r>
      <w:r w:rsidRPr="002B40D9">
        <w:rPr>
          <w:rFonts w:cs="Open Sans"/>
          <w:color w:val="000000" w:themeColor="text1"/>
        </w:rPr>
        <w:t>The Australian Early Development Census (AEDC) 2019 states that ‘</w:t>
      </w:r>
      <w:r w:rsidRPr="002B40D9">
        <w:t>investing time, effort and resources in the early years of a child’s life has significant impacts on their behaviour, learning, health and wellbeing, as</w:t>
      </w:r>
      <w:r w:rsidRPr="006225F2">
        <w:t xml:space="preserve"> they transition from childhood to adulthood’.</w:t>
      </w:r>
      <w:r w:rsidRPr="006225F2">
        <w:rPr>
          <w:rStyle w:val="EndnoteReference"/>
        </w:rPr>
        <w:endnoteReference w:id="468"/>
      </w:r>
    </w:p>
    <w:p w14:paraId="1943C255" w14:textId="77777777" w:rsidR="00AC38EA" w:rsidRPr="006225F2" w:rsidRDefault="00AC38EA" w:rsidP="00347F86">
      <w:pPr>
        <w:spacing w:before="240"/>
        <w:rPr>
          <w:rFonts w:cs="Open Sans"/>
        </w:rPr>
      </w:pPr>
      <w:r w:rsidRPr="006225F2">
        <w:rPr>
          <w:rFonts w:cs="Open Sans"/>
          <w:shd w:val="clear" w:color="auto" w:fill="FFFFFF"/>
        </w:rPr>
        <w:t>In 2018, there were 342,464 children aged 4 or 5 years old enrolled in a preschool program in Australia. Of these, 80% (274,574) were aged 4, and 20% (67,889) were aged 5. It is estimated that around 86% of children aged 4 and 21% of children aged 5 were enrolled in preschool programs.</w:t>
      </w:r>
      <w:r w:rsidRPr="006225F2">
        <w:rPr>
          <w:rStyle w:val="EndnoteReference"/>
        </w:rPr>
        <w:endnoteReference w:id="469"/>
      </w:r>
      <w:r w:rsidRPr="006225F2">
        <w:rPr>
          <w:rFonts w:cs="Open Sans"/>
        </w:rPr>
        <w:t xml:space="preserve"> </w:t>
      </w:r>
    </w:p>
    <w:p w14:paraId="5782F49E" w14:textId="77777777" w:rsidR="00AC38EA" w:rsidRPr="006225F2" w:rsidRDefault="00AC38EA" w:rsidP="00347F86">
      <w:pPr>
        <w:spacing w:before="240"/>
      </w:pPr>
      <w:r w:rsidRPr="006463E2">
        <w:t xml:space="preserve">Australia falls below </w:t>
      </w:r>
      <w:r>
        <w:t>the Organisation for Economic Co-operation and Development (</w:t>
      </w:r>
      <w:r w:rsidRPr="006463E2">
        <w:t>OECD</w:t>
      </w:r>
      <w:r>
        <w:t>)</w:t>
      </w:r>
      <w:r w:rsidRPr="006463E2">
        <w:t xml:space="preserve"> averages for enrolment in ECEC.</w:t>
      </w:r>
      <w:r>
        <w:rPr>
          <w:b/>
          <w:bCs/>
        </w:rPr>
        <w:t xml:space="preserve"> </w:t>
      </w:r>
      <w:r w:rsidRPr="006225F2">
        <w:t>OECD data from 2017 indicate</w:t>
      </w:r>
      <w:r>
        <w:t xml:space="preserve"> </w:t>
      </w:r>
      <w:r w:rsidRPr="006225F2">
        <w:t>that 40% of children under 3 were enrolled in ECEC, compared to 36% on average across OECD countries.</w:t>
      </w:r>
      <w:r w:rsidRPr="006225F2">
        <w:rPr>
          <w:rStyle w:val="EndnoteReference"/>
        </w:rPr>
        <w:endnoteReference w:id="470"/>
      </w:r>
      <w:r w:rsidRPr="006225F2">
        <w:t xml:space="preserve"> </w:t>
      </w:r>
      <w:r>
        <w:t xml:space="preserve">Although </w:t>
      </w:r>
      <w:r w:rsidRPr="006225F2">
        <w:t xml:space="preserve">67% </w:t>
      </w:r>
      <w:r>
        <w:t>of</w:t>
      </w:r>
      <w:r w:rsidRPr="006225F2">
        <w:t xml:space="preserve"> 3-year-old</w:t>
      </w:r>
      <w:r>
        <w:t>s in Australia are enrolled in ECEC</w:t>
      </w:r>
      <w:r w:rsidRPr="006225F2">
        <w:t>,</w:t>
      </w:r>
      <w:r>
        <w:t xml:space="preserve"> this is</w:t>
      </w:r>
      <w:r w:rsidRPr="006225F2">
        <w:t xml:space="preserve"> well below the OECD average of 79%.</w:t>
      </w:r>
      <w:r w:rsidRPr="006225F2">
        <w:rPr>
          <w:rStyle w:val="EndnoteReference"/>
        </w:rPr>
        <w:endnoteReference w:id="471"/>
      </w:r>
      <w:r>
        <w:t xml:space="preserve"> </w:t>
      </w:r>
      <w:r w:rsidRPr="006225F2">
        <w:t>In 2017, 85% of 4-year-olds were enrolled in ECEC, slightly below the OECD average of 87%.</w:t>
      </w:r>
      <w:r w:rsidRPr="006225F2">
        <w:rPr>
          <w:rStyle w:val="EndnoteReference"/>
        </w:rPr>
        <w:endnoteReference w:id="472"/>
      </w:r>
      <w:r w:rsidRPr="006225F2">
        <w:t xml:space="preserve"> </w:t>
      </w:r>
    </w:p>
    <w:p w14:paraId="55EF4503" w14:textId="7DC3CA75" w:rsidR="00AC38EA" w:rsidRDefault="00AC38EA" w:rsidP="00347F86">
      <w:pPr>
        <w:spacing w:before="240"/>
        <w:contextualSpacing/>
      </w:pPr>
      <w:r>
        <w:t xml:space="preserve">Early Childhood Australia notes that </w:t>
      </w:r>
      <w:r w:rsidRPr="00001FFD">
        <w:t xml:space="preserve">Australia has an above average proportion of children under three </w:t>
      </w:r>
      <w:r>
        <w:t xml:space="preserve">years </w:t>
      </w:r>
      <w:r w:rsidRPr="00001FFD">
        <w:t>attending ECEC.</w:t>
      </w:r>
      <w:r>
        <w:t xml:space="preserve"> However, Australia has one of the lowest proportions of three-year-olds enrolled in preschool, at only 15%. Early Childhood Australia goes on to state that this figure reflects the limitations of current data collections, as it does not include the large number of three-year-olds attending programs delivered by an early childhood teacher in long day-care settings.</w:t>
      </w:r>
      <w:r>
        <w:rPr>
          <w:rStyle w:val="EndnoteReference"/>
        </w:rPr>
        <w:endnoteReference w:id="473"/>
      </w:r>
    </w:p>
    <w:p w14:paraId="7360BAAE" w14:textId="77777777" w:rsidR="001417E3" w:rsidRPr="00033F7F" w:rsidRDefault="001417E3" w:rsidP="00347F86">
      <w:pPr>
        <w:spacing w:before="240"/>
        <w:rPr>
          <w:b/>
          <w:bCs/>
        </w:rPr>
      </w:pPr>
      <w:r w:rsidRPr="005747DB">
        <w:lastRenderedPageBreak/>
        <w:t xml:space="preserve">Every three years, Australia conducts </w:t>
      </w:r>
      <w:r>
        <w:t>the</w:t>
      </w:r>
      <w:r w:rsidRPr="005747DB">
        <w:t xml:space="preserve"> Early Development Census</w:t>
      </w:r>
      <w:r>
        <w:t xml:space="preserve"> (AEDC)</w:t>
      </w:r>
      <w:r w:rsidRPr="005747DB">
        <w:t xml:space="preserve">. </w:t>
      </w:r>
      <w:r>
        <w:t xml:space="preserve">Nationally, more than 308,000 children in their first year of full-time school participated in the AEDC in 2018. </w:t>
      </w:r>
    </w:p>
    <w:p w14:paraId="49A7B45E" w14:textId="77777777" w:rsidR="001417E3" w:rsidRDefault="001417E3" w:rsidP="00347F86">
      <w:pPr>
        <w:spacing w:before="240"/>
        <w:rPr>
          <w:rFonts w:cs="Open Sans"/>
        </w:rPr>
      </w:pPr>
      <w:r>
        <w:rPr>
          <w:rFonts w:cs="Open Sans"/>
        </w:rPr>
        <w:t xml:space="preserve">The majority of children are </w:t>
      </w:r>
      <w:r>
        <w:t>developmentally on track for each of the five AEDC domains.</w:t>
      </w:r>
      <w:r>
        <w:rPr>
          <w:rStyle w:val="EndnoteReference"/>
        </w:rPr>
        <w:endnoteReference w:id="474"/>
      </w:r>
      <w:r>
        <w:t xml:space="preserve"> However, </w:t>
      </w:r>
      <w:r>
        <w:rPr>
          <w:rFonts w:cs="Open Sans"/>
        </w:rPr>
        <w:t>t</w:t>
      </w:r>
      <w:r w:rsidRPr="005747DB">
        <w:rPr>
          <w:rFonts w:cs="Open Sans"/>
        </w:rPr>
        <w:t>he most recent data in 201</w:t>
      </w:r>
      <w:r>
        <w:rPr>
          <w:rFonts w:cs="Open Sans"/>
        </w:rPr>
        <w:t>8</w:t>
      </w:r>
      <w:r w:rsidRPr="005747DB">
        <w:rPr>
          <w:rFonts w:cs="Open Sans"/>
        </w:rPr>
        <w:t xml:space="preserve"> shows</w:t>
      </w:r>
      <w:r>
        <w:rPr>
          <w:rFonts w:cs="Open Sans"/>
        </w:rPr>
        <w:t xml:space="preserve"> </w:t>
      </w:r>
      <w:r w:rsidRPr="005747DB">
        <w:rPr>
          <w:rFonts w:cs="Open Sans"/>
        </w:rPr>
        <w:t xml:space="preserve">that </w:t>
      </w:r>
      <w:r w:rsidRPr="006463E2">
        <w:rPr>
          <w:rFonts w:cs="Open Sans"/>
        </w:rPr>
        <w:t>more than one in five (21.7%) Australian children start school developmentally vulnerable.</w:t>
      </w:r>
      <w:r w:rsidRPr="006463E2">
        <w:rPr>
          <w:rStyle w:val="EndnoteReference"/>
        </w:rPr>
        <w:endnoteReference w:id="475"/>
      </w:r>
      <w:r w:rsidRPr="005747DB">
        <w:rPr>
          <w:rFonts w:cs="Open Sans"/>
        </w:rPr>
        <w:t xml:space="preserve"> </w:t>
      </w:r>
      <w:r>
        <w:rPr>
          <w:rFonts w:cs="Open Sans"/>
        </w:rPr>
        <w:t>This is largely unchanged from the 2015 data. The m</w:t>
      </w:r>
      <w:r w:rsidRPr="005747DB">
        <w:rPr>
          <w:rFonts w:cs="Open Sans"/>
        </w:rPr>
        <w:t>ost affected groups are</w:t>
      </w:r>
      <w:r>
        <w:rPr>
          <w:rFonts w:cs="Open Sans"/>
        </w:rPr>
        <w:t>:</w:t>
      </w:r>
    </w:p>
    <w:p w14:paraId="41BF4959" w14:textId="77777777" w:rsidR="001417E3" w:rsidRDefault="001417E3" w:rsidP="00347F86">
      <w:pPr>
        <w:pStyle w:val="ListParagraph"/>
        <w:numPr>
          <w:ilvl w:val="0"/>
          <w:numId w:val="76"/>
        </w:numPr>
        <w:spacing w:before="240"/>
        <w:ind w:left="794" w:hanging="357"/>
        <w:contextualSpacing/>
        <w:rPr>
          <w:rFonts w:cs="Open Sans"/>
        </w:rPr>
      </w:pPr>
      <w:r>
        <w:rPr>
          <w:rFonts w:cs="Open Sans"/>
        </w:rPr>
        <w:t>c</w:t>
      </w:r>
      <w:r w:rsidRPr="004775B7">
        <w:rPr>
          <w:rFonts w:cs="Open Sans"/>
        </w:rPr>
        <w:t>hildren living in the most socio-economically disadvantaged areas</w:t>
      </w:r>
      <w:r>
        <w:rPr>
          <w:rFonts w:cs="Open Sans"/>
        </w:rPr>
        <w:t>, who were twice as likely as those from the least disadvantaged areas to be developmentally vulnerable (32.3% and 14.7% respectively).</w:t>
      </w:r>
    </w:p>
    <w:p w14:paraId="626DB4F2" w14:textId="77777777" w:rsidR="001417E3" w:rsidRDefault="001417E3" w:rsidP="00347F86">
      <w:pPr>
        <w:pStyle w:val="ListParagraph"/>
        <w:numPr>
          <w:ilvl w:val="0"/>
          <w:numId w:val="76"/>
        </w:numPr>
        <w:spacing w:before="240"/>
        <w:ind w:left="794" w:hanging="357"/>
        <w:contextualSpacing/>
        <w:rPr>
          <w:rFonts w:cs="Open Sans"/>
        </w:rPr>
      </w:pPr>
      <w:r>
        <w:rPr>
          <w:rFonts w:cs="Open Sans"/>
        </w:rPr>
        <w:t>children living in very remote areas of Australia, who are more than twice as likely as those from major cities to be developmentally vulnerable (45.5% and 20.8% respectively).</w:t>
      </w:r>
    </w:p>
    <w:p w14:paraId="25C38B0C" w14:textId="77777777" w:rsidR="001417E3" w:rsidRPr="00A149D9" w:rsidRDefault="001417E3" w:rsidP="00347F86">
      <w:pPr>
        <w:pStyle w:val="ListParagraph"/>
        <w:numPr>
          <w:ilvl w:val="0"/>
          <w:numId w:val="76"/>
        </w:numPr>
        <w:spacing w:before="240"/>
        <w:ind w:left="794" w:hanging="357"/>
        <w:contextualSpacing/>
        <w:rPr>
          <w:rFonts w:cs="Open Sans"/>
        </w:rPr>
      </w:pPr>
      <w:r w:rsidRPr="004775B7">
        <w:rPr>
          <w:rFonts w:cs="Open Sans"/>
        </w:rPr>
        <w:t>Aboriginal and Torres Strait Islander children</w:t>
      </w:r>
      <w:r>
        <w:rPr>
          <w:rFonts w:cs="Open Sans"/>
        </w:rPr>
        <w:t>, who are twice as likely as non-Indigenous children</w:t>
      </w:r>
      <w:r w:rsidRPr="004775B7">
        <w:rPr>
          <w:rFonts w:cs="Open Sans"/>
        </w:rPr>
        <w:t xml:space="preserve"> </w:t>
      </w:r>
      <w:r>
        <w:rPr>
          <w:rFonts w:cs="Open Sans"/>
        </w:rPr>
        <w:t xml:space="preserve">to be developmentally vulnerable </w:t>
      </w:r>
      <w:r w:rsidRPr="004775B7">
        <w:rPr>
          <w:rFonts w:cs="Open Sans"/>
        </w:rPr>
        <w:t>(4</w:t>
      </w:r>
      <w:r>
        <w:rPr>
          <w:rFonts w:cs="Open Sans"/>
        </w:rPr>
        <w:t>1</w:t>
      </w:r>
      <w:r w:rsidRPr="004775B7">
        <w:rPr>
          <w:rFonts w:cs="Open Sans"/>
        </w:rPr>
        <w:t>.</w:t>
      </w:r>
      <w:r>
        <w:rPr>
          <w:rFonts w:cs="Open Sans"/>
        </w:rPr>
        <w:t>3</w:t>
      </w:r>
      <w:r w:rsidRPr="004775B7">
        <w:rPr>
          <w:rFonts w:cs="Open Sans"/>
        </w:rPr>
        <w:t>%</w:t>
      </w:r>
      <w:r>
        <w:rPr>
          <w:rFonts w:cs="Open Sans"/>
        </w:rPr>
        <w:t xml:space="preserve"> and 20.4% respectively</w:t>
      </w:r>
      <w:r w:rsidRPr="004775B7">
        <w:rPr>
          <w:rFonts w:cs="Open Sans"/>
        </w:rPr>
        <w:t>)</w:t>
      </w:r>
      <w:r>
        <w:rPr>
          <w:rFonts w:cs="Open Sans"/>
        </w:rPr>
        <w:t>.</w:t>
      </w:r>
      <w:r w:rsidRPr="005747DB">
        <w:rPr>
          <w:rStyle w:val="EndnoteReference"/>
        </w:rPr>
        <w:endnoteReference w:id="476"/>
      </w:r>
      <w:r w:rsidRPr="00A149D9">
        <w:rPr>
          <w:rFonts w:cs="Open Sans"/>
        </w:rPr>
        <w:t xml:space="preserve"> </w:t>
      </w:r>
    </w:p>
    <w:p w14:paraId="59BA0ABF" w14:textId="77777777" w:rsidR="001417E3" w:rsidRDefault="001417E3" w:rsidP="00347F86">
      <w:pPr>
        <w:spacing w:before="240"/>
      </w:pPr>
      <w:r>
        <w:t>The percentage of children developmentally vulnerable on two or more domains has decreased slightly from 11.8% in 2009 to 11.0% in 2018.</w:t>
      </w:r>
    </w:p>
    <w:p w14:paraId="56F94042" w14:textId="77777777" w:rsidR="001417E3" w:rsidRPr="0010657A" w:rsidRDefault="001417E3" w:rsidP="00347F86">
      <w:pPr>
        <w:spacing w:before="240"/>
      </w:pPr>
      <w:r w:rsidRPr="0010657A">
        <w:t>A new subsidy</w:t>
      </w:r>
      <w:r>
        <w:t xml:space="preserve"> (the Child Care Subsidy)</w:t>
      </w:r>
      <w:r w:rsidRPr="0010657A">
        <w:t xml:space="preserve"> to support the attendance of children at early education and care services was introduced in July 2018.</w:t>
      </w:r>
      <w:r w:rsidRPr="0010657A">
        <w:rPr>
          <w:rStyle w:val="EndnoteReference"/>
        </w:rPr>
        <w:endnoteReference w:id="477"/>
      </w:r>
      <w:r w:rsidRPr="0010657A">
        <w:t xml:space="preserve"> There are serious concerns that many vulnerable and disadvantaged children are no longer accessing quality early childhood education and care services because of the changes, particularly for single parents and parents whose employment is insecure or unpredictable.</w:t>
      </w:r>
      <w:r w:rsidRPr="0010657A">
        <w:rPr>
          <w:rStyle w:val="EndnoteReference"/>
        </w:rPr>
        <w:endnoteReference w:id="478"/>
      </w:r>
      <w:r w:rsidRPr="0010657A">
        <w:t xml:space="preserve">  This relates to the complexity of the new activity tests that need to be met and a reduction of free access for four</w:t>
      </w:r>
      <w:r>
        <w:t>-</w:t>
      </w:r>
      <w:r w:rsidRPr="0010657A">
        <w:t>year</w:t>
      </w:r>
      <w:r>
        <w:t>-</w:t>
      </w:r>
      <w:r w:rsidRPr="0010657A">
        <w:t>olds from disadvantaged families from 24 to 12 hours per fortnight.</w:t>
      </w:r>
      <w:r w:rsidRPr="0010657A">
        <w:rPr>
          <w:rStyle w:val="EndnoteReference"/>
        </w:rPr>
        <w:t xml:space="preserve"> </w:t>
      </w:r>
      <w:r w:rsidRPr="0010657A">
        <w:rPr>
          <w:rStyle w:val="EndnoteReference"/>
        </w:rPr>
        <w:endnoteReference w:id="479"/>
      </w:r>
      <w:r w:rsidRPr="0010657A">
        <w:t xml:space="preserve"> </w:t>
      </w:r>
    </w:p>
    <w:p w14:paraId="3322FDAB" w14:textId="77777777" w:rsidR="001417E3" w:rsidRPr="0010657A" w:rsidRDefault="001417E3" w:rsidP="00347F86">
      <w:pPr>
        <w:spacing w:before="240"/>
      </w:pPr>
      <w:r w:rsidRPr="0010657A">
        <w:t xml:space="preserve">The impact of the Child Care Subsidy cannot yet be measured because attendance data is </w:t>
      </w:r>
      <w:r>
        <w:t>currently</w:t>
      </w:r>
      <w:r w:rsidRPr="0010657A">
        <w:t xml:space="preserve"> </w:t>
      </w:r>
      <w:r>
        <w:t>un</w:t>
      </w:r>
      <w:r w:rsidRPr="0010657A">
        <w:t>available.</w:t>
      </w:r>
      <w:r w:rsidRPr="0010657A">
        <w:rPr>
          <w:rStyle w:val="EndnoteReference"/>
        </w:rPr>
        <w:endnoteReference w:id="480"/>
      </w:r>
    </w:p>
    <w:p w14:paraId="606A4CDB" w14:textId="77777777" w:rsidR="001417E3" w:rsidRPr="0010657A" w:rsidRDefault="001417E3" w:rsidP="00347F86">
      <w:pPr>
        <w:spacing w:before="240"/>
      </w:pPr>
      <w:r w:rsidRPr="0010657A">
        <w:t xml:space="preserve">However, the 2017 </w:t>
      </w:r>
      <w:r>
        <w:t xml:space="preserve">Household, Income and Labour Dynamics in Australia Survey </w:t>
      </w:r>
      <w:r w:rsidRPr="0010657A">
        <w:t>reports that approximately 53</w:t>
      </w:r>
      <w:r>
        <w:t>%</w:t>
      </w:r>
      <w:r w:rsidRPr="0010657A">
        <w:t xml:space="preserve"> of couple parents and 41</w:t>
      </w:r>
      <w:r>
        <w:t>%</w:t>
      </w:r>
      <w:r w:rsidRPr="0010657A">
        <w:t xml:space="preserve"> of single parents were using early childhood education and care for their children not yet at school, with approximately 18</w:t>
      </w:r>
      <w:r>
        <w:t>%</w:t>
      </w:r>
      <w:r w:rsidRPr="0010657A">
        <w:t xml:space="preserve"> of couple parents and 15</w:t>
      </w:r>
      <w:r>
        <w:t>%</w:t>
      </w:r>
      <w:r w:rsidRPr="0010657A">
        <w:t xml:space="preserve"> of single parents using </w:t>
      </w:r>
      <w:r>
        <w:t>early childhood education and care services</w:t>
      </w:r>
      <w:r w:rsidRPr="0010657A">
        <w:t xml:space="preserve"> for their school</w:t>
      </w:r>
      <w:r>
        <w:t>-</w:t>
      </w:r>
      <w:r w:rsidRPr="0010657A">
        <w:t>aged children.</w:t>
      </w:r>
      <w:r w:rsidRPr="0010657A">
        <w:rPr>
          <w:rStyle w:val="EndnoteReference"/>
        </w:rPr>
        <w:endnoteReference w:id="481"/>
      </w:r>
    </w:p>
    <w:p w14:paraId="69134F30" w14:textId="77777777" w:rsidR="001417E3" w:rsidRPr="0010657A" w:rsidRDefault="001417E3" w:rsidP="00347F86">
      <w:pPr>
        <w:spacing w:before="240"/>
        <w:rPr>
          <w:lang w:val="en-US"/>
        </w:rPr>
      </w:pPr>
      <w:r>
        <w:rPr>
          <w:lang w:val="en-US"/>
        </w:rPr>
        <w:t>The study also</w:t>
      </w:r>
      <w:r w:rsidRPr="0010657A">
        <w:rPr>
          <w:lang w:val="en-US"/>
        </w:rPr>
        <w:t xml:space="preserve"> indicates that most parents experienced some difficulty in the previous 12 months when using or thinking about using </w:t>
      </w:r>
      <w:r>
        <w:rPr>
          <w:lang w:val="en-US"/>
        </w:rPr>
        <w:t>early childhood education and care services</w:t>
      </w:r>
      <w:r w:rsidRPr="0010657A">
        <w:rPr>
          <w:lang w:val="en-US"/>
        </w:rPr>
        <w:t xml:space="preserve">. This accounts for approximately two thirds (66.8%) of parents with a youngest child aged below </w:t>
      </w:r>
      <w:r>
        <w:rPr>
          <w:lang w:val="en-US"/>
        </w:rPr>
        <w:t>five years</w:t>
      </w:r>
      <w:r w:rsidRPr="0010657A">
        <w:rPr>
          <w:lang w:val="en-US"/>
        </w:rPr>
        <w:t xml:space="preserve"> and more than half (55.2%) of parents whose youngest child is aged between 5 and 14 years.</w:t>
      </w:r>
      <w:r w:rsidRPr="0010657A">
        <w:rPr>
          <w:rStyle w:val="EndnoteReference"/>
        </w:rPr>
        <w:endnoteReference w:id="482"/>
      </w:r>
      <w:r w:rsidRPr="0010657A">
        <w:rPr>
          <w:lang w:val="en-US"/>
        </w:rPr>
        <w:t xml:space="preserve"> </w:t>
      </w:r>
    </w:p>
    <w:p w14:paraId="24D1D847" w14:textId="77777777" w:rsidR="001417E3" w:rsidRDefault="001417E3" w:rsidP="00347F86">
      <w:pPr>
        <w:spacing w:before="240"/>
        <w:rPr>
          <w:lang w:val="en-US"/>
        </w:rPr>
      </w:pPr>
      <w:r w:rsidRPr="0010657A">
        <w:rPr>
          <w:lang w:val="en-US"/>
        </w:rPr>
        <w:t>The top three difficulties were the same for both groups of parents but not in the same order.</w:t>
      </w:r>
      <w:r w:rsidRPr="0010657A">
        <w:rPr>
          <w:rStyle w:val="EndnoteReference"/>
        </w:rPr>
        <w:endnoteReference w:id="483"/>
      </w:r>
      <w:r w:rsidRPr="0010657A">
        <w:rPr>
          <w:lang w:val="en-US"/>
        </w:rPr>
        <w:t xml:space="preserve"> </w:t>
      </w:r>
    </w:p>
    <w:tbl>
      <w:tblPr>
        <w:tblStyle w:val="TableGrid"/>
        <w:tblW w:w="0" w:type="auto"/>
        <w:tblLook w:val="04A0" w:firstRow="1" w:lastRow="0" w:firstColumn="1" w:lastColumn="0" w:noHBand="0" w:noVBand="1"/>
      </w:tblPr>
      <w:tblGrid>
        <w:gridCol w:w="2839"/>
        <w:gridCol w:w="3264"/>
        <w:gridCol w:w="2913"/>
      </w:tblGrid>
      <w:tr w:rsidR="00580AED" w:rsidRPr="0010657A" w14:paraId="7D283F47" w14:textId="77777777" w:rsidTr="003E5E13">
        <w:tc>
          <w:tcPr>
            <w:tcW w:w="2839" w:type="dxa"/>
          </w:tcPr>
          <w:p w14:paraId="769F3A31" w14:textId="77777777" w:rsidR="00580AED" w:rsidRPr="0010657A" w:rsidRDefault="00580AED" w:rsidP="00347F86">
            <w:pPr>
              <w:rPr>
                <w:b/>
                <w:bCs/>
              </w:rPr>
            </w:pPr>
            <w:r w:rsidRPr="0010657A">
              <w:rPr>
                <w:b/>
                <w:bCs/>
              </w:rPr>
              <w:t>Difficulty</w:t>
            </w:r>
          </w:p>
        </w:tc>
        <w:tc>
          <w:tcPr>
            <w:tcW w:w="3264" w:type="dxa"/>
          </w:tcPr>
          <w:p w14:paraId="55886D99" w14:textId="77777777" w:rsidR="00580AED" w:rsidRPr="0010657A" w:rsidRDefault="00580AED" w:rsidP="00347F86">
            <w:pPr>
              <w:rPr>
                <w:b/>
                <w:bCs/>
              </w:rPr>
            </w:pPr>
            <w:r w:rsidRPr="0010657A">
              <w:rPr>
                <w:b/>
                <w:bCs/>
              </w:rPr>
              <w:t>Parents with youngest child aged under 5 years</w:t>
            </w:r>
          </w:p>
        </w:tc>
        <w:tc>
          <w:tcPr>
            <w:tcW w:w="2913" w:type="dxa"/>
          </w:tcPr>
          <w:p w14:paraId="6DE173E6" w14:textId="77777777" w:rsidR="00580AED" w:rsidRPr="0010657A" w:rsidRDefault="00580AED" w:rsidP="00347F86">
            <w:pPr>
              <w:rPr>
                <w:b/>
                <w:bCs/>
              </w:rPr>
            </w:pPr>
            <w:r w:rsidRPr="0010657A">
              <w:rPr>
                <w:b/>
                <w:bCs/>
              </w:rPr>
              <w:t>Parents with youngest child aged between 5 and 14 years</w:t>
            </w:r>
          </w:p>
        </w:tc>
      </w:tr>
      <w:tr w:rsidR="00580AED" w:rsidRPr="0010657A" w14:paraId="0BF4871D" w14:textId="77777777" w:rsidTr="003E5E13">
        <w:tc>
          <w:tcPr>
            <w:tcW w:w="2839" w:type="dxa"/>
          </w:tcPr>
          <w:p w14:paraId="0C108965" w14:textId="77777777" w:rsidR="00580AED" w:rsidRPr="0010657A" w:rsidRDefault="00580AED" w:rsidP="00347F86">
            <w:pPr>
              <w:rPr>
                <w:b/>
                <w:bCs/>
              </w:rPr>
            </w:pPr>
            <w:r w:rsidRPr="0010657A">
              <w:rPr>
                <w:b/>
                <w:bCs/>
              </w:rPr>
              <w:t>Cost of child-care</w:t>
            </w:r>
          </w:p>
        </w:tc>
        <w:tc>
          <w:tcPr>
            <w:tcW w:w="3264" w:type="dxa"/>
          </w:tcPr>
          <w:p w14:paraId="7173B23E" w14:textId="77777777" w:rsidR="00580AED" w:rsidRPr="0010657A" w:rsidRDefault="00580AED" w:rsidP="00347F86">
            <w:r w:rsidRPr="0010657A">
              <w:t>48.8%</w:t>
            </w:r>
          </w:p>
        </w:tc>
        <w:tc>
          <w:tcPr>
            <w:tcW w:w="2913" w:type="dxa"/>
          </w:tcPr>
          <w:p w14:paraId="7E89EA75" w14:textId="77777777" w:rsidR="00580AED" w:rsidRPr="0010657A" w:rsidRDefault="00580AED" w:rsidP="00347F86">
            <w:r w:rsidRPr="0010657A">
              <w:t>31.0%</w:t>
            </w:r>
          </w:p>
        </w:tc>
      </w:tr>
      <w:tr w:rsidR="00580AED" w:rsidRPr="0010657A" w14:paraId="350C4DF6" w14:textId="77777777" w:rsidTr="003E5E13">
        <w:tc>
          <w:tcPr>
            <w:tcW w:w="2839" w:type="dxa"/>
          </w:tcPr>
          <w:p w14:paraId="3EF019B5" w14:textId="77777777" w:rsidR="00580AED" w:rsidRPr="0010657A" w:rsidRDefault="00580AED" w:rsidP="00347F86">
            <w:pPr>
              <w:rPr>
                <w:b/>
                <w:bCs/>
              </w:rPr>
            </w:pPr>
            <w:r w:rsidRPr="0010657A">
              <w:rPr>
                <w:b/>
                <w:bCs/>
              </w:rPr>
              <w:t>Finding care for a sick child</w:t>
            </w:r>
          </w:p>
        </w:tc>
        <w:tc>
          <w:tcPr>
            <w:tcW w:w="3264" w:type="dxa"/>
          </w:tcPr>
          <w:p w14:paraId="1C171B1C" w14:textId="77777777" w:rsidR="00580AED" w:rsidRPr="0010657A" w:rsidRDefault="00580AED" w:rsidP="00347F86">
            <w:r w:rsidRPr="0010657A">
              <w:t>35.1%</w:t>
            </w:r>
          </w:p>
        </w:tc>
        <w:tc>
          <w:tcPr>
            <w:tcW w:w="2913" w:type="dxa"/>
          </w:tcPr>
          <w:p w14:paraId="3D77B94B" w14:textId="77777777" w:rsidR="00580AED" w:rsidRPr="0010657A" w:rsidRDefault="00580AED" w:rsidP="00347F86">
            <w:r w:rsidRPr="0010657A">
              <w:t>33.4%</w:t>
            </w:r>
          </w:p>
        </w:tc>
      </w:tr>
      <w:tr w:rsidR="00580AED" w:rsidRPr="0010657A" w14:paraId="25704EE3" w14:textId="77777777" w:rsidTr="003E5E13">
        <w:tc>
          <w:tcPr>
            <w:tcW w:w="2839" w:type="dxa"/>
          </w:tcPr>
          <w:p w14:paraId="3417966F" w14:textId="77777777" w:rsidR="00580AED" w:rsidRPr="0010657A" w:rsidRDefault="00580AED" w:rsidP="00347F86">
            <w:pPr>
              <w:rPr>
                <w:b/>
                <w:bCs/>
              </w:rPr>
            </w:pPr>
            <w:r w:rsidRPr="0010657A">
              <w:rPr>
                <w:b/>
                <w:bCs/>
              </w:rPr>
              <w:t>Finding care at short notice</w:t>
            </w:r>
          </w:p>
        </w:tc>
        <w:tc>
          <w:tcPr>
            <w:tcW w:w="3264" w:type="dxa"/>
          </w:tcPr>
          <w:p w14:paraId="07F2DF6B" w14:textId="77777777" w:rsidR="00580AED" w:rsidRPr="0010657A" w:rsidRDefault="00580AED" w:rsidP="00347F86">
            <w:r w:rsidRPr="0010657A">
              <w:t>32.85%</w:t>
            </w:r>
          </w:p>
        </w:tc>
        <w:tc>
          <w:tcPr>
            <w:tcW w:w="2913" w:type="dxa"/>
          </w:tcPr>
          <w:p w14:paraId="0B71BD1A" w14:textId="77777777" w:rsidR="00580AED" w:rsidRPr="0010657A" w:rsidRDefault="00580AED" w:rsidP="00347F86">
            <w:r w:rsidRPr="0010657A">
              <w:t>31.2%</w:t>
            </w:r>
          </w:p>
        </w:tc>
      </w:tr>
    </w:tbl>
    <w:p w14:paraId="017CE444" w14:textId="77777777" w:rsidR="003E5E13" w:rsidRPr="00D41009" w:rsidRDefault="003E5E13" w:rsidP="00347F86">
      <w:pPr>
        <w:rPr>
          <w:i/>
          <w:iCs/>
          <w:sz w:val="18"/>
          <w:szCs w:val="18"/>
          <w:lang w:val="en-US"/>
        </w:rPr>
      </w:pPr>
      <w:r w:rsidRPr="00D41009">
        <w:rPr>
          <w:sz w:val="18"/>
          <w:szCs w:val="18"/>
        </w:rPr>
        <w:t xml:space="preserve">Table 10.1: Sourced from </w:t>
      </w:r>
      <w:r w:rsidRPr="00D41009">
        <w:rPr>
          <w:i/>
          <w:iCs/>
          <w:sz w:val="18"/>
          <w:szCs w:val="18"/>
        </w:rPr>
        <w:t>Roger Wilkins, Inga Laß, Peter Butterworth and Esperanza Vera-Toscano, The Household, Income and Labour Dynamics in Australia Survey: Selected Findings from Waves 1 to 17</w:t>
      </w:r>
      <w:r w:rsidRPr="00D41009">
        <w:rPr>
          <w:sz w:val="18"/>
          <w:szCs w:val="18"/>
        </w:rPr>
        <w:t xml:space="preserve"> (2019).</w:t>
      </w:r>
    </w:p>
    <w:p w14:paraId="3E02325F" w14:textId="77777777" w:rsidR="001417E3" w:rsidRPr="00162E3D" w:rsidRDefault="001417E3" w:rsidP="00347F86">
      <w:pPr>
        <w:spacing w:before="240"/>
      </w:pPr>
      <w:r w:rsidRPr="0010657A">
        <w:rPr>
          <w:lang w:val="en-US"/>
        </w:rPr>
        <w:t xml:space="preserve">These findings indicate that </w:t>
      </w:r>
      <w:r>
        <w:rPr>
          <w:lang w:val="en-US"/>
        </w:rPr>
        <w:t>many</w:t>
      </w:r>
      <w:r w:rsidRPr="0010657A">
        <w:rPr>
          <w:lang w:val="en-US"/>
        </w:rPr>
        <w:t xml:space="preserve"> parents were already experiencing difficulties prior to the introduction of the new </w:t>
      </w:r>
      <w:r w:rsidRPr="0010657A">
        <w:t>Child Care Subsidy in July 2018.</w:t>
      </w:r>
    </w:p>
    <w:p w14:paraId="75534332" w14:textId="77777777" w:rsidR="001417E3" w:rsidRPr="001549F4" w:rsidRDefault="001417E3" w:rsidP="00347F86">
      <w:pPr>
        <w:spacing w:before="240"/>
        <w:rPr>
          <w:rFonts w:cs="Open Sans"/>
          <w:shd w:val="clear" w:color="auto" w:fill="FFFFFF"/>
        </w:rPr>
      </w:pPr>
      <w:r w:rsidRPr="005747DB">
        <w:rPr>
          <w:rFonts w:cs="Open Sans"/>
        </w:rPr>
        <w:t xml:space="preserve">The Australian Government has been implementing the </w:t>
      </w:r>
      <w:r w:rsidRPr="00D160CE">
        <w:rPr>
          <w:rFonts w:cs="Open Sans"/>
          <w:iCs/>
        </w:rPr>
        <w:t>National Quality Framework</w:t>
      </w:r>
      <w:r w:rsidRPr="005747DB">
        <w:rPr>
          <w:rFonts w:cs="Open Sans"/>
        </w:rPr>
        <w:t xml:space="preserve"> (NQF) through the Australian Children’s Educatio</w:t>
      </w:r>
      <w:r w:rsidRPr="001549F4">
        <w:rPr>
          <w:rFonts w:cs="Open Sans"/>
        </w:rPr>
        <w:t>n and Care Quality Authority (ACECQA), which is a national system for the regulation and quality assessment of early education and care services, applying to most long day</w:t>
      </w:r>
      <w:r>
        <w:rPr>
          <w:rFonts w:cs="Open Sans"/>
        </w:rPr>
        <w:t>-</w:t>
      </w:r>
      <w:r w:rsidRPr="001549F4">
        <w:rPr>
          <w:rFonts w:cs="Open Sans"/>
        </w:rPr>
        <w:t>care, family day</w:t>
      </w:r>
      <w:r>
        <w:rPr>
          <w:rFonts w:cs="Open Sans"/>
        </w:rPr>
        <w:t>-</w:t>
      </w:r>
      <w:r w:rsidRPr="001549F4">
        <w:rPr>
          <w:rFonts w:cs="Open Sans"/>
        </w:rPr>
        <w:t xml:space="preserve">care, preschool and kindergarten, and outside school hours care services. </w:t>
      </w:r>
      <w:r w:rsidRPr="001549F4">
        <w:rPr>
          <w:rFonts w:cs="Open Sans"/>
          <w:shd w:val="clear" w:color="auto" w:fill="FFFFFF"/>
        </w:rPr>
        <w:t>ACECQA is funded by the Australian Government until 30 June 2020.</w:t>
      </w:r>
      <w:r w:rsidRPr="001549F4">
        <w:rPr>
          <w:rStyle w:val="EndnoteReference"/>
          <w:shd w:val="clear" w:color="auto" w:fill="FFFFFF"/>
        </w:rPr>
        <w:endnoteReference w:id="484"/>
      </w:r>
      <w:r w:rsidRPr="001549F4">
        <w:rPr>
          <w:rFonts w:cs="Open Sans"/>
          <w:shd w:val="clear" w:color="auto" w:fill="FFFFFF"/>
        </w:rPr>
        <w:t xml:space="preserve"> </w:t>
      </w:r>
    </w:p>
    <w:p w14:paraId="1645C975" w14:textId="77777777" w:rsidR="001417E3" w:rsidRPr="001549F4" w:rsidRDefault="001417E3" w:rsidP="00347F86">
      <w:pPr>
        <w:spacing w:before="240"/>
        <w:rPr>
          <w:rFonts w:cs="Open Sans"/>
        </w:rPr>
      </w:pPr>
      <w:r w:rsidRPr="001549F4">
        <w:rPr>
          <w:rFonts w:cs="Open Sans"/>
        </w:rPr>
        <w:t>As of June 2019, there were 15,919 services approved to operate under the N</w:t>
      </w:r>
      <w:r>
        <w:rPr>
          <w:rFonts w:cs="Open Sans"/>
        </w:rPr>
        <w:t>QF,</w:t>
      </w:r>
      <w:r w:rsidRPr="001549F4">
        <w:rPr>
          <w:rFonts w:cs="Open Sans"/>
        </w:rPr>
        <w:t xml:space="preserve"> of which 79% (11,828) had a quality rating of meeting the National Quality Standards (NQS) or above.</w:t>
      </w:r>
      <w:r w:rsidRPr="001549F4">
        <w:rPr>
          <w:rStyle w:val="EndnoteReference"/>
        </w:rPr>
        <w:endnoteReference w:id="485"/>
      </w:r>
      <w:r w:rsidRPr="001549F4">
        <w:rPr>
          <w:rFonts w:cs="Open Sans"/>
        </w:rPr>
        <w:t xml:space="preserve"> </w:t>
      </w:r>
    </w:p>
    <w:p w14:paraId="0E4E3D63" w14:textId="77777777" w:rsidR="001417E3" w:rsidRDefault="001417E3" w:rsidP="00347F86">
      <w:pPr>
        <w:spacing w:before="240"/>
        <w:rPr>
          <w:rFonts w:cs="Open Sans"/>
        </w:rPr>
      </w:pPr>
      <w:r w:rsidRPr="001549F4">
        <w:rPr>
          <w:rFonts w:cs="Open Sans"/>
        </w:rPr>
        <w:t>The NQF is currently under review.</w:t>
      </w:r>
      <w:r w:rsidRPr="001549F4">
        <w:rPr>
          <w:rStyle w:val="EndnoteReference"/>
        </w:rPr>
        <w:endnoteReference w:id="486"/>
      </w:r>
      <w:r w:rsidRPr="001549F4">
        <w:rPr>
          <w:rFonts w:cs="Open Sans"/>
        </w:rPr>
        <w:t xml:space="preserve"> The ACECQA has indicated that</w:t>
      </w:r>
      <w:r>
        <w:rPr>
          <w:rFonts w:cs="Open Sans"/>
        </w:rPr>
        <w:t>,</w:t>
      </w:r>
      <w:r w:rsidRPr="001549F4">
        <w:rPr>
          <w:rFonts w:cs="Open Sans"/>
        </w:rPr>
        <w:t xml:space="preserve"> over the next two years</w:t>
      </w:r>
      <w:r>
        <w:rPr>
          <w:rFonts w:cs="Open Sans"/>
        </w:rPr>
        <w:t>,</w:t>
      </w:r>
      <w:r w:rsidRPr="001549F4">
        <w:rPr>
          <w:rFonts w:cs="Open Sans"/>
        </w:rPr>
        <w:t xml:space="preserve"> there will be opportunities to provide feedback and get updates on options being considered by governments</w:t>
      </w:r>
      <w:r>
        <w:rPr>
          <w:rFonts w:cs="Open Sans"/>
        </w:rPr>
        <w:t>.</w:t>
      </w:r>
    </w:p>
    <w:p w14:paraId="3E6E078E" w14:textId="77777777" w:rsidR="001417E3" w:rsidRPr="00BF1355" w:rsidRDefault="001417E3" w:rsidP="00347F86">
      <w:pPr>
        <w:shd w:val="clear" w:color="auto" w:fill="FFFFFF"/>
        <w:spacing w:before="240"/>
      </w:pPr>
      <w:bookmarkStart w:id="264" w:name="_Toc21867812"/>
      <w:r w:rsidRPr="00597480">
        <w:rPr>
          <w:rFonts w:cs="Open Sans"/>
        </w:rPr>
        <w:t xml:space="preserve">The Australian </w:t>
      </w:r>
      <w:r w:rsidRPr="00BF1355">
        <w:rPr>
          <w:rFonts w:cs="Open Sans"/>
        </w:rPr>
        <w:t>Government announced in the 2019</w:t>
      </w:r>
      <w:r>
        <w:rPr>
          <w:rFonts w:cs="Open Sans"/>
        </w:rPr>
        <w:t>–</w:t>
      </w:r>
      <w:r w:rsidRPr="00BF1355">
        <w:rPr>
          <w:rFonts w:cs="Open Sans"/>
        </w:rPr>
        <w:t xml:space="preserve">20 Budget that it would </w:t>
      </w:r>
      <w:r w:rsidRPr="00BF1355">
        <w:rPr>
          <w:rFonts w:cs="Open Sans"/>
          <w:shd w:val="clear" w:color="auto" w:fill="FFFFFF"/>
        </w:rPr>
        <w:t>invest $453</w:t>
      </w:r>
      <w:r>
        <w:rPr>
          <w:rFonts w:cs="Open Sans"/>
          <w:shd w:val="clear" w:color="auto" w:fill="FFFFFF"/>
        </w:rPr>
        <w:t xml:space="preserve">.1 </w:t>
      </w:r>
      <w:r w:rsidRPr="00BF1355">
        <w:rPr>
          <w:rFonts w:cs="Open Sans"/>
          <w:shd w:val="clear" w:color="auto" w:fill="FFFFFF"/>
        </w:rPr>
        <w:t xml:space="preserve">million to extend the National Partnership Agreement on Universal Access to Early Childhood Education until the end of 2020. </w:t>
      </w:r>
      <w:r>
        <w:rPr>
          <w:rFonts w:cs="Open Sans"/>
          <w:shd w:val="clear" w:color="auto" w:fill="FFFFFF"/>
        </w:rPr>
        <w:t xml:space="preserve">The aim is to </w:t>
      </w:r>
      <w:r w:rsidRPr="00BF1355">
        <w:rPr>
          <w:rFonts w:cs="Open Sans"/>
          <w:shd w:val="clear" w:color="auto" w:fill="FFFFFF"/>
        </w:rPr>
        <w:t>ensure that every child has access to a quality preschool education for 15 hours a week in the year before school.</w:t>
      </w:r>
      <w:r>
        <w:rPr>
          <w:rStyle w:val="EndnoteReference"/>
          <w:shd w:val="clear" w:color="auto" w:fill="FFFFFF"/>
        </w:rPr>
        <w:endnoteReference w:id="487"/>
      </w:r>
      <w:r w:rsidRPr="00BF1355">
        <w:rPr>
          <w:rFonts w:cs="Open Sans"/>
          <w:shd w:val="clear" w:color="auto" w:fill="FFFFFF"/>
        </w:rPr>
        <w:t xml:space="preserve"> </w:t>
      </w:r>
      <w:r w:rsidRPr="00BF1355">
        <w:rPr>
          <w:rFonts w:cs="Open Sans"/>
        </w:rPr>
        <w:t>$3.2 million is committed to continue the National Early Childhood Education and Care Collection in 2020, and to build the domestic evidence base,</w:t>
      </w:r>
      <w:r>
        <w:rPr>
          <w:rFonts w:cs="Open Sans"/>
        </w:rPr>
        <w:t xml:space="preserve"> </w:t>
      </w:r>
      <w:r w:rsidRPr="00BF1355">
        <w:rPr>
          <w:rFonts w:cs="Open Sans"/>
        </w:rPr>
        <w:t>to identify the children who are not enrolled or have low attendance, and to better understand the factors that contribute to low participation.</w:t>
      </w:r>
      <w:r w:rsidRPr="003C72C0">
        <w:rPr>
          <w:rStyle w:val="EndnoteReference"/>
          <w:shd w:val="clear" w:color="auto" w:fill="FFFFFF"/>
        </w:rPr>
        <w:t xml:space="preserve"> </w:t>
      </w:r>
      <w:r w:rsidRPr="00BF1355">
        <w:rPr>
          <w:rStyle w:val="EndnoteReference"/>
          <w:shd w:val="clear" w:color="auto" w:fill="FFFFFF"/>
        </w:rPr>
        <w:endnoteReference w:id="488"/>
      </w:r>
    </w:p>
    <w:p w14:paraId="1E2499D8" w14:textId="77777777" w:rsidR="001417E3" w:rsidRDefault="001417E3" w:rsidP="00347F86">
      <w:pPr>
        <w:spacing w:before="240"/>
        <w:rPr>
          <w:rFonts w:cs="Open Sans"/>
        </w:rPr>
      </w:pPr>
      <w:r>
        <w:rPr>
          <w:rFonts w:cs="Open Sans"/>
        </w:rPr>
        <w:t xml:space="preserve">Many </w:t>
      </w:r>
      <w:r>
        <w:rPr>
          <w:rFonts w:cs="Open Sans"/>
          <w:bCs/>
        </w:rPr>
        <w:t xml:space="preserve">submissions to the National Children’s Commissioner supported </w:t>
      </w:r>
      <w:r>
        <w:rPr>
          <w:rFonts w:cs="Open Sans"/>
        </w:rPr>
        <w:t>extending access to</w:t>
      </w:r>
      <w:r w:rsidRPr="005747DB">
        <w:rPr>
          <w:rFonts w:cs="Open Sans"/>
        </w:rPr>
        <w:t xml:space="preserve"> preschool to three</w:t>
      </w:r>
      <w:r>
        <w:rPr>
          <w:rFonts w:cs="Open Sans"/>
        </w:rPr>
        <w:t>-</w:t>
      </w:r>
      <w:r w:rsidRPr="005747DB">
        <w:rPr>
          <w:rFonts w:cs="Open Sans"/>
        </w:rPr>
        <w:t>year</w:t>
      </w:r>
      <w:r>
        <w:rPr>
          <w:rFonts w:cs="Open Sans"/>
        </w:rPr>
        <w:t>-</w:t>
      </w:r>
      <w:r w:rsidRPr="005747DB">
        <w:rPr>
          <w:rFonts w:cs="Open Sans"/>
        </w:rPr>
        <w:t>olds.</w:t>
      </w:r>
      <w:r w:rsidRPr="005747DB">
        <w:rPr>
          <w:rStyle w:val="EndnoteReference"/>
        </w:rPr>
        <w:endnoteReference w:id="489"/>
      </w:r>
      <w:r w:rsidRPr="005747DB">
        <w:rPr>
          <w:rFonts w:cs="Open Sans"/>
        </w:rPr>
        <w:t xml:space="preserve"> Research suggests that children benefit from access to quality early education in the two years before formal schooling, and that such education has a direct impact on a child’s life, safety and future outcomes.</w:t>
      </w:r>
      <w:r w:rsidRPr="005747DB">
        <w:rPr>
          <w:rStyle w:val="EndnoteReference"/>
        </w:rPr>
        <w:endnoteReference w:id="490"/>
      </w:r>
      <w:r w:rsidRPr="005747DB">
        <w:rPr>
          <w:rFonts w:cs="Open Sans"/>
        </w:rPr>
        <w:t xml:space="preserve"> Only 15% of three</w:t>
      </w:r>
      <w:r>
        <w:rPr>
          <w:rFonts w:cs="Open Sans"/>
        </w:rPr>
        <w:t>-</w:t>
      </w:r>
      <w:r w:rsidRPr="005747DB">
        <w:rPr>
          <w:rFonts w:cs="Open Sans"/>
        </w:rPr>
        <w:t>year</w:t>
      </w:r>
      <w:r>
        <w:rPr>
          <w:rFonts w:cs="Open Sans"/>
        </w:rPr>
        <w:t>-</w:t>
      </w:r>
      <w:r w:rsidRPr="005747DB">
        <w:rPr>
          <w:rFonts w:cs="Open Sans"/>
        </w:rPr>
        <w:t xml:space="preserve">olds in Australia participate in </w:t>
      </w:r>
      <w:r>
        <w:rPr>
          <w:rFonts w:cs="Open Sans"/>
        </w:rPr>
        <w:t xml:space="preserve">a </w:t>
      </w:r>
      <w:r w:rsidRPr="005747DB">
        <w:rPr>
          <w:rFonts w:cs="Open Sans"/>
        </w:rPr>
        <w:t xml:space="preserve">pre-primary education </w:t>
      </w:r>
      <w:r>
        <w:rPr>
          <w:rFonts w:cs="Open Sans"/>
        </w:rPr>
        <w:t xml:space="preserve">program </w:t>
      </w:r>
      <w:r w:rsidRPr="005747DB">
        <w:rPr>
          <w:rFonts w:cs="Open Sans"/>
        </w:rPr>
        <w:t>compared with the OECD average of 68.6%.</w:t>
      </w:r>
      <w:r w:rsidRPr="005747DB">
        <w:rPr>
          <w:rStyle w:val="EndnoteReference"/>
        </w:rPr>
        <w:endnoteReference w:id="491"/>
      </w:r>
      <w:bookmarkStart w:id="265" w:name="_Toc18325646"/>
      <w:bookmarkEnd w:id="265"/>
      <w:r>
        <w:rPr>
          <w:rFonts w:cs="Open Sans"/>
        </w:rPr>
        <w:t xml:space="preserve">  </w:t>
      </w:r>
    </w:p>
    <w:p w14:paraId="2DB77C64" w14:textId="51CA1F2B" w:rsidR="00580AED" w:rsidRPr="009E6B38" w:rsidRDefault="00580AED" w:rsidP="00347F86">
      <w:pPr>
        <w:pStyle w:val="Heading2"/>
      </w:pPr>
      <w:bookmarkStart w:id="266" w:name="_Toc25573134"/>
      <w:r>
        <w:t xml:space="preserve">Primary and </w:t>
      </w:r>
      <w:r w:rsidR="003E5E13">
        <w:t>s</w:t>
      </w:r>
      <w:r>
        <w:t xml:space="preserve">econdary </w:t>
      </w:r>
      <w:r w:rsidR="003E5E13">
        <w:t>e</w:t>
      </w:r>
      <w:r>
        <w:t>ducation</w:t>
      </w:r>
      <w:bookmarkEnd w:id="264"/>
      <w:bookmarkEnd w:id="266"/>
    </w:p>
    <w:p w14:paraId="0ED096B7" w14:textId="77777777" w:rsidR="001417E3" w:rsidRPr="00185242" w:rsidRDefault="001417E3" w:rsidP="00347F86">
      <w:r>
        <w:t xml:space="preserve">The structure of </w:t>
      </w:r>
      <w:r w:rsidRPr="00185242">
        <w:t xml:space="preserve">school education in Australia varies across the </w:t>
      </w:r>
      <w:r>
        <w:t>s</w:t>
      </w:r>
      <w:r w:rsidRPr="00185242">
        <w:t xml:space="preserve">tates and </w:t>
      </w:r>
      <w:r>
        <w:t>t</w:t>
      </w:r>
      <w:r w:rsidRPr="00185242">
        <w:t>erritories. Entry to school education is compulsory</w:t>
      </w:r>
      <w:r>
        <w:t>. Minimum starting age is generally restricted to 4.5 to 5 years of age. Under the National Youth Participation Requirement, all young people must participate in schooling until they complete Year 10.</w:t>
      </w:r>
      <w:r>
        <w:rPr>
          <w:rStyle w:val="EndnoteReference"/>
        </w:rPr>
        <w:endnoteReference w:id="492"/>
      </w:r>
      <w:r>
        <w:t xml:space="preserve"> </w:t>
      </w:r>
    </w:p>
    <w:p w14:paraId="33193C0A" w14:textId="46D26E77" w:rsidR="001417E3" w:rsidRDefault="001417E3" w:rsidP="00347F86">
      <w:pPr>
        <w:shd w:val="clear" w:color="auto" w:fill="FFFFFF"/>
        <w:spacing w:before="240"/>
        <w:textAlignment w:val="baseline"/>
        <w:rPr>
          <w:rFonts w:cs="Open Sans"/>
        </w:rPr>
      </w:pPr>
      <w:r w:rsidRPr="00185242">
        <w:rPr>
          <w:rFonts w:cs="Open Sans"/>
          <w:shd w:val="clear" w:color="auto" w:fill="FFFFFF"/>
        </w:rPr>
        <w:t>In 2018</w:t>
      </w:r>
      <w:r>
        <w:rPr>
          <w:rFonts w:cs="Open Sans"/>
          <w:shd w:val="clear" w:color="auto" w:fill="FFFFFF"/>
        </w:rPr>
        <w:t>,</w:t>
      </w:r>
      <w:r w:rsidRPr="00185242">
        <w:rPr>
          <w:rFonts w:cs="Open Sans"/>
          <w:shd w:val="clear" w:color="auto" w:fill="FFFFFF"/>
        </w:rPr>
        <w:t xml:space="preserve"> there were 3,893,834 students enrolled in 9,477 schools across Australia. </w:t>
      </w:r>
      <w:r w:rsidRPr="00534498">
        <w:rPr>
          <w:rFonts w:cs="Open Sans"/>
        </w:rPr>
        <w:t xml:space="preserve">65.7% of students were enrolled in government schools, 19.7% in </w:t>
      </w:r>
      <w:r>
        <w:rPr>
          <w:rFonts w:cs="Open Sans"/>
        </w:rPr>
        <w:t>C</w:t>
      </w:r>
      <w:r w:rsidRPr="00534498">
        <w:rPr>
          <w:rFonts w:cs="Open Sans"/>
        </w:rPr>
        <w:t>atholic schools and 14.6% in independent schools.</w:t>
      </w:r>
      <w:r>
        <w:rPr>
          <w:rStyle w:val="EndnoteReference"/>
        </w:rPr>
        <w:endnoteReference w:id="493"/>
      </w:r>
      <w:r w:rsidRPr="00534498">
        <w:rPr>
          <w:rFonts w:cs="Open Sans"/>
        </w:rPr>
        <w:t xml:space="preserve"> </w:t>
      </w:r>
    </w:p>
    <w:p w14:paraId="21D64E08" w14:textId="7B55FF90" w:rsidR="00B73EF5" w:rsidRDefault="00B73EF5" w:rsidP="00347F86">
      <w:pPr>
        <w:shd w:val="clear" w:color="auto" w:fill="FFFFFF"/>
        <w:spacing w:before="240"/>
        <w:textAlignment w:val="baseline"/>
        <w:rPr>
          <w:rFonts w:cs="Open Sans"/>
        </w:rPr>
      </w:pPr>
      <w:r>
        <w:rPr>
          <w:rFonts w:cs="Open Sans"/>
          <w:noProof/>
        </w:rPr>
        <w:drawing>
          <wp:inline distT="0" distB="0" distL="0" distR="0" wp14:anchorId="2D3A283B" wp14:editId="309BDD78">
            <wp:extent cx="5731510" cy="3218815"/>
            <wp:effectExtent l="0" t="0" r="0" b="0"/>
            <wp:docPr id="98" name="Immagine 98" desc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 name="Figure 10.1_Anello_Primary and secondary education-01.png"/>
                    <pic:cNvPicPr/>
                  </pic:nvPicPr>
                  <pic:blipFill>
                    <a:blip r:embed="rId123" cstate="print">
                      <a:extLst>
                        <a:ext uri="{28A0092B-C50C-407E-A947-70E740481C1C}">
                          <a14:useLocalDpi xmlns:a14="http://schemas.microsoft.com/office/drawing/2010/main" val="0"/>
                        </a:ext>
                      </a:extLst>
                    </a:blip>
                    <a:stretch>
                      <a:fillRect/>
                    </a:stretch>
                  </pic:blipFill>
                  <pic:spPr>
                    <a:xfrm>
                      <a:off x="0" y="0"/>
                      <a:ext cx="5731510" cy="3218815"/>
                    </a:xfrm>
                    <a:prstGeom prst="rect">
                      <a:avLst/>
                    </a:prstGeom>
                  </pic:spPr>
                </pic:pic>
              </a:graphicData>
            </a:graphic>
          </wp:inline>
        </w:drawing>
      </w:r>
    </w:p>
    <w:p w14:paraId="5EE0E1A9" w14:textId="77777777" w:rsidR="003E5E13" w:rsidRPr="008C74BC" w:rsidRDefault="003E5E13" w:rsidP="00347F86">
      <w:pPr>
        <w:shd w:val="clear" w:color="auto" w:fill="FFFFFF"/>
        <w:spacing w:before="240"/>
        <w:textAlignment w:val="baseline"/>
        <w:rPr>
          <w:rFonts w:cs="Open Sans"/>
          <w:sz w:val="18"/>
          <w:szCs w:val="18"/>
        </w:rPr>
      </w:pPr>
      <w:r w:rsidRPr="008C74BC">
        <w:rPr>
          <w:rFonts w:cs="Open Sans"/>
          <w:sz w:val="18"/>
          <w:szCs w:val="18"/>
        </w:rPr>
        <w:t xml:space="preserve">Figure 10.1: Sourced from </w:t>
      </w:r>
      <w:r w:rsidRPr="008C74BC">
        <w:rPr>
          <w:rFonts w:cs="Open Sans"/>
          <w:i/>
          <w:iCs/>
          <w:sz w:val="18"/>
          <w:szCs w:val="18"/>
        </w:rPr>
        <w:t>4221.0—Schools, Australia, 2018</w:t>
      </w:r>
      <w:r w:rsidRPr="008C74BC">
        <w:rPr>
          <w:rFonts w:cs="Open Sans"/>
          <w:sz w:val="18"/>
          <w:szCs w:val="18"/>
        </w:rPr>
        <w:t xml:space="preserve"> (2019).</w:t>
      </w:r>
    </w:p>
    <w:p w14:paraId="2E3462BE" w14:textId="77777777" w:rsidR="001417E3" w:rsidRDefault="001417E3" w:rsidP="00347F86">
      <w:pPr>
        <w:shd w:val="clear" w:color="auto" w:fill="FFFFFF"/>
        <w:spacing w:before="240"/>
        <w:textAlignment w:val="baseline"/>
        <w:rPr>
          <w:rFonts w:ascii="Arial" w:hAnsi="Arial" w:cs="Arial"/>
          <w:shd w:val="clear" w:color="auto" w:fill="FFFFFF"/>
        </w:rPr>
      </w:pPr>
      <w:r>
        <w:rPr>
          <w:rFonts w:cs="Open Sans"/>
        </w:rPr>
        <w:t xml:space="preserve">The </w:t>
      </w:r>
      <w:r w:rsidRPr="00534498">
        <w:rPr>
          <w:rFonts w:cs="Open Sans"/>
        </w:rPr>
        <w:t>Apparent Retention Rate for Australia</w:t>
      </w:r>
      <w:r>
        <w:rPr>
          <w:rFonts w:cs="Open Sans"/>
        </w:rPr>
        <w:t xml:space="preserve">n students in Years </w:t>
      </w:r>
      <w:r w:rsidRPr="00534498">
        <w:rPr>
          <w:rFonts w:cs="Open Sans"/>
        </w:rPr>
        <w:t xml:space="preserve">7 to 12 was 84.5%. </w:t>
      </w:r>
      <w:r w:rsidRPr="00534498">
        <w:rPr>
          <w:rFonts w:cs="Open Sans"/>
          <w:shd w:val="clear" w:color="auto" w:fill="FFFFFF"/>
        </w:rPr>
        <w:t xml:space="preserve">Aboriginal and Torres Strait Islander students made up </w:t>
      </w:r>
      <w:r w:rsidRPr="00421C1F">
        <w:rPr>
          <w:rFonts w:cs="Open Sans"/>
          <w:shd w:val="clear" w:color="auto" w:fill="FFFFFF"/>
        </w:rPr>
        <w:t>5.7% of all students, with the majority enrolled in government schools (83.9%).</w:t>
      </w:r>
      <w:r w:rsidRPr="00421C1F">
        <w:rPr>
          <w:rStyle w:val="EndnoteReference"/>
          <w:shd w:val="clear" w:color="auto" w:fill="FFFFFF"/>
        </w:rPr>
        <w:endnoteReference w:id="494"/>
      </w:r>
    </w:p>
    <w:p w14:paraId="1BA5FF77" w14:textId="77777777" w:rsidR="00B73EF5" w:rsidRDefault="00B73EF5">
      <w:pPr>
        <w:keepNext w:val="0"/>
        <w:keepLines w:val="0"/>
        <w:widowControl/>
        <w:spacing w:after="160" w:line="259" w:lineRule="auto"/>
        <w:rPr>
          <w:rFonts w:ascii="Arial" w:hAnsi="Arial" w:cs="Arial"/>
          <w:b/>
          <w:bCs/>
          <w:color w:val="333333"/>
          <w:shd w:val="clear" w:color="auto" w:fill="FFFFFF"/>
        </w:rPr>
      </w:pPr>
      <w:r>
        <w:rPr>
          <w:rFonts w:ascii="Arial" w:hAnsi="Arial" w:cs="Arial"/>
          <w:b/>
          <w:bCs/>
          <w:color w:val="333333"/>
          <w:shd w:val="clear" w:color="auto" w:fill="FFFFFF"/>
        </w:rPr>
        <w:br w:type="page"/>
      </w:r>
    </w:p>
    <w:p w14:paraId="22F78559" w14:textId="0189B9B5" w:rsidR="00580AED" w:rsidRDefault="00580AED" w:rsidP="00347F86">
      <w:pPr>
        <w:spacing w:before="100" w:beforeAutospacing="1" w:after="100" w:afterAutospacing="1"/>
      </w:pPr>
      <w:r>
        <w:rPr>
          <w:rFonts w:ascii="Arial" w:hAnsi="Arial" w:cs="Arial"/>
          <w:b/>
          <w:bCs/>
          <w:color w:val="333333"/>
          <w:shd w:val="clear" w:color="auto" w:fill="FFFFFF"/>
        </w:rPr>
        <w:t>Student enrolment counts by state/territory and affiliation, 2018.</w:t>
      </w:r>
      <w:r w:rsidRPr="00B73EF5">
        <w:rPr>
          <w:rStyle w:val="EndnoteReference"/>
          <w:rFonts w:ascii="Arial" w:hAnsi="Arial" w:cs="Arial"/>
          <w:color w:val="333333"/>
          <w:shd w:val="clear" w:color="auto" w:fill="FFFFFF"/>
        </w:rPr>
        <w:endnoteReference w:id="495"/>
      </w:r>
    </w:p>
    <w:p w14:paraId="0CC35C89" w14:textId="0D58214C" w:rsidR="00580AED" w:rsidRDefault="00B73EF5" w:rsidP="00347F86">
      <w:pPr>
        <w:spacing w:before="100" w:beforeAutospacing="1" w:after="100" w:afterAutospacing="1"/>
      </w:pPr>
      <w:r>
        <w:rPr>
          <w:noProof/>
        </w:rPr>
        <w:drawing>
          <wp:inline distT="0" distB="0" distL="0" distR="0" wp14:anchorId="0902252C" wp14:editId="1309F098">
            <wp:extent cx="5731510" cy="4780280"/>
            <wp:effectExtent l="0" t="0" r="0" b="0"/>
            <wp:docPr id="99" name="Immagine 99" descr="In every state and territory, numbers of students enrolled in government schools is approximately twice the number of students enrolled in non-government school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9" name="Figure 10.2.jpg"/>
                    <pic:cNvPicPr/>
                  </pic:nvPicPr>
                  <pic:blipFill>
                    <a:blip r:embed="rId124" cstate="print">
                      <a:extLst>
                        <a:ext uri="{28A0092B-C50C-407E-A947-70E740481C1C}">
                          <a14:useLocalDpi xmlns:a14="http://schemas.microsoft.com/office/drawing/2010/main" val="0"/>
                        </a:ext>
                      </a:extLst>
                    </a:blip>
                    <a:stretch>
                      <a:fillRect/>
                    </a:stretch>
                  </pic:blipFill>
                  <pic:spPr>
                    <a:xfrm>
                      <a:off x="0" y="0"/>
                      <a:ext cx="5731510" cy="4780280"/>
                    </a:xfrm>
                    <a:prstGeom prst="rect">
                      <a:avLst/>
                    </a:prstGeom>
                  </pic:spPr>
                </pic:pic>
              </a:graphicData>
            </a:graphic>
          </wp:inline>
        </w:drawing>
      </w:r>
    </w:p>
    <w:p w14:paraId="1AF40488" w14:textId="77777777" w:rsidR="003E5E13" w:rsidRPr="00D41009" w:rsidRDefault="003E5E13" w:rsidP="00347F86">
      <w:pPr>
        <w:rPr>
          <w:i/>
          <w:iCs/>
          <w:sz w:val="18"/>
          <w:szCs w:val="18"/>
          <w:shd w:val="clear" w:color="auto" w:fill="FFFFFF"/>
        </w:rPr>
      </w:pPr>
      <w:r w:rsidRPr="00D41009">
        <w:rPr>
          <w:sz w:val="18"/>
          <w:szCs w:val="18"/>
        </w:rPr>
        <w:t>Figure</w:t>
      </w:r>
      <w:r w:rsidRPr="00D41009">
        <w:rPr>
          <w:i/>
          <w:iCs/>
          <w:sz w:val="18"/>
          <w:szCs w:val="18"/>
        </w:rPr>
        <w:t xml:space="preserve"> </w:t>
      </w:r>
      <w:r w:rsidRPr="00D41009">
        <w:rPr>
          <w:sz w:val="18"/>
          <w:szCs w:val="18"/>
        </w:rPr>
        <w:t xml:space="preserve">10.2: </w:t>
      </w:r>
      <w:r w:rsidRPr="00D41009">
        <w:rPr>
          <w:sz w:val="18"/>
          <w:szCs w:val="18"/>
          <w:shd w:val="clear" w:color="auto" w:fill="FFFFFF"/>
        </w:rPr>
        <w:t xml:space="preserve">Sourced from Australian Bureau of Statistics, </w:t>
      </w:r>
      <w:r w:rsidRPr="00D41009">
        <w:rPr>
          <w:i/>
          <w:iCs/>
          <w:sz w:val="18"/>
          <w:szCs w:val="18"/>
          <w:shd w:val="clear" w:color="auto" w:fill="FFFFFF"/>
        </w:rPr>
        <w:t>Schools Australia</w:t>
      </w:r>
      <w:r w:rsidRPr="00D41009">
        <w:rPr>
          <w:sz w:val="18"/>
          <w:szCs w:val="18"/>
          <w:shd w:val="clear" w:color="auto" w:fill="FFFFFF"/>
        </w:rPr>
        <w:t xml:space="preserve"> (2018).</w:t>
      </w:r>
    </w:p>
    <w:p w14:paraId="0C74BE04" w14:textId="77777777" w:rsidR="001417E3" w:rsidRDefault="001417E3" w:rsidP="00347F86">
      <w:pPr>
        <w:spacing w:before="240"/>
      </w:pPr>
      <w:r>
        <w:t>The aim of Australian schooling is for all students to become successful learners, confident and creative individuals, and active and informed citizens able to live fulfilling, productive and responsible lives.</w:t>
      </w:r>
      <w:r>
        <w:rPr>
          <w:rStyle w:val="EndnoteReference"/>
        </w:rPr>
        <w:endnoteReference w:id="496"/>
      </w:r>
    </w:p>
    <w:p w14:paraId="6DC90D7D" w14:textId="4A5E8030" w:rsidR="00580AED" w:rsidRDefault="001417E3" w:rsidP="00B73EF5">
      <w:pPr>
        <w:spacing w:before="240"/>
      </w:pPr>
      <w:r>
        <w:t xml:space="preserve">The </w:t>
      </w:r>
      <w:r w:rsidRPr="00F053EB">
        <w:t>National Assessment Program</w:t>
      </w:r>
      <w:r>
        <w:t>—</w:t>
      </w:r>
      <w:r w:rsidRPr="00F053EB">
        <w:t xml:space="preserve">Literacy and Numeracy (NAPLAN) is undertaken by students in </w:t>
      </w:r>
      <w:r>
        <w:t>Y</w:t>
      </w:r>
      <w:r w:rsidRPr="00F053EB">
        <w:t>ears 3, 5, 7 and 9. Nationally in 201</w:t>
      </w:r>
      <w:r>
        <w:t>8</w:t>
      </w:r>
      <w:r w:rsidRPr="00F053EB">
        <w:t xml:space="preserve">, </w:t>
      </w:r>
      <w:r>
        <w:t xml:space="preserve">93.4% </w:t>
      </w:r>
      <w:r w:rsidRPr="00F053EB">
        <w:t xml:space="preserve">of </w:t>
      </w:r>
      <w:r>
        <w:t>Y</w:t>
      </w:r>
      <w:r w:rsidRPr="00F053EB">
        <w:t>ear</w:t>
      </w:r>
      <w:r>
        <w:t xml:space="preserve"> 9</w:t>
      </w:r>
      <w:r w:rsidRPr="00F053EB">
        <w:t xml:space="preserve"> students achieved at or above the </w:t>
      </w:r>
      <w:r>
        <w:t xml:space="preserve">national minimum </w:t>
      </w:r>
      <w:r w:rsidRPr="00F053EB">
        <w:t xml:space="preserve">standard in </w:t>
      </w:r>
      <w:r>
        <w:t>reading</w:t>
      </w:r>
      <w:r w:rsidRPr="00F053EB">
        <w:t xml:space="preserve"> performance</w:t>
      </w:r>
      <w:r>
        <w:t>.</w:t>
      </w:r>
      <w:r>
        <w:rPr>
          <w:rStyle w:val="EndnoteReference"/>
        </w:rPr>
        <w:endnoteReference w:id="497"/>
      </w:r>
      <w:r>
        <w:t xml:space="preserve"> 79.7% of Year 9 students achieved at or above the national minimum standard in writing performance,</w:t>
      </w:r>
      <w:r>
        <w:rPr>
          <w:rStyle w:val="EndnoteReference"/>
        </w:rPr>
        <w:endnoteReference w:id="498"/>
      </w:r>
      <w:r>
        <w:t xml:space="preserve"> and 95.5% achieved at or above the national minimum standard in numeracy performance.</w:t>
      </w:r>
      <w:r>
        <w:rPr>
          <w:rStyle w:val="EndnoteReference"/>
        </w:rPr>
        <w:endnoteReference w:id="499"/>
      </w:r>
      <w:r>
        <w:t xml:space="preserve"> Across 10 years from 2008, the performance for Year 9 reading is largely the same and there is an improvement in numeracy. However, there has been a consistent decline in performance for Year 9 in the writing domain from 87.2% (2008) to 82.6% (2013) to 79.7% in 2018.</w:t>
      </w:r>
      <w:r>
        <w:rPr>
          <w:rStyle w:val="EndnoteReference"/>
        </w:rPr>
        <w:endnoteReference w:id="500"/>
      </w:r>
    </w:p>
    <w:p w14:paraId="26689D30" w14:textId="1662F58F" w:rsidR="00B73EF5" w:rsidRDefault="00B73EF5">
      <w:pPr>
        <w:keepNext w:val="0"/>
        <w:keepLines w:val="0"/>
        <w:widowControl/>
        <w:spacing w:after="160" w:line="259" w:lineRule="auto"/>
      </w:pPr>
      <w:r>
        <w:br w:type="page"/>
      </w:r>
    </w:p>
    <w:p w14:paraId="0DC3BD7C" w14:textId="0BE9C52A" w:rsidR="00B73EF5" w:rsidRPr="00B73EF5" w:rsidRDefault="00B73EF5" w:rsidP="00347F86">
      <w:pPr>
        <w:spacing w:before="100" w:beforeAutospacing="1" w:after="100" w:afterAutospacing="1"/>
        <w:rPr>
          <w:b/>
          <w:bCs/>
          <w:lang w:val="en-US"/>
        </w:rPr>
      </w:pPr>
      <w:r w:rsidRPr="00B73EF5">
        <w:rPr>
          <w:b/>
          <w:bCs/>
        </w:rPr>
        <w:t>Year 9 NAPLAN Results - All Australia</w:t>
      </w:r>
    </w:p>
    <w:p w14:paraId="041B387F" w14:textId="44C563FA" w:rsidR="00B73EF5" w:rsidRDefault="00B73EF5" w:rsidP="00347F86">
      <w:pPr>
        <w:rPr>
          <w:sz w:val="18"/>
          <w:szCs w:val="18"/>
        </w:rPr>
      </w:pPr>
      <w:r>
        <w:rPr>
          <w:noProof/>
          <w:sz w:val="18"/>
          <w:szCs w:val="18"/>
        </w:rPr>
        <w:drawing>
          <wp:inline distT="0" distB="0" distL="0" distR="0" wp14:anchorId="639935C0" wp14:editId="395E25B8">
            <wp:extent cx="5207000" cy="3898900"/>
            <wp:effectExtent l="0" t="0" r="0" b="0"/>
            <wp:docPr id="100" name="Immagine 100" desc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 name="Figura 10.3-01.png"/>
                    <pic:cNvPicPr/>
                  </pic:nvPicPr>
                  <pic:blipFill>
                    <a:blip r:embed="rId125" cstate="print">
                      <a:extLst>
                        <a:ext uri="{28A0092B-C50C-407E-A947-70E740481C1C}">
                          <a14:useLocalDpi xmlns:a14="http://schemas.microsoft.com/office/drawing/2010/main" val="0"/>
                        </a:ext>
                      </a:extLst>
                    </a:blip>
                    <a:stretch>
                      <a:fillRect/>
                    </a:stretch>
                  </pic:blipFill>
                  <pic:spPr>
                    <a:xfrm>
                      <a:off x="0" y="0"/>
                      <a:ext cx="5207000" cy="3898900"/>
                    </a:xfrm>
                    <a:prstGeom prst="rect">
                      <a:avLst/>
                    </a:prstGeom>
                  </pic:spPr>
                </pic:pic>
              </a:graphicData>
            </a:graphic>
          </wp:inline>
        </w:drawing>
      </w:r>
    </w:p>
    <w:p w14:paraId="1FB1CEDC" w14:textId="4A46403D" w:rsidR="003E5E13" w:rsidRPr="00D41009" w:rsidRDefault="003E5E13" w:rsidP="00347F86">
      <w:pPr>
        <w:rPr>
          <w:i/>
          <w:iCs/>
          <w:sz w:val="18"/>
          <w:szCs w:val="18"/>
          <w:highlight w:val="yellow"/>
        </w:rPr>
      </w:pPr>
      <w:r w:rsidRPr="00D41009">
        <w:rPr>
          <w:sz w:val="18"/>
          <w:szCs w:val="18"/>
        </w:rPr>
        <w:t>Figure 10.3: Source</w:t>
      </w:r>
      <w:r>
        <w:rPr>
          <w:sz w:val="18"/>
          <w:szCs w:val="18"/>
        </w:rPr>
        <w:t>d from the</w:t>
      </w:r>
      <w:r w:rsidRPr="00D41009">
        <w:rPr>
          <w:sz w:val="18"/>
          <w:szCs w:val="18"/>
        </w:rPr>
        <w:t xml:space="preserve"> Australian Curriculum, Assessment and Reporting Authority, </w:t>
      </w:r>
      <w:r>
        <w:rPr>
          <w:sz w:val="18"/>
          <w:szCs w:val="18"/>
        </w:rPr>
        <w:t xml:space="preserve">Year 9 NAPLAN Results – All Australia, </w:t>
      </w:r>
      <w:r w:rsidRPr="00D41009">
        <w:rPr>
          <w:i/>
          <w:iCs/>
          <w:sz w:val="18"/>
          <w:szCs w:val="18"/>
        </w:rPr>
        <w:t>National Assessment Program Results</w:t>
      </w:r>
      <w:r w:rsidRPr="00D41009">
        <w:rPr>
          <w:sz w:val="18"/>
          <w:szCs w:val="18"/>
        </w:rPr>
        <w:t xml:space="preserve"> (2018).</w:t>
      </w:r>
    </w:p>
    <w:p w14:paraId="3FB47729" w14:textId="77777777" w:rsidR="001417E3" w:rsidRPr="00E65E1B" w:rsidRDefault="001417E3" w:rsidP="00347F86">
      <w:pPr>
        <w:spacing w:before="240"/>
        <w:rPr>
          <w:rFonts w:cs="Open Sans"/>
        </w:rPr>
      </w:pPr>
      <w:r>
        <w:t>The OECD Programme for International Student Assessment (PISA) involves a periodic testing program on student performance.</w:t>
      </w:r>
      <w:r>
        <w:rPr>
          <w:rStyle w:val="EndnoteReference"/>
        </w:rPr>
        <w:endnoteReference w:id="501"/>
      </w:r>
      <w:r>
        <w:t xml:space="preserve"> The reports generally compare student academic performance of 15-year-olds across countries. The 2015 data </w:t>
      </w:r>
      <w:r w:rsidRPr="00E65E1B">
        <w:rPr>
          <w:rFonts w:cs="Open Sans"/>
        </w:rPr>
        <w:t>reveal</w:t>
      </w:r>
      <w:r>
        <w:rPr>
          <w:rFonts w:cs="Open Sans"/>
        </w:rPr>
        <w:t xml:space="preserve"> </w:t>
      </w:r>
      <w:r w:rsidRPr="00E65E1B">
        <w:rPr>
          <w:rFonts w:cs="Open Sans"/>
        </w:rPr>
        <w:t>that:</w:t>
      </w:r>
      <w:r>
        <w:rPr>
          <w:rStyle w:val="EndnoteReference"/>
        </w:rPr>
        <w:endnoteReference w:id="502"/>
      </w:r>
    </w:p>
    <w:p w14:paraId="094C23C9" w14:textId="77777777" w:rsidR="001417E3" w:rsidRPr="00E65E1B" w:rsidRDefault="001417E3" w:rsidP="00347F86">
      <w:pPr>
        <w:pStyle w:val="ListParagraph"/>
        <w:numPr>
          <w:ilvl w:val="0"/>
          <w:numId w:val="80"/>
        </w:numPr>
        <w:spacing w:before="120" w:after="120"/>
        <w:ind w:left="714" w:hanging="357"/>
        <w:contextualSpacing/>
        <w:rPr>
          <w:rFonts w:cs="Open Sans"/>
        </w:rPr>
      </w:pPr>
      <w:r>
        <w:rPr>
          <w:rFonts w:cs="Open Sans"/>
        </w:rPr>
        <w:t>I</w:t>
      </w:r>
      <w:r w:rsidRPr="00E65E1B">
        <w:rPr>
          <w:rFonts w:cs="Open Sans"/>
        </w:rPr>
        <w:t>n mathematics literacy, Australian 15</w:t>
      </w:r>
      <w:r>
        <w:rPr>
          <w:rFonts w:cs="Open Sans"/>
        </w:rPr>
        <w:t>-</w:t>
      </w:r>
      <w:r w:rsidRPr="00E65E1B">
        <w:rPr>
          <w:rFonts w:cs="Open Sans"/>
        </w:rPr>
        <w:t>year</w:t>
      </w:r>
      <w:r>
        <w:rPr>
          <w:rFonts w:cs="Open Sans"/>
        </w:rPr>
        <w:t>-</w:t>
      </w:r>
      <w:r w:rsidRPr="00E65E1B">
        <w:rPr>
          <w:rFonts w:cs="Open Sans"/>
        </w:rPr>
        <w:t xml:space="preserve">olds score 494 points compared to an OECD average of 493 points. </w:t>
      </w:r>
      <w:r w:rsidRPr="00E65E1B">
        <w:rPr>
          <w:rFonts w:eastAsia="Times New Roman" w:cs="Open Sans"/>
        </w:rPr>
        <w:t>Boys perform better than girls with a non-statistically significant difference of 6 points (OECD average: 8 points higher for boys)</w:t>
      </w:r>
      <w:r>
        <w:rPr>
          <w:rFonts w:eastAsia="Times New Roman" w:cs="Open Sans"/>
        </w:rPr>
        <w:t>.</w:t>
      </w:r>
    </w:p>
    <w:p w14:paraId="490578DC" w14:textId="77777777" w:rsidR="001417E3" w:rsidRDefault="001417E3" w:rsidP="00347F86">
      <w:pPr>
        <w:pStyle w:val="ListParagraph"/>
        <w:numPr>
          <w:ilvl w:val="0"/>
          <w:numId w:val="80"/>
        </w:numPr>
        <w:spacing w:before="120" w:after="120"/>
        <w:ind w:left="714" w:hanging="357"/>
        <w:contextualSpacing/>
        <w:rPr>
          <w:rFonts w:eastAsia="Times New Roman" w:cs="Open Sans"/>
        </w:rPr>
      </w:pPr>
      <w:r w:rsidRPr="00E65E1B">
        <w:rPr>
          <w:rFonts w:eastAsia="Times New Roman" w:cs="Open Sans"/>
          <w:bdr w:val="none" w:sz="0" w:space="0" w:color="auto" w:frame="1"/>
        </w:rPr>
        <w:t xml:space="preserve">In science literacy, </w:t>
      </w:r>
      <w:r>
        <w:t>15-year-olds</w:t>
      </w:r>
      <w:r w:rsidRPr="00E65E1B" w:rsidDel="004F0AE8">
        <w:rPr>
          <w:rFonts w:eastAsia="Times New Roman" w:cs="Open Sans"/>
          <w:bdr w:val="none" w:sz="0" w:space="0" w:color="auto" w:frame="1"/>
        </w:rPr>
        <w:t xml:space="preserve"> </w:t>
      </w:r>
      <w:r w:rsidRPr="00E65E1B">
        <w:rPr>
          <w:rFonts w:eastAsia="Times New Roman" w:cs="Open Sans"/>
          <w:bdr w:val="none" w:sz="0" w:space="0" w:color="auto" w:frame="1"/>
        </w:rPr>
        <w:t>in Australia score 510 points compared to an OECD average of 493 points</w:t>
      </w:r>
      <w:r w:rsidRPr="00E65E1B">
        <w:rPr>
          <w:rFonts w:eastAsia="Times New Roman" w:cs="Open Sans"/>
        </w:rPr>
        <w:t>. Boys perform better than girls with a non-statistically significant difference of 2 points (OECD average: 3.5 points higher for boys).</w:t>
      </w:r>
    </w:p>
    <w:p w14:paraId="71FA7B84" w14:textId="77777777" w:rsidR="001417E3" w:rsidRPr="00E65E1B" w:rsidRDefault="001417E3" w:rsidP="00347F86">
      <w:pPr>
        <w:pStyle w:val="ListParagraph"/>
        <w:numPr>
          <w:ilvl w:val="0"/>
          <w:numId w:val="80"/>
        </w:numPr>
        <w:spacing w:before="120" w:after="120"/>
        <w:ind w:left="714" w:hanging="357"/>
        <w:contextualSpacing/>
        <w:rPr>
          <w:rFonts w:eastAsia="Times New Roman" w:cs="Open Sans"/>
        </w:rPr>
      </w:pPr>
      <w:r w:rsidRPr="00E65E1B">
        <w:rPr>
          <w:rFonts w:eastAsia="Times New Roman" w:cs="Open Sans"/>
          <w:bdr w:val="none" w:sz="0" w:space="0" w:color="auto" w:frame="1"/>
        </w:rPr>
        <w:t>The average performance in reading of 15-year-olds is 503 points, compared to an OECD average of 493</w:t>
      </w:r>
      <w:r w:rsidRPr="00E65E1B">
        <w:rPr>
          <w:rFonts w:eastAsia="Times New Roman" w:cs="Open Sans"/>
        </w:rPr>
        <w:t>. Girls perform better than boys with a statistically significant difference of 32 points (OECD average: 27 points higher for girls).</w:t>
      </w:r>
    </w:p>
    <w:p w14:paraId="432BB8E8" w14:textId="77777777" w:rsidR="001417E3" w:rsidRPr="006D3F29" w:rsidRDefault="001417E3" w:rsidP="00347F86">
      <w:pPr>
        <w:spacing w:before="240"/>
        <w:rPr>
          <w:rFonts w:cs="Open Sans"/>
          <w:shd w:val="clear" w:color="auto" w:fill="FFFFFF"/>
        </w:rPr>
      </w:pPr>
      <w:bookmarkStart w:id="267" w:name="_Toc21867813"/>
      <w:r w:rsidRPr="006D3F29">
        <w:rPr>
          <w:rFonts w:cs="Open Sans"/>
        </w:rPr>
        <w:t xml:space="preserve">Australia does not participate in the </w:t>
      </w:r>
      <w:r w:rsidRPr="00240F6C">
        <w:rPr>
          <w:rFonts w:cs="Open Sans"/>
          <w:i/>
          <w:iCs/>
          <w:shd w:val="clear" w:color="auto" w:fill="FFFFFF"/>
        </w:rPr>
        <w:t>Global school-based student health survey</w:t>
      </w:r>
      <w:r w:rsidRPr="006D3F29">
        <w:rPr>
          <w:rFonts w:cs="Open Sans"/>
          <w:shd w:val="clear" w:color="auto" w:fill="FFFFFF"/>
        </w:rPr>
        <w:t xml:space="preserve"> (GSHS). The GSHS is a collaborative surveillance project designed to help countries measure and assess the behavioural risk factors and protective factors in </w:t>
      </w:r>
      <w:r>
        <w:rPr>
          <w:rFonts w:cs="Open Sans"/>
          <w:shd w:val="clear" w:color="auto" w:fill="FFFFFF"/>
        </w:rPr>
        <w:t>ten</w:t>
      </w:r>
      <w:r w:rsidRPr="006D3F29">
        <w:rPr>
          <w:rFonts w:cs="Open Sans"/>
          <w:shd w:val="clear" w:color="auto" w:fill="FFFFFF"/>
        </w:rPr>
        <w:t xml:space="preserve"> key areas among young people aged 13 to 17 years.</w:t>
      </w:r>
      <w:r>
        <w:rPr>
          <w:rStyle w:val="EndnoteReference"/>
          <w:shd w:val="clear" w:color="auto" w:fill="FFFFFF"/>
        </w:rPr>
        <w:endnoteReference w:id="503"/>
      </w:r>
      <w:r w:rsidRPr="006D3F29">
        <w:rPr>
          <w:rFonts w:cs="Open Sans"/>
          <w:shd w:val="clear" w:color="auto" w:fill="FFFFFF"/>
        </w:rPr>
        <w:t xml:space="preserve"> The </w:t>
      </w:r>
      <w:r>
        <w:rPr>
          <w:rFonts w:cs="Open Sans"/>
          <w:shd w:val="clear" w:color="auto" w:fill="FFFFFF"/>
        </w:rPr>
        <w:t>ten</w:t>
      </w:r>
      <w:r w:rsidRPr="006D3F29">
        <w:rPr>
          <w:rFonts w:cs="Open Sans"/>
          <w:shd w:val="clear" w:color="auto" w:fill="FFFFFF"/>
        </w:rPr>
        <w:t xml:space="preserve"> key areas are: </w:t>
      </w:r>
    </w:p>
    <w:p w14:paraId="7F617D9C" w14:textId="77777777" w:rsidR="001417E3" w:rsidRPr="006D3F29" w:rsidRDefault="001417E3" w:rsidP="00347F86">
      <w:pPr>
        <w:pStyle w:val="ListParagraph"/>
        <w:numPr>
          <w:ilvl w:val="0"/>
          <w:numId w:val="79"/>
        </w:numPr>
        <w:spacing w:before="120" w:after="120"/>
        <w:ind w:left="714" w:hanging="357"/>
        <w:contextualSpacing/>
        <w:rPr>
          <w:rFonts w:eastAsia="Times New Roman" w:cs="Open Sans"/>
        </w:rPr>
      </w:pPr>
      <w:r>
        <w:rPr>
          <w:rFonts w:eastAsia="Times New Roman" w:cs="Open Sans"/>
        </w:rPr>
        <w:t>a</w:t>
      </w:r>
      <w:r w:rsidRPr="006D3F29">
        <w:rPr>
          <w:rFonts w:eastAsia="Times New Roman" w:cs="Open Sans"/>
        </w:rPr>
        <w:t>lcohol use</w:t>
      </w:r>
    </w:p>
    <w:p w14:paraId="5A1CC800" w14:textId="77777777" w:rsidR="001417E3" w:rsidRPr="006D3F29" w:rsidRDefault="001417E3" w:rsidP="00347F86">
      <w:pPr>
        <w:pStyle w:val="ListParagraph"/>
        <w:numPr>
          <w:ilvl w:val="0"/>
          <w:numId w:val="79"/>
        </w:numPr>
        <w:spacing w:before="120" w:after="120"/>
        <w:ind w:left="714" w:hanging="357"/>
        <w:contextualSpacing/>
        <w:rPr>
          <w:rFonts w:eastAsia="Times New Roman" w:cs="Open Sans"/>
        </w:rPr>
      </w:pPr>
      <w:r>
        <w:rPr>
          <w:rFonts w:eastAsia="Times New Roman" w:cs="Open Sans"/>
        </w:rPr>
        <w:t>d</w:t>
      </w:r>
      <w:r w:rsidRPr="006D3F29">
        <w:rPr>
          <w:rFonts w:eastAsia="Times New Roman" w:cs="Open Sans"/>
        </w:rPr>
        <w:t>ietary behaviours</w:t>
      </w:r>
    </w:p>
    <w:p w14:paraId="1D318B6F" w14:textId="77777777" w:rsidR="001417E3" w:rsidRPr="006D3F29" w:rsidRDefault="001417E3" w:rsidP="00347F86">
      <w:pPr>
        <w:pStyle w:val="ListParagraph"/>
        <w:numPr>
          <w:ilvl w:val="0"/>
          <w:numId w:val="79"/>
        </w:numPr>
        <w:spacing w:before="120" w:after="120"/>
        <w:ind w:left="714" w:hanging="357"/>
        <w:contextualSpacing/>
        <w:rPr>
          <w:rFonts w:eastAsia="Times New Roman" w:cs="Open Sans"/>
        </w:rPr>
      </w:pPr>
      <w:r>
        <w:rPr>
          <w:rFonts w:eastAsia="Times New Roman" w:cs="Open Sans"/>
        </w:rPr>
        <w:t>d</w:t>
      </w:r>
      <w:r w:rsidRPr="006D3F29">
        <w:rPr>
          <w:rFonts w:eastAsia="Times New Roman" w:cs="Open Sans"/>
        </w:rPr>
        <w:t>rug use</w:t>
      </w:r>
    </w:p>
    <w:p w14:paraId="10BED63A" w14:textId="77777777" w:rsidR="001417E3" w:rsidRPr="006D3F29" w:rsidRDefault="001417E3" w:rsidP="00347F86">
      <w:pPr>
        <w:pStyle w:val="ListParagraph"/>
        <w:numPr>
          <w:ilvl w:val="0"/>
          <w:numId w:val="79"/>
        </w:numPr>
        <w:spacing w:before="120" w:after="120"/>
        <w:ind w:left="714" w:hanging="357"/>
        <w:contextualSpacing/>
        <w:rPr>
          <w:rFonts w:eastAsia="Times New Roman" w:cs="Open Sans"/>
        </w:rPr>
      </w:pPr>
      <w:r>
        <w:rPr>
          <w:rFonts w:eastAsia="Times New Roman" w:cs="Open Sans"/>
        </w:rPr>
        <w:t>h</w:t>
      </w:r>
      <w:r w:rsidRPr="006D3F29">
        <w:rPr>
          <w:rFonts w:eastAsia="Times New Roman" w:cs="Open Sans"/>
        </w:rPr>
        <w:t>ygiene</w:t>
      </w:r>
    </w:p>
    <w:p w14:paraId="042D2BB1" w14:textId="77777777" w:rsidR="001417E3" w:rsidRPr="006D3F29" w:rsidRDefault="001417E3" w:rsidP="00347F86">
      <w:pPr>
        <w:pStyle w:val="ListParagraph"/>
        <w:numPr>
          <w:ilvl w:val="0"/>
          <w:numId w:val="79"/>
        </w:numPr>
        <w:spacing w:before="120" w:after="120"/>
        <w:ind w:left="714" w:hanging="357"/>
        <w:contextualSpacing/>
        <w:rPr>
          <w:rFonts w:eastAsia="Times New Roman" w:cs="Open Sans"/>
        </w:rPr>
      </w:pPr>
      <w:r>
        <w:rPr>
          <w:rFonts w:eastAsia="Times New Roman" w:cs="Open Sans"/>
        </w:rPr>
        <w:t>m</w:t>
      </w:r>
      <w:r w:rsidRPr="006D3F29">
        <w:rPr>
          <w:rFonts w:eastAsia="Times New Roman" w:cs="Open Sans"/>
        </w:rPr>
        <w:t>ental health</w:t>
      </w:r>
    </w:p>
    <w:p w14:paraId="53F1D6C1" w14:textId="77777777" w:rsidR="001417E3" w:rsidRPr="006D3F29" w:rsidRDefault="001417E3" w:rsidP="00347F86">
      <w:pPr>
        <w:pStyle w:val="ListParagraph"/>
        <w:numPr>
          <w:ilvl w:val="0"/>
          <w:numId w:val="79"/>
        </w:numPr>
        <w:spacing w:before="120" w:after="120"/>
        <w:ind w:left="714" w:hanging="357"/>
        <w:contextualSpacing/>
        <w:rPr>
          <w:rFonts w:eastAsia="Times New Roman" w:cs="Open Sans"/>
        </w:rPr>
      </w:pPr>
      <w:r>
        <w:rPr>
          <w:rFonts w:eastAsia="Times New Roman" w:cs="Open Sans"/>
        </w:rPr>
        <w:t>p</w:t>
      </w:r>
      <w:r w:rsidRPr="006D3F29">
        <w:rPr>
          <w:rFonts w:eastAsia="Times New Roman" w:cs="Open Sans"/>
        </w:rPr>
        <w:t>hysical activity</w:t>
      </w:r>
    </w:p>
    <w:p w14:paraId="7FC87F74" w14:textId="77777777" w:rsidR="001417E3" w:rsidRPr="006D3F29" w:rsidRDefault="001417E3" w:rsidP="00347F86">
      <w:pPr>
        <w:pStyle w:val="ListParagraph"/>
        <w:numPr>
          <w:ilvl w:val="0"/>
          <w:numId w:val="79"/>
        </w:numPr>
        <w:spacing w:before="120" w:after="120"/>
        <w:ind w:left="714" w:hanging="357"/>
        <w:contextualSpacing/>
        <w:rPr>
          <w:rFonts w:eastAsia="Times New Roman" w:cs="Open Sans"/>
        </w:rPr>
      </w:pPr>
      <w:r>
        <w:rPr>
          <w:rFonts w:eastAsia="Times New Roman" w:cs="Open Sans"/>
        </w:rPr>
        <w:t>p</w:t>
      </w:r>
      <w:r w:rsidRPr="006D3F29">
        <w:rPr>
          <w:rFonts w:eastAsia="Times New Roman" w:cs="Open Sans"/>
        </w:rPr>
        <w:t>rotective factors</w:t>
      </w:r>
    </w:p>
    <w:p w14:paraId="49CE8112" w14:textId="77777777" w:rsidR="001417E3" w:rsidRPr="006D3F29" w:rsidRDefault="001417E3" w:rsidP="00347F86">
      <w:pPr>
        <w:pStyle w:val="ListParagraph"/>
        <w:numPr>
          <w:ilvl w:val="0"/>
          <w:numId w:val="79"/>
        </w:numPr>
        <w:spacing w:before="120" w:after="120"/>
        <w:ind w:left="714" w:hanging="357"/>
        <w:contextualSpacing/>
        <w:rPr>
          <w:rFonts w:eastAsia="Times New Roman" w:cs="Open Sans"/>
        </w:rPr>
      </w:pPr>
      <w:r>
        <w:rPr>
          <w:rFonts w:eastAsia="Times New Roman" w:cs="Open Sans"/>
        </w:rPr>
        <w:t>s</w:t>
      </w:r>
      <w:r w:rsidRPr="006D3F29">
        <w:rPr>
          <w:rFonts w:eastAsia="Times New Roman" w:cs="Open Sans"/>
        </w:rPr>
        <w:t>exual behaviours</w:t>
      </w:r>
    </w:p>
    <w:p w14:paraId="123A7A2A" w14:textId="77777777" w:rsidR="001417E3" w:rsidRPr="006D3F29" w:rsidRDefault="001417E3" w:rsidP="00347F86">
      <w:pPr>
        <w:pStyle w:val="ListParagraph"/>
        <w:numPr>
          <w:ilvl w:val="0"/>
          <w:numId w:val="79"/>
        </w:numPr>
        <w:spacing w:before="120" w:after="120"/>
        <w:ind w:left="714" w:hanging="357"/>
        <w:contextualSpacing/>
        <w:rPr>
          <w:rFonts w:eastAsia="Times New Roman" w:cs="Open Sans"/>
        </w:rPr>
      </w:pPr>
      <w:r>
        <w:rPr>
          <w:rFonts w:eastAsia="Times New Roman" w:cs="Open Sans"/>
        </w:rPr>
        <w:t>t</w:t>
      </w:r>
      <w:r w:rsidRPr="006D3F29">
        <w:rPr>
          <w:rFonts w:eastAsia="Times New Roman" w:cs="Open Sans"/>
        </w:rPr>
        <w:t>obacco use</w:t>
      </w:r>
    </w:p>
    <w:p w14:paraId="686D62F0" w14:textId="77777777" w:rsidR="001417E3" w:rsidRDefault="001417E3" w:rsidP="00347F86">
      <w:pPr>
        <w:pStyle w:val="ListParagraph"/>
        <w:numPr>
          <w:ilvl w:val="0"/>
          <w:numId w:val="79"/>
        </w:numPr>
        <w:spacing w:before="120" w:after="120"/>
        <w:ind w:left="714" w:hanging="357"/>
        <w:contextualSpacing/>
        <w:rPr>
          <w:rFonts w:eastAsia="Times New Roman" w:cs="Open Sans"/>
        </w:rPr>
      </w:pPr>
      <w:r>
        <w:rPr>
          <w:rFonts w:eastAsia="Times New Roman" w:cs="Open Sans"/>
        </w:rPr>
        <w:t>v</w:t>
      </w:r>
      <w:r w:rsidRPr="006D3F29">
        <w:rPr>
          <w:rFonts w:eastAsia="Times New Roman" w:cs="Open Sans"/>
        </w:rPr>
        <w:t>iolence and unintentional injury</w:t>
      </w:r>
      <w:r>
        <w:rPr>
          <w:rFonts w:eastAsia="Times New Roman" w:cs="Open Sans"/>
        </w:rPr>
        <w:t>.</w:t>
      </w:r>
    </w:p>
    <w:p w14:paraId="1D5E3FEB" w14:textId="77777777" w:rsidR="001417E3" w:rsidRPr="006D3F29" w:rsidRDefault="001417E3" w:rsidP="00347F86">
      <w:pPr>
        <w:pStyle w:val="ListParagraph"/>
        <w:spacing w:before="240" w:after="120"/>
        <w:ind w:left="0"/>
        <w:rPr>
          <w:rFonts w:eastAsia="Times New Roman" w:cs="Open Sans"/>
        </w:rPr>
      </w:pPr>
      <w:r w:rsidRPr="007E75DD">
        <w:rPr>
          <w:rFonts w:eastAsia="Times New Roman" w:cs="Open Sans"/>
        </w:rPr>
        <w:t>Similarly, Australia does not participate in the World Health Organisation’s international study</w:t>
      </w:r>
      <w:r>
        <w:rPr>
          <w:rFonts w:eastAsia="Times New Roman" w:cs="Open Sans"/>
        </w:rPr>
        <w:t xml:space="preserve">, </w:t>
      </w:r>
      <w:r w:rsidRPr="00240F6C">
        <w:rPr>
          <w:rFonts w:eastAsia="Times New Roman" w:cs="Open Sans"/>
          <w:i/>
          <w:iCs/>
        </w:rPr>
        <w:t>Health Behaviour in School-aged Children</w:t>
      </w:r>
      <w:r w:rsidRPr="007E75DD">
        <w:rPr>
          <w:rFonts w:eastAsia="Times New Roman" w:cs="Open Sans"/>
        </w:rPr>
        <w:t xml:space="preserve">. The Australian Government should consider participating </w:t>
      </w:r>
      <w:r>
        <w:rPr>
          <w:rFonts w:eastAsia="Times New Roman" w:cs="Open Sans"/>
        </w:rPr>
        <w:t xml:space="preserve">in this study </w:t>
      </w:r>
      <w:r w:rsidRPr="007E75DD">
        <w:rPr>
          <w:rFonts w:eastAsia="Times New Roman" w:cs="Open Sans"/>
        </w:rPr>
        <w:t>in order to gain a more holistic understanding of the wellbeing of students.</w:t>
      </w:r>
    </w:p>
    <w:p w14:paraId="7C3726E3" w14:textId="7723BF49" w:rsidR="00580AED" w:rsidRDefault="00580AED" w:rsidP="00347F86">
      <w:pPr>
        <w:pStyle w:val="Heading2"/>
      </w:pPr>
      <w:bookmarkStart w:id="268" w:name="_Toc25573135"/>
      <w:r>
        <w:t>Inclusive education</w:t>
      </w:r>
      <w:bookmarkEnd w:id="267"/>
      <w:bookmarkEnd w:id="268"/>
    </w:p>
    <w:p w14:paraId="29B38D67" w14:textId="77777777" w:rsidR="00697E77" w:rsidRDefault="00697E77" w:rsidP="00347F86">
      <w:bookmarkStart w:id="269" w:name="_Toc21867814"/>
      <w:r>
        <w:t xml:space="preserve">If </w:t>
      </w:r>
      <w:r w:rsidRPr="0093624F">
        <w:t xml:space="preserve">all </w:t>
      </w:r>
      <w:r>
        <w:t xml:space="preserve">students are to become successful learners, confident and creative individuals, and active and informed citizens able to live fulfilling, productive and responsible lives, inclusive education is a necessary requirement. However, there is no clear definition of what ‘inclusive education’ means in the Australian context. For present purposes, ‘inclusive education’ refers to an education system which encompasses all children—including Aboriginal and Torres Strait Islander children, LGBTI children, children with disability and </w:t>
      </w:r>
      <w:r w:rsidRPr="000A0547">
        <w:t>children from culturally and linguistically diverse backgrounds</w:t>
      </w:r>
      <w:r>
        <w:t xml:space="preserve">. </w:t>
      </w:r>
    </w:p>
    <w:p w14:paraId="6844791D" w14:textId="77777777" w:rsidR="00697E77" w:rsidRPr="00A02C64" w:rsidRDefault="00697E77" w:rsidP="00347F86">
      <w:pPr>
        <w:spacing w:before="240"/>
        <w:rPr>
          <w:rFonts w:cs="Open Sans"/>
        </w:rPr>
      </w:pPr>
      <w:r>
        <w:rPr>
          <w:rFonts w:cs="Open Sans"/>
        </w:rPr>
        <w:t xml:space="preserve">Enrolment in early childhood education is a precursor to attaining the </w:t>
      </w:r>
      <w:r>
        <w:t>benefits of a good quality early childhood education, including improving developmental outcomes in preparation for full-time schooling, learning and health and wellbeing.</w:t>
      </w:r>
    </w:p>
    <w:p w14:paraId="17EF5553" w14:textId="77777777" w:rsidR="00580AED" w:rsidRPr="00543C65" w:rsidRDefault="00580AED" w:rsidP="00347F86">
      <w:pPr>
        <w:pStyle w:val="Heading3"/>
        <w:numPr>
          <w:ilvl w:val="2"/>
          <w:numId w:val="94"/>
        </w:numPr>
      </w:pPr>
      <w:r w:rsidRPr="00543C65">
        <w:t>Aboriginal and Torres Strait Islander children</w:t>
      </w:r>
      <w:bookmarkEnd w:id="269"/>
    </w:p>
    <w:p w14:paraId="79B7BC77" w14:textId="77777777" w:rsidR="00697E77" w:rsidRDefault="00697E77" w:rsidP="00347F86">
      <w:bookmarkStart w:id="270" w:name="_Toc21867815"/>
      <w:r w:rsidRPr="00B56CB3">
        <w:t>Educational outcomes for Aboriginal and Torres Strait Islander children are poor when compared with their non-Indigenous peers.</w:t>
      </w:r>
      <w:r>
        <w:t xml:space="preserve"> Chapter 12 is dedicated to Aboriginal and Torres Strait Islander children and their educational situation is discussed there. </w:t>
      </w:r>
    </w:p>
    <w:p w14:paraId="1501133A" w14:textId="058F539E" w:rsidR="00580AED" w:rsidRPr="00B56CB3" w:rsidRDefault="00580AED" w:rsidP="00347F86">
      <w:pPr>
        <w:pStyle w:val="Heading3"/>
      </w:pPr>
      <w:r w:rsidRPr="00B56CB3">
        <w:t>LGBTI children</w:t>
      </w:r>
      <w:bookmarkEnd w:id="270"/>
    </w:p>
    <w:p w14:paraId="7F322845" w14:textId="77777777" w:rsidR="00697E77" w:rsidRPr="00B56CB3" w:rsidRDefault="00697E77" w:rsidP="00347F86">
      <w:r w:rsidRPr="00B56CB3">
        <w:t>Children who are part of, or assumed to be part of, lesbian, gay, bisexual, transgender and gender diverse or intersex populations can face particular difficulties at school</w:t>
      </w:r>
      <w:r>
        <w:t>, and in the community more generally</w:t>
      </w:r>
      <w:r w:rsidRPr="00B56CB3">
        <w:t>.</w:t>
      </w:r>
    </w:p>
    <w:p w14:paraId="4BD8982B" w14:textId="77777777" w:rsidR="00697E77" w:rsidRPr="00CC3F33" w:rsidRDefault="00697E77" w:rsidP="00347F86">
      <w:pPr>
        <w:spacing w:before="240"/>
      </w:pPr>
      <w:bookmarkStart w:id="271" w:name="_Toc21867816"/>
      <w:r w:rsidRPr="00CC3F33">
        <w:t>The Commission’s report</w:t>
      </w:r>
      <w:r>
        <w:t>,</w:t>
      </w:r>
      <w:r w:rsidRPr="00CC3F33">
        <w:t xml:space="preserve"> </w:t>
      </w:r>
      <w:r w:rsidRPr="00255B13">
        <w:rPr>
          <w:i/>
        </w:rPr>
        <w:t>Resilient Individuals: Sexual Orientation, Gender Identity &amp; Intersex Rights</w:t>
      </w:r>
      <w:r>
        <w:rPr>
          <w:iCs/>
        </w:rPr>
        <w:t>,</w:t>
      </w:r>
      <w:r w:rsidRPr="00CC3F33">
        <w:t xml:space="preserve"> ide</w:t>
      </w:r>
      <w:r>
        <w:t>ntified the following concerns:</w:t>
      </w:r>
    </w:p>
    <w:p w14:paraId="4F527500" w14:textId="77777777" w:rsidR="00697E77" w:rsidRPr="00B56CB3" w:rsidRDefault="00697E77" w:rsidP="00347F86">
      <w:pPr>
        <w:pStyle w:val="ListParagraph"/>
        <w:numPr>
          <w:ilvl w:val="0"/>
          <w:numId w:val="77"/>
        </w:numPr>
        <w:spacing w:before="120" w:after="120"/>
        <w:ind w:left="714" w:hanging="357"/>
        <w:contextualSpacing/>
      </w:pPr>
      <w:r w:rsidRPr="00B56CB3">
        <w:t>harassment and abuse at school and concerns for safety</w:t>
      </w:r>
    </w:p>
    <w:p w14:paraId="295F5080" w14:textId="77777777" w:rsidR="00697E77" w:rsidRPr="00B56CB3" w:rsidRDefault="00697E77" w:rsidP="00347F86">
      <w:pPr>
        <w:pStyle w:val="ListParagraph"/>
        <w:numPr>
          <w:ilvl w:val="0"/>
          <w:numId w:val="77"/>
        </w:numPr>
        <w:spacing w:before="120" w:after="0"/>
        <w:contextualSpacing/>
      </w:pPr>
      <w:r w:rsidRPr="00B56CB3">
        <w:t>lack of visibility in LGBTI representation in school policy, curriculum and leadership</w:t>
      </w:r>
    </w:p>
    <w:p w14:paraId="48A00DA0" w14:textId="77777777" w:rsidR="00697E77" w:rsidRPr="00B56CB3" w:rsidRDefault="00697E77" w:rsidP="00347F86">
      <w:pPr>
        <w:pStyle w:val="ListParagraph"/>
        <w:numPr>
          <w:ilvl w:val="0"/>
          <w:numId w:val="77"/>
        </w:numPr>
        <w:spacing w:before="120" w:after="0"/>
        <w:contextualSpacing/>
      </w:pPr>
      <w:r w:rsidRPr="00B56CB3">
        <w:t>lack of comprehensive sexual health education.</w:t>
      </w:r>
      <w:r w:rsidRPr="001C7824">
        <w:rPr>
          <w:rStyle w:val="EndnoteReference"/>
        </w:rPr>
        <w:endnoteReference w:id="504"/>
      </w:r>
    </w:p>
    <w:p w14:paraId="3F3785C5" w14:textId="77777777" w:rsidR="00697E77" w:rsidRPr="001913CC" w:rsidRDefault="00697E77" w:rsidP="00347F86">
      <w:pPr>
        <w:spacing w:before="240"/>
        <w:rPr>
          <w:b/>
          <w:bCs/>
        </w:rPr>
      </w:pPr>
      <w:bookmarkStart w:id="272" w:name="_Hlk23780626"/>
      <w:r w:rsidRPr="001913CC">
        <w:rPr>
          <w:b/>
          <w:bCs/>
        </w:rPr>
        <w:t>In its Concluding Observations (2019), the Committee on the Rights of the Child incorporated consideration of the needs of LGBTI children and urge</w:t>
      </w:r>
      <w:r>
        <w:rPr>
          <w:b/>
          <w:bCs/>
        </w:rPr>
        <w:t>d</w:t>
      </w:r>
      <w:r w:rsidRPr="001913CC">
        <w:rPr>
          <w:b/>
          <w:bCs/>
        </w:rPr>
        <w:t xml:space="preserve"> the Australian Government to provide particular support to LGBTI children</w:t>
      </w:r>
      <w:r>
        <w:rPr>
          <w:b/>
          <w:bCs/>
        </w:rPr>
        <w:t xml:space="preserve"> in its efforts to prevent and address bullying in schools</w:t>
      </w:r>
      <w:r w:rsidRPr="001913CC">
        <w:rPr>
          <w:b/>
          <w:bCs/>
        </w:rPr>
        <w:t>.</w:t>
      </w:r>
      <w:r w:rsidRPr="001913CC">
        <w:rPr>
          <w:rStyle w:val="EndnoteReference"/>
          <w:b/>
          <w:bCs/>
        </w:rPr>
        <w:endnoteReference w:id="505"/>
      </w:r>
      <w:r w:rsidRPr="001913CC">
        <w:rPr>
          <w:b/>
          <w:bCs/>
        </w:rPr>
        <w:t xml:space="preserve"> </w:t>
      </w:r>
    </w:p>
    <w:bookmarkEnd w:id="272"/>
    <w:p w14:paraId="41588346" w14:textId="77777777" w:rsidR="00580AED" w:rsidRPr="00B56CB3" w:rsidRDefault="00580AED" w:rsidP="00347F86">
      <w:pPr>
        <w:pStyle w:val="Heading3"/>
      </w:pPr>
      <w:r w:rsidRPr="004C6188">
        <w:t>Children with disability</w:t>
      </w:r>
      <w:bookmarkEnd w:id="271"/>
    </w:p>
    <w:p w14:paraId="3A91F6B3" w14:textId="77777777" w:rsidR="00E92737" w:rsidRPr="00B56CB3" w:rsidRDefault="00E92737" w:rsidP="00347F86">
      <w:pPr>
        <w:rPr>
          <w:bCs/>
        </w:rPr>
      </w:pPr>
      <w:bookmarkStart w:id="273" w:name="_Hlk23188336"/>
      <w:r w:rsidRPr="00B56CB3">
        <w:t xml:space="preserve">Through </w:t>
      </w:r>
      <w:r>
        <w:t>the Council of Australian Governments (</w:t>
      </w:r>
      <w:r w:rsidRPr="00B56CB3">
        <w:t>COAG</w:t>
      </w:r>
      <w:r>
        <w:t>)</w:t>
      </w:r>
      <w:r w:rsidRPr="00B56CB3">
        <w:t>, Australian state and territory governments have agreed to report annually, in a nationally consistent way</w:t>
      </w:r>
      <w:r>
        <w:t>,</w:t>
      </w:r>
      <w:r w:rsidRPr="00B56CB3">
        <w:t xml:space="preserve"> on students with disability receiving support</w:t>
      </w:r>
      <w:r>
        <w:t>,</w:t>
      </w:r>
      <w:r w:rsidRPr="00B56CB3">
        <w:t xml:space="preserve"> to enable them to participate in education on the same basis as other students. A full set of data is available from 2015</w:t>
      </w:r>
      <w:r w:rsidRPr="00B56CB3">
        <w:rPr>
          <w:bCs/>
        </w:rPr>
        <w:t>.</w:t>
      </w:r>
      <w:r w:rsidRPr="001C7824">
        <w:rPr>
          <w:rStyle w:val="EndnoteReference"/>
        </w:rPr>
        <w:endnoteReference w:id="506"/>
      </w:r>
    </w:p>
    <w:p w14:paraId="0CB1FA50" w14:textId="77777777" w:rsidR="00E92737" w:rsidRDefault="00E92737" w:rsidP="00347F86">
      <w:pPr>
        <w:spacing w:before="240"/>
        <w:rPr>
          <w:bCs/>
        </w:rPr>
      </w:pPr>
      <w:r w:rsidRPr="00B56CB3">
        <w:t>In 201</w:t>
      </w:r>
      <w:r>
        <w:t>7</w:t>
      </w:r>
      <w:r w:rsidRPr="00B56CB3">
        <w:t xml:space="preserve">, the Nationally Consistent Collection of Data on School Students with Disability </w:t>
      </w:r>
      <w:r>
        <w:t xml:space="preserve">(NCCD) </w:t>
      </w:r>
      <w:r w:rsidRPr="00B56CB3">
        <w:t xml:space="preserve">identified 724,624 students receiving </w:t>
      </w:r>
      <w:r>
        <w:t>this</w:t>
      </w:r>
      <w:r w:rsidRPr="00B56CB3">
        <w:t xml:space="preserve"> support (18.8%)</w:t>
      </w:r>
      <w:r w:rsidRPr="00B56CB3">
        <w:rPr>
          <w:bCs/>
        </w:rPr>
        <w:t>.</w:t>
      </w:r>
      <w:r w:rsidRPr="001C7824">
        <w:rPr>
          <w:rStyle w:val="EndnoteReference"/>
        </w:rPr>
        <w:endnoteReference w:id="507"/>
      </w:r>
      <w:r>
        <w:rPr>
          <w:bCs/>
        </w:rPr>
        <w:t xml:space="preserve"> </w:t>
      </w:r>
    </w:p>
    <w:p w14:paraId="22DC74E7" w14:textId="77777777" w:rsidR="00E92737" w:rsidRPr="00B56CB3" w:rsidRDefault="00E92737" w:rsidP="00347F86">
      <w:pPr>
        <w:spacing w:before="240"/>
        <w:rPr>
          <w:bCs/>
        </w:rPr>
      </w:pPr>
      <w:r>
        <w:rPr>
          <w:bCs/>
        </w:rPr>
        <w:t xml:space="preserve">In the 2017 NCCD data set, </w:t>
      </w:r>
      <w:r>
        <w:t>t</w:t>
      </w:r>
      <w:r w:rsidRPr="00B56CB3">
        <w:t>he most frequently identified category of disability was ‘cognitive’ (10.4%)</w:t>
      </w:r>
      <w:r w:rsidRPr="00B56CB3">
        <w:rPr>
          <w:bCs/>
        </w:rPr>
        <w:t>.</w:t>
      </w:r>
      <w:r w:rsidRPr="001C7824">
        <w:rPr>
          <w:rStyle w:val="EndnoteReference"/>
        </w:rPr>
        <w:endnoteReference w:id="508"/>
      </w:r>
    </w:p>
    <w:p w14:paraId="7E7D9157" w14:textId="77777777" w:rsidR="00E92737" w:rsidRDefault="00E92737" w:rsidP="00347F86">
      <w:pPr>
        <w:spacing w:before="240"/>
      </w:pPr>
      <w:r w:rsidRPr="00B56CB3">
        <w:t>While it is useful to have this information, it is also critical to know how many children did not qualify for support or could not access mainstream schools.</w:t>
      </w:r>
      <w:r>
        <w:t xml:space="preserve"> Further, some s</w:t>
      </w:r>
      <w:r w:rsidRPr="00561684">
        <w:t xml:space="preserve">tudents </w:t>
      </w:r>
      <w:r>
        <w:t>are discouraged</w:t>
      </w:r>
      <w:r w:rsidRPr="00561684">
        <w:t xml:space="preserve"> </w:t>
      </w:r>
      <w:r>
        <w:t xml:space="preserve">from enrolling or are not allowed to attend full time. </w:t>
      </w:r>
      <w:r w:rsidRPr="00A24564">
        <w:t>It appears that the 2019 NCCD data collection process will not include this information.</w:t>
      </w:r>
      <w:r w:rsidRPr="00A24564">
        <w:rPr>
          <w:rStyle w:val="EndnoteReference"/>
        </w:rPr>
        <w:endnoteReference w:id="509"/>
      </w:r>
      <w:r>
        <w:rPr>
          <w:highlight w:val="yellow"/>
        </w:rPr>
        <w:t xml:space="preserve"> </w:t>
      </w:r>
    </w:p>
    <w:p w14:paraId="323DA520" w14:textId="77777777" w:rsidR="00E92737" w:rsidRDefault="00E92737" w:rsidP="00347F86">
      <w:pPr>
        <w:spacing w:before="240"/>
      </w:pPr>
      <w:r>
        <w:t>The</w:t>
      </w:r>
      <w:r w:rsidRPr="00561684">
        <w:t xml:space="preserve"> report </w:t>
      </w:r>
      <w:r w:rsidRPr="00961C98">
        <w:rPr>
          <w:i/>
        </w:rPr>
        <w:t>Improving Education Outcomes for Children with Disability in Victoria</w:t>
      </w:r>
      <w:r>
        <w:t xml:space="preserve"> </w:t>
      </w:r>
      <w:r w:rsidRPr="00561684">
        <w:t xml:space="preserve">found that approximately 15% of </w:t>
      </w:r>
      <w:r>
        <w:t xml:space="preserve">interviewed </w:t>
      </w:r>
      <w:r w:rsidRPr="00561684">
        <w:t xml:space="preserve">parents </w:t>
      </w:r>
      <w:r>
        <w:t xml:space="preserve">had </w:t>
      </w:r>
      <w:r w:rsidRPr="00561684">
        <w:t>experience</w:t>
      </w:r>
      <w:r>
        <w:t>d</w:t>
      </w:r>
      <w:r w:rsidRPr="00561684">
        <w:t xml:space="preserve"> some form of difficulty</w:t>
      </w:r>
      <w:r>
        <w:t xml:space="preserve"> when </w:t>
      </w:r>
      <w:r w:rsidRPr="00561684">
        <w:t>enrolling their child in a mainstre</w:t>
      </w:r>
      <w:r>
        <w:t>am Victorian Government School.</w:t>
      </w:r>
      <w:r w:rsidRPr="001C7824">
        <w:rPr>
          <w:rStyle w:val="EndnoteReference"/>
        </w:rPr>
        <w:endnoteReference w:id="510"/>
      </w:r>
      <w:r>
        <w:t xml:space="preserve"> </w:t>
      </w:r>
    </w:p>
    <w:p w14:paraId="3317A8C4" w14:textId="77777777" w:rsidR="00E92737" w:rsidRPr="00B56CB3" w:rsidRDefault="00E92737" w:rsidP="00347F86">
      <w:pPr>
        <w:spacing w:before="240"/>
      </w:pPr>
      <w:r w:rsidRPr="00B56CB3">
        <w:t>A 2017 survey of 771 students with disability</w:t>
      </w:r>
      <w:r>
        <w:t>,</w:t>
      </w:r>
      <w:r w:rsidRPr="00B56CB3">
        <w:t xml:space="preserve"> conducted by Children and Young People </w:t>
      </w:r>
      <w:r>
        <w:t>with Disability Australia,</w:t>
      </w:r>
      <w:r w:rsidRPr="00B56CB3">
        <w:t xml:space="preserve"> identified that 19% of all respondents had experienced restraint at school, and 21% of respondents had experienced seclusion.</w:t>
      </w:r>
      <w:r w:rsidRPr="001C7824">
        <w:rPr>
          <w:rStyle w:val="EndnoteReference"/>
        </w:rPr>
        <w:endnoteReference w:id="511"/>
      </w:r>
    </w:p>
    <w:p w14:paraId="2DB2386D" w14:textId="77777777" w:rsidR="00E92737" w:rsidRDefault="00E92737" w:rsidP="00347F86">
      <w:pPr>
        <w:spacing w:before="240"/>
      </w:pPr>
      <w:r>
        <w:t>T</w:t>
      </w:r>
      <w:r w:rsidRPr="00B56CB3">
        <w:t xml:space="preserve">he use of </w:t>
      </w:r>
      <w:r>
        <w:t xml:space="preserve">such </w:t>
      </w:r>
      <w:r w:rsidRPr="00B56CB3">
        <w:t>restrictive practices in schools</w:t>
      </w:r>
      <w:r>
        <w:t xml:space="preserve"> is extremely concerning</w:t>
      </w:r>
      <w:r w:rsidRPr="00B56CB3">
        <w:t xml:space="preserve">. </w:t>
      </w:r>
      <w:r>
        <w:t>These</w:t>
      </w:r>
      <w:r w:rsidRPr="00B56CB3">
        <w:t xml:space="preserve"> practices include the inconsistent, unregulated and unmonitored use of seclusion and restraint against students with disability in schools.</w:t>
      </w:r>
      <w:r w:rsidRPr="001C7824">
        <w:rPr>
          <w:rStyle w:val="EndnoteReference"/>
        </w:rPr>
        <w:endnoteReference w:id="512"/>
      </w:r>
      <w:r>
        <w:t xml:space="preserve"> </w:t>
      </w:r>
    </w:p>
    <w:p w14:paraId="292B838B" w14:textId="77777777" w:rsidR="00E92737" w:rsidRPr="001913CC" w:rsidRDefault="00E92737" w:rsidP="00347F86">
      <w:pPr>
        <w:spacing w:before="240"/>
        <w:rPr>
          <w:b/>
          <w:bCs/>
        </w:rPr>
      </w:pPr>
      <w:r w:rsidRPr="001913CC">
        <w:rPr>
          <w:b/>
          <w:bCs/>
        </w:rPr>
        <w:t>In its Concluding Observations (2019), the Committee on the Rights of the Child identified restraint and seclusion as area</w:t>
      </w:r>
      <w:r>
        <w:rPr>
          <w:b/>
          <w:bCs/>
        </w:rPr>
        <w:t>s</w:t>
      </w:r>
      <w:r w:rsidRPr="001913CC">
        <w:rPr>
          <w:b/>
          <w:bCs/>
        </w:rPr>
        <w:t xml:space="preserve"> of concern and urged the Australian Government to address these cases where they occur.</w:t>
      </w:r>
      <w:r w:rsidRPr="001913CC">
        <w:rPr>
          <w:rStyle w:val="EndnoteReference"/>
          <w:b/>
          <w:bCs/>
        </w:rPr>
        <w:endnoteReference w:id="513"/>
      </w:r>
    </w:p>
    <w:bookmarkEnd w:id="273"/>
    <w:p w14:paraId="7E98899A" w14:textId="77777777" w:rsidR="00580AED" w:rsidRDefault="00580AED" w:rsidP="00347F86">
      <w:pPr>
        <w:pStyle w:val="Heading3"/>
        <w:rPr>
          <w:shd w:val="clear" w:color="auto" w:fill="FFFFFF"/>
        </w:rPr>
      </w:pPr>
      <w:r>
        <w:rPr>
          <w:shd w:val="clear" w:color="auto" w:fill="FFFFFF"/>
        </w:rPr>
        <w:t>Culturally and linguistically diverse children</w:t>
      </w:r>
    </w:p>
    <w:p w14:paraId="2146927C" w14:textId="77777777" w:rsidR="002D53B5" w:rsidRDefault="002D53B5" w:rsidP="00347F86">
      <w:bookmarkStart w:id="274" w:name="_Hlk23188311"/>
      <w:bookmarkStart w:id="275" w:name="_Toc21867817"/>
      <w:bookmarkStart w:id="276" w:name="_Hlk23187966"/>
      <w:r>
        <w:t xml:space="preserve">Children from culturally and linguistically diverse backgrounds can also experience difficulties at school. While there is limited data on school performance, there is some data emerging on the student experience. </w:t>
      </w:r>
    </w:p>
    <w:p w14:paraId="2B6E5D9D" w14:textId="77777777" w:rsidR="002D53B5" w:rsidRDefault="002D53B5" w:rsidP="00347F86">
      <w:r>
        <w:t>The Multicultural Youth Australia Census (MY Australia Census),</w:t>
      </w:r>
      <w:r>
        <w:rPr>
          <w:rStyle w:val="EndnoteReference"/>
        </w:rPr>
        <w:endnoteReference w:id="514"/>
      </w:r>
      <w:r>
        <w:t xml:space="preserve"> the first national study of young people from migrant and refugee backgrounds, surveyed 1,920 children and young people. Almost half (45.2%) of the sample were 15–17 years of age.</w:t>
      </w:r>
      <w:r>
        <w:rPr>
          <w:rStyle w:val="EndnoteReference"/>
        </w:rPr>
        <w:endnoteReference w:id="515"/>
      </w:r>
      <w:r>
        <w:t xml:space="preserve"> The census identified school and study as one of the top three issues of personal concern. Discrimination and the areas of anxiety, depression and body image (which achieved an equal weighting) completed the top three.</w:t>
      </w:r>
      <w:r>
        <w:rPr>
          <w:rStyle w:val="EndnoteReference"/>
        </w:rPr>
        <w:endnoteReference w:id="516"/>
      </w:r>
      <w:r>
        <w:t xml:space="preserve"> The census also revealed that the most common places where discrimination takes place were at educational institutions and on the street, pointing to the need for institutional responses to racism and discrimination in places of study and in public areas.</w:t>
      </w:r>
      <w:r>
        <w:rPr>
          <w:rStyle w:val="EndnoteReference"/>
        </w:rPr>
        <w:endnoteReference w:id="517"/>
      </w:r>
    </w:p>
    <w:p w14:paraId="440A1D36" w14:textId="47ED03B7" w:rsidR="002D53B5" w:rsidRPr="00BA23BA" w:rsidRDefault="002D53B5" w:rsidP="00347F86">
      <w:pPr>
        <w:spacing w:before="240"/>
        <w:rPr>
          <w:rFonts w:ascii="Helvetica" w:hAnsi="Helvetica"/>
          <w:color w:val="222222"/>
          <w:sz w:val="21"/>
          <w:szCs w:val="21"/>
        </w:rPr>
      </w:pPr>
      <w:r>
        <w:t>The Australian Curriculum, Assessment and Reporting Authority states that it is committed to the development of a high-quality curriculum for all Australian students.</w:t>
      </w:r>
      <w:r>
        <w:rPr>
          <w:rStyle w:val="EndnoteReference"/>
        </w:rPr>
        <w:endnoteReference w:id="518"/>
      </w:r>
      <w:r>
        <w:t xml:space="preserve"> To that end, resources have been developed to address student diversity and provide support for children from culturally and linguistically diverse backgrounds, amongst other students.</w:t>
      </w:r>
      <w:r>
        <w:rPr>
          <w:rStyle w:val="EndnoteReference"/>
        </w:rPr>
        <w:endnoteReference w:id="519"/>
      </w:r>
    </w:p>
    <w:p w14:paraId="02A97CCB" w14:textId="23F9EEB4" w:rsidR="00580AED" w:rsidRDefault="00580AED" w:rsidP="00347F86">
      <w:pPr>
        <w:pStyle w:val="Heading2"/>
      </w:pPr>
      <w:bookmarkStart w:id="277" w:name="_Toc25573136"/>
      <w:bookmarkEnd w:id="274"/>
      <w:r w:rsidRPr="00B56CB3">
        <w:t>Suspension and expulsion</w:t>
      </w:r>
      <w:bookmarkEnd w:id="275"/>
      <w:bookmarkEnd w:id="277"/>
    </w:p>
    <w:p w14:paraId="728DF865" w14:textId="77777777" w:rsidR="002D53B5" w:rsidRPr="006E3CB0" w:rsidRDefault="002D53B5" w:rsidP="00347F86">
      <w:bookmarkStart w:id="278" w:name="_Toc21867818"/>
      <w:r>
        <w:t>D</w:t>
      </w:r>
      <w:r w:rsidRPr="00B56CB3">
        <w:t>ata on suspensions and expulsion</w:t>
      </w:r>
      <w:r>
        <w:t>s</w:t>
      </w:r>
      <w:r w:rsidRPr="00B56CB3">
        <w:t xml:space="preserve"> in government scho</w:t>
      </w:r>
      <w:r>
        <w:t>ols are</w:t>
      </w:r>
      <w:r w:rsidRPr="00B56CB3">
        <w:t xml:space="preserve"> inconsistent and unavailable </w:t>
      </w:r>
      <w:r>
        <w:t xml:space="preserve">in some states and territories. </w:t>
      </w:r>
      <w:r w:rsidRPr="00B56CB3">
        <w:t>NSW has the most complete dataset, including a categorisation of the types of suspensions and expulsions, as well as the corresponding reasons. The NSW data show</w:t>
      </w:r>
      <w:r>
        <w:t xml:space="preserve"> </w:t>
      </w:r>
      <w:r w:rsidRPr="00B56CB3">
        <w:t>higher rates of suspension in particular groups, including those with a child protection or out-of-home care history</w:t>
      </w:r>
      <w:r w:rsidRPr="00B56CB3">
        <w:rPr>
          <w:bCs/>
        </w:rPr>
        <w:t>.</w:t>
      </w:r>
      <w:r w:rsidRPr="001C7824">
        <w:rPr>
          <w:rStyle w:val="EndnoteReference"/>
        </w:rPr>
        <w:endnoteReference w:id="520"/>
      </w:r>
      <w:r w:rsidRPr="00B56CB3">
        <w:rPr>
          <w:bCs/>
        </w:rPr>
        <w:t xml:space="preserve"> </w:t>
      </w:r>
      <w:r w:rsidRPr="00B56CB3">
        <w:t>Almost 60% of children</w:t>
      </w:r>
      <w:r>
        <w:t xml:space="preserve"> in out-of-home care were suspended </w:t>
      </w:r>
      <w:r w:rsidRPr="000B364B">
        <w:t>in 2016, and</w:t>
      </w:r>
      <w:r w:rsidRPr="00B56CB3">
        <w:t xml:space="preserve"> these children lost, on average, 29 school days to suspensions.</w:t>
      </w:r>
      <w:r w:rsidRPr="001C7824">
        <w:rPr>
          <w:rStyle w:val="EndnoteReference"/>
        </w:rPr>
        <w:endnoteReference w:id="521"/>
      </w:r>
    </w:p>
    <w:p w14:paraId="4B7F2C82" w14:textId="77777777" w:rsidR="002D53B5" w:rsidRPr="00CC3F33" w:rsidRDefault="002D53B5" w:rsidP="00347F86">
      <w:pPr>
        <w:spacing w:before="240"/>
        <w:rPr>
          <w:bCs/>
        </w:rPr>
      </w:pPr>
      <w:r w:rsidRPr="00CC3F33">
        <w:t xml:space="preserve">Aboriginal and Torres Strait </w:t>
      </w:r>
      <w:r>
        <w:t>Islander students were also over</w:t>
      </w:r>
      <w:r w:rsidRPr="00CC3F33">
        <w:t>represented in NSW</w:t>
      </w:r>
      <w:r>
        <w:t xml:space="preserve"> data</w:t>
      </w:r>
      <w:r w:rsidRPr="00CC3F33">
        <w:t>. They accounted for 25% of total suspensions in 2016</w:t>
      </w:r>
      <w:r w:rsidRPr="00CC3F33">
        <w:rPr>
          <w:bCs/>
        </w:rPr>
        <w:t>.</w:t>
      </w:r>
      <w:r w:rsidRPr="001C7824">
        <w:rPr>
          <w:rStyle w:val="EndnoteReference"/>
        </w:rPr>
        <w:endnoteReference w:id="522"/>
      </w:r>
      <w:r w:rsidRPr="00CC3F33">
        <w:rPr>
          <w:bCs/>
        </w:rPr>
        <w:t xml:space="preserve"> </w:t>
      </w:r>
    </w:p>
    <w:p w14:paraId="68DB4DC4" w14:textId="77777777" w:rsidR="002D53B5" w:rsidRPr="001913CC" w:rsidRDefault="002D53B5" w:rsidP="00347F86">
      <w:pPr>
        <w:spacing w:before="240"/>
        <w:rPr>
          <w:rFonts w:cs="Open Sans"/>
          <w:b/>
          <w:bCs/>
          <w:lang w:val="en"/>
        </w:rPr>
      </w:pPr>
      <w:r w:rsidRPr="001913CC">
        <w:rPr>
          <w:rFonts w:cs="Open Sans"/>
          <w:b/>
          <w:bCs/>
          <w:color w:val="222222"/>
          <w:shd w:val="clear" w:color="auto" w:fill="FFFFFF"/>
        </w:rPr>
        <w:t xml:space="preserve">In its Concluding Observations (2019), the Committee on the Rights of the Child </w:t>
      </w:r>
      <w:r w:rsidRPr="001913CC">
        <w:rPr>
          <w:b/>
          <w:bCs/>
          <w:lang w:val="en"/>
        </w:rPr>
        <w:t xml:space="preserve">referred to </w:t>
      </w:r>
      <w:r w:rsidRPr="001913CC">
        <w:rPr>
          <w:rFonts w:cs="Open Sans"/>
          <w:b/>
          <w:bCs/>
          <w:lang w:val="en"/>
        </w:rPr>
        <w:t xml:space="preserve">its </w:t>
      </w:r>
      <w:r>
        <w:rPr>
          <w:rFonts w:cs="Open Sans"/>
          <w:b/>
          <w:bCs/>
          <w:lang w:val="en"/>
        </w:rPr>
        <w:t>G</w:t>
      </w:r>
      <w:r w:rsidRPr="001913CC">
        <w:rPr>
          <w:rFonts w:cs="Open Sans"/>
          <w:b/>
          <w:bCs/>
          <w:lang w:val="en"/>
        </w:rPr>
        <w:t xml:space="preserve">eneral </w:t>
      </w:r>
      <w:r>
        <w:rPr>
          <w:rFonts w:cs="Open Sans"/>
          <w:b/>
          <w:bCs/>
          <w:lang w:val="en"/>
        </w:rPr>
        <w:t>C</w:t>
      </w:r>
      <w:r w:rsidRPr="001913CC">
        <w:rPr>
          <w:rFonts w:cs="Open Sans"/>
          <w:b/>
          <w:bCs/>
          <w:lang w:val="en"/>
        </w:rPr>
        <w:t>omment No 5 (2003) on general measures of implementation, which requires the collection of comprehensive disaggregated data.</w:t>
      </w:r>
      <w:r w:rsidRPr="001913CC">
        <w:rPr>
          <w:rStyle w:val="EndnoteReference"/>
          <w:b/>
          <w:bCs/>
          <w:lang w:val="en"/>
        </w:rPr>
        <w:endnoteReference w:id="523"/>
      </w:r>
      <w:r w:rsidRPr="001913CC">
        <w:rPr>
          <w:rFonts w:cs="Open Sans"/>
          <w:b/>
          <w:bCs/>
          <w:lang w:val="en"/>
        </w:rPr>
        <w:t xml:space="preserve"> The Committee also recalled its previous recommendation</w:t>
      </w:r>
      <w:r w:rsidRPr="001913CC">
        <w:rPr>
          <w:rStyle w:val="EndnoteReference"/>
          <w:b/>
          <w:bCs/>
          <w:lang w:val="en"/>
        </w:rPr>
        <w:endnoteReference w:id="524"/>
      </w:r>
      <w:r w:rsidRPr="001913CC">
        <w:rPr>
          <w:rFonts w:cs="Open Sans"/>
          <w:b/>
          <w:bCs/>
          <w:lang w:val="en"/>
        </w:rPr>
        <w:t xml:space="preserve"> and </w:t>
      </w:r>
      <w:r w:rsidRPr="001913CC">
        <w:rPr>
          <w:b/>
          <w:bCs/>
          <w:lang w:val="en"/>
        </w:rPr>
        <w:t xml:space="preserve">reiterated its recommendation </w:t>
      </w:r>
      <w:r w:rsidRPr="001913CC">
        <w:rPr>
          <w:rFonts w:cs="Open Sans"/>
          <w:b/>
          <w:bCs/>
          <w:lang w:val="en"/>
        </w:rPr>
        <w:t xml:space="preserve">that data collected on children’s rights </w:t>
      </w:r>
      <w:r>
        <w:rPr>
          <w:rFonts w:cs="Open Sans"/>
          <w:b/>
          <w:bCs/>
          <w:lang w:val="en"/>
        </w:rPr>
        <w:t xml:space="preserve">should </w:t>
      </w:r>
      <w:r w:rsidRPr="001913CC">
        <w:rPr>
          <w:rFonts w:cs="Open Sans"/>
          <w:b/>
          <w:bCs/>
          <w:lang w:val="en"/>
        </w:rPr>
        <w:t>cover all areas of the C</w:t>
      </w:r>
      <w:r>
        <w:rPr>
          <w:rFonts w:cs="Open Sans"/>
          <w:b/>
          <w:bCs/>
          <w:lang w:val="en"/>
        </w:rPr>
        <w:t>RC</w:t>
      </w:r>
      <w:r w:rsidRPr="001913CC">
        <w:rPr>
          <w:rFonts w:cs="Open Sans"/>
          <w:b/>
          <w:bCs/>
          <w:lang w:val="en"/>
        </w:rPr>
        <w:t>.</w:t>
      </w:r>
      <w:r w:rsidRPr="001913CC">
        <w:rPr>
          <w:rStyle w:val="EndnoteReference"/>
          <w:b/>
          <w:bCs/>
          <w:lang w:val="en"/>
        </w:rPr>
        <w:endnoteReference w:id="525"/>
      </w:r>
    </w:p>
    <w:p w14:paraId="74017BC3" w14:textId="32402195" w:rsidR="00580AED" w:rsidRDefault="00580AED" w:rsidP="00347F86">
      <w:pPr>
        <w:pStyle w:val="Heading2"/>
      </w:pPr>
      <w:bookmarkStart w:id="279" w:name="_Toc25573137"/>
      <w:r>
        <w:t>Vocational education and training</w:t>
      </w:r>
      <w:bookmarkEnd w:id="278"/>
      <w:bookmarkEnd w:id="279"/>
    </w:p>
    <w:p w14:paraId="3AE871E4" w14:textId="77777777" w:rsidR="002D53B5" w:rsidRPr="000423B2" w:rsidRDefault="002D53B5" w:rsidP="00347F86">
      <w:pPr>
        <w:pStyle w:val="BodyText"/>
        <w:spacing w:after="240"/>
        <w:contextualSpacing/>
        <w:rPr>
          <w:rFonts w:cs="Open Sans"/>
          <w:color w:val="444444"/>
          <w:shd w:val="clear" w:color="auto" w:fill="FFFFFF"/>
        </w:rPr>
      </w:pPr>
      <w:bookmarkStart w:id="280" w:name="_Hlk23780726"/>
      <w:bookmarkEnd w:id="276"/>
      <w:r w:rsidRPr="007E4319">
        <w:rPr>
          <w:rFonts w:cs="Open Sans"/>
        </w:rPr>
        <w:t>Vocational education and training (VET) may be undertaken by school students as part of their senior secondary certificate of education.</w:t>
      </w:r>
      <w:r w:rsidRPr="007E4319">
        <w:rPr>
          <w:rStyle w:val="EndnoteReference"/>
        </w:rPr>
        <w:endnoteReference w:id="526"/>
      </w:r>
      <w:r w:rsidRPr="007E4319">
        <w:rPr>
          <w:rFonts w:cs="Open Sans"/>
        </w:rPr>
        <w:t xml:space="preserve"> The training is nationally recognised and is delivered by a Registered </w:t>
      </w:r>
      <w:r w:rsidRPr="007E4319">
        <w:rPr>
          <w:rFonts w:cs="Open Sans"/>
          <w:shd w:val="clear" w:color="auto" w:fill="FFFFFF"/>
        </w:rPr>
        <w:t xml:space="preserve">Training Organisation (RTO). RTOs are those </w:t>
      </w:r>
      <w:r w:rsidRPr="002D53B5">
        <w:rPr>
          <w:rStyle w:val="Strong"/>
          <w:rFonts w:eastAsiaTheme="majorEastAsia" w:cs="Open Sans"/>
          <w:b w:val="0"/>
          <w:bCs w:val="0"/>
          <w:shd w:val="clear" w:color="auto" w:fill="FFFFFF"/>
        </w:rPr>
        <w:t>training providers</w:t>
      </w:r>
      <w:r w:rsidRPr="007E4319">
        <w:rPr>
          <w:rFonts w:cs="Open Sans"/>
          <w:shd w:val="clear" w:color="auto" w:fill="FFFFFF"/>
        </w:rPr>
        <w:t xml:space="preserve"> registered by the Australian Skills Quality Authority, or in some cases a state regulator, to deliver VET services.</w:t>
      </w:r>
      <w:r w:rsidRPr="007E4319">
        <w:rPr>
          <w:rStyle w:val="EndnoteReference"/>
          <w:shd w:val="clear" w:color="auto" w:fill="FFFFFF"/>
        </w:rPr>
        <w:endnoteReference w:id="527"/>
      </w:r>
      <w:r w:rsidRPr="007E4319">
        <w:rPr>
          <w:rFonts w:cs="Open Sans"/>
          <w:shd w:val="clear" w:color="auto" w:fill="FFFFFF"/>
        </w:rPr>
        <w:t xml:space="preserve"> They can be </w:t>
      </w:r>
      <w:r w:rsidRPr="000423B2">
        <w:rPr>
          <w:rFonts w:cs="Open Sans"/>
        </w:rPr>
        <w:t>a TAFE, Adult and Community Education provider, group training company, private provider or school.</w:t>
      </w:r>
      <w:r w:rsidRPr="000423B2">
        <w:rPr>
          <w:rStyle w:val="EndnoteReference"/>
          <w:color w:val="444444"/>
          <w:shd w:val="clear" w:color="auto" w:fill="FFFFFF"/>
        </w:rPr>
        <w:endnoteReference w:id="528"/>
      </w:r>
    </w:p>
    <w:p w14:paraId="02661365" w14:textId="2526E4C9" w:rsidR="002D53B5" w:rsidRDefault="002D53B5" w:rsidP="00347F86">
      <w:pPr>
        <w:spacing w:before="240"/>
        <w:contextualSpacing/>
        <w:rPr>
          <w:rFonts w:cs="Open Sans"/>
          <w:color w:val="000000"/>
        </w:rPr>
      </w:pPr>
      <w:bookmarkStart w:id="281" w:name="_Hlk23780746"/>
      <w:bookmarkEnd w:id="280"/>
      <w:r>
        <w:rPr>
          <w:rFonts w:cs="Open Sans"/>
          <w:color w:val="000000"/>
        </w:rPr>
        <w:t>I</w:t>
      </w:r>
      <w:r w:rsidRPr="003812C4">
        <w:rPr>
          <w:rFonts w:cs="Open Sans"/>
          <w:color w:val="000000"/>
        </w:rPr>
        <w:t>n 2018 there were</w:t>
      </w:r>
      <w:r w:rsidRPr="000423B2">
        <w:rPr>
          <w:rFonts w:cs="Open Sans"/>
          <w:color w:val="000000"/>
        </w:rPr>
        <w:t xml:space="preserve"> </w:t>
      </w:r>
      <w:r w:rsidRPr="003812C4">
        <w:rPr>
          <w:rFonts w:cs="Open Sans"/>
          <w:color w:val="000000"/>
        </w:rPr>
        <w:t>230</w:t>
      </w:r>
      <w:r w:rsidRPr="000423B2">
        <w:rPr>
          <w:rFonts w:cs="Open Sans"/>
          <w:color w:val="000000"/>
        </w:rPr>
        <w:t>,</w:t>
      </w:r>
      <w:r w:rsidRPr="003812C4">
        <w:rPr>
          <w:rFonts w:cs="Open Sans"/>
          <w:color w:val="000000"/>
        </w:rPr>
        <w:t xml:space="preserve">700 </w:t>
      </w:r>
      <w:r>
        <w:rPr>
          <w:rFonts w:cs="Open Sans"/>
          <w:color w:val="000000"/>
        </w:rPr>
        <w:t>‘</w:t>
      </w:r>
      <w:r w:rsidRPr="003812C4">
        <w:rPr>
          <w:rFonts w:cs="Open Sans"/>
          <w:color w:val="000000"/>
        </w:rPr>
        <w:t>VET in Schools</w:t>
      </w:r>
      <w:r>
        <w:rPr>
          <w:rFonts w:cs="Open Sans"/>
          <w:color w:val="000000"/>
        </w:rPr>
        <w:t>’</w:t>
      </w:r>
      <w:r w:rsidRPr="003812C4">
        <w:rPr>
          <w:rFonts w:cs="Open Sans"/>
          <w:color w:val="000000"/>
        </w:rPr>
        <w:t xml:space="preserve"> students</w:t>
      </w:r>
      <w:r w:rsidRPr="000423B2">
        <w:rPr>
          <w:rFonts w:cs="Open Sans"/>
          <w:color w:val="000000"/>
        </w:rPr>
        <w:t xml:space="preserve"> </w:t>
      </w:r>
      <w:r>
        <w:rPr>
          <w:rFonts w:cs="Open Sans"/>
          <w:color w:val="000000"/>
        </w:rPr>
        <w:t xml:space="preserve">nationally, </w:t>
      </w:r>
      <w:r w:rsidRPr="000423B2">
        <w:rPr>
          <w:rFonts w:cs="Open Sans"/>
          <w:color w:val="000000"/>
        </w:rPr>
        <w:t xml:space="preserve">of which 91% (210,200) were </w:t>
      </w:r>
      <w:r>
        <w:rPr>
          <w:rFonts w:cs="Open Sans"/>
          <w:color w:val="000000"/>
        </w:rPr>
        <w:t>younger</w:t>
      </w:r>
      <w:r w:rsidRPr="000423B2">
        <w:rPr>
          <w:rFonts w:cs="Open Sans"/>
          <w:color w:val="000000"/>
        </w:rPr>
        <w:t xml:space="preserve"> than 18 years. See chart below.</w:t>
      </w:r>
      <w:r>
        <w:rPr>
          <w:rFonts w:cs="Open Sans"/>
          <w:color w:val="000000"/>
        </w:rPr>
        <w:t xml:space="preserve"> There were 18,200 school-based apprentices and trainees.</w:t>
      </w:r>
      <w:r>
        <w:rPr>
          <w:rStyle w:val="EndnoteReference"/>
          <w:color w:val="000000"/>
        </w:rPr>
        <w:endnoteReference w:id="529"/>
      </w:r>
      <w:r>
        <w:rPr>
          <w:rFonts w:cs="Open Sans"/>
          <w:color w:val="000000"/>
        </w:rPr>
        <w:t xml:space="preserve"> </w:t>
      </w:r>
    </w:p>
    <w:p w14:paraId="6023C943" w14:textId="77777777" w:rsidR="0012426A" w:rsidRDefault="0012426A" w:rsidP="00347F86">
      <w:pPr>
        <w:spacing w:before="240"/>
        <w:contextualSpacing/>
        <w:rPr>
          <w:rFonts w:cs="Open Sans"/>
          <w:color w:val="000000"/>
        </w:rPr>
      </w:pPr>
    </w:p>
    <w:p w14:paraId="0A5291C8" w14:textId="77777777" w:rsidR="0012426A" w:rsidRPr="0012426A" w:rsidRDefault="0012426A" w:rsidP="0012426A">
      <w:pPr>
        <w:spacing w:before="240"/>
        <w:contextualSpacing/>
        <w:rPr>
          <w:rFonts w:cs="Open Sans"/>
          <w:color w:val="000000"/>
          <w:lang w:val="en-US"/>
        </w:rPr>
      </w:pPr>
      <w:r w:rsidRPr="0012426A">
        <w:rPr>
          <w:rFonts w:cs="Open Sans"/>
          <w:b/>
          <w:bCs/>
          <w:color w:val="000000"/>
          <w:lang w:val="en-US"/>
        </w:rPr>
        <w:t>Number and % of 'VET in School' students by age (2018)</w:t>
      </w:r>
    </w:p>
    <w:p w14:paraId="38214E5B" w14:textId="57ECEBCD" w:rsidR="0012426A" w:rsidRDefault="0012426A" w:rsidP="00347F86">
      <w:pPr>
        <w:spacing w:before="240"/>
        <w:contextualSpacing/>
        <w:rPr>
          <w:rFonts w:cs="Open Sans"/>
          <w:color w:val="000000"/>
          <w:lang w:val="en-US"/>
        </w:rPr>
      </w:pPr>
    </w:p>
    <w:p w14:paraId="23BE00EF" w14:textId="678EB6E2" w:rsidR="00B73EF5" w:rsidRPr="0012426A" w:rsidRDefault="0012426A" w:rsidP="0012426A">
      <w:pPr>
        <w:spacing w:before="240"/>
        <w:contextualSpacing/>
        <w:rPr>
          <w:rFonts w:cs="Open Sans"/>
          <w:color w:val="000000"/>
          <w:lang w:val="en-US"/>
        </w:rPr>
      </w:pPr>
      <w:r>
        <w:rPr>
          <w:rFonts w:cs="Open Sans"/>
          <w:noProof/>
          <w:color w:val="000000"/>
          <w:lang w:val="en-US"/>
        </w:rPr>
        <w:drawing>
          <wp:inline distT="0" distB="0" distL="0" distR="0" wp14:anchorId="6062F813" wp14:editId="392A1C36">
            <wp:extent cx="5731510" cy="3085465"/>
            <wp:effectExtent l="0" t="0" r="0" b="0"/>
            <wp:docPr id="104" name="Immagine 104" descr="41% of ‘VET in Schools’ students were aged 16, 35% were aged 17, 14% were aged 15, 8.9% were aged 18 and over, 0.95% were aged 14 and und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 name="Figura 10.4a-01.png"/>
                    <pic:cNvPicPr/>
                  </pic:nvPicPr>
                  <pic:blipFill>
                    <a:blip r:embed="rId126" cstate="print">
                      <a:extLst>
                        <a:ext uri="{28A0092B-C50C-407E-A947-70E740481C1C}">
                          <a14:useLocalDpi xmlns:a14="http://schemas.microsoft.com/office/drawing/2010/main" val="0"/>
                        </a:ext>
                      </a:extLst>
                    </a:blip>
                    <a:stretch>
                      <a:fillRect/>
                    </a:stretch>
                  </pic:blipFill>
                  <pic:spPr>
                    <a:xfrm>
                      <a:off x="0" y="0"/>
                      <a:ext cx="5731510" cy="3085465"/>
                    </a:xfrm>
                    <a:prstGeom prst="rect">
                      <a:avLst/>
                    </a:prstGeom>
                  </pic:spPr>
                </pic:pic>
              </a:graphicData>
            </a:graphic>
          </wp:inline>
        </w:drawing>
      </w:r>
      <w:bookmarkStart w:id="282" w:name="_Toc21867819"/>
      <w:bookmarkStart w:id="283" w:name="_Hlk23188059"/>
      <w:bookmarkEnd w:id="281"/>
    </w:p>
    <w:p w14:paraId="7894BFD6" w14:textId="7B2A6051" w:rsidR="005E7C82" w:rsidRPr="00D41009" w:rsidRDefault="005E7C82" w:rsidP="00347F86">
      <w:pPr>
        <w:spacing w:before="240" w:line="360" w:lineRule="atLeast"/>
        <w:rPr>
          <w:i/>
          <w:iCs/>
          <w:sz w:val="18"/>
          <w:szCs w:val="18"/>
        </w:rPr>
      </w:pPr>
      <w:r w:rsidRPr="00D41009">
        <w:rPr>
          <w:sz w:val="18"/>
          <w:szCs w:val="18"/>
        </w:rPr>
        <w:t xml:space="preserve">Figure 10.4: </w:t>
      </w:r>
      <w:bookmarkStart w:id="284" w:name="_Hlk23263188"/>
      <w:r>
        <w:rPr>
          <w:sz w:val="18"/>
          <w:szCs w:val="18"/>
        </w:rPr>
        <w:t>S</w:t>
      </w:r>
      <w:r w:rsidRPr="00D41009">
        <w:rPr>
          <w:sz w:val="18"/>
          <w:szCs w:val="18"/>
        </w:rPr>
        <w:t xml:space="preserve">ourced from National Centre for Vocational Education Research, </w:t>
      </w:r>
      <w:r w:rsidRPr="00D41009">
        <w:rPr>
          <w:i/>
          <w:iCs/>
          <w:sz w:val="18"/>
          <w:szCs w:val="18"/>
        </w:rPr>
        <w:t>VET in Schools</w:t>
      </w:r>
      <w:bookmarkEnd w:id="284"/>
      <w:r w:rsidRPr="00D41009">
        <w:rPr>
          <w:i/>
          <w:iCs/>
          <w:sz w:val="18"/>
          <w:szCs w:val="18"/>
        </w:rPr>
        <w:t xml:space="preserve"> 2018</w:t>
      </w:r>
      <w:r w:rsidRPr="00D41009">
        <w:rPr>
          <w:sz w:val="18"/>
          <w:szCs w:val="18"/>
        </w:rPr>
        <w:t xml:space="preserve"> (2019).</w:t>
      </w:r>
    </w:p>
    <w:p w14:paraId="5728FABD" w14:textId="56D0A973" w:rsidR="00580AED" w:rsidRDefault="00580AED" w:rsidP="00347F86">
      <w:pPr>
        <w:pStyle w:val="Heading2"/>
      </w:pPr>
      <w:bookmarkStart w:id="285" w:name="_Toc25573138"/>
      <w:r>
        <w:t>Leisure, play and cultural activities</w:t>
      </w:r>
      <w:bookmarkEnd w:id="282"/>
      <w:bookmarkEnd w:id="285"/>
    </w:p>
    <w:p w14:paraId="109E6886" w14:textId="77777777" w:rsidR="00CE0112" w:rsidRPr="00362A66" w:rsidRDefault="00CE0112" w:rsidP="00347F86">
      <w:pPr>
        <w:spacing w:before="240"/>
      </w:pPr>
      <w:bookmarkStart w:id="286" w:name="_Hlk24643926"/>
      <w:r>
        <w:t>While there are limited data in relation to play and cultural activities among children, some information is available in relation to children playing sport in Australia.</w:t>
      </w:r>
    </w:p>
    <w:p w14:paraId="281C94A7" w14:textId="77777777" w:rsidR="00CE0112" w:rsidRDefault="00CE0112" w:rsidP="00347F86">
      <w:pPr>
        <w:spacing w:before="240"/>
      </w:pPr>
      <w:r>
        <w:t>The AusPlay survey is a large-scale national survey to track the sporting and recreational behaviours of the Australian population. The survey commenced in late 2015 and is the largest and most comprehensive survey conducted in Australia. Each year, 20,000 people aged 15 years or over participate in the survey. Apart from providing information about their own participation, parents/guardians of children under the age of 15 years are asked about the physical activities undertaken by one of their children.</w:t>
      </w:r>
      <w:r>
        <w:rPr>
          <w:rStyle w:val="EndnoteReference"/>
        </w:rPr>
        <w:endnoteReference w:id="530"/>
      </w:r>
      <w:r w:rsidRPr="006E44DE">
        <w:rPr>
          <w:rFonts w:cs="Open Sans"/>
        </w:rPr>
        <w:t xml:space="preserve"> </w:t>
      </w:r>
      <w:r w:rsidRPr="006E44DE">
        <w:rPr>
          <w:rFonts w:cs="Open Sans"/>
          <w:color w:val="000000"/>
        </w:rPr>
        <w:t>The 2018</w:t>
      </w:r>
      <w:r>
        <w:rPr>
          <w:rFonts w:cs="Open Sans"/>
          <w:color w:val="000000"/>
        </w:rPr>
        <w:t>–</w:t>
      </w:r>
      <w:r w:rsidRPr="006E44DE">
        <w:rPr>
          <w:rFonts w:cs="Open Sans"/>
          <w:color w:val="000000"/>
        </w:rPr>
        <w:t>19 federal budget included $3.4 million over four years for the continuation of AusPlay.</w:t>
      </w:r>
      <w:r>
        <w:rPr>
          <w:rStyle w:val="EndnoteReference"/>
          <w:color w:val="000000"/>
        </w:rPr>
        <w:endnoteReference w:id="531"/>
      </w:r>
    </w:p>
    <w:bookmarkEnd w:id="286"/>
    <w:p w14:paraId="6B7F9871" w14:textId="77777777" w:rsidR="00CE0112" w:rsidRDefault="00CE0112" w:rsidP="00347F86">
      <w:pPr>
        <w:spacing w:before="240"/>
      </w:pPr>
      <w:r>
        <w:t>In 2017, 3,209 parents/guardians provided information about their child’s participation in organised physical activities outside school hours over the preceding 12 months. The overall child participation rate in sport rose in 2017 compared with 2016. In 2017, 63% of children participated in organised physical activity outside of school hours at least once per week (up from 56% in 2016).</w:t>
      </w:r>
      <w:r>
        <w:rPr>
          <w:rStyle w:val="EndnoteReference"/>
        </w:rPr>
        <w:endnoteReference w:id="532"/>
      </w:r>
      <w:r>
        <w:t xml:space="preserve"> While over two-thirds of Australian children participated in organised out-of-school sport, fewer than 20% met daily physical activity recommendations.</w:t>
      </w:r>
      <w:r>
        <w:rPr>
          <w:rStyle w:val="EndnoteReference"/>
        </w:rPr>
        <w:endnoteReference w:id="533"/>
      </w:r>
    </w:p>
    <w:p w14:paraId="190815B9" w14:textId="77777777" w:rsidR="00CE0112" w:rsidRDefault="00CE0112" w:rsidP="00347F86">
      <w:pPr>
        <w:spacing w:before="240"/>
      </w:pPr>
      <w:r>
        <w:t>When comparing such data internationally, the 2018 Report Card on Physical Activity for Children and Young People indicated that Australia performed poorly for overall physical activity levels.</w:t>
      </w:r>
      <w:r>
        <w:rPr>
          <w:rStyle w:val="EndnoteReference"/>
        </w:rPr>
        <w:endnoteReference w:id="534"/>
      </w:r>
      <w:r>
        <w:t xml:space="preserve"> At the same time, Australia performed better than average for participation in organised sport, being one of only nine countries that received a grade of B or higher.</w:t>
      </w:r>
      <w:r>
        <w:rPr>
          <w:rStyle w:val="EndnoteReference"/>
        </w:rPr>
        <w:endnoteReference w:id="535"/>
      </w:r>
    </w:p>
    <w:p w14:paraId="6636189F" w14:textId="77777777" w:rsidR="00CE0112" w:rsidRDefault="00CE0112" w:rsidP="00347F86">
      <w:pPr>
        <w:spacing w:before="240"/>
      </w:pPr>
      <w:r>
        <w:t>The top four activities were listed as swimming 31.8%, football/soccer 14.1%, Australian football 8.8% and recreational dancing 8.0%.</w:t>
      </w:r>
      <w:r>
        <w:rPr>
          <w:rStyle w:val="EndnoteReference"/>
        </w:rPr>
        <w:endnoteReference w:id="536"/>
      </w:r>
      <w:r>
        <w:t xml:space="preserve"> </w:t>
      </w:r>
    </w:p>
    <w:tbl>
      <w:tblPr>
        <w:tblStyle w:val="TableGrid"/>
        <w:tblW w:w="0" w:type="auto"/>
        <w:tblLook w:val="04A0" w:firstRow="1" w:lastRow="0" w:firstColumn="1" w:lastColumn="0" w:noHBand="0" w:noVBand="1"/>
      </w:tblPr>
      <w:tblGrid>
        <w:gridCol w:w="5812"/>
        <w:gridCol w:w="2075"/>
      </w:tblGrid>
      <w:tr w:rsidR="00580AED" w14:paraId="470E3655" w14:textId="77777777" w:rsidTr="00580AED">
        <w:tc>
          <w:tcPr>
            <w:tcW w:w="7887" w:type="dxa"/>
            <w:gridSpan w:val="2"/>
          </w:tcPr>
          <w:p w14:paraId="2B0056C9" w14:textId="77777777" w:rsidR="00580AED" w:rsidRPr="00FD6256" w:rsidRDefault="00580AED" w:rsidP="00347F86">
            <w:pPr>
              <w:spacing w:before="240"/>
              <w:rPr>
                <w:b/>
                <w:bCs/>
                <w:sz w:val="28"/>
                <w:szCs w:val="28"/>
              </w:rPr>
            </w:pPr>
            <w:r>
              <w:rPr>
                <w:b/>
                <w:bCs/>
                <w:sz w:val="28"/>
                <w:szCs w:val="28"/>
              </w:rPr>
              <w:t>TOP 10 ACTIVITIES (2017)</w:t>
            </w:r>
          </w:p>
        </w:tc>
      </w:tr>
      <w:tr w:rsidR="00580AED" w14:paraId="448DFC7A" w14:textId="77777777" w:rsidTr="00580AED">
        <w:tc>
          <w:tcPr>
            <w:tcW w:w="5812" w:type="dxa"/>
          </w:tcPr>
          <w:p w14:paraId="07474881" w14:textId="77777777" w:rsidR="00580AED" w:rsidRDefault="00580AED" w:rsidP="00347F86">
            <w:pPr>
              <w:spacing w:before="240"/>
            </w:pPr>
            <w:r>
              <w:t>Swimming</w:t>
            </w:r>
          </w:p>
        </w:tc>
        <w:tc>
          <w:tcPr>
            <w:tcW w:w="2075" w:type="dxa"/>
          </w:tcPr>
          <w:p w14:paraId="54B5265F" w14:textId="77777777" w:rsidR="00580AED" w:rsidRDefault="00580AED" w:rsidP="00347F86">
            <w:pPr>
              <w:spacing w:before="240"/>
            </w:pPr>
            <w:r>
              <w:t>31.8%</w:t>
            </w:r>
          </w:p>
        </w:tc>
      </w:tr>
      <w:tr w:rsidR="00580AED" w14:paraId="1B83E2A7" w14:textId="77777777" w:rsidTr="00580AED">
        <w:tc>
          <w:tcPr>
            <w:tcW w:w="5812" w:type="dxa"/>
          </w:tcPr>
          <w:p w14:paraId="161BB8BA" w14:textId="77777777" w:rsidR="00580AED" w:rsidRDefault="00580AED" w:rsidP="00347F86">
            <w:pPr>
              <w:spacing w:before="240"/>
            </w:pPr>
            <w:r>
              <w:t>Football/Soccer</w:t>
            </w:r>
          </w:p>
        </w:tc>
        <w:tc>
          <w:tcPr>
            <w:tcW w:w="2075" w:type="dxa"/>
          </w:tcPr>
          <w:p w14:paraId="408A7A55" w14:textId="77777777" w:rsidR="00580AED" w:rsidRDefault="00580AED" w:rsidP="00347F86">
            <w:pPr>
              <w:spacing w:before="240"/>
            </w:pPr>
            <w:r>
              <w:t>14.1%</w:t>
            </w:r>
          </w:p>
        </w:tc>
      </w:tr>
      <w:tr w:rsidR="00580AED" w14:paraId="521326C5" w14:textId="77777777" w:rsidTr="00580AED">
        <w:tc>
          <w:tcPr>
            <w:tcW w:w="5812" w:type="dxa"/>
          </w:tcPr>
          <w:p w14:paraId="2D9AD6FE" w14:textId="77777777" w:rsidR="00580AED" w:rsidRDefault="00580AED" w:rsidP="00347F86">
            <w:pPr>
              <w:spacing w:before="240"/>
            </w:pPr>
            <w:r>
              <w:t>Australian football</w:t>
            </w:r>
          </w:p>
        </w:tc>
        <w:tc>
          <w:tcPr>
            <w:tcW w:w="2075" w:type="dxa"/>
          </w:tcPr>
          <w:p w14:paraId="28369C33" w14:textId="77777777" w:rsidR="00580AED" w:rsidRDefault="00580AED" w:rsidP="00347F86">
            <w:pPr>
              <w:spacing w:before="240"/>
            </w:pPr>
            <w:r>
              <w:t>8.8%</w:t>
            </w:r>
          </w:p>
        </w:tc>
      </w:tr>
      <w:tr w:rsidR="00580AED" w14:paraId="1ED175B5" w14:textId="77777777" w:rsidTr="00580AED">
        <w:tc>
          <w:tcPr>
            <w:tcW w:w="5812" w:type="dxa"/>
          </w:tcPr>
          <w:p w14:paraId="43C33007" w14:textId="77777777" w:rsidR="00580AED" w:rsidRDefault="00580AED" w:rsidP="00347F86">
            <w:pPr>
              <w:spacing w:before="240"/>
            </w:pPr>
            <w:r>
              <w:t>Dancing (recreational)</w:t>
            </w:r>
          </w:p>
        </w:tc>
        <w:tc>
          <w:tcPr>
            <w:tcW w:w="2075" w:type="dxa"/>
          </w:tcPr>
          <w:p w14:paraId="32165BEE" w14:textId="77777777" w:rsidR="00580AED" w:rsidRDefault="00580AED" w:rsidP="00347F86">
            <w:pPr>
              <w:spacing w:before="240"/>
            </w:pPr>
            <w:r>
              <w:t>8.0%</w:t>
            </w:r>
          </w:p>
        </w:tc>
      </w:tr>
      <w:tr w:rsidR="00580AED" w14:paraId="19108404" w14:textId="77777777" w:rsidTr="00580AED">
        <w:tc>
          <w:tcPr>
            <w:tcW w:w="5812" w:type="dxa"/>
          </w:tcPr>
          <w:p w14:paraId="649D55BA" w14:textId="77777777" w:rsidR="00580AED" w:rsidRDefault="00580AED" w:rsidP="00347F86">
            <w:pPr>
              <w:spacing w:before="240"/>
            </w:pPr>
            <w:r>
              <w:t>Gymnastics</w:t>
            </w:r>
          </w:p>
        </w:tc>
        <w:tc>
          <w:tcPr>
            <w:tcW w:w="2075" w:type="dxa"/>
          </w:tcPr>
          <w:p w14:paraId="02EEAA86" w14:textId="77777777" w:rsidR="00580AED" w:rsidRDefault="00580AED" w:rsidP="00347F86">
            <w:pPr>
              <w:spacing w:before="240"/>
            </w:pPr>
            <w:r>
              <w:t>7.6%</w:t>
            </w:r>
          </w:p>
        </w:tc>
      </w:tr>
      <w:tr w:rsidR="00580AED" w14:paraId="7367F60C" w14:textId="77777777" w:rsidTr="00580AED">
        <w:tc>
          <w:tcPr>
            <w:tcW w:w="5812" w:type="dxa"/>
          </w:tcPr>
          <w:p w14:paraId="29A53CD0" w14:textId="77777777" w:rsidR="00580AED" w:rsidRDefault="00580AED" w:rsidP="00347F86">
            <w:pPr>
              <w:spacing w:before="240"/>
            </w:pPr>
            <w:r>
              <w:t>Basketball</w:t>
            </w:r>
          </w:p>
        </w:tc>
        <w:tc>
          <w:tcPr>
            <w:tcW w:w="2075" w:type="dxa"/>
          </w:tcPr>
          <w:p w14:paraId="431ABA40" w14:textId="77777777" w:rsidR="00580AED" w:rsidRDefault="00580AED" w:rsidP="00347F86">
            <w:pPr>
              <w:spacing w:before="240"/>
            </w:pPr>
            <w:r>
              <w:t>7.3%</w:t>
            </w:r>
          </w:p>
        </w:tc>
      </w:tr>
      <w:tr w:rsidR="00580AED" w14:paraId="3BB5BFD8" w14:textId="77777777" w:rsidTr="00580AED">
        <w:tc>
          <w:tcPr>
            <w:tcW w:w="5812" w:type="dxa"/>
          </w:tcPr>
          <w:p w14:paraId="76573187" w14:textId="77777777" w:rsidR="00580AED" w:rsidRDefault="00580AED" w:rsidP="00347F86">
            <w:pPr>
              <w:spacing w:before="240"/>
            </w:pPr>
            <w:r>
              <w:t>Netball</w:t>
            </w:r>
          </w:p>
        </w:tc>
        <w:tc>
          <w:tcPr>
            <w:tcW w:w="2075" w:type="dxa"/>
          </w:tcPr>
          <w:p w14:paraId="0A13FBF6" w14:textId="77777777" w:rsidR="00580AED" w:rsidRDefault="00580AED" w:rsidP="00347F86">
            <w:pPr>
              <w:spacing w:before="240"/>
            </w:pPr>
            <w:r>
              <w:t>6.6%</w:t>
            </w:r>
          </w:p>
        </w:tc>
      </w:tr>
      <w:tr w:rsidR="00580AED" w14:paraId="3DA2BAD2" w14:textId="77777777" w:rsidTr="00580AED">
        <w:tc>
          <w:tcPr>
            <w:tcW w:w="5812" w:type="dxa"/>
          </w:tcPr>
          <w:p w14:paraId="468D9324" w14:textId="77777777" w:rsidR="00580AED" w:rsidRDefault="00580AED" w:rsidP="00347F86">
            <w:pPr>
              <w:spacing w:before="240"/>
            </w:pPr>
            <w:r>
              <w:t>Tennis</w:t>
            </w:r>
          </w:p>
        </w:tc>
        <w:tc>
          <w:tcPr>
            <w:tcW w:w="2075" w:type="dxa"/>
          </w:tcPr>
          <w:p w14:paraId="4052A578" w14:textId="77777777" w:rsidR="00580AED" w:rsidRDefault="00580AED" w:rsidP="00347F86">
            <w:pPr>
              <w:spacing w:before="240"/>
            </w:pPr>
            <w:r>
              <w:t>6.0%</w:t>
            </w:r>
          </w:p>
        </w:tc>
      </w:tr>
      <w:tr w:rsidR="00580AED" w14:paraId="77AA4456" w14:textId="77777777" w:rsidTr="00580AED">
        <w:tc>
          <w:tcPr>
            <w:tcW w:w="5812" w:type="dxa"/>
          </w:tcPr>
          <w:p w14:paraId="26E5D60B" w14:textId="77777777" w:rsidR="00580AED" w:rsidRDefault="00580AED" w:rsidP="00347F86">
            <w:pPr>
              <w:spacing w:before="240"/>
            </w:pPr>
            <w:r>
              <w:t>Athletics, track &amp; field</w:t>
            </w:r>
          </w:p>
        </w:tc>
        <w:tc>
          <w:tcPr>
            <w:tcW w:w="2075" w:type="dxa"/>
          </w:tcPr>
          <w:p w14:paraId="5A512FF9" w14:textId="77777777" w:rsidR="00580AED" w:rsidRDefault="00580AED" w:rsidP="00347F86">
            <w:pPr>
              <w:spacing w:before="240"/>
            </w:pPr>
            <w:r>
              <w:t>5.5%</w:t>
            </w:r>
          </w:p>
        </w:tc>
      </w:tr>
      <w:tr w:rsidR="00580AED" w14:paraId="780D4124" w14:textId="77777777" w:rsidTr="00580AED">
        <w:tc>
          <w:tcPr>
            <w:tcW w:w="5812" w:type="dxa"/>
          </w:tcPr>
          <w:p w14:paraId="5A0C9220" w14:textId="77777777" w:rsidR="00580AED" w:rsidRDefault="00580AED" w:rsidP="00347F86">
            <w:pPr>
              <w:spacing w:before="240"/>
            </w:pPr>
            <w:r>
              <w:t>Cricket</w:t>
            </w:r>
          </w:p>
        </w:tc>
        <w:tc>
          <w:tcPr>
            <w:tcW w:w="2075" w:type="dxa"/>
          </w:tcPr>
          <w:p w14:paraId="2F4EAB45" w14:textId="77777777" w:rsidR="00580AED" w:rsidRDefault="00580AED" w:rsidP="00347F86">
            <w:pPr>
              <w:spacing w:before="240"/>
            </w:pPr>
            <w:r>
              <w:t>5.4%</w:t>
            </w:r>
          </w:p>
        </w:tc>
      </w:tr>
    </w:tbl>
    <w:p w14:paraId="5D9B8A20" w14:textId="77777777" w:rsidR="005E7C82" w:rsidRPr="00D41009" w:rsidRDefault="005E7C82" w:rsidP="00347F86">
      <w:pPr>
        <w:rPr>
          <w:i/>
          <w:iCs/>
          <w:sz w:val="18"/>
          <w:szCs w:val="18"/>
        </w:rPr>
      </w:pPr>
      <w:r w:rsidRPr="00D41009">
        <w:rPr>
          <w:sz w:val="18"/>
          <w:szCs w:val="18"/>
        </w:rPr>
        <w:t xml:space="preserve">Table 10.2: </w:t>
      </w:r>
      <w:r>
        <w:rPr>
          <w:sz w:val="18"/>
          <w:szCs w:val="18"/>
        </w:rPr>
        <w:t>S</w:t>
      </w:r>
      <w:r w:rsidRPr="00D41009">
        <w:rPr>
          <w:sz w:val="18"/>
          <w:szCs w:val="18"/>
        </w:rPr>
        <w:t xml:space="preserve">ourced from the Australian Government Australian Sports Commission, </w:t>
      </w:r>
      <w:r w:rsidRPr="00D41009">
        <w:rPr>
          <w:i/>
          <w:iCs/>
          <w:sz w:val="18"/>
          <w:szCs w:val="18"/>
        </w:rPr>
        <w:t>AusPlay Focus: Children’s Participation in Organised Physical Activity Outside of School Hours</w:t>
      </w:r>
      <w:r w:rsidRPr="00D41009">
        <w:rPr>
          <w:sz w:val="18"/>
          <w:szCs w:val="18"/>
        </w:rPr>
        <w:t xml:space="preserve"> (April 2018).</w:t>
      </w:r>
    </w:p>
    <w:p w14:paraId="362F15A5" w14:textId="54538517" w:rsidR="00580AED" w:rsidRDefault="00580AED" w:rsidP="00347F86">
      <w:pPr>
        <w:spacing w:before="240"/>
      </w:pPr>
      <w:r>
        <w:t>Sports account for the majority of organised out-of-school physical activity undertaken by both boys and girls.</w:t>
      </w:r>
      <w:r>
        <w:rPr>
          <w:rStyle w:val="EndnoteReference"/>
        </w:rPr>
        <w:endnoteReference w:id="537"/>
      </w:r>
      <w:bookmarkStart w:id="287" w:name="_Hlk23188091"/>
      <w:bookmarkEnd w:id="283"/>
    </w:p>
    <w:p w14:paraId="23259F98" w14:textId="7B0AF8C9" w:rsidR="0012426A" w:rsidRDefault="0012426A">
      <w:pPr>
        <w:keepNext w:val="0"/>
        <w:keepLines w:val="0"/>
        <w:widowControl/>
        <w:spacing w:after="160" w:line="259" w:lineRule="auto"/>
      </w:pPr>
      <w:r>
        <w:br w:type="page"/>
      </w:r>
    </w:p>
    <w:p w14:paraId="475E330F" w14:textId="006F72B4" w:rsidR="00580AED" w:rsidRPr="0012426A" w:rsidRDefault="0012426A" w:rsidP="00347F86">
      <w:pPr>
        <w:spacing w:before="240"/>
        <w:rPr>
          <w:lang w:val="en-US"/>
        </w:rPr>
      </w:pPr>
      <w:r w:rsidRPr="0012426A">
        <w:rPr>
          <w:b/>
          <w:bCs/>
        </w:rPr>
        <w:t>Child participation in sport-related physical activity (2017)</w:t>
      </w:r>
    </w:p>
    <w:p w14:paraId="0716A375" w14:textId="1F890ABA" w:rsidR="0012426A" w:rsidRPr="00282479" w:rsidRDefault="0012426A" w:rsidP="00282479">
      <w:pPr>
        <w:spacing w:before="240"/>
      </w:pPr>
      <w:r>
        <w:rPr>
          <w:noProof/>
          <w:sz w:val="18"/>
          <w:szCs w:val="18"/>
        </w:rPr>
        <w:drawing>
          <wp:inline distT="0" distB="0" distL="0" distR="0" wp14:anchorId="2AAADE15" wp14:editId="4796CFB6">
            <wp:extent cx="5731510" cy="4298950"/>
            <wp:effectExtent l="0" t="0" r="0" b="6350"/>
            <wp:docPr id="101" name="Immagine 101" descr="Between 0–4 years, 42% of girls and 40% of boys participated in sport-related physical activity. Between 5–8 years, 80% of girls and 83% of boys participated in sport. Between 9–11 years, 83% of girls and 89% of boys participated in sport. Between 12-14 years, 75% of girls and 86% of boys participated in spor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1" name="Figura 10.4-01.png"/>
                    <pic:cNvPicPr/>
                  </pic:nvPicPr>
                  <pic:blipFill>
                    <a:blip r:embed="rId127" cstate="print">
                      <a:extLst>
                        <a:ext uri="{28A0092B-C50C-407E-A947-70E740481C1C}">
                          <a14:useLocalDpi xmlns:a14="http://schemas.microsoft.com/office/drawing/2010/main" val="0"/>
                        </a:ext>
                      </a:extLst>
                    </a:blip>
                    <a:stretch>
                      <a:fillRect/>
                    </a:stretch>
                  </pic:blipFill>
                  <pic:spPr>
                    <a:xfrm>
                      <a:off x="0" y="0"/>
                      <a:ext cx="5731510" cy="4298950"/>
                    </a:xfrm>
                    <a:prstGeom prst="rect">
                      <a:avLst/>
                    </a:prstGeom>
                  </pic:spPr>
                </pic:pic>
              </a:graphicData>
            </a:graphic>
          </wp:inline>
        </w:drawing>
      </w:r>
    </w:p>
    <w:p w14:paraId="01BCD774" w14:textId="100E13B4" w:rsidR="006F78B5" w:rsidRPr="00D41009" w:rsidRDefault="006F78B5" w:rsidP="00347F86">
      <w:pPr>
        <w:rPr>
          <w:i/>
          <w:iCs/>
          <w:sz w:val="18"/>
          <w:szCs w:val="18"/>
        </w:rPr>
      </w:pPr>
      <w:r w:rsidRPr="00D41009">
        <w:rPr>
          <w:sz w:val="18"/>
          <w:szCs w:val="18"/>
        </w:rPr>
        <w:t xml:space="preserve">Figure 10.5: </w:t>
      </w:r>
      <w:r>
        <w:rPr>
          <w:sz w:val="18"/>
          <w:szCs w:val="18"/>
        </w:rPr>
        <w:t>S</w:t>
      </w:r>
      <w:r w:rsidRPr="00D41009">
        <w:rPr>
          <w:sz w:val="18"/>
          <w:szCs w:val="18"/>
        </w:rPr>
        <w:t>ourced from Australian Government Australian Sports Commission,</w:t>
      </w:r>
      <w:r w:rsidRPr="00D41009">
        <w:rPr>
          <w:rFonts w:cs="Open Sans"/>
          <w:sz w:val="18"/>
          <w:szCs w:val="18"/>
        </w:rPr>
        <w:t xml:space="preserve"> </w:t>
      </w:r>
      <w:r w:rsidRPr="00D41009">
        <w:rPr>
          <w:rFonts w:cs="Open Sans"/>
          <w:i/>
          <w:iCs/>
          <w:sz w:val="18"/>
          <w:szCs w:val="18"/>
        </w:rPr>
        <w:t>AusPlay Focus: Children’s Participation in Organised Physical Activity Outside of School Hours</w:t>
      </w:r>
      <w:r w:rsidRPr="00D41009">
        <w:rPr>
          <w:rFonts w:cs="Open Sans"/>
          <w:sz w:val="18"/>
          <w:szCs w:val="18"/>
        </w:rPr>
        <w:t xml:space="preserve"> (April 2018).</w:t>
      </w:r>
    </w:p>
    <w:p w14:paraId="4CA8226B" w14:textId="77777777" w:rsidR="00580AED" w:rsidRDefault="00580AED" w:rsidP="00347F86">
      <w:pPr>
        <w:spacing w:before="240"/>
      </w:pPr>
      <w:r>
        <w:t>However, girls undertake a much larger proportion of non-sport-related organised out-of-school activity.</w:t>
      </w:r>
      <w:r>
        <w:rPr>
          <w:rStyle w:val="EndnoteReference"/>
        </w:rPr>
        <w:endnoteReference w:id="538"/>
      </w:r>
      <w:r>
        <w:t xml:space="preserve"> </w:t>
      </w:r>
    </w:p>
    <w:p w14:paraId="4C53F279" w14:textId="77777777" w:rsidR="0012426A" w:rsidRDefault="0012426A">
      <w:pPr>
        <w:keepNext w:val="0"/>
        <w:keepLines w:val="0"/>
        <w:widowControl/>
        <w:spacing w:after="160" w:line="259" w:lineRule="auto"/>
        <w:rPr>
          <w:b/>
          <w:bCs/>
        </w:rPr>
      </w:pPr>
      <w:r>
        <w:rPr>
          <w:b/>
          <w:bCs/>
        </w:rPr>
        <w:br w:type="page"/>
      </w:r>
    </w:p>
    <w:p w14:paraId="693D4ED7" w14:textId="31595D10" w:rsidR="00580AED" w:rsidRPr="0012426A" w:rsidRDefault="0012426A" w:rsidP="00347F86">
      <w:pPr>
        <w:spacing w:before="240"/>
        <w:rPr>
          <w:lang w:val="en-US"/>
        </w:rPr>
      </w:pPr>
      <w:r w:rsidRPr="0012426A">
        <w:rPr>
          <w:b/>
          <w:bCs/>
        </w:rPr>
        <w:t>Child participation in non-sport-related physical activity (2017) by age and gender</w:t>
      </w:r>
    </w:p>
    <w:p w14:paraId="07DA004E" w14:textId="514A5A25" w:rsidR="0012426A" w:rsidRDefault="0012426A" w:rsidP="00347F86">
      <w:pPr>
        <w:rPr>
          <w:sz w:val="18"/>
          <w:szCs w:val="18"/>
        </w:rPr>
      </w:pPr>
      <w:r>
        <w:rPr>
          <w:noProof/>
          <w:sz w:val="18"/>
          <w:szCs w:val="18"/>
        </w:rPr>
        <w:drawing>
          <wp:inline distT="0" distB="0" distL="0" distR="0" wp14:anchorId="2C7124EB" wp14:editId="61B63FB1">
            <wp:extent cx="5156200" cy="4711700"/>
            <wp:effectExtent l="0" t="0" r="0" b="0"/>
            <wp:docPr id="103" name="Immagine 103" descr="Between 0–4 years, 21% of girls and 5% of boys participated in non-sport-related physical activity. Between 5–8 years, 22% of girls and 6% of boys participated in non-sport-related physical activity. Between 9–11 years, 16% of girls and 4% of boys participated in non-sport-related physical activity. Between 12-14 years, 17% of girls and 4% of boys participated in non-sport-related physical activ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 name="Figura 10.5-01.png"/>
                    <pic:cNvPicPr/>
                  </pic:nvPicPr>
                  <pic:blipFill>
                    <a:blip r:embed="rId128" cstate="print">
                      <a:extLst>
                        <a:ext uri="{28A0092B-C50C-407E-A947-70E740481C1C}">
                          <a14:useLocalDpi xmlns:a14="http://schemas.microsoft.com/office/drawing/2010/main" val="0"/>
                        </a:ext>
                      </a:extLst>
                    </a:blip>
                    <a:stretch>
                      <a:fillRect/>
                    </a:stretch>
                  </pic:blipFill>
                  <pic:spPr>
                    <a:xfrm>
                      <a:off x="0" y="0"/>
                      <a:ext cx="5156200" cy="4711700"/>
                    </a:xfrm>
                    <a:prstGeom prst="rect">
                      <a:avLst/>
                    </a:prstGeom>
                  </pic:spPr>
                </pic:pic>
              </a:graphicData>
            </a:graphic>
          </wp:inline>
        </w:drawing>
      </w:r>
    </w:p>
    <w:p w14:paraId="536DC192" w14:textId="0AF8DA43" w:rsidR="006F78B5" w:rsidRPr="00D41009" w:rsidRDefault="006F78B5" w:rsidP="00347F86">
      <w:pPr>
        <w:rPr>
          <w:i/>
          <w:iCs/>
          <w:sz w:val="18"/>
          <w:szCs w:val="18"/>
        </w:rPr>
      </w:pPr>
      <w:r w:rsidRPr="00D41009">
        <w:rPr>
          <w:sz w:val="18"/>
          <w:szCs w:val="18"/>
        </w:rPr>
        <w:t xml:space="preserve">Figure 10.6: </w:t>
      </w:r>
      <w:r>
        <w:rPr>
          <w:sz w:val="18"/>
          <w:szCs w:val="18"/>
        </w:rPr>
        <w:t>S</w:t>
      </w:r>
      <w:r w:rsidRPr="00D41009">
        <w:rPr>
          <w:sz w:val="18"/>
          <w:szCs w:val="18"/>
        </w:rPr>
        <w:t>ourced from Australian Government Australian Sports Commission</w:t>
      </w:r>
      <w:r w:rsidRPr="00D41009">
        <w:rPr>
          <w:i/>
          <w:iCs/>
          <w:sz w:val="18"/>
          <w:szCs w:val="18"/>
        </w:rPr>
        <w:t>,</w:t>
      </w:r>
      <w:r w:rsidRPr="00D41009">
        <w:rPr>
          <w:rFonts w:cs="Open Sans"/>
          <w:i/>
          <w:iCs/>
          <w:sz w:val="18"/>
          <w:szCs w:val="18"/>
        </w:rPr>
        <w:t xml:space="preserve"> AusPlay Focus: Children’s Participation in Organised Physical Activity Outside of School Hours</w:t>
      </w:r>
      <w:r w:rsidRPr="00D41009">
        <w:rPr>
          <w:rFonts w:cs="Open Sans"/>
          <w:sz w:val="18"/>
          <w:szCs w:val="18"/>
        </w:rPr>
        <w:t xml:space="preserve"> (April 2018).</w:t>
      </w:r>
    </w:p>
    <w:p w14:paraId="7EBD5F32" w14:textId="77777777" w:rsidR="00CE0112" w:rsidRDefault="00CE0112" w:rsidP="00347F86">
      <w:pPr>
        <w:spacing w:before="240"/>
      </w:pPr>
      <w:bookmarkStart w:id="288" w:name="_Hlk23780872"/>
      <w:r>
        <w:t>The AusPlay survey revealed that cost is a barrier to participation in sport for many children from low income families compared to children from high income families.</w:t>
      </w:r>
      <w:r>
        <w:rPr>
          <w:rStyle w:val="EndnoteReference"/>
        </w:rPr>
        <w:endnoteReference w:id="539"/>
      </w:r>
      <w:r>
        <w:t xml:space="preserve"> Geographical location is also a barrier. 58% of children from remote areas participate in organised sporting activity outside of school, compared to 69% of children from regional areas and 76% of children living in major cities of Australia.</w:t>
      </w:r>
      <w:r>
        <w:rPr>
          <w:rStyle w:val="EndnoteReference"/>
        </w:rPr>
        <w:endnoteReference w:id="540"/>
      </w:r>
      <w:r>
        <w:t xml:space="preserve"> Children with a parent who speaks a language other than English at home had below average participation rates compared to English speaking parents (68% and 75% respectively).</w:t>
      </w:r>
      <w:r>
        <w:rPr>
          <w:rStyle w:val="EndnoteReference"/>
        </w:rPr>
        <w:endnoteReference w:id="541"/>
      </w:r>
      <w:r>
        <w:t xml:space="preserve"> </w:t>
      </w:r>
    </w:p>
    <w:bookmarkEnd w:id="288"/>
    <w:p w14:paraId="41FA03B0" w14:textId="77777777" w:rsidR="00CE0112" w:rsidRDefault="00CE0112" w:rsidP="00347F86">
      <w:pPr>
        <w:shd w:val="clear" w:color="auto" w:fill="FFFFFF"/>
        <w:spacing w:before="240"/>
      </w:pPr>
      <w:r>
        <w:t>A</w:t>
      </w:r>
      <w:r w:rsidRPr="00266DBA">
        <w:t xml:space="preserve"> significant number of children stop participating in sport</w:t>
      </w:r>
      <w:r w:rsidRPr="00362A66">
        <w:t xml:space="preserve"> </w:t>
      </w:r>
      <w:r>
        <w:t xml:space="preserve">between the </w:t>
      </w:r>
      <w:r w:rsidRPr="00266DBA">
        <w:t>age</w:t>
      </w:r>
      <w:r>
        <w:t xml:space="preserve">s of </w:t>
      </w:r>
      <w:r w:rsidRPr="00266DBA">
        <w:t>13</w:t>
      </w:r>
      <w:r>
        <w:t xml:space="preserve"> and </w:t>
      </w:r>
      <w:r w:rsidRPr="00266DBA">
        <w:t xml:space="preserve">17 </w:t>
      </w:r>
      <w:r>
        <w:t>years</w:t>
      </w:r>
      <w:r w:rsidRPr="00266DBA">
        <w:t>.</w:t>
      </w:r>
      <w:r w:rsidRPr="00266DBA">
        <w:rPr>
          <w:rStyle w:val="EndnoteReference"/>
        </w:rPr>
        <w:endnoteReference w:id="542"/>
      </w:r>
      <w:r w:rsidRPr="00266DBA">
        <w:t xml:space="preserve"> The Australian Sports Commission (ASC), in partnership with the sport and education sectors and La Trobe University, undertook research to identify and address the barriers to sport participation by this age group. A purpose of the research was to support the ASC to expand the Australian Government Sporting Schools program into secondary schools in 2017</w:t>
      </w:r>
      <w:r>
        <w:t xml:space="preserve">, </w:t>
      </w:r>
      <w:r w:rsidRPr="00266DBA">
        <w:t>with a targeted focus on Year 7 and 8 students and particularly those from low socioeconomic backgrounds, females, and the physically inactive.</w:t>
      </w:r>
      <w:r w:rsidRPr="00266DBA">
        <w:rPr>
          <w:rStyle w:val="EndnoteReference"/>
        </w:rPr>
        <w:endnoteReference w:id="543"/>
      </w:r>
      <w:r>
        <w:t xml:space="preserve"> </w:t>
      </w:r>
    </w:p>
    <w:p w14:paraId="2F6C60F6" w14:textId="77777777" w:rsidR="00CE0112" w:rsidRPr="004C6188" w:rsidRDefault="00CE0112" w:rsidP="00347F86">
      <w:pPr>
        <w:shd w:val="clear" w:color="auto" w:fill="FFFFFF"/>
        <w:spacing w:before="240"/>
        <w:rPr>
          <w:rFonts w:ascii="Arial" w:hAnsi="Arial" w:cs="Arial"/>
          <w:color w:val="212721"/>
          <w:sz w:val="26"/>
          <w:szCs w:val="26"/>
        </w:rPr>
      </w:pPr>
      <w:r>
        <w:t>The Australian Government announced in the 2019 Budget it would continue to support the Sporting Schools program and provide $41 million from 2019‒20 to 2020‒21.</w:t>
      </w:r>
      <w:r>
        <w:rPr>
          <w:rStyle w:val="EndnoteReference"/>
        </w:rPr>
        <w:endnoteReference w:id="544"/>
      </w:r>
    </w:p>
    <w:p w14:paraId="090417AB" w14:textId="77777777" w:rsidR="00F948FF" w:rsidRPr="005D1041" w:rsidRDefault="00F948FF" w:rsidP="00347F86">
      <w:pPr>
        <w:spacing w:before="240"/>
        <w:rPr>
          <w:rFonts w:cs="Open Sans"/>
          <w:shd w:val="clear" w:color="auto" w:fill="FFFFFF"/>
        </w:rPr>
      </w:pPr>
      <w:bookmarkStart w:id="289" w:name="_Hlk23188117"/>
      <w:bookmarkEnd w:id="287"/>
      <w:r w:rsidRPr="005D1041">
        <w:rPr>
          <w:rFonts w:cs="Open Sans"/>
          <w:shd w:val="clear" w:color="auto" w:fill="FFFFFF"/>
        </w:rPr>
        <w:t xml:space="preserve">The Cultural Attendance Survey and Cultural Participation Survey were topics of the </w:t>
      </w:r>
      <w:r w:rsidRPr="00962103">
        <w:rPr>
          <w:rFonts w:cs="Open Sans"/>
          <w:i/>
          <w:iCs/>
          <w:shd w:val="clear" w:color="auto" w:fill="FFFFFF"/>
        </w:rPr>
        <w:t>Multipurpose Household Survey</w:t>
      </w:r>
      <w:r w:rsidRPr="005D1041">
        <w:rPr>
          <w:rFonts w:cs="Open Sans"/>
          <w:shd w:val="clear" w:color="auto" w:fill="FFFFFF"/>
        </w:rPr>
        <w:t xml:space="preserve"> conducted by the A</w:t>
      </w:r>
      <w:r>
        <w:rPr>
          <w:rFonts w:cs="Open Sans"/>
          <w:shd w:val="clear" w:color="auto" w:fill="FFFFFF"/>
        </w:rPr>
        <w:t xml:space="preserve">ustralian </w:t>
      </w:r>
      <w:r w:rsidRPr="005D1041">
        <w:rPr>
          <w:rFonts w:cs="Open Sans"/>
          <w:shd w:val="clear" w:color="auto" w:fill="FFFFFF"/>
        </w:rPr>
        <w:t>B</w:t>
      </w:r>
      <w:r>
        <w:rPr>
          <w:rFonts w:cs="Open Sans"/>
          <w:shd w:val="clear" w:color="auto" w:fill="FFFFFF"/>
        </w:rPr>
        <w:t xml:space="preserve">ureau of </w:t>
      </w:r>
      <w:r w:rsidRPr="005D1041">
        <w:rPr>
          <w:rFonts w:cs="Open Sans"/>
          <w:shd w:val="clear" w:color="auto" w:fill="FFFFFF"/>
        </w:rPr>
        <w:t>S</w:t>
      </w:r>
      <w:r>
        <w:rPr>
          <w:rFonts w:cs="Open Sans"/>
          <w:shd w:val="clear" w:color="auto" w:fill="FFFFFF"/>
        </w:rPr>
        <w:t>tatistics</w:t>
      </w:r>
      <w:r w:rsidRPr="005D1041">
        <w:rPr>
          <w:rFonts w:cs="Open Sans"/>
          <w:shd w:val="clear" w:color="auto" w:fill="FFFFFF"/>
        </w:rPr>
        <w:t xml:space="preserve"> during 2017</w:t>
      </w:r>
      <w:r>
        <w:rPr>
          <w:rFonts w:cs="Open Sans"/>
          <w:shd w:val="clear" w:color="auto" w:fill="FFFFFF"/>
        </w:rPr>
        <w:t>–</w:t>
      </w:r>
      <w:r w:rsidRPr="005D1041">
        <w:rPr>
          <w:rFonts w:cs="Open Sans"/>
          <w:shd w:val="clear" w:color="auto" w:fill="FFFFFF"/>
        </w:rPr>
        <w:t>18. For the first time, the scope of the two topics included both children aged 5</w:t>
      </w:r>
      <w:r>
        <w:rPr>
          <w:rFonts w:cs="Open Sans"/>
          <w:shd w:val="clear" w:color="auto" w:fill="FFFFFF"/>
        </w:rPr>
        <w:t>–</w:t>
      </w:r>
      <w:r w:rsidRPr="005D1041">
        <w:rPr>
          <w:rFonts w:cs="Open Sans"/>
          <w:shd w:val="clear" w:color="auto" w:fill="FFFFFF"/>
        </w:rPr>
        <w:t>14 years and people aged 15 and over who were usual residents of private dwellings.</w:t>
      </w:r>
      <w:r w:rsidRPr="005D1041">
        <w:rPr>
          <w:rStyle w:val="EndnoteReference"/>
          <w:shd w:val="clear" w:color="auto" w:fill="FFFFFF"/>
        </w:rPr>
        <w:endnoteReference w:id="545"/>
      </w:r>
      <w:r w:rsidRPr="005D1041">
        <w:rPr>
          <w:rFonts w:cs="Open Sans"/>
          <w:shd w:val="clear" w:color="auto" w:fill="FFFFFF"/>
        </w:rPr>
        <w:t xml:space="preserve">   </w:t>
      </w:r>
    </w:p>
    <w:p w14:paraId="7D0CB88F" w14:textId="77777777" w:rsidR="00F948FF" w:rsidRDefault="00F948FF" w:rsidP="00347F86">
      <w:pPr>
        <w:spacing w:before="240"/>
        <w:rPr>
          <w:rFonts w:cs="Open Sans"/>
          <w:shd w:val="clear" w:color="auto" w:fill="FFFFFF"/>
        </w:rPr>
      </w:pPr>
      <w:r w:rsidRPr="005D1041">
        <w:rPr>
          <w:rFonts w:cs="Open Sans"/>
          <w:shd w:val="clear" w:color="auto" w:fill="FFFFFF"/>
        </w:rPr>
        <w:t xml:space="preserve">During the 12 months before </w:t>
      </w:r>
      <w:r>
        <w:rPr>
          <w:rFonts w:cs="Open Sans"/>
          <w:shd w:val="clear" w:color="auto" w:fill="FFFFFF"/>
        </w:rPr>
        <w:t xml:space="preserve">the </w:t>
      </w:r>
      <w:r w:rsidRPr="005D1041">
        <w:rPr>
          <w:rFonts w:cs="Open Sans"/>
          <w:shd w:val="clear" w:color="auto" w:fill="FFFFFF"/>
        </w:rPr>
        <w:t>interview</w:t>
      </w:r>
      <w:r>
        <w:rPr>
          <w:rFonts w:cs="Open Sans"/>
          <w:shd w:val="clear" w:color="auto" w:fill="FFFFFF"/>
        </w:rPr>
        <w:t>s</w:t>
      </w:r>
      <w:r w:rsidRPr="005D1041">
        <w:rPr>
          <w:rFonts w:cs="Open Sans"/>
          <w:shd w:val="clear" w:color="auto" w:fill="FFFFFF"/>
        </w:rPr>
        <w:t xml:space="preserve"> in 2017</w:t>
      </w:r>
      <w:r>
        <w:rPr>
          <w:rFonts w:cs="Open Sans"/>
          <w:shd w:val="clear" w:color="auto" w:fill="FFFFFF"/>
        </w:rPr>
        <w:t>–</w:t>
      </w:r>
      <w:r w:rsidRPr="005D1041">
        <w:rPr>
          <w:rFonts w:cs="Open Sans"/>
          <w:shd w:val="clear" w:color="auto" w:fill="FFFFFF"/>
        </w:rPr>
        <w:t xml:space="preserve">18, 2.9 million children aged 5 to 14 attended at least one cultural venue or event outside of school hours (94.3%). The most popular cultural venue or event for children was going to the </w:t>
      </w:r>
      <w:r>
        <w:rPr>
          <w:rFonts w:cs="Open Sans"/>
          <w:shd w:val="clear" w:color="auto" w:fill="FFFFFF"/>
        </w:rPr>
        <w:t>c</w:t>
      </w:r>
      <w:r w:rsidRPr="005D1041">
        <w:rPr>
          <w:rFonts w:cs="Open Sans"/>
          <w:shd w:val="clear" w:color="auto" w:fill="FFFFFF"/>
        </w:rPr>
        <w:t xml:space="preserve">inema or drive-in, with 87.7% of children going at least once. The second most popular venue or event was </w:t>
      </w:r>
      <w:r>
        <w:rPr>
          <w:rFonts w:cs="Open Sans"/>
          <w:shd w:val="clear" w:color="auto" w:fill="FFFFFF"/>
        </w:rPr>
        <w:t>l</w:t>
      </w:r>
      <w:r w:rsidRPr="005D1041">
        <w:rPr>
          <w:rFonts w:cs="Open Sans"/>
          <w:shd w:val="clear" w:color="auto" w:fill="FFFFFF"/>
        </w:rPr>
        <w:t xml:space="preserve">ibraries and archives (53.1%), followed by </w:t>
      </w:r>
      <w:r>
        <w:rPr>
          <w:rFonts w:cs="Open Sans"/>
          <w:shd w:val="clear" w:color="auto" w:fill="FFFFFF"/>
        </w:rPr>
        <w:t>m</w:t>
      </w:r>
      <w:r w:rsidRPr="005D1041">
        <w:rPr>
          <w:rFonts w:cs="Open Sans"/>
          <w:shd w:val="clear" w:color="auto" w:fill="FFFFFF"/>
        </w:rPr>
        <w:t>useums (45.2%). Musicals and operas had the lowest attendance rate for children, at 14.7%.</w:t>
      </w:r>
      <w:r w:rsidRPr="00AE3AAB">
        <w:rPr>
          <w:rStyle w:val="EndnoteReference"/>
          <w:rFonts w:ascii="Arial" w:hAnsi="Arial" w:cs="Arial"/>
          <w:color w:val="333333"/>
          <w:shd w:val="clear" w:color="auto" w:fill="FFFFFF"/>
        </w:rPr>
        <w:endnoteReference w:id="546"/>
      </w:r>
    </w:p>
    <w:p w14:paraId="0461335D" w14:textId="55E80A00" w:rsidR="0012426A" w:rsidRDefault="00580AED" w:rsidP="00347F86">
      <w:pPr>
        <w:rPr>
          <w:rFonts w:cs="Open Sans"/>
          <w:b/>
          <w:bCs/>
          <w:color w:val="333333"/>
          <w:shd w:val="clear" w:color="auto" w:fill="FFFFFF"/>
        </w:rPr>
      </w:pPr>
      <w:r w:rsidRPr="005E5F88">
        <w:rPr>
          <w:rFonts w:cs="Open Sans"/>
          <w:b/>
          <w:bCs/>
          <w:color w:val="333333"/>
          <w:shd w:val="clear" w:color="auto" w:fill="FFFFFF"/>
        </w:rPr>
        <w:t>Attendance rates for children aged 5–14 years, by selected cultural venues and events, 2017–18</w:t>
      </w:r>
    </w:p>
    <w:p w14:paraId="4FC73F4E" w14:textId="21EC170D" w:rsidR="0012426A" w:rsidRDefault="004C4ED2" w:rsidP="00347F86">
      <w:pPr>
        <w:rPr>
          <w:rFonts w:cs="Open Sans"/>
          <w:color w:val="333333"/>
        </w:rPr>
      </w:pPr>
      <w:r>
        <w:rPr>
          <w:rFonts w:cs="Open Sans"/>
          <w:noProof/>
          <w:color w:val="333333"/>
        </w:rPr>
        <w:drawing>
          <wp:inline distT="0" distB="0" distL="0" distR="0" wp14:anchorId="793D132E" wp14:editId="7528013C">
            <wp:extent cx="4597400" cy="2082800"/>
            <wp:effectExtent l="0" t="0" r="0" b="0"/>
            <wp:docPr id="108" name="Immagine 108" desc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 name="Figure 10.7_page 225.png"/>
                    <pic:cNvPicPr/>
                  </pic:nvPicPr>
                  <pic:blipFill>
                    <a:blip r:embed="rId129" cstate="print">
                      <a:extLst>
                        <a:ext uri="{28A0092B-C50C-407E-A947-70E740481C1C}">
                          <a14:useLocalDpi xmlns:a14="http://schemas.microsoft.com/office/drawing/2010/main" val="0"/>
                        </a:ext>
                      </a:extLst>
                    </a:blip>
                    <a:stretch>
                      <a:fillRect/>
                    </a:stretch>
                  </pic:blipFill>
                  <pic:spPr>
                    <a:xfrm>
                      <a:off x="0" y="0"/>
                      <a:ext cx="4597400" cy="2082800"/>
                    </a:xfrm>
                    <a:prstGeom prst="rect">
                      <a:avLst/>
                    </a:prstGeom>
                  </pic:spPr>
                </pic:pic>
              </a:graphicData>
            </a:graphic>
          </wp:inline>
        </w:drawing>
      </w:r>
    </w:p>
    <w:p w14:paraId="3AB454C0" w14:textId="26D18AD1" w:rsidR="00580AED" w:rsidRPr="005E5F88" w:rsidRDefault="006F78B5" w:rsidP="00347F86">
      <w:pPr>
        <w:rPr>
          <w:rFonts w:cs="Open Sans"/>
        </w:rPr>
      </w:pPr>
      <w:r w:rsidRPr="005E5F88">
        <w:rPr>
          <w:rFonts w:cs="Open Sans"/>
          <w:sz w:val="18"/>
          <w:szCs w:val="18"/>
        </w:rPr>
        <w:t>Figure 10.</w:t>
      </w:r>
      <w:r w:rsidRPr="005E5F88">
        <w:rPr>
          <w:rFonts w:cs="Open Sans"/>
          <w:i/>
          <w:iCs/>
          <w:sz w:val="18"/>
          <w:szCs w:val="18"/>
        </w:rPr>
        <w:t>7</w:t>
      </w:r>
      <w:r w:rsidRPr="005E5F88">
        <w:rPr>
          <w:rFonts w:cs="Open Sans"/>
          <w:sz w:val="18"/>
          <w:szCs w:val="18"/>
        </w:rPr>
        <w:t xml:space="preserve">: </w:t>
      </w:r>
      <w:r>
        <w:rPr>
          <w:rFonts w:cs="Open Sans"/>
          <w:sz w:val="18"/>
          <w:szCs w:val="18"/>
          <w:shd w:val="clear" w:color="auto" w:fill="FFFFFF"/>
        </w:rPr>
        <w:t>S</w:t>
      </w:r>
      <w:r w:rsidRPr="005E5F88">
        <w:rPr>
          <w:rFonts w:cs="Open Sans"/>
          <w:sz w:val="18"/>
          <w:szCs w:val="18"/>
          <w:shd w:val="clear" w:color="auto" w:fill="FFFFFF"/>
        </w:rPr>
        <w:t xml:space="preserve">ourced from </w:t>
      </w:r>
      <w:r w:rsidRPr="005E5F88">
        <w:rPr>
          <w:rFonts w:cs="Open Sans"/>
          <w:sz w:val="18"/>
          <w:szCs w:val="18"/>
        </w:rPr>
        <w:t xml:space="preserve">Australian Bureau of Statistics, </w:t>
      </w:r>
      <w:r w:rsidRPr="00D41009">
        <w:rPr>
          <w:rFonts w:cs="Open Sans"/>
          <w:i/>
          <w:iCs/>
          <w:sz w:val="18"/>
          <w:szCs w:val="18"/>
        </w:rPr>
        <w:t>Attendance at Selected Cultural Venues and Events, Australia, 2017–18</w:t>
      </w:r>
      <w:r w:rsidRPr="005E5F88">
        <w:rPr>
          <w:rFonts w:cs="Open Sans"/>
          <w:sz w:val="18"/>
          <w:szCs w:val="18"/>
        </w:rPr>
        <w:t xml:space="preserve"> (26 March 2019).</w:t>
      </w:r>
    </w:p>
    <w:p w14:paraId="11D8DF2D" w14:textId="77777777" w:rsidR="004C4ED2" w:rsidRDefault="00F948FF" w:rsidP="00347F86">
      <w:pPr>
        <w:keepNext w:val="0"/>
        <w:keepLines w:val="0"/>
        <w:widowControl/>
        <w:spacing w:after="160" w:line="259" w:lineRule="auto"/>
        <w:rPr>
          <w:shd w:val="clear" w:color="auto" w:fill="FFFFFF"/>
        </w:rPr>
      </w:pPr>
      <w:r w:rsidRPr="002536FE">
        <w:rPr>
          <w:shd w:val="clear" w:color="auto" w:fill="FFFFFF"/>
        </w:rPr>
        <w:t>In 2017</w:t>
      </w:r>
      <w:r>
        <w:rPr>
          <w:shd w:val="clear" w:color="auto" w:fill="FFFFFF"/>
        </w:rPr>
        <w:t>–</w:t>
      </w:r>
      <w:r w:rsidRPr="002536FE">
        <w:rPr>
          <w:shd w:val="clear" w:color="auto" w:fill="FFFFFF"/>
        </w:rPr>
        <w:t xml:space="preserve">18, </w:t>
      </w:r>
      <w:r>
        <w:rPr>
          <w:shd w:val="clear" w:color="auto" w:fill="FFFFFF"/>
        </w:rPr>
        <w:t xml:space="preserve">95.6% of </w:t>
      </w:r>
      <w:r w:rsidRPr="002536FE">
        <w:rPr>
          <w:shd w:val="clear" w:color="auto" w:fill="FFFFFF"/>
        </w:rPr>
        <w:t>Australian children aged 5 to 14 participated in a cultural activity outside of school h</w:t>
      </w:r>
      <w:r>
        <w:rPr>
          <w:shd w:val="clear" w:color="auto" w:fill="FFFFFF"/>
        </w:rPr>
        <w:t>ours</w:t>
      </w:r>
      <w:r w:rsidRPr="002536FE">
        <w:rPr>
          <w:shd w:val="clear" w:color="auto" w:fill="FFFFFF"/>
        </w:rPr>
        <w:t>.</w:t>
      </w:r>
      <w:r>
        <w:t xml:space="preserve"> </w:t>
      </w:r>
      <w:r>
        <w:rPr>
          <w:shd w:val="clear" w:color="auto" w:fill="FFFFFF"/>
        </w:rPr>
        <w:t xml:space="preserve">90.3% </w:t>
      </w:r>
      <w:r w:rsidRPr="002536FE">
        <w:rPr>
          <w:shd w:val="clear" w:color="auto" w:fill="FFFFFF"/>
        </w:rPr>
        <w:t>participated in screen</w:t>
      </w:r>
      <w:r>
        <w:rPr>
          <w:shd w:val="clear" w:color="auto" w:fill="FFFFFF"/>
        </w:rPr>
        <w:t>-</w:t>
      </w:r>
      <w:r w:rsidRPr="002536FE">
        <w:rPr>
          <w:shd w:val="clear" w:color="auto" w:fill="FFFFFF"/>
        </w:rPr>
        <w:t xml:space="preserve">based activities and 78.5% participated in </w:t>
      </w:r>
      <w:r>
        <w:rPr>
          <w:shd w:val="clear" w:color="auto" w:fill="FFFFFF"/>
        </w:rPr>
        <w:t>r</w:t>
      </w:r>
      <w:r w:rsidRPr="002536FE">
        <w:rPr>
          <w:shd w:val="clear" w:color="auto" w:fill="FFFFFF"/>
        </w:rPr>
        <w:t>eading for pleasure.</w:t>
      </w:r>
      <w:r w:rsidRPr="00DC5435">
        <w:rPr>
          <w:rStyle w:val="EndnoteReference"/>
          <w:shd w:val="clear" w:color="auto" w:fill="FFFFFF"/>
        </w:rPr>
        <w:endnoteReference w:id="547"/>
      </w:r>
      <w:r w:rsidRPr="002536FE">
        <w:rPr>
          <w:shd w:val="clear" w:color="auto" w:fill="FFFFFF"/>
        </w:rPr>
        <w:t xml:space="preserve"> </w:t>
      </w:r>
    </w:p>
    <w:p w14:paraId="534EA6F2" w14:textId="7BDE0B6E" w:rsidR="004C4ED2" w:rsidRPr="004C4ED2" w:rsidRDefault="00580AED" w:rsidP="004C4ED2">
      <w:pPr>
        <w:spacing w:before="240"/>
        <w:rPr>
          <w:shd w:val="clear" w:color="auto" w:fill="FFFFFF"/>
        </w:rPr>
      </w:pPr>
      <w:r w:rsidRPr="00DC5435">
        <w:rPr>
          <w:b/>
          <w:bCs/>
          <w:shd w:val="clear" w:color="auto" w:fill="FFFFFF"/>
        </w:rPr>
        <w:t>Children aged 5</w:t>
      </w:r>
      <w:r>
        <w:rPr>
          <w:b/>
          <w:bCs/>
          <w:shd w:val="clear" w:color="auto" w:fill="FFFFFF"/>
        </w:rPr>
        <w:t>–</w:t>
      </w:r>
      <w:r w:rsidRPr="00DC5435">
        <w:rPr>
          <w:b/>
          <w:bCs/>
          <w:shd w:val="clear" w:color="auto" w:fill="FFFFFF"/>
        </w:rPr>
        <w:t xml:space="preserve">14 years participating in cultural activities, </w:t>
      </w:r>
      <w:r>
        <w:rPr>
          <w:b/>
          <w:bCs/>
          <w:shd w:val="clear" w:color="auto" w:fill="FFFFFF"/>
        </w:rPr>
        <w:t>b</w:t>
      </w:r>
      <w:r w:rsidRPr="00DC5435">
        <w:rPr>
          <w:b/>
          <w:bCs/>
          <w:shd w:val="clear" w:color="auto" w:fill="FFFFFF"/>
        </w:rPr>
        <w:t>y activity</w:t>
      </w:r>
    </w:p>
    <w:p w14:paraId="1C3E3E86" w14:textId="4AE39ACA" w:rsidR="004C4ED2" w:rsidRDefault="004C4ED2" w:rsidP="00347F86">
      <w:pPr>
        <w:pStyle w:val="Caption"/>
      </w:pPr>
      <w:r>
        <w:rPr>
          <w:noProof/>
        </w:rPr>
        <w:drawing>
          <wp:inline distT="0" distB="0" distL="0" distR="0" wp14:anchorId="18B6023D" wp14:editId="7B25D242">
            <wp:extent cx="4495800" cy="2044700"/>
            <wp:effectExtent l="0" t="0" r="0" b="0"/>
            <wp:docPr id="110" name="Immagine 110" desc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 name="Figure 10.8_page 226.png"/>
                    <pic:cNvPicPr/>
                  </pic:nvPicPr>
                  <pic:blipFill>
                    <a:blip r:embed="rId130" cstate="print">
                      <a:extLst>
                        <a:ext uri="{28A0092B-C50C-407E-A947-70E740481C1C}">
                          <a14:useLocalDpi xmlns:a14="http://schemas.microsoft.com/office/drawing/2010/main" val="0"/>
                        </a:ext>
                      </a:extLst>
                    </a:blip>
                    <a:stretch>
                      <a:fillRect/>
                    </a:stretch>
                  </pic:blipFill>
                  <pic:spPr>
                    <a:xfrm>
                      <a:off x="0" y="0"/>
                      <a:ext cx="4495800" cy="2044700"/>
                    </a:xfrm>
                    <a:prstGeom prst="rect">
                      <a:avLst/>
                    </a:prstGeom>
                  </pic:spPr>
                </pic:pic>
              </a:graphicData>
            </a:graphic>
          </wp:inline>
        </w:drawing>
      </w:r>
    </w:p>
    <w:p w14:paraId="3E792114" w14:textId="598C7129" w:rsidR="00580AED" w:rsidRDefault="006F78B5" w:rsidP="00347F86">
      <w:pPr>
        <w:pStyle w:val="Caption"/>
        <w:rPr>
          <w:shd w:val="clear" w:color="auto" w:fill="FFFFFF"/>
        </w:rPr>
      </w:pPr>
      <w:r w:rsidRPr="00D41009">
        <w:t xml:space="preserve">Figure </w:t>
      </w:r>
      <w:r>
        <w:t>1</w:t>
      </w:r>
      <w:r w:rsidR="00A47B05">
        <w:t>0</w:t>
      </w:r>
      <w:r w:rsidRPr="00D41009">
        <w:t xml:space="preserve">.8: </w:t>
      </w:r>
      <w:r>
        <w:t>S</w:t>
      </w:r>
      <w:r w:rsidRPr="00D41009">
        <w:t xml:space="preserve">ourced from the Australian Bureau of Statistics, </w:t>
      </w:r>
      <w:r w:rsidRPr="00D41009">
        <w:rPr>
          <w:i/>
        </w:rPr>
        <w:t>Participation in Selected Cultural Activities, Australia, 2017–18</w:t>
      </w:r>
      <w:r w:rsidRPr="00D41009">
        <w:t xml:space="preserve"> (26 March 2019).</w:t>
      </w:r>
    </w:p>
    <w:p w14:paraId="40F62035" w14:textId="77777777" w:rsidR="00A47B05" w:rsidRDefault="00A47B05" w:rsidP="00347F86">
      <w:pPr>
        <w:spacing w:before="240"/>
        <w:rPr>
          <w:shd w:val="clear" w:color="auto" w:fill="FFFFFF"/>
        </w:rPr>
      </w:pPr>
      <w:r w:rsidRPr="005D1041">
        <w:rPr>
          <w:rFonts w:cs="Open Sans"/>
          <w:shd w:val="clear" w:color="auto" w:fill="FFFFFF"/>
        </w:rPr>
        <w:t>It is difficult to determine the attendance at cultural events or venues by children aged 15</w:t>
      </w:r>
      <w:r>
        <w:rPr>
          <w:rFonts w:cs="Open Sans"/>
          <w:shd w:val="clear" w:color="auto" w:fill="FFFFFF"/>
        </w:rPr>
        <w:t>–</w:t>
      </w:r>
      <w:r w:rsidRPr="005D1041">
        <w:rPr>
          <w:rFonts w:cs="Open Sans"/>
          <w:shd w:val="clear" w:color="auto" w:fill="FFFFFF"/>
        </w:rPr>
        <w:t>17 years as data for this age group is incorporated into the adult population aged 15 and over</w:t>
      </w:r>
      <w:r>
        <w:rPr>
          <w:rFonts w:cs="Open Sans"/>
          <w:shd w:val="clear" w:color="auto" w:fill="FFFFFF"/>
        </w:rPr>
        <w:t xml:space="preserve"> (upper age limit not specified)</w:t>
      </w:r>
      <w:r w:rsidRPr="005D1041">
        <w:rPr>
          <w:rFonts w:cs="Open Sans"/>
          <w:shd w:val="clear" w:color="auto" w:fill="FFFFFF"/>
        </w:rPr>
        <w:t>. Data on this group</w:t>
      </w:r>
      <w:r>
        <w:rPr>
          <w:rFonts w:cs="Open Sans"/>
          <w:shd w:val="clear" w:color="auto" w:fill="FFFFFF"/>
        </w:rPr>
        <w:t xml:space="preserve"> (15 and over)</w:t>
      </w:r>
      <w:r w:rsidRPr="005D1041">
        <w:rPr>
          <w:rFonts w:cs="Open Sans"/>
          <w:shd w:val="clear" w:color="auto" w:fill="FFFFFF"/>
        </w:rPr>
        <w:t xml:space="preserve"> reveal that 82.4% attended at least one cultural venue or event, 66.8% went to a cinema or drive-in at least once and 53.7% attended at least one performing arts event.</w:t>
      </w:r>
      <w:r w:rsidRPr="005D1041">
        <w:rPr>
          <w:rStyle w:val="EndnoteReference"/>
          <w:shd w:val="clear" w:color="auto" w:fill="FFFFFF"/>
        </w:rPr>
        <w:endnoteReference w:id="548"/>
      </w:r>
    </w:p>
    <w:p w14:paraId="3D3E5EBB" w14:textId="77777777" w:rsidR="00A47B05" w:rsidRPr="00393E3A" w:rsidRDefault="00A47B05" w:rsidP="00347F86">
      <w:pPr>
        <w:spacing w:before="240"/>
        <w:rPr>
          <w:rFonts w:ascii="Arial" w:hAnsi="Arial" w:cs="Arial"/>
          <w:shd w:val="clear" w:color="auto" w:fill="FFFFFF"/>
        </w:rPr>
      </w:pPr>
      <w:r w:rsidRPr="006D6C4E">
        <w:rPr>
          <w:shd w:val="clear" w:color="auto" w:fill="FFFFFF"/>
        </w:rPr>
        <w:t>While cultural participation is encouraging, the data also revealed</w:t>
      </w:r>
      <w:r>
        <w:rPr>
          <w:shd w:val="clear" w:color="auto" w:fill="FFFFFF"/>
        </w:rPr>
        <w:t xml:space="preserve"> that:</w:t>
      </w:r>
    </w:p>
    <w:p w14:paraId="1CC4FEBB" w14:textId="77777777" w:rsidR="00A47B05" w:rsidRPr="006D6C4E" w:rsidRDefault="00A47B05" w:rsidP="00347F86">
      <w:pPr>
        <w:pStyle w:val="ListParagraph"/>
        <w:keepNext w:val="0"/>
        <w:keepLines w:val="0"/>
        <w:widowControl/>
        <w:numPr>
          <w:ilvl w:val="0"/>
          <w:numId w:val="78"/>
        </w:numPr>
        <w:spacing w:before="120" w:after="120"/>
        <w:ind w:left="714" w:hanging="357"/>
        <w:contextualSpacing/>
      </w:pPr>
      <w:r w:rsidRPr="004F26B1">
        <w:rPr>
          <w:shd w:val="clear" w:color="auto" w:fill="FFFFFF"/>
        </w:rPr>
        <w:t xml:space="preserve">56.8% of the children participating in screen-based activities generally did so </w:t>
      </w:r>
      <w:r>
        <w:rPr>
          <w:shd w:val="clear" w:color="auto" w:fill="FFFFFF"/>
        </w:rPr>
        <w:t>ten</w:t>
      </w:r>
      <w:r w:rsidRPr="004F26B1">
        <w:rPr>
          <w:shd w:val="clear" w:color="auto" w:fill="FFFFFF"/>
        </w:rPr>
        <w:t xml:space="preserve"> or more hours a week</w:t>
      </w:r>
    </w:p>
    <w:p w14:paraId="4C6D1AC2" w14:textId="77777777" w:rsidR="00A47B05" w:rsidRPr="006D6C4E" w:rsidRDefault="00A47B05" w:rsidP="00347F86">
      <w:pPr>
        <w:pStyle w:val="ListParagraph"/>
        <w:keepNext w:val="0"/>
        <w:keepLines w:val="0"/>
        <w:widowControl/>
        <w:numPr>
          <w:ilvl w:val="0"/>
          <w:numId w:val="78"/>
        </w:numPr>
        <w:spacing w:before="120" w:after="120"/>
        <w:ind w:left="714" w:hanging="357"/>
        <w:contextualSpacing/>
      </w:pPr>
      <w:r w:rsidRPr="004F26B1">
        <w:rPr>
          <w:shd w:val="clear" w:color="auto" w:fill="FFFFFF"/>
        </w:rPr>
        <w:t xml:space="preserve">58.6% of the children participating in reading for pleasure did so for less than </w:t>
      </w:r>
      <w:r>
        <w:rPr>
          <w:shd w:val="clear" w:color="auto" w:fill="FFFFFF"/>
        </w:rPr>
        <w:t>five</w:t>
      </w:r>
      <w:r w:rsidRPr="004F26B1">
        <w:rPr>
          <w:shd w:val="clear" w:color="auto" w:fill="FFFFFF"/>
        </w:rPr>
        <w:t xml:space="preserve"> hours per week</w:t>
      </w:r>
    </w:p>
    <w:p w14:paraId="10A8619E" w14:textId="77777777" w:rsidR="00A47B05" w:rsidRPr="004C6188" w:rsidRDefault="00A47B05" w:rsidP="00347F86">
      <w:pPr>
        <w:pStyle w:val="ListParagraph"/>
        <w:keepNext w:val="0"/>
        <w:keepLines w:val="0"/>
        <w:widowControl/>
        <w:numPr>
          <w:ilvl w:val="0"/>
          <w:numId w:val="78"/>
        </w:numPr>
        <w:spacing w:before="120" w:after="120"/>
        <w:ind w:left="714" w:hanging="357"/>
        <w:contextualSpacing/>
      </w:pPr>
      <w:r w:rsidRPr="004F26B1">
        <w:rPr>
          <w:shd w:val="clear" w:color="auto" w:fill="FFFFFF"/>
        </w:rPr>
        <w:t xml:space="preserve">more than 50% of the children who participated in a creative activity spent </w:t>
      </w:r>
      <w:r>
        <w:rPr>
          <w:shd w:val="clear" w:color="auto" w:fill="FFFFFF"/>
        </w:rPr>
        <w:t>two</w:t>
      </w:r>
      <w:r w:rsidRPr="004F26B1">
        <w:rPr>
          <w:shd w:val="clear" w:color="auto" w:fill="FFFFFF"/>
        </w:rPr>
        <w:t xml:space="preserve"> hours or less participating in their activity.</w:t>
      </w:r>
      <w:r w:rsidRPr="00AE3AAB">
        <w:rPr>
          <w:rStyle w:val="EndnoteReference"/>
          <w:color w:val="333333"/>
          <w:shd w:val="clear" w:color="auto" w:fill="FFFFFF"/>
        </w:rPr>
        <w:endnoteReference w:id="549"/>
      </w:r>
    </w:p>
    <w:p w14:paraId="76F5AFBE" w14:textId="77777777" w:rsidR="00580AED" w:rsidRDefault="00580AED" w:rsidP="00347F86">
      <w:pPr>
        <w:pStyle w:val="Heading2"/>
      </w:pPr>
      <w:bookmarkStart w:id="290" w:name="_Toc25573139"/>
      <w:r>
        <w:t>The way forward</w:t>
      </w:r>
      <w:bookmarkEnd w:id="290"/>
    </w:p>
    <w:p w14:paraId="4A64057B" w14:textId="77777777" w:rsidR="00580AED" w:rsidRDefault="00580AED" w:rsidP="00347F86">
      <w:pPr>
        <w:rPr>
          <w:rFonts w:cs="Open Sans"/>
        </w:rPr>
      </w:pPr>
      <w:r>
        <w:rPr>
          <w:rFonts w:cs="Open Sans"/>
          <w:b/>
          <w:bCs/>
          <w:color w:val="FF0000"/>
          <w:sz w:val="40"/>
          <w:szCs w:val="40"/>
          <w:shd w:val="clear" w:color="auto" w:fill="FFFFFF"/>
        </w:rPr>
        <w:t>®</w:t>
      </w:r>
      <w:r w:rsidRPr="004166B9">
        <w:rPr>
          <w:rFonts w:cs="Open Sans"/>
        </w:rPr>
        <w:t xml:space="preserve">Australian Governments </w:t>
      </w:r>
      <w:r>
        <w:rPr>
          <w:rFonts w:cs="Open Sans"/>
        </w:rPr>
        <w:t xml:space="preserve">should </w:t>
      </w:r>
      <w:r w:rsidRPr="004166B9">
        <w:rPr>
          <w:rFonts w:cs="Open Sans"/>
        </w:rPr>
        <w:t xml:space="preserve">commit to the </w:t>
      </w:r>
      <w:r w:rsidRPr="004166B9">
        <w:rPr>
          <w:rFonts w:cs="Open Sans"/>
          <w:i/>
        </w:rPr>
        <w:t>National Quality Framework</w:t>
      </w:r>
      <w:r w:rsidRPr="004166B9">
        <w:rPr>
          <w:rFonts w:cs="Open Sans"/>
        </w:rPr>
        <w:t xml:space="preserve"> and support the Australian Children’s Education and Care Quality Authority beyond 2020.</w:t>
      </w:r>
    </w:p>
    <w:p w14:paraId="7A332A74" w14:textId="492F5AF9" w:rsidR="00580AED" w:rsidRDefault="00580AED" w:rsidP="00347F86">
      <w:pPr>
        <w:spacing w:before="240"/>
      </w:pPr>
      <w:r>
        <w:rPr>
          <w:rFonts w:cs="Open Sans"/>
          <w:b/>
          <w:bCs/>
          <w:color w:val="FF0000"/>
          <w:sz w:val="40"/>
          <w:szCs w:val="40"/>
          <w:shd w:val="clear" w:color="auto" w:fill="FFFFFF"/>
        </w:rPr>
        <w:t>®</w:t>
      </w:r>
      <w:r w:rsidRPr="004166B9">
        <w:rPr>
          <w:rFonts w:cs="Open Sans"/>
        </w:rPr>
        <w:t>Australian Governments</w:t>
      </w:r>
      <w:r>
        <w:rPr>
          <w:rFonts w:cs="Open Sans"/>
        </w:rPr>
        <w:t xml:space="preserve"> should commit to enhancing universal access to</w:t>
      </w:r>
      <w:r w:rsidR="006F78B5">
        <w:rPr>
          <w:rFonts w:cs="Open Sans"/>
        </w:rPr>
        <w:t xml:space="preserve"> </w:t>
      </w:r>
      <w:r w:rsidRPr="0010657A">
        <w:t>quality early childhood education and care services</w:t>
      </w:r>
      <w:r>
        <w:t>.</w:t>
      </w:r>
    </w:p>
    <w:p w14:paraId="17F09E20" w14:textId="77777777" w:rsidR="00580AED" w:rsidRDefault="00580AED" w:rsidP="00347F86">
      <w:pPr>
        <w:spacing w:before="240"/>
      </w:pPr>
      <w:r>
        <w:rPr>
          <w:rFonts w:cs="Open Sans"/>
          <w:b/>
          <w:bCs/>
          <w:color w:val="FF0000"/>
          <w:sz w:val="40"/>
          <w:szCs w:val="40"/>
          <w:shd w:val="clear" w:color="auto" w:fill="FFFFFF"/>
        </w:rPr>
        <w:t>®</w:t>
      </w:r>
      <w:r w:rsidRPr="004166B9">
        <w:rPr>
          <w:rFonts w:cs="Open Sans"/>
        </w:rPr>
        <w:t>Australian Government</w:t>
      </w:r>
      <w:r>
        <w:rPr>
          <w:rFonts w:cs="Open Sans"/>
        </w:rPr>
        <w:t>s should monitor the progress of children who are developmentally vulnerable, especially in relation to whether changes to subsidies negatively impact on their experiences.</w:t>
      </w:r>
    </w:p>
    <w:p w14:paraId="5FEE390A" w14:textId="77777777" w:rsidR="00580AED" w:rsidRPr="00854002" w:rsidRDefault="00580AED" w:rsidP="00347F86">
      <w:pPr>
        <w:spacing w:after="120"/>
        <w:rPr>
          <w:rFonts w:cs="Open Sans"/>
        </w:rPr>
      </w:pPr>
      <w:r w:rsidRPr="00854002">
        <w:rPr>
          <w:rFonts w:cs="Open Sans"/>
          <w:b/>
          <w:bCs/>
          <w:color w:val="FF0000"/>
          <w:sz w:val="40"/>
          <w:szCs w:val="40"/>
          <w:shd w:val="clear" w:color="auto" w:fill="FFFFFF"/>
        </w:rPr>
        <w:t xml:space="preserve">® </w:t>
      </w:r>
      <w:r w:rsidRPr="00854002">
        <w:rPr>
          <w:rFonts w:cs="Open Sans"/>
        </w:rPr>
        <w:t xml:space="preserve">The Australian Government in its </w:t>
      </w:r>
      <w:r w:rsidRPr="00854002">
        <w:rPr>
          <w:rFonts w:cs="Open Sans"/>
          <w:i/>
        </w:rPr>
        <w:t>Nationally Consistent Collection of Data on School Students with Disability</w:t>
      </w:r>
      <w:r w:rsidRPr="00854002">
        <w:rPr>
          <w:rFonts w:cs="Open Sans"/>
        </w:rPr>
        <w:t xml:space="preserve"> </w:t>
      </w:r>
      <w:r>
        <w:rPr>
          <w:rFonts w:cs="Open Sans"/>
        </w:rPr>
        <w:t xml:space="preserve">should </w:t>
      </w:r>
      <w:r w:rsidRPr="00854002">
        <w:rPr>
          <w:rFonts w:cs="Open Sans"/>
        </w:rPr>
        <w:t>include children that do not qualify for support or do not have access to mainstream schools.</w:t>
      </w:r>
    </w:p>
    <w:p w14:paraId="7C6EE2AD" w14:textId="2E816E86" w:rsidR="006F78B5" w:rsidRPr="006F78B5" w:rsidRDefault="00580AED" w:rsidP="00347F86">
      <w:pPr>
        <w:spacing w:before="240"/>
        <w:rPr>
          <w:rFonts w:cs="Open Sans"/>
        </w:rPr>
      </w:pPr>
      <w:r w:rsidRPr="00854002">
        <w:rPr>
          <w:rFonts w:cs="Open Sans"/>
          <w:b/>
          <w:bCs/>
          <w:color w:val="FF0000"/>
          <w:sz w:val="40"/>
          <w:szCs w:val="40"/>
          <w:shd w:val="clear" w:color="auto" w:fill="FFFFFF"/>
        </w:rPr>
        <w:t xml:space="preserve">® </w:t>
      </w:r>
      <w:r w:rsidRPr="00D612E1">
        <w:rPr>
          <w:rFonts w:cs="Open Sans"/>
        </w:rPr>
        <w:t xml:space="preserve">The Australian Government </w:t>
      </w:r>
      <w:r>
        <w:rPr>
          <w:rFonts w:cs="Open Sans"/>
        </w:rPr>
        <w:t xml:space="preserve">should </w:t>
      </w:r>
      <w:r w:rsidRPr="00D612E1">
        <w:rPr>
          <w:rFonts w:cs="Open Sans"/>
        </w:rPr>
        <w:t>commission an investigation into the use of restrictive practices in Australian schools and strategies to promote inclusive education for children with disability</w:t>
      </w:r>
      <w:r>
        <w:rPr>
          <w:rFonts w:cs="Open Sans"/>
        </w:rPr>
        <w:t>.</w:t>
      </w:r>
      <w:bookmarkEnd w:id="289"/>
    </w:p>
    <w:p w14:paraId="44FAF43E" w14:textId="77777777" w:rsidR="006F78B5" w:rsidRDefault="006F78B5" w:rsidP="00347F86">
      <w:pPr>
        <w:rPr>
          <w:lang w:val="en"/>
        </w:rPr>
      </w:pPr>
      <w:bookmarkStart w:id="291" w:name="_Hlk23781144"/>
      <w:r>
        <w:rPr>
          <w:rFonts w:cs="Open Sans"/>
          <w:b/>
          <w:bCs/>
          <w:color w:val="FF0000"/>
          <w:sz w:val="40"/>
          <w:szCs w:val="40"/>
          <w:shd w:val="clear" w:color="auto" w:fill="FFFFFF"/>
        </w:rPr>
        <w:t>®</w:t>
      </w:r>
      <w:r>
        <w:rPr>
          <w:rFonts w:cs="Open Sans"/>
          <w:b/>
          <w:bCs/>
          <w:shd w:val="clear" w:color="auto" w:fill="FFFFFF"/>
        </w:rPr>
        <w:t xml:space="preserve"> </w:t>
      </w:r>
      <w:r>
        <w:rPr>
          <w:lang w:val="en"/>
        </w:rPr>
        <w:t>Australian Governments should ensure that d</w:t>
      </w:r>
      <w:r w:rsidRPr="00F85FBC">
        <w:rPr>
          <w:lang w:val="en"/>
        </w:rPr>
        <w:t xml:space="preserve">ata gaps relating to suspensions and expulsions </w:t>
      </w:r>
      <w:r>
        <w:rPr>
          <w:lang w:val="en"/>
        </w:rPr>
        <w:t xml:space="preserve">are addressed in </w:t>
      </w:r>
      <w:r w:rsidRPr="00F85FBC">
        <w:rPr>
          <w:lang w:val="en"/>
        </w:rPr>
        <w:t>the national children’s data framework.</w:t>
      </w:r>
    </w:p>
    <w:bookmarkEnd w:id="291"/>
    <w:p w14:paraId="54C8FED1" w14:textId="4D276C34" w:rsidR="006F78B5" w:rsidRDefault="006F78B5" w:rsidP="00347F86">
      <w:pPr>
        <w:rPr>
          <w:lang w:val="en"/>
        </w:rPr>
        <w:sectPr w:rsidR="006F78B5" w:rsidSect="00EC1134">
          <w:headerReference w:type="even" r:id="rId131"/>
          <w:headerReference w:type="default" r:id="rId132"/>
          <w:footerReference w:type="default" r:id="rId133"/>
          <w:endnotePr>
            <w:numFmt w:val="decimal"/>
            <w:numRestart w:val="eachSect"/>
          </w:endnotePr>
          <w:pgSz w:w="11906" w:h="16838" w:code="9"/>
          <w:pgMar w:top="1440" w:right="1440" w:bottom="1440" w:left="1440" w:header="708" w:footer="708" w:gutter="0"/>
          <w:cols w:space="708"/>
          <w:docGrid w:linePitch="360"/>
        </w:sectPr>
      </w:pPr>
    </w:p>
    <w:p w14:paraId="01B84EB9" w14:textId="0ACF6D35" w:rsidR="004C4ED2" w:rsidRDefault="002E0399" w:rsidP="004C4ED2">
      <w:r>
        <w:rPr>
          <w:noProof/>
        </w:rPr>
        <w:drawing>
          <wp:inline distT="0" distB="0" distL="0" distR="0" wp14:anchorId="5E07FCDC" wp14:editId="5E5E1ECE">
            <wp:extent cx="5731510" cy="8279130"/>
            <wp:effectExtent l="0" t="0" r="0" b="1270"/>
            <wp:docPr id="125" name="Immagine 125" descr="Infographic highlighting issues in Chapter 11 Youth justice&#10;Box 1: Youth justice supervision &#10;Box 1: Rates of youth justice supervision have declined.&#10;Box 2: On an average day: 4,765 children aged 10-17 were under youth justice supervision.&#10;Box 3: Ages of all children under youth justice supervision: 81% aged 14-17, 7% aged 10-13, 12% aged 18+&#10;Box 4-6 title: Youth detention o an average day: &#10;Box 4: 974 children were in youth justice detention.&#10;Box 5: More than half of those children were unsentenced, awaiting an outcome.&#10;Box 6: 56% of children in detention were Aboriginal or Torres Strait Islander children.&#10;Box 2: Isolation practices and force should be prohibited in youth justice detention.&#10;Box 3: Appropriate diversionary programs are essential to reduce the numbers of children in youth justice and youth detention, but they are underutilised. 35% of children apprehended in the Northern Territory were diverted (2015-16).&#10;Box 4: Age of criminal responsibility is 10 years old. This is low compared with other countries.&#10;Box 5: Children with disability are overrepresented in the youth justice system. One study in Western Australia found 89% of children in detention had at least one domain of severe neurodevelopmental impairment &#10;(May 2015 – December 2016). &#10;Box 6: Children and terrorism offences&#10;Box 6.1: National security measures that limit children’s rights disproportionately: non-parole periods  , presumption against bail, control orders, loss of citizenship. &#10;Box 6.2: Rehabilitation should be the primary aim of the criminal justice response to childr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 name="Chapter 11_Infographic.png"/>
                    <pic:cNvPicPr/>
                  </pic:nvPicPr>
                  <pic:blipFill>
                    <a:blip r:embed="rId134" cstate="print">
                      <a:extLst>
                        <a:ext uri="{28A0092B-C50C-407E-A947-70E740481C1C}">
                          <a14:useLocalDpi xmlns:a14="http://schemas.microsoft.com/office/drawing/2010/main" val="0"/>
                        </a:ext>
                      </a:extLst>
                    </a:blip>
                    <a:stretch>
                      <a:fillRect/>
                    </a:stretch>
                  </pic:blipFill>
                  <pic:spPr>
                    <a:xfrm>
                      <a:off x="0" y="0"/>
                      <a:ext cx="5731510" cy="8279130"/>
                    </a:xfrm>
                    <a:prstGeom prst="rect">
                      <a:avLst/>
                    </a:prstGeom>
                  </pic:spPr>
                </pic:pic>
              </a:graphicData>
            </a:graphic>
          </wp:inline>
        </w:drawing>
      </w:r>
    </w:p>
    <w:p w14:paraId="529D473F" w14:textId="13765202" w:rsidR="002E0399" w:rsidRDefault="002E0399">
      <w:pPr>
        <w:keepNext w:val="0"/>
        <w:keepLines w:val="0"/>
        <w:widowControl/>
        <w:spacing w:after="160" w:line="259" w:lineRule="auto"/>
      </w:pPr>
      <w:r>
        <w:br w:type="page"/>
      </w:r>
    </w:p>
    <w:p w14:paraId="11D55DA3" w14:textId="0AB2A032" w:rsidR="007D3A07" w:rsidRPr="005C4670" w:rsidRDefault="007D3A07" w:rsidP="00347F86">
      <w:pPr>
        <w:pStyle w:val="Heading1"/>
      </w:pPr>
      <w:bookmarkStart w:id="292" w:name="_Toc25573140"/>
      <w:r>
        <w:t>Youth justice</w:t>
      </w:r>
      <w:bookmarkEnd w:id="292"/>
    </w:p>
    <w:p w14:paraId="09355070" w14:textId="77777777" w:rsidR="0048120B" w:rsidRDefault="0048120B" w:rsidP="00347F86">
      <w:r>
        <w:t>In Australia, although the numbers of children in the youth justice system are small, and have been declining over the past five years, there are still a significant number of children in Australia who are caught up in an offending and punishment cycle. Australia needs to do more to rehabilitate children, rather than use punitive approaches that have been shown to be less effective in reducing recidivism.</w:t>
      </w:r>
    </w:p>
    <w:p w14:paraId="5D5B99CC" w14:textId="77777777" w:rsidR="0048120B" w:rsidRDefault="0048120B" w:rsidP="00347F86">
      <w:r>
        <w:t>Some laws and policies continue to run counter to the principle of detention as a ‘last resort’, diversion is underutilised, a large percentage of children are detained on remand, and mandatory sentencing still applies to children in some places.</w:t>
      </w:r>
    </w:p>
    <w:p w14:paraId="1E282165" w14:textId="77777777" w:rsidR="0048120B" w:rsidRDefault="0048120B" w:rsidP="00347F86">
      <w:r>
        <w:t>Further, children as young as ten years of age can be placed in detention.</w:t>
      </w:r>
    </w:p>
    <w:p w14:paraId="76387475" w14:textId="77777777" w:rsidR="0048120B" w:rsidRDefault="0048120B" w:rsidP="00347F86">
      <w:bookmarkStart w:id="293" w:name="_Hlk23781608"/>
      <w:r>
        <w:t>Children who come into contact with the criminal justice system have the same rights as other children—including the right to be kept safe, be heard, and be treated in a way that promotes their dignity and worth. They also have special rights specific to their experiences. Reintegration and rehabilitation should be a key aim of how children are treated in youth justice. Wherever possible, measures should not resort to judicial proceedings. Detention should only be used as a measure of last resort, and for the shortest appropriate period of time. The law must also set a minimum age below which a child should not be considered to have the capacity to commit an offence.</w:t>
      </w:r>
    </w:p>
    <w:bookmarkEnd w:id="293"/>
    <w:p w14:paraId="6ED892EE" w14:textId="77777777" w:rsidR="0048120B" w:rsidRDefault="0048120B" w:rsidP="00347F86">
      <w:r>
        <w:t>Reforming the youth justice system to apply children’s rights properly is particularly important for Aboriginal and Torres Strait Islander children and those with disability who are overrepresented in our youth justice statistics.</w:t>
      </w:r>
    </w:p>
    <w:p w14:paraId="051CC51A" w14:textId="77777777" w:rsidR="007D3A07" w:rsidRPr="00477675" w:rsidRDefault="007D3A07" w:rsidP="00347F86">
      <w:pPr>
        <w:pStyle w:val="Heading2"/>
      </w:pPr>
      <w:bookmarkStart w:id="294" w:name="_Toc25573141"/>
      <w:r>
        <w:t>C</w:t>
      </w:r>
      <w:r w:rsidRPr="00477675">
        <w:t xml:space="preserve">hildren in </w:t>
      </w:r>
      <w:r>
        <w:t xml:space="preserve">contact with the </w:t>
      </w:r>
      <w:r w:rsidRPr="00477675">
        <w:t>youth justice syste</w:t>
      </w:r>
      <w:r>
        <w:t>m</w:t>
      </w:r>
      <w:bookmarkEnd w:id="294"/>
    </w:p>
    <w:p w14:paraId="3BC226C6" w14:textId="77777777" w:rsidR="007D3A07" w:rsidRPr="004D32B5" w:rsidRDefault="007D3A07" w:rsidP="00347F86">
      <w:pPr>
        <w:pStyle w:val="Heading3"/>
        <w:numPr>
          <w:ilvl w:val="2"/>
          <w:numId w:val="95"/>
        </w:numPr>
      </w:pPr>
      <w:r w:rsidRPr="004D32B5">
        <w:t>Youth justice supervision</w:t>
      </w:r>
    </w:p>
    <w:p w14:paraId="402E91F2" w14:textId="77777777" w:rsidR="0048120B" w:rsidRDefault="0048120B" w:rsidP="00347F86">
      <w:r>
        <w:t>The average daily number of young people aged 10–17 years under youth justice supervision in Australia in 2017–18 was 4765.</w:t>
      </w:r>
      <w:r>
        <w:rPr>
          <w:rStyle w:val="EndnoteReference"/>
        </w:rPr>
        <w:endnoteReference w:id="550"/>
      </w:r>
    </w:p>
    <w:p w14:paraId="55A1D791" w14:textId="77777777" w:rsidR="0048120B" w:rsidRDefault="0048120B" w:rsidP="00347F86">
      <w:r>
        <w:t>Rates of youth justice supervision for young people have fallen over the past five years. From 2013–14 to 2017–18, the number of young people aged 10–17 years under supervision on an average day fell by 9%, while the rate dropped from 24 to 21 per 10,000. The rate fell for community-based supervision (from 20 to 17 per 10,000) and rose slightly for detention (from 3 to 4 per 10,000).</w:t>
      </w:r>
      <w:r>
        <w:rPr>
          <w:rStyle w:val="EndnoteReference"/>
        </w:rPr>
        <w:endnoteReference w:id="551"/>
      </w:r>
      <w:r>
        <w:t xml:space="preserve"> </w:t>
      </w:r>
    </w:p>
    <w:p w14:paraId="3CD7A9AC" w14:textId="0153F74D" w:rsidR="0048120B" w:rsidRDefault="0048120B" w:rsidP="00347F86">
      <w:r w:rsidRPr="00407C91">
        <w:t xml:space="preserve">Most young people under </w:t>
      </w:r>
      <w:r>
        <w:t>youth</w:t>
      </w:r>
      <w:r w:rsidRPr="00407C91">
        <w:t xml:space="preserve"> justice supervision on an average day were </w:t>
      </w:r>
      <w:r>
        <w:t>male (81%). Boys are four times as likely as girls to be under youth justice supervision.</w:t>
      </w:r>
      <w:r>
        <w:rPr>
          <w:rStyle w:val="EndnoteReference"/>
          <w:iCs/>
        </w:rPr>
        <w:endnoteReference w:id="552"/>
      </w:r>
      <w:r>
        <w:t xml:space="preserve"> </w:t>
      </w:r>
    </w:p>
    <w:p w14:paraId="0A81E362" w14:textId="5ECAEB33" w:rsidR="00C44E62" w:rsidRPr="00C44E62" w:rsidRDefault="00C44E62" w:rsidP="00347F86">
      <w:pPr>
        <w:rPr>
          <w:lang w:val="en-US"/>
        </w:rPr>
      </w:pPr>
      <w:r w:rsidRPr="00C44E62">
        <w:rPr>
          <w:b/>
          <w:bCs/>
        </w:rPr>
        <w:t>Children and young people under youth justice supervision on an average day 2017-18 by sex</w:t>
      </w:r>
      <w:r w:rsidR="002A7822" w:rsidRPr="002A7822">
        <w:rPr>
          <w:sz w:val="18"/>
          <w:szCs w:val="18"/>
        </w:rPr>
        <w:t xml:space="preserve"> </w:t>
      </w:r>
    </w:p>
    <w:p w14:paraId="0521D022" w14:textId="4291294F" w:rsidR="00C44E62" w:rsidRDefault="00C44E62" w:rsidP="00347F86">
      <w:pPr>
        <w:rPr>
          <w:sz w:val="18"/>
          <w:szCs w:val="18"/>
        </w:rPr>
      </w:pPr>
      <w:r>
        <w:rPr>
          <w:noProof/>
          <w:sz w:val="18"/>
          <w:szCs w:val="18"/>
        </w:rPr>
        <w:drawing>
          <wp:inline distT="0" distB="0" distL="0" distR="0" wp14:anchorId="55EA958A" wp14:editId="41E6048C">
            <wp:extent cx="4927600" cy="3098800"/>
            <wp:effectExtent l="0" t="0" r="0" b="0"/>
            <wp:docPr id="112" name="Immagine 112" desc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 name="Figura 11.1-01.png"/>
                    <pic:cNvPicPr/>
                  </pic:nvPicPr>
                  <pic:blipFill>
                    <a:blip r:embed="rId135" cstate="print">
                      <a:extLst>
                        <a:ext uri="{28A0092B-C50C-407E-A947-70E740481C1C}">
                          <a14:useLocalDpi xmlns:a14="http://schemas.microsoft.com/office/drawing/2010/main" val="0"/>
                        </a:ext>
                      </a:extLst>
                    </a:blip>
                    <a:stretch>
                      <a:fillRect/>
                    </a:stretch>
                  </pic:blipFill>
                  <pic:spPr>
                    <a:xfrm>
                      <a:off x="0" y="0"/>
                      <a:ext cx="4927600" cy="3098800"/>
                    </a:xfrm>
                    <a:prstGeom prst="rect">
                      <a:avLst/>
                    </a:prstGeom>
                  </pic:spPr>
                </pic:pic>
              </a:graphicData>
            </a:graphic>
          </wp:inline>
        </w:drawing>
      </w:r>
    </w:p>
    <w:p w14:paraId="6A0D59CE" w14:textId="33FCD270" w:rsidR="007D3A07" w:rsidRPr="002A7822" w:rsidRDefault="002A7822" w:rsidP="00347F86">
      <w:pPr>
        <w:rPr>
          <w:rFonts w:cs="Open Sans"/>
          <w:b/>
          <w:bCs/>
          <w:i/>
          <w:iCs/>
          <w:sz w:val="18"/>
          <w:szCs w:val="18"/>
        </w:rPr>
      </w:pPr>
      <w:r w:rsidRPr="00893199">
        <w:rPr>
          <w:sz w:val="18"/>
          <w:szCs w:val="18"/>
        </w:rPr>
        <w:t>Figure 11.1:</w:t>
      </w:r>
      <w:r w:rsidRPr="00893199">
        <w:rPr>
          <w:i/>
          <w:iCs/>
          <w:sz w:val="18"/>
          <w:szCs w:val="18"/>
        </w:rPr>
        <w:t xml:space="preserve"> </w:t>
      </w:r>
      <w:r w:rsidRPr="00893199">
        <w:rPr>
          <w:sz w:val="18"/>
          <w:szCs w:val="18"/>
        </w:rPr>
        <w:t>Sourced from the Australian Institute of Health and Welfare</w:t>
      </w:r>
      <w:r w:rsidRPr="00893199">
        <w:rPr>
          <w:i/>
          <w:iCs/>
          <w:sz w:val="18"/>
          <w:szCs w:val="18"/>
        </w:rPr>
        <w:t xml:space="preserve">, Youth Justice in Australia 2017–2018 </w:t>
      </w:r>
      <w:r w:rsidRPr="00893199">
        <w:rPr>
          <w:sz w:val="18"/>
          <w:szCs w:val="18"/>
        </w:rPr>
        <w:t>(2019).</w:t>
      </w:r>
    </w:p>
    <w:p w14:paraId="0ED5A808" w14:textId="12155616" w:rsidR="00C44E62" w:rsidRDefault="0048120B" w:rsidP="00347F86">
      <w:r>
        <w:t xml:space="preserve">Most of these children are </w:t>
      </w:r>
      <w:r w:rsidRPr="00407C91">
        <w:t>aged 14–17</w:t>
      </w:r>
      <w:r>
        <w:t xml:space="preserve"> years (81%)</w:t>
      </w:r>
      <w:r w:rsidRPr="00407C91">
        <w:t xml:space="preserve">. </w:t>
      </w:r>
      <w:r>
        <w:t>7</w:t>
      </w:r>
      <w:r w:rsidRPr="00407C91">
        <w:t xml:space="preserve">% </w:t>
      </w:r>
      <w:r>
        <w:t xml:space="preserve">of young people under youth justice supervision </w:t>
      </w:r>
      <w:r w:rsidRPr="00407C91">
        <w:t>were aged 10–13</w:t>
      </w:r>
      <w:r>
        <w:t xml:space="preserve"> years</w:t>
      </w:r>
      <w:r w:rsidRPr="00407C91">
        <w:t>.</w:t>
      </w:r>
      <w:r>
        <w:rPr>
          <w:rStyle w:val="EndnoteReference"/>
          <w:iCs/>
        </w:rPr>
        <w:endnoteReference w:id="553"/>
      </w:r>
      <w:r w:rsidRPr="00407C91">
        <w:t xml:space="preserve"> </w:t>
      </w:r>
      <w:r>
        <w:t xml:space="preserve">About 12% of young people under youth justice supervision were aged 18 and over. These young people may be involved in the youth justice system because they committed an offence when aged 17 years and under, turned 18 years while under youth justice supervision, or were particularly vulnerable or immature. </w:t>
      </w:r>
    </w:p>
    <w:p w14:paraId="57943C6B" w14:textId="6CDEB813" w:rsidR="00C44E62" w:rsidRDefault="00C44E62">
      <w:pPr>
        <w:keepNext w:val="0"/>
        <w:keepLines w:val="0"/>
        <w:widowControl/>
        <w:spacing w:after="160" w:line="259" w:lineRule="auto"/>
      </w:pPr>
      <w:r>
        <w:br w:type="page"/>
      </w:r>
    </w:p>
    <w:p w14:paraId="0986F4D0" w14:textId="1A7DEC74" w:rsidR="00C44E62" w:rsidRPr="00C44E62" w:rsidRDefault="00C44E62" w:rsidP="00C44E62">
      <w:pPr>
        <w:rPr>
          <w:b/>
          <w:bCs/>
          <w:lang w:val="en-US"/>
        </w:rPr>
      </w:pPr>
      <w:r w:rsidRPr="00C44E62">
        <w:rPr>
          <w:b/>
          <w:bCs/>
        </w:rPr>
        <w:t>Children and young people in youth justice supervision on an average day 2017-18 by age</w:t>
      </w:r>
    </w:p>
    <w:p w14:paraId="38434C3A" w14:textId="30F0B2AB" w:rsidR="00C44E62" w:rsidRDefault="00C44E62" w:rsidP="00347F86">
      <w:pPr>
        <w:rPr>
          <w:sz w:val="18"/>
          <w:szCs w:val="18"/>
        </w:rPr>
      </w:pPr>
      <w:r>
        <w:rPr>
          <w:noProof/>
          <w:sz w:val="18"/>
          <w:szCs w:val="18"/>
        </w:rPr>
        <w:drawing>
          <wp:inline distT="0" distB="0" distL="0" distR="0" wp14:anchorId="1D0310EE" wp14:editId="069F0AE4">
            <wp:extent cx="5588000" cy="3632200"/>
            <wp:effectExtent l="0" t="0" r="0" b="0"/>
            <wp:docPr id="120" name="Immagine 120" desc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 name="Figura 11.2-01.png"/>
                    <pic:cNvPicPr/>
                  </pic:nvPicPr>
                  <pic:blipFill>
                    <a:blip r:embed="rId136" cstate="print">
                      <a:extLst>
                        <a:ext uri="{28A0092B-C50C-407E-A947-70E740481C1C}">
                          <a14:useLocalDpi xmlns:a14="http://schemas.microsoft.com/office/drawing/2010/main" val="0"/>
                        </a:ext>
                      </a:extLst>
                    </a:blip>
                    <a:stretch>
                      <a:fillRect/>
                    </a:stretch>
                  </pic:blipFill>
                  <pic:spPr>
                    <a:xfrm>
                      <a:off x="0" y="0"/>
                      <a:ext cx="5588000" cy="3632200"/>
                    </a:xfrm>
                    <a:prstGeom prst="rect">
                      <a:avLst/>
                    </a:prstGeom>
                  </pic:spPr>
                </pic:pic>
              </a:graphicData>
            </a:graphic>
          </wp:inline>
        </w:drawing>
      </w:r>
    </w:p>
    <w:p w14:paraId="2A6FC7EF" w14:textId="359BE23F" w:rsidR="002A7822" w:rsidRPr="00893199" w:rsidRDefault="002A7822" w:rsidP="00347F86">
      <w:pPr>
        <w:rPr>
          <w:rFonts w:cs="Open Sans"/>
          <w:b/>
          <w:bCs/>
          <w:i/>
          <w:iCs/>
          <w:sz w:val="18"/>
          <w:szCs w:val="18"/>
        </w:rPr>
      </w:pPr>
      <w:r w:rsidRPr="00893199">
        <w:rPr>
          <w:sz w:val="18"/>
          <w:szCs w:val="18"/>
        </w:rPr>
        <w:t>Figure 11.2:</w:t>
      </w:r>
      <w:r w:rsidRPr="00893199">
        <w:rPr>
          <w:i/>
          <w:iCs/>
          <w:sz w:val="18"/>
          <w:szCs w:val="18"/>
        </w:rPr>
        <w:t xml:space="preserve"> </w:t>
      </w:r>
      <w:r w:rsidRPr="00893199">
        <w:rPr>
          <w:sz w:val="18"/>
          <w:szCs w:val="18"/>
        </w:rPr>
        <w:t>Sourced from Australian Institute of Health and Welfare,</w:t>
      </w:r>
      <w:r w:rsidRPr="00893199">
        <w:rPr>
          <w:i/>
          <w:iCs/>
          <w:sz w:val="18"/>
          <w:szCs w:val="18"/>
        </w:rPr>
        <w:t xml:space="preserve"> Youth Justice in Australia 2017–2018 </w:t>
      </w:r>
      <w:r w:rsidRPr="00893199">
        <w:rPr>
          <w:sz w:val="18"/>
          <w:szCs w:val="18"/>
        </w:rPr>
        <w:t>(2019) 8.</w:t>
      </w:r>
    </w:p>
    <w:p w14:paraId="720D85BE" w14:textId="774364E4" w:rsidR="007D3A07" w:rsidRDefault="007D3A07" w:rsidP="00347F86">
      <w:pPr>
        <w:keepNext w:val="0"/>
        <w:keepLines w:val="0"/>
        <w:widowControl/>
        <w:spacing w:after="160" w:line="259" w:lineRule="auto"/>
        <w:rPr>
          <w:sz w:val="18"/>
          <w:szCs w:val="18"/>
        </w:rPr>
      </w:pPr>
      <w:r>
        <w:rPr>
          <w:sz w:val="18"/>
          <w:szCs w:val="18"/>
        </w:rPr>
        <w:br w:type="page"/>
      </w:r>
    </w:p>
    <w:p w14:paraId="56C4E660" w14:textId="77777777" w:rsidR="007D3A07" w:rsidRPr="004D32B5" w:rsidRDefault="007D3A07" w:rsidP="00347F86">
      <w:pPr>
        <w:pStyle w:val="Heading3"/>
      </w:pPr>
      <w:r w:rsidRPr="004D32B5">
        <w:t>Youth detention</w:t>
      </w:r>
    </w:p>
    <w:p w14:paraId="47289C69" w14:textId="77777777" w:rsidR="0048120B" w:rsidRDefault="0048120B" w:rsidP="00347F86">
      <w:r>
        <w:t xml:space="preserve">A small proportion of children under youth justice supervision end up in youth detention. </w:t>
      </w:r>
    </w:p>
    <w:p w14:paraId="7C053252" w14:textId="315B61B4" w:rsidR="0048120B" w:rsidRDefault="0048120B" w:rsidP="00347F86">
      <w:r>
        <w:t xml:space="preserve">On </w:t>
      </w:r>
      <w:r w:rsidRPr="00B56CB3">
        <w:t xml:space="preserve">an average day </w:t>
      </w:r>
      <w:r w:rsidRPr="00340780">
        <w:t>in 201</w:t>
      </w:r>
      <w:r>
        <w:t>7–18</w:t>
      </w:r>
      <w:r w:rsidRPr="00340780">
        <w:t>, 9</w:t>
      </w:r>
      <w:r>
        <w:t>74</w:t>
      </w:r>
      <w:r w:rsidRPr="00340780">
        <w:t xml:space="preserve"> (1</w:t>
      </w:r>
      <w:r>
        <w:t>8</w:t>
      </w:r>
      <w:r w:rsidRPr="00340780">
        <w:t xml:space="preserve">% of all children in contact with the </w:t>
      </w:r>
      <w:r>
        <w:t>youth</w:t>
      </w:r>
      <w:r w:rsidRPr="00340780">
        <w:t xml:space="preserve"> justice system</w:t>
      </w:r>
      <w:r>
        <w:t>)</w:t>
      </w:r>
      <w:r w:rsidRPr="00340780">
        <w:t xml:space="preserve"> were in detention</w:t>
      </w:r>
      <w:r>
        <w:t>.</w:t>
      </w:r>
      <w:r>
        <w:rPr>
          <w:rStyle w:val="EndnoteReference"/>
        </w:rPr>
        <w:endnoteReference w:id="554"/>
      </w:r>
      <w:r w:rsidRPr="00B56CB3">
        <w:t xml:space="preserve"> More than half</w:t>
      </w:r>
      <w:r>
        <w:t xml:space="preserve"> (60%)</w:t>
      </w:r>
      <w:r w:rsidRPr="00B56CB3">
        <w:t xml:space="preserve"> of those children were unsentenced, awaiting the outcome of their legal matter or sentencing.</w:t>
      </w:r>
      <w:r>
        <w:rPr>
          <w:rStyle w:val="EndnoteReference"/>
        </w:rPr>
        <w:endnoteReference w:id="555"/>
      </w:r>
      <w:r w:rsidRPr="00B56CB3">
        <w:t xml:space="preserve"> </w:t>
      </w:r>
      <w:r>
        <w:t xml:space="preserve">More than </w:t>
      </w:r>
      <w:r w:rsidRPr="00B56CB3">
        <w:t xml:space="preserve">half </w:t>
      </w:r>
      <w:r>
        <w:t xml:space="preserve">(56%) </w:t>
      </w:r>
      <w:r w:rsidRPr="00B56CB3">
        <w:t xml:space="preserve">of all </w:t>
      </w:r>
      <w:r>
        <w:t>children</w:t>
      </w:r>
      <w:r w:rsidRPr="00B56CB3">
        <w:t xml:space="preserve"> in detention were Aboriginal or Torres Strait Islander.</w:t>
      </w:r>
      <w:r>
        <w:rPr>
          <w:rStyle w:val="EndnoteReference"/>
        </w:rPr>
        <w:endnoteReference w:id="556"/>
      </w:r>
    </w:p>
    <w:p w14:paraId="19BFFD0D" w14:textId="5637F630" w:rsidR="002E0399" w:rsidRDefault="002E0399" w:rsidP="00347F86">
      <w:r>
        <w:rPr>
          <w:noProof/>
        </w:rPr>
        <w:drawing>
          <wp:inline distT="0" distB="0" distL="0" distR="0" wp14:anchorId="3BEC70EB" wp14:editId="061CE1F0">
            <wp:extent cx="5731510" cy="3521710"/>
            <wp:effectExtent l="0" t="0" r="0" b="0"/>
            <wp:docPr id="124" name="Immagine 124" desc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 name="Ch 11 p240 Infographic-01.png"/>
                    <pic:cNvPicPr/>
                  </pic:nvPicPr>
                  <pic:blipFill>
                    <a:blip r:embed="rId137" cstate="print">
                      <a:extLst>
                        <a:ext uri="{28A0092B-C50C-407E-A947-70E740481C1C}">
                          <a14:useLocalDpi xmlns:a14="http://schemas.microsoft.com/office/drawing/2010/main" val="0"/>
                        </a:ext>
                      </a:extLst>
                    </a:blip>
                    <a:stretch>
                      <a:fillRect/>
                    </a:stretch>
                  </pic:blipFill>
                  <pic:spPr>
                    <a:xfrm>
                      <a:off x="0" y="0"/>
                      <a:ext cx="5731510" cy="3521710"/>
                    </a:xfrm>
                    <a:prstGeom prst="rect">
                      <a:avLst/>
                    </a:prstGeom>
                  </pic:spPr>
                </pic:pic>
              </a:graphicData>
            </a:graphic>
          </wp:inline>
        </w:drawing>
      </w:r>
    </w:p>
    <w:p w14:paraId="55D9A523" w14:textId="432A822C" w:rsidR="007D3A07" w:rsidRDefault="007D3A07" w:rsidP="00347F86"/>
    <w:p w14:paraId="2EEF72C7" w14:textId="76F50F42" w:rsidR="0048120B" w:rsidRDefault="0048120B" w:rsidP="00347F86">
      <w:r>
        <w:rPr>
          <w:noProof/>
        </w:rPr>
        <mc:AlternateContent>
          <mc:Choice Requires="wps">
            <w:drawing>
              <wp:anchor distT="0" distB="0" distL="114300" distR="114300" simplePos="0" relativeHeight="251936768" behindDoc="0" locked="0" layoutInCell="1" allowOverlap="1" wp14:anchorId="33130280" wp14:editId="32574067">
                <wp:simplePos x="0" y="0"/>
                <wp:positionH relativeFrom="margin">
                  <wp:align>left</wp:align>
                </wp:positionH>
                <wp:positionV relativeFrom="paragraph">
                  <wp:posOffset>3228340</wp:posOffset>
                </wp:positionV>
                <wp:extent cx="3851910" cy="1604010"/>
                <wp:effectExtent l="19050" t="19050" r="34290" b="224790"/>
                <wp:wrapTopAndBottom/>
                <wp:docPr id="770" name="Speech Bubble: Oval 770"/>
                <wp:cNvGraphicFramePr/>
                <a:graphic xmlns:a="http://schemas.openxmlformats.org/drawingml/2006/main">
                  <a:graphicData uri="http://schemas.microsoft.com/office/word/2010/wordprocessingShape">
                    <wps:wsp>
                      <wps:cNvSpPr/>
                      <wps:spPr>
                        <a:xfrm>
                          <a:off x="0" y="0"/>
                          <a:ext cx="3851910" cy="1604010"/>
                        </a:xfrm>
                        <a:prstGeom prst="wedgeEllipseCallout">
                          <a:avLst/>
                        </a:prstGeom>
                      </wps:spPr>
                      <wps:style>
                        <a:lnRef idx="1">
                          <a:schemeClr val="accent6"/>
                        </a:lnRef>
                        <a:fillRef idx="2">
                          <a:schemeClr val="accent6"/>
                        </a:fillRef>
                        <a:effectRef idx="1">
                          <a:schemeClr val="accent6"/>
                        </a:effectRef>
                        <a:fontRef idx="minor">
                          <a:schemeClr val="dk1"/>
                        </a:fontRef>
                      </wps:style>
                      <wps:txbx>
                        <w:txbxContent>
                          <w:p w14:paraId="3D196D7F" w14:textId="77777777" w:rsidR="00FD1665" w:rsidRDefault="00FD1665" w:rsidP="0048120B">
                            <w:pPr>
                              <w:spacing w:after="0"/>
                              <w:jc w:val="center"/>
                              <w:rPr>
                                <w:rFonts w:cs="Open Sans"/>
                                <w:color w:val="000000"/>
                              </w:rPr>
                            </w:pPr>
                            <w:r w:rsidRPr="004B07E2">
                              <w:rPr>
                                <w:rFonts w:cs="Open Sans"/>
                                <w:color w:val="000000"/>
                              </w:rPr>
                              <w:t>I don’t think that the Australian government should keep children in detention centres</w:t>
                            </w:r>
                          </w:p>
                          <w:p w14:paraId="138A677F" w14:textId="77777777" w:rsidR="00FD1665" w:rsidRPr="004B07E2" w:rsidRDefault="00FD1665" w:rsidP="0048120B">
                            <w:pPr>
                              <w:spacing w:after="0"/>
                              <w:jc w:val="center"/>
                              <w:rPr>
                                <w:rFonts w:cs="Open Sans"/>
                                <w:color w:val="000000"/>
                              </w:rPr>
                            </w:pPr>
                            <w:r w:rsidRPr="004B07E2">
                              <w:rPr>
                                <w:rFonts w:cs="Open Sans"/>
                                <w:color w:val="000000"/>
                              </w:rPr>
                              <w:t>(</w:t>
                            </w:r>
                            <w:r>
                              <w:rPr>
                                <w:rFonts w:cs="Open Sans"/>
                                <w:color w:val="000000"/>
                              </w:rPr>
                              <w:t>child</w:t>
                            </w:r>
                            <w:r w:rsidRPr="004B07E2">
                              <w:rPr>
                                <w:rFonts w:cs="Open Sans"/>
                                <w:color w:val="000000"/>
                              </w:rPr>
                              <w:t>, 10)</w:t>
                            </w:r>
                          </w:p>
                          <w:p w14:paraId="3FB13C1E" w14:textId="77777777" w:rsidR="00FD1665" w:rsidRDefault="00FD1665" w:rsidP="0048120B">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3130280" id="Speech Bubble: Oval 770" o:spid="_x0000_s1100" type="#_x0000_t63" style="position:absolute;margin-left:0;margin-top:254.2pt;width:303.3pt;height:126.3pt;z-index:251936768;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AsP0fQIAAEcFAAAOAAAAZHJzL2Uyb0RvYy54bWysVG1v2yAQ/j5p/wHxfXWcpW9WnSpL12lS&#10;1VZLp34m+IjRMDAgsdNfvwM7btVV2jTti81x99zrc1xcdo0iO3BeGl3S/GhCCWhuKqk3Jf3+cP3h&#10;jBIfmK6YMhpKugdPL+fv3120toCpqY2qwBF0on3R2pLWIdgiyzyvoWH+yFjQqBTGNSyg6DZZ5ViL&#10;3huVTSeTk6w1rrLOcPAeb696JZ0n/0IAD3dCeAhElRRzC+nr0ncdv9n8ghUbx2wt+ZAG+4csGiY1&#10;Bh1dXbHAyNbJ31w1kjvjjQhH3DSZEUJySDVgNfnkVTWrmllItWBzvB3b5P+fW367u3dEViU9PcX+&#10;aNbgkFYWgNfk03a9VlCQux1TJKqxWa31BWJW9t4NksdjrLwTrol/rIl0qcH7scHQBcLx8uPZcX6e&#10;YxyOuvxkMsOao9fsGW6dD1/ANCQeStpCtYHPSknrYcmUMtuQ+sx2Nz70yAMC3cTs+nzSKewVxJSU&#10;/gYCi8QM8oRO9IKlcgRLKynjHHQ4GTJJ1hEmpFIjcPpn4GAfoZCoN4L/IuqISJGNDiO4kdq4t6JX&#10;P/IhZdHbHzrQ1x1bELp11093Fk3j1dpUexy5M/0ueMuvJbb6hvlwzxySH8eDCx3u8COUaUtqhhMl&#10;tXFPb91He+QkailpcZlK6n9umQNK1FeNbD3PZ7O4fUmYHZ9OUXAvNeuXGr1tlgbHkuPTYXk6Rvug&#10;DkfhTPOIe7+IUVHFNMfYJeXBHYRl6JccXw4Oi0Uyw42zLNzoleUHIkTuPHSPzNmBbwGpemsOi8eK&#10;VzzrbeOItFlsgxEykfC5r8MIcFsTq4eXJT4HL+Vk9fz+zX8BAAD//wMAUEsDBBQABgAIAAAAIQCa&#10;W8QL3gAAAAgBAAAPAAAAZHJzL2Rvd25yZXYueG1sTI9NTsMwFIT3SNzBekjsqB1+TJTmpYKorFhU&#10;bTiAGxsnJbaD7Sbh9phVWY5mNPNNuVnMQCblQ+8sQrZiQJRtneytRvho3u5yICEKK8XgrEL4UQE2&#10;1fVVKQrpZrtX0yFqkkpsKARCF+NYUBraThkRVm5UNnmfzhsRk/SaSi/mVG4Ges8Yp0b0Ni10YlR1&#10;p9qvw9kg+Py9eah39eu03W1P2fd+HhutEW9vlpc1kKiWeAnDH35ChyoxHd3ZykAGhHQkIjyx/BFI&#10;sjnjHMgR4ZlnDGhV0v8Hql8AAAD//wMAUEsBAi0AFAAGAAgAAAAhALaDOJL+AAAA4QEAABMAAAAA&#10;AAAAAAAAAAAAAAAAAFtDb250ZW50X1R5cGVzXS54bWxQSwECLQAUAAYACAAAACEAOP0h/9YAAACU&#10;AQAACwAAAAAAAAAAAAAAAAAvAQAAX3JlbHMvLnJlbHNQSwECLQAUAAYACAAAACEAowLD9H0CAABH&#10;BQAADgAAAAAAAAAAAAAAAAAuAgAAZHJzL2Uyb0RvYy54bWxQSwECLQAUAAYACAAAACEAmlvEC94A&#10;AAAIAQAADwAAAAAAAAAAAAAAAADXBAAAZHJzL2Rvd25yZXYueG1sUEsFBgAAAAAEAAQA8wAAAOIF&#10;AAAAAA==&#10;" adj="6300,24300" fillcolor="#9ecb81 [2169]" strokecolor="#70ad47 [3209]" strokeweight=".5pt">
                <v:fill color2="#8ac066 [2617]" rotate="t" colors="0 #b5d5a7;.5 #aace99;1 #9cca86" focus="100%" type="gradient">
                  <o:fill v:ext="view" type="gradientUnscaled"/>
                </v:fill>
                <v:textbox>
                  <w:txbxContent>
                    <w:p w14:paraId="3D196D7F" w14:textId="77777777" w:rsidR="00FD1665" w:rsidRDefault="00FD1665" w:rsidP="0048120B">
                      <w:pPr>
                        <w:spacing w:after="0"/>
                        <w:jc w:val="center"/>
                        <w:rPr>
                          <w:rFonts w:cs="Open Sans"/>
                          <w:color w:val="000000"/>
                        </w:rPr>
                      </w:pPr>
                      <w:r w:rsidRPr="004B07E2">
                        <w:rPr>
                          <w:rFonts w:cs="Open Sans"/>
                          <w:color w:val="000000"/>
                        </w:rPr>
                        <w:t>I don’t think that the Australian government should keep children in detention centres</w:t>
                      </w:r>
                    </w:p>
                    <w:p w14:paraId="138A677F" w14:textId="77777777" w:rsidR="00FD1665" w:rsidRPr="004B07E2" w:rsidRDefault="00FD1665" w:rsidP="0048120B">
                      <w:pPr>
                        <w:spacing w:after="0"/>
                        <w:jc w:val="center"/>
                        <w:rPr>
                          <w:rFonts w:cs="Open Sans"/>
                          <w:color w:val="000000"/>
                        </w:rPr>
                      </w:pPr>
                      <w:r w:rsidRPr="004B07E2">
                        <w:rPr>
                          <w:rFonts w:cs="Open Sans"/>
                          <w:color w:val="000000"/>
                        </w:rPr>
                        <w:t>(</w:t>
                      </w:r>
                      <w:r>
                        <w:rPr>
                          <w:rFonts w:cs="Open Sans"/>
                          <w:color w:val="000000"/>
                        </w:rPr>
                        <w:t>child</w:t>
                      </w:r>
                      <w:r w:rsidRPr="004B07E2">
                        <w:rPr>
                          <w:rFonts w:cs="Open Sans"/>
                          <w:color w:val="000000"/>
                        </w:rPr>
                        <w:t>, 10)</w:t>
                      </w:r>
                    </w:p>
                    <w:p w14:paraId="3FB13C1E" w14:textId="77777777" w:rsidR="00FD1665" w:rsidRDefault="00FD1665" w:rsidP="0048120B">
                      <w:pPr>
                        <w:jc w:val="center"/>
                      </w:pPr>
                    </w:p>
                  </w:txbxContent>
                </v:textbox>
                <w10:wrap type="topAndBottom" anchorx="margin"/>
              </v:shape>
            </w:pict>
          </mc:Fallback>
        </mc:AlternateContent>
      </w:r>
      <w:r>
        <w:rPr>
          <w:noProof/>
        </w:rPr>
        <mc:AlternateContent>
          <mc:Choice Requires="wps">
            <w:drawing>
              <wp:anchor distT="0" distB="0" distL="114300" distR="114300" simplePos="0" relativeHeight="251935744" behindDoc="0" locked="0" layoutInCell="1" allowOverlap="1" wp14:anchorId="5875A837" wp14:editId="426FFD05">
                <wp:simplePos x="0" y="0"/>
                <wp:positionH relativeFrom="margin">
                  <wp:posOffset>1543912</wp:posOffset>
                </wp:positionH>
                <wp:positionV relativeFrom="paragraph">
                  <wp:posOffset>1460931</wp:posOffset>
                </wp:positionV>
                <wp:extent cx="4137660" cy="1554480"/>
                <wp:effectExtent l="0" t="0" r="15240" b="236220"/>
                <wp:wrapTopAndBottom/>
                <wp:docPr id="771" name="Speech Bubble: Rectangle with Corners Rounded 771"/>
                <wp:cNvGraphicFramePr/>
                <a:graphic xmlns:a="http://schemas.openxmlformats.org/drawingml/2006/main">
                  <a:graphicData uri="http://schemas.microsoft.com/office/word/2010/wordprocessingShape">
                    <wps:wsp>
                      <wps:cNvSpPr/>
                      <wps:spPr>
                        <a:xfrm>
                          <a:off x="0" y="0"/>
                          <a:ext cx="4137660" cy="1554480"/>
                        </a:xfrm>
                        <a:prstGeom prst="wedgeRoundRectCallout">
                          <a:avLst/>
                        </a:prstGeom>
                      </wps:spPr>
                      <wps:style>
                        <a:lnRef idx="1">
                          <a:schemeClr val="accent1"/>
                        </a:lnRef>
                        <a:fillRef idx="2">
                          <a:schemeClr val="accent1"/>
                        </a:fillRef>
                        <a:effectRef idx="1">
                          <a:schemeClr val="accent1"/>
                        </a:effectRef>
                        <a:fontRef idx="minor">
                          <a:schemeClr val="dk1"/>
                        </a:fontRef>
                      </wps:style>
                      <wps:txbx>
                        <w:txbxContent>
                          <w:p w14:paraId="0D5C2198" w14:textId="77777777" w:rsidR="00FD1665" w:rsidRDefault="00FD1665" w:rsidP="0048120B">
                            <w:pPr>
                              <w:spacing w:after="0"/>
                              <w:jc w:val="center"/>
                              <w:rPr>
                                <w:rFonts w:cs="Open Sans"/>
                                <w:color w:val="000000"/>
                              </w:rPr>
                            </w:pPr>
                            <w:r w:rsidRPr="004B07E2">
                              <w:rPr>
                                <w:rFonts w:cs="Open Sans"/>
                                <w:color w:val="000000"/>
                              </w:rPr>
                              <w:t>Children in detention centres do not have an education nor feel safe which is one of the human rights and in my opinion needs to be changed</w:t>
                            </w:r>
                          </w:p>
                          <w:p w14:paraId="22817DC4" w14:textId="77777777" w:rsidR="00FD1665" w:rsidRPr="004B07E2" w:rsidRDefault="00FD1665" w:rsidP="0048120B">
                            <w:pPr>
                              <w:spacing w:after="0"/>
                              <w:jc w:val="center"/>
                              <w:rPr>
                                <w:rFonts w:cs="Open Sans"/>
                                <w:color w:val="000000"/>
                                <w:sz w:val="22"/>
                                <w:szCs w:val="22"/>
                              </w:rPr>
                            </w:pPr>
                            <w:r w:rsidRPr="004B07E2">
                              <w:rPr>
                                <w:rFonts w:cs="Open Sans"/>
                                <w:color w:val="000000"/>
                              </w:rPr>
                              <w:t>(</w:t>
                            </w:r>
                            <w:r>
                              <w:rPr>
                                <w:rFonts w:cs="Open Sans"/>
                                <w:color w:val="000000"/>
                              </w:rPr>
                              <w:t>child</w:t>
                            </w:r>
                            <w:r w:rsidRPr="004B07E2">
                              <w:rPr>
                                <w:rFonts w:cs="Open Sans"/>
                                <w:color w:val="000000"/>
                              </w:rPr>
                              <w:t>, 12)</w:t>
                            </w:r>
                          </w:p>
                          <w:p w14:paraId="5CC28EDC" w14:textId="77777777" w:rsidR="00FD1665" w:rsidRDefault="00FD1665" w:rsidP="0048120B">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875A837" id="Speech Bubble: Rectangle with Corners Rounded 771" o:spid="_x0000_s1101" type="#_x0000_t62" style="position:absolute;margin-left:121.55pt;margin-top:115.05pt;width:325.8pt;height:122.4pt;z-index:25193574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N2bwkQIAAGMFAAAOAAAAZHJzL2Uyb0RvYy54bWysVE1v2zAMvQ/YfxB0X51kSdMFdYosRYcB&#10;RVs0HXpWZCo2JouapMTJfv0o2U6DrsCGYRdZND9EPj7y8mpfa7YD5ys0OR+eDTgDI7GozCbn355u&#10;Plxw5oMwhdBoIOcH8Pxq/v7dZWNnMMISdQGOURDjZ43NeRmCnWWZlyXUwp+hBUNKha4WgUS3yQon&#10;Gope62w0GJxnDbrCOpTgPf29bpV8nuIrBTLcK+UhMJ1zyi2k06VzHc9sfilmGydsWckuDfEPWdSi&#10;MvToMdS1CIJtXfVbqLqSDj2qcCaxzlCpSkKqgaoZDl5VsyqFhVQLgePtESb//8LKu92DY1WR8+l0&#10;yJkRNTVpZQFkyT5v12sNM/ZIKAqz0cCaKpRsic5Qw9kjbk0BBYuOBGNj/YyireyD6yRP14jJXrk6&#10;fqlatk/QH47Qwz4wST/Hw4/T83PqkCTdcDIZjy9Sc7IXd+t8+AJYs3jJeQPFBlIOMb+l0Bq3IfVA&#10;7G59oBzIt/chIebXZpRu4aAhJqXNIygCgHIYJu9EPVhqx3aCSCOkBBNShRQvWUc3VWl9dBz92bGz&#10;j66QaHl0/otXjx7pZTTh6FxXBt1brxff+5RVa98j0NYdIQj79b7t/KTv3xqLA9HBYTsn3sqbisC+&#10;FT48CEeDQQ2iYQ/3dCiNTc6xu3FWovv51v9oT3wlLWcNDVrO/Y+tcMCZ/mqIyZ+G43GczCSMJ9MR&#10;Ce5Usz7VmG29RGoLcZWyS9doH3R/VQ7rZ9oJi/gqqYSR9HbOZXC9sAztAqCtImGxSGY0jVaEW7Oy&#10;sidC5M7T/lk42zEuEFnvsB9KMXvFs9Y2tsjgYhtQVYmEEeoW164FNMmJm93WiaviVE5WL7tx/gsA&#10;AP//AwBQSwMEFAAGAAgAAAAhACka1kXgAAAACwEAAA8AAABkcnMvZG93bnJldi54bWxMj8FOwzAM&#10;hu9IvENkJG4s3RrYVppOCAESp4nBJo5uY9qKJqmarCtvj3eC22/50+/P+WaynRhpCK13GuazBAS5&#10;ypvW1Ro+3p9vViBCRGew8440/FCATXF5kWNm/Mm90biLteASFzLU0MTYZ1KGqiGLYeZ7crz78oPF&#10;yONQSzPgicttJxdJcictto4vNNjTY0PV9+5oNYTJfGL6pMawv30pD+V2+6qC1Pr6anq4BxFpin8w&#10;nPVZHQp2Kv3RmSA6DQuVzhnlkCYcmFit1RJEqUEt1Rpkkcv/PxS/AAAA//8DAFBLAQItABQABgAI&#10;AAAAIQC2gziS/gAAAOEBAAATAAAAAAAAAAAAAAAAAAAAAABbQ29udGVudF9UeXBlc10ueG1sUEsB&#10;Ai0AFAAGAAgAAAAhADj9If/WAAAAlAEAAAsAAAAAAAAAAAAAAAAALwEAAF9yZWxzLy5yZWxzUEsB&#10;Ai0AFAAGAAgAAAAhAF43ZvCRAgAAYwUAAA4AAAAAAAAAAAAAAAAALgIAAGRycy9lMm9Eb2MueG1s&#10;UEsBAi0AFAAGAAgAAAAhACka1kXgAAAACwEAAA8AAAAAAAAAAAAAAAAA6wQAAGRycy9kb3ducmV2&#10;LnhtbFBLBQYAAAAABAAEAPMAAAD4BQAAAAA=&#10;" adj="6300,24300" fillcolor="#82a0d7 [2164]" strokecolor="#4472c4 [3204]" strokeweight=".5pt">
                <v:fill color2="#678ccf [2612]" rotate="t" colors="0 #a8b7df;.5 #9aabd9;1 #879ed7" focus="100%" type="gradient">
                  <o:fill v:ext="view" type="gradientUnscaled"/>
                </v:fill>
                <v:textbox>
                  <w:txbxContent>
                    <w:p w14:paraId="0D5C2198" w14:textId="77777777" w:rsidR="00FD1665" w:rsidRDefault="00FD1665" w:rsidP="0048120B">
                      <w:pPr>
                        <w:spacing w:after="0"/>
                        <w:jc w:val="center"/>
                        <w:rPr>
                          <w:rFonts w:cs="Open Sans"/>
                          <w:color w:val="000000"/>
                        </w:rPr>
                      </w:pPr>
                      <w:r w:rsidRPr="004B07E2">
                        <w:rPr>
                          <w:rFonts w:cs="Open Sans"/>
                          <w:color w:val="000000"/>
                        </w:rPr>
                        <w:t>Children in detention centres do not have an education nor feel safe which is one of the human rights and in my opinion needs to be changed</w:t>
                      </w:r>
                    </w:p>
                    <w:p w14:paraId="22817DC4" w14:textId="77777777" w:rsidR="00FD1665" w:rsidRPr="004B07E2" w:rsidRDefault="00FD1665" w:rsidP="0048120B">
                      <w:pPr>
                        <w:spacing w:after="0"/>
                        <w:jc w:val="center"/>
                        <w:rPr>
                          <w:rFonts w:cs="Open Sans"/>
                          <w:color w:val="000000"/>
                          <w:sz w:val="22"/>
                          <w:szCs w:val="22"/>
                        </w:rPr>
                      </w:pPr>
                      <w:r w:rsidRPr="004B07E2">
                        <w:rPr>
                          <w:rFonts w:cs="Open Sans"/>
                          <w:color w:val="000000"/>
                        </w:rPr>
                        <w:t>(</w:t>
                      </w:r>
                      <w:r>
                        <w:rPr>
                          <w:rFonts w:cs="Open Sans"/>
                          <w:color w:val="000000"/>
                        </w:rPr>
                        <w:t>child</w:t>
                      </w:r>
                      <w:r w:rsidRPr="004B07E2">
                        <w:rPr>
                          <w:rFonts w:cs="Open Sans"/>
                          <w:color w:val="000000"/>
                        </w:rPr>
                        <w:t>, 12)</w:t>
                      </w:r>
                    </w:p>
                    <w:p w14:paraId="5CC28EDC" w14:textId="77777777" w:rsidR="00FD1665" w:rsidRDefault="00FD1665" w:rsidP="0048120B">
                      <w:pPr>
                        <w:jc w:val="center"/>
                      </w:pPr>
                    </w:p>
                  </w:txbxContent>
                </v:textbox>
                <w10:wrap type="topAndBottom" anchorx="margin"/>
              </v:shape>
            </w:pict>
          </mc:Fallback>
        </mc:AlternateContent>
      </w:r>
      <w:r>
        <w:t>Younger children, including those as young as ten years, are sometimes detained in youth justice facilities. In</w:t>
      </w:r>
      <w:r w:rsidRPr="00B477FC">
        <w:t xml:space="preserve"> 2017–18, </w:t>
      </w:r>
      <w:r>
        <w:t>a total of 60 children under 14 years were in detention on an average day in 2017-18.</w:t>
      </w:r>
      <w:r>
        <w:rPr>
          <w:rStyle w:val="EndnoteReference"/>
          <w:iCs/>
        </w:rPr>
        <w:endnoteReference w:id="557"/>
      </w:r>
      <w:r>
        <w:t xml:space="preserve"> Over the year, </w:t>
      </w:r>
      <w:r w:rsidRPr="00B477FC">
        <w:t>588 children aged 10–</w:t>
      </w:r>
      <w:r w:rsidRPr="00B670D9">
        <w:t>13 years had been in detention, the majority Aboriginal and Torres Strait Islander boys</w:t>
      </w:r>
      <w:r>
        <w:t>.</w:t>
      </w:r>
      <w:r w:rsidRPr="00B670D9">
        <w:rPr>
          <w:rStyle w:val="EndnoteReference"/>
        </w:rPr>
        <w:endnoteReference w:id="558"/>
      </w:r>
      <w:r>
        <w:t xml:space="preserve"> </w:t>
      </w:r>
      <w:r w:rsidRPr="00B670D9">
        <w:t>See Chapter 12—Aboriginal and Torres Strait Islander children for more detail.</w:t>
      </w:r>
    </w:p>
    <w:p w14:paraId="4B4183F2" w14:textId="77777777" w:rsidR="0048120B" w:rsidRDefault="0048120B" w:rsidP="00347F86">
      <w:r>
        <w:t xml:space="preserve">While most states and territories </w:t>
      </w:r>
      <w:r w:rsidRPr="00CA573F">
        <w:t xml:space="preserve">do not place </w:t>
      </w:r>
      <w:r>
        <w:t xml:space="preserve">children </w:t>
      </w:r>
      <w:r w:rsidRPr="00CA573F">
        <w:t>in adult detention facilities</w:t>
      </w:r>
      <w:r>
        <w:t>, each jurisdiction has legislation that allows children to be detained in adult facilities in certain circumstances.</w:t>
      </w:r>
      <w:r>
        <w:rPr>
          <w:rStyle w:val="EndnoteReference"/>
        </w:rPr>
        <w:endnoteReference w:id="559"/>
      </w:r>
      <w:r>
        <w:t xml:space="preserve"> In Queensland, c</w:t>
      </w:r>
      <w:r w:rsidRPr="00CA573F">
        <w:t>hanges to legislation in 2016 mean that 17 year old</w:t>
      </w:r>
      <w:r>
        <w:t xml:space="preserve"> children</w:t>
      </w:r>
      <w:r w:rsidRPr="00CA573F">
        <w:t xml:space="preserve"> </w:t>
      </w:r>
      <w:r>
        <w:t xml:space="preserve">in Queensland </w:t>
      </w:r>
      <w:r w:rsidRPr="00CA573F">
        <w:t>are no longer automatically transferred to an adult facility.</w:t>
      </w:r>
      <w:r>
        <w:t xml:space="preserve"> However, in 2019 there have been concerns raised about the practice of holding children in police watch houses built for adults, sometimes for lengthy periods of time.</w:t>
      </w:r>
      <w:r>
        <w:rPr>
          <w:rStyle w:val="EndnoteReference"/>
        </w:rPr>
        <w:endnoteReference w:id="560"/>
      </w:r>
      <w:r>
        <w:t xml:space="preserve"> </w:t>
      </w:r>
    </w:p>
    <w:p w14:paraId="2B6FC012" w14:textId="77777777" w:rsidR="0048120B" w:rsidRDefault="0048120B" w:rsidP="00347F86">
      <w:r>
        <w:t>A</w:t>
      </w:r>
      <w:r w:rsidRPr="00B139B4">
        <w:t xml:space="preserve">rticle 37(c) of the </w:t>
      </w:r>
      <w:r w:rsidRPr="00300646">
        <w:rPr>
          <w:i/>
          <w:iCs/>
        </w:rPr>
        <w:t>Convention on the Rights of the Child</w:t>
      </w:r>
      <w:r>
        <w:t xml:space="preserve"> (CRC) </w:t>
      </w:r>
      <w:r w:rsidRPr="00982E7C">
        <w:t>re</w:t>
      </w:r>
      <w:r>
        <w:t xml:space="preserve">quires authorities to </w:t>
      </w:r>
      <w:r w:rsidRPr="00982E7C">
        <w:t xml:space="preserve">separate children from adults in </w:t>
      </w:r>
      <w:r>
        <w:t>detention</w:t>
      </w:r>
      <w:r w:rsidRPr="00982E7C">
        <w:t>.</w:t>
      </w:r>
      <w:r>
        <w:t xml:space="preserve"> The Australian Government has a reservation to this article, </w:t>
      </w:r>
      <w:r w:rsidRPr="00B139B4">
        <w:t>stat</w:t>
      </w:r>
      <w:r>
        <w:t>ing previously</w:t>
      </w:r>
      <w:r w:rsidRPr="00B139B4">
        <w:t xml:space="preserve"> that its geography and demography make it difficult to always detain children in juvenile facilities, while also allowing children to maintain contact with their families.</w:t>
      </w:r>
      <w:r>
        <w:rPr>
          <w:rStyle w:val="EndnoteReference"/>
        </w:rPr>
        <w:endnoteReference w:id="561"/>
      </w:r>
      <w:r w:rsidRPr="00B139B4">
        <w:t xml:space="preserve"> However, the CRC </w:t>
      </w:r>
      <w:r>
        <w:t xml:space="preserve">makes it clear that </w:t>
      </w:r>
      <w:r w:rsidRPr="00B139B4">
        <w:t>incarceration with adults is prohibited unless it is considered to be in the child’s best interests.</w:t>
      </w:r>
      <w:r>
        <w:t xml:space="preserve"> </w:t>
      </w:r>
    </w:p>
    <w:p w14:paraId="42236E41" w14:textId="47909180" w:rsidR="007D3A07" w:rsidRDefault="0048120B" w:rsidP="00347F86">
      <w:pPr>
        <w:rPr>
          <w:b/>
          <w:bCs/>
        </w:rPr>
      </w:pPr>
      <w:r>
        <w:rPr>
          <w:b/>
          <w:bCs/>
          <w:noProof/>
        </w:rPr>
        <mc:AlternateContent>
          <mc:Choice Requires="wps">
            <w:drawing>
              <wp:anchor distT="0" distB="0" distL="114300" distR="114300" simplePos="0" relativeHeight="251938816" behindDoc="0" locked="0" layoutInCell="1" allowOverlap="1" wp14:anchorId="102AC048" wp14:editId="531F4965">
                <wp:simplePos x="0" y="0"/>
                <wp:positionH relativeFrom="margin">
                  <wp:posOffset>0</wp:posOffset>
                </wp:positionH>
                <wp:positionV relativeFrom="paragraph">
                  <wp:posOffset>379095</wp:posOffset>
                </wp:positionV>
                <wp:extent cx="4271010" cy="2426970"/>
                <wp:effectExtent l="19050" t="19050" r="34290" b="335280"/>
                <wp:wrapTopAndBottom/>
                <wp:docPr id="807" name="Speech Bubble: Oval 807"/>
                <wp:cNvGraphicFramePr/>
                <a:graphic xmlns:a="http://schemas.openxmlformats.org/drawingml/2006/main">
                  <a:graphicData uri="http://schemas.microsoft.com/office/word/2010/wordprocessingShape">
                    <wps:wsp>
                      <wps:cNvSpPr/>
                      <wps:spPr>
                        <a:xfrm>
                          <a:off x="0" y="0"/>
                          <a:ext cx="4271010" cy="2426970"/>
                        </a:xfrm>
                        <a:prstGeom prst="wedgeEllipseCallout">
                          <a:avLst/>
                        </a:prstGeom>
                      </wps:spPr>
                      <wps:style>
                        <a:lnRef idx="1">
                          <a:schemeClr val="accent3"/>
                        </a:lnRef>
                        <a:fillRef idx="2">
                          <a:schemeClr val="accent3"/>
                        </a:fillRef>
                        <a:effectRef idx="1">
                          <a:schemeClr val="accent3"/>
                        </a:effectRef>
                        <a:fontRef idx="minor">
                          <a:schemeClr val="dk1"/>
                        </a:fontRef>
                      </wps:style>
                      <wps:txbx>
                        <w:txbxContent>
                          <w:p w14:paraId="7B3AD7A0" w14:textId="77777777" w:rsidR="00FD1665" w:rsidRDefault="00FD1665" w:rsidP="0048120B">
                            <w:pPr>
                              <w:jc w:val="center"/>
                            </w:pPr>
                            <w:r w:rsidRPr="00D174BD">
                              <w:t>I feel detention centres for youth juveniles need to be reconsidered and re</w:t>
                            </w:r>
                            <w:r>
                              <w:t>-</w:t>
                            </w:r>
                            <w:r w:rsidRPr="00D174BD">
                              <w:t>evaluated with more access to mental health benefits and changing living conditions</w:t>
                            </w:r>
                            <w:r>
                              <w:t xml:space="preserve"> </w:t>
                            </w:r>
                          </w:p>
                          <w:p w14:paraId="1B6F03A6" w14:textId="77777777" w:rsidR="00FD1665" w:rsidRDefault="00FD1665" w:rsidP="0048120B">
                            <w:pPr>
                              <w:jc w:val="center"/>
                            </w:pPr>
                            <w:r>
                              <w:t>(child)</w:t>
                            </w:r>
                          </w:p>
                          <w:p w14:paraId="0CEBA7C9" w14:textId="77777777" w:rsidR="00FD1665" w:rsidRDefault="00FD1665" w:rsidP="0048120B">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02AC048" id="Speech Bubble: Oval 807" o:spid="_x0000_s1102" type="#_x0000_t63" style="position:absolute;margin-left:0;margin-top:29.85pt;width:336.3pt;height:191.1pt;z-index:25193881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SytgQIAAEcFAAAOAAAAZHJzL2Uyb0RvYy54bWysVG1v0zAQ/o7Ef7D8naUJZd2ipVPpGEKa&#10;tokO7bPrnJsIxza226T8es7Oy6YxCYT44vhy99zrc7647BpJDmBdrVVB05MZJaC4Lmu1K+i3h+t3&#10;Z5Q4z1TJpFZQ0CM4erl8++aiNTlkutKyBEvQiXJ5awpaeW/yJHG8goa5E21AoVJo2zCPot0lpWUt&#10;em9kks1mp0mrbWms5uAc/r3qlXQZ/QsB3N8J4cATWVDMzcfTxnMbzmR5wfKdZaaq+ZAG+4csGlYr&#10;DDq5umKekb2tf3PV1Nxqp4U/4bpJtBA1h1gDVpPOXlSzqZiBWAs2x5mpTe7/ueW3h3tL6rKgZ7MF&#10;JYo1OKSNAeAV+bjfbiXk5O7AJAlqbFZrXI6Yjbm3g+TwGirvhG3CF2siXWzwcWowdJ5w/DnPFimW&#10;SQlHXTbPTs8XcQTJE9xY5z+Dbki4FLSFcgefpKyNgzWTUu997DM73DiPGSByRKAQsuvziTd/lBBS&#10;kuorCCwSM0gjOtIL1tISLK2gjHNQ/n2oD/1F6wATtZQTMPszcLAPUIjUm8B/EXVCxMha+Qnc1Erb&#10;16KX39MhZdHbjx3o6w4t8N22i9NdnI7T2+ryiCO3ut8FZ/h1ja2+Yc7fM4vkx/HgQvs7PITUbUH1&#10;cKOk0vbna/+DPXIStZS0uEwFdT/2zAIl8otCtp6n83nYvijMPywyFOxzzfa5Ru2btcaxpPh0GB6v&#10;wd7L8Sqsbh5x71chKqqY4hi7oNzbUVj7fsnx5eCwWkUz3DjD/I3aGD4SIXDnoXtk1gx880jVWz0u&#10;Hstf8Ky3DSNSerX3WtSRhKHVfV+HEeC2Ri4NL0t4Dp7L0erp/Vv+AgAA//8DAFBLAwQUAAYACAAA&#10;ACEADhoWQd0AAAAHAQAADwAAAGRycy9kb3ducmV2LnhtbEyPwU7DMBBE70j8g7VI3KjTqknbEKeq&#10;kMKJAy1w38YmSbHXUew26d+znOhxNTszb4rt5Ky4mCF0nhTMZwkIQ7XXHTUKPj+qpzWIEJE0Wk9G&#10;wdUE2Jb3dwXm2o+0N5dDbASHUMhRQRtjn0sZ6tY4DDPfG2Lt2w8OI59DI/WAI4c7KxdJkkmHHXFD&#10;i715aU39czg7xkj2O3xd0ymlanw79elXdX23Sj0+TLtnENFM8f8Z/vDZAyUzHf2ZdBBWAQ+JCtLN&#10;CgSr2WqRgTgqWC7nG5BlIW/5y18AAAD//wMAUEsBAi0AFAAGAAgAAAAhALaDOJL+AAAA4QEAABMA&#10;AAAAAAAAAAAAAAAAAAAAAFtDb250ZW50X1R5cGVzXS54bWxQSwECLQAUAAYACAAAACEAOP0h/9YA&#10;AACUAQAACwAAAAAAAAAAAAAAAAAvAQAAX3JlbHMvLnJlbHNQSwECLQAUAAYACAAAACEA7/0srYEC&#10;AABHBQAADgAAAAAAAAAAAAAAAAAuAgAAZHJzL2Uyb0RvYy54bWxQSwECLQAUAAYACAAAACEADhoW&#10;Qd0AAAAHAQAADwAAAAAAAAAAAAAAAADbBAAAZHJzL2Rvd25yZXYueG1sUEsFBgAAAAAEAAQA8wAA&#10;AOUFAAAAAA==&#10;" adj="6300,24300" fillcolor="#c3c3c3 [2166]" strokecolor="#a5a5a5 [3206]" strokeweight=".5pt">
                <v:fill color2="#b6b6b6 [2614]" rotate="t" colors="0 #d2d2d2;.5 #c8c8c8;1 silver" focus="100%" type="gradient">
                  <o:fill v:ext="view" type="gradientUnscaled"/>
                </v:fill>
                <v:textbox>
                  <w:txbxContent>
                    <w:p w14:paraId="7B3AD7A0" w14:textId="77777777" w:rsidR="00FD1665" w:rsidRDefault="00FD1665" w:rsidP="0048120B">
                      <w:pPr>
                        <w:jc w:val="center"/>
                      </w:pPr>
                      <w:r w:rsidRPr="00D174BD">
                        <w:t>I feel detention centres for youth juveniles need to be reconsidered and re</w:t>
                      </w:r>
                      <w:r>
                        <w:t>-</w:t>
                      </w:r>
                      <w:r w:rsidRPr="00D174BD">
                        <w:t>evaluated with more access to mental health benefits and changing living conditions</w:t>
                      </w:r>
                      <w:r>
                        <w:t xml:space="preserve"> </w:t>
                      </w:r>
                    </w:p>
                    <w:p w14:paraId="1B6F03A6" w14:textId="77777777" w:rsidR="00FD1665" w:rsidRDefault="00FD1665" w:rsidP="0048120B">
                      <w:pPr>
                        <w:jc w:val="center"/>
                      </w:pPr>
                      <w:r>
                        <w:t>(child)</w:t>
                      </w:r>
                    </w:p>
                    <w:p w14:paraId="0CEBA7C9" w14:textId="77777777" w:rsidR="00FD1665" w:rsidRDefault="00FD1665" w:rsidP="0048120B">
                      <w:pPr>
                        <w:jc w:val="center"/>
                      </w:pPr>
                    </w:p>
                  </w:txbxContent>
                </v:textbox>
                <w10:wrap type="topAndBottom" anchorx="margin"/>
              </v:shape>
            </w:pict>
          </mc:Fallback>
        </mc:AlternateContent>
      </w:r>
      <w:r w:rsidR="0029777A">
        <w:rPr>
          <w:noProof/>
        </w:rPr>
        <mc:AlternateContent>
          <mc:Choice Requires="wps">
            <w:drawing>
              <wp:anchor distT="0" distB="0" distL="114300" distR="114300" simplePos="0" relativeHeight="251836416" behindDoc="0" locked="0" layoutInCell="1" allowOverlap="1" wp14:anchorId="5C8B05E1" wp14:editId="00FAE646">
                <wp:simplePos x="0" y="0"/>
                <wp:positionH relativeFrom="margin">
                  <wp:posOffset>793115</wp:posOffset>
                </wp:positionH>
                <wp:positionV relativeFrom="paragraph">
                  <wp:posOffset>3096895</wp:posOffset>
                </wp:positionV>
                <wp:extent cx="3680460" cy="2247900"/>
                <wp:effectExtent l="0" t="0" r="15240" b="304800"/>
                <wp:wrapTopAndBottom/>
                <wp:docPr id="204" name="Speech Bubble: Rectangle with Corners Rounded 204"/>
                <wp:cNvGraphicFramePr/>
                <a:graphic xmlns:a="http://schemas.openxmlformats.org/drawingml/2006/main">
                  <a:graphicData uri="http://schemas.microsoft.com/office/word/2010/wordprocessingShape">
                    <wps:wsp>
                      <wps:cNvSpPr/>
                      <wps:spPr>
                        <a:xfrm>
                          <a:off x="0" y="0"/>
                          <a:ext cx="3680460" cy="2247900"/>
                        </a:xfrm>
                        <a:prstGeom prst="wedgeRoundRectCallout">
                          <a:avLst/>
                        </a:prstGeom>
                      </wps:spPr>
                      <wps:style>
                        <a:lnRef idx="1">
                          <a:schemeClr val="accent1"/>
                        </a:lnRef>
                        <a:fillRef idx="2">
                          <a:schemeClr val="accent1"/>
                        </a:fillRef>
                        <a:effectRef idx="1">
                          <a:schemeClr val="accent1"/>
                        </a:effectRef>
                        <a:fontRef idx="minor">
                          <a:schemeClr val="dk1"/>
                        </a:fontRef>
                      </wps:style>
                      <wps:txbx>
                        <w:txbxContent>
                          <w:p w14:paraId="620BBD65" w14:textId="77777777" w:rsidR="00FD1665" w:rsidRDefault="00FD1665" w:rsidP="007D3A07">
                            <w:pPr>
                              <w:jc w:val="center"/>
                              <w:rPr>
                                <w:rFonts w:cs="Open Sans"/>
                                <w:color w:val="000000"/>
                              </w:rPr>
                            </w:pPr>
                            <w:r w:rsidRPr="004B07E2">
                              <w:rPr>
                                <w:rFonts w:cs="Open Sans"/>
                                <w:color w:val="000000"/>
                              </w:rPr>
                              <w:t>Indigenous kids are being tortured in juvenile detention, this must stop</w:t>
                            </w:r>
                          </w:p>
                          <w:p w14:paraId="776DADD8" w14:textId="77777777" w:rsidR="00FD1665" w:rsidRDefault="00FD1665" w:rsidP="007D3A07">
                            <w:pPr>
                              <w:jc w:val="center"/>
                              <w:rPr>
                                <w:rFonts w:ascii="Calibri" w:hAnsi="Calibri" w:cs="Calibri"/>
                                <w:color w:val="000000"/>
                              </w:rPr>
                            </w:pPr>
                            <w:r w:rsidRPr="004B07E2">
                              <w:rPr>
                                <w:rFonts w:cs="Open Sans"/>
                                <w:color w:val="000000"/>
                              </w:rPr>
                              <w:t>(</w:t>
                            </w:r>
                            <w:r>
                              <w:rPr>
                                <w:rFonts w:cs="Open Sans"/>
                                <w:color w:val="000000"/>
                              </w:rPr>
                              <w:t>child</w:t>
                            </w:r>
                            <w:r w:rsidRPr="004B07E2">
                              <w:rPr>
                                <w:rFonts w:cs="Open Sans"/>
                                <w:color w:val="000000"/>
                              </w:rPr>
                              <w:t>, 16)</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C8B05E1" id="Speech Bubble: Rectangle with Corners Rounded 204" o:spid="_x0000_s1103" type="#_x0000_t62" style="position:absolute;margin-left:62.45pt;margin-top:243.85pt;width:289.8pt;height:177pt;z-index:25183641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Rti6kwIAAGMFAAAOAAAAZHJzL2Uyb0RvYy54bWysVE1v2zAMvQ/YfxB0X514WdMadYosRYcB&#10;RVs0HXpWZCo2JouapMTJfv0oOU6LrsCGYRdZND9EPj7y4nLXarYF5xs0JR+fjDgDI7FqzLrk3x6v&#10;P5xx5oMwldBooOR78Pxy9v7dRWcLyLFGXYFjFMT4orMlr0OwRZZ5WUMr/AlaMKRU6FoRSHTrrHKi&#10;o+itzvLR6DTr0FXWoQTv6e9Vr+SzFF8pkOFOKQ+B6ZJTbiGdLp2reGazC1GsnbB1Iw9piH/IohWN&#10;oUePoa5EEGzjmt9CtY106FGFE4lthko1ElINVM149KqaZS0spFoIHG+PMPn/F1bebu8da6qS56MJ&#10;Z0a01KSlBZA1+7xZrTQU7IFQFGatgXVNqNkCnaGGswfcmAoqFh0Jxs76gqIt7b07SJ6uEZOdcm38&#10;UrVsl6DfH6GHXWCSfn48PRtNTqlDknR5Ppmej1Jzsmd363z4AtiyeCl5B9UaUg4xv4XQGjch9UBs&#10;b3ygHMh38CEh5tdnlG5hryEmpc0DKAKAchgn70Q9WGjHtoJII6QEE8axQoqXrKObarQ+OuZ/djzY&#10;R1dItDw6/8WrR4/0MppwdG4bg+6t16vvQ8qqtx8Q6OuOEITdapc6P50O/VthtSc6OOznxFt53RDY&#10;N8KHe+FoMKhBNOzhjg6lsSs5Hm6c1eh+vvU/2hNfSctZR4NWcv9jIxxwpr8aYvL5eDKJk5mEyadp&#10;ToJ7qVm91JhNu0Bqy5jWipXpGu2DHq7KYftEO2EeXyWVMJLeLrkMbhAWoV8AtFUkzOfJjKbRinBj&#10;llYORIjcedw9CWcPjAtE1lschlIUr3jW28YWGZxvAqomkTBC3eN6aAFNcuLSYevEVfFSTlbPu3H2&#10;CwAA//8DAFBLAwQUAAYACAAAACEAn2IGS+AAAAALAQAADwAAAGRycy9kb3ducmV2LnhtbEyPwU7D&#10;MBBE70j8g7VI3KjT4pIQ4lQIARKnigJVj068JBHxOsq6afh7zAmOo32aeVtsZteLCUfuPGlYLhIQ&#10;SLW3HTUa3t+erjIQHAxZ03tCDd/IsCnPzwqTW3+iV5x2oRGxhDg3GtoQhlxKrlt0hhd+QIq3Tz86&#10;E2IcG2lHc4rlrperJLmRznQUF1oz4EOL9dfu6DTwbA/m+lFN/LF+rvbVdvuiWGp9eTHf34EIOIc/&#10;GH71ozqU0anyR7Is+phX6jaiGlSWpiAikSZqDaLSkKllCrIs5P8fyh8AAAD//wMAUEsBAi0AFAAG&#10;AAgAAAAhALaDOJL+AAAA4QEAABMAAAAAAAAAAAAAAAAAAAAAAFtDb250ZW50X1R5cGVzXS54bWxQ&#10;SwECLQAUAAYACAAAACEAOP0h/9YAAACUAQAACwAAAAAAAAAAAAAAAAAvAQAAX3JlbHMvLnJlbHNQ&#10;SwECLQAUAAYACAAAACEAJ0bYupMCAABjBQAADgAAAAAAAAAAAAAAAAAuAgAAZHJzL2Uyb0RvYy54&#10;bWxQSwECLQAUAAYACAAAACEAn2IGS+AAAAALAQAADwAAAAAAAAAAAAAAAADtBAAAZHJzL2Rvd25y&#10;ZXYueG1sUEsFBgAAAAAEAAQA8wAAAPoFAAAAAA==&#10;" adj="6300,24300" fillcolor="#82a0d7 [2164]" strokecolor="#4472c4 [3204]" strokeweight=".5pt">
                <v:fill color2="#678ccf [2612]" rotate="t" colors="0 #a8b7df;.5 #9aabd9;1 #879ed7" focus="100%" type="gradient">
                  <o:fill v:ext="view" type="gradientUnscaled"/>
                </v:fill>
                <v:textbox>
                  <w:txbxContent>
                    <w:p w14:paraId="620BBD65" w14:textId="77777777" w:rsidR="00FD1665" w:rsidRDefault="00FD1665" w:rsidP="007D3A07">
                      <w:pPr>
                        <w:jc w:val="center"/>
                        <w:rPr>
                          <w:rFonts w:cs="Open Sans"/>
                          <w:color w:val="000000"/>
                        </w:rPr>
                      </w:pPr>
                      <w:r w:rsidRPr="004B07E2">
                        <w:rPr>
                          <w:rFonts w:cs="Open Sans"/>
                          <w:color w:val="000000"/>
                        </w:rPr>
                        <w:t>Indigenous kids are being tortured in juvenile detention, this must stop</w:t>
                      </w:r>
                    </w:p>
                    <w:p w14:paraId="776DADD8" w14:textId="77777777" w:rsidR="00FD1665" w:rsidRDefault="00FD1665" w:rsidP="007D3A07">
                      <w:pPr>
                        <w:jc w:val="center"/>
                        <w:rPr>
                          <w:rFonts w:ascii="Calibri" w:hAnsi="Calibri" w:cs="Calibri"/>
                          <w:color w:val="000000"/>
                        </w:rPr>
                      </w:pPr>
                      <w:r w:rsidRPr="004B07E2">
                        <w:rPr>
                          <w:rFonts w:cs="Open Sans"/>
                          <w:color w:val="000000"/>
                        </w:rPr>
                        <w:t>(</w:t>
                      </w:r>
                      <w:r>
                        <w:rPr>
                          <w:rFonts w:cs="Open Sans"/>
                          <w:color w:val="000000"/>
                        </w:rPr>
                        <w:t>child</w:t>
                      </w:r>
                      <w:r w:rsidRPr="004B07E2">
                        <w:rPr>
                          <w:rFonts w:cs="Open Sans"/>
                          <w:color w:val="000000"/>
                        </w:rPr>
                        <w:t>, 16)</w:t>
                      </w:r>
                    </w:p>
                  </w:txbxContent>
                </v:textbox>
                <w10:wrap type="topAndBottom" anchorx="margin"/>
              </v:shape>
            </w:pict>
          </mc:Fallback>
        </mc:AlternateContent>
      </w:r>
    </w:p>
    <w:p w14:paraId="010F2A8B" w14:textId="77777777" w:rsidR="0048120B" w:rsidRPr="0048120B" w:rsidRDefault="0048120B" w:rsidP="00347F86">
      <w:pPr>
        <w:rPr>
          <w:b/>
          <w:bCs/>
        </w:rPr>
      </w:pPr>
      <w:r w:rsidRPr="0048120B">
        <w:rPr>
          <w:b/>
          <w:bCs/>
        </w:rPr>
        <w:t>In its Concluding Observations (2019), the Committee on the Rights of the Child recommended that the Australian Government consider withdrawing its reservation to article 37(c) of the CRC.</w:t>
      </w:r>
      <w:r w:rsidRPr="00B670D9">
        <w:rPr>
          <w:rStyle w:val="EndnoteReference"/>
          <w:b/>
          <w:bCs/>
        </w:rPr>
        <w:endnoteReference w:id="562"/>
      </w:r>
      <w:r w:rsidRPr="0048120B">
        <w:rPr>
          <w:b/>
          <w:bCs/>
        </w:rPr>
        <w:t xml:space="preserve"> It also recommended that, in cases where detention is unavoidable, Australia should ensure that the children are detained in separate facilities and for pre-trial detention, that detention is regularly and judicially reviewed.</w:t>
      </w:r>
      <w:r w:rsidRPr="00B670D9">
        <w:rPr>
          <w:rStyle w:val="EndnoteReference"/>
          <w:b/>
          <w:bCs/>
        </w:rPr>
        <w:endnoteReference w:id="563"/>
      </w:r>
    </w:p>
    <w:p w14:paraId="0CA7A8F8" w14:textId="3042AD52" w:rsidR="007D3A07" w:rsidRPr="002816E8" w:rsidRDefault="007D3A07" w:rsidP="00347F86">
      <w:pPr>
        <w:pStyle w:val="Heading2"/>
        <w:widowControl/>
        <w:numPr>
          <w:ilvl w:val="1"/>
          <w:numId w:val="81"/>
        </w:numPr>
      </w:pPr>
      <w:bookmarkStart w:id="295" w:name="_Toc25573142"/>
      <w:r w:rsidRPr="002816E8">
        <w:t>Conditions and treatment in youth detention</w:t>
      </w:r>
      <w:bookmarkEnd w:id="295"/>
    </w:p>
    <w:p w14:paraId="560BD1CF" w14:textId="77777777" w:rsidR="00834ED3" w:rsidRDefault="00834ED3" w:rsidP="00347F86">
      <w:r w:rsidRPr="00B56CB3">
        <w:t xml:space="preserve">Despite legislation in most states and territories that prohibit the use of isolation and limit the use of force to certain circumstances, allegations of mistreatment of children in </w:t>
      </w:r>
      <w:r>
        <w:t xml:space="preserve">youth detention </w:t>
      </w:r>
      <w:r w:rsidRPr="00B56CB3">
        <w:t>have arisen in several jurisdictions over recent years.</w:t>
      </w:r>
      <w:r w:rsidRPr="001C7824">
        <w:rPr>
          <w:rStyle w:val="EndnoteReference"/>
        </w:rPr>
        <w:endnoteReference w:id="564"/>
      </w:r>
    </w:p>
    <w:p w14:paraId="1E7CE6F1" w14:textId="77777777" w:rsidR="00834ED3" w:rsidRPr="00B56CB3" w:rsidRDefault="00834ED3" w:rsidP="00347F86">
      <w:pPr>
        <w:rPr>
          <w:lang w:val="en"/>
        </w:rPr>
      </w:pPr>
      <w:r>
        <w:t>T</w:t>
      </w:r>
      <w:r w:rsidRPr="00B56CB3">
        <w:t xml:space="preserve">he </w:t>
      </w:r>
      <w:r w:rsidRPr="00345271">
        <w:rPr>
          <w:rFonts w:cs="Open Sans"/>
        </w:rPr>
        <w:t>Royal Commission and Board of Inquiry into the Protection and Detention of Children in the Northern Territory</w:t>
      </w:r>
      <w:r w:rsidRPr="00B56CB3">
        <w:t xml:space="preserve"> </w:t>
      </w:r>
      <w:r>
        <w:t>(</w:t>
      </w:r>
      <w:r w:rsidRPr="00B56CB3">
        <w:t>NT Royal Commission</w:t>
      </w:r>
      <w:r>
        <w:t>)</w:t>
      </w:r>
      <w:r w:rsidRPr="00B56CB3">
        <w:t xml:space="preserve"> final report details the </w:t>
      </w:r>
      <w:r w:rsidRPr="00B56CB3">
        <w:rPr>
          <w:lang w:val="en"/>
        </w:rPr>
        <w:t>failings of the N</w:t>
      </w:r>
      <w:r>
        <w:rPr>
          <w:lang w:val="en"/>
        </w:rPr>
        <w:t xml:space="preserve">orthern </w:t>
      </w:r>
      <w:r w:rsidRPr="00B56CB3">
        <w:rPr>
          <w:lang w:val="en"/>
        </w:rPr>
        <w:t>T</w:t>
      </w:r>
      <w:r>
        <w:rPr>
          <w:lang w:val="en"/>
        </w:rPr>
        <w:t>erritory youth</w:t>
      </w:r>
      <w:r w:rsidRPr="00B56CB3">
        <w:rPr>
          <w:lang w:val="en"/>
        </w:rPr>
        <w:t xml:space="preserve"> justice system, including that child detainees were:</w:t>
      </w:r>
    </w:p>
    <w:p w14:paraId="38B45EE1" w14:textId="77777777" w:rsidR="00834ED3" w:rsidRPr="00B56CB3" w:rsidRDefault="00834ED3" w:rsidP="00347F86">
      <w:pPr>
        <w:pStyle w:val="ListParagraph"/>
        <w:keepNext w:val="0"/>
        <w:keepLines w:val="0"/>
        <w:widowControl/>
        <w:numPr>
          <w:ilvl w:val="0"/>
          <w:numId w:val="82"/>
        </w:numPr>
        <w:spacing w:before="240"/>
      </w:pPr>
      <w:r w:rsidRPr="00477F22">
        <w:rPr>
          <w:lang w:val="en"/>
        </w:rPr>
        <w:t>frequently subjected to verbal abuse and racist remarks</w:t>
      </w:r>
    </w:p>
    <w:p w14:paraId="7AA8A178" w14:textId="77777777" w:rsidR="00834ED3" w:rsidRPr="00B56CB3" w:rsidRDefault="00834ED3" w:rsidP="00347F86">
      <w:pPr>
        <w:pStyle w:val="ListParagraph"/>
        <w:keepNext w:val="0"/>
        <w:keepLines w:val="0"/>
        <w:widowControl/>
        <w:numPr>
          <w:ilvl w:val="0"/>
          <w:numId w:val="82"/>
        </w:numPr>
        <w:spacing w:before="240"/>
      </w:pPr>
      <w:r w:rsidRPr="00477F22">
        <w:rPr>
          <w:lang w:val="en"/>
        </w:rPr>
        <w:t>deliberately denied access to water, food and use of toilets</w:t>
      </w:r>
    </w:p>
    <w:p w14:paraId="32478097" w14:textId="77777777" w:rsidR="00834ED3" w:rsidRPr="00B56CB3" w:rsidRDefault="00834ED3" w:rsidP="00347F86">
      <w:pPr>
        <w:pStyle w:val="ListParagraph"/>
        <w:keepNext w:val="0"/>
        <w:keepLines w:val="0"/>
        <w:widowControl/>
        <w:numPr>
          <w:ilvl w:val="0"/>
          <w:numId w:val="82"/>
        </w:numPr>
        <w:spacing w:before="240"/>
      </w:pPr>
      <w:r w:rsidRPr="00477F22">
        <w:rPr>
          <w:lang w:val="en"/>
        </w:rPr>
        <w:t>restrained in ways that were potentially dangerous, and in situations that were not emergencies</w:t>
      </w:r>
    </w:p>
    <w:p w14:paraId="7C1CEE67" w14:textId="77777777" w:rsidR="00834ED3" w:rsidRPr="00834ED3" w:rsidRDefault="00834ED3" w:rsidP="00347F86">
      <w:pPr>
        <w:pStyle w:val="ListParagraph"/>
        <w:keepNext w:val="0"/>
        <w:keepLines w:val="0"/>
        <w:widowControl/>
        <w:numPr>
          <w:ilvl w:val="0"/>
          <w:numId w:val="82"/>
        </w:numPr>
        <w:spacing w:before="240"/>
        <w:rPr>
          <w:rFonts w:cs="Open Sans"/>
        </w:rPr>
      </w:pPr>
      <w:r w:rsidRPr="00477F22">
        <w:rPr>
          <w:lang w:val="en"/>
        </w:rPr>
        <w:t xml:space="preserve">subjected to isolation excessively, punitively and in breach of the </w:t>
      </w:r>
      <w:r w:rsidRPr="00477F22">
        <w:rPr>
          <w:i/>
          <w:lang w:val="en"/>
        </w:rPr>
        <w:t xml:space="preserve">Youth </w:t>
      </w:r>
      <w:r w:rsidRPr="00834ED3">
        <w:rPr>
          <w:rFonts w:cs="Open Sans"/>
          <w:i/>
          <w:lang w:val="en"/>
        </w:rPr>
        <w:t>Justice Act</w:t>
      </w:r>
      <w:r w:rsidRPr="00834ED3">
        <w:rPr>
          <w:rFonts w:cs="Open Sans"/>
          <w:lang w:val="en"/>
        </w:rPr>
        <w:t xml:space="preserve"> (NT).</w:t>
      </w:r>
      <w:r w:rsidRPr="00834ED3">
        <w:rPr>
          <w:rStyle w:val="EndnoteReference"/>
        </w:rPr>
        <w:endnoteReference w:id="565"/>
      </w:r>
    </w:p>
    <w:p w14:paraId="7CF2E58B" w14:textId="77777777" w:rsidR="00834ED3" w:rsidRPr="00834ED3" w:rsidRDefault="00834ED3" w:rsidP="00347F86">
      <w:pPr>
        <w:pStyle w:val="NormalWeb"/>
        <w:rPr>
          <w:rFonts w:ascii="Open Sans" w:hAnsi="Open Sans" w:cs="Open Sans"/>
          <w:b/>
          <w:bCs/>
        </w:rPr>
      </w:pPr>
      <w:r w:rsidRPr="00834ED3">
        <w:rPr>
          <w:rFonts w:ascii="Open Sans" w:hAnsi="Open Sans" w:cs="Open Sans"/>
          <w:b/>
          <w:bCs/>
        </w:rPr>
        <w:t>In its Concluding Observations (2019), the Committee on the Rights of the Child urged the Australian Government to:</w:t>
      </w:r>
    </w:p>
    <w:p w14:paraId="0D5CF6B7" w14:textId="77777777" w:rsidR="00834ED3" w:rsidRPr="00834ED3" w:rsidRDefault="00834ED3" w:rsidP="00347F86">
      <w:pPr>
        <w:pStyle w:val="NormalWeb"/>
        <w:keepNext w:val="0"/>
        <w:keepLines w:val="0"/>
        <w:widowControl/>
        <w:numPr>
          <w:ilvl w:val="0"/>
          <w:numId w:val="112"/>
        </w:numPr>
        <w:spacing w:before="240"/>
        <w:rPr>
          <w:rFonts w:ascii="Open Sans" w:hAnsi="Open Sans" w:cs="Open Sans"/>
          <w:b/>
          <w:bCs/>
        </w:rPr>
      </w:pPr>
      <w:r w:rsidRPr="00834ED3">
        <w:rPr>
          <w:rFonts w:ascii="Open Sans" w:hAnsi="Open Sans" w:cs="Open Sans"/>
          <w:b/>
          <w:bCs/>
        </w:rPr>
        <w:t>explicitly prohibit the use of isolation and force, including physical restraints, as a means of coercion/discipline of children under supervision</w:t>
      </w:r>
    </w:p>
    <w:p w14:paraId="42718FA4" w14:textId="77777777" w:rsidR="00834ED3" w:rsidRPr="00834ED3" w:rsidRDefault="00834ED3" w:rsidP="00347F86">
      <w:pPr>
        <w:pStyle w:val="NormalWeb"/>
        <w:keepNext w:val="0"/>
        <w:keepLines w:val="0"/>
        <w:widowControl/>
        <w:numPr>
          <w:ilvl w:val="0"/>
          <w:numId w:val="112"/>
        </w:numPr>
        <w:spacing w:before="240"/>
        <w:rPr>
          <w:rFonts w:ascii="Open Sans" w:hAnsi="Open Sans" w:cs="Open Sans"/>
          <w:b/>
          <w:bCs/>
        </w:rPr>
      </w:pPr>
      <w:r w:rsidRPr="00834ED3">
        <w:rPr>
          <w:rFonts w:ascii="Open Sans" w:hAnsi="Open Sans" w:cs="Open Sans"/>
          <w:b/>
          <w:bCs/>
        </w:rPr>
        <w:t>promptly investigate all cases of abuse and maltreatment of children in detention</w:t>
      </w:r>
    </w:p>
    <w:p w14:paraId="19A05328" w14:textId="77777777" w:rsidR="00834ED3" w:rsidRPr="00834ED3" w:rsidRDefault="00834ED3" w:rsidP="00347F86">
      <w:pPr>
        <w:pStyle w:val="NormalWeb"/>
        <w:keepNext w:val="0"/>
        <w:keepLines w:val="0"/>
        <w:widowControl/>
        <w:numPr>
          <w:ilvl w:val="0"/>
          <w:numId w:val="112"/>
        </w:numPr>
        <w:spacing w:before="240"/>
        <w:rPr>
          <w:rFonts w:ascii="Open Sans" w:hAnsi="Open Sans" w:cs="Open Sans"/>
          <w:b/>
          <w:bCs/>
        </w:rPr>
      </w:pPr>
      <w:r w:rsidRPr="00834ED3">
        <w:rPr>
          <w:rFonts w:ascii="Open Sans" w:hAnsi="Open Sans" w:cs="Open Sans"/>
          <w:b/>
          <w:bCs/>
        </w:rPr>
        <w:t>adequately sanction the perpetrators.</w:t>
      </w:r>
      <w:r w:rsidRPr="00834ED3">
        <w:rPr>
          <w:rStyle w:val="EndnoteReference"/>
          <w:b/>
          <w:bCs/>
        </w:rPr>
        <w:endnoteReference w:id="566"/>
      </w:r>
    </w:p>
    <w:p w14:paraId="36A2F16F" w14:textId="77777777" w:rsidR="00834ED3" w:rsidRPr="00834ED3" w:rsidRDefault="00834ED3" w:rsidP="00347F86">
      <w:pPr>
        <w:pStyle w:val="NormalWeb"/>
        <w:rPr>
          <w:rFonts w:ascii="Open Sans" w:hAnsi="Open Sans" w:cs="Open Sans"/>
          <w:b/>
          <w:bCs/>
        </w:rPr>
      </w:pPr>
      <w:r w:rsidRPr="00834ED3">
        <w:rPr>
          <w:rFonts w:ascii="Open Sans" w:hAnsi="Open Sans" w:cs="Open Sans"/>
          <w:b/>
          <w:bCs/>
        </w:rPr>
        <w:t>It also recommended the Australian Government provide children in conflict with the law with information about their rights and how to report abuses.</w:t>
      </w:r>
      <w:r w:rsidRPr="00834ED3">
        <w:rPr>
          <w:rStyle w:val="EndnoteReference"/>
          <w:b/>
          <w:bCs/>
        </w:rPr>
        <w:endnoteReference w:id="567"/>
      </w:r>
    </w:p>
    <w:p w14:paraId="2415093D" w14:textId="77777777" w:rsidR="00834ED3" w:rsidRDefault="00834ED3" w:rsidP="00347F86">
      <w:r w:rsidRPr="006C70A0">
        <w:rPr>
          <w:rFonts w:cs="Open Sans"/>
        </w:rPr>
        <w:t xml:space="preserve">The Australian Government ratified the </w:t>
      </w:r>
      <w:r w:rsidRPr="00F14ED2">
        <w:rPr>
          <w:rFonts w:cs="Open Sans"/>
          <w:i/>
          <w:iCs/>
        </w:rPr>
        <w:t>Optional Protocol to the Convention against Torture and other Cruel, Inhuman and Degrading Treatment or Punishment</w:t>
      </w:r>
      <w:r w:rsidRPr="00C3238E">
        <w:rPr>
          <w:rFonts w:cs="Open Sans"/>
        </w:rPr>
        <w:t xml:space="preserve"> (OPCAT) in 2017</w:t>
      </w:r>
      <w:r w:rsidRPr="00D92836">
        <w:rPr>
          <w:rFonts w:cs="Open Sans"/>
        </w:rPr>
        <w:t>.</w:t>
      </w:r>
      <w:r w:rsidRPr="006C70A0">
        <w:rPr>
          <w:rFonts w:cs="Open Sans"/>
        </w:rPr>
        <w:t xml:space="preserve"> This will provide monitoring bodies </w:t>
      </w:r>
      <w:r>
        <w:rPr>
          <w:rFonts w:cs="Open Sans"/>
        </w:rPr>
        <w:t xml:space="preserve">(called National Preventive Mechanisms) </w:t>
      </w:r>
      <w:r w:rsidRPr="006C70A0">
        <w:rPr>
          <w:rFonts w:cs="Open Sans"/>
        </w:rPr>
        <w:t>for places</w:t>
      </w:r>
      <w:r>
        <w:rPr>
          <w:rFonts w:cs="Open Sans"/>
        </w:rPr>
        <w:t xml:space="preserve"> where people</w:t>
      </w:r>
      <w:r w:rsidRPr="006C70A0">
        <w:rPr>
          <w:rFonts w:cs="Open Sans"/>
        </w:rPr>
        <w:t>, in</w:t>
      </w:r>
      <w:r>
        <w:rPr>
          <w:rFonts w:cs="Open Sans"/>
        </w:rPr>
        <w:t>cluding</w:t>
      </w:r>
      <w:r w:rsidRPr="006C70A0">
        <w:rPr>
          <w:rFonts w:cs="Open Sans"/>
        </w:rPr>
        <w:t xml:space="preserve"> children</w:t>
      </w:r>
      <w:r>
        <w:rPr>
          <w:rFonts w:cs="Open Sans"/>
        </w:rPr>
        <w:t>,</w:t>
      </w:r>
      <w:r w:rsidRPr="006C70A0">
        <w:rPr>
          <w:rFonts w:cs="Open Sans"/>
        </w:rPr>
        <w:t xml:space="preserve"> are deprived of their liberty. </w:t>
      </w:r>
      <w:r w:rsidRPr="00C3238E">
        <w:t xml:space="preserve">While there are </w:t>
      </w:r>
      <w:r>
        <w:t xml:space="preserve">existing </w:t>
      </w:r>
      <w:r w:rsidRPr="00C3238E">
        <w:t>oversight mechanisms for youth detention in all states and territories</w:t>
      </w:r>
      <w:r>
        <w:t xml:space="preserve">, a number of </w:t>
      </w:r>
      <w:r w:rsidRPr="00B56CB3">
        <w:t>issues need to be addressed for OPCAT compliance</w:t>
      </w:r>
      <w:r>
        <w:t>, including</w:t>
      </w:r>
      <w:r w:rsidRPr="00B56CB3">
        <w:t xml:space="preserve"> functional independence</w:t>
      </w:r>
      <w:r>
        <w:t>;</w:t>
      </w:r>
      <w:r w:rsidRPr="00B56CB3">
        <w:t xml:space="preserve"> expertise of personnel</w:t>
      </w:r>
      <w:r>
        <w:t>;</w:t>
      </w:r>
      <w:r w:rsidRPr="00B56CB3">
        <w:t xml:space="preserve"> necessary resources for functioning</w:t>
      </w:r>
      <w:r>
        <w:t>;</w:t>
      </w:r>
      <w:r w:rsidRPr="00B56CB3">
        <w:t xml:space="preserve"> access to places of detention and children in detention</w:t>
      </w:r>
      <w:r>
        <w:t>;</w:t>
      </w:r>
      <w:r w:rsidRPr="00B56CB3">
        <w:t xml:space="preserve"> power to make recommendations</w:t>
      </w:r>
      <w:r>
        <w:t>;</w:t>
      </w:r>
      <w:r w:rsidRPr="00B56CB3">
        <w:t xml:space="preserve"> access to information</w:t>
      </w:r>
      <w:r>
        <w:t>;</w:t>
      </w:r>
      <w:r w:rsidRPr="00B56CB3">
        <w:t xml:space="preserve"> and ann</w:t>
      </w:r>
      <w:r>
        <w:t xml:space="preserve">ual and other public </w:t>
      </w:r>
      <w:r w:rsidRPr="00D92836">
        <w:t>reporting</w:t>
      </w:r>
      <w:r w:rsidRPr="00DA27C6">
        <w:t>.</w:t>
      </w:r>
      <w:r w:rsidRPr="00D92836">
        <w:rPr>
          <w:rStyle w:val="EndnoteReference"/>
        </w:rPr>
        <w:endnoteReference w:id="568"/>
      </w:r>
    </w:p>
    <w:p w14:paraId="00D67ACB" w14:textId="77777777" w:rsidR="00834ED3" w:rsidRDefault="00834ED3" w:rsidP="00347F86">
      <w:pPr>
        <w:rPr>
          <w:rFonts w:cs="Open Sans"/>
        </w:rPr>
      </w:pPr>
      <w:r>
        <w:t>Corrective services oversight mechanisms should pay particular attention to the needs of children in all forms of detention.</w:t>
      </w:r>
      <w:r>
        <w:rPr>
          <w:rStyle w:val="EndnoteReference"/>
        </w:rPr>
        <w:endnoteReference w:id="569"/>
      </w:r>
      <w:r>
        <w:rPr>
          <w:rFonts w:cs="Open Sans"/>
        </w:rPr>
        <w:t xml:space="preserve"> </w:t>
      </w:r>
      <w:r w:rsidRPr="006C70A0">
        <w:rPr>
          <w:rFonts w:cs="Open Sans"/>
        </w:rPr>
        <w:t>This could be achieved by establishing a children’s sub-group to ensure those with expertise and experience of working with children can provide specialist advice, information and recommendations.</w:t>
      </w:r>
      <w:r>
        <w:rPr>
          <w:rFonts w:cs="Open Sans"/>
        </w:rPr>
        <w:t xml:space="preserve"> </w:t>
      </w:r>
    </w:p>
    <w:p w14:paraId="3F317E69" w14:textId="77777777" w:rsidR="00834ED3" w:rsidRPr="00C9774B" w:rsidRDefault="00834ED3" w:rsidP="00347F86">
      <w:pPr>
        <w:spacing w:before="200"/>
      </w:pPr>
      <w:r w:rsidRPr="00B56CB3">
        <w:t xml:space="preserve">Legislative, regulatory and oversight frameworks </w:t>
      </w:r>
      <w:r>
        <w:t xml:space="preserve">also </w:t>
      </w:r>
      <w:r w:rsidRPr="00B56CB3">
        <w:t>need to be complemented by strengthening the culture of the youth detention environment to reflect a rehabilitative and trauma-informed approach.</w:t>
      </w:r>
    </w:p>
    <w:tbl>
      <w:tblPr>
        <w:tblStyle w:val="TableGrid"/>
        <w:tblW w:w="0" w:type="auto"/>
        <w:tblLook w:val="04A0" w:firstRow="1" w:lastRow="0" w:firstColumn="1" w:lastColumn="0" w:noHBand="0" w:noVBand="1"/>
      </w:tblPr>
      <w:tblGrid>
        <w:gridCol w:w="9016"/>
      </w:tblGrid>
      <w:tr w:rsidR="007D3A07" w14:paraId="79692D7B" w14:textId="77777777" w:rsidTr="007D3A07">
        <w:tc>
          <w:tcPr>
            <w:tcW w:w="9060" w:type="dxa"/>
          </w:tcPr>
          <w:p w14:paraId="44EB6D48" w14:textId="77777777" w:rsidR="00834ED3" w:rsidRPr="006B0F94" w:rsidRDefault="00834ED3" w:rsidP="00347F86">
            <w:r w:rsidRPr="006B0F94">
              <w:t xml:space="preserve">In 2016, children and young people in youth detention told the National Children’s Commissioner </w:t>
            </w:r>
            <w:r>
              <w:t>about their concerns</w:t>
            </w:r>
            <w:r w:rsidRPr="006B0F94">
              <w:t>:</w:t>
            </w:r>
            <w:r w:rsidRPr="00C9774B">
              <w:rPr>
                <w:rStyle w:val="EndnoteReference"/>
              </w:rPr>
              <w:endnoteReference w:id="570"/>
            </w:r>
            <w:r w:rsidRPr="00C9774B">
              <w:t xml:space="preserve"> </w:t>
            </w:r>
          </w:p>
          <w:p w14:paraId="16CC4FCE" w14:textId="77777777" w:rsidR="00834ED3" w:rsidRDefault="00834ED3" w:rsidP="00347F86">
            <w:pPr>
              <w:pStyle w:val="ListParagraph"/>
              <w:keepNext w:val="0"/>
              <w:keepLines w:val="0"/>
              <w:widowControl/>
              <w:numPr>
                <w:ilvl w:val="0"/>
                <w:numId w:val="84"/>
              </w:numPr>
              <w:spacing w:before="240"/>
            </w:pPr>
            <w:r>
              <w:t>Respect—because we aren’t all bad people just cos we are locked up, so if they show respect we will (child, New South Wales)</w:t>
            </w:r>
          </w:p>
          <w:p w14:paraId="371E53D9" w14:textId="77777777" w:rsidR="00834ED3" w:rsidRDefault="00834ED3" w:rsidP="00347F86">
            <w:pPr>
              <w:pStyle w:val="ListParagraph"/>
              <w:keepNext w:val="0"/>
              <w:keepLines w:val="0"/>
              <w:widowControl/>
              <w:numPr>
                <w:ilvl w:val="0"/>
                <w:numId w:val="84"/>
              </w:numPr>
              <w:spacing w:before="240"/>
            </w:pPr>
            <w:r>
              <w:t>Can’t be locked in room all the time, eg not enough staff so locked down (23 hours), anxious, angry (child, South Australia)</w:t>
            </w:r>
          </w:p>
          <w:p w14:paraId="218386A6" w14:textId="77777777" w:rsidR="00834ED3" w:rsidRDefault="00834ED3" w:rsidP="00347F86">
            <w:pPr>
              <w:pStyle w:val="ListParagraph"/>
              <w:keepNext w:val="0"/>
              <w:keepLines w:val="0"/>
              <w:widowControl/>
              <w:numPr>
                <w:ilvl w:val="0"/>
                <w:numId w:val="84"/>
              </w:numPr>
              <w:spacing w:before="240"/>
            </w:pPr>
            <w:r>
              <w:t>Family, to be able to talk to family, have them visit (child, South Australia)</w:t>
            </w:r>
          </w:p>
          <w:p w14:paraId="4DD14779" w14:textId="77777777" w:rsidR="00834ED3" w:rsidRDefault="00834ED3" w:rsidP="00347F86">
            <w:pPr>
              <w:pStyle w:val="ListParagraph"/>
              <w:keepNext w:val="0"/>
              <w:keepLines w:val="0"/>
              <w:widowControl/>
              <w:numPr>
                <w:ilvl w:val="0"/>
                <w:numId w:val="84"/>
              </w:numPr>
              <w:spacing w:before="240"/>
            </w:pPr>
            <w:r>
              <w:t>Coming here has made me hate the government and police more (child, Queensland)</w:t>
            </w:r>
          </w:p>
          <w:p w14:paraId="70AFDD7F" w14:textId="77777777" w:rsidR="00834ED3" w:rsidRDefault="00834ED3" w:rsidP="00347F86">
            <w:pPr>
              <w:pStyle w:val="ListParagraph"/>
              <w:keepNext w:val="0"/>
              <w:keepLines w:val="0"/>
              <w:widowControl/>
              <w:numPr>
                <w:ilvl w:val="0"/>
                <w:numId w:val="84"/>
              </w:numPr>
              <w:spacing w:before="240"/>
            </w:pPr>
            <w:r>
              <w:t>We get marked down so easily for stupid reasons (child, Queensland)</w:t>
            </w:r>
          </w:p>
          <w:p w14:paraId="25D14A99" w14:textId="77777777" w:rsidR="00834ED3" w:rsidRDefault="00834ED3" w:rsidP="00347F86">
            <w:pPr>
              <w:pStyle w:val="ListParagraph"/>
              <w:keepNext w:val="0"/>
              <w:keepLines w:val="0"/>
              <w:widowControl/>
              <w:numPr>
                <w:ilvl w:val="0"/>
                <w:numId w:val="84"/>
              </w:numPr>
              <w:spacing w:before="240"/>
            </w:pPr>
            <w:r>
              <w:t>Nothing happens when you make a complaint anyway (child, Tasmania)</w:t>
            </w:r>
          </w:p>
          <w:p w14:paraId="692793FD" w14:textId="77777777" w:rsidR="00834ED3" w:rsidRDefault="00834ED3" w:rsidP="00347F86">
            <w:pPr>
              <w:pStyle w:val="ListParagraph"/>
              <w:keepNext w:val="0"/>
              <w:keepLines w:val="0"/>
              <w:widowControl/>
              <w:numPr>
                <w:ilvl w:val="0"/>
                <w:numId w:val="84"/>
              </w:numPr>
              <w:spacing w:before="240"/>
            </w:pPr>
            <w:r>
              <w:t>I’ve been treated unfairly and I want to get it fixed cos its affecting me, and food and lunch should be better fresh not soggy (child, Northern Territory)</w:t>
            </w:r>
          </w:p>
          <w:p w14:paraId="573723E7" w14:textId="2E654AE5" w:rsidR="007D3A07" w:rsidRDefault="00834ED3" w:rsidP="00347F86">
            <w:pPr>
              <w:pStyle w:val="ListParagraph"/>
              <w:keepNext w:val="0"/>
              <w:keepLines w:val="0"/>
              <w:widowControl/>
              <w:numPr>
                <w:ilvl w:val="0"/>
                <w:numId w:val="84"/>
              </w:numPr>
              <w:spacing w:before="240"/>
            </w:pPr>
            <w:r>
              <w:t>I want to go home (child, New South Wales)</w:t>
            </w:r>
          </w:p>
        </w:tc>
      </w:tr>
    </w:tbl>
    <w:p w14:paraId="5302C7CF" w14:textId="77777777" w:rsidR="007D3A07" w:rsidRPr="007D2B10" w:rsidRDefault="007D3A07" w:rsidP="00347F86">
      <w:pPr>
        <w:pStyle w:val="Heading2"/>
        <w:widowControl/>
        <w:numPr>
          <w:ilvl w:val="1"/>
          <w:numId w:val="81"/>
        </w:numPr>
      </w:pPr>
      <w:bookmarkStart w:id="296" w:name="_Toc25573143"/>
      <w:bookmarkStart w:id="297" w:name="_Hlk23188556"/>
      <w:r w:rsidRPr="007D2B10">
        <w:t>Youth diversion</w:t>
      </w:r>
      <w:bookmarkEnd w:id="296"/>
    </w:p>
    <w:p w14:paraId="1D9ADABE" w14:textId="77777777" w:rsidR="00834ED3" w:rsidRDefault="00834ED3" w:rsidP="00347F86">
      <w:r w:rsidRPr="00B56CB3">
        <w:t xml:space="preserve">The availability of appropriate diversionary programs is essential </w:t>
      </w:r>
      <w:r>
        <w:t xml:space="preserve">to </w:t>
      </w:r>
      <w:r w:rsidRPr="00B56CB3">
        <w:t xml:space="preserve">reducing </w:t>
      </w:r>
      <w:r>
        <w:t>the numbers of children in youth</w:t>
      </w:r>
      <w:r w:rsidRPr="00B56CB3">
        <w:t xml:space="preserve"> detention. </w:t>
      </w:r>
    </w:p>
    <w:p w14:paraId="58C6737A" w14:textId="77777777" w:rsidR="00834ED3" w:rsidRDefault="00834ED3" w:rsidP="00347F86">
      <w:r>
        <w:t>Diversionary programs vary, and can include pre-court diversionary options (such as police warnings), pre-sentencing diversionary options (such as bail support and casework) and diversion from continued contact with the system through the police or courts.</w:t>
      </w:r>
      <w:r>
        <w:rPr>
          <w:rStyle w:val="EndnoteReference"/>
        </w:rPr>
        <w:endnoteReference w:id="571"/>
      </w:r>
      <w:r>
        <w:t xml:space="preserve"> Early intervention to help children who are at risk of contact with the criminal justice system can also be considered a form of diversion.</w:t>
      </w:r>
    </w:p>
    <w:p w14:paraId="24C85320" w14:textId="77777777" w:rsidR="002E0399" w:rsidRDefault="002E0399">
      <w:pPr>
        <w:keepNext w:val="0"/>
        <w:keepLines w:val="0"/>
        <w:widowControl/>
        <w:spacing w:after="160" w:line="259" w:lineRule="auto"/>
      </w:pPr>
      <w:r>
        <w:br w:type="page"/>
      </w:r>
    </w:p>
    <w:p w14:paraId="504901F6" w14:textId="2D18A03F" w:rsidR="00834ED3" w:rsidRDefault="00834ED3" w:rsidP="00347F86">
      <w:r>
        <w:t>While all states and territories offer some form of diversion for young offenders, comparable and complete national data on the use of diversion are not available.</w:t>
      </w:r>
      <w:r>
        <w:rPr>
          <w:rStyle w:val="EndnoteReference"/>
        </w:rPr>
        <w:endnoteReference w:id="572"/>
      </w:r>
      <w:r>
        <w:t xml:space="preserve"> While diversion from the criminal justice system is a key principle of all youth justice systems in Australia, </w:t>
      </w:r>
      <w:r w:rsidRPr="00B56CB3">
        <w:t xml:space="preserve">it </w:t>
      </w:r>
      <w:r>
        <w:t>appears to be</w:t>
      </w:r>
      <w:r w:rsidRPr="00B56CB3">
        <w:t xml:space="preserve"> underutilised for a variety of reasons, including</w:t>
      </w:r>
      <w:r>
        <w:t>:</w:t>
      </w:r>
      <w:r w:rsidRPr="00B56CB3">
        <w:t xml:space="preserve"> </w:t>
      </w:r>
    </w:p>
    <w:p w14:paraId="22AFB456" w14:textId="77777777" w:rsidR="00834ED3" w:rsidRDefault="00834ED3" w:rsidP="00347F86">
      <w:pPr>
        <w:pStyle w:val="ListParagraph"/>
        <w:numPr>
          <w:ilvl w:val="0"/>
          <w:numId w:val="83"/>
        </w:numPr>
        <w:spacing w:before="240"/>
      </w:pPr>
      <w:r w:rsidRPr="00B56CB3">
        <w:t>limits to who can access the programs</w:t>
      </w:r>
    </w:p>
    <w:p w14:paraId="49A5FD7D" w14:textId="77777777" w:rsidR="00834ED3" w:rsidRDefault="00834ED3" w:rsidP="00347F86">
      <w:pPr>
        <w:pStyle w:val="ListParagraph"/>
        <w:numPr>
          <w:ilvl w:val="0"/>
          <w:numId w:val="83"/>
        </w:numPr>
        <w:spacing w:before="240"/>
      </w:pPr>
      <w:r w:rsidRPr="00B56CB3">
        <w:t>insufficient staffing allocated to diversion</w:t>
      </w:r>
    </w:p>
    <w:p w14:paraId="7FFA91BA" w14:textId="77777777" w:rsidR="00834ED3" w:rsidRDefault="00834ED3" w:rsidP="00347F86">
      <w:pPr>
        <w:pStyle w:val="ListParagraph"/>
        <w:numPr>
          <w:ilvl w:val="0"/>
          <w:numId w:val="83"/>
        </w:numPr>
        <w:spacing w:before="240"/>
      </w:pPr>
      <w:r w:rsidRPr="00B56CB3">
        <w:t>lack of appropriately funded and culturally appropriate programs.</w:t>
      </w:r>
      <w:r w:rsidRPr="001C7824">
        <w:rPr>
          <w:rStyle w:val="EndnoteReference"/>
        </w:rPr>
        <w:endnoteReference w:id="573"/>
      </w:r>
      <w:r w:rsidRPr="00B56CB3">
        <w:t xml:space="preserve"> </w:t>
      </w:r>
    </w:p>
    <w:p w14:paraId="4AB58D4C" w14:textId="77777777" w:rsidR="00834ED3" w:rsidRDefault="00834ED3" w:rsidP="00347F86">
      <w:r>
        <w:t>For example, t</w:t>
      </w:r>
      <w:r w:rsidRPr="00B56CB3">
        <w:t>he NT Royal Commission showed that in 2015–16, only 35% of children apprehended in the N</w:t>
      </w:r>
      <w:r>
        <w:t xml:space="preserve">orthern </w:t>
      </w:r>
      <w:r w:rsidRPr="00B56CB3">
        <w:t>T</w:t>
      </w:r>
      <w:r>
        <w:t>erritory</w:t>
      </w:r>
      <w:r w:rsidRPr="00B56CB3">
        <w:t xml:space="preserve"> were diverted. This is despite evidence that diversion has been successful in reducing recidivism.</w:t>
      </w:r>
      <w:r w:rsidRPr="001C7824">
        <w:rPr>
          <w:rStyle w:val="EndnoteReference"/>
        </w:rPr>
        <w:endnoteReference w:id="574"/>
      </w:r>
      <w:r w:rsidRPr="00B56CB3">
        <w:t xml:space="preserve"> </w:t>
      </w:r>
    </w:p>
    <w:p w14:paraId="31FA78D9" w14:textId="77777777" w:rsidR="00834ED3" w:rsidRDefault="00834ED3" w:rsidP="00347F86">
      <w:pPr>
        <w:rPr>
          <w:lang w:val="en"/>
        </w:rPr>
      </w:pPr>
      <w:r w:rsidRPr="00B56CB3">
        <w:t>Nationwide, research also shows</w:t>
      </w:r>
      <w:r>
        <w:t xml:space="preserve"> that </w:t>
      </w:r>
      <w:r w:rsidRPr="00B56CB3">
        <w:t xml:space="preserve">Aboriginal </w:t>
      </w:r>
      <w:r>
        <w:t xml:space="preserve">and Torres Strait Islander </w:t>
      </w:r>
      <w:r w:rsidRPr="00B56CB3">
        <w:t>children are less likely to be diverted than non-Indigenous children.</w:t>
      </w:r>
      <w:r w:rsidRPr="001C7824">
        <w:rPr>
          <w:rStyle w:val="EndnoteReference"/>
        </w:rPr>
        <w:endnoteReference w:id="575"/>
      </w:r>
      <w:r>
        <w:t xml:space="preserve"> </w:t>
      </w:r>
      <w:r w:rsidRPr="00B56CB3">
        <w:rPr>
          <w:lang w:val="en"/>
        </w:rPr>
        <w:t>Given the level of contact of Aboriginal and Torres Strait Islander peoples with criminal justice processes, and the integral role that juvenile offending plays in this, diversionary processes are particularly important for ensuring lasting reductions in the rates of Aboriginal and Torres Strait Islander overrepresentation in detention.</w:t>
      </w:r>
      <w:r w:rsidRPr="001C7824">
        <w:rPr>
          <w:rStyle w:val="EndnoteReference"/>
        </w:rPr>
        <w:endnoteReference w:id="576"/>
      </w:r>
    </w:p>
    <w:p w14:paraId="70FAE74F" w14:textId="77777777" w:rsidR="00834ED3" w:rsidRPr="00B670D9" w:rsidRDefault="00834ED3" w:rsidP="00347F86">
      <w:pPr>
        <w:rPr>
          <w:rFonts w:cs="Open Sans"/>
          <w:b/>
          <w:bCs/>
        </w:rPr>
      </w:pPr>
      <w:r w:rsidRPr="00B670D9">
        <w:rPr>
          <w:b/>
          <w:bCs/>
        </w:rPr>
        <w:t>In its Concluding Observations (2019), the Committee on the Rights of the Child urged the Australian Government to actively promote non-judicial measures, such as diversion, mediation and counselling, for children accused of criminal offences and, wherever possible, the use of non-custodial sentences, such as probation or community service.</w:t>
      </w:r>
      <w:r w:rsidRPr="00B670D9">
        <w:rPr>
          <w:rStyle w:val="EndnoteReference"/>
          <w:b/>
          <w:bCs/>
        </w:rPr>
        <w:endnoteReference w:id="577"/>
      </w:r>
    </w:p>
    <w:p w14:paraId="20CFFFF7" w14:textId="77777777" w:rsidR="007D3A07" w:rsidRPr="007D2B10" w:rsidRDefault="007D3A07" w:rsidP="00347F86">
      <w:pPr>
        <w:pStyle w:val="Heading2"/>
        <w:widowControl/>
        <w:numPr>
          <w:ilvl w:val="1"/>
          <w:numId w:val="81"/>
        </w:numPr>
      </w:pPr>
      <w:bookmarkStart w:id="298" w:name="_Toc25573144"/>
      <w:r>
        <w:t>Unsentenced children in detention</w:t>
      </w:r>
      <w:bookmarkEnd w:id="298"/>
    </w:p>
    <w:p w14:paraId="6B65CBBA" w14:textId="77777777" w:rsidR="00834ED3" w:rsidRDefault="00834ED3" w:rsidP="00347F86">
      <w:r w:rsidRPr="00834ED3">
        <w:rPr>
          <w:color w:val="000000"/>
        </w:rPr>
        <w:t>Nationally, on an average day in 2017–18, 60% of young people (588 young people) in detention were unsentenced.</w:t>
      </w:r>
      <w:r>
        <w:rPr>
          <w:rStyle w:val="EndnoteReference"/>
          <w:color w:val="000000"/>
        </w:rPr>
        <w:endnoteReference w:id="578"/>
      </w:r>
      <w:r w:rsidRPr="00834ED3">
        <w:rPr>
          <w:color w:val="000000"/>
        </w:rPr>
        <w:t xml:space="preserve"> This included young people referred to detention by police and those referred by a court after being charged (remand). Most young people in unsentenced detention were on remand (98%).</w:t>
      </w:r>
      <w:r>
        <w:rPr>
          <w:rStyle w:val="EndnoteReference"/>
          <w:color w:val="000000"/>
        </w:rPr>
        <w:endnoteReference w:id="579"/>
      </w:r>
      <w:r w:rsidRPr="00834ED3">
        <w:rPr>
          <w:color w:val="000000"/>
        </w:rPr>
        <w:t xml:space="preserve"> </w:t>
      </w:r>
      <w:r>
        <w:t>In all states and territories, a substantial proportion of those in detention on an average day were unsentenced.</w:t>
      </w:r>
      <w:r>
        <w:rPr>
          <w:rStyle w:val="EndnoteReference"/>
        </w:rPr>
        <w:endnoteReference w:id="580"/>
      </w:r>
      <w:r>
        <w:t xml:space="preserve"> </w:t>
      </w:r>
    </w:p>
    <w:p w14:paraId="3B45890B" w14:textId="77777777" w:rsidR="00834ED3" w:rsidRPr="00834ED3" w:rsidRDefault="00834ED3" w:rsidP="00347F86">
      <w:pPr>
        <w:rPr>
          <w:color w:val="000000"/>
        </w:rPr>
      </w:pPr>
      <w:r w:rsidRPr="00B56CB3">
        <w:t xml:space="preserve">Onerous bail laws play a role in the disproportionately high, and increasing, numbers of children on remand in juvenile detention. </w:t>
      </w:r>
      <w:r w:rsidRPr="00834ED3">
        <w:rPr>
          <w:color w:val="000000"/>
        </w:rPr>
        <w:t>For example, the Law Council of Victoria has argued that amendments to the bail laws in Victoria, which expanded the categories of offences with no presumption in favour of bail and create a more onerous threshold for bail, have contributed to increasing numbers of children on remand.</w:t>
      </w:r>
      <w:r w:rsidRPr="001C7824">
        <w:rPr>
          <w:rStyle w:val="EndnoteReference"/>
        </w:rPr>
        <w:endnoteReference w:id="581"/>
      </w:r>
      <w:r w:rsidRPr="00834ED3">
        <w:rPr>
          <w:color w:val="000000"/>
        </w:rPr>
        <w:t xml:space="preserve"> </w:t>
      </w:r>
      <w:r>
        <w:t xml:space="preserve">It pointed out that in </w:t>
      </w:r>
      <w:r w:rsidRPr="00834ED3">
        <w:rPr>
          <w:color w:val="000000"/>
        </w:rPr>
        <w:t>2017, the number of children detained on remand accounted for 80% of all detained children in the Parkville Juvenile Justice Centre.</w:t>
      </w:r>
      <w:r w:rsidRPr="001C7824">
        <w:rPr>
          <w:rStyle w:val="EndnoteReference"/>
        </w:rPr>
        <w:endnoteReference w:id="582"/>
      </w:r>
      <w:r w:rsidRPr="00834ED3">
        <w:rPr>
          <w:color w:val="000000"/>
        </w:rPr>
        <w:t xml:space="preserve"> </w:t>
      </w:r>
    </w:p>
    <w:p w14:paraId="07A8740D" w14:textId="77777777" w:rsidR="00834ED3" w:rsidRPr="00834ED3" w:rsidRDefault="00834ED3" w:rsidP="00347F86">
      <w:pPr>
        <w:rPr>
          <w:color w:val="000000"/>
        </w:rPr>
      </w:pPr>
      <w:bookmarkStart w:id="299" w:name="_Hlk23188582"/>
      <w:bookmarkEnd w:id="297"/>
      <w:r w:rsidRPr="00834ED3">
        <w:rPr>
          <w:color w:val="000000"/>
        </w:rPr>
        <w:t>The NT Royal Commission reported that 71% of children in detention were on remand in the Northern Territory on an average day in 2015–16.</w:t>
      </w:r>
      <w:r w:rsidRPr="001C7824">
        <w:rPr>
          <w:rStyle w:val="EndnoteReference"/>
        </w:rPr>
        <w:endnoteReference w:id="583"/>
      </w:r>
      <w:r w:rsidRPr="00834ED3">
        <w:rPr>
          <w:color w:val="000000"/>
        </w:rPr>
        <w:t xml:space="preserve"> Some of the reasons for such high numbers on remand in the Northern Territory included the introduction of the offence of breach of bail, the imposition of bail conditions unlikely to be adhered to (such as curfews and reporting regimes), the lack of programs to support children on bail, and the lack of suitable accommodation for young offenders released on bail.</w:t>
      </w:r>
      <w:r w:rsidRPr="001C7824">
        <w:rPr>
          <w:rStyle w:val="EndnoteReference"/>
        </w:rPr>
        <w:endnoteReference w:id="584"/>
      </w:r>
    </w:p>
    <w:p w14:paraId="6478BD9C" w14:textId="77777777" w:rsidR="00834ED3" w:rsidRPr="00834ED3" w:rsidRDefault="00834ED3" w:rsidP="00347F86">
      <w:pPr>
        <w:rPr>
          <w:color w:val="000000"/>
        </w:rPr>
      </w:pPr>
      <w:r w:rsidRPr="00834ED3">
        <w:rPr>
          <w:rFonts w:cs="Open Sans"/>
          <w:lang w:val="en-US"/>
        </w:rPr>
        <w:t>The significant numbers of unsentenced children in detention shows that Australia is not effectively implementing article 37 of the CRC, which states that arresting, detaining and the imprisonment of children should only occur as a last resort and for the shortest time possible. There clearly needs to be a greater focus on developing non-custodial alternatives.</w:t>
      </w:r>
    </w:p>
    <w:p w14:paraId="070EEDEE" w14:textId="77777777" w:rsidR="00834ED3" w:rsidRPr="00834ED3" w:rsidRDefault="00834ED3" w:rsidP="00347F86">
      <w:pPr>
        <w:rPr>
          <w:rFonts w:cs="Open Sans"/>
          <w:b/>
          <w:bCs/>
        </w:rPr>
      </w:pPr>
      <w:r w:rsidRPr="00834ED3">
        <w:rPr>
          <w:b/>
          <w:bCs/>
        </w:rPr>
        <w:t>In its Concluding Observations (2019), the Committee on the Rights of the Child urged the Australian Government to ensure, in cases where detention is unavoidable, that pre-trial detention is regularly and judicially reviewed.</w:t>
      </w:r>
      <w:r w:rsidRPr="00B670D9">
        <w:rPr>
          <w:rStyle w:val="EndnoteReference"/>
          <w:b/>
          <w:bCs/>
        </w:rPr>
        <w:endnoteReference w:id="585"/>
      </w:r>
    </w:p>
    <w:p w14:paraId="07E0CDBB" w14:textId="77777777" w:rsidR="007D3A07" w:rsidRPr="007D2B10" w:rsidRDefault="007D3A07" w:rsidP="00347F86">
      <w:pPr>
        <w:pStyle w:val="Heading2"/>
        <w:widowControl/>
        <w:numPr>
          <w:ilvl w:val="1"/>
          <w:numId w:val="81"/>
        </w:numPr>
        <w:rPr>
          <w:lang w:val="en"/>
        </w:rPr>
      </w:pPr>
      <w:bookmarkStart w:id="300" w:name="_Toc25573145"/>
      <w:r w:rsidRPr="007D2B10">
        <w:rPr>
          <w:lang w:val="en"/>
        </w:rPr>
        <w:t>Mandatory minimum</w:t>
      </w:r>
      <w:r w:rsidRPr="007D2B10">
        <w:rPr>
          <w:rStyle w:val="Heading3Char"/>
          <w:bCs w:val="0"/>
          <w:sz w:val="28"/>
          <w:szCs w:val="28"/>
        </w:rPr>
        <w:t xml:space="preserve"> </w:t>
      </w:r>
      <w:r w:rsidRPr="007D2B10">
        <w:rPr>
          <w:lang w:val="en"/>
        </w:rPr>
        <w:t>sentencing laws</w:t>
      </w:r>
      <w:bookmarkEnd w:id="300"/>
    </w:p>
    <w:p w14:paraId="76CB61AD" w14:textId="77777777" w:rsidR="00BA6498" w:rsidRPr="00BA6498" w:rsidRDefault="00BA6498" w:rsidP="00347F86">
      <w:pPr>
        <w:rPr>
          <w:lang w:val="en"/>
        </w:rPr>
      </w:pPr>
      <w:r w:rsidRPr="00BA6498">
        <w:rPr>
          <w:lang w:val="en"/>
        </w:rPr>
        <w:t>Although most states and territories do not have mandatory minimum sentences for juveniles, in the Northern Territory and Western Australia these still exist,</w:t>
      </w:r>
      <w:r w:rsidRPr="001C7824">
        <w:rPr>
          <w:rStyle w:val="EndnoteReference"/>
        </w:rPr>
        <w:endnoteReference w:id="586"/>
      </w:r>
      <w:r w:rsidRPr="00BA6498">
        <w:rPr>
          <w:lang w:val="en"/>
        </w:rPr>
        <w:t xml:space="preserve"> despite repeated calls for their repeal. </w:t>
      </w:r>
    </w:p>
    <w:p w14:paraId="736F2494" w14:textId="77777777" w:rsidR="00BA6498" w:rsidRPr="00BA6498" w:rsidRDefault="00BA6498" w:rsidP="00347F86">
      <w:pPr>
        <w:rPr>
          <w:lang w:val="en"/>
        </w:rPr>
      </w:pPr>
      <w:r w:rsidRPr="00BA6498">
        <w:rPr>
          <w:lang w:val="en"/>
        </w:rPr>
        <w:t>For children, the imposition of mandatory minimum sentences of detention risks breaching article 37 and article 40 of the CRC. They also have an additional impact on Aboriginal and Torres Strait Islander children who may be more likely to have criminal histories and inadequate access to diversionary programs. They are also contrary to the findings of the 1991 Royal Commission into Aboriginal Deaths in Custody.</w:t>
      </w:r>
      <w:r w:rsidRPr="001C7824">
        <w:rPr>
          <w:rStyle w:val="EndnoteReference"/>
        </w:rPr>
        <w:endnoteReference w:id="587"/>
      </w:r>
    </w:p>
    <w:p w14:paraId="09DB2FFD" w14:textId="77777777" w:rsidR="00BA6498" w:rsidRPr="00BA6498" w:rsidRDefault="00BA6498" w:rsidP="00347F86">
      <w:pPr>
        <w:rPr>
          <w:rFonts w:cs="Open Sans"/>
          <w:b/>
          <w:bCs/>
        </w:rPr>
      </w:pPr>
      <w:r w:rsidRPr="00BA6498">
        <w:rPr>
          <w:b/>
          <w:bCs/>
        </w:rPr>
        <w:t>In its Concluding Observations (2019), the Committee on the Rights of the Child urged the Australian Government to review its legislation to repeal mandatory minimum sentences to children in the Northern Territory and Western Australia.</w:t>
      </w:r>
      <w:r w:rsidRPr="00B670D9">
        <w:rPr>
          <w:rStyle w:val="EndnoteReference"/>
          <w:b/>
          <w:bCs/>
        </w:rPr>
        <w:endnoteReference w:id="588"/>
      </w:r>
      <w:r w:rsidRPr="00BA6498">
        <w:rPr>
          <w:b/>
          <w:bCs/>
        </w:rPr>
        <w:t xml:space="preserve"> </w:t>
      </w:r>
    </w:p>
    <w:p w14:paraId="2932E28C" w14:textId="77777777" w:rsidR="007D3A07" w:rsidRPr="007D2B10" w:rsidRDefault="007D3A07" w:rsidP="00347F86">
      <w:pPr>
        <w:pStyle w:val="Heading2"/>
        <w:widowControl/>
        <w:numPr>
          <w:ilvl w:val="1"/>
          <w:numId w:val="81"/>
        </w:numPr>
      </w:pPr>
      <w:bookmarkStart w:id="301" w:name="_Toc25573146"/>
      <w:r w:rsidRPr="007D2B10">
        <w:t>The minimum age of criminal responsibili</w:t>
      </w:r>
      <w:r>
        <w:t>ty</w:t>
      </w:r>
      <w:bookmarkEnd w:id="301"/>
    </w:p>
    <w:p w14:paraId="71003F37" w14:textId="77777777" w:rsidR="00BA6498" w:rsidRDefault="00BA6498" w:rsidP="00347F86">
      <w:r w:rsidRPr="00E40928">
        <w:rPr>
          <w:rFonts w:cs="Open Sans"/>
        </w:rPr>
        <w:t>In each jurisdiction in Australia, the law provides a conclusive presumption that a child under 10 years of age cannot commit an offence on the basis that they are not criminally responsible for that offence.</w:t>
      </w:r>
      <w:r w:rsidRPr="00E40928">
        <w:rPr>
          <w:rStyle w:val="EndnoteReference"/>
        </w:rPr>
        <w:endnoteReference w:id="589"/>
      </w:r>
      <w:r w:rsidRPr="00E40928">
        <w:t xml:space="preserve"> </w:t>
      </w:r>
    </w:p>
    <w:p w14:paraId="318603F6" w14:textId="77777777" w:rsidR="00BA6498" w:rsidRDefault="00BA6498" w:rsidP="00347F86">
      <w:pPr>
        <w:rPr>
          <w:rFonts w:cs="Open Sans"/>
        </w:rPr>
      </w:pPr>
      <w:r w:rsidRPr="00E40928">
        <w:rPr>
          <w:rFonts w:cs="Open Sans"/>
        </w:rPr>
        <w:t xml:space="preserve">In addition to the minimum age, the principle of </w:t>
      </w:r>
      <w:r w:rsidRPr="00E40928">
        <w:rPr>
          <w:rFonts w:cs="Open Sans"/>
          <w:iCs/>
        </w:rPr>
        <w:t>doli incapax</w:t>
      </w:r>
      <w:r w:rsidRPr="00E40928">
        <w:rPr>
          <w:rFonts w:cs="Open Sans"/>
        </w:rPr>
        <w:t xml:space="preserve"> operates throughout Australia.</w:t>
      </w:r>
      <w:r w:rsidRPr="00E40928">
        <w:rPr>
          <w:rStyle w:val="EndnoteReference"/>
        </w:rPr>
        <w:endnoteReference w:id="590"/>
      </w:r>
      <w:r w:rsidRPr="00E40928">
        <w:rPr>
          <w:rFonts w:cs="Open Sans"/>
        </w:rPr>
        <w:t xml:space="preserve"> The principle of doli incapax assumes that children aged 10 to 14 years are ‘criminally incapable’ unless proven otherwise.</w:t>
      </w:r>
      <w:r w:rsidRPr="00CF0DFA">
        <w:rPr>
          <w:sz w:val="20"/>
          <w:szCs w:val="20"/>
          <w:vertAlign w:val="superscript"/>
        </w:rPr>
        <w:endnoteReference w:id="591"/>
      </w:r>
      <w:r w:rsidRPr="00E40928">
        <w:rPr>
          <w:rFonts w:cs="Open Sans"/>
        </w:rPr>
        <w:t xml:space="preserve"> </w:t>
      </w:r>
      <w:r>
        <w:rPr>
          <w:rFonts w:cs="Open Sans"/>
        </w:rPr>
        <w:t xml:space="preserve">However, there is limited evidence that this principle is routinely applied in practice. </w:t>
      </w:r>
    </w:p>
    <w:p w14:paraId="7D52CC41" w14:textId="77777777" w:rsidR="00BA6498" w:rsidRPr="00972DCE" w:rsidRDefault="00BA6498" w:rsidP="00347F86">
      <w:pPr>
        <w:rPr>
          <w:rFonts w:cs="Open Sans"/>
          <w:b/>
        </w:rPr>
      </w:pPr>
      <w:r>
        <w:t xml:space="preserve">The </w:t>
      </w:r>
      <w:r w:rsidRPr="00B56CB3">
        <w:t xml:space="preserve">minimum age of criminal responsibility in Australia is low compared with </w:t>
      </w:r>
      <w:r>
        <w:t xml:space="preserve">many </w:t>
      </w:r>
      <w:r w:rsidRPr="00B56CB3">
        <w:t>other countries.</w:t>
      </w:r>
      <w:r w:rsidRPr="001C7824">
        <w:rPr>
          <w:rStyle w:val="EndnoteReference"/>
        </w:rPr>
        <w:endnoteReference w:id="592"/>
      </w:r>
      <w:r>
        <w:t xml:space="preserve"> </w:t>
      </w:r>
    </w:p>
    <w:p w14:paraId="686F94FE" w14:textId="77777777" w:rsidR="00BA6498" w:rsidRPr="00B56CB3" w:rsidRDefault="00BA6498" w:rsidP="00347F86">
      <w:r>
        <w:t>R</w:t>
      </w:r>
      <w:r w:rsidRPr="00B56CB3">
        <w:t>easons for raising the age of criminal responsibility include:</w:t>
      </w:r>
    </w:p>
    <w:p w14:paraId="1BB3CCD6" w14:textId="77777777" w:rsidR="00BA6498" w:rsidRDefault="00BA6498" w:rsidP="00347F86">
      <w:pPr>
        <w:pStyle w:val="ListParagraph"/>
        <w:keepNext w:val="0"/>
        <w:keepLines w:val="0"/>
        <w:widowControl/>
        <w:numPr>
          <w:ilvl w:val="0"/>
          <w:numId w:val="86"/>
        </w:numPr>
        <w:spacing w:before="240"/>
      </w:pPr>
      <w:r>
        <w:t>M</w:t>
      </w:r>
      <w:r w:rsidRPr="00742032">
        <w:t>any children involved in the criminal justice system come from disadvantaged backgrounds and have complex needs better addressed outside the criminal justice system</w:t>
      </w:r>
      <w:r>
        <w:t>.</w:t>
      </w:r>
      <w:r w:rsidRPr="005D4C91">
        <w:rPr>
          <w:rStyle w:val="EndnoteReference"/>
          <w:iCs/>
        </w:rPr>
        <w:endnoteReference w:id="593"/>
      </w:r>
    </w:p>
    <w:p w14:paraId="5BC5EB2F" w14:textId="77777777" w:rsidR="00BA6498" w:rsidRDefault="00BA6498" w:rsidP="00347F86">
      <w:pPr>
        <w:pStyle w:val="ListParagraph"/>
        <w:keepNext w:val="0"/>
        <w:keepLines w:val="0"/>
        <w:widowControl/>
        <w:numPr>
          <w:ilvl w:val="0"/>
          <w:numId w:val="86"/>
        </w:numPr>
        <w:spacing w:before="240"/>
      </w:pPr>
      <w:r w:rsidRPr="000B1777">
        <w:t>It would help to decrease the rate of overrepresentation of Aboriginal and Torres Strait Islander children in detention.</w:t>
      </w:r>
      <w:r w:rsidRPr="00E40928">
        <w:rPr>
          <w:rStyle w:val="EndnoteReference"/>
        </w:rPr>
        <w:endnoteReference w:id="594"/>
      </w:r>
      <w:r w:rsidRPr="000B1777">
        <w:t xml:space="preserve"> </w:t>
      </w:r>
    </w:p>
    <w:p w14:paraId="52DC41D0" w14:textId="77777777" w:rsidR="00BA6498" w:rsidRDefault="00BA6498" w:rsidP="00347F86">
      <w:pPr>
        <w:pStyle w:val="ListParagraph"/>
        <w:keepNext w:val="0"/>
        <w:keepLines w:val="0"/>
        <w:widowControl/>
        <w:numPr>
          <w:ilvl w:val="0"/>
          <w:numId w:val="86"/>
        </w:numPr>
        <w:spacing w:before="240"/>
      </w:pPr>
      <w:r w:rsidRPr="000B1777">
        <w:t xml:space="preserve">Research into brain development is inconsistent with the current age of criminal responsibility of 10 years. </w:t>
      </w:r>
      <w:r>
        <w:t>C</w:t>
      </w:r>
      <w:r w:rsidRPr="000B1777">
        <w:t>hildren have not developed the requisite level of maturity to form the necessary intent for full criminal responsibility.</w:t>
      </w:r>
      <w:r w:rsidRPr="00E40928">
        <w:rPr>
          <w:rStyle w:val="EndnoteReference"/>
          <w:szCs w:val="22"/>
        </w:rPr>
        <w:endnoteReference w:id="595"/>
      </w:r>
    </w:p>
    <w:p w14:paraId="66D5BD4C" w14:textId="77777777" w:rsidR="00BA6498" w:rsidRDefault="00BA6498" w:rsidP="00347F86">
      <w:pPr>
        <w:pStyle w:val="ListParagraph"/>
        <w:keepNext w:val="0"/>
        <w:keepLines w:val="0"/>
        <w:widowControl/>
        <w:numPr>
          <w:ilvl w:val="0"/>
          <w:numId w:val="86"/>
        </w:numPr>
        <w:spacing w:before="240"/>
      </w:pPr>
      <w:r w:rsidRPr="00E40928">
        <w:t>Children lack the capacity to properly engage in the criminal justice system, resulting in a propensity to accept a plea bargain, give false confessions or fail to keep track of court proceedings.</w:t>
      </w:r>
      <w:r w:rsidRPr="00E40928">
        <w:rPr>
          <w:rStyle w:val="EndnoteReference"/>
        </w:rPr>
        <w:endnoteReference w:id="596"/>
      </w:r>
      <w:r w:rsidRPr="00E40928">
        <w:t xml:space="preserve"> </w:t>
      </w:r>
    </w:p>
    <w:p w14:paraId="30CC0CAA" w14:textId="77777777" w:rsidR="00BA6498" w:rsidRDefault="00BA6498" w:rsidP="00347F86">
      <w:pPr>
        <w:pStyle w:val="ListParagraph"/>
        <w:keepNext w:val="0"/>
        <w:keepLines w:val="0"/>
        <w:widowControl/>
        <w:numPr>
          <w:ilvl w:val="0"/>
          <w:numId w:val="86"/>
        </w:numPr>
        <w:spacing w:before="240"/>
      </w:pPr>
      <w:r w:rsidRPr="0041768C">
        <w:t xml:space="preserve">In general, children are more likely than adults to commit less serious offences, and they commit more property than person offences. Research has shown that young people aged 10–14 </w:t>
      </w:r>
      <w:r>
        <w:t xml:space="preserve">years </w:t>
      </w:r>
      <w:r w:rsidRPr="0041768C">
        <w:t xml:space="preserve">are more likely than those aged 15–17 </w:t>
      </w:r>
      <w:r>
        <w:t xml:space="preserve">years </w:t>
      </w:r>
      <w:r w:rsidRPr="0041768C">
        <w:t>to have principal offences of theft, unlawful entry with intent and property damage, and less likely to have principal public order and illicit drug offences.</w:t>
      </w:r>
      <w:r w:rsidRPr="00E40928">
        <w:rPr>
          <w:rStyle w:val="EndnoteReference"/>
          <w:iCs/>
        </w:rPr>
        <w:endnoteReference w:id="597"/>
      </w:r>
    </w:p>
    <w:p w14:paraId="2EB01641" w14:textId="77777777" w:rsidR="00FA1A05" w:rsidRDefault="00BA6498" w:rsidP="00347F86">
      <w:pPr>
        <w:pStyle w:val="ListParagraph"/>
        <w:keepNext w:val="0"/>
        <w:keepLines w:val="0"/>
        <w:widowControl/>
        <w:numPr>
          <w:ilvl w:val="0"/>
          <w:numId w:val="86"/>
        </w:numPr>
        <w:spacing w:before="240"/>
      </w:pPr>
      <w:r w:rsidRPr="00E40928">
        <w:t xml:space="preserve">Studies have shown that the younger children are when they encounter the justice system, the more likely they are to reoffend. </w:t>
      </w:r>
      <w:r>
        <w:t>Between 2011 and 2012, c</w:t>
      </w:r>
      <w:r w:rsidRPr="00E40928">
        <w:t xml:space="preserve">hildren who were first subject to supervision under the youth justice system due to offending </w:t>
      </w:r>
      <w:r>
        <w:t>when aged</w:t>
      </w:r>
      <w:r w:rsidRPr="00E40928">
        <w:t xml:space="preserve"> 10</w:t>
      </w:r>
      <w:r>
        <w:t>–</w:t>
      </w:r>
      <w:r w:rsidRPr="00E40928">
        <w:t xml:space="preserve">14 years </w:t>
      </w:r>
      <w:r>
        <w:t>were</w:t>
      </w:r>
      <w:r w:rsidRPr="00E40928">
        <w:t xml:space="preserve"> more likely to experience all types of supervision in their later teens (33% compared to 8% for those first supervised at older ages).</w:t>
      </w:r>
      <w:r w:rsidRPr="00E40928">
        <w:rPr>
          <w:rStyle w:val="EndnoteReference"/>
        </w:rPr>
        <w:endnoteReference w:id="598"/>
      </w:r>
    </w:p>
    <w:p w14:paraId="3C1DEA7B" w14:textId="0BD2BD2D" w:rsidR="00BA6498" w:rsidRDefault="00BA6498" w:rsidP="00FA1A05">
      <w:r>
        <w:t>There is currently significant momentum for raising the age of criminal responsibility in Australia.</w:t>
      </w:r>
      <w:r w:rsidRPr="001C7824">
        <w:rPr>
          <w:rStyle w:val="EndnoteReference"/>
        </w:rPr>
        <w:endnoteReference w:id="599"/>
      </w:r>
      <w:r>
        <w:t xml:space="preserve"> The NT Royal Commission</w:t>
      </w:r>
      <w:r w:rsidRPr="00B56CB3">
        <w:t xml:space="preserve"> recently recommended raising the age of criminal responsibility from 10 to 12 years. The NT Government has given in-principle support to this recommendation. </w:t>
      </w:r>
    </w:p>
    <w:p w14:paraId="62B94FEA" w14:textId="77777777" w:rsidR="00BA6498" w:rsidRPr="00BA6498" w:rsidRDefault="00BA6498" w:rsidP="00347F86">
      <w:pPr>
        <w:rPr>
          <w:rFonts w:cs="Open Sans"/>
          <w:iCs/>
        </w:rPr>
      </w:pPr>
      <w:r w:rsidRPr="00BA6498">
        <w:rPr>
          <w:rFonts w:cs="Open Sans"/>
          <w:iCs/>
        </w:rPr>
        <w:t>On 23 November 2018, the Australian Council of Attorneys-General agreed that it would be appropriate to examine whether to raise the age of criminal responsibility from 10 years of age. A working group was established to review this matter, drawing from relevant jurisdictional and international experience, and to report back to the Council in November 2019.</w:t>
      </w:r>
    </w:p>
    <w:p w14:paraId="7A3BBF09" w14:textId="77777777" w:rsidR="00BA6498" w:rsidRDefault="00BA6498" w:rsidP="00347F86">
      <w:r w:rsidRPr="00D63EDA">
        <w:t>The Committee on the Rights of the Child has recently recommended</w:t>
      </w:r>
      <w:r>
        <w:t xml:space="preserve"> all countries </w:t>
      </w:r>
      <w:r w:rsidRPr="00D63EDA">
        <w:t>increas</w:t>
      </w:r>
      <w:r>
        <w:t xml:space="preserve">e </w:t>
      </w:r>
      <w:r w:rsidRPr="00D63EDA">
        <w:t>the minimum age of criminal responsibility to at least 14 years of age.</w:t>
      </w:r>
      <w:r>
        <w:rPr>
          <w:rStyle w:val="EndnoteReference"/>
        </w:rPr>
        <w:endnoteReference w:id="600"/>
      </w:r>
      <w:r>
        <w:t xml:space="preserve"> </w:t>
      </w:r>
    </w:p>
    <w:p w14:paraId="13FCC711" w14:textId="682548B9" w:rsidR="007D3A07" w:rsidRPr="00B670D9" w:rsidRDefault="007D3A07" w:rsidP="00347F86">
      <w:pPr>
        <w:rPr>
          <w:b/>
          <w:bCs/>
        </w:rPr>
      </w:pPr>
      <w:r>
        <w:rPr>
          <w:b/>
          <w:bCs/>
        </w:rPr>
        <w:t>In</w:t>
      </w:r>
      <w:r w:rsidRPr="00B670D9">
        <w:rPr>
          <w:b/>
          <w:bCs/>
        </w:rPr>
        <w:t xml:space="preserve"> its Concluding Observations (2019), the Committee on the Rights of the Child urged the Australian Government to raise the minimum age of criminal responsibility to an internationally accepted level and make it conform with the upper age of 14 at which doli incapax applies.</w:t>
      </w:r>
      <w:r w:rsidRPr="003C2B8A">
        <w:rPr>
          <w:rStyle w:val="EndnoteReference"/>
        </w:rPr>
        <w:endnoteReference w:id="601"/>
      </w:r>
    </w:p>
    <w:bookmarkEnd w:id="299"/>
    <w:p w14:paraId="636D821C" w14:textId="41622F15" w:rsidR="007D3A07" w:rsidRDefault="003C2B8A" w:rsidP="00347F86">
      <w:pPr>
        <w:rPr>
          <w:rFonts w:cs="Open Sans"/>
        </w:rPr>
      </w:pPr>
      <w:r>
        <w:rPr>
          <w:rFonts w:cs="Open Sans"/>
          <w:noProof/>
        </w:rPr>
        <w:drawing>
          <wp:inline distT="0" distB="0" distL="0" distR="0" wp14:anchorId="088F04A7" wp14:editId="799B4878">
            <wp:extent cx="5321300" cy="3835400"/>
            <wp:effectExtent l="0" t="0" r="0" b="0"/>
            <wp:docPr id="192" name="Immagine 192" descr="Selection of quot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 name="Quotes_Chapter 11_page 245.png"/>
                    <pic:cNvPicPr/>
                  </pic:nvPicPr>
                  <pic:blipFill>
                    <a:blip r:embed="rId138" cstate="print">
                      <a:extLst>
                        <a:ext uri="{28A0092B-C50C-407E-A947-70E740481C1C}">
                          <a14:useLocalDpi xmlns:a14="http://schemas.microsoft.com/office/drawing/2010/main" val="0"/>
                        </a:ext>
                      </a:extLst>
                    </a:blip>
                    <a:stretch>
                      <a:fillRect/>
                    </a:stretch>
                  </pic:blipFill>
                  <pic:spPr>
                    <a:xfrm>
                      <a:off x="0" y="0"/>
                      <a:ext cx="5321300" cy="3835400"/>
                    </a:xfrm>
                    <a:prstGeom prst="rect">
                      <a:avLst/>
                    </a:prstGeom>
                  </pic:spPr>
                </pic:pic>
              </a:graphicData>
            </a:graphic>
          </wp:inline>
        </w:drawing>
      </w:r>
    </w:p>
    <w:p w14:paraId="443DA450" w14:textId="77777777" w:rsidR="005C2022" w:rsidRDefault="005C2022" w:rsidP="005C2022">
      <w:pPr>
        <w:rPr>
          <w:rFonts w:cs="Open Sans"/>
          <w:color w:val="000000"/>
          <w:sz w:val="28"/>
          <w:szCs w:val="26"/>
        </w:rPr>
      </w:pPr>
      <w:bookmarkStart w:id="302" w:name="_Hlk23188609"/>
      <w:r>
        <w:br w:type="page"/>
      </w:r>
    </w:p>
    <w:p w14:paraId="4CE98293" w14:textId="501156D9" w:rsidR="007D3A07" w:rsidRPr="007D2B10" w:rsidRDefault="007D3A07" w:rsidP="00347F86">
      <w:pPr>
        <w:pStyle w:val="Heading2"/>
        <w:widowControl/>
        <w:numPr>
          <w:ilvl w:val="1"/>
          <w:numId w:val="81"/>
        </w:numPr>
      </w:pPr>
      <w:bookmarkStart w:id="303" w:name="_Toc25573147"/>
      <w:r w:rsidRPr="007D2B10">
        <w:t>Aboriginal and Torres Strait Islander children</w:t>
      </w:r>
      <w:r>
        <w:t xml:space="preserve"> </w:t>
      </w:r>
      <w:r w:rsidRPr="007D2B10">
        <w:t>overrepresent</w:t>
      </w:r>
      <w:r>
        <w:t>ation in youth justice</w:t>
      </w:r>
      <w:bookmarkEnd w:id="303"/>
    </w:p>
    <w:p w14:paraId="501EFEF7" w14:textId="77777777" w:rsidR="00BA6498" w:rsidRDefault="00BA6498" w:rsidP="00347F86">
      <w:bookmarkStart w:id="304" w:name="_Hlk23188634"/>
      <w:bookmarkEnd w:id="302"/>
      <w:r w:rsidRPr="00742032">
        <w:t xml:space="preserve">While the </w:t>
      </w:r>
      <w:r>
        <w:t xml:space="preserve">overall </w:t>
      </w:r>
      <w:r w:rsidRPr="00742032">
        <w:t xml:space="preserve">numbers of </w:t>
      </w:r>
      <w:r>
        <w:t xml:space="preserve">all </w:t>
      </w:r>
      <w:r w:rsidRPr="00742032">
        <w:t xml:space="preserve">children under </w:t>
      </w:r>
      <w:r>
        <w:t>youth</w:t>
      </w:r>
      <w:r w:rsidRPr="00742032">
        <w:t xml:space="preserve"> justice supervision in Australia on an average day fell by 16% between 2012–2013 and 2016–2017,</w:t>
      </w:r>
      <w:r w:rsidRPr="00742032">
        <w:rPr>
          <w:rStyle w:val="EndnoteReference"/>
        </w:rPr>
        <w:endnoteReference w:id="602"/>
      </w:r>
      <w:r w:rsidRPr="00742032">
        <w:t xml:space="preserve"> the level of overrepresentation of Aboriginal and Torres Strait Islander children has risen over the same period. </w:t>
      </w:r>
    </w:p>
    <w:p w14:paraId="50282EA9" w14:textId="77777777" w:rsidR="00BA6498" w:rsidRPr="00742032" w:rsidRDefault="00BA6498" w:rsidP="00347F86">
      <w:r w:rsidRPr="00742032">
        <w:t>On an average day in 201</w:t>
      </w:r>
      <w:r>
        <w:t>7</w:t>
      </w:r>
      <w:r w:rsidRPr="00742032">
        <w:t>–1</w:t>
      </w:r>
      <w:r>
        <w:t>8</w:t>
      </w:r>
      <w:r w:rsidRPr="00742032">
        <w:t>, Aboriginal and Torres Strait Islander children aged 10–17 were</w:t>
      </w:r>
      <w:r>
        <w:t xml:space="preserve"> 17 </w:t>
      </w:r>
      <w:r w:rsidRPr="00742032">
        <w:t xml:space="preserve">times more likely than non-Indigenous children to be under supervision, </w:t>
      </w:r>
      <w:r>
        <w:t xml:space="preserve">decreasing from </w:t>
      </w:r>
      <w:r w:rsidRPr="00742032">
        <w:t xml:space="preserve">18 times as likely in 2016–2017. </w:t>
      </w:r>
      <w:r w:rsidRPr="0041768C">
        <w:t>This level was higher in detention (23 times as likely) than community-based supervision (17 times as likely).</w:t>
      </w:r>
      <w:r w:rsidRPr="0041768C">
        <w:rPr>
          <w:rStyle w:val="EndnoteReference"/>
        </w:rPr>
        <w:endnoteReference w:id="603"/>
      </w:r>
      <w:r>
        <w:t xml:space="preserve"> </w:t>
      </w:r>
      <w:r w:rsidRPr="00742032">
        <w:t xml:space="preserve">In the Northern Territory, </w:t>
      </w:r>
      <w:r>
        <w:t xml:space="preserve">as </w:t>
      </w:r>
      <w:r w:rsidRPr="00742032">
        <w:t>at 20 June 2018</w:t>
      </w:r>
      <w:r>
        <w:t>,</w:t>
      </w:r>
      <w:r w:rsidRPr="00742032">
        <w:t xml:space="preserve"> all of the 38 juveniles in detention were Aboriginal or Torres Strait Islanders.</w:t>
      </w:r>
      <w:r w:rsidRPr="00742032">
        <w:rPr>
          <w:rStyle w:val="EndnoteReference"/>
        </w:rPr>
        <w:endnoteReference w:id="604"/>
      </w:r>
    </w:p>
    <w:p w14:paraId="3092D692" w14:textId="77777777" w:rsidR="00BA6498" w:rsidRDefault="00BA6498" w:rsidP="00347F86">
      <w:r w:rsidRPr="00B56CB3">
        <w:t>Reasons for overrepresentation of Aboriginal and Torres Strait Islander children in the justice system include legal and policy factors, such as restrictive bail laws and mandatory sentencing laws,</w:t>
      </w:r>
      <w:r w:rsidRPr="001C7824">
        <w:rPr>
          <w:rStyle w:val="EndnoteReference"/>
        </w:rPr>
        <w:endnoteReference w:id="605"/>
      </w:r>
      <w:r w:rsidRPr="00B56CB3">
        <w:t xml:space="preserve"> and socio-economic factors, such as a long history of social disadvantage, cultural displacement, trauma and grief, alcohol and other drug misuse, cognitive disabilities and poor health and living conditions.</w:t>
      </w:r>
      <w:r w:rsidRPr="001C7824">
        <w:rPr>
          <w:rStyle w:val="EndnoteReference"/>
        </w:rPr>
        <w:endnoteReference w:id="606"/>
      </w:r>
    </w:p>
    <w:p w14:paraId="0C3E7C54" w14:textId="77777777" w:rsidR="00BA6498" w:rsidRDefault="00BA6498" w:rsidP="00347F86">
      <w:r w:rsidRPr="0004653C">
        <w:t>See Chapter 12</w:t>
      </w:r>
      <w:r>
        <w:t>—</w:t>
      </w:r>
      <w:r w:rsidRPr="0004653C">
        <w:t xml:space="preserve">Aboriginal and Torres Strait Islander Children for further discussion and recommendations specific to Aboriginal </w:t>
      </w:r>
      <w:r>
        <w:t xml:space="preserve">and </w:t>
      </w:r>
      <w:r w:rsidRPr="0004653C">
        <w:t>Torres Strait Islander children.</w:t>
      </w:r>
    </w:p>
    <w:p w14:paraId="7635E482" w14:textId="77777777" w:rsidR="007D3A07" w:rsidRPr="00060CED" w:rsidRDefault="007D3A07" w:rsidP="00347F86">
      <w:pPr>
        <w:pStyle w:val="Heading2"/>
        <w:widowControl/>
        <w:numPr>
          <w:ilvl w:val="1"/>
          <w:numId w:val="81"/>
        </w:numPr>
      </w:pPr>
      <w:bookmarkStart w:id="305" w:name="_Toc25573148"/>
      <w:r w:rsidRPr="00060CED">
        <w:t>Children with disability in youth justice</w:t>
      </w:r>
      <w:bookmarkEnd w:id="305"/>
    </w:p>
    <w:p w14:paraId="7C301DAB" w14:textId="77777777" w:rsidR="00BA6498" w:rsidRDefault="00BA6498" w:rsidP="00347F86">
      <w:pPr>
        <w:pStyle w:val="SubmissionNormal"/>
        <w:numPr>
          <w:ilvl w:val="0"/>
          <w:numId w:val="0"/>
        </w:numPr>
        <w:autoSpaceDE w:val="0"/>
        <w:autoSpaceDN w:val="0"/>
        <w:adjustRightInd w:val="0"/>
        <w:spacing w:before="0" w:after="0"/>
        <w:rPr>
          <w:shd w:val="clear" w:color="auto" w:fill="FFFFFF"/>
        </w:rPr>
      </w:pPr>
      <w:r w:rsidRPr="00B56CB3">
        <w:rPr>
          <w:shd w:val="clear" w:color="auto" w:fill="FFFFFF"/>
        </w:rPr>
        <w:t xml:space="preserve">Children with disability are overrepresented in the </w:t>
      </w:r>
      <w:r>
        <w:rPr>
          <w:shd w:val="clear" w:color="auto" w:fill="FFFFFF"/>
        </w:rPr>
        <w:t>youth</w:t>
      </w:r>
      <w:r w:rsidRPr="00B56CB3">
        <w:rPr>
          <w:shd w:val="clear" w:color="auto" w:fill="FFFFFF"/>
        </w:rPr>
        <w:t xml:space="preserve"> justice system, particularly children with intellectual disabilities or </w:t>
      </w:r>
      <w:r>
        <w:rPr>
          <w:rFonts w:cs="Open Sans"/>
        </w:rPr>
        <w:t>psychosocial disabilities.</w:t>
      </w:r>
      <w:r>
        <w:rPr>
          <w:rStyle w:val="EndnoteReference"/>
        </w:rPr>
        <w:endnoteReference w:id="607"/>
      </w:r>
      <w:r>
        <w:rPr>
          <w:rFonts w:cs="Open Sans"/>
        </w:rPr>
        <w:t xml:space="preserve"> </w:t>
      </w:r>
      <w:r w:rsidRPr="00B56CB3">
        <w:rPr>
          <w:shd w:val="clear" w:color="auto" w:fill="FFFFFF"/>
        </w:rPr>
        <w:t xml:space="preserve">In </w:t>
      </w:r>
      <w:r>
        <w:rPr>
          <w:shd w:val="clear" w:color="auto" w:fill="FFFFFF"/>
        </w:rPr>
        <w:t xml:space="preserve">one survey of the </w:t>
      </w:r>
      <w:r w:rsidRPr="00B56CB3">
        <w:rPr>
          <w:shd w:val="clear" w:color="auto" w:fill="FFFFFF"/>
        </w:rPr>
        <w:t>NSW</w:t>
      </w:r>
      <w:r>
        <w:rPr>
          <w:shd w:val="clear" w:color="auto" w:fill="FFFFFF"/>
        </w:rPr>
        <w:t xml:space="preserve"> youth justice system in 2015</w:t>
      </w:r>
      <w:r w:rsidRPr="00B56CB3">
        <w:rPr>
          <w:shd w:val="clear" w:color="auto" w:fill="FFFFFF"/>
        </w:rPr>
        <w:t xml:space="preserve">, 83.3% of children </w:t>
      </w:r>
      <w:r>
        <w:rPr>
          <w:shd w:val="clear" w:color="auto" w:fill="FFFFFF"/>
        </w:rPr>
        <w:t xml:space="preserve">surveyed </w:t>
      </w:r>
      <w:r w:rsidRPr="00B56CB3">
        <w:rPr>
          <w:shd w:val="clear" w:color="auto" w:fill="FFFFFF"/>
        </w:rPr>
        <w:t xml:space="preserve">met the criteria for at least one psychological disorder—six times the prevalence rate </w:t>
      </w:r>
      <w:r>
        <w:rPr>
          <w:shd w:val="clear" w:color="auto" w:fill="FFFFFF"/>
        </w:rPr>
        <w:t xml:space="preserve">for children </w:t>
      </w:r>
      <w:r w:rsidRPr="00B56CB3">
        <w:rPr>
          <w:shd w:val="clear" w:color="auto" w:fill="FFFFFF"/>
        </w:rPr>
        <w:t>in the general population.</w:t>
      </w:r>
      <w:r w:rsidRPr="001C7824">
        <w:rPr>
          <w:rStyle w:val="EndnoteReference"/>
        </w:rPr>
        <w:endnoteReference w:id="608"/>
      </w:r>
      <w:r w:rsidRPr="00B56CB3">
        <w:rPr>
          <w:shd w:val="clear" w:color="auto" w:fill="FFFFFF"/>
        </w:rPr>
        <w:t xml:space="preserve"> </w:t>
      </w:r>
    </w:p>
    <w:p w14:paraId="5BBE2198" w14:textId="77777777" w:rsidR="00BA6498" w:rsidRDefault="00BA6498" w:rsidP="00347F86">
      <w:pPr>
        <w:pStyle w:val="SubmissionNormal"/>
        <w:numPr>
          <w:ilvl w:val="0"/>
          <w:numId w:val="0"/>
        </w:numPr>
        <w:autoSpaceDE w:val="0"/>
        <w:autoSpaceDN w:val="0"/>
        <w:adjustRightInd w:val="0"/>
        <w:spacing w:after="0"/>
        <w:rPr>
          <w:shd w:val="clear" w:color="auto" w:fill="FFFFFF"/>
        </w:rPr>
      </w:pPr>
      <w:r>
        <w:rPr>
          <w:rFonts w:cs="Open Sans"/>
        </w:rPr>
        <w:t>Children with Fetal Alcohol Spectrum Disorder (FASD) are particularly prevalent in the youth justice system.</w:t>
      </w:r>
      <w:r>
        <w:rPr>
          <w:rStyle w:val="EndnoteReference"/>
        </w:rPr>
        <w:endnoteReference w:id="609"/>
      </w:r>
      <w:r>
        <w:rPr>
          <w:rFonts w:cs="Open Sans"/>
        </w:rPr>
        <w:t xml:space="preserve"> One study in Western Australia found that 89% of children in detention between May 2015 and December 2016 had at least one domain of severe neurodevelopmental impairment and 36% were diagnosed with FASD.</w:t>
      </w:r>
      <w:r>
        <w:rPr>
          <w:rStyle w:val="EndnoteReference"/>
        </w:rPr>
        <w:endnoteReference w:id="610"/>
      </w:r>
      <w:r w:rsidDel="009E0AAD">
        <w:rPr>
          <w:rFonts w:cs="Open Sans"/>
        </w:rPr>
        <w:t xml:space="preserve"> </w:t>
      </w:r>
      <w:r>
        <w:t xml:space="preserve">The </w:t>
      </w:r>
      <w:r w:rsidRPr="00FB4D6C">
        <w:t xml:space="preserve">majority of </w:t>
      </w:r>
      <w:r>
        <w:t xml:space="preserve">those with FASD </w:t>
      </w:r>
      <w:r w:rsidRPr="00FB4D6C">
        <w:t>had not been previously identifie</w:t>
      </w:r>
      <w:r>
        <w:t>d, highlighting a</w:t>
      </w:r>
      <w:r w:rsidRPr="00FB4D6C">
        <w:t xml:space="preserve"> need for improved diagnosis.</w:t>
      </w:r>
      <w:r>
        <w:rPr>
          <w:rStyle w:val="EndnoteReference"/>
        </w:rPr>
        <w:endnoteReference w:id="611"/>
      </w:r>
    </w:p>
    <w:p w14:paraId="47D60840" w14:textId="77777777" w:rsidR="00BA6498" w:rsidRPr="00E977FD" w:rsidRDefault="00BA6498" w:rsidP="00347F86">
      <w:pPr>
        <w:pStyle w:val="SubmissionNormal"/>
        <w:keepNext/>
        <w:keepLines/>
        <w:numPr>
          <w:ilvl w:val="0"/>
          <w:numId w:val="0"/>
        </w:numPr>
        <w:autoSpaceDE w:val="0"/>
        <w:autoSpaceDN w:val="0"/>
        <w:adjustRightInd w:val="0"/>
        <w:spacing w:after="0"/>
        <w:rPr>
          <w:rFonts w:cs="Open Sans"/>
        </w:rPr>
      </w:pPr>
      <w:r w:rsidRPr="00B56CB3">
        <w:t xml:space="preserve">Disability advocacy organisations have argued that the high incarceration rate is due to the failures in </w:t>
      </w:r>
      <w:r w:rsidRPr="00B56CB3">
        <w:rPr>
          <w:lang w:val="en"/>
        </w:rPr>
        <w:t>mental health, child protection, housing, disability and community service systems to provide appropriate assessment and supports for children with disability.</w:t>
      </w:r>
      <w:r w:rsidRPr="001C7824">
        <w:rPr>
          <w:rStyle w:val="EndnoteReference"/>
        </w:rPr>
        <w:endnoteReference w:id="612"/>
      </w:r>
      <w:r>
        <w:rPr>
          <w:lang w:val="en"/>
        </w:rPr>
        <w:t xml:space="preserve"> </w:t>
      </w:r>
      <w:r>
        <w:t>The UN Committee on the Rights of Persons with Disabilities, in its Concluding Observations on Australia in September 2019, has expressed concern about the overrepresentation of convicted young persons with disabilities in the youth justice system, especially male youth from Indigenous communities.</w:t>
      </w:r>
      <w:r>
        <w:rPr>
          <w:rStyle w:val="EndnoteReference"/>
        </w:rPr>
        <w:endnoteReference w:id="613"/>
      </w:r>
    </w:p>
    <w:p w14:paraId="79074B13" w14:textId="77777777" w:rsidR="00BA6498" w:rsidRDefault="00BA6498" w:rsidP="00347F86">
      <w:pPr>
        <w:spacing w:before="240"/>
      </w:pPr>
      <w:r>
        <w:t>I</w:t>
      </w:r>
      <w:r w:rsidRPr="00B56CB3">
        <w:t>n some jurisdictions</w:t>
      </w:r>
      <w:r>
        <w:t>,</w:t>
      </w:r>
      <w:r w:rsidRPr="00B56CB3">
        <w:t xml:space="preserve"> </w:t>
      </w:r>
      <w:r w:rsidRPr="00B56CB3">
        <w:rPr>
          <w:spacing w:val="3"/>
          <w:shd w:val="clear" w:color="auto" w:fill="FFFFFF"/>
        </w:rPr>
        <w:t xml:space="preserve">declarations of unfitness </w:t>
      </w:r>
      <w:r w:rsidRPr="00B56CB3">
        <w:t xml:space="preserve">to stand trial </w:t>
      </w:r>
      <w:r w:rsidRPr="00B56CB3">
        <w:rPr>
          <w:spacing w:val="3"/>
          <w:shd w:val="clear" w:color="auto" w:fill="FFFFFF"/>
        </w:rPr>
        <w:t>may lead to the indefinite detention of unconvicted people with disability, including children with disability.</w:t>
      </w:r>
      <w:r w:rsidRPr="001C7824">
        <w:rPr>
          <w:rStyle w:val="EndnoteReference"/>
        </w:rPr>
        <w:endnoteReference w:id="614"/>
      </w:r>
      <w:r w:rsidRPr="00B56CB3">
        <w:rPr>
          <w:spacing w:val="3"/>
          <w:shd w:val="clear" w:color="auto" w:fill="FFFFFF"/>
        </w:rPr>
        <w:t xml:space="preserve"> </w:t>
      </w:r>
      <w:r w:rsidRPr="00B56CB3">
        <w:t xml:space="preserve">Under Western Australia’s </w:t>
      </w:r>
      <w:r w:rsidRPr="00B56CB3">
        <w:rPr>
          <w:i/>
          <w:iCs/>
        </w:rPr>
        <w:t>Criminal Law (Mentally Impaired Accused) Act 1996</w:t>
      </w:r>
      <w:r>
        <w:t>,</w:t>
      </w:r>
      <w:r w:rsidRPr="00B56CB3">
        <w:rPr>
          <w:i/>
          <w:iCs/>
        </w:rPr>
        <w:t xml:space="preserve"> </w:t>
      </w:r>
      <w:r w:rsidRPr="00B56CB3">
        <w:t>a person can be indefinitely detained without trial if found unfit to stand trial.</w:t>
      </w:r>
      <w:r w:rsidRPr="001C7824">
        <w:rPr>
          <w:rStyle w:val="EndnoteReference"/>
        </w:rPr>
        <w:endnoteReference w:id="615"/>
      </w:r>
      <w:r w:rsidRPr="00B56CB3">
        <w:t xml:space="preserve"> A person can spend a longer time in detention than if </w:t>
      </w:r>
      <w:r>
        <w:t>they</w:t>
      </w:r>
      <w:r w:rsidRPr="00B56CB3">
        <w:t xml:space="preserve"> plead</w:t>
      </w:r>
      <w:r>
        <w:t>ed</w:t>
      </w:r>
      <w:r w:rsidRPr="00B56CB3">
        <w:t xml:space="preserve"> guilty and w</w:t>
      </w:r>
      <w:r>
        <w:t>ere</w:t>
      </w:r>
      <w:r w:rsidRPr="00B56CB3">
        <w:t xml:space="preserve"> sentenced to imprisonment for the offence. There are no special procedures for children.</w:t>
      </w:r>
      <w:r w:rsidRPr="001C7824">
        <w:rPr>
          <w:rStyle w:val="EndnoteReference"/>
        </w:rPr>
        <w:endnoteReference w:id="616"/>
      </w:r>
    </w:p>
    <w:p w14:paraId="27D81137" w14:textId="77777777" w:rsidR="00BA6498" w:rsidRDefault="00BA6498" w:rsidP="00347F86">
      <w:pPr>
        <w:rPr>
          <w:sz w:val="22"/>
          <w:szCs w:val="22"/>
        </w:rPr>
      </w:pPr>
      <w:r w:rsidRPr="00FB4D6C">
        <w:rPr>
          <w:spacing w:val="3"/>
          <w:shd w:val="clear" w:color="auto" w:fill="FFFFFF"/>
        </w:rPr>
        <w:t xml:space="preserve">Children with </w:t>
      </w:r>
      <w:r>
        <w:rPr>
          <w:spacing w:val="3"/>
          <w:shd w:val="clear" w:color="auto" w:fill="FFFFFF"/>
        </w:rPr>
        <w:t xml:space="preserve">FASD </w:t>
      </w:r>
      <w:r w:rsidRPr="00FB4D6C">
        <w:rPr>
          <w:spacing w:val="3"/>
          <w:shd w:val="clear" w:color="auto" w:fill="FFFFFF"/>
        </w:rPr>
        <w:t>are at particular risk of being held in indefinite detention.</w:t>
      </w:r>
      <w:r w:rsidRPr="00FB4D6C">
        <w:rPr>
          <w:spacing w:val="3"/>
          <w:shd w:val="clear" w:color="auto" w:fill="FFFFFF"/>
          <w:vertAlign w:val="superscript"/>
        </w:rPr>
        <w:endnoteReference w:id="617"/>
      </w:r>
      <w:r w:rsidRPr="00FB4D6C">
        <w:rPr>
          <w:spacing w:val="3"/>
          <w:shd w:val="clear" w:color="auto" w:fill="FFFFFF"/>
        </w:rPr>
        <w:t xml:space="preserve"> A recent Australian study of FASD in Western Australia’s juvenile </w:t>
      </w:r>
      <w:r w:rsidRPr="005A0DCB">
        <w:rPr>
          <w:spacing w:val="3"/>
          <w:shd w:val="clear" w:color="auto" w:fill="FFFFFF"/>
        </w:rPr>
        <w:t>detention population reported</w:t>
      </w:r>
      <w:r w:rsidRPr="005A0DCB">
        <w:t xml:space="preserve"> increasing concern regarding the forensic implications of FASD in Australia:</w:t>
      </w:r>
    </w:p>
    <w:p w14:paraId="27192175" w14:textId="77777777" w:rsidR="00BA6498" w:rsidRDefault="00BA6498" w:rsidP="00347F86">
      <w:pPr>
        <w:ind w:left="720"/>
        <w:rPr>
          <w:sz w:val="22"/>
          <w:szCs w:val="22"/>
        </w:rPr>
      </w:pPr>
      <w:r>
        <w:rPr>
          <w:sz w:val="22"/>
          <w:szCs w:val="22"/>
        </w:rPr>
        <w:t>…</w:t>
      </w:r>
      <w:r w:rsidRPr="00B100B6">
        <w:rPr>
          <w:sz w:val="22"/>
          <w:szCs w:val="22"/>
        </w:rPr>
        <w:t>as the neuropsychological sequelae can affect all aspects of the legal proceedings, including the person understanding the expectations and providing credible evidence in forensic interviews, fitness to plead, capacity to stand trial and the process of sentencing.</w:t>
      </w:r>
      <w:r w:rsidRPr="00B100B6">
        <w:rPr>
          <w:rStyle w:val="EndnoteReference"/>
          <w:sz w:val="22"/>
          <w:szCs w:val="22"/>
        </w:rPr>
        <w:endnoteReference w:id="618"/>
      </w:r>
    </w:p>
    <w:p w14:paraId="609562BC" w14:textId="77777777" w:rsidR="00BA6498" w:rsidRDefault="00BA6498" w:rsidP="00347F86">
      <w:pPr>
        <w:rPr>
          <w:rFonts w:cs="Open Sans"/>
        </w:rPr>
      </w:pPr>
      <w:r w:rsidRPr="005A0DCB">
        <w:t xml:space="preserve">In 2019, a number of states </w:t>
      </w:r>
      <w:r>
        <w:t xml:space="preserve">and territories </w:t>
      </w:r>
      <w:r w:rsidRPr="005A0DCB">
        <w:rPr>
          <w:rFonts w:cs="Open Sans"/>
        </w:rPr>
        <w:t>endorsed the National Statement of Principles Relating to Persons Unfit to Plead or Found Not Guilty by Reason of Cognitive or Mental Health Impairment.</w:t>
      </w:r>
      <w:r w:rsidRPr="005A0DCB">
        <w:rPr>
          <w:rStyle w:val="EndnoteReference"/>
        </w:rPr>
        <w:endnoteReference w:id="619"/>
      </w:r>
      <w:r w:rsidRPr="005A0DCB">
        <w:rPr>
          <w:rFonts w:cs="Open Sans"/>
        </w:rPr>
        <w:t xml:space="preserve"> These principles recognise the rights of persons with cognitive or mental health impairments and seek to identify safeguards throughout the legal process and periods where a person is subject to orders. However, not all states have endorsed the Statement. Further, the Statement itself is not being prepared as</w:t>
      </w:r>
      <w:r>
        <w:rPr>
          <w:rFonts w:cs="Open Sans"/>
        </w:rPr>
        <w:t xml:space="preserve"> part of a wider framework to reform the laws.</w:t>
      </w:r>
    </w:p>
    <w:p w14:paraId="5155635D" w14:textId="59926765" w:rsidR="00BA6498" w:rsidRDefault="00BA6498" w:rsidP="00347F86">
      <w:pPr>
        <w:spacing w:before="240"/>
      </w:pPr>
      <w:r w:rsidRPr="00B56CB3">
        <w:t xml:space="preserve">In a submission to </w:t>
      </w:r>
      <w:r>
        <w:t xml:space="preserve">a </w:t>
      </w:r>
      <w:r w:rsidRPr="00B56CB3">
        <w:t>Senate Community Affairs Committee</w:t>
      </w:r>
      <w:r>
        <w:t xml:space="preserve"> inquiry</w:t>
      </w:r>
      <w:r w:rsidRPr="00B56CB3">
        <w:t xml:space="preserve"> in 2016</w:t>
      </w:r>
      <w:r>
        <w:t xml:space="preserve"> </w:t>
      </w:r>
      <w:r w:rsidRPr="006471F6">
        <w:rPr>
          <w:rFonts w:cs="Open Sans"/>
          <w:iCs/>
        </w:rPr>
        <w:t xml:space="preserve">on the </w:t>
      </w:r>
      <w:r>
        <w:rPr>
          <w:rFonts w:cs="Open Sans"/>
          <w:iCs/>
        </w:rPr>
        <w:t>i</w:t>
      </w:r>
      <w:r w:rsidRPr="006471F6">
        <w:rPr>
          <w:rFonts w:cs="Open Sans"/>
          <w:iCs/>
        </w:rPr>
        <w:t>ndefinite detention of people with cognitive and psychiatric impairment</w:t>
      </w:r>
      <w:r w:rsidRPr="00B56CB3">
        <w:t>, the Commission recommended that there be effective limits on the period of detention that can be imposed</w:t>
      </w:r>
      <w:r>
        <w:t xml:space="preserve"> on people who plead unfit to stand trial</w:t>
      </w:r>
      <w:r w:rsidRPr="00B56CB3">
        <w:t>, and requirements for periodic review of the need for detention.</w:t>
      </w:r>
      <w:r w:rsidRPr="001C7824">
        <w:rPr>
          <w:rStyle w:val="EndnoteReference"/>
        </w:rPr>
        <w:endnoteReference w:id="620"/>
      </w:r>
      <w:r w:rsidRPr="007B0ADA">
        <w:t xml:space="preserve"> </w:t>
      </w:r>
      <w:r>
        <w:t>These concerns were reiterated by the UN Committee on the Rights of Persons with Disabilities, in its Concluding Observations on Australia in September 2019, recommending that all state, territory and federal laws and policy ensure a review of the legal situation of persons that have been declared unfit.</w:t>
      </w:r>
      <w:r>
        <w:rPr>
          <w:rStyle w:val="EndnoteReference"/>
        </w:rPr>
        <w:endnoteReference w:id="621"/>
      </w:r>
    </w:p>
    <w:p w14:paraId="53D1C3FF" w14:textId="77777777" w:rsidR="00BA6498" w:rsidRPr="00F26FA5" w:rsidRDefault="00BA6498" w:rsidP="00347F86">
      <w:pPr>
        <w:rPr>
          <w:b/>
          <w:bCs/>
        </w:rPr>
      </w:pPr>
      <w:r w:rsidRPr="00F26FA5">
        <w:rPr>
          <w:b/>
          <w:bCs/>
        </w:rPr>
        <w:t>In its Concluding Observations (2019), the Committee on the Rights Child also urged the Australian Government to ensure that children with disabilities are not detained indefinitely without conviction and their detention is regularly and judicially reviewed.</w:t>
      </w:r>
      <w:r w:rsidRPr="00F26FA5">
        <w:rPr>
          <w:rStyle w:val="EndnoteReference"/>
          <w:b/>
          <w:bCs/>
        </w:rPr>
        <w:endnoteReference w:id="622"/>
      </w:r>
      <w:r w:rsidRPr="00F26FA5">
        <w:rPr>
          <w:b/>
          <w:bCs/>
        </w:rPr>
        <w:t xml:space="preserve"> </w:t>
      </w:r>
    </w:p>
    <w:p w14:paraId="219CD61F" w14:textId="77777777" w:rsidR="007D3A07" w:rsidRPr="00C76921" w:rsidRDefault="007D3A07" w:rsidP="00347F86">
      <w:pPr>
        <w:pStyle w:val="Heading2"/>
        <w:numPr>
          <w:ilvl w:val="1"/>
          <w:numId w:val="81"/>
        </w:numPr>
      </w:pPr>
      <w:bookmarkStart w:id="306" w:name="_Toc25573149"/>
      <w:r>
        <w:t>C</w:t>
      </w:r>
      <w:r w:rsidRPr="00C76921">
        <w:t>hildren c</w:t>
      </w:r>
      <w:r>
        <w:t>harged and convicted</w:t>
      </w:r>
      <w:r w:rsidRPr="00C76921">
        <w:t xml:space="preserve"> of terrorism offences</w:t>
      </w:r>
      <w:bookmarkEnd w:id="306"/>
    </w:p>
    <w:p w14:paraId="446A49B8" w14:textId="77777777" w:rsidR="00301892" w:rsidRDefault="00301892" w:rsidP="00347F86">
      <w:bookmarkStart w:id="307" w:name="_Hlk22736613"/>
      <w:r>
        <w:t>According to the Independent National Security Legislation Monitor (INSLM), since 2014, eight (10%) of the total number of people charged with terrorism offences were under 18 years at the time of offending, and a further 25% were between 18 and 25 years of age. Of the total number of children charged with terrorism offences, six of those cases have resulted in convictions, four of those convicted have received a custodial sentence, and one child remained before the courts at the time of the INSLM report in November 2018. The median age of the subjects of these cases at the time of offending was approximately 16 years.</w:t>
      </w:r>
      <w:r>
        <w:rPr>
          <w:rStyle w:val="EndnoteReference"/>
        </w:rPr>
        <w:endnoteReference w:id="623"/>
      </w:r>
    </w:p>
    <w:p w14:paraId="3C9AEE76" w14:textId="77777777" w:rsidR="00301892" w:rsidRDefault="00301892" w:rsidP="00347F86">
      <w:r>
        <w:t>Significant sentences have been imposed on children, most seriously a term of 13 years and 6 months imprisonment for an offender just 14 years of age at the time of the offence.</w:t>
      </w:r>
      <w:r>
        <w:rPr>
          <w:rStyle w:val="EndnoteReference"/>
        </w:rPr>
        <w:endnoteReference w:id="624"/>
      </w:r>
    </w:p>
    <w:p w14:paraId="1EBAFDCF" w14:textId="77777777" w:rsidR="00301892" w:rsidRDefault="00301892" w:rsidP="00347F86">
      <w:r>
        <w:t xml:space="preserve">Protecting </w:t>
      </w:r>
      <w:r w:rsidRPr="00B56CB3">
        <w:t xml:space="preserve">the </w:t>
      </w:r>
      <w:r>
        <w:t xml:space="preserve">Australian </w:t>
      </w:r>
      <w:r w:rsidRPr="00B56CB3">
        <w:t>community from terrorism</w:t>
      </w:r>
      <w:r>
        <w:t xml:space="preserve"> is an important priority for the Australian Government. However, national security measures should not undermine the rights of children convicted of terrorism offences to special consideration as children under the law. </w:t>
      </w:r>
    </w:p>
    <w:p w14:paraId="06A7B8FB" w14:textId="77777777" w:rsidR="00301892" w:rsidRPr="00B56CB3" w:rsidRDefault="00301892" w:rsidP="00347F86">
      <w:r>
        <w:t>A</w:t>
      </w:r>
      <w:r w:rsidRPr="00B56CB3">
        <w:t xml:space="preserve"> number of national security measures limit children’s rights </w:t>
      </w:r>
      <w:r>
        <w:t>dis</w:t>
      </w:r>
      <w:r w:rsidRPr="00B56CB3">
        <w:t>proportionate</w:t>
      </w:r>
      <w:r>
        <w:t>ly</w:t>
      </w:r>
      <w:r w:rsidRPr="00B56CB3">
        <w:t>:</w:t>
      </w:r>
    </w:p>
    <w:p w14:paraId="78082875" w14:textId="77777777" w:rsidR="00301892" w:rsidRPr="005A27CC" w:rsidRDefault="00301892" w:rsidP="00347F86">
      <w:pPr>
        <w:pStyle w:val="ListParagraph"/>
        <w:numPr>
          <w:ilvl w:val="0"/>
          <w:numId w:val="85"/>
        </w:numPr>
        <w:spacing w:before="240"/>
        <w:rPr>
          <w:i/>
        </w:rPr>
      </w:pPr>
      <w:r w:rsidRPr="00894628">
        <w:t xml:space="preserve">The minimum age for the subject of a control order was lowered </w:t>
      </w:r>
      <w:r>
        <w:t xml:space="preserve">from 16 </w:t>
      </w:r>
      <w:r w:rsidRPr="00894628">
        <w:t>to 14</w:t>
      </w:r>
      <w:r>
        <w:t xml:space="preserve"> years</w:t>
      </w:r>
      <w:r w:rsidRPr="00894628">
        <w:t>.</w:t>
      </w:r>
      <w:r w:rsidRPr="00894628">
        <w:rPr>
          <w:rStyle w:val="EndnoteReference"/>
        </w:rPr>
        <w:endnoteReference w:id="625"/>
      </w:r>
      <w:r>
        <w:t xml:space="preserve"> </w:t>
      </w:r>
    </w:p>
    <w:p w14:paraId="6C04F761" w14:textId="77777777" w:rsidR="00301892" w:rsidRPr="005A27CC" w:rsidRDefault="00301892" w:rsidP="00347F86">
      <w:pPr>
        <w:pStyle w:val="ListParagraph"/>
        <w:numPr>
          <w:ilvl w:val="0"/>
          <w:numId w:val="85"/>
        </w:numPr>
        <w:spacing w:before="240"/>
        <w:rPr>
          <w:i/>
        </w:rPr>
      </w:pPr>
      <w:r w:rsidRPr="005A27CC">
        <w:t>In deciding what conditions should attach to a control order in relation to a child, an issuing court is required to consider the best interests of the child as a ‘primary consideration’.</w:t>
      </w:r>
      <w:r w:rsidRPr="00894628">
        <w:rPr>
          <w:rStyle w:val="EndnoteReference"/>
        </w:rPr>
        <w:endnoteReference w:id="626"/>
      </w:r>
      <w:r w:rsidRPr="005A27CC">
        <w:t xml:space="preserve"> However, under the law, </w:t>
      </w:r>
      <w:r w:rsidRPr="005A27CC">
        <w:rPr>
          <w:color w:val="000000"/>
          <w:shd w:val="clear" w:color="auto" w:fill="FFFFFF"/>
        </w:rPr>
        <w:t>protecting the public from a terrorist act</w:t>
      </w:r>
      <w:r w:rsidRPr="005A27CC">
        <w:t xml:space="preserve"> is a ‘paramount consideration’, which means that conditions could nevertheless be imposed on a child that are not in the best interests of the child.</w:t>
      </w:r>
      <w:r w:rsidRPr="00894628">
        <w:rPr>
          <w:rStyle w:val="EndnoteReference"/>
        </w:rPr>
        <w:endnoteReference w:id="627"/>
      </w:r>
    </w:p>
    <w:p w14:paraId="15932D37" w14:textId="77777777" w:rsidR="00301892" w:rsidRPr="005A27CC" w:rsidRDefault="00301892" w:rsidP="00347F86">
      <w:pPr>
        <w:pStyle w:val="ListParagraph"/>
        <w:numPr>
          <w:ilvl w:val="0"/>
          <w:numId w:val="85"/>
        </w:numPr>
        <w:spacing w:before="240"/>
        <w:rPr>
          <w:i/>
        </w:rPr>
      </w:pPr>
      <w:r w:rsidRPr="005A27CC">
        <w:t xml:space="preserve">There is a lack of clarity and an inconsistent approach when it comes to the </w:t>
      </w:r>
      <w:r w:rsidRPr="005A27CC">
        <w:rPr>
          <w:color w:val="000000"/>
          <w:shd w:val="clear" w:color="auto" w:fill="FFFFFF"/>
        </w:rPr>
        <w:t xml:space="preserve">procedure in trials of children </w:t>
      </w:r>
      <w:r w:rsidRPr="005A27CC">
        <w:t>for</w:t>
      </w:r>
      <w:r w:rsidRPr="005A27CC">
        <w:rPr>
          <w:color w:val="000000"/>
          <w:shd w:val="clear" w:color="auto" w:fill="FFFFFF"/>
        </w:rPr>
        <w:t xml:space="preserve"> terrorism offences.</w:t>
      </w:r>
      <w:r w:rsidRPr="00894628">
        <w:rPr>
          <w:rStyle w:val="EndnoteReference"/>
        </w:rPr>
        <w:endnoteReference w:id="628"/>
      </w:r>
    </w:p>
    <w:p w14:paraId="4A3A5CE3" w14:textId="77777777" w:rsidR="00301892" w:rsidRPr="005A27CC" w:rsidRDefault="00301892" w:rsidP="00347F86">
      <w:pPr>
        <w:pStyle w:val="ListParagraph"/>
        <w:numPr>
          <w:ilvl w:val="0"/>
          <w:numId w:val="85"/>
        </w:numPr>
        <w:spacing w:before="240"/>
        <w:rPr>
          <w:i/>
        </w:rPr>
      </w:pPr>
      <w:r w:rsidRPr="005A27CC">
        <w:t xml:space="preserve">Section 19AG(2) of the </w:t>
      </w:r>
      <w:r w:rsidRPr="001F32E9">
        <w:rPr>
          <w:i/>
          <w:iCs/>
        </w:rPr>
        <w:t>Crimes Act 1914</w:t>
      </w:r>
      <w:r w:rsidRPr="005A27CC">
        <w:t xml:space="preserve"> (Cth), which compels the sentencing court to fix a single non-parole period of at least three-quarters of the sentence imposed, applies to both children and adults sentenced in relation to relevant offences. </w:t>
      </w:r>
      <w:r w:rsidRPr="005A27CC">
        <w:rPr>
          <w:rFonts w:cs="Open Sans"/>
        </w:rPr>
        <w:t>The CRC requires that courts must have full discretion when sentencing children to ensure that they are detained for the shortest appropriate periods of time for the purposes of rehabilitation and restorative justice.</w:t>
      </w:r>
      <w:r w:rsidRPr="00171750">
        <w:rPr>
          <w:rStyle w:val="EndnoteReference"/>
        </w:rPr>
        <w:endnoteReference w:id="629"/>
      </w:r>
      <w:r w:rsidRPr="005A27CC">
        <w:rPr>
          <w:rFonts w:cs="Open Sans"/>
        </w:rPr>
        <w:t xml:space="preserve"> For that reason, the Commission has recommended that s 19AG should be amended so that it does not apply to children.</w:t>
      </w:r>
      <w:r w:rsidRPr="00171750">
        <w:rPr>
          <w:rStyle w:val="EndnoteReference"/>
        </w:rPr>
        <w:endnoteReference w:id="630"/>
      </w:r>
      <w:r w:rsidRPr="005A27CC">
        <w:rPr>
          <w:rFonts w:cs="Open Sans"/>
        </w:rPr>
        <w:t xml:space="preserve"> The INSLM agreed with this view in his recent report to the Prime Minister.</w:t>
      </w:r>
      <w:r w:rsidRPr="00171750">
        <w:rPr>
          <w:rStyle w:val="EndnoteReference"/>
        </w:rPr>
        <w:endnoteReference w:id="631"/>
      </w:r>
      <w:r w:rsidRPr="005A27CC">
        <w:rPr>
          <w:rFonts w:cs="Open Sans"/>
        </w:rPr>
        <w:t xml:space="preserve">  </w:t>
      </w:r>
    </w:p>
    <w:p w14:paraId="4026E6B4" w14:textId="026DD164" w:rsidR="007D3A07" w:rsidRPr="00301892" w:rsidRDefault="00301892" w:rsidP="00347F86">
      <w:pPr>
        <w:pStyle w:val="ListParagraph"/>
        <w:numPr>
          <w:ilvl w:val="0"/>
          <w:numId w:val="85"/>
        </w:numPr>
        <w:spacing w:before="240"/>
        <w:rPr>
          <w:i/>
        </w:rPr>
      </w:pPr>
      <w:r w:rsidRPr="005A27CC">
        <w:t xml:space="preserve">Section 15AA of the </w:t>
      </w:r>
      <w:r w:rsidRPr="001F32E9">
        <w:rPr>
          <w:i/>
          <w:iCs/>
        </w:rPr>
        <w:t>Crimes Act 1914</w:t>
      </w:r>
      <w:r w:rsidRPr="005A27CC">
        <w:t xml:space="preserve"> (Cth) includes a presumption against bail for relevant terrorism offences and puts the onus on a defendant to </w:t>
      </w:r>
      <w:r>
        <w:t>rebut</w:t>
      </w:r>
      <w:r w:rsidRPr="005A27CC">
        <w:t xml:space="preserve"> that presumption by establishing that there are ‘exceptional circumstances’.</w:t>
      </w:r>
      <w:r w:rsidRPr="00894628">
        <w:rPr>
          <w:rStyle w:val="EndnoteReference"/>
        </w:rPr>
        <w:endnoteReference w:id="632"/>
      </w:r>
      <w:r w:rsidRPr="005A27CC">
        <w:t xml:space="preserve"> However, the Commission considers that the fact an accused person is under 18 </w:t>
      </w:r>
      <w:r>
        <w:t xml:space="preserve">years </w:t>
      </w:r>
      <w:r w:rsidRPr="005A27CC">
        <w:t xml:space="preserve">should always be seen as  an exceptional circumstance. </w:t>
      </w:r>
      <w:r>
        <w:t>I</w:t>
      </w:r>
      <w:r w:rsidRPr="005A27CC">
        <w:t>n his report to the Prime Minister</w:t>
      </w:r>
      <w:r>
        <w:t>,</w:t>
      </w:r>
      <w:r w:rsidRPr="005A27CC">
        <w:t xml:space="preserve"> </w:t>
      </w:r>
      <w:r>
        <w:t>t</w:t>
      </w:r>
      <w:r w:rsidRPr="005A27CC">
        <w:t xml:space="preserve">he INSLM concluded that this provision should be amended so that it expressly provides for additional consideration of the best interests of the child in every case as a primary consideration, and protection of the community as a paramount consideration. The Commission’s preferred position is for this presumption not to apply </w:t>
      </w:r>
      <w:r>
        <w:t xml:space="preserve">to </w:t>
      </w:r>
      <w:r w:rsidRPr="005A27CC">
        <w:t>children at all.</w:t>
      </w:r>
      <w:r>
        <w:rPr>
          <w:rStyle w:val="EndnoteReference"/>
        </w:rPr>
        <w:endnoteReference w:id="633"/>
      </w:r>
    </w:p>
    <w:p w14:paraId="73320AF9" w14:textId="77777777" w:rsidR="00301892" w:rsidRDefault="00301892" w:rsidP="00347F86">
      <w:bookmarkStart w:id="308" w:name="_Hlk22738278"/>
      <w:bookmarkEnd w:id="307"/>
      <w:r>
        <w:t xml:space="preserve">Children </w:t>
      </w:r>
      <w:r w:rsidRPr="00894628">
        <w:t xml:space="preserve">may </w:t>
      </w:r>
      <w:r>
        <w:t xml:space="preserve">also </w:t>
      </w:r>
      <w:r w:rsidRPr="00894628">
        <w:t xml:space="preserve">arbitrarily lose their citizenship </w:t>
      </w:r>
      <w:r>
        <w:t xml:space="preserve">for terrorism-related conduct </w:t>
      </w:r>
      <w:r w:rsidRPr="00894628">
        <w:t xml:space="preserve">as a result of 2015 amendments to the </w:t>
      </w:r>
      <w:r w:rsidRPr="00301892">
        <w:rPr>
          <w:i/>
          <w:iCs/>
        </w:rPr>
        <w:t>Australian Citizenship Act 2007</w:t>
      </w:r>
      <w:r w:rsidRPr="00301892">
        <w:rPr>
          <w:i/>
        </w:rPr>
        <w:t xml:space="preserve"> </w:t>
      </w:r>
      <w:r w:rsidRPr="0008710C">
        <w:t>(Cth),</w:t>
      </w:r>
      <w:r w:rsidRPr="00301892">
        <w:rPr>
          <w:i/>
        </w:rPr>
        <w:t xml:space="preserve"> </w:t>
      </w:r>
      <w:r w:rsidRPr="00894628">
        <w:t xml:space="preserve">which provide for the </w:t>
      </w:r>
      <w:r w:rsidRPr="00301892">
        <w:rPr>
          <w:i/>
        </w:rPr>
        <w:t xml:space="preserve">automatic </w:t>
      </w:r>
      <w:r w:rsidRPr="00894628">
        <w:t xml:space="preserve">cessation of citizenship where a dual citizen engages in </w:t>
      </w:r>
      <w:r>
        <w:t xml:space="preserve">such </w:t>
      </w:r>
      <w:r w:rsidRPr="00894628">
        <w:t>conduct.</w:t>
      </w:r>
      <w:r w:rsidRPr="00894628">
        <w:rPr>
          <w:rStyle w:val="EndnoteReference"/>
        </w:rPr>
        <w:endnoteReference w:id="634"/>
      </w:r>
      <w:r w:rsidRPr="00301892">
        <w:rPr>
          <w:i/>
        </w:rPr>
        <w:t xml:space="preserve"> </w:t>
      </w:r>
      <w:r>
        <w:t>The Minister may also determine that a child as young as ten years old ceases to be an Australian citizen if they have been convicted of a terrorism-related offence and sentenced to at least six years imprisonment.</w:t>
      </w:r>
      <w:r w:rsidRPr="00894628">
        <w:rPr>
          <w:rStyle w:val="EndnoteReference"/>
        </w:rPr>
        <w:endnoteReference w:id="635"/>
      </w:r>
      <w:r w:rsidRPr="00301892">
        <w:rPr>
          <w:iCs/>
        </w:rPr>
        <w:t xml:space="preserve"> </w:t>
      </w:r>
      <w:r>
        <w:t xml:space="preserve">At the time of preparing this report, the Government had introduced the </w:t>
      </w:r>
      <w:r w:rsidRPr="006931D6">
        <w:t>Australian Citizenship Amendment (Citizenship Cessation) Bill 2019</w:t>
      </w:r>
      <w:r>
        <w:t xml:space="preserve"> (Cth) to make further amendments to the Act. </w:t>
      </w:r>
      <w:r w:rsidRPr="0004653C">
        <w:t>(See Chapter 5</w:t>
      </w:r>
      <w:r>
        <w:t>—</w:t>
      </w:r>
      <w:r w:rsidRPr="0004653C">
        <w:t>Civil rights for more discussion and recommendations relating to loss of citizenship).</w:t>
      </w:r>
      <w:bookmarkEnd w:id="308"/>
    </w:p>
    <w:p w14:paraId="622DECE8" w14:textId="10C51136" w:rsidR="00301892" w:rsidRDefault="00301892" w:rsidP="00347F86">
      <w:r>
        <w:t>A</w:t>
      </w:r>
      <w:r w:rsidRPr="007A682D">
        <w:t xml:space="preserve">s is the case for the treatment of all children who commit criminal offences, rehabilitation should be the primary aim of the criminal justice response to children charged and convicted of terrorism offences. </w:t>
      </w:r>
    </w:p>
    <w:p w14:paraId="47617058" w14:textId="77777777" w:rsidR="00301892" w:rsidRDefault="00301892" w:rsidP="00347F86">
      <w:bookmarkStart w:id="309" w:name="_Hlk23188656"/>
      <w:bookmarkEnd w:id="304"/>
      <w:r>
        <w:t>S</w:t>
      </w:r>
      <w:r w:rsidRPr="007A682D">
        <w:t xml:space="preserve">tate, territory and Commonwealth </w:t>
      </w:r>
      <w:r w:rsidRPr="005648F3">
        <w:t>authorities currently undertake countering violent extremism programs, which include rehabilitation of children convicted of terrorism offences</w:t>
      </w:r>
      <w:r>
        <w:t xml:space="preserve">, </w:t>
      </w:r>
      <w:r w:rsidRPr="005648F3">
        <w:t xml:space="preserve">conducted through the National Living Safe Together Program, administered by the Department of Home Affairs. </w:t>
      </w:r>
      <w:r>
        <w:t>According to the INLSM, t</w:t>
      </w:r>
      <w:r w:rsidRPr="005648F3">
        <w:t xml:space="preserve">hat program includes both early intervention activity and work to rehabilitate those convicted of terrorism offences and to prevent the radicalisation of others within the corrections systems. </w:t>
      </w:r>
      <w:r>
        <w:t>T</w:t>
      </w:r>
      <w:r w:rsidRPr="005648F3">
        <w:t xml:space="preserve">he INSLM identified a capability gap in respect </w:t>
      </w:r>
      <w:r>
        <w:t>of</w:t>
      </w:r>
      <w:r w:rsidRPr="005648F3">
        <w:t xml:space="preserve"> those young offenders who have been charged</w:t>
      </w:r>
      <w:r>
        <w:t>,</w:t>
      </w:r>
      <w:r w:rsidRPr="005648F3">
        <w:t xml:space="preserve"> but not yet convicted or sentenced, which represents a potentially long period of time, </w:t>
      </w:r>
      <w:r>
        <w:t xml:space="preserve">although he reported that </w:t>
      </w:r>
      <w:r w:rsidRPr="005648F3">
        <w:t xml:space="preserve">New South Wales and Victoria are taking steps to ensure </w:t>
      </w:r>
      <w:r>
        <w:t xml:space="preserve">countering violent extremism </w:t>
      </w:r>
      <w:r w:rsidRPr="005648F3">
        <w:t>programs are available to children at the pre-sentence stage.</w:t>
      </w:r>
      <w:r w:rsidRPr="005648F3">
        <w:rPr>
          <w:rStyle w:val="EndnoteReference"/>
        </w:rPr>
        <w:endnoteReference w:id="636"/>
      </w:r>
    </w:p>
    <w:p w14:paraId="001FBAA3" w14:textId="77777777" w:rsidR="00301892" w:rsidRDefault="00301892" w:rsidP="00347F86">
      <w:r w:rsidRPr="0004653C">
        <w:t>See Chapter 13</w:t>
      </w:r>
      <w:r>
        <w:t>—</w:t>
      </w:r>
      <w:r w:rsidRPr="0004653C">
        <w:t>Asylum seeking and refugee children for</w:t>
      </w:r>
      <w:r w:rsidRPr="00D46E01">
        <w:t xml:space="preserve"> recommendations on rehabilitation of children involved in armed conflict.</w:t>
      </w:r>
    </w:p>
    <w:p w14:paraId="5C47AA72" w14:textId="77777777" w:rsidR="00301892" w:rsidRDefault="00301892" w:rsidP="00347F86">
      <w:r>
        <w:t>Professor Manfred Nowak, Independent Expert leading the Global Study on Children Deprived of Liberty, in his report to the United Nations General Assembly on 11 July 2019, recommended that governments facilitate the recovery and reintegration of children recruited by non-State armed groups designated as terrorist, recognising such children as victims, and hold those who recruit and use them to account.</w:t>
      </w:r>
      <w:r>
        <w:rPr>
          <w:rStyle w:val="EndnoteReference"/>
        </w:rPr>
        <w:endnoteReference w:id="637"/>
      </w:r>
      <w:r>
        <w:t xml:space="preserve"> He also called for governments to explicitly exclude children from national counter-terrorism and security legislation and ensure that children suspected of national security offences are treated exclusively within child justice systems. Also, they should end all administrative or preventive detention of children and extended pretrial detention for counter-terrorism purposes.</w:t>
      </w:r>
      <w:r>
        <w:rPr>
          <w:rStyle w:val="EndnoteReference"/>
        </w:rPr>
        <w:endnoteReference w:id="638"/>
      </w:r>
      <w:r>
        <w:t xml:space="preserve"> </w:t>
      </w:r>
    </w:p>
    <w:p w14:paraId="12A7D5FD" w14:textId="77777777" w:rsidR="007D3A07" w:rsidRDefault="007D3A07" w:rsidP="00347F86">
      <w:pPr>
        <w:pStyle w:val="Heading2"/>
        <w:widowControl/>
        <w:numPr>
          <w:ilvl w:val="1"/>
          <w:numId w:val="81"/>
        </w:numPr>
        <w:rPr>
          <w:b w:val="0"/>
          <w:bCs/>
        </w:rPr>
      </w:pPr>
      <w:bookmarkStart w:id="310" w:name="_Toc25573150"/>
      <w:r w:rsidRPr="004A37E8">
        <w:rPr>
          <w:bCs/>
        </w:rPr>
        <w:t>The way forward</w:t>
      </w:r>
      <w:bookmarkEnd w:id="310"/>
    </w:p>
    <w:p w14:paraId="61F33109" w14:textId="77777777" w:rsidR="00301892" w:rsidRPr="001861E4" w:rsidRDefault="00301892" w:rsidP="00347F86">
      <w:pPr>
        <w:rPr>
          <w:rFonts w:cs="Open Sans"/>
          <w:lang w:val="en-US"/>
        </w:rPr>
      </w:pPr>
      <w:r w:rsidRPr="00EA330B">
        <w:rPr>
          <w:rFonts w:cs="Open Sans"/>
          <w:b/>
          <w:bCs/>
          <w:color w:val="FF0000"/>
          <w:sz w:val="40"/>
          <w:szCs w:val="40"/>
        </w:rPr>
        <w:t>®</w:t>
      </w:r>
      <w:r>
        <w:rPr>
          <w:rFonts w:cs="Open Sans"/>
          <w:b/>
          <w:bCs/>
          <w:color w:val="FF0000"/>
          <w:sz w:val="40"/>
          <w:szCs w:val="40"/>
        </w:rPr>
        <w:t xml:space="preserve"> </w:t>
      </w:r>
      <w:r w:rsidRPr="00F72598">
        <w:rPr>
          <w:rFonts w:cs="Open Sans"/>
          <w:lang w:val="en-US"/>
        </w:rPr>
        <w:t xml:space="preserve">The </w:t>
      </w:r>
      <w:r w:rsidRPr="00F72598">
        <w:rPr>
          <w:rFonts w:cs="Open Sans"/>
        </w:rPr>
        <w:t>Australian Government</w:t>
      </w:r>
      <w:r w:rsidRPr="00F72598">
        <w:rPr>
          <w:rFonts w:cs="Open Sans"/>
          <w:lang w:val="en-US"/>
        </w:rPr>
        <w:t xml:space="preserve"> </w:t>
      </w:r>
      <w:r>
        <w:rPr>
          <w:rFonts w:cs="Open Sans"/>
          <w:lang w:val="en-US"/>
        </w:rPr>
        <w:t xml:space="preserve">should </w:t>
      </w:r>
      <w:r w:rsidRPr="00F72598">
        <w:rPr>
          <w:rFonts w:cs="Open Sans"/>
          <w:lang w:val="en-US"/>
        </w:rPr>
        <w:t xml:space="preserve">withdraw its reservation to article 37(c) of the </w:t>
      </w:r>
      <w:r w:rsidRPr="00F72598">
        <w:rPr>
          <w:rFonts w:cs="Open Sans"/>
          <w:iCs/>
          <w:lang w:val="en-US"/>
        </w:rPr>
        <w:t>CRC</w:t>
      </w:r>
      <w:r w:rsidRPr="00F72598">
        <w:rPr>
          <w:rFonts w:cs="Open Sans"/>
          <w:lang w:val="en-US"/>
        </w:rPr>
        <w:t>.</w:t>
      </w:r>
    </w:p>
    <w:p w14:paraId="49AD123E" w14:textId="77777777" w:rsidR="00301892" w:rsidRPr="006C70A0" w:rsidRDefault="00301892" w:rsidP="00347F86">
      <w:pPr>
        <w:rPr>
          <w:rFonts w:cs="Open Sans"/>
          <w:b/>
          <w:bCs/>
        </w:rPr>
      </w:pPr>
      <w:r w:rsidRPr="00EA330B">
        <w:rPr>
          <w:rFonts w:cs="Open Sans"/>
          <w:b/>
          <w:bCs/>
          <w:color w:val="FF0000"/>
          <w:sz w:val="40"/>
          <w:szCs w:val="40"/>
        </w:rPr>
        <w:t>®</w:t>
      </w:r>
      <w:r w:rsidRPr="00DA27C6">
        <w:rPr>
          <w:rFonts w:cs="Open Sans"/>
        </w:rPr>
        <w:t>Australian Governme</w:t>
      </w:r>
      <w:r w:rsidRPr="0023076E">
        <w:rPr>
          <w:rFonts w:cs="Open Sans"/>
        </w:rPr>
        <w:t xml:space="preserve">nts should explicitly prohibit the use of isolation practices and force as punishment in </w:t>
      </w:r>
      <w:r>
        <w:rPr>
          <w:rFonts w:cs="Open Sans"/>
        </w:rPr>
        <w:t>youth</w:t>
      </w:r>
      <w:r w:rsidRPr="0023076E">
        <w:rPr>
          <w:rFonts w:cs="Open Sans"/>
        </w:rPr>
        <w:t xml:space="preserve"> justice facilities. These practices should only be permitted when necessary to prevent an imminent and serious threat of injury to the child or others, and only when all other means of control have been exhausted.</w:t>
      </w:r>
    </w:p>
    <w:p w14:paraId="0FA1A48D" w14:textId="77777777" w:rsidR="00301892" w:rsidRPr="00301892" w:rsidRDefault="00301892" w:rsidP="00347F86">
      <w:pPr>
        <w:pStyle w:val="NormalWeb"/>
        <w:rPr>
          <w:rFonts w:ascii="Open Sans" w:hAnsi="Open Sans" w:cs="Open Sans"/>
          <w:b/>
          <w:bCs/>
        </w:rPr>
      </w:pPr>
      <w:r w:rsidRPr="00301892">
        <w:rPr>
          <w:rFonts w:ascii="Open Sans" w:hAnsi="Open Sans" w:cs="Open Sans"/>
          <w:b/>
          <w:bCs/>
          <w:color w:val="FF0000"/>
          <w:sz w:val="40"/>
          <w:szCs w:val="40"/>
        </w:rPr>
        <w:t>®</w:t>
      </w:r>
      <w:r w:rsidRPr="00301892">
        <w:rPr>
          <w:rFonts w:ascii="Open Sans" w:hAnsi="Open Sans" w:cs="Open Sans"/>
          <w:b/>
          <w:bCs/>
        </w:rPr>
        <w:t xml:space="preserve"> </w:t>
      </w:r>
      <w:r w:rsidRPr="00301892">
        <w:rPr>
          <w:rFonts w:ascii="Open Sans" w:hAnsi="Open Sans" w:cs="Open Sans"/>
        </w:rPr>
        <w:t>Australian Governments should review existing systems of monitoring and inspection of youth justice facilities for compliance with OPCAT and amend their legislative frameworks accordingly.</w:t>
      </w:r>
    </w:p>
    <w:p w14:paraId="47326866" w14:textId="77777777" w:rsidR="00301892" w:rsidRDefault="00301892" w:rsidP="00347F86">
      <w:pPr>
        <w:rPr>
          <w:rFonts w:cs="Open Sans"/>
          <w:b/>
          <w:bCs/>
        </w:rPr>
      </w:pPr>
      <w:r w:rsidRPr="00EA330B">
        <w:rPr>
          <w:rFonts w:cs="Open Sans"/>
          <w:b/>
          <w:bCs/>
          <w:color w:val="FF0000"/>
          <w:sz w:val="40"/>
          <w:szCs w:val="40"/>
        </w:rPr>
        <w:t>®</w:t>
      </w:r>
      <w:r>
        <w:rPr>
          <w:rFonts w:cs="Open Sans"/>
          <w:b/>
          <w:bCs/>
          <w:color w:val="FF0000"/>
          <w:sz w:val="40"/>
          <w:szCs w:val="40"/>
        </w:rPr>
        <w:t xml:space="preserve"> </w:t>
      </w:r>
      <w:r>
        <w:rPr>
          <w:rFonts w:cs="Open Sans"/>
          <w:bCs/>
        </w:rPr>
        <w:t xml:space="preserve">The Australian Government should </w:t>
      </w:r>
      <w:r w:rsidRPr="00D64509">
        <w:rPr>
          <w:rFonts w:cs="Open Sans"/>
          <w:bCs/>
        </w:rPr>
        <w:t xml:space="preserve">establish a children’s sub-group </w:t>
      </w:r>
      <w:r>
        <w:rPr>
          <w:rFonts w:cs="Open Sans"/>
          <w:bCs/>
        </w:rPr>
        <w:t xml:space="preserve">of the </w:t>
      </w:r>
      <w:r w:rsidRPr="00D64509">
        <w:rPr>
          <w:rFonts w:cs="Open Sans"/>
          <w:bCs/>
        </w:rPr>
        <w:t>National Preventive Mechanism in Australia</w:t>
      </w:r>
      <w:r>
        <w:rPr>
          <w:rFonts w:cs="Open Sans"/>
          <w:bCs/>
        </w:rPr>
        <w:t xml:space="preserve"> </w:t>
      </w:r>
      <w:r w:rsidRPr="00D64509">
        <w:rPr>
          <w:rFonts w:cs="Open Sans"/>
          <w:bCs/>
        </w:rPr>
        <w:t>to ensure those with expertise and experience of working with children can provide specialist advice, information and recommendations.</w:t>
      </w:r>
    </w:p>
    <w:p w14:paraId="73DBED37" w14:textId="77777777" w:rsidR="00301892" w:rsidRDefault="00301892" w:rsidP="00347F86">
      <w:pPr>
        <w:rPr>
          <w:rFonts w:cs="Open Sans"/>
        </w:rPr>
      </w:pPr>
      <w:r w:rsidRPr="00EA330B">
        <w:rPr>
          <w:rFonts w:cs="Open Sans"/>
          <w:b/>
          <w:bCs/>
          <w:color w:val="FF0000"/>
          <w:sz w:val="40"/>
          <w:szCs w:val="40"/>
        </w:rPr>
        <w:t>®</w:t>
      </w:r>
      <w:r>
        <w:rPr>
          <w:rFonts w:cs="Open Sans"/>
        </w:rPr>
        <w:t xml:space="preserve"> </w:t>
      </w:r>
      <w:r w:rsidRPr="00ED3D21">
        <w:rPr>
          <w:rFonts w:cs="Open Sans"/>
        </w:rPr>
        <w:t>Australi</w:t>
      </w:r>
      <w:r>
        <w:rPr>
          <w:rFonts w:cs="Open Sans"/>
        </w:rPr>
        <w:t xml:space="preserve">an Governments should better implement the principle of detention as a last resort by </w:t>
      </w:r>
      <w:r w:rsidRPr="00ED3D21">
        <w:rPr>
          <w:rFonts w:cs="Open Sans"/>
        </w:rPr>
        <w:t>identify</w:t>
      </w:r>
      <w:r>
        <w:rPr>
          <w:rFonts w:cs="Open Sans"/>
        </w:rPr>
        <w:t>ing</w:t>
      </w:r>
      <w:r w:rsidRPr="00ED3D21">
        <w:rPr>
          <w:rFonts w:cs="Open Sans"/>
        </w:rPr>
        <w:t xml:space="preserve"> and remov</w:t>
      </w:r>
      <w:r>
        <w:rPr>
          <w:rFonts w:cs="Open Sans"/>
        </w:rPr>
        <w:t>ing</w:t>
      </w:r>
      <w:r w:rsidRPr="00ED3D21">
        <w:rPr>
          <w:rFonts w:cs="Open Sans"/>
        </w:rPr>
        <w:t xml:space="preserve"> barriers for young offenders accessing diversionary programs, in particular for Aboriginal and Torres Strait Islander children</w:t>
      </w:r>
      <w:r>
        <w:rPr>
          <w:rFonts w:cs="Open Sans"/>
        </w:rPr>
        <w:t xml:space="preserve">. </w:t>
      </w:r>
    </w:p>
    <w:p w14:paraId="572840DA" w14:textId="77777777" w:rsidR="00301892" w:rsidRPr="001861E4" w:rsidRDefault="00301892" w:rsidP="00347F86">
      <w:pPr>
        <w:rPr>
          <w:rFonts w:cs="Open Sans"/>
        </w:rPr>
      </w:pPr>
      <w:r w:rsidRPr="00EA330B">
        <w:rPr>
          <w:rFonts w:cs="Open Sans"/>
          <w:b/>
          <w:bCs/>
          <w:color w:val="FF0000"/>
          <w:sz w:val="40"/>
          <w:szCs w:val="40"/>
        </w:rPr>
        <w:t>®</w:t>
      </w:r>
      <w:r>
        <w:rPr>
          <w:rFonts w:cs="Open Sans"/>
        </w:rPr>
        <w:t xml:space="preserve"> </w:t>
      </w:r>
      <w:r w:rsidRPr="00ED3D21">
        <w:rPr>
          <w:rFonts w:cs="Open Sans"/>
        </w:rPr>
        <w:t>Australi</w:t>
      </w:r>
      <w:r>
        <w:rPr>
          <w:rFonts w:cs="Open Sans"/>
        </w:rPr>
        <w:t xml:space="preserve">an Governments should </w:t>
      </w:r>
      <w:r w:rsidRPr="00ED3D21">
        <w:rPr>
          <w:rFonts w:cs="Open Sans"/>
        </w:rPr>
        <w:t>expand the availability and range of diversionary programs for young offenders, including community-controlled and culturally-safe programs</w:t>
      </w:r>
      <w:r>
        <w:rPr>
          <w:rFonts w:cs="Open Sans"/>
        </w:rPr>
        <w:t>.</w:t>
      </w:r>
    </w:p>
    <w:p w14:paraId="3E4CDE5C" w14:textId="77777777" w:rsidR="00301892" w:rsidRPr="001861E4" w:rsidRDefault="00301892" w:rsidP="00347F86">
      <w:pPr>
        <w:rPr>
          <w:rFonts w:cs="Open Sans"/>
        </w:rPr>
      </w:pPr>
      <w:r w:rsidRPr="00EA330B">
        <w:rPr>
          <w:rFonts w:cs="Open Sans"/>
          <w:b/>
          <w:bCs/>
          <w:color w:val="FF0000"/>
          <w:sz w:val="40"/>
          <w:szCs w:val="40"/>
        </w:rPr>
        <w:t>®</w:t>
      </w:r>
      <w:r>
        <w:rPr>
          <w:rFonts w:cs="Open Sans"/>
        </w:rPr>
        <w:t xml:space="preserve"> </w:t>
      </w:r>
      <w:r w:rsidRPr="00ED3D21">
        <w:rPr>
          <w:rFonts w:cs="Open Sans"/>
        </w:rPr>
        <w:t>Australi</w:t>
      </w:r>
      <w:r>
        <w:rPr>
          <w:rFonts w:cs="Open Sans"/>
        </w:rPr>
        <w:t xml:space="preserve">an Governments should </w:t>
      </w:r>
      <w:r w:rsidRPr="00ED3D21">
        <w:rPr>
          <w:rFonts w:cs="Open Sans"/>
        </w:rPr>
        <w:t>review bail laws for their impact on the number of children on remand in detention</w:t>
      </w:r>
      <w:r>
        <w:rPr>
          <w:rFonts w:cs="Open Sans"/>
        </w:rPr>
        <w:t xml:space="preserve"> and ensure non-custodial options.</w:t>
      </w:r>
    </w:p>
    <w:p w14:paraId="25FB503B" w14:textId="77777777" w:rsidR="00301892" w:rsidRPr="001861E4" w:rsidRDefault="00301892" w:rsidP="00347F86">
      <w:pPr>
        <w:rPr>
          <w:rFonts w:cs="Open Sans"/>
        </w:rPr>
      </w:pPr>
      <w:r w:rsidRPr="00EA330B">
        <w:rPr>
          <w:rFonts w:cs="Open Sans"/>
          <w:b/>
          <w:bCs/>
          <w:color w:val="FF0000"/>
          <w:sz w:val="40"/>
          <w:szCs w:val="40"/>
        </w:rPr>
        <w:t>®</w:t>
      </w:r>
      <w:r>
        <w:rPr>
          <w:rFonts w:cs="Open Sans"/>
        </w:rPr>
        <w:t xml:space="preserve"> </w:t>
      </w:r>
      <w:r w:rsidRPr="00ED3D21">
        <w:rPr>
          <w:rFonts w:cs="Open Sans"/>
        </w:rPr>
        <w:t>Australi</w:t>
      </w:r>
      <w:r>
        <w:rPr>
          <w:rFonts w:cs="Open Sans"/>
        </w:rPr>
        <w:t xml:space="preserve">an Governments should </w:t>
      </w:r>
      <w:r w:rsidRPr="00ED3D21">
        <w:rPr>
          <w:rFonts w:cs="Open Sans"/>
        </w:rPr>
        <w:t>abolish mandatory minimum sentencing laws that apply to children.</w:t>
      </w:r>
    </w:p>
    <w:p w14:paraId="3541B4FC" w14:textId="77777777" w:rsidR="00301892" w:rsidRPr="001861E4" w:rsidRDefault="00301892" w:rsidP="00347F86">
      <w:r w:rsidRPr="00EA330B">
        <w:rPr>
          <w:rFonts w:cs="Open Sans"/>
          <w:b/>
          <w:bCs/>
          <w:color w:val="FF0000"/>
          <w:sz w:val="40"/>
          <w:szCs w:val="40"/>
        </w:rPr>
        <w:t>®</w:t>
      </w:r>
      <w:r w:rsidRPr="00972DCE">
        <w:rPr>
          <w:rFonts w:cs="Open Sans"/>
        </w:rPr>
        <w:t xml:space="preserve">Australian Governments </w:t>
      </w:r>
      <w:r>
        <w:rPr>
          <w:rFonts w:cs="Open Sans"/>
        </w:rPr>
        <w:t xml:space="preserve">should </w:t>
      </w:r>
      <w:r w:rsidRPr="00972DCE">
        <w:rPr>
          <w:rFonts w:cs="Open Sans"/>
        </w:rPr>
        <w:t xml:space="preserve">raise the </w:t>
      </w:r>
      <w:r>
        <w:rPr>
          <w:rFonts w:cs="Open Sans"/>
        </w:rPr>
        <w:t xml:space="preserve">minimum </w:t>
      </w:r>
      <w:r w:rsidRPr="00972DCE">
        <w:rPr>
          <w:rFonts w:cs="Open Sans"/>
        </w:rPr>
        <w:t>age of criminal responsibility to at least 1</w:t>
      </w:r>
      <w:r>
        <w:rPr>
          <w:rFonts w:cs="Open Sans"/>
        </w:rPr>
        <w:t>4</w:t>
      </w:r>
      <w:r w:rsidRPr="00972DCE">
        <w:rPr>
          <w:rFonts w:cs="Open Sans"/>
        </w:rPr>
        <w:t xml:space="preserve"> years</w:t>
      </w:r>
      <w:r>
        <w:rPr>
          <w:rFonts w:cs="Open Sans"/>
        </w:rPr>
        <w:t>.</w:t>
      </w:r>
    </w:p>
    <w:p w14:paraId="34C90150" w14:textId="77777777" w:rsidR="00301892" w:rsidRPr="00EB1DA2" w:rsidRDefault="00301892" w:rsidP="00347F86">
      <w:r w:rsidRPr="00EA330B">
        <w:rPr>
          <w:rFonts w:cs="Open Sans"/>
          <w:b/>
          <w:bCs/>
          <w:color w:val="FF0000"/>
          <w:sz w:val="40"/>
          <w:szCs w:val="40"/>
        </w:rPr>
        <w:t>®</w:t>
      </w:r>
      <w:r w:rsidRPr="00EB1DA2">
        <w:t>Australian Government</w:t>
      </w:r>
      <w:r>
        <w:t>s</w:t>
      </w:r>
      <w:r w:rsidRPr="00EB1DA2">
        <w:t xml:space="preserve"> </w:t>
      </w:r>
      <w:r>
        <w:t xml:space="preserve">should </w:t>
      </w:r>
      <w:r w:rsidRPr="00EB1DA2">
        <w:t>ensure that laws that allow for children to be detained following a finding of unfitness to stand trial, or a verdict of not guilty by reason of mental impairment:</w:t>
      </w:r>
    </w:p>
    <w:p w14:paraId="1E4424C5" w14:textId="77777777" w:rsidR="00301892" w:rsidRPr="00080A82" w:rsidRDefault="00301892" w:rsidP="00347F86">
      <w:pPr>
        <w:pStyle w:val="ListParagraph"/>
        <w:keepNext w:val="0"/>
        <w:keepLines w:val="0"/>
        <w:widowControl/>
        <w:numPr>
          <w:ilvl w:val="0"/>
          <w:numId w:val="13"/>
        </w:numPr>
        <w:spacing w:before="240"/>
      </w:pPr>
      <w:r w:rsidRPr="00080A82">
        <w:t>impose effective limits on the total period of detention</w:t>
      </w:r>
    </w:p>
    <w:p w14:paraId="374350B7" w14:textId="77777777" w:rsidR="00301892" w:rsidRPr="00EB1DA2" w:rsidRDefault="00301892" w:rsidP="00347F86">
      <w:pPr>
        <w:pStyle w:val="ListParagraph"/>
        <w:keepNext w:val="0"/>
        <w:keepLines w:val="0"/>
        <w:widowControl/>
        <w:numPr>
          <w:ilvl w:val="0"/>
          <w:numId w:val="13"/>
        </w:numPr>
        <w:spacing w:before="240"/>
      </w:pPr>
      <w:r w:rsidRPr="00EB1DA2">
        <w:t>require regular reviews of the need for detention</w:t>
      </w:r>
    </w:p>
    <w:p w14:paraId="2C7C4A55" w14:textId="77777777" w:rsidR="00301892" w:rsidRPr="001861E4" w:rsidRDefault="00301892" w:rsidP="00347F86">
      <w:pPr>
        <w:pStyle w:val="ListParagraph"/>
        <w:keepNext w:val="0"/>
        <w:keepLines w:val="0"/>
        <w:widowControl/>
        <w:numPr>
          <w:ilvl w:val="0"/>
          <w:numId w:val="13"/>
        </w:numPr>
        <w:spacing w:before="240"/>
        <w:rPr>
          <w:bCs/>
          <w:lang w:val="en"/>
        </w:rPr>
      </w:pPr>
      <w:r w:rsidRPr="00EB1DA2">
        <w:t xml:space="preserve">require a plan </w:t>
      </w:r>
      <w:r w:rsidRPr="00080A82">
        <w:rPr>
          <w:bCs/>
          <w:lang w:val="en"/>
        </w:rPr>
        <w:t>to be put in place, including actions to be taken for the child’s rehabilitation to facilitate their transition into progressively less restrictive environments, and eventually out of detention.</w:t>
      </w:r>
    </w:p>
    <w:p w14:paraId="373C6E27" w14:textId="77777777" w:rsidR="00301892" w:rsidRPr="00F8224B" w:rsidRDefault="00301892" w:rsidP="00347F86">
      <w:pPr>
        <w:rPr>
          <w:rFonts w:cs="Open Sans"/>
          <w:b/>
          <w:bCs/>
        </w:rPr>
      </w:pPr>
      <w:r w:rsidRPr="00EA330B">
        <w:rPr>
          <w:rFonts w:cs="Open Sans"/>
          <w:b/>
          <w:bCs/>
          <w:color w:val="FF0000"/>
          <w:sz w:val="40"/>
          <w:szCs w:val="40"/>
        </w:rPr>
        <w:t>®</w:t>
      </w:r>
      <w:r>
        <w:rPr>
          <w:rFonts w:cs="Open Sans"/>
          <w:b/>
          <w:bCs/>
          <w:color w:val="FF0000"/>
          <w:sz w:val="40"/>
          <w:szCs w:val="40"/>
        </w:rPr>
        <w:t xml:space="preserve"> </w:t>
      </w:r>
      <w:r w:rsidRPr="001861E4">
        <w:rPr>
          <w:rFonts w:cs="Open Sans"/>
          <w:bCs/>
        </w:rPr>
        <w:t>The Australian Government should:</w:t>
      </w:r>
    </w:p>
    <w:p w14:paraId="245AAEC1" w14:textId="77777777" w:rsidR="00301892" w:rsidRPr="004A37E8" w:rsidRDefault="00301892" w:rsidP="00347F86">
      <w:pPr>
        <w:pStyle w:val="ListParagraph"/>
        <w:keepNext w:val="0"/>
        <w:keepLines w:val="0"/>
        <w:widowControl/>
        <w:numPr>
          <w:ilvl w:val="0"/>
          <w:numId w:val="14"/>
        </w:numPr>
        <w:spacing w:before="240"/>
        <w:rPr>
          <w:rFonts w:cs="Open Sans"/>
          <w:bCs/>
        </w:rPr>
      </w:pPr>
      <w:r w:rsidRPr="004A37E8">
        <w:rPr>
          <w:rFonts w:cs="Open Sans"/>
          <w:bCs/>
        </w:rPr>
        <w:t>ensure that whenever a control order is imposed in relation to a person under 18 years of age, any obligations, prohibitions and restrictions imposed constitute the least interference with the child’s liberty, privacy or freedom of movement that is necessary in all the circumstances</w:t>
      </w:r>
    </w:p>
    <w:p w14:paraId="45EEDAC2" w14:textId="77777777" w:rsidR="00301892" w:rsidRPr="004A37E8" w:rsidRDefault="00301892" w:rsidP="00347F86">
      <w:pPr>
        <w:pStyle w:val="ListParagraph"/>
        <w:keepNext w:val="0"/>
        <w:keepLines w:val="0"/>
        <w:widowControl/>
        <w:numPr>
          <w:ilvl w:val="0"/>
          <w:numId w:val="14"/>
        </w:numPr>
        <w:spacing w:before="240"/>
        <w:rPr>
          <w:rFonts w:cs="Open Sans"/>
          <w:bCs/>
        </w:rPr>
      </w:pPr>
      <w:r w:rsidRPr="004A37E8">
        <w:rPr>
          <w:rFonts w:cs="Open Sans"/>
          <w:bCs/>
        </w:rPr>
        <w:t>amend national security laws so that the best interests of the child is:</w:t>
      </w:r>
    </w:p>
    <w:p w14:paraId="774B2A9A" w14:textId="77777777" w:rsidR="00301892" w:rsidRPr="004A37E8" w:rsidRDefault="00301892" w:rsidP="00347F86">
      <w:pPr>
        <w:pStyle w:val="ListParagraph"/>
        <w:keepNext w:val="0"/>
        <w:keepLines w:val="0"/>
        <w:widowControl/>
        <w:numPr>
          <w:ilvl w:val="1"/>
          <w:numId w:val="14"/>
        </w:numPr>
        <w:spacing w:before="240"/>
        <w:rPr>
          <w:bCs/>
        </w:rPr>
      </w:pPr>
      <w:r w:rsidRPr="004A37E8">
        <w:rPr>
          <w:bCs/>
        </w:rPr>
        <w:t>a primary consideration at all stages in proceedings relating to the potential issue of an interim or confirmed control order</w:t>
      </w:r>
    </w:p>
    <w:p w14:paraId="19AE45E4" w14:textId="77777777" w:rsidR="00301892" w:rsidRPr="004A37E8" w:rsidRDefault="00301892" w:rsidP="00347F86">
      <w:pPr>
        <w:pStyle w:val="ListParagraph"/>
        <w:keepNext w:val="0"/>
        <w:keepLines w:val="0"/>
        <w:widowControl/>
        <w:numPr>
          <w:ilvl w:val="1"/>
          <w:numId w:val="14"/>
        </w:numPr>
        <w:spacing w:before="240"/>
        <w:rPr>
          <w:bCs/>
        </w:rPr>
      </w:pPr>
      <w:r w:rsidRPr="004A37E8">
        <w:rPr>
          <w:bCs/>
        </w:rPr>
        <w:t>not made subject to any higher order ‘paramount consideration’</w:t>
      </w:r>
    </w:p>
    <w:p w14:paraId="4DBBFDB1" w14:textId="77777777" w:rsidR="00301892" w:rsidRPr="00636C66" w:rsidRDefault="00301892" w:rsidP="00347F86">
      <w:pPr>
        <w:pStyle w:val="ListParagraph"/>
        <w:keepNext w:val="0"/>
        <w:keepLines w:val="0"/>
        <w:widowControl/>
        <w:numPr>
          <w:ilvl w:val="0"/>
          <w:numId w:val="14"/>
        </w:numPr>
        <w:spacing w:before="240"/>
        <w:rPr>
          <w:rFonts w:cs="Open Sans"/>
          <w:bCs/>
          <w:color w:val="000000"/>
        </w:rPr>
      </w:pPr>
      <w:r w:rsidRPr="004A37E8">
        <w:rPr>
          <w:rFonts w:cs="Open Sans"/>
          <w:bCs/>
        </w:rPr>
        <w:t xml:space="preserve">amend the </w:t>
      </w:r>
      <w:r w:rsidRPr="004A37E8">
        <w:rPr>
          <w:rFonts w:cs="Open Sans"/>
          <w:bCs/>
          <w:i/>
        </w:rPr>
        <w:t>Crimes Act 1914</w:t>
      </w:r>
      <w:r w:rsidRPr="004A37E8">
        <w:rPr>
          <w:rFonts w:cs="Open Sans"/>
          <w:bCs/>
        </w:rPr>
        <w:t xml:space="preserve"> (Cth) so that minimum non-parole periods do not apply to children</w:t>
      </w:r>
    </w:p>
    <w:p w14:paraId="40003C2D" w14:textId="77777777" w:rsidR="00301892" w:rsidRPr="00327229" w:rsidRDefault="00301892" w:rsidP="00347F86">
      <w:pPr>
        <w:pStyle w:val="ListParagraph"/>
        <w:keepNext w:val="0"/>
        <w:keepLines w:val="0"/>
        <w:widowControl/>
        <w:numPr>
          <w:ilvl w:val="0"/>
          <w:numId w:val="14"/>
        </w:numPr>
        <w:spacing w:before="240"/>
        <w:rPr>
          <w:rFonts w:cs="Open Sans"/>
          <w:bCs/>
          <w:color w:val="000000"/>
        </w:rPr>
      </w:pPr>
      <w:r w:rsidRPr="00636C66">
        <w:rPr>
          <w:rFonts w:cs="Open Sans"/>
          <w:bCs/>
        </w:rPr>
        <w:t xml:space="preserve">amend the </w:t>
      </w:r>
      <w:r w:rsidRPr="00636C66">
        <w:rPr>
          <w:rFonts w:cs="Open Sans"/>
          <w:bCs/>
          <w:i/>
        </w:rPr>
        <w:t>Crimes Act 1914</w:t>
      </w:r>
      <w:r w:rsidRPr="00636C66">
        <w:rPr>
          <w:rFonts w:cs="Open Sans"/>
          <w:bCs/>
        </w:rPr>
        <w:t xml:space="preserve"> (Cth) so that </w:t>
      </w:r>
      <w:r>
        <w:rPr>
          <w:rFonts w:cs="Open Sans"/>
          <w:bCs/>
        </w:rPr>
        <w:t xml:space="preserve">presumptions against </w:t>
      </w:r>
      <w:r w:rsidRPr="00636C66">
        <w:rPr>
          <w:rFonts w:cs="Open Sans"/>
          <w:bCs/>
        </w:rPr>
        <w:t>bail for persons accused of certain Commonwealth offences do not apply to children.</w:t>
      </w:r>
    </w:p>
    <w:bookmarkEnd w:id="309"/>
    <w:p w14:paraId="1741BCC5" w14:textId="77777777" w:rsidR="0001328B" w:rsidRDefault="0001328B" w:rsidP="00347F86">
      <w:pPr>
        <w:pStyle w:val="ListParagraph"/>
        <w:keepNext w:val="0"/>
        <w:keepLines w:val="0"/>
        <w:widowControl/>
        <w:spacing w:before="240"/>
        <w:rPr>
          <w:rFonts w:cs="Open Sans"/>
          <w:bCs/>
        </w:rPr>
      </w:pPr>
    </w:p>
    <w:p w14:paraId="08612C0F" w14:textId="0BD576F8" w:rsidR="005C2022" w:rsidRPr="005C2022" w:rsidRDefault="005C2022" w:rsidP="005C2022">
      <w:pPr>
        <w:sectPr w:rsidR="005C2022" w:rsidRPr="005C2022" w:rsidSect="00EC1134">
          <w:headerReference w:type="even" r:id="rId139"/>
          <w:headerReference w:type="default" r:id="rId140"/>
          <w:footerReference w:type="even" r:id="rId141"/>
          <w:footerReference w:type="default" r:id="rId142"/>
          <w:headerReference w:type="first" r:id="rId143"/>
          <w:footerReference w:type="first" r:id="rId144"/>
          <w:endnotePr>
            <w:numFmt w:val="decimal"/>
            <w:numRestart w:val="eachSect"/>
          </w:endnotePr>
          <w:pgSz w:w="11906" w:h="16838" w:code="9"/>
          <w:pgMar w:top="1440" w:right="1440" w:bottom="1440" w:left="1440" w:header="709" w:footer="709" w:gutter="0"/>
          <w:cols w:space="708"/>
          <w:titlePg/>
          <w:docGrid w:linePitch="360"/>
        </w:sectPr>
      </w:pPr>
    </w:p>
    <w:p w14:paraId="64C3A4CC" w14:textId="62B721A1" w:rsidR="005C2022" w:rsidRDefault="0085692A" w:rsidP="005C2022">
      <w:r>
        <w:rPr>
          <w:noProof/>
        </w:rPr>
        <w:drawing>
          <wp:inline distT="0" distB="0" distL="0" distR="0" wp14:anchorId="62526421" wp14:editId="6FF19E93">
            <wp:extent cx="5731510" cy="8279130"/>
            <wp:effectExtent l="0" t="0" r="0" b="1270"/>
            <wp:docPr id="57" name="Immagine 57" descr="Infographic highlighting issues in Chapter 12 Aboriginal and Torres Strait Islander Children&#10;Box 1: Aboriginal and Torre Strait Islander nations: Over 250 languages spoken and 800 dialectical varieties &#10;Box 2: Health inequality&#10;Box 2.1: Child mortality rates have declined 10% since the Closing the Gap target baseline was set in 2008 (2019). &#10;Box 2.2: Aboriginal and Torres Strait Islander children are 2.9 times more likely to have long-term ear or hearing problems compared with non-Indigenous children (2018).&#10;Box 2.3: Aboriginal and Torres Strait Islander children aged 4-17 years accounted for 19.2% of child deaths due to suicide (2007-2015).&#10;Box 2.4: Levels of sexually transmitted infections in children are concerning.&#10;Aboriginal Medical Services play a crucial role in improving knowledge and increasing safe sex practice.&#10;Box 3: Education&#10;Box 3.1: Closing the Gap targets on track: halve the gap in year 12 attainment by 2020, 95% of Indigenous four year olds enrolled in early childhood education by 2025&#10;(2019).&#10;Box 3.2: Closing the Gap targets not on track: school attendance (2014-18), grade 7 to 12 Apparent Retention Rate (2017), literacy and numeracy targets (2017).&#10;Box 4: Discrimination&#10;Box 4.1: 7% of Aboriginal and Torres Strait Islander children aged 10-14 reported being treated unfairly at school because they were Aboriginal and/or Torres Strait Islander (2016).&#10;Box 4.2: Racism is one of the top emerging issues among girls.&#10;Box 5: Child protection&#10;Box 5.1: Aboriginal and Torres Strait Islander children are subject to care and protection orders at 10 times the rate of non-Indigenous children (2017-18).&#10;Box 5.2: Of the 31,800 children in out-of-home care for two years or more, 40% were Aboriginal and Torres Strait Islander children.&#10;Box 6: Need for stronger cultural connections, support for cultural identity, preservation and promotion of Aboriginal and Torres Strait Islander languages.&#10;Box 7: Aboriginal and Torres Strait Islander children are overrepresented in detention and community-based supervision at all ages but are particularly overrepresented in the younger age groups (2017-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 name="Chapter 12_Infographic.png"/>
                    <pic:cNvPicPr/>
                  </pic:nvPicPr>
                  <pic:blipFill>
                    <a:blip r:embed="rId145" cstate="print">
                      <a:extLst>
                        <a:ext uri="{28A0092B-C50C-407E-A947-70E740481C1C}">
                          <a14:useLocalDpi xmlns:a14="http://schemas.microsoft.com/office/drawing/2010/main" val="0"/>
                        </a:ext>
                      </a:extLst>
                    </a:blip>
                    <a:stretch>
                      <a:fillRect/>
                    </a:stretch>
                  </pic:blipFill>
                  <pic:spPr>
                    <a:xfrm>
                      <a:off x="0" y="0"/>
                      <a:ext cx="5731510" cy="8279130"/>
                    </a:xfrm>
                    <a:prstGeom prst="rect">
                      <a:avLst/>
                    </a:prstGeom>
                  </pic:spPr>
                </pic:pic>
              </a:graphicData>
            </a:graphic>
          </wp:inline>
        </w:drawing>
      </w:r>
    </w:p>
    <w:p w14:paraId="269213F4" w14:textId="565C5DB2" w:rsidR="0085692A" w:rsidRDefault="0085692A">
      <w:pPr>
        <w:keepNext w:val="0"/>
        <w:keepLines w:val="0"/>
        <w:widowControl/>
        <w:spacing w:after="160" w:line="259" w:lineRule="auto"/>
      </w:pPr>
      <w:r>
        <w:br w:type="page"/>
      </w:r>
    </w:p>
    <w:p w14:paraId="5699DB12" w14:textId="4B1AF8B2" w:rsidR="0001328B" w:rsidRPr="00682F69" w:rsidRDefault="0001328B" w:rsidP="00347F86">
      <w:pPr>
        <w:pStyle w:val="Heading1"/>
        <w:widowControl/>
        <w:rPr>
          <w:szCs w:val="36"/>
        </w:rPr>
      </w:pPr>
      <w:bookmarkStart w:id="311" w:name="_Toc25573151"/>
      <w:r w:rsidRPr="0033441B">
        <w:rPr>
          <w:szCs w:val="36"/>
        </w:rPr>
        <w:t>Aboriginal and Torres Strait Islander children</w:t>
      </w:r>
      <w:bookmarkEnd w:id="311"/>
    </w:p>
    <w:p w14:paraId="4732FF4A" w14:textId="77777777" w:rsidR="00301892" w:rsidRPr="003B7301" w:rsidRDefault="00301892" w:rsidP="00347F86">
      <w:pPr>
        <w:rPr>
          <w:rFonts w:cs="Open Sans"/>
        </w:rPr>
      </w:pPr>
      <w:r w:rsidRPr="002F34B1">
        <w:rPr>
          <w:rFonts w:cs="Open Sans"/>
        </w:rPr>
        <w:t xml:space="preserve">Aboriginal and Torres Strait Islander children </w:t>
      </w:r>
      <w:r>
        <w:rPr>
          <w:rFonts w:cs="Open Sans"/>
        </w:rPr>
        <w:t xml:space="preserve">in Australia </w:t>
      </w:r>
      <w:r w:rsidRPr="002F34B1">
        <w:rPr>
          <w:rFonts w:cs="Open Sans"/>
        </w:rPr>
        <w:t>continue to face significant disadvantage across a range of domains relevant to their rights and wellbeing</w:t>
      </w:r>
      <w:r>
        <w:rPr>
          <w:rFonts w:cs="Open Sans"/>
        </w:rPr>
        <w:t xml:space="preserve">, including in relation to </w:t>
      </w:r>
      <w:r w:rsidRPr="006E7F91">
        <w:rPr>
          <w:rFonts w:cs="Open Sans"/>
        </w:rPr>
        <w:t xml:space="preserve">health </w:t>
      </w:r>
      <w:r>
        <w:rPr>
          <w:rFonts w:cs="Open Sans"/>
        </w:rPr>
        <w:t xml:space="preserve">and education outcomes, </w:t>
      </w:r>
      <w:r w:rsidRPr="00430334">
        <w:rPr>
          <w:rFonts w:cs="Open Sans"/>
        </w:rPr>
        <w:t>discrimination</w:t>
      </w:r>
      <w:r>
        <w:rPr>
          <w:rFonts w:cs="Open Sans"/>
        </w:rPr>
        <w:t xml:space="preserve">, exposure to </w:t>
      </w:r>
      <w:r w:rsidRPr="00430334">
        <w:rPr>
          <w:rFonts w:cs="Open Sans"/>
        </w:rPr>
        <w:t>family violence</w:t>
      </w:r>
      <w:r>
        <w:rPr>
          <w:rFonts w:cs="Open Sans"/>
        </w:rPr>
        <w:t xml:space="preserve">, and overrepresentation in </w:t>
      </w:r>
      <w:r w:rsidRPr="00430334">
        <w:rPr>
          <w:rFonts w:cs="Open Sans"/>
        </w:rPr>
        <w:t>child protection</w:t>
      </w:r>
      <w:r>
        <w:rPr>
          <w:rFonts w:cs="Open Sans"/>
        </w:rPr>
        <w:t xml:space="preserve"> and youth justice systems</w:t>
      </w:r>
      <w:r w:rsidRPr="006E7F91">
        <w:rPr>
          <w:rFonts w:cs="Open Sans"/>
        </w:rPr>
        <w:t>.</w:t>
      </w:r>
      <w:r>
        <w:rPr>
          <w:rFonts w:cs="Open Sans"/>
        </w:rPr>
        <w:t xml:space="preserve"> </w:t>
      </w:r>
    </w:p>
    <w:p w14:paraId="45A2EF2C" w14:textId="44FEF890" w:rsidR="00301892" w:rsidRDefault="00301892" w:rsidP="00347F86">
      <w:pPr>
        <w:rPr>
          <w:rFonts w:cs="Open Sans"/>
        </w:rPr>
      </w:pPr>
      <w:r>
        <w:rPr>
          <w:rFonts w:cs="Open Sans"/>
          <w:noProof/>
          <w:lang w:val="en-US" w:eastAsia="en-US"/>
        </w:rPr>
        <mc:AlternateContent>
          <mc:Choice Requires="wps">
            <w:drawing>
              <wp:anchor distT="0" distB="0" distL="114300" distR="114300" simplePos="0" relativeHeight="251845632" behindDoc="0" locked="0" layoutInCell="1" allowOverlap="1" wp14:anchorId="29C02530" wp14:editId="47AEDE0B">
                <wp:simplePos x="0" y="0"/>
                <wp:positionH relativeFrom="column">
                  <wp:posOffset>-570865</wp:posOffset>
                </wp:positionH>
                <wp:positionV relativeFrom="paragraph">
                  <wp:posOffset>1174115</wp:posOffset>
                </wp:positionV>
                <wp:extent cx="3577590" cy="1973580"/>
                <wp:effectExtent l="19050" t="0" r="41910" b="45720"/>
                <wp:wrapTopAndBottom/>
                <wp:docPr id="221" name="Oval Callout 15"/>
                <wp:cNvGraphicFramePr/>
                <a:graphic xmlns:a="http://schemas.openxmlformats.org/drawingml/2006/main">
                  <a:graphicData uri="http://schemas.microsoft.com/office/word/2010/wordprocessingShape">
                    <wps:wsp>
                      <wps:cNvSpPr/>
                      <wps:spPr>
                        <a:xfrm>
                          <a:off x="0" y="0"/>
                          <a:ext cx="3577590" cy="1973580"/>
                        </a:xfrm>
                        <a:prstGeom prst="wedgeEllipseCallout">
                          <a:avLst>
                            <a:gd name="adj1" fmla="val 45552"/>
                            <a:gd name="adj2" fmla="val -49234"/>
                          </a:avLst>
                        </a:prstGeom>
                        <a:solidFill>
                          <a:srgbClr val="ED7D31">
                            <a:alpha val="30196"/>
                          </a:srgbClr>
                        </a:solidFill>
                        <a:ln>
                          <a:solidFill>
                            <a:srgbClr val="ED7D3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7EAAACD5" w14:textId="77777777" w:rsidR="00FD1665" w:rsidRPr="00E7618C" w:rsidRDefault="00FD1665" w:rsidP="0001328B">
                            <w:pPr>
                              <w:jc w:val="center"/>
                              <w:rPr>
                                <w:rFonts w:cs="Open Sans"/>
                                <w:color w:val="000000" w:themeColor="text1"/>
                                <w:sz w:val="22"/>
                                <w:szCs w:val="22"/>
                              </w:rPr>
                            </w:pPr>
                            <w:r w:rsidRPr="00E7618C">
                              <w:rPr>
                                <w:rFonts w:cs="Open Sans"/>
                                <w:color w:val="000000" w:themeColor="text1"/>
                                <w:sz w:val="22"/>
                                <w:szCs w:val="22"/>
                              </w:rPr>
                              <w:t>I think Australia should do more to help the young Aboriginal and Torres Strait Islander children and help them get a better education and have the right to f</w:t>
                            </w:r>
                            <w:r>
                              <w:rPr>
                                <w:rFonts w:cs="Open Sans"/>
                                <w:color w:val="000000" w:themeColor="text1"/>
                                <w:sz w:val="22"/>
                                <w:szCs w:val="22"/>
                              </w:rPr>
                              <w:t>eel safe wherever they are (child</w:t>
                            </w:r>
                            <w:r w:rsidRPr="00E7618C">
                              <w:rPr>
                                <w:rFonts w:cs="Open Sans"/>
                                <w:color w:val="000000" w:themeColor="text1"/>
                                <w:sz w:val="22"/>
                                <w:szCs w:val="22"/>
                              </w:rPr>
                              <w:t>, 12)</w:t>
                            </w:r>
                          </w:p>
                          <w:p w14:paraId="74B556A5" w14:textId="77777777" w:rsidR="00FD1665" w:rsidRPr="00E7618C" w:rsidRDefault="00FD1665" w:rsidP="0001328B">
                            <w:pPr>
                              <w:jc w:val="center"/>
                              <w:rPr>
                                <w:rFonts w:cs="Open Sans"/>
                                <w:color w:val="000000" w:themeColor="text1"/>
                                <w:sz w:val="22"/>
                                <w:szCs w:val="22"/>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9C02530" id="Oval Callout 15" o:spid="_x0000_s1104" type="#_x0000_t63" style="position:absolute;margin-left:-44.95pt;margin-top:92.45pt;width:281.7pt;height:155.4pt;z-index:2518456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kgOm5QIAAEoGAAAOAAAAZHJzL2Uyb0RvYy54bWysVVFv2yAQfp+0/4B4bx07cdNEdaooaadJ&#10;1VqtnfpMMMSeMDAgcbJfvwNsJ9uqaZrWB5fj7j4+Pu4uN7eHRqA9M7ZWssDp5QgjJqkqa7kt8JeX&#10;+4trjKwjsiRCSVbgI7P4dvH+3U2r5yxTlRIlMwhApJ23usCVc3qeJJZWrCH2UmkmwcmVaYgD02yT&#10;0pAW0BuRZKPRVdIqU2qjKLMWdtfRiRcBn3NG3SPnljkkCgzcXPia8N34b7K4IfOtIbqqaUeD/AOL&#10;htQSDh2g1sQRtDP1b1BNTY2yirtLqppEcV5TFu4At0lHv9zmuSKahbuAOFYPMtn/B0s/7Z8MqssC&#10;Z1mKkSQNPNLjngi0IkKonUNp7kVqtZ1D7LN+Mp1lYelvfOCm8f/hLugQhD0OwrKDQxQ2x/l0ms9A&#10;fwq+dDYd59dB+uSUro11H5hqkF8UuGXllt0JUWvLOiZBX7J/sC4IXXZkSfkViPNGwLt53pM8z7Pu&#10;Xc9isvOYi8ksG098EDDoIGHVc/D4Vom6vK+FCIbZblbCIMAv8N16uh6nkY3QFYm741E6u+oQbQwP&#10;6D/hCPlX0JHXWSZw86mJf4Woe1i5o2AeUMjPjMMjgtJZ4BXahw2MCaVMukjZVqRkkXI+gr+esm84&#10;nxFIB0CPzEGAAbsD6CMjSI8dOXfxPpWF7huSR38iFpOHjHCykm5IbmqpzFsAAm7VnRzje5GiNF4l&#10;d9gcQoFPr32o39qo8ghVb1QcB1bT+xqq7oFY90QM1BFUKsw09wgfLlRbYNWtMKqU+f7Wvo+HtgQv&#10;Ri3MkwLbbztiGEbio4SGnaWTiR9AwZjk0wwMc+7ZnHvkrlkpqDWobGAXlj7eiX7JjWpeYfQt/ang&#10;IpLC2QWmzvTGysU5B8OTsuUyhMHQ0cQ9yGdNPbgX2hf9y+GVGN21noOu/aT62dP1RxT5FOszpVru&#10;nOK1886Trp0BAyvUUjdc/UQ8t0PU6Sdg8QMAAP//AwBQSwMEFAAGAAgAAAAhAEPbvsHgAAAACwEA&#10;AA8AAABkcnMvZG93bnJldi54bWxMj81OwzAQhO9IvIO1SNxap9DQJMSpCgiJQy8EeujNjbdJVP9E&#10;ttsmb89ygtus5tPsTLkejWYX9KF3VsBingBD2zjV21bA99f7LAMWorRKamdRwIQB1tXtTSkL5a72&#10;Ey91bBmF2FBIAV2MQ8F5aDo0MszdgJa8o/NGRjp9y5WXVwo3mj8kyRM3srf0oZMDvnbYnOqzEfCC&#10;2/otzRb+uJ/MTp3UtNEftRD3d+PmGVjEMf7B8FufqkNFnQ7ubFVgWsAsy3NCyciWJIhYrh5TYAcS&#10;eboCXpX8/4bqBwAA//8DAFBLAQItABQABgAIAAAAIQC2gziS/gAAAOEBAAATAAAAAAAAAAAAAAAA&#10;AAAAAABbQ29udGVudF9UeXBlc10ueG1sUEsBAi0AFAAGAAgAAAAhADj9If/WAAAAlAEAAAsAAAAA&#10;AAAAAAAAAAAALwEAAF9yZWxzLy5yZWxzUEsBAi0AFAAGAAgAAAAhAF2SA6blAgAASgYAAA4AAAAA&#10;AAAAAAAAAAAALgIAAGRycy9lMm9Eb2MueG1sUEsBAi0AFAAGAAgAAAAhAEPbvsHgAAAACwEAAA8A&#10;AAAAAAAAAAAAAAAAPwUAAGRycy9kb3ducmV2LnhtbFBLBQYAAAAABAAEAPMAAABMBgAAAAA=&#10;" adj="20639,165" fillcolor="#ed7d31" strokecolor="#ed7d31" strokeweight="1pt">
                <v:fill opacity="19789f"/>
                <v:textbox>
                  <w:txbxContent>
                    <w:p w14:paraId="7EAAACD5" w14:textId="77777777" w:rsidR="00FD1665" w:rsidRPr="00E7618C" w:rsidRDefault="00FD1665" w:rsidP="0001328B">
                      <w:pPr>
                        <w:jc w:val="center"/>
                        <w:rPr>
                          <w:rFonts w:cs="Open Sans"/>
                          <w:color w:val="000000" w:themeColor="text1"/>
                          <w:sz w:val="22"/>
                          <w:szCs w:val="22"/>
                        </w:rPr>
                      </w:pPr>
                      <w:r w:rsidRPr="00E7618C">
                        <w:rPr>
                          <w:rFonts w:cs="Open Sans"/>
                          <w:color w:val="000000" w:themeColor="text1"/>
                          <w:sz w:val="22"/>
                          <w:szCs w:val="22"/>
                        </w:rPr>
                        <w:t>I think Australia should do more to help the young Aboriginal and Torres Strait Islander children and help them get a better education and have the right to f</w:t>
                      </w:r>
                      <w:r>
                        <w:rPr>
                          <w:rFonts w:cs="Open Sans"/>
                          <w:color w:val="000000" w:themeColor="text1"/>
                          <w:sz w:val="22"/>
                          <w:szCs w:val="22"/>
                        </w:rPr>
                        <w:t>eel safe wherever they are (child</w:t>
                      </w:r>
                      <w:r w:rsidRPr="00E7618C">
                        <w:rPr>
                          <w:rFonts w:cs="Open Sans"/>
                          <w:color w:val="000000" w:themeColor="text1"/>
                          <w:sz w:val="22"/>
                          <w:szCs w:val="22"/>
                        </w:rPr>
                        <w:t>, 12)</w:t>
                      </w:r>
                    </w:p>
                    <w:p w14:paraId="74B556A5" w14:textId="77777777" w:rsidR="00FD1665" w:rsidRPr="00E7618C" w:rsidRDefault="00FD1665" w:rsidP="0001328B">
                      <w:pPr>
                        <w:jc w:val="center"/>
                        <w:rPr>
                          <w:rFonts w:cs="Open Sans"/>
                          <w:color w:val="000000" w:themeColor="text1"/>
                          <w:sz w:val="22"/>
                          <w:szCs w:val="22"/>
                        </w:rPr>
                      </w:pPr>
                    </w:p>
                  </w:txbxContent>
                </v:textbox>
                <w10:wrap type="topAndBottom"/>
              </v:shape>
            </w:pict>
          </mc:Fallback>
        </mc:AlternateContent>
      </w:r>
      <w:r w:rsidRPr="00BB3710">
        <w:rPr>
          <w:rFonts w:cs="Open Sans"/>
          <w:b/>
          <w:noProof/>
          <w:color w:val="4472C4" w:themeColor="accent1"/>
          <w:lang w:val="en-US" w:eastAsia="en-US"/>
        </w:rPr>
        <mc:AlternateContent>
          <mc:Choice Requires="wps">
            <w:drawing>
              <wp:anchor distT="0" distB="0" distL="114300" distR="114300" simplePos="0" relativeHeight="251850752" behindDoc="0" locked="0" layoutInCell="1" allowOverlap="1" wp14:anchorId="10560CCA" wp14:editId="158D7090">
                <wp:simplePos x="0" y="0"/>
                <wp:positionH relativeFrom="margin">
                  <wp:posOffset>3469640</wp:posOffset>
                </wp:positionH>
                <wp:positionV relativeFrom="paragraph">
                  <wp:posOffset>1381125</wp:posOffset>
                </wp:positionV>
                <wp:extent cx="2508885" cy="1173480"/>
                <wp:effectExtent l="0" t="0" r="348615" b="26670"/>
                <wp:wrapTopAndBottom/>
                <wp:docPr id="220" name="Rounded Rectangular Callout 8"/>
                <wp:cNvGraphicFramePr/>
                <a:graphic xmlns:a="http://schemas.openxmlformats.org/drawingml/2006/main">
                  <a:graphicData uri="http://schemas.microsoft.com/office/word/2010/wordprocessingShape">
                    <wps:wsp>
                      <wps:cNvSpPr/>
                      <wps:spPr>
                        <a:xfrm>
                          <a:off x="0" y="0"/>
                          <a:ext cx="2508885" cy="1173480"/>
                        </a:xfrm>
                        <a:prstGeom prst="wedgeRoundRectCallout">
                          <a:avLst>
                            <a:gd name="adj1" fmla="val 61952"/>
                            <a:gd name="adj2" fmla="val -3783"/>
                            <a:gd name="adj3" fmla="val 16667"/>
                          </a:avLst>
                        </a:prstGeom>
                        <a:solidFill>
                          <a:schemeClr val="accent1">
                            <a:lumMod val="20000"/>
                            <a:lumOff val="80000"/>
                            <a:alpha val="30196"/>
                          </a:schemeClr>
                        </a:solidFill>
                        <a:ln w="19050" cap="flat" cmpd="sng" algn="ctr">
                          <a:solidFill>
                            <a:srgbClr val="002060"/>
                          </a:solidFill>
                          <a:prstDash val="solid"/>
                          <a:miter lim="800000"/>
                        </a:ln>
                        <a:effectLst/>
                      </wps:spPr>
                      <wps:txbx>
                        <w:txbxContent>
                          <w:p w14:paraId="1608BB71" w14:textId="77777777" w:rsidR="00FD1665" w:rsidRPr="00BB3710" w:rsidRDefault="00FD1665" w:rsidP="0001328B">
                            <w:pPr>
                              <w:jc w:val="center"/>
                              <w:rPr>
                                <w:rFonts w:cs="Open Sans"/>
                                <w:color w:val="000000" w:themeColor="text1"/>
                                <w:sz w:val="22"/>
                                <w:szCs w:val="22"/>
                              </w:rPr>
                            </w:pPr>
                            <w:r w:rsidRPr="00BB3710">
                              <w:rPr>
                                <w:rFonts w:cs="Open Sans"/>
                                <w:color w:val="000000" w:themeColor="text1"/>
                                <w:sz w:val="22"/>
                                <w:szCs w:val="22"/>
                              </w:rPr>
                              <w:t>I would like to make Aboriginal and Torres Strait islanders treated fairly and not get bullied by other kids at school (</w:t>
                            </w:r>
                            <w:r>
                              <w:rPr>
                                <w:rFonts w:cs="Open Sans"/>
                                <w:color w:val="000000" w:themeColor="text1"/>
                                <w:sz w:val="22"/>
                                <w:szCs w:val="22"/>
                              </w:rPr>
                              <w:t xml:space="preserve">child, </w:t>
                            </w:r>
                            <w:r w:rsidRPr="00BB3710">
                              <w:rPr>
                                <w:rFonts w:cs="Open Sans"/>
                                <w:color w:val="000000" w:themeColor="text1"/>
                                <w:sz w:val="22"/>
                                <w:szCs w:val="22"/>
                              </w:rPr>
                              <w:t>9)</w:t>
                            </w:r>
                          </w:p>
                          <w:p w14:paraId="680BA77A" w14:textId="77777777" w:rsidR="00FD1665" w:rsidRPr="00E17CFD" w:rsidRDefault="00FD1665" w:rsidP="0001328B">
                            <w:pPr>
                              <w:jc w:val="center"/>
                              <w:rPr>
                                <w:rFonts w:cs="Open Sans"/>
                                <w:color w:val="000000" w:themeColor="text1"/>
                                <w:sz w:val="22"/>
                                <w:szCs w:val="22"/>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0560CCA" id="_x0000_s1105" type="#_x0000_t62" style="position:absolute;margin-left:273.2pt;margin-top:108.75pt;width:197.55pt;height:92.4pt;z-index:25185075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r4c35wIAAPMFAAAOAAAAZHJzL2Uyb0RvYy54bWysVMlu2zAQvRfoPxC8J5bk3YgcGA5SFEiT&#10;IEmR85iiloJbSdpy+vUdUvKSpqeiF2k4Mxy+ebNcXe+lIDtuXaNVTtPLhBKumC4aVeX0+8vtxYwS&#10;50EVILTiOX3jjl4vP3+6as2CZ7rWouCWYBDlFq3Jae29WQwGjtVcgrvUhis0ltpK8Hi01aCw0GJ0&#10;KQZZkkwGrbaFsZpx51B70xnpMsYvS878Q1k67onIKWLz8WvjdxO+g+UVLCoLpm5YDwP+AYWERuGj&#10;x1A34IFsbfMhlGyY1U6X/pJpOdBl2TAec8Bs0uSPbJ5rMDzmguQ4c6TJ/b+w7H73aElT5DTLkB8F&#10;Eov0pLeq4AV5QvpAVVsBlqxBCL31ZBYoa41b4M1n82j7k0Mx5L8vrQx/zIzsI81vR5r53hOGymyc&#10;zGazMSUMbWk6HY5msRCD03Vjnf/CtSRByGnLi4pHVAFSDyXyDbs75yPxRQ8eih8pJaUUWMcdCDJJ&#10;5+Osr/OZT3buczGczoYffYbnPulkMpkGH4TZv4rSAWiA4LRoittGiHgIHczXwhIEkVNgjCufRsxi&#10;K7/potNjDyd9F6Iae7VTz05qEKaGTjtM0vmkhxAnJMSPgN49LRRpkdh5MsaKMsCpKgV4FKXBOjtV&#10;UQKiwnFl3kZA7247W22OsJMkSyaH4rxzC4nfgKs7ZNHUESgbjxMtGpnTmMXhtlCBFh5nEmsWiAxt&#10;1DVOkPx+s4+dOJ2HSEG10cUbtqfV3dw6w24bfPcOnH8EiwXGBHH5+Af8lEJj1rqXKKm1/fU3ffDH&#10;+UErJS0OPjLycwuWUyK+KpyseToahU0RD6PxNIyFPbdszi1qK9ca64sth+iiGPy9OIil1fIVd9Qq&#10;vIomUAzf7rjvD2vfLSTccoyvVtENt4MBf6eeDQvBA3WB8Zf9K1jTT4XHgbrXhyXRd2XXoCffcFPp&#10;1dbrsjmS3vHaVwA3S+yhfguG1XV+jl6nXb38DQAA//8DAFBLAwQUAAYACAAAACEAH6oAC+AAAAAL&#10;AQAADwAAAGRycy9kb3ducmV2LnhtbEyPwU6DQBCG7ya+w2ZMvNkFSltFlqY18dyIJqa3hR2ByM4S&#10;dlton97xpLeZzJ9vvj/fzrYXZxx950hBvIhAINXOdNQo+Hh/fXgE4YMmo3tHqOCCHrbF7U2uM+Mm&#10;esNzGRrBEPKZVtCGMGRS+rpFq/3CDUh8+3Kj1YHXsZFm1BPDbS+TKFpLqzviD60e8KXF+rs8WQWr&#10;st5PO+/t1R/31WX5KafD9aDU/d28ewYRcA5/YfjVZ3Uo2KlyJzJe9MxI1ylHFSTxZgWCE09pzEOl&#10;II2SJcgil/87FD8AAAD//wMAUEsBAi0AFAAGAAgAAAAhALaDOJL+AAAA4QEAABMAAAAAAAAAAAAA&#10;AAAAAAAAAFtDb250ZW50X1R5cGVzXS54bWxQSwECLQAUAAYACAAAACEAOP0h/9YAAACUAQAACwAA&#10;AAAAAAAAAAAAAAAvAQAAX3JlbHMvLnJlbHNQSwECLQAUAAYACAAAACEAWa+HN+cCAADzBQAADgAA&#10;AAAAAAAAAAAAAAAuAgAAZHJzL2Uyb0RvYy54bWxQSwECLQAUAAYACAAAACEAH6oAC+AAAAALAQAA&#10;DwAAAAAAAAAAAAAAAABBBQAAZHJzL2Rvd25yZXYueG1sUEsFBgAAAAAEAAQA8wAAAE4GAAAAAA==&#10;" adj="24182,9983" fillcolor="#d9e2f3 [660]" strokecolor="#002060" strokeweight="1.5pt">
                <v:fill opacity="19789f"/>
                <v:textbox>
                  <w:txbxContent>
                    <w:p w14:paraId="1608BB71" w14:textId="77777777" w:rsidR="00FD1665" w:rsidRPr="00BB3710" w:rsidRDefault="00FD1665" w:rsidP="0001328B">
                      <w:pPr>
                        <w:jc w:val="center"/>
                        <w:rPr>
                          <w:rFonts w:cs="Open Sans"/>
                          <w:color w:val="000000" w:themeColor="text1"/>
                          <w:sz w:val="22"/>
                          <w:szCs w:val="22"/>
                        </w:rPr>
                      </w:pPr>
                      <w:r w:rsidRPr="00BB3710">
                        <w:rPr>
                          <w:rFonts w:cs="Open Sans"/>
                          <w:color w:val="000000" w:themeColor="text1"/>
                          <w:sz w:val="22"/>
                          <w:szCs w:val="22"/>
                        </w:rPr>
                        <w:t>I would like to make Aboriginal and Torres Strait islanders treated fairly and not get bullied by other kids at school (</w:t>
                      </w:r>
                      <w:r>
                        <w:rPr>
                          <w:rFonts w:cs="Open Sans"/>
                          <w:color w:val="000000" w:themeColor="text1"/>
                          <w:sz w:val="22"/>
                          <w:szCs w:val="22"/>
                        </w:rPr>
                        <w:t xml:space="preserve">child, </w:t>
                      </w:r>
                      <w:r w:rsidRPr="00BB3710">
                        <w:rPr>
                          <w:rFonts w:cs="Open Sans"/>
                          <w:color w:val="000000" w:themeColor="text1"/>
                          <w:sz w:val="22"/>
                          <w:szCs w:val="22"/>
                        </w:rPr>
                        <w:t>9)</w:t>
                      </w:r>
                    </w:p>
                    <w:p w14:paraId="680BA77A" w14:textId="77777777" w:rsidR="00FD1665" w:rsidRPr="00E17CFD" w:rsidRDefault="00FD1665" w:rsidP="0001328B">
                      <w:pPr>
                        <w:jc w:val="center"/>
                        <w:rPr>
                          <w:rFonts w:cs="Open Sans"/>
                          <w:color w:val="000000" w:themeColor="text1"/>
                          <w:sz w:val="22"/>
                          <w:szCs w:val="22"/>
                        </w:rPr>
                      </w:pPr>
                    </w:p>
                  </w:txbxContent>
                </v:textbox>
                <w10:wrap type="topAndBottom" anchorx="margin"/>
              </v:shape>
            </w:pict>
          </mc:Fallback>
        </mc:AlternateContent>
      </w:r>
      <w:r>
        <w:rPr>
          <w:rFonts w:cs="Open Sans"/>
          <w:b/>
          <w:noProof/>
          <w:color w:val="4472C4" w:themeColor="accent1"/>
          <w:sz w:val="28"/>
          <w:szCs w:val="28"/>
          <w:lang w:val="en-US" w:eastAsia="en-US"/>
        </w:rPr>
        <mc:AlternateContent>
          <mc:Choice Requires="wps">
            <w:drawing>
              <wp:anchor distT="0" distB="0" distL="114300" distR="114300" simplePos="0" relativeHeight="251842560" behindDoc="0" locked="0" layoutInCell="1" allowOverlap="1" wp14:anchorId="433AF6DB" wp14:editId="26000FC5">
                <wp:simplePos x="0" y="0"/>
                <wp:positionH relativeFrom="page">
                  <wp:posOffset>814705</wp:posOffset>
                </wp:positionH>
                <wp:positionV relativeFrom="paragraph">
                  <wp:posOffset>3217545</wp:posOffset>
                </wp:positionV>
                <wp:extent cx="2613660" cy="2194560"/>
                <wp:effectExtent l="0" t="438150" r="15240" b="15240"/>
                <wp:wrapTopAndBottom/>
                <wp:docPr id="218" name="Rounded Rectangular Callout 6"/>
                <wp:cNvGraphicFramePr/>
                <a:graphic xmlns:a="http://schemas.openxmlformats.org/drawingml/2006/main">
                  <a:graphicData uri="http://schemas.microsoft.com/office/word/2010/wordprocessingShape">
                    <wps:wsp>
                      <wps:cNvSpPr/>
                      <wps:spPr>
                        <a:xfrm>
                          <a:off x="0" y="0"/>
                          <a:ext cx="2613660" cy="2194560"/>
                        </a:xfrm>
                        <a:prstGeom prst="wedgeRoundRectCallout">
                          <a:avLst>
                            <a:gd name="adj1" fmla="val -38214"/>
                            <a:gd name="adj2" fmla="val -69456"/>
                            <a:gd name="adj3" fmla="val 16667"/>
                          </a:avLst>
                        </a:prstGeom>
                        <a:solidFill>
                          <a:srgbClr val="E1CCF0">
                            <a:alpha val="30196"/>
                          </a:srgbClr>
                        </a:solidFill>
                        <a:ln w="19050">
                          <a:solidFill>
                            <a:srgbClr val="7030A0"/>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3919B5FA" w14:textId="77777777" w:rsidR="00FD1665" w:rsidRPr="00E17CFD" w:rsidRDefault="00FD1665" w:rsidP="0001328B">
                            <w:pPr>
                              <w:jc w:val="center"/>
                              <w:rPr>
                                <w:rFonts w:cs="Open Sans"/>
                                <w:color w:val="000000" w:themeColor="text1"/>
                                <w:sz w:val="22"/>
                                <w:szCs w:val="22"/>
                              </w:rPr>
                            </w:pPr>
                            <w:r w:rsidRPr="00E17CFD">
                              <w:rPr>
                                <w:rFonts w:cs="Open Sans"/>
                                <w:color w:val="000000" w:themeColor="text1"/>
                                <w:sz w:val="22"/>
                                <w:szCs w:val="22"/>
                              </w:rPr>
                              <w:t>I want to learn more about Aboriginal history and culture, I'm already learning a language but think more people should learn. It should be compulsory for all children to learn about Aboriginal culture</w:t>
                            </w:r>
                            <w:r w:rsidRPr="00E17CFD">
                              <w:rPr>
                                <w:rFonts w:cs="Open Sans"/>
                                <w:color w:val="000000" w:themeColor="text1"/>
                                <w:sz w:val="22"/>
                                <w:szCs w:val="22"/>
                              </w:rPr>
                              <w:br/>
                              <w:t xml:space="preserve"> (</w:t>
                            </w:r>
                            <w:r>
                              <w:rPr>
                                <w:rFonts w:cs="Open Sans"/>
                                <w:color w:val="000000" w:themeColor="text1"/>
                                <w:sz w:val="22"/>
                                <w:szCs w:val="22"/>
                              </w:rPr>
                              <w:t xml:space="preserve">child, </w:t>
                            </w:r>
                            <w:r w:rsidRPr="00E17CFD">
                              <w:rPr>
                                <w:rFonts w:cs="Open Sans"/>
                                <w:color w:val="000000" w:themeColor="text1"/>
                                <w:sz w:val="22"/>
                                <w:szCs w:val="22"/>
                              </w:rPr>
                              <w:t>9)</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33AF6DB" id="_x0000_s1106" type="#_x0000_t62" style="position:absolute;margin-left:64.15pt;margin-top:253.35pt;width:205.8pt;height:172.8pt;z-index:251842560;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W5XWAwMAAIkGAAAOAAAAZHJzL2Uyb0RvYy54bWysVU1PGzEQvVfqf7B8h/1IspCIDYpCU1VC&#10;gICKs+P1Zrfy2q7tZEN/fccf2YSCeqjKYbE9M89v3ngmV9f7jqMd06aVosTZeYoRE1RWrdiU+Pvz&#10;6uwSI2OJqAiXgpX4lRl8Pf/86apXM5bLRvKKaQQgwsx6VeLGWjVLEkMb1hFzLhUTYKyl7oiFrd4k&#10;lSY9oHc8ydO0SHqpK6UlZcbA6U0w4rnHr2tG7X1dG2YRLzFws/6r/Xftvsn8isw2mqimpZEG+QcW&#10;HWkFXDpA3RBL0Fa376C6lmppZG3PqewSWdctZT4HyCZL/8jmqSGK+VxAHKMGmcz/g6V3uweN2qrE&#10;eQalEqSDIj3KrahYhR5BPiI2W040WhLO5daiwknWKzODyCf1oOPOwNLlv6915/5DZmjvZX4dZGZ7&#10;iygc5kU2KgqoBgVbnk3HE9gATnIMV9rYr0x2yC1K3LNqwzwrRylS8XqT3a2xXvgqkifVjwyjuuNQ&#10;xx3h6Gx0mWfjWOgTp/yNU+FYvHcanTplRVFcRKLxXqB8oOpIGMnbatVy7jd6s15yjYBEib9ky+Uq&#10;DZS5akg4HaXZ1N8KOCa4exne4HCBemitaToJ8W+MMSrAXaSjdHGQ8sQN0LkAYFe2UCi/sq+cOaJc&#10;PLIa3oArjWfou48N3AmlTNgsmBpSsXDbJIW/KMcQ4el7QIdcgxQDdgRwnf0eO5Q/+rtQ5pt3CI6p&#10;/y14iPA3S2GH4K4VUn+UGYes4s3B/yBSkMapZPfrve+PS5+rO1rL6hWaRsswTYyiqxae6S0x9oFo&#10;eHbwtGEk2nv41FxC8WRcYdRI/eujc+cPXQ1WjHoYRyU2P7dEM4z4NwH9Ps3GYze//GY8uchho08t&#10;61OL2HZLCa8OGgHY+aXzt/ywrLXsXmByLtytYCKCwt0lplYfNksbxiTMXsoWC+8GM0sReyueFHXg&#10;Tmj3/J/3L0Sr2KsW2vxOHkYXmflOCSIffV2kkIutlXVrnfGoa9zAvPNvKc5mN1BP997r+Asy/w0A&#10;AP//AwBQSwMEFAAGAAgAAAAhAJ7FI3/jAAAACwEAAA8AAABkcnMvZG93bnJldi54bWxMj0Frg0AQ&#10;he+F/odlCr2EZK2iVesapFAIXkrSBNrbxt2q1J0Vd03sv+/01B4f8/HeN8V2MQO76Mn1FgU8bAJg&#10;GhuremwFHN9e1ikw5yUqOVjUAr61g215e1PIXNkr7vXl4FtGJehyKaDzfsw5d02njXQbO2qk26ed&#10;jPQUp5arSV6p3Aw8DIKEG9kjLXRy1M+dbr4OsxFQ7arXfb06dqfkY5XVdbKbefMuxP3dUj0B83rx&#10;fzD86pM6lOR0tjMqxwbKYRoRKiAOkkdgRMRRlgE7C0jjMAJeFvz/D+UPAAAA//8DAFBLAQItABQA&#10;BgAIAAAAIQC2gziS/gAAAOEBAAATAAAAAAAAAAAAAAAAAAAAAABbQ29udGVudF9UeXBlc10ueG1s&#10;UEsBAi0AFAAGAAgAAAAhADj9If/WAAAAlAEAAAsAAAAAAAAAAAAAAAAALwEAAF9yZWxzLy5yZWxz&#10;UEsBAi0AFAAGAAgAAAAhAPpbldYDAwAAiQYAAA4AAAAAAAAAAAAAAAAALgIAAGRycy9lMm9Eb2Mu&#10;eG1sUEsBAi0AFAAGAAgAAAAhAJ7FI3/jAAAACwEAAA8AAAAAAAAAAAAAAAAAXQUAAGRycy9kb3du&#10;cmV2LnhtbFBLBQYAAAAABAAEAPMAAABtBgAAAAA=&#10;" adj="2546,-4202" fillcolor="#e1ccf0" strokecolor="#7030a0" strokeweight="1.5pt">
                <v:fill opacity="19789f"/>
                <v:textbox>
                  <w:txbxContent>
                    <w:p w14:paraId="3919B5FA" w14:textId="77777777" w:rsidR="00FD1665" w:rsidRPr="00E17CFD" w:rsidRDefault="00FD1665" w:rsidP="0001328B">
                      <w:pPr>
                        <w:jc w:val="center"/>
                        <w:rPr>
                          <w:rFonts w:cs="Open Sans"/>
                          <w:color w:val="000000" w:themeColor="text1"/>
                          <w:sz w:val="22"/>
                          <w:szCs w:val="22"/>
                        </w:rPr>
                      </w:pPr>
                      <w:r w:rsidRPr="00E17CFD">
                        <w:rPr>
                          <w:rFonts w:cs="Open Sans"/>
                          <w:color w:val="000000" w:themeColor="text1"/>
                          <w:sz w:val="22"/>
                          <w:szCs w:val="22"/>
                        </w:rPr>
                        <w:t>I want to learn more about Aboriginal history and culture, I'm already learning a language but think more people should learn. It should be compulsory for all children to learn about Aboriginal culture</w:t>
                      </w:r>
                      <w:r w:rsidRPr="00E17CFD">
                        <w:rPr>
                          <w:rFonts w:cs="Open Sans"/>
                          <w:color w:val="000000" w:themeColor="text1"/>
                          <w:sz w:val="22"/>
                          <w:szCs w:val="22"/>
                        </w:rPr>
                        <w:br/>
                        <w:t xml:space="preserve"> (</w:t>
                      </w:r>
                      <w:r>
                        <w:rPr>
                          <w:rFonts w:cs="Open Sans"/>
                          <w:color w:val="000000" w:themeColor="text1"/>
                          <w:sz w:val="22"/>
                          <w:szCs w:val="22"/>
                        </w:rPr>
                        <w:t xml:space="preserve">child, </w:t>
                      </w:r>
                      <w:r w:rsidRPr="00E17CFD">
                        <w:rPr>
                          <w:rFonts w:cs="Open Sans"/>
                          <w:color w:val="000000" w:themeColor="text1"/>
                          <w:sz w:val="22"/>
                          <w:szCs w:val="22"/>
                        </w:rPr>
                        <w:t>9)</w:t>
                      </w:r>
                    </w:p>
                  </w:txbxContent>
                </v:textbox>
                <w10:wrap type="topAndBottom" anchorx="page"/>
              </v:shape>
            </w:pict>
          </mc:Fallback>
        </mc:AlternateContent>
      </w:r>
      <w:r>
        <w:rPr>
          <w:rFonts w:cs="Open Sans"/>
          <w:b/>
          <w:noProof/>
          <w:color w:val="4472C4" w:themeColor="accent1"/>
          <w:sz w:val="28"/>
          <w:szCs w:val="28"/>
          <w:lang w:val="en-US" w:eastAsia="en-US"/>
        </w:rPr>
        <mc:AlternateContent>
          <mc:Choice Requires="wps">
            <w:drawing>
              <wp:anchor distT="0" distB="0" distL="114300" distR="114300" simplePos="0" relativeHeight="251841536" behindDoc="0" locked="0" layoutInCell="1" allowOverlap="1" wp14:anchorId="1B57D2BD" wp14:editId="2B55E5EB">
                <wp:simplePos x="0" y="0"/>
                <wp:positionH relativeFrom="margin">
                  <wp:posOffset>2660015</wp:posOffset>
                </wp:positionH>
                <wp:positionV relativeFrom="paragraph">
                  <wp:posOffset>2628265</wp:posOffset>
                </wp:positionV>
                <wp:extent cx="3497580" cy="1209675"/>
                <wp:effectExtent l="0" t="152400" r="26670" b="28575"/>
                <wp:wrapTopAndBottom/>
                <wp:docPr id="219" name="Rounded Rectangular Callout 1"/>
                <wp:cNvGraphicFramePr/>
                <a:graphic xmlns:a="http://schemas.openxmlformats.org/drawingml/2006/main">
                  <a:graphicData uri="http://schemas.microsoft.com/office/word/2010/wordprocessingShape">
                    <wps:wsp>
                      <wps:cNvSpPr/>
                      <wps:spPr>
                        <a:xfrm>
                          <a:off x="0" y="0"/>
                          <a:ext cx="3497580" cy="1209675"/>
                        </a:xfrm>
                        <a:prstGeom prst="wedgeRoundRectCallout">
                          <a:avLst>
                            <a:gd name="adj1" fmla="val -33507"/>
                            <a:gd name="adj2" fmla="val -61776"/>
                            <a:gd name="adj3" fmla="val 16667"/>
                          </a:avLst>
                        </a:prstGeom>
                        <a:solidFill>
                          <a:srgbClr val="00B050">
                            <a:alpha val="30196"/>
                          </a:srgbClr>
                        </a:solidFill>
                        <a:ln w="19050">
                          <a:solidFill>
                            <a:srgbClr val="00B050"/>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4C6E50FA" w14:textId="77777777" w:rsidR="00FD1665" w:rsidRPr="00D530F9" w:rsidRDefault="00FD1665" w:rsidP="0001328B">
                            <w:pPr>
                              <w:jc w:val="center"/>
                              <w:rPr>
                                <w:rFonts w:cs="Open Sans"/>
                                <w:color w:val="000000" w:themeColor="text1"/>
                                <w:sz w:val="22"/>
                                <w:szCs w:val="22"/>
                              </w:rPr>
                            </w:pPr>
                            <w:r w:rsidRPr="00D530F9">
                              <w:rPr>
                                <w:rFonts w:cs="Open Sans"/>
                                <w:color w:val="000000" w:themeColor="text1"/>
                                <w:sz w:val="22"/>
                                <w:szCs w:val="22"/>
                              </w:rPr>
                              <w:t xml:space="preserve">A lot of Aboriginal history has been lost, which means some people don't really know where they come from </w:t>
                            </w:r>
                            <w:r w:rsidRPr="00D530F9">
                              <w:rPr>
                                <w:rFonts w:cs="Open Sans"/>
                                <w:color w:val="000000" w:themeColor="text1"/>
                                <w:sz w:val="22"/>
                                <w:szCs w:val="22"/>
                              </w:rPr>
                              <w:br/>
                              <w:t>(</w:t>
                            </w:r>
                            <w:r>
                              <w:rPr>
                                <w:rFonts w:cs="Open Sans"/>
                                <w:color w:val="000000" w:themeColor="text1"/>
                                <w:sz w:val="22"/>
                                <w:szCs w:val="22"/>
                              </w:rPr>
                              <w:t xml:space="preserve">child, </w:t>
                            </w:r>
                            <w:r w:rsidRPr="00D530F9">
                              <w:rPr>
                                <w:rFonts w:cs="Open Sans"/>
                                <w:color w:val="000000" w:themeColor="text1"/>
                                <w:sz w:val="22"/>
                                <w:szCs w:val="22"/>
                              </w:rPr>
                              <w:t>16)</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B57D2BD" id="Rounded Rectangular Callout 1" o:spid="_x0000_s1107" type="#_x0000_t62" style="position:absolute;margin-left:209.45pt;margin-top:206.95pt;width:275.4pt;height:95.25pt;z-index:25184153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lGMGAwMAAIkGAAAOAAAAZHJzL2Uyb0RvYy54bWysVU1v2zAMvQ/YfxB0b23nswnqFFmKDgOK&#10;tWg79KzIUuxBljRJiZP9+lEfcZO1p2E9qJJJPj49isz1zb4VaMeMbZQscXGZY8QkVVUjNyX+8XJ3&#10;cYWRdURWRCjJSnxgFt8sPn+67vScDVStRMUMAhBp550uce2cnmeZpTVrib1UmkkwcmVa4uBoNlll&#10;SAforcgGeT7JOmUqbRRl1sLX22jEi4DPOaPugXPLHBIlBm4urCasa79mi2sy3xii64YmGuQfWLSk&#10;kZC0h7oljqCtad5BtQ01yiruLqlqM8V5Q1m4A9ymyP+6zXNNNAt3AXGs7mWy/w+Wft89GtRUJR4U&#10;M4wkaaFIT2orK1ahJ5CPyM1WEINWRAi1dajwknXaziHyWT+adLKw9fffc9P6/3AztA8yH3qZ2d4h&#10;Ch+Ho9l0fAXVoGArBvlsMh171OwtXBvrvjLVIr8pcceqDQusPKVEJehNdvfWBeGrRJ5UPwuMeCug&#10;jjsi0MVwOM6nqdAnToMzp0kxnU7eOw1PnYrJZBKAgGjKC7sjVU/CKtFUd40Q4WA265UwCEiABPmX&#10;fJxHykLXJH4d5sUsZAUcG92DDGc4QqIOdJod48+MKeosSZTyxA3QhQRgX7ZYqLBzB8E8USGfGIc3&#10;AKUZBIah+1jPnVDKpCuiqSYVi9nGOfyluvURgX4A9MgcpOixE4Dv7PfYkXPy96EsNG8fHKXr00QG&#10;R2IxuI8ImZV0fXDbSGU+upmAW6XM0f8oUpTGq+T2633oj6v+5a9VdYCmMSpOE6vpXQPP9J5Y90gM&#10;PDt42jAS3QMsXCgonko7jGplfn/03ftDV4MVow7GUYntry0xDCPxTUK/z4rRyM+vcBiNpwM4mFPL&#10;+tQit+1KwauDRgB2Yev9nThuuVHtK0zOpc8KJiIp5C4xdeZ4WLk4JmH2UrZcBjeYWZq4e/msqQf3&#10;Qvvn/7J/JUanXnXQ5t/VcXSlTokiv/n6SKmWW6d447zRSx11TQeYd+EtpdnsB+rpOXi9/YIs/gAA&#10;AP//AwBQSwMEFAAGAAgAAAAhAPSLHaDeAAAACwEAAA8AAABkcnMvZG93bnJldi54bWxMj0FPwzAM&#10;he9I/IfISNxYWlqVtWs6IRBwQ7Ahcc0ary00TtRkW/n3eCe4PcvPz9+r17MdxRGnMDhSkC4SEEit&#10;MwN1Cj62TzdLECFqMnp0hAp+MMC6ubyodWXcid7xuImd4BAKlVbQx+grKUPbo9Vh4TwS7/Zusjry&#10;OHXSTPrE4XaUt0lSSKsH4g+99vjQY/u9OVjGeHxOtym9hnT0X/2bxs/sxWdKXV/N9ysQEef4Z4Yz&#10;Pt9Aw0w7dyATxKggT5clW88iY8GOsijvQOwUFEmeg2xq+b9D8wsAAP//AwBQSwECLQAUAAYACAAA&#10;ACEAtoM4kv4AAADhAQAAEwAAAAAAAAAAAAAAAAAAAAAAW0NvbnRlbnRfVHlwZXNdLnhtbFBLAQIt&#10;ABQABgAIAAAAIQA4/SH/1gAAAJQBAAALAAAAAAAAAAAAAAAAAC8BAABfcmVscy8ucmVsc1BLAQIt&#10;ABQABgAIAAAAIQDPlGMGAwMAAIkGAAAOAAAAAAAAAAAAAAAAAC4CAABkcnMvZTJvRG9jLnhtbFBL&#10;AQItABQABgAIAAAAIQD0ix2g3gAAAAsBAAAPAAAAAAAAAAAAAAAAAF0FAABkcnMvZG93bnJldi54&#10;bWxQSwUGAAAAAAQABADzAAAAaAYAAAAA&#10;" adj="3562,-2544" fillcolor="#00b050" strokecolor="#00b050" strokeweight="1.5pt">
                <v:fill opacity="19789f"/>
                <v:textbox>
                  <w:txbxContent>
                    <w:p w14:paraId="4C6E50FA" w14:textId="77777777" w:rsidR="00FD1665" w:rsidRPr="00D530F9" w:rsidRDefault="00FD1665" w:rsidP="0001328B">
                      <w:pPr>
                        <w:jc w:val="center"/>
                        <w:rPr>
                          <w:rFonts w:cs="Open Sans"/>
                          <w:color w:val="000000" w:themeColor="text1"/>
                          <w:sz w:val="22"/>
                          <w:szCs w:val="22"/>
                        </w:rPr>
                      </w:pPr>
                      <w:r w:rsidRPr="00D530F9">
                        <w:rPr>
                          <w:rFonts w:cs="Open Sans"/>
                          <w:color w:val="000000" w:themeColor="text1"/>
                          <w:sz w:val="22"/>
                          <w:szCs w:val="22"/>
                        </w:rPr>
                        <w:t xml:space="preserve">A lot of Aboriginal history has been lost, which means some people don't really know where they come from </w:t>
                      </w:r>
                      <w:r w:rsidRPr="00D530F9">
                        <w:rPr>
                          <w:rFonts w:cs="Open Sans"/>
                          <w:color w:val="000000" w:themeColor="text1"/>
                          <w:sz w:val="22"/>
                          <w:szCs w:val="22"/>
                        </w:rPr>
                        <w:br/>
                        <w:t>(</w:t>
                      </w:r>
                      <w:r>
                        <w:rPr>
                          <w:rFonts w:cs="Open Sans"/>
                          <w:color w:val="000000" w:themeColor="text1"/>
                          <w:sz w:val="22"/>
                          <w:szCs w:val="22"/>
                        </w:rPr>
                        <w:t xml:space="preserve">child, </w:t>
                      </w:r>
                      <w:r w:rsidRPr="00D530F9">
                        <w:rPr>
                          <w:rFonts w:cs="Open Sans"/>
                          <w:color w:val="000000" w:themeColor="text1"/>
                          <w:sz w:val="22"/>
                          <w:szCs w:val="22"/>
                        </w:rPr>
                        <w:t>16)</w:t>
                      </w:r>
                    </w:p>
                  </w:txbxContent>
                </v:textbox>
                <w10:wrap type="topAndBottom" anchorx="margin"/>
              </v:shape>
            </w:pict>
          </mc:Fallback>
        </mc:AlternateContent>
      </w:r>
      <w:r>
        <w:rPr>
          <w:rFonts w:cs="Open Sans"/>
          <w:b/>
          <w:noProof/>
          <w:color w:val="4472C4" w:themeColor="accent1"/>
          <w:lang w:val="en-US" w:eastAsia="en-US"/>
        </w:rPr>
        <mc:AlternateContent>
          <mc:Choice Requires="wps">
            <w:drawing>
              <wp:anchor distT="0" distB="0" distL="114300" distR="114300" simplePos="0" relativeHeight="251844608" behindDoc="0" locked="0" layoutInCell="1" allowOverlap="1" wp14:anchorId="0353428B" wp14:editId="09AC200A">
                <wp:simplePos x="0" y="0"/>
                <wp:positionH relativeFrom="column">
                  <wp:posOffset>2915920</wp:posOffset>
                </wp:positionH>
                <wp:positionV relativeFrom="paragraph">
                  <wp:posOffset>3986530</wp:posOffset>
                </wp:positionV>
                <wp:extent cx="3213100" cy="883920"/>
                <wp:effectExtent l="0" t="0" r="25400" b="144780"/>
                <wp:wrapTopAndBottom/>
                <wp:docPr id="216" name="Rounded Rectangular Callout 16"/>
                <wp:cNvGraphicFramePr/>
                <a:graphic xmlns:a="http://schemas.openxmlformats.org/drawingml/2006/main">
                  <a:graphicData uri="http://schemas.microsoft.com/office/word/2010/wordprocessingShape">
                    <wps:wsp>
                      <wps:cNvSpPr/>
                      <wps:spPr>
                        <a:xfrm>
                          <a:off x="0" y="0"/>
                          <a:ext cx="3213100" cy="883920"/>
                        </a:xfrm>
                        <a:prstGeom prst="wedgeRoundRectCallout">
                          <a:avLst>
                            <a:gd name="adj1" fmla="val 28886"/>
                            <a:gd name="adj2" fmla="val 64700"/>
                            <a:gd name="adj3" fmla="val 16667"/>
                          </a:avLst>
                        </a:prstGeom>
                        <a:solidFill>
                          <a:srgbClr val="92D050">
                            <a:alpha val="30196"/>
                          </a:srgbClr>
                        </a:solidFill>
                        <a:ln>
                          <a:solidFill>
                            <a:srgbClr val="92D050"/>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6C64098E" w14:textId="77777777" w:rsidR="00FD1665" w:rsidRPr="00E7618C" w:rsidRDefault="00FD1665" w:rsidP="0001328B">
                            <w:pPr>
                              <w:jc w:val="center"/>
                              <w:rPr>
                                <w:rFonts w:cs="Open Sans"/>
                                <w:color w:val="000000" w:themeColor="text1"/>
                                <w:sz w:val="22"/>
                                <w:szCs w:val="22"/>
                              </w:rPr>
                            </w:pPr>
                            <w:r w:rsidRPr="00E7618C">
                              <w:rPr>
                                <w:rFonts w:cs="Open Sans"/>
                                <w:color w:val="000000" w:themeColor="text1"/>
                                <w:sz w:val="22"/>
                                <w:szCs w:val="22"/>
                              </w:rPr>
                              <w:t xml:space="preserve">We should do more about poverty and help the aboriginal communities more </w:t>
                            </w:r>
                            <w:r>
                              <w:rPr>
                                <w:rFonts w:cs="Open Sans"/>
                                <w:color w:val="000000" w:themeColor="text1"/>
                                <w:sz w:val="22"/>
                                <w:szCs w:val="22"/>
                              </w:rPr>
                              <w:br/>
                            </w:r>
                            <w:r w:rsidRPr="00E7618C">
                              <w:rPr>
                                <w:rFonts w:cs="Open Sans"/>
                                <w:color w:val="000000" w:themeColor="text1"/>
                                <w:sz w:val="22"/>
                                <w:szCs w:val="22"/>
                              </w:rPr>
                              <w:t>(</w:t>
                            </w:r>
                            <w:r>
                              <w:rPr>
                                <w:rFonts w:cs="Open Sans"/>
                                <w:color w:val="000000" w:themeColor="text1"/>
                                <w:sz w:val="22"/>
                                <w:szCs w:val="22"/>
                              </w:rPr>
                              <w:t>child</w:t>
                            </w:r>
                            <w:r w:rsidRPr="00E7618C">
                              <w:rPr>
                                <w:rFonts w:cs="Open Sans"/>
                                <w:color w:val="000000" w:themeColor="text1"/>
                                <w:sz w:val="22"/>
                                <w:szCs w:val="22"/>
                              </w:rPr>
                              <w:t>, 10)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353428B" id="Rounded Rectangular Callout 16" o:spid="_x0000_s1108" type="#_x0000_t62" style="position:absolute;margin-left:229.6pt;margin-top:313.9pt;width:253pt;height:69.6pt;z-index:2518446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25In/AIAAH0GAAAOAAAAZHJzL2Uyb0RvYy54bWysVV1v2yAUfZ+0/4B4X/2RNHWiOlWUqtOk&#10;qqvaTn0mGGJPGBiQONmv3wUcx1v7ME3rgwvcew+Hcz9yfXNoBdozYxslS5xdpBgxSVXVyG2Jv73c&#10;fSowso7IigglWYmPzOKb5ccP151esFzVSlTMIACRdtHpEtfO6UWSWFqzltgLpZkEI1emJQ62ZptU&#10;hnSA3ookT9NZ0ilTaaMosxZOb6MRLwM+54y6r5xb5pAoMXBz4WvCd+O/yfKaLLaG6LqhPQ3yDyxa&#10;0ki4dIC6JY6gnWneQLUNNcoq7i6oahPFeUNZeAO8Jkv/eM1zTTQLbwFxrB5ksv8Plj7sHw1qqhLn&#10;2QwjSVpI0pPayYpV6AnkI3K7E8SgNRFC7RwCL9Cs03YBoc/60fQ7C0svwIGb1v+Hp6FD0Pk46MwO&#10;DlE4nOTZJEshHRRsRTGZ5yERyTlaG+s+M9Uivyhxx6otC6w8pZ5K0Jvs760Lwlc9eVJ9zzDirYA8&#10;7olAeVEUgTMkZ+STj31m0yugE2th5DMZ+2Sz2ezK+wDN/lZYnYh6ClaJprprhAgbs92shUFAocTz&#10;/Da9TCNhoWsSTydpNg/MAMdG94D+G46QfwUdeY0iAdOHJj5TMTdh5Y6CeUAhnxiHvEM28sArdBwb&#10;GBNKmXRZNNWkYpHyZQp/vQhDRCAdAD0yBwEG7B7Ad/Nb7Mi59/ehLDTsEBwFG66JDE7EYvAQEW5W&#10;0g3BbSOVee9lAl7V3xz9TyJFabxK7rA5hJ4ocu/qjzaqOkKjGBUniNX0roHSvCfWPRIDpQbVDGPQ&#10;fYUPF6orsepXGNXK/Hzv3PtDJ4MVow5GUIntjx0xDCPxRUKPz7Pp1M+ssJleXkGXIDO2bMYWuWvX&#10;CmoNih/YhaX3d+K05Ea1rzAtV/5WMBFJ4e4SU2dOm7WLoxHmLWWrVXCDOaWJu5fPmnpwL7Qv+pfD&#10;KzG6708Hnf2gTuOq748o8tnXR0q12jnFG+eNZ137Dcy4UEv9PPZDdLwPXudfjeUvAAAA//8DAFBL&#10;AwQUAAYACAAAACEAE7I0HN4AAAALAQAADwAAAGRycy9kb3ducmV2LnhtbEyPwU7DMAyG70i8Q2Qk&#10;biylsJaVptO0wQMwkHb1GtMWGqdqsq7w9JgTHG1/+v395Xp2vZpoDJ1nA7eLBBRx7W3HjYG31+eb&#10;B1AhIlvsPZOBLwqwri4vSiysP/MLTfvYKAnhUKCBNsah0DrULTkMCz8Qy+3djw6jjGOj7YhnCXe9&#10;TpMk0w47lg8tDrRtqf7cn5yBj12zzb6nzR2Gp5mmuj/s8MDGXF/Nm0dQkeb4B8OvvqhDJU5Hf2Ib&#10;VG/gfrlKBTWQpbl0EGKVLWVzNJBneQK6KvX/DtUPAAAA//8DAFBLAQItABQABgAIAAAAIQC2gziS&#10;/gAAAOEBAAATAAAAAAAAAAAAAAAAAAAAAABbQ29udGVudF9UeXBlc10ueG1sUEsBAi0AFAAGAAgA&#10;AAAhADj9If/WAAAAlAEAAAsAAAAAAAAAAAAAAAAALwEAAF9yZWxzLy5yZWxzUEsBAi0AFAAGAAgA&#10;AAAhAM7bkif8AgAAfQYAAA4AAAAAAAAAAAAAAAAALgIAAGRycy9lMm9Eb2MueG1sUEsBAi0AFAAG&#10;AAgAAAAhABOyNBzeAAAACwEAAA8AAAAAAAAAAAAAAAAAVgUAAGRycy9kb3ducmV2LnhtbFBLBQYA&#10;AAAABAAEAPMAAABhBgAAAAA=&#10;" adj="17039,24775" fillcolor="#92d050" strokecolor="#92d050" strokeweight="1pt">
                <v:fill opacity="19789f"/>
                <v:textbox>
                  <w:txbxContent>
                    <w:p w14:paraId="6C64098E" w14:textId="77777777" w:rsidR="00FD1665" w:rsidRPr="00E7618C" w:rsidRDefault="00FD1665" w:rsidP="0001328B">
                      <w:pPr>
                        <w:jc w:val="center"/>
                        <w:rPr>
                          <w:rFonts w:cs="Open Sans"/>
                          <w:color w:val="000000" w:themeColor="text1"/>
                          <w:sz w:val="22"/>
                          <w:szCs w:val="22"/>
                        </w:rPr>
                      </w:pPr>
                      <w:r w:rsidRPr="00E7618C">
                        <w:rPr>
                          <w:rFonts w:cs="Open Sans"/>
                          <w:color w:val="000000" w:themeColor="text1"/>
                          <w:sz w:val="22"/>
                          <w:szCs w:val="22"/>
                        </w:rPr>
                        <w:t xml:space="preserve">We should do more about poverty and help the aboriginal communities more </w:t>
                      </w:r>
                      <w:r>
                        <w:rPr>
                          <w:rFonts w:cs="Open Sans"/>
                          <w:color w:val="000000" w:themeColor="text1"/>
                          <w:sz w:val="22"/>
                          <w:szCs w:val="22"/>
                        </w:rPr>
                        <w:br/>
                      </w:r>
                      <w:r w:rsidRPr="00E7618C">
                        <w:rPr>
                          <w:rFonts w:cs="Open Sans"/>
                          <w:color w:val="000000" w:themeColor="text1"/>
                          <w:sz w:val="22"/>
                          <w:szCs w:val="22"/>
                        </w:rPr>
                        <w:t>(</w:t>
                      </w:r>
                      <w:r>
                        <w:rPr>
                          <w:rFonts w:cs="Open Sans"/>
                          <w:color w:val="000000" w:themeColor="text1"/>
                          <w:sz w:val="22"/>
                          <w:szCs w:val="22"/>
                        </w:rPr>
                        <w:t>child</w:t>
                      </w:r>
                      <w:r w:rsidRPr="00E7618C">
                        <w:rPr>
                          <w:rFonts w:cs="Open Sans"/>
                          <w:color w:val="000000" w:themeColor="text1"/>
                          <w:sz w:val="22"/>
                          <w:szCs w:val="22"/>
                        </w:rPr>
                        <w:t>, 10)</w:t>
                      </w:r>
                    </w:p>
                  </w:txbxContent>
                </v:textbox>
                <w10:wrap type="topAndBottom"/>
              </v:shape>
            </w:pict>
          </mc:Fallback>
        </mc:AlternateContent>
      </w:r>
      <w:r>
        <w:rPr>
          <w:rFonts w:cs="Open Sans"/>
          <w:noProof/>
        </w:rPr>
        <mc:AlternateContent>
          <mc:Choice Requires="wps">
            <w:drawing>
              <wp:anchor distT="0" distB="0" distL="114300" distR="114300" simplePos="0" relativeHeight="251846656" behindDoc="0" locked="0" layoutInCell="1" allowOverlap="1" wp14:anchorId="46CA9980" wp14:editId="38F427EA">
                <wp:simplePos x="0" y="0"/>
                <wp:positionH relativeFrom="column">
                  <wp:posOffset>2188392</wp:posOffset>
                </wp:positionH>
                <wp:positionV relativeFrom="paragraph">
                  <wp:posOffset>4753973</wp:posOffset>
                </wp:positionV>
                <wp:extent cx="2686050" cy="1733550"/>
                <wp:effectExtent l="19050" t="19050" r="38100" b="247650"/>
                <wp:wrapTopAndBottom/>
                <wp:docPr id="215" name="Speech Bubble: Oval 215"/>
                <wp:cNvGraphicFramePr/>
                <a:graphic xmlns:a="http://schemas.openxmlformats.org/drawingml/2006/main">
                  <a:graphicData uri="http://schemas.microsoft.com/office/word/2010/wordprocessingShape">
                    <wps:wsp>
                      <wps:cNvSpPr/>
                      <wps:spPr>
                        <a:xfrm>
                          <a:off x="0" y="0"/>
                          <a:ext cx="2686050" cy="1733550"/>
                        </a:xfrm>
                        <a:prstGeom prst="wedgeEllipseCallout">
                          <a:avLst/>
                        </a:prstGeom>
                      </wps:spPr>
                      <wps:style>
                        <a:lnRef idx="1">
                          <a:schemeClr val="accent5"/>
                        </a:lnRef>
                        <a:fillRef idx="2">
                          <a:schemeClr val="accent5"/>
                        </a:fillRef>
                        <a:effectRef idx="1">
                          <a:schemeClr val="accent5"/>
                        </a:effectRef>
                        <a:fontRef idx="minor">
                          <a:schemeClr val="dk1"/>
                        </a:fontRef>
                      </wps:style>
                      <wps:txbx>
                        <w:txbxContent>
                          <w:p w14:paraId="3F30D3FF" w14:textId="77777777" w:rsidR="00FD1665" w:rsidRPr="00BE166C" w:rsidRDefault="00FD1665" w:rsidP="0001328B">
                            <w:pPr>
                              <w:jc w:val="center"/>
                              <w:rPr>
                                <w:rFonts w:cs="Open Sans"/>
                                <w:sz w:val="22"/>
                                <w:szCs w:val="22"/>
                              </w:rPr>
                            </w:pPr>
                            <w:r w:rsidRPr="00BE166C">
                              <w:rPr>
                                <w:rFonts w:cs="Open Sans"/>
                                <w:sz w:val="22"/>
                                <w:szCs w:val="22"/>
                              </w:rPr>
                              <w:t xml:space="preserve">Please help Australia look after aboriginal children and their cultures </w:t>
                            </w:r>
                          </w:p>
                          <w:p w14:paraId="4F41C124" w14:textId="77777777" w:rsidR="00FD1665" w:rsidRPr="00BE166C" w:rsidRDefault="00FD1665" w:rsidP="0001328B">
                            <w:pPr>
                              <w:jc w:val="center"/>
                              <w:rPr>
                                <w:rFonts w:cs="Open Sans"/>
                                <w:sz w:val="22"/>
                                <w:szCs w:val="22"/>
                              </w:rPr>
                            </w:pPr>
                            <w:r w:rsidRPr="00BE166C">
                              <w:rPr>
                                <w:rFonts w:cs="Open Sans"/>
                                <w:sz w:val="22"/>
                                <w:szCs w:val="22"/>
                              </w:rPr>
                              <w:t>(child, 8)</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6CA9980" id="Speech Bubble: Oval 215" o:spid="_x0000_s1109" type="#_x0000_t63" style="position:absolute;margin-left:172.3pt;margin-top:374.35pt;width:211.5pt;height:136.5pt;z-index:2518466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s+61gAIAAEcFAAAOAAAAZHJzL2Uyb0RvYy54bWysVFtP2zAUfp+0/2D5faRpKbCoKerKmCYh&#10;QCsTz65z3ERzbM92m5Rfv2PnAmJIm6a9OD459+98x4vLtpbkANZVWuU0PZlQAorrolK7nH5/uP5w&#10;QYnzTBVMagU5PYKjl8v37xaNyWCqSy0LsASDKJc1Jqel9yZLEsdLqJk70QYUKoW2NfMo2l1SWNZg&#10;9Fom08nkLGm0LYzVHJzDv1edki5jfCGA+zshHHgic4q1+XjaeG7DmSwXLNtZZsqK92Wwf6iiZpXC&#10;pGOoK+YZ2dvqt1B1xa12WvgTrutEC1FxiD1gN+nkVTebkhmIvSA4zowwuf8Xlt8e7i2pipxO0zkl&#10;itU4pI0B4CX5tN9uJWTk7sAkCWoEqzEuQ5+Nube95PAaOm+FrcMXeyJtBPg4AgytJxx/Ts8uziZz&#10;nANHXXo+m81RwDjJs7uxzn8BXZNwyWkDxQ4+S1kZB2smpd77iDM73DjfeQ4eGCZU19UTb/4oIZQk&#10;1TcQ2CRWkEbvSC9YS0uwtZwyzkH52B9WEq2Dm6ikHB2nf3bs7YMrROqNzn+RdfSImbXyo3NdKW3f&#10;yl78SHvwRGc/IND1HSDw7baN072YDdPb6uKII7e62wVn+HWFUN8w5++ZRfLjeHCh/R0eQuomp7q/&#10;UVJq+/TW/2CPnEQtJQ0uU07dzz2zQIn8qpCtH9PT07B9UTidn09RsC8125cata/XGseS4tNheLwG&#10;ey+Hq7C6fsS9X4WsqGKKY+6ccm8HYe27JceXg8NqFc1w4wzzN2pj+ECEwJ2H9pFZ0/PNI1Vv9bB4&#10;LHvFs842jEjp1d5rUUUSBqg7XPsR4LZGVvcvS3gOXsrR6vn9W/4CAAD//wMAUEsDBBQABgAIAAAA&#10;IQAvRc9b4AAAAAwBAAAPAAAAZHJzL2Rvd25yZXYueG1sTI/BTsMwDIbvSLxDZCRuLNlatVNpOiHE&#10;xAkhxoTELWtMW2icqkm3wtNjTuNo+9Pv7y83s+vFEcfQedKwXCgQSLW3HTUa9q/bmzWIEA1Z03tC&#10;Dd8YYFNdXpSmsP5EL3jcxUZwCIXCaGhjHAopQ92iM2HhByS+ffjRmcjj2Eg7mhOHu16ulMqkMx3x&#10;h9YMeN9i/bWbnAZ62v/Qc/K2zR7xc57COybqAbW+vprvbkFEnOMZhj99VoeKnQ5+IhtEryFJ04xR&#10;DXm6zkEwkWc5bw6MqtUyB1mV8n+J6hcAAP//AwBQSwECLQAUAAYACAAAACEAtoM4kv4AAADhAQAA&#10;EwAAAAAAAAAAAAAAAAAAAAAAW0NvbnRlbnRfVHlwZXNdLnhtbFBLAQItABQABgAIAAAAIQA4/SH/&#10;1gAAAJQBAAALAAAAAAAAAAAAAAAAAC8BAABfcmVscy8ucmVsc1BLAQItABQABgAIAAAAIQD4s+61&#10;gAIAAEcFAAAOAAAAAAAAAAAAAAAAAC4CAABkcnMvZTJvRG9jLnhtbFBLAQItABQABgAIAAAAIQAv&#10;Rc9b4AAAAAwBAAAPAAAAAAAAAAAAAAAAANoEAABkcnMvZG93bnJldi54bWxQSwUGAAAAAAQABADz&#10;AAAA5wUAAAAA&#10;" adj="6300,24300" fillcolor="#91bce3 [2168]" strokecolor="#5b9bd5 [3208]" strokeweight=".5pt">
                <v:fill color2="#7aaddd [2616]" rotate="t" colors="0 #b1cbe9;.5 #a3c1e5;1 #92b9e4" focus="100%" type="gradient">
                  <o:fill v:ext="view" type="gradientUnscaled"/>
                </v:fill>
                <v:textbox>
                  <w:txbxContent>
                    <w:p w14:paraId="3F30D3FF" w14:textId="77777777" w:rsidR="00FD1665" w:rsidRPr="00BE166C" w:rsidRDefault="00FD1665" w:rsidP="0001328B">
                      <w:pPr>
                        <w:jc w:val="center"/>
                        <w:rPr>
                          <w:rFonts w:cs="Open Sans"/>
                          <w:sz w:val="22"/>
                          <w:szCs w:val="22"/>
                        </w:rPr>
                      </w:pPr>
                      <w:r w:rsidRPr="00BE166C">
                        <w:rPr>
                          <w:rFonts w:cs="Open Sans"/>
                          <w:sz w:val="22"/>
                          <w:szCs w:val="22"/>
                        </w:rPr>
                        <w:t xml:space="preserve">Please help Australia look after aboriginal children and their cultures </w:t>
                      </w:r>
                    </w:p>
                    <w:p w14:paraId="4F41C124" w14:textId="77777777" w:rsidR="00FD1665" w:rsidRPr="00BE166C" w:rsidRDefault="00FD1665" w:rsidP="0001328B">
                      <w:pPr>
                        <w:jc w:val="center"/>
                        <w:rPr>
                          <w:rFonts w:cs="Open Sans"/>
                          <w:sz w:val="22"/>
                          <w:szCs w:val="22"/>
                        </w:rPr>
                      </w:pPr>
                      <w:r w:rsidRPr="00BE166C">
                        <w:rPr>
                          <w:rFonts w:cs="Open Sans"/>
                          <w:sz w:val="22"/>
                          <w:szCs w:val="22"/>
                        </w:rPr>
                        <w:t>(child, 8)</w:t>
                      </w:r>
                    </w:p>
                  </w:txbxContent>
                </v:textbox>
                <w10:wrap type="topAndBottom"/>
              </v:shape>
            </w:pict>
          </mc:Fallback>
        </mc:AlternateContent>
      </w:r>
      <w:r>
        <w:rPr>
          <w:rFonts w:cs="Open Sans"/>
        </w:rPr>
        <w:t>Most recommendations made throughout this report apply to all children living in Australia, including Aboriginal and Torres Strait Islander children. However, given the significant disadvantage experienced by Aboriginal and Torres Strait Islander children, this chapter contains recommendations which are specific to their circumstances.</w:t>
      </w:r>
    </w:p>
    <w:p w14:paraId="7EB202B0" w14:textId="4B4D89A2" w:rsidR="00301892" w:rsidRDefault="00301892" w:rsidP="00347F86">
      <w:r>
        <w:rPr>
          <w:rFonts w:cs="Open Sans"/>
        </w:rPr>
        <w:t>A</w:t>
      </w:r>
      <w:r w:rsidRPr="001B00EB">
        <w:rPr>
          <w:rFonts w:cs="Open Sans"/>
        </w:rPr>
        <w:t>boriginal and Torres Strait Islander peoples are the oldest civilisation on earth, extending back over 65,000 years. Aboriginal and Torres Strait Islander peoples are vastly diverse in culture, language and in spiritual beliefs.</w:t>
      </w:r>
      <w:r>
        <w:rPr>
          <w:rStyle w:val="EndnoteReference"/>
        </w:rPr>
        <w:endnoteReference w:id="639"/>
      </w:r>
      <w:r>
        <w:rPr>
          <w:rFonts w:cs="Open Sans"/>
        </w:rPr>
        <w:t xml:space="preserve"> </w:t>
      </w:r>
      <w:r w:rsidRPr="001B00EB">
        <w:rPr>
          <w:rFonts w:cs="Open Sans"/>
        </w:rPr>
        <w:t>At the time of colonisation, there were over 500 separate Aboriginal and Torres Strait Islander nations, over 250 languages spoken, and 800 dialectical varieties</w:t>
      </w:r>
      <w:r>
        <w:t>.</w:t>
      </w:r>
      <w:r>
        <w:rPr>
          <w:rStyle w:val="EndnoteReference"/>
        </w:rPr>
        <w:endnoteReference w:id="640"/>
      </w:r>
    </w:p>
    <w:p w14:paraId="0E1E1439" w14:textId="77777777" w:rsidR="00301892" w:rsidRPr="004B1639" w:rsidRDefault="00301892" w:rsidP="00347F86">
      <w:pPr>
        <w:rPr>
          <w:rFonts w:cs="Open Sans"/>
        </w:rPr>
      </w:pPr>
      <w:r w:rsidRPr="00C51D49">
        <w:rPr>
          <w:rFonts w:cs="Open Sans"/>
          <w:b/>
          <w:bCs/>
        </w:rPr>
        <w:t>In its Concluding Observations (2019), the Committee on the Rights of the Child urged the Australian Government to ensure that Aboriginal and Torres Strait Islander children and their communities are meaningfully involved in the planning, implementation and evaluation of policies concerning them.</w:t>
      </w:r>
      <w:r w:rsidRPr="00C51D49">
        <w:rPr>
          <w:rStyle w:val="EndnoteReference"/>
          <w:b/>
          <w:bCs/>
        </w:rPr>
        <w:endnoteReference w:id="641"/>
      </w:r>
    </w:p>
    <w:p w14:paraId="323D601A" w14:textId="77777777" w:rsidR="0001328B" w:rsidRPr="006928DA" w:rsidRDefault="0001328B" w:rsidP="00347F86">
      <w:pPr>
        <w:pStyle w:val="Heading2"/>
        <w:rPr>
          <w:rFonts w:eastAsia="MS Mincho"/>
        </w:rPr>
      </w:pPr>
      <w:bookmarkStart w:id="312" w:name="_Toc25573152"/>
      <w:r w:rsidRPr="0033441B">
        <w:rPr>
          <w:rFonts w:eastAsia="MS Mincho"/>
        </w:rPr>
        <w:t>Health inequality</w:t>
      </w:r>
      <w:bookmarkEnd w:id="312"/>
      <w:r w:rsidRPr="0033441B">
        <w:rPr>
          <w:rFonts w:eastAsia="MS Mincho"/>
        </w:rPr>
        <w:t xml:space="preserve"> </w:t>
      </w:r>
    </w:p>
    <w:p w14:paraId="378CF4B2" w14:textId="77777777" w:rsidR="00301892" w:rsidRDefault="00301892" w:rsidP="00347F86">
      <w:pPr>
        <w:rPr>
          <w:rFonts w:cs="Open Sans"/>
        </w:rPr>
      </w:pPr>
      <w:r>
        <w:rPr>
          <w:rFonts w:cs="Open Sans"/>
        </w:rPr>
        <w:t xml:space="preserve">The </w:t>
      </w:r>
      <w:r w:rsidRPr="001E5ED1">
        <w:rPr>
          <w:rFonts w:cs="Open Sans"/>
        </w:rPr>
        <w:t>disparity in health status between Aboriginal and Torres Strait Islander children and their non-Indigenous counterparts remains a crucial human rights issue within Australia.</w:t>
      </w:r>
      <w:r w:rsidRPr="001E5ED1">
        <w:rPr>
          <w:rStyle w:val="EndnoteReference"/>
        </w:rPr>
        <w:endnoteReference w:id="642"/>
      </w:r>
      <w:r>
        <w:rPr>
          <w:rFonts w:cs="Open Sans"/>
        </w:rPr>
        <w:t xml:space="preserve"> This is despite the investment in </w:t>
      </w:r>
      <w:r w:rsidRPr="00C20EFD">
        <w:rPr>
          <w:rFonts w:cs="Open Sans"/>
        </w:rPr>
        <w:t>Clos</w:t>
      </w:r>
      <w:r>
        <w:rPr>
          <w:rFonts w:cs="Open Sans"/>
        </w:rPr>
        <w:t>ing</w:t>
      </w:r>
      <w:r w:rsidRPr="00C20EFD">
        <w:rPr>
          <w:rFonts w:cs="Open Sans"/>
        </w:rPr>
        <w:t xml:space="preserve"> the Gap</w:t>
      </w:r>
      <w:r>
        <w:rPr>
          <w:rFonts w:cs="Open Sans"/>
          <w:i/>
          <w:iCs/>
        </w:rPr>
        <w:t>—</w:t>
      </w:r>
      <w:r>
        <w:rPr>
          <w:rFonts w:cs="Open Sans"/>
        </w:rPr>
        <w:t>a national strategy to reduce health and related inequalities for Aboriginal and Torres Strait Islander peoples, which has been in place since 2008.</w:t>
      </w:r>
    </w:p>
    <w:p w14:paraId="35941AD8" w14:textId="77777777" w:rsidR="00301892" w:rsidRPr="001839A6" w:rsidRDefault="00301892" w:rsidP="00347F86">
      <w:pPr>
        <w:rPr>
          <w:rFonts w:cs="Open Sans"/>
          <w:b/>
          <w:bCs/>
        </w:rPr>
      </w:pPr>
      <w:r w:rsidRPr="001839A6">
        <w:rPr>
          <w:rFonts w:cs="Open Sans"/>
          <w:b/>
          <w:bCs/>
        </w:rPr>
        <w:t>In its Concluding Observations (2019), the Committee on the Rights of the Child urge</w:t>
      </w:r>
      <w:r>
        <w:rPr>
          <w:rFonts w:cs="Open Sans"/>
          <w:b/>
          <w:bCs/>
        </w:rPr>
        <w:t>d</w:t>
      </w:r>
      <w:r w:rsidRPr="001839A6">
        <w:rPr>
          <w:rFonts w:cs="Open Sans"/>
          <w:b/>
          <w:bCs/>
        </w:rPr>
        <w:t xml:space="preserve"> the Australian Government to promptly address the disparities in the health status of Aboriginal and Torres Strait Islander children.</w:t>
      </w:r>
      <w:r w:rsidRPr="001839A6">
        <w:rPr>
          <w:rStyle w:val="EndnoteReference"/>
          <w:b/>
          <w:bCs/>
        </w:rPr>
        <w:endnoteReference w:id="643"/>
      </w:r>
    </w:p>
    <w:p w14:paraId="0DD6A391" w14:textId="77777777" w:rsidR="00301892" w:rsidRPr="00535B68" w:rsidRDefault="00301892" w:rsidP="00347F86">
      <w:pPr>
        <w:rPr>
          <w:rStyle w:val="EndnoteReference"/>
        </w:rPr>
      </w:pPr>
      <w:r w:rsidRPr="003C2927">
        <w:rPr>
          <w:rFonts w:cs="Open Sans"/>
        </w:rPr>
        <w:t xml:space="preserve">The Australian Institute of Health and Welfare </w:t>
      </w:r>
      <w:r>
        <w:rPr>
          <w:rFonts w:cs="Open Sans"/>
        </w:rPr>
        <w:t xml:space="preserve">(AIHW) </w:t>
      </w:r>
      <w:r w:rsidRPr="003C2927">
        <w:rPr>
          <w:rFonts w:cs="Open Sans"/>
        </w:rPr>
        <w:t xml:space="preserve">reported in 2018 that </w:t>
      </w:r>
      <w:r>
        <w:rPr>
          <w:rFonts w:cs="Open Sans"/>
        </w:rPr>
        <w:t xml:space="preserve">there are major gaps in data on </w:t>
      </w:r>
      <w:r w:rsidRPr="003C2927">
        <w:rPr>
          <w:rFonts w:cs="Open Sans"/>
        </w:rPr>
        <w:t>important health issues affecting Aboriginal and Torres Strait Islander children</w:t>
      </w:r>
      <w:r>
        <w:rPr>
          <w:rFonts w:cs="Open Sans"/>
        </w:rPr>
        <w:t>.</w:t>
      </w:r>
      <w:r w:rsidRPr="00DD7968">
        <w:rPr>
          <w:rStyle w:val="EndnoteReference"/>
        </w:rPr>
        <w:endnoteReference w:id="644"/>
      </w:r>
      <w:r>
        <w:rPr>
          <w:rFonts w:cs="Open Sans"/>
        </w:rPr>
        <w:t xml:space="preserve"> This includes </w:t>
      </w:r>
      <w:r w:rsidRPr="003C2927">
        <w:rPr>
          <w:rFonts w:cs="Open Sans"/>
        </w:rPr>
        <w:t>culturally</w:t>
      </w:r>
      <w:r>
        <w:rPr>
          <w:rFonts w:cs="Open Sans"/>
        </w:rPr>
        <w:t>-</w:t>
      </w:r>
      <w:r w:rsidRPr="003C2927">
        <w:rPr>
          <w:rFonts w:cs="Open Sans"/>
        </w:rPr>
        <w:t>appropriate data that measures wellbeing, treatment of mental health conditions, sexual health</w:t>
      </w:r>
      <w:r>
        <w:rPr>
          <w:rFonts w:cs="Open Sans"/>
        </w:rPr>
        <w:t xml:space="preserve"> (</w:t>
      </w:r>
      <w:r w:rsidRPr="003C2927">
        <w:rPr>
          <w:rFonts w:cs="Open Sans"/>
        </w:rPr>
        <w:t>including use of contraception and sexual health services</w:t>
      </w:r>
      <w:r>
        <w:rPr>
          <w:rFonts w:cs="Open Sans"/>
        </w:rPr>
        <w:t>)</w:t>
      </w:r>
      <w:r w:rsidRPr="003C2927">
        <w:rPr>
          <w:rFonts w:cs="Open Sans"/>
        </w:rPr>
        <w:t xml:space="preserve">, </w:t>
      </w:r>
      <w:r>
        <w:rPr>
          <w:rFonts w:cs="Open Sans"/>
        </w:rPr>
        <w:t xml:space="preserve">and </w:t>
      </w:r>
      <w:r w:rsidRPr="003C2927">
        <w:rPr>
          <w:rFonts w:cs="Open Sans"/>
        </w:rPr>
        <w:t>use of primary health care services</w:t>
      </w:r>
      <w:r>
        <w:rPr>
          <w:rFonts w:cs="Open Sans"/>
        </w:rPr>
        <w:t>.</w:t>
      </w:r>
      <w:r w:rsidRPr="00535B68">
        <w:rPr>
          <w:rStyle w:val="EndnoteReference"/>
        </w:rPr>
        <w:endnoteReference w:id="645"/>
      </w:r>
    </w:p>
    <w:p w14:paraId="7E4DB602" w14:textId="77777777" w:rsidR="00301892" w:rsidRDefault="00301892" w:rsidP="00347F86">
      <w:pPr>
        <w:rPr>
          <w:rFonts w:cs="Open Sans"/>
        </w:rPr>
      </w:pPr>
      <w:r>
        <w:rPr>
          <w:rFonts w:cs="Open Sans"/>
        </w:rPr>
        <w:t>It pointed out that d</w:t>
      </w:r>
      <w:r w:rsidRPr="00183B28">
        <w:rPr>
          <w:rFonts w:cs="Open Sans"/>
        </w:rPr>
        <w:t xml:space="preserve">ata for </w:t>
      </w:r>
      <w:r>
        <w:rPr>
          <w:rFonts w:cs="Open Sans"/>
        </w:rPr>
        <w:t xml:space="preserve">Aboriginal and Torres Strait Islander children aged </w:t>
      </w:r>
      <w:r w:rsidRPr="00183B28">
        <w:rPr>
          <w:rFonts w:cs="Open Sans"/>
        </w:rPr>
        <w:t xml:space="preserve">10–14 </w:t>
      </w:r>
      <w:r>
        <w:rPr>
          <w:rFonts w:cs="Open Sans"/>
        </w:rPr>
        <w:t xml:space="preserve">years </w:t>
      </w:r>
      <w:r w:rsidRPr="00183B28">
        <w:rPr>
          <w:rFonts w:cs="Open Sans"/>
        </w:rPr>
        <w:t>is limited</w:t>
      </w:r>
      <w:r>
        <w:rPr>
          <w:rFonts w:cs="Open Sans"/>
        </w:rPr>
        <w:t>,</w:t>
      </w:r>
      <w:r w:rsidRPr="00183B28">
        <w:rPr>
          <w:rFonts w:cs="Open Sans"/>
        </w:rPr>
        <w:t xml:space="preserve"> compared to </w:t>
      </w:r>
      <w:r>
        <w:rPr>
          <w:rFonts w:cs="Open Sans"/>
        </w:rPr>
        <w:t>those aged 1</w:t>
      </w:r>
      <w:r w:rsidRPr="00183B28">
        <w:rPr>
          <w:rFonts w:cs="Open Sans"/>
        </w:rPr>
        <w:t xml:space="preserve">5–19 and 20–24, as both the </w:t>
      </w:r>
      <w:r w:rsidRPr="00A907AF">
        <w:rPr>
          <w:rFonts w:cs="Open Sans"/>
          <w:i/>
          <w:iCs/>
        </w:rPr>
        <w:t>Australian Aboriginal and Torres Strait Islander People Health Survey</w:t>
      </w:r>
      <w:r w:rsidRPr="00183B28">
        <w:rPr>
          <w:rFonts w:cs="Open Sans"/>
        </w:rPr>
        <w:t xml:space="preserve"> 2012–13 and </w:t>
      </w:r>
      <w:r>
        <w:rPr>
          <w:rFonts w:cs="Open Sans"/>
        </w:rPr>
        <w:t>t</w:t>
      </w:r>
      <w:r w:rsidRPr="00183B28">
        <w:rPr>
          <w:rFonts w:cs="Open Sans"/>
        </w:rPr>
        <w:t xml:space="preserve">he </w:t>
      </w:r>
      <w:r w:rsidRPr="00A907AF">
        <w:rPr>
          <w:rFonts w:cs="Open Sans"/>
          <w:i/>
          <w:iCs/>
        </w:rPr>
        <w:t>National Aboriginal and Torres Strait Islander Health Survey</w:t>
      </w:r>
      <w:r w:rsidRPr="00183B28">
        <w:rPr>
          <w:rFonts w:cs="Open Sans"/>
        </w:rPr>
        <w:t xml:space="preserve"> 2014–15 </w:t>
      </w:r>
      <w:r>
        <w:rPr>
          <w:rFonts w:cs="Open Sans"/>
        </w:rPr>
        <w:t>were</w:t>
      </w:r>
      <w:r w:rsidRPr="00183B28">
        <w:rPr>
          <w:rFonts w:cs="Open Sans"/>
        </w:rPr>
        <w:t xml:space="preserve"> </w:t>
      </w:r>
      <w:r>
        <w:rPr>
          <w:rFonts w:cs="Open Sans"/>
        </w:rPr>
        <w:t>more focused on</w:t>
      </w:r>
      <w:r w:rsidRPr="00183B28">
        <w:rPr>
          <w:rFonts w:cs="Open Sans"/>
        </w:rPr>
        <w:t xml:space="preserve"> adults.</w:t>
      </w:r>
      <w:r w:rsidRPr="00535B68">
        <w:rPr>
          <w:rStyle w:val="EndnoteReference"/>
        </w:rPr>
        <w:endnoteReference w:id="646"/>
      </w:r>
      <w:r w:rsidRPr="00535B68">
        <w:rPr>
          <w:rStyle w:val="EndnoteReference"/>
        </w:rPr>
        <w:t xml:space="preserve">  </w:t>
      </w:r>
    </w:p>
    <w:p w14:paraId="064C5DBF" w14:textId="77777777" w:rsidR="00301892" w:rsidRDefault="00301892" w:rsidP="00347F86">
      <w:pPr>
        <w:rPr>
          <w:rFonts w:cs="Open Sans"/>
        </w:rPr>
      </w:pPr>
      <w:r>
        <w:rPr>
          <w:rFonts w:cs="Open Sans"/>
        </w:rPr>
        <w:t xml:space="preserve">In 2018–19, the </w:t>
      </w:r>
      <w:r w:rsidRPr="00EB2CBF">
        <w:rPr>
          <w:rFonts w:cs="Open Sans"/>
        </w:rPr>
        <w:t>National Aboriginal and Torres Strait Islander Health Survey (NATSIHS)</w:t>
      </w:r>
      <w:r>
        <w:rPr>
          <w:rFonts w:cs="Open Sans"/>
        </w:rPr>
        <w:t xml:space="preserve"> has, for the first time, included u</w:t>
      </w:r>
      <w:r w:rsidRPr="00123E7F">
        <w:rPr>
          <w:rFonts w:cs="Open Sans"/>
        </w:rPr>
        <w:t>p to two child memb</w:t>
      </w:r>
      <w:r>
        <w:rPr>
          <w:rFonts w:cs="Open Sans"/>
        </w:rPr>
        <w:t xml:space="preserve">ers of each selected household </w:t>
      </w:r>
      <w:r w:rsidRPr="00123E7F">
        <w:rPr>
          <w:rFonts w:cs="Open Sans"/>
        </w:rPr>
        <w:t>aged 0 to 17</w:t>
      </w:r>
      <w:r>
        <w:rPr>
          <w:rFonts w:cs="Open Sans"/>
        </w:rPr>
        <w:t>.</w:t>
      </w:r>
      <w:r>
        <w:rPr>
          <w:rStyle w:val="EndnoteReference"/>
        </w:rPr>
        <w:endnoteReference w:id="647"/>
      </w:r>
      <w:r>
        <w:rPr>
          <w:rFonts w:cs="Open Sans"/>
        </w:rPr>
        <w:t xml:space="preserve"> </w:t>
      </w:r>
      <w:r w:rsidRPr="00EB2CBF">
        <w:rPr>
          <w:rFonts w:cs="Open Sans"/>
        </w:rPr>
        <w:t>The results from NATSIHS 2018</w:t>
      </w:r>
      <w:r>
        <w:rPr>
          <w:rFonts w:cs="Open Sans"/>
        </w:rPr>
        <w:t>–</w:t>
      </w:r>
      <w:r w:rsidRPr="00EB2CBF">
        <w:rPr>
          <w:rFonts w:cs="Open Sans"/>
        </w:rPr>
        <w:t>19 will be available in late 2019</w:t>
      </w:r>
      <w:r>
        <w:rPr>
          <w:rFonts w:cs="Open Sans"/>
        </w:rPr>
        <w:t>.</w:t>
      </w:r>
      <w:r>
        <w:rPr>
          <w:rStyle w:val="EndnoteReference"/>
        </w:rPr>
        <w:endnoteReference w:id="648"/>
      </w:r>
      <w:r>
        <w:rPr>
          <w:rFonts w:cs="Open Sans"/>
        </w:rPr>
        <w:t xml:space="preserve"> The inclusion of those aged 0 to 17 is a welcome addition.</w:t>
      </w:r>
    </w:p>
    <w:p w14:paraId="22020132" w14:textId="77777777" w:rsidR="00301892" w:rsidRPr="00D00651" w:rsidRDefault="00301892" w:rsidP="00347F86">
      <w:pPr>
        <w:rPr>
          <w:rFonts w:cs="Open Sans"/>
        </w:rPr>
      </w:pPr>
      <w:bookmarkStart w:id="313" w:name="_Hlk23782404"/>
      <w:r w:rsidRPr="00D00651">
        <w:rPr>
          <w:rFonts w:cs="Open Sans"/>
        </w:rPr>
        <w:t xml:space="preserve">The </w:t>
      </w:r>
      <w:r>
        <w:rPr>
          <w:rFonts w:cs="Open Sans"/>
        </w:rPr>
        <w:t xml:space="preserve">Australian Human Rights </w:t>
      </w:r>
      <w:r w:rsidRPr="00D00651">
        <w:rPr>
          <w:rFonts w:cs="Open Sans"/>
        </w:rPr>
        <w:t>Commission</w:t>
      </w:r>
      <w:r>
        <w:rPr>
          <w:rFonts w:cs="Open Sans"/>
        </w:rPr>
        <w:t xml:space="preserve"> (the Commission)</w:t>
      </w:r>
      <w:r w:rsidRPr="00D00651">
        <w:rPr>
          <w:rFonts w:cs="Open Sans"/>
        </w:rPr>
        <w:t xml:space="preserve"> </w:t>
      </w:r>
      <w:r>
        <w:rPr>
          <w:rFonts w:cs="Open Sans"/>
        </w:rPr>
        <w:t xml:space="preserve">also </w:t>
      </w:r>
      <w:r w:rsidRPr="00D00651">
        <w:rPr>
          <w:rFonts w:cs="Open Sans"/>
        </w:rPr>
        <w:t xml:space="preserve">welcomes Mayi Kuwayu: </w:t>
      </w:r>
      <w:r>
        <w:rPr>
          <w:rFonts w:cs="Open Sans"/>
        </w:rPr>
        <w:t>T</w:t>
      </w:r>
      <w:r w:rsidRPr="00D00651">
        <w:rPr>
          <w:rFonts w:cs="Open Sans"/>
        </w:rPr>
        <w:t>he National Study of Aboriginal and To</w:t>
      </w:r>
      <w:r>
        <w:rPr>
          <w:rFonts w:cs="Open Sans"/>
        </w:rPr>
        <w:t>rres Strait Islander Wellbeing and hopes that it will collect data on children aged 0–17.</w:t>
      </w:r>
      <w:r>
        <w:rPr>
          <w:rStyle w:val="EndnoteReference"/>
        </w:rPr>
        <w:endnoteReference w:id="649"/>
      </w:r>
    </w:p>
    <w:bookmarkEnd w:id="313"/>
    <w:p w14:paraId="7ED4C5FB" w14:textId="77777777" w:rsidR="0001328B" w:rsidRPr="00DC5660" w:rsidRDefault="0001328B" w:rsidP="00347F86">
      <w:pPr>
        <w:pStyle w:val="Heading3"/>
      </w:pPr>
      <w:r w:rsidRPr="00DC5660">
        <w:t>Child mortality</w:t>
      </w:r>
    </w:p>
    <w:p w14:paraId="4822F317" w14:textId="77777777" w:rsidR="00301892" w:rsidRDefault="00301892" w:rsidP="00347F86">
      <w:pPr>
        <w:rPr>
          <w:rFonts w:cs="Open Sans"/>
        </w:rPr>
      </w:pPr>
      <w:bookmarkStart w:id="314" w:name="_Hlk23782414"/>
      <w:r w:rsidRPr="00E74B98">
        <w:rPr>
          <w:rFonts w:cs="Open Sans"/>
        </w:rPr>
        <w:t xml:space="preserve">Since the Closing the Gap target baseline was set in 2008, </w:t>
      </w:r>
      <w:r>
        <w:rPr>
          <w:rFonts w:cs="Open Sans"/>
        </w:rPr>
        <w:t>Aboriginal and Torres Strait Islander</w:t>
      </w:r>
      <w:r w:rsidRPr="00E74B98">
        <w:rPr>
          <w:rFonts w:cs="Open Sans"/>
        </w:rPr>
        <w:t xml:space="preserve"> child mortality rates have declined by 10</w:t>
      </w:r>
      <w:r>
        <w:rPr>
          <w:rFonts w:cs="Open Sans"/>
        </w:rPr>
        <w:t>%</w:t>
      </w:r>
      <w:r w:rsidRPr="00E74B98">
        <w:rPr>
          <w:rFonts w:cs="Open Sans"/>
        </w:rPr>
        <w:t>.</w:t>
      </w:r>
      <w:r w:rsidRPr="00E74B98">
        <w:rPr>
          <w:rStyle w:val="EndnoteReference"/>
        </w:rPr>
        <w:endnoteReference w:id="650"/>
      </w:r>
      <w:r w:rsidRPr="00E74B98">
        <w:rPr>
          <w:rFonts w:cs="Open Sans"/>
        </w:rPr>
        <w:t xml:space="preserve"> </w:t>
      </w:r>
    </w:p>
    <w:p w14:paraId="7FD499DC" w14:textId="77777777" w:rsidR="00301892" w:rsidRDefault="00301892" w:rsidP="00347F86">
      <w:r w:rsidRPr="00E74B98">
        <w:rPr>
          <w:rFonts w:cs="Open Sans"/>
        </w:rPr>
        <w:t xml:space="preserve">However, the gap </w:t>
      </w:r>
      <w:r>
        <w:rPr>
          <w:rFonts w:cs="Open Sans"/>
        </w:rPr>
        <w:t xml:space="preserve">between Aboriginal and Torres Strait Islander children and non-Indigenous children </w:t>
      </w:r>
      <w:r w:rsidRPr="00E74B98">
        <w:rPr>
          <w:rFonts w:cs="Open Sans"/>
        </w:rPr>
        <w:t>has not narrowed</w:t>
      </w:r>
      <w:r>
        <w:rPr>
          <w:rFonts w:cs="Open Sans"/>
        </w:rPr>
        <w:t>,</w:t>
      </w:r>
      <w:r w:rsidRPr="00E74B98">
        <w:rPr>
          <w:rFonts w:cs="Open Sans"/>
        </w:rPr>
        <w:t xml:space="preserve"> because the non-Indigenous rate has declined at a faster rate.</w:t>
      </w:r>
      <w:r w:rsidRPr="00E74B98">
        <w:rPr>
          <w:rStyle w:val="EndnoteReference"/>
        </w:rPr>
        <w:endnoteReference w:id="651"/>
      </w:r>
      <w:r>
        <w:rPr>
          <w:rFonts w:cs="Open Sans"/>
        </w:rPr>
        <w:t xml:space="preserve"> It is for this reason that measuring the gap is not always helpful. </w:t>
      </w:r>
    </w:p>
    <w:bookmarkEnd w:id="314"/>
    <w:p w14:paraId="1A1F8B54" w14:textId="77777777" w:rsidR="00301892" w:rsidRPr="00FF1555" w:rsidRDefault="00301892" w:rsidP="00347F86">
      <w:pPr>
        <w:rPr>
          <w:rFonts w:cs="Open Sans"/>
        </w:rPr>
      </w:pPr>
      <w:r w:rsidRPr="00E74B98">
        <w:rPr>
          <w:rFonts w:cs="Open Sans"/>
        </w:rPr>
        <w:t>Aboriginal and Torres Strait Islander</w:t>
      </w:r>
      <w:r>
        <w:rPr>
          <w:rFonts w:cs="Open Sans"/>
        </w:rPr>
        <w:t xml:space="preserve"> infants are three</w:t>
      </w:r>
      <w:r w:rsidRPr="00FF1555">
        <w:rPr>
          <w:rFonts w:cs="Open Sans"/>
        </w:rPr>
        <w:t xml:space="preserve"> times as likely as non-Ind</w:t>
      </w:r>
      <w:r>
        <w:rPr>
          <w:rFonts w:cs="Open Sans"/>
        </w:rPr>
        <w:t>igenous infants to die between one and six</w:t>
      </w:r>
      <w:r w:rsidRPr="00FF1555">
        <w:rPr>
          <w:rFonts w:cs="Open Sans"/>
        </w:rPr>
        <w:t xml:space="preserve"> months of age, and twice as likely to die for all ot</w:t>
      </w:r>
      <w:r>
        <w:rPr>
          <w:rFonts w:cs="Open Sans"/>
        </w:rPr>
        <w:t>her age categories except for one day to one</w:t>
      </w:r>
      <w:r w:rsidRPr="00FF1555">
        <w:rPr>
          <w:rFonts w:cs="Open Sans"/>
        </w:rPr>
        <w:t xml:space="preserve"> w</w:t>
      </w:r>
      <w:r>
        <w:rPr>
          <w:rFonts w:cs="Open Sans"/>
        </w:rPr>
        <w:t>eek old, where the risks are equivalent.</w:t>
      </w:r>
      <w:r w:rsidRPr="00E74B98">
        <w:rPr>
          <w:rStyle w:val="EndnoteReference"/>
        </w:rPr>
        <w:endnoteReference w:id="652"/>
      </w:r>
    </w:p>
    <w:p w14:paraId="4730D97A" w14:textId="77777777" w:rsidR="00301892" w:rsidRPr="00E74B98" w:rsidRDefault="00301892" w:rsidP="00347F86">
      <w:pPr>
        <w:rPr>
          <w:rFonts w:cs="Open Sans"/>
        </w:rPr>
      </w:pPr>
      <w:r w:rsidRPr="00183BC6">
        <w:rPr>
          <w:rFonts w:cs="Open Sans"/>
        </w:rPr>
        <w:t xml:space="preserve">Aboriginal and </w:t>
      </w:r>
      <w:r w:rsidRPr="00E74B98">
        <w:rPr>
          <w:rFonts w:cs="Open Sans"/>
        </w:rPr>
        <w:t>Torres Strait Islander</w:t>
      </w:r>
      <w:r>
        <w:rPr>
          <w:rFonts w:cs="Open Sans"/>
        </w:rPr>
        <w:t xml:space="preserve"> children are 2.1 times more likely to die before their fifth birthday compared to their non-Indigenous peers.</w:t>
      </w:r>
      <w:r>
        <w:rPr>
          <w:rStyle w:val="EndnoteReference"/>
        </w:rPr>
        <w:endnoteReference w:id="653"/>
      </w:r>
    </w:p>
    <w:p w14:paraId="252794D8" w14:textId="77777777" w:rsidR="0001328B" w:rsidRPr="00DC5660" w:rsidRDefault="0001328B" w:rsidP="00347F86">
      <w:pPr>
        <w:pStyle w:val="Heading3"/>
      </w:pPr>
      <w:r w:rsidRPr="00DC5660">
        <w:t xml:space="preserve">Ear disease </w:t>
      </w:r>
    </w:p>
    <w:p w14:paraId="3F301DB8" w14:textId="77777777" w:rsidR="00301892" w:rsidRDefault="00301892" w:rsidP="00347F86">
      <w:pPr>
        <w:rPr>
          <w:rFonts w:cs="Open Sans"/>
        </w:rPr>
      </w:pPr>
      <w:r w:rsidRPr="006E014C">
        <w:rPr>
          <w:rFonts w:cs="Open Sans"/>
        </w:rPr>
        <w:t xml:space="preserve">Ear disease </w:t>
      </w:r>
      <w:r>
        <w:rPr>
          <w:rFonts w:cs="Open Sans"/>
        </w:rPr>
        <w:t>is a significant health issue</w:t>
      </w:r>
      <w:r w:rsidRPr="006E014C">
        <w:rPr>
          <w:rFonts w:cs="Open Sans"/>
        </w:rPr>
        <w:t xml:space="preserve"> facing Aboriginal and Torres Strait Islander children.</w:t>
      </w:r>
      <w:r>
        <w:rPr>
          <w:rFonts w:cs="Open Sans"/>
        </w:rPr>
        <w:t xml:space="preserve"> Aboriginal and Torres Strait Islander children aged 0–14 are 2.9 times more likely to have long-term ear or hearing problems compared with non-Indigenous children.</w:t>
      </w:r>
      <w:r>
        <w:rPr>
          <w:rStyle w:val="EndnoteReference"/>
        </w:rPr>
        <w:endnoteReference w:id="654"/>
      </w:r>
      <w:r>
        <w:rPr>
          <w:rFonts w:cs="Open Sans"/>
        </w:rPr>
        <w:t xml:space="preserve"> </w:t>
      </w:r>
    </w:p>
    <w:p w14:paraId="33F0F4EF" w14:textId="77777777" w:rsidR="00301892" w:rsidRDefault="00301892" w:rsidP="00347F86">
      <w:pPr>
        <w:rPr>
          <w:rFonts w:cs="Open Sans"/>
        </w:rPr>
      </w:pPr>
      <w:r w:rsidRPr="006E014C">
        <w:rPr>
          <w:rFonts w:cs="Open Sans"/>
        </w:rPr>
        <w:t xml:space="preserve">Limited access to primary health care </w:t>
      </w:r>
      <w:r>
        <w:rPr>
          <w:rFonts w:cs="Open Sans"/>
        </w:rPr>
        <w:t xml:space="preserve">for Aboriginal and Torres Strait Islander children </w:t>
      </w:r>
      <w:r w:rsidRPr="006E014C">
        <w:rPr>
          <w:rFonts w:cs="Open Sans"/>
        </w:rPr>
        <w:t>can result in delayed diagnosis, treatment and management of health conditions.</w:t>
      </w:r>
      <w:r>
        <w:rPr>
          <w:rFonts w:cs="Open Sans"/>
        </w:rPr>
        <w:t xml:space="preserve"> </w:t>
      </w:r>
    </w:p>
    <w:p w14:paraId="3DF14D8A" w14:textId="77777777" w:rsidR="00301892" w:rsidRDefault="00301892" w:rsidP="00347F86">
      <w:pPr>
        <w:rPr>
          <w:rFonts w:cs="Open Sans"/>
        </w:rPr>
      </w:pPr>
      <w:r>
        <w:rPr>
          <w:rFonts w:cs="Open Sans"/>
        </w:rPr>
        <w:t>Long-term ear or hearing problems are</w:t>
      </w:r>
      <w:r w:rsidRPr="001A127B">
        <w:rPr>
          <w:rFonts w:cs="Open Sans"/>
        </w:rPr>
        <w:t xml:space="preserve"> linked to delays in speech and language development.</w:t>
      </w:r>
      <w:r w:rsidRPr="001A127B">
        <w:rPr>
          <w:rStyle w:val="EndnoteReference"/>
        </w:rPr>
        <w:endnoteReference w:id="655"/>
      </w:r>
      <w:r>
        <w:rPr>
          <w:rFonts w:cs="Open Sans"/>
        </w:rPr>
        <w:t xml:space="preserve"> These</w:t>
      </w:r>
      <w:r w:rsidRPr="001A127B">
        <w:rPr>
          <w:rFonts w:cs="Open Sans"/>
        </w:rPr>
        <w:t xml:space="preserve"> can have lasting impacts on educational and workforce outcomes.</w:t>
      </w:r>
      <w:r>
        <w:rPr>
          <w:rFonts w:cs="Open Sans"/>
        </w:rPr>
        <w:t xml:space="preserve"> </w:t>
      </w:r>
    </w:p>
    <w:p w14:paraId="6D38835E" w14:textId="286B8929" w:rsidR="00301892" w:rsidRDefault="00301892" w:rsidP="00347F86">
      <w:pPr>
        <w:rPr>
          <w:rFonts w:cs="Open Sans"/>
          <w:lang w:val="en-US"/>
        </w:rPr>
      </w:pPr>
      <w:r>
        <w:rPr>
          <w:rFonts w:cs="Open Sans"/>
          <w:lang w:val="en-US"/>
        </w:rPr>
        <w:t xml:space="preserve">The AIHW pointed out in its report on </w:t>
      </w:r>
      <w:r w:rsidRPr="007764E9">
        <w:rPr>
          <w:rFonts w:cs="Open Sans"/>
          <w:i/>
          <w:lang w:val="en-US"/>
        </w:rPr>
        <w:t>Australia’</w:t>
      </w:r>
      <w:r>
        <w:rPr>
          <w:rFonts w:cs="Open Sans"/>
          <w:i/>
          <w:lang w:val="en-US"/>
        </w:rPr>
        <w:t xml:space="preserve">s Health </w:t>
      </w:r>
      <w:r w:rsidRPr="007764E9">
        <w:rPr>
          <w:rFonts w:cs="Open Sans"/>
          <w:i/>
          <w:lang w:val="en-US"/>
        </w:rPr>
        <w:t>2018</w:t>
      </w:r>
      <w:r>
        <w:rPr>
          <w:rFonts w:cs="Open Sans"/>
          <w:lang w:val="en-US"/>
        </w:rPr>
        <w:t xml:space="preserve"> that t</w:t>
      </w:r>
      <w:r w:rsidRPr="00BE1312">
        <w:rPr>
          <w:rFonts w:cs="Open Sans"/>
          <w:lang w:val="en-US"/>
        </w:rPr>
        <w:t xml:space="preserve">here is no national statistical profile of ear disease and associated hearing loss </w:t>
      </w:r>
      <w:r>
        <w:rPr>
          <w:rFonts w:cs="Open Sans"/>
          <w:lang w:val="en-US"/>
        </w:rPr>
        <w:t xml:space="preserve">for Aboriginal and Torres Strait children based on </w:t>
      </w:r>
      <w:r w:rsidRPr="00BE1312">
        <w:rPr>
          <w:rFonts w:cs="Open Sans"/>
          <w:lang w:val="en-US"/>
        </w:rPr>
        <w:t>diagnostic assessment.</w:t>
      </w:r>
      <w:r>
        <w:rPr>
          <w:rFonts w:cs="Open Sans"/>
          <w:lang w:val="en-US"/>
        </w:rPr>
        <w:t xml:space="preserve"> It argued that, w</w:t>
      </w:r>
      <w:r w:rsidRPr="00BE1312">
        <w:rPr>
          <w:rFonts w:cs="Open Sans"/>
          <w:lang w:val="en-US"/>
        </w:rPr>
        <w:t>ithout good-quality surveillance, it is difficult to understand the size and key</w:t>
      </w:r>
      <w:r>
        <w:rPr>
          <w:rFonts w:cs="Open Sans"/>
          <w:lang w:val="en-US"/>
        </w:rPr>
        <w:t xml:space="preserve"> </w:t>
      </w:r>
      <w:r w:rsidRPr="00BE1312">
        <w:rPr>
          <w:rFonts w:cs="Open Sans"/>
          <w:lang w:val="en-US"/>
        </w:rPr>
        <w:t>determinants associated with the hearing problem.</w:t>
      </w:r>
      <w:r>
        <w:rPr>
          <w:rStyle w:val="EndnoteReference"/>
          <w:lang w:val="en-US"/>
        </w:rPr>
        <w:endnoteReference w:id="656"/>
      </w:r>
    </w:p>
    <w:p w14:paraId="4079A5D6" w14:textId="15DBE893" w:rsidR="00776085" w:rsidRDefault="00776085">
      <w:pPr>
        <w:keepNext w:val="0"/>
        <w:keepLines w:val="0"/>
        <w:widowControl/>
        <w:spacing w:after="160" w:line="259" w:lineRule="auto"/>
        <w:rPr>
          <w:rFonts w:cs="Open Sans"/>
          <w:lang w:val="en-US"/>
        </w:rPr>
      </w:pPr>
      <w:r>
        <w:rPr>
          <w:rFonts w:cs="Open Sans"/>
          <w:lang w:val="en-US"/>
        </w:rPr>
        <w:br w:type="page"/>
      </w:r>
    </w:p>
    <w:p w14:paraId="6F53D4B6" w14:textId="77777777" w:rsidR="0001328B" w:rsidRPr="00DC5660" w:rsidRDefault="0001328B" w:rsidP="00347F86">
      <w:pPr>
        <w:pStyle w:val="Heading3"/>
      </w:pPr>
      <w:r w:rsidRPr="00DC5660">
        <w:t>Obesity</w:t>
      </w:r>
    </w:p>
    <w:p w14:paraId="20BDA56C" w14:textId="77777777" w:rsidR="00301892" w:rsidRPr="000E09D1" w:rsidRDefault="00301892" w:rsidP="00347F86">
      <w:pPr>
        <w:rPr>
          <w:rFonts w:cs="Open Sans"/>
        </w:rPr>
      </w:pPr>
      <w:r w:rsidRPr="001E5ED1">
        <w:rPr>
          <w:rFonts w:cs="Open Sans"/>
        </w:rPr>
        <w:t xml:space="preserve">The </w:t>
      </w:r>
      <w:r>
        <w:rPr>
          <w:rFonts w:cs="Open Sans"/>
        </w:rPr>
        <w:t>most recent data available from the AIHW shows</w:t>
      </w:r>
      <w:r w:rsidRPr="001E5ED1">
        <w:rPr>
          <w:rFonts w:cs="Open Sans"/>
        </w:rPr>
        <w:t xml:space="preserve"> that in 2012–13, 30% of Aboriginal and Torres Strait Islander children aged 2–14</w:t>
      </w:r>
      <w:r>
        <w:rPr>
          <w:rFonts w:cs="Open Sans"/>
        </w:rPr>
        <w:t xml:space="preserve"> </w:t>
      </w:r>
      <w:r w:rsidRPr="001E5ED1">
        <w:rPr>
          <w:rFonts w:cs="Open Sans"/>
        </w:rPr>
        <w:t>were overweight or obese, compared with 25% of their non-Indigenous counterparts.</w:t>
      </w:r>
      <w:r w:rsidRPr="001E5ED1">
        <w:rPr>
          <w:rStyle w:val="EndnoteReference"/>
        </w:rPr>
        <w:endnoteReference w:id="657"/>
      </w:r>
    </w:p>
    <w:p w14:paraId="267FDD9A" w14:textId="77777777" w:rsidR="00301892" w:rsidRDefault="00301892" w:rsidP="00347F86">
      <w:pPr>
        <w:rPr>
          <w:rFonts w:cs="Open Sans"/>
        </w:rPr>
      </w:pPr>
      <w:r w:rsidRPr="000E09D1">
        <w:rPr>
          <w:rFonts w:cs="Open Sans"/>
        </w:rPr>
        <w:t xml:space="preserve">One in </w:t>
      </w:r>
      <w:r>
        <w:rPr>
          <w:rFonts w:cs="Open Sans"/>
        </w:rPr>
        <w:t>five</w:t>
      </w:r>
      <w:r w:rsidRPr="000E09D1">
        <w:rPr>
          <w:rFonts w:cs="Open Sans"/>
        </w:rPr>
        <w:t xml:space="preserve"> (20%) Aboriginal and Torres Strait Islander </w:t>
      </w:r>
      <w:r>
        <w:rPr>
          <w:rFonts w:cs="Open Sans"/>
        </w:rPr>
        <w:t xml:space="preserve">children </w:t>
      </w:r>
      <w:r w:rsidRPr="000E09D1">
        <w:rPr>
          <w:rFonts w:cs="Open Sans"/>
        </w:rPr>
        <w:t>aged 2–14</w:t>
      </w:r>
      <w:r>
        <w:rPr>
          <w:rFonts w:cs="Open Sans"/>
        </w:rPr>
        <w:t xml:space="preserve"> </w:t>
      </w:r>
      <w:r w:rsidRPr="000E09D1">
        <w:rPr>
          <w:rFonts w:cs="Open Sans"/>
        </w:rPr>
        <w:t xml:space="preserve">were </w:t>
      </w:r>
      <w:r>
        <w:rPr>
          <w:rFonts w:cs="Open Sans"/>
        </w:rPr>
        <w:t>overweight and</w:t>
      </w:r>
      <w:r w:rsidRPr="000E09D1">
        <w:rPr>
          <w:rFonts w:cs="Open Sans"/>
        </w:rPr>
        <w:t xml:space="preserve"> </w:t>
      </w:r>
      <w:r>
        <w:rPr>
          <w:rFonts w:cs="Open Sans"/>
        </w:rPr>
        <w:t>one</w:t>
      </w:r>
      <w:r w:rsidRPr="000E09D1">
        <w:rPr>
          <w:rFonts w:cs="Open Sans"/>
        </w:rPr>
        <w:t xml:space="preserve"> in </w:t>
      </w:r>
      <w:r>
        <w:rPr>
          <w:rFonts w:cs="Open Sans"/>
        </w:rPr>
        <w:t>ten</w:t>
      </w:r>
      <w:r w:rsidRPr="000E09D1">
        <w:rPr>
          <w:rFonts w:cs="Open Sans"/>
        </w:rPr>
        <w:t xml:space="preserve"> (10%) were obese. At age 15–17, 35% were overweight or obese. About </w:t>
      </w:r>
      <w:r>
        <w:rPr>
          <w:rFonts w:cs="Open Sans"/>
        </w:rPr>
        <w:t>one in five</w:t>
      </w:r>
      <w:r w:rsidRPr="000E09D1">
        <w:rPr>
          <w:rFonts w:cs="Open Sans"/>
        </w:rPr>
        <w:t xml:space="preserve"> (21%) were overweight</w:t>
      </w:r>
      <w:r>
        <w:rPr>
          <w:rFonts w:cs="Open Sans"/>
        </w:rPr>
        <w:t>,</w:t>
      </w:r>
      <w:r w:rsidRPr="000E09D1">
        <w:rPr>
          <w:rFonts w:cs="Open Sans"/>
        </w:rPr>
        <w:t xml:space="preserve"> while about </w:t>
      </w:r>
      <w:r>
        <w:rPr>
          <w:rFonts w:cs="Open Sans"/>
        </w:rPr>
        <w:t>one in seven</w:t>
      </w:r>
      <w:r w:rsidRPr="000E09D1">
        <w:rPr>
          <w:rFonts w:cs="Open Sans"/>
        </w:rPr>
        <w:t xml:space="preserve"> (14%) were obese.</w:t>
      </w:r>
      <w:r w:rsidRPr="000E09D1">
        <w:rPr>
          <w:rStyle w:val="EndnoteReference"/>
        </w:rPr>
        <w:endnoteReference w:id="658"/>
      </w:r>
    </w:p>
    <w:p w14:paraId="12652DB9" w14:textId="77777777" w:rsidR="00301892" w:rsidRDefault="00301892" w:rsidP="00347F86">
      <w:pPr>
        <w:rPr>
          <w:rFonts w:cs="Open Sans"/>
        </w:rPr>
      </w:pPr>
      <w:r>
        <w:rPr>
          <w:rFonts w:cs="Open Sans"/>
        </w:rPr>
        <w:t>Of</w:t>
      </w:r>
      <w:r w:rsidRPr="000E09D1">
        <w:rPr>
          <w:rFonts w:cs="Open Sans"/>
        </w:rPr>
        <w:t xml:space="preserve"> </w:t>
      </w:r>
      <w:r w:rsidRPr="00346CA2">
        <w:rPr>
          <w:rFonts w:cs="Open Sans"/>
        </w:rPr>
        <w:t xml:space="preserve">Aboriginal and Torres Strait Islander </w:t>
      </w:r>
      <w:r>
        <w:rPr>
          <w:rFonts w:cs="Open Sans"/>
        </w:rPr>
        <w:t>boys aged 2–14,</w:t>
      </w:r>
      <w:r w:rsidRPr="000E09D1">
        <w:rPr>
          <w:rFonts w:cs="Open Sans"/>
        </w:rPr>
        <w:t xml:space="preserve"> 18% were overweight and 10% were obese</w:t>
      </w:r>
      <w:r>
        <w:rPr>
          <w:rFonts w:cs="Open Sans"/>
        </w:rPr>
        <w:t xml:space="preserve">. At age 15–17, </w:t>
      </w:r>
      <w:r w:rsidRPr="000E09D1">
        <w:rPr>
          <w:rFonts w:cs="Open Sans"/>
        </w:rPr>
        <w:t>21% were overweight and 17% were obese</w:t>
      </w:r>
      <w:r>
        <w:rPr>
          <w:rFonts w:cs="Open Sans"/>
        </w:rPr>
        <w:t>.</w:t>
      </w:r>
      <w:r w:rsidRPr="000E09D1">
        <w:rPr>
          <w:rFonts w:cs="Open Sans"/>
        </w:rPr>
        <w:t xml:space="preserve"> Among girls</w:t>
      </w:r>
      <w:r>
        <w:rPr>
          <w:rFonts w:cs="Open Sans"/>
        </w:rPr>
        <w:t xml:space="preserve"> aged 2–14 and those aged 15–17</w:t>
      </w:r>
      <w:r w:rsidRPr="000E09D1">
        <w:rPr>
          <w:rFonts w:cs="Open Sans"/>
        </w:rPr>
        <w:t xml:space="preserve">, </w:t>
      </w:r>
      <w:r w:rsidRPr="00346CA2">
        <w:rPr>
          <w:rFonts w:cs="Open Sans"/>
        </w:rPr>
        <w:t>21% were overweight and 11% were obese.</w:t>
      </w:r>
      <w:r w:rsidRPr="00346CA2">
        <w:rPr>
          <w:rStyle w:val="EndnoteReference"/>
        </w:rPr>
        <w:endnoteReference w:id="659"/>
      </w:r>
    </w:p>
    <w:p w14:paraId="4E97BE57" w14:textId="77777777" w:rsidR="00301892" w:rsidRPr="004F6057" w:rsidRDefault="00301892" w:rsidP="00347F86">
      <w:pPr>
        <w:rPr>
          <w:sz w:val="20"/>
          <w:vertAlign w:val="superscript"/>
        </w:rPr>
      </w:pPr>
      <w:r w:rsidRPr="00825466">
        <w:rPr>
          <w:rFonts w:cs="Open Sans"/>
        </w:rPr>
        <w:t>Children with obesity are more likely to be obese as adults and have an ‘increased risk of developing both short and long-term health conditions, such as Type 2 diabetes and cardiovascular disease’</w:t>
      </w:r>
      <w:r w:rsidRPr="00825466">
        <w:t>.</w:t>
      </w:r>
      <w:r w:rsidRPr="00825466">
        <w:rPr>
          <w:rStyle w:val="EndnoteReference"/>
        </w:rPr>
        <w:endnoteReference w:id="660"/>
      </w:r>
    </w:p>
    <w:p w14:paraId="3AD484D3" w14:textId="77777777" w:rsidR="0001328B" w:rsidRPr="00DC5660" w:rsidRDefault="0001328B" w:rsidP="00347F86">
      <w:pPr>
        <w:pStyle w:val="Heading3"/>
      </w:pPr>
      <w:r w:rsidRPr="00DC5660">
        <w:t>Mental health</w:t>
      </w:r>
    </w:p>
    <w:p w14:paraId="0A5F31B7" w14:textId="77777777" w:rsidR="00301892" w:rsidRDefault="00301892" w:rsidP="00347F86">
      <w:pPr>
        <w:rPr>
          <w:rFonts w:cs="Open Sans"/>
        </w:rPr>
      </w:pPr>
      <w:r w:rsidRPr="00E53670">
        <w:rPr>
          <w:rFonts w:cs="Open Sans"/>
        </w:rPr>
        <w:t xml:space="preserve">The likelihood of probable serious mental illness has been found to be consistently higher among Aboriginal and Torres Strait Islander </w:t>
      </w:r>
      <w:r>
        <w:rPr>
          <w:rFonts w:cs="Open Sans"/>
        </w:rPr>
        <w:t xml:space="preserve">children </w:t>
      </w:r>
      <w:r w:rsidRPr="00E53670">
        <w:rPr>
          <w:rFonts w:cs="Open Sans"/>
        </w:rPr>
        <w:t>compared to their non-Indigenous peers.</w:t>
      </w:r>
      <w:r w:rsidRPr="000E09D1">
        <w:rPr>
          <w:rStyle w:val="EndnoteReference"/>
        </w:rPr>
        <w:endnoteReference w:id="661"/>
      </w:r>
      <w:r w:rsidRPr="00E53670">
        <w:rPr>
          <w:rFonts w:cs="Open Sans"/>
        </w:rPr>
        <w:t xml:space="preserve"> </w:t>
      </w:r>
    </w:p>
    <w:p w14:paraId="0102E0E6" w14:textId="77777777" w:rsidR="00301892" w:rsidRDefault="00301892" w:rsidP="00347F86">
      <w:pPr>
        <w:rPr>
          <w:rFonts w:cs="Open Sans"/>
        </w:rPr>
      </w:pPr>
      <w:r w:rsidRPr="00E53670">
        <w:rPr>
          <w:rFonts w:cs="Open Sans"/>
        </w:rPr>
        <w:t xml:space="preserve">National Coronial Information System data show that Aboriginal and Torres Strait Islander children </w:t>
      </w:r>
      <w:r>
        <w:rPr>
          <w:rFonts w:cs="Open Sans"/>
        </w:rPr>
        <w:t xml:space="preserve">aged 4–17 </w:t>
      </w:r>
      <w:r w:rsidRPr="00E53670">
        <w:rPr>
          <w:rFonts w:cs="Open Sans"/>
        </w:rPr>
        <w:t xml:space="preserve">accounted for 19.2% of all child deaths due to </w:t>
      </w:r>
      <w:r w:rsidRPr="00431424">
        <w:rPr>
          <w:rFonts w:cs="Open Sans"/>
        </w:rPr>
        <w:t>suicide</w:t>
      </w:r>
      <w:r w:rsidRPr="00E53670">
        <w:rPr>
          <w:rFonts w:cs="Open Sans"/>
        </w:rPr>
        <w:t xml:space="preserve"> between 2007–15.</w:t>
      </w:r>
      <w:r w:rsidRPr="00431486">
        <w:rPr>
          <w:rStyle w:val="EndnoteReference"/>
          <w:bCs/>
        </w:rPr>
        <w:t xml:space="preserve"> </w:t>
      </w:r>
      <w:r>
        <w:rPr>
          <w:rStyle w:val="EndnoteReference"/>
          <w:bCs/>
        </w:rPr>
        <w:endnoteReference w:id="662"/>
      </w:r>
      <w:r>
        <w:rPr>
          <w:rFonts w:cs="Open Sans"/>
        </w:rPr>
        <w:t xml:space="preserve"> Specifically, there were:</w:t>
      </w:r>
    </w:p>
    <w:p w14:paraId="667A907D" w14:textId="77777777" w:rsidR="00301892" w:rsidRPr="00E0183F" w:rsidRDefault="00301892" w:rsidP="00347F86">
      <w:pPr>
        <w:pStyle w:val="ListParagraph"/>
        <w:numPr>
          <w:ilvl w:val="0"/>
          <w:numId w:val="99"/>
        </w:numPr>
        <w:spacing w:after="0"/>
        <w:contextualSpacing/>
        <w:rPr>
          <w:rFonts w:cs="Open Sans"/>
        </w:rPr>
      </w:pPr>
      <w:r w:rsidRPr="00E0183F">
        <w:rPr>
          <w:rFonts w:cs="Open Sans"/>
        </w:rPr>
        <w:t>one to three deaths in the 4</w:t>
      </w:r>
      <w:r>
        <w:rPr>
          <w:rFonts w:cs="Open Sans"/>
        </w:rPr>
        <w:t>–</w:t>
      </w:r>
      <w:r w:rsidRPr="00E0183F">
        <w:rPr>
          <w:rFonts w:cs="Open Sans"/>
        </w:rPr>
        <w:t>9 year age</w:t>
      </w:r>
      <w:r>
        <w:rPr>
          <w:rFonts w:cs="Open Sans"/>
        </w:rPr>
        <w:t xml:space="preserve"> range</w:t>
      </w:r>
    </w:p>
    <w:p w14:paraId="0705FE29" w14:textId="77777777" w:rsidR="00301892" w:rsidRPr="00E0183F" w:rsidRDefault="00301892" w:rsidP="00347F86">
      <w:pPr>
        <w:pStyle w:val="ListParagraph"/>
        <w:numPr>
          <w:ilvl w:val="0"/>
          <w:numId w:val="99"/>
        </w:numPr>
        <w:spacing w:after="0"/>
        <w:contextualSpacing/>
        <w:rPr>
          <w:rFonts w:cs="Open Sans"/>
        </w:rPr>
      </w:pPr>
      <w:r w:rsidRPr="00E0183F">
        <w:rPr>
          <w:rFonts w:cs="Open Sans"/>
        </w:rPr>
        <w:t>one to three deaths in the 10</w:t>
      </w:r>
      <w:r>
        <w:rPr>
          <w:rFonts w:cs="Open Sans"/>
        </w:rPr>
        <w:t>–</w:t>
      </w:r>
      <w:r w:rsidRPr="00E0183F">
        <w:rPr>
          <w:rFonts w:cs="Open Sans"/>
        </w:rPr>
        <w:t>11 year age</w:t>
      </w:r>
      <w:r>
        <w:rPr>
          <w:rFonts w:cs="Open Sans"/>
        </w:rPr>
        <w:t xml:space="preserve"> range</w:t>
      </w:r>
    </w:p>
    <w:p w14:paraId="0BF40E6A" w14:textId="77777777" w:rsidR="00301892" w:rsidRPr="00E0183F" w:rsidRDefault="00301892" w:rsidP="00347F86">
      <w:pPr>
        <w:pStyle w:val="ListParagraph"/>
        <w:numPr>
          <w:ilvl w:val="0"/>
          <w:numId w:val="99"/>
        </w:numPr>
        <w:spacing w:after="0"/>
        <w:contextualSpacing/>
        <w:rPr>
          <w:rFonts w:cs="Open Sans"/>
        </w:rPr>
      </w:pPr>
      <w:r w:rsidRPr="00E0183F">
        <w:rPr>
          <w:rFonts w:cs="Open Sans"/>
        </w:rPr>
        <w:t>12 deaths in the 12</w:t>
      </w:r>
      <w:r>
        <w:rPr>
          <w:rFonts w:cs="Open Sans"/>
        </w:rPr>
        <w:t>–</w:t>
      </w:r>
      <w:r w:rsidRPr="00E0183F">
        <w:rPr>
          <w:rFonts w:cs="Open Sans"/>
        </w:rPr>
        <w:t>13 year age range</w:t>
      </w:r>
    </w:p>
    <w:p w14:paraId="2CD9AFBB" w14:textId="77777777" w:rsidR="00301892" w:rsidRPr="00E0183F" w:rsidRDefault="00301892" w:rsidP="00347F86">
      <w:pPr>
        <w:pStyle w:val="ListParagraph"/>
        <w:numPr>
          <w:ilvl w:val="0"/>
          <w:numId w:val="99"/>
        </w:numPr>
        <w:spacing w:after="0"/>
        <w:contextualSpacing/>
        <w:rPr>
          <w:rFonts w:cs="Open Sans"/>
        </w:rPr>
      </w:pPr>
      <w:r w:rsidRPr="00E0183F">
        <w:rPr>
          <w:rFonts w:cs="Open Sans"/>
        </w:rPr>
        <w:t>45 deaths in the 14</w:t>
      </w:r>
      <w:r>
        <w:rPr>
          <w:rFonts w:cs="Open Sans"/>
        </w:rPr>
        <w:t>–</w:t>
      </w:r>
      <w:r w:rsidRPr="00E0183F">
        <w:rPr>
          <w:rFonts w:cs="Open Sans"/>
        </w:rPr>
        <w:t>15 year age range</w:t>
      </w:r>
    </w:p>
    <w:p w14:paraId="36376DC1" w14:textId="77777777" w:rsidR="00301892" w:rsidRPr="006E226C" w:rsidRDefault="00301892" w:rsidP="00347F86">
      <w:pPr>
        <w:pStyle w:val="ListParagraph"/>
        <w:numPr>
          <w:ilvl w:val="0"/>
          <w:numId w:val="99"/>
        </w:numPr>
        <w:spacing w:after="0"/>
        <w:contextualSpacing/>
        <w:rPr>
          <w:rFonts w:cs="Open Sans"/>
        </w:rPr>
      </w:pPr>
      <w:r w:rsidRPr="00E0183F">
        <w:rPr>
          <w:rFonts w:cs="Open Sans"/>
        </w:rPr>
        <w:t>62 deaths in the 16</w:t>
      </w:r>
      <w:r>
        <w:rPr>
          <w:rFonts w:cs="Open Sans"/>
        </w:rPr>
        <w:t>–</w:t>
      </w:r>
      <w:r w:rsidRPr="00E0183F">
        <w:rPr>
          <w:rFonts w:cs="Open Sans"/>
        </w:rPr>
        <w:t>17 year age range.</w:t>
      </w:r>
      <w:r w:rsidRPr="00431486">
        <w:rPr>
          <w:rStyle w:val="EndnoteReference"/>
          <w:bCs/>
        </w:rPr>
        <w:t xml:space="preserve"> </w:t>
      </w:r>
      <w:r>
        <w:rPr>
          <w:rStyle w:val="EndnoteReference"/>
          <w:bCs/>
        </w:rPr>
        <w:endnoteReference w:id="663"/>
      </w:r>
      <w:r>
        <w:rPr>
          <w:rFonts w:cs="Open Sans"/>
        </w:rPr>
        <w:t xml:space="preserve"> </w:t>
      </w:r>
    </w:p>
    <w:p w14:paraId="077A5045" w14:textId="77777777" w:rsidR="00301892" w:rsidRDefault="00301892" w:rsidP="00347F86">
      <w:pPr>
        <w:spacing w:before="240"/>
        <w:rPr>
          <w:rFonts w:cs="Open Sans"/>
          <w:color w:val="000000"/>
          <w:lang w:eastAsia="en-US"/>
        </w:rPr>
      </w:pPr>
      <w:r>
        <w:rPr>
          <w:rFonts w:cs="Open Sans"/>
          <w:bCs/>
        </w:rPr>
        <w:t>The AIHW collects hospital data on intentional self-harm. C</w:t>
      </w:r>
      <w:r w:rsidRPr="00286C67">
        <w:rPr>
          <w:rFonts w:cs="Open Sans"/>
          <w:bCs/>
        </w:rPr>
        <w:t xml:space="preserve">hildren who engage in </w:t>
      </w:r>
      <w:r w:rsidRPr="00616E3E">
        <w:rPr>
          <w:rFonts w:cs="Open Sans"/>
          <w:bCs/>
        </w:rPr>
        <w:t>intentional self-harm,</w:t>
      </w:r>
      <w:r w:rsidRPr="00286C67">
        <w:rPr>
          <w:rFonts w:cs="Open Sans"/>
          <w:bCs/>
        </w:rPr>
        <w:t xml:space="preserve"> with</w:t>
      </w:r>
      <w:r>
        <w:rPr>
          <w:rFonts w:cs="Open Sans"/>
          <w:bCs/>
        </w:rPr>
        <w:t xml:space="preserve"> or without suicidal intent, often</w:t>
      </w:r>
      <w:r w:rsidRPr="00286C67">
        <w:rPr>
          <w:rFonts w:cs="Open Sans"/>
          <w:bCs/>
        </w:rPr>
        <w:t xml:space="preserve"> only experience hospitalisation because they cannot manage their injury without medical intervention. </w:t>
      </w:r>
      <w:r>
        <w:rPr>
          <w:rFonts w:cs="Open Sans"/>
          <w:color w:val="000000"/>
          <w:lang w:eastAsia="en-US"/>
        </w:rPr>
        <w:t>Approximately 8</w:t>
      </w:r>
      <w:r w:rsidRPr="00E0183F">
        <w:rPr>
          <w:rFonts w:cs="Open Sans"/>
          <w:color w:val="000000"/>
          <w:lang w:eastAsia="en-US"/>
        </w:rPr>
        <w:t xml:space="preserve">% of hospitalisations </w:t>
      </w:r>
      <w:r>
        <w:rPr>
          <w:rFonts w:cs="Open Sans"/>
          <w:color w:val="000000"/>
          <w:lang w:eastAsia="en-US"/>
        </w:rPr>
        <w:t xml:space="preserve">for intentional self-harm between 2007–08 and 2016–17 </w:t>
      </w:r>
      <w:r w:rsidRPr="00E0183F">
        <w:rPr>
          <w:rFonts w:cs="Open Sans"/>
          <w:color w:val="000000"/>
          <w:lang w:eastAsia="en-US"/>
        </w:rPr>
        <w:t xml:space="preserve">involved </w:t>
      </w:r>
      <w:r w:rsidRPr="00E53670">
        <w:rPr>
          <w:rFonts w:cs="Open Sans"/>
        </w:rPr>
        <w:t>Aboriginal and Torres Strait Islander</w:t>
      </w:r>
      <w:r w:rsidRPr="00E0183F">
        <w:rPr>
          <w:rFonts w:cs="Open Sans"/>
          <w:color w:val="000000"/>
          <w:lang w:eastAsia="en-US"/>
        </w:rPr>
        <w:t xml:space="preserve"> children.</w:t>
      </w:r>
      <w:r>
        <w:rPr>
          <w:rStyle w:val="EndnoteReference"/>
        </w:rPr>
        <w:endnoteReference w:id="664"/>
      </w:r>
      <w:r w:rsidRPr="00E0183F">
        <w:rPr>
          <w:rFonts w:cs="Open Sans"/>
          <w:color w:val="000000"/>
          <w:lang w:eastAsia="en-US"/>
        </w:rPr>
        <w:t xml:space="preserve"> Of the 2</w:t>
      </w:r>
      <w:r>
        <w:rPr>
          <w:rFonts w:cs="Open Sans"/>
          <w:color w:val="000000"/>
          <w:lang w:eastAsia="en-US"/>
        </w:rPr>
        <w:t>,</w:t>
      </w:r>
      <w:r w:rsidRPr="00E0183F">
        <w:rPr>
          <w:rFonts w:cs="Open Sans"/>
          <w:color w:val="000000"/>
          <w:lang w:eastAsia="en-US"/>
        </w:rPr>
        <w:t xml:space="preserve">928 hospitalisations for </w:t>
      </w:r>
      <w:r w:rsidRPr="00E53670">
        <w:rPr>
          <w:rFonts w:cs="Open Sans"/>
        </w:rPr>
        <w:t>Aboriginal and Torres Strait Islander</w:t>
      </w:r>
      <w:r w:rsidRPr="00E0183F">
        <w:rPr>
          <w:rFonts w:cs="Open Sans"/>
          <w:color w:val="000000"/>
          <w:lang w:eastAsia="en-US"/>
        </w:rPr>
        <w:t xml:space="preserve"> children, 17 (&lt;1%) were for children aged 3</w:t>
      </w:r>
      <w:r>
        <w:rPr>
          <w:rFonts w:cs="Open Sans"/>
          <w:color w:val="000000"/>
          <w:lang w:eastAsia="en-US"/>
        </w:rPr>
        <w:t>–</w:t>
      </w:r>
      <w:r w:rsidRPr="00E0183F">
        <w:rPr>
          <w:rFonts w:cs="Open Sans"/>
          <w:color w:val="000000"/>
          <w:lang w:eastAsia="en-US"/>
        </w:rPr>
        <w:t>9, 859 (29%) were for children aged 3</w:t>
      </w:r>
      <w:r>
        <w:rPr>
          <w:rFonts w:cs="Open Sans"/>
          <w:color w:val="000000"/>
          <w:lang w:eastAsia="en-US"/>
        </w:rPr>
        <w:t>–</w:t>
      </w:r>
      <w:r w:rsidRPr="00E0183F">
        <w:rPr>
          <w:rFonts w:cs="Open Sans"/>
          <w:color w:val="000000"/>
          <w:lang w:eastAsia="en-US"/>
        </w:rPr>
        <w:t xml:space="preserve">14 and 2,052 (70%) were </w:t>
      </w:r>
      <w:r>
        <w:rPr>
          <w:rFonts w:cs="Open Sans"/>
          <w:color w:val="000000"/>
          <w:lang w:eastAsia="en-US"/>
        </w:rPr>
        <w:t xml:space="preserve">for </w:t>
      </w:r>
      <w:r w:rsidRPr="00E0183F">
        <w:rPr>
          <w:rFonts w:cs="Open Sans"/>
          <w:color w:val="000000"/>
          <w:lang w:eastAsia="en-US"/>
        </w:rPr>
        <w:t>children aged 15</w:t>
      </w:r>
      <w:r>
        <w:rPr>
          <w:rFonts w:cs="Open Sans"/>
          <w:color w:val="000000"/>
          <w:lang w:eastAsia="en-US"/>
        </w:rPr>
        <w:t>–</w:t>
      </w:r>
      <w:r w:rsidRPr="00E0183F">
        <w:rPr>
          <w:rFonts w:cs="Open Sans"/>
          <w:color w:val="000000"/>
          <w:lang w:eastAsia="en-US"/>
        </w:rPr>
        <w:t>17.</w:t>
      </w:r>
      <w:r>
        <w:rPr>
          <w:rStyle w:val="EndnoteReference"/>
        </w:rPr>
        <w:endnoteReference w:id="665"/>
      </w:r>
      <w:r>
        <w:rPr>
          <w:rFonts w:cs="Open Sans"/>
          <w:color w:val="000000"/>
          <w:lang w:eastAsia="en-US"/>
        </w:rPr>
        <w:t xml:space="preserve"> </w:t>
      </w:r>
    </w:p>
    <w:p w14:paraId="685AD87A" w14:textId="77777777" w:rsidR="00301892" w:rsidRPr="001839A6" w:rsidRDefault="00301892" w:rsidP="00347F86">
      <w:pPr>
        <w:rPr>
          <w:rFonts w:cs="Open Sans"/>
          <w:b/>
        </w:rPr>
      </w:pPr>
      <w:r w:rsidRPr="001839A6">
        <w:rPr>
          <w:rFonts w:cs="Open Sans"/>
          <w:b/>
        </w:rPr>
        <w:t>In its Concluding Observations (2019), the Committee on the Rights of the Child called on the Australian Government to prioritise mental health service delivery to Aboriginal and Torres Strait Islander children, including addressing the underlying causes of children’s suicide and poor mental health.</w:t>
      </w:r>
      <w:r w:rsidRPr="001839A6">
        <w:rPr>
          <w:rStyle w:val="EndnoteReference"/>
          <w:b/>
        </w:rPr>
        <w:endnoteReference w:id="666"/>
      </w:r>
    </w:p>
    <w:p w14:paraId="11CEE2B0" w14:textId="77777777" w:rsidR="0001328B" w:rsidRPr="00DC5660" w:rsidRDefault="0001328B" w:rsidP="00347F86">
      <w:pPr>
        <w:pStyle w:val="Heading3"/>
        <w:widowControl w:val="0"/>
      </w:pPr>
      <w:r w:rsidRPr="00DC5660">
        <w:t>Sexual health</w:t>
      </w:r>
    </w:p>
    <w:p w14:paraId="48F2BC36" w14:textId="77777777" w:rsidR="00301892" w:rsidRDefault="00301892" w:rsidP="00347F86">
      <w:pPr>
        <w:rPr>
          <w:rFonts w:cs="Open Sans"/>
        </w:rPr>
      </w:pPr>
      <w:r w:rsidRPr="00651227">
        <w:rPr>
          <w:rFonts w:cs="Open Sans"/>
        </w:rPr>
        <w:t>The fertility rates of Aboriginal and Torres Strait Islander teenagers are approximately 5.8 times the rate for non-Indigenous teenagers (52 per 1</w:t>
      </w:r>
      <w:r>
        <w:rPr>
          <w:rFonts w:cs="Open Sans"/>
        </w:rPr>
        <w:t>,</w:t>
      </w:r>
      <w:r w:rsidRPr="00651227">
        <w:rPr>
          <w:rFonts w:cs="Open Sans"/>
        </w:rPr>
        <w:t>000 females compared to nine per 1</w:t>
      </w:r>
      <w:r>
        <w:rPr>
          <w:rFonts w:cs="Open Sans"/>
        </w:rPr>
        <w:t>,</w:t>
      </w:r>
      <w:r w:rsidRPr="00651227">
        <w:rPr>
          <w:rFonts w:cs="Open Sans"/>
        </w:rPr>
        <w:t>000 females).</w:t>
      </w:r>
      <w:r w:rsidRPr="001E5ED1">
        <w:rPr>
          <w:rStyle w:val="EndnoteReference"/>
        </w:rPr>
        <w:endnoteReference w:id="667"/>
      </w:r>
    </w:p>
    <w:p w14:paraId="232B2CF9" w14:textId="77777777" w:rsidR="00301892" w:rsidRPr="001839A6" w:rsidRDefault="00301892" w:rsidP="00347F86">
      <w:pPr>
        <w:rPr>
          <w:rFonts w:cs="Open Sans"/>
          <w:b/>
          <w:bCs/>
        </w:rPr>
      </w:pPr>
      <w:r w:rsidRPr="001839A6">
        <w:rPr>
          <w:rFonts w:cs="Open Sans"/>
          <w:b/>
          <w:bCs/>
        </w:rPr>
        <w:t>The Committee on the Rights of the Child in its Concluding Observations (2019) specifically called for the Australian Government to strengthen its measures to prevent teenage pregnancies among Aboriginal and Torres Strait Islander girls, including by providing culturally sensitive and confidential medical advice and services.</w:t>
      </w:r>
      <w:r w:rsidRPr="001839A6">
        <w:rPr>
          <w:rStyle w:val="EndnoteReference"/>
          <w:b/>
          <w:bCs/>
        </w:rPr>
        <w:t xml:space="preserve"> </w:t>
      </w:r>
      <w:r w:rsidRPr="001839A6">
        <w:rPr>
          <w:rStyle w:val="EndnoteReference"/>
          <w:b/>
          <w:bCs/>
        </w:rPr>
        <w:endnoteReference w:id="668"/>
      </w:r>
    </w:p>
    <w:p w14:paraId="4A691FA1" w14:textId="77777777" w:rsidR="00301892" w:rsidRDefault="00301892" w:rsidP="00347F86">
      <w:pPr>
        <w:rPr>
          <w:rFonts w:cs="Open Sans"/>
        </w:rPr>
      </w:pPr>
      <w:r>
        <w:rPr>
          <w:rFonts w:cs="Open Sans"/>
        </w:rPr>
        <w:t>T</w:t>
      </w:r>
      <w:r w:rsidRPr="00651227">
        <w:rPr>
          <w:rFonts w:cs="Open Sans"/>
        </w:rPr>
        <w:t>he levels of sexually transmitted infections (STIs) in children, especially those from Aboriginal and Torres Strait Islander communities</w:t>
      </w:r>
      <w:r>
        <w:rPr>
          <w:rFonts w:cs="Open Sans"/>
        </w:rPr>
        <w:t>, are particularly concerning</w:t>
      </w:r>
      <w:r w:rsidRPr="00651227">
        <w:rPr>
          <w:rFonts w:cs="Open Sans"/>
        </w:rPr>
        <w:t>. The rates of infection within these communities are recognised as being the highest of any identifiable population in Australia.</w:t>
      </w:r>
      <w:r w:rsidRPr="001E5ED1">
        <w:rPr>
          <w:rStyle w:val="EndnoteReference"/>
        </w:rPr>
        <w:endnoteReference w:id="669"/>
      </w:r>
      <w:r>
        <w:rPr>
          <w:rFonts w:cs="Open Sans"/>
        </w:rPr>
        <w:t xml:space="preserve"> </w:t>
      </w:r>
    </w:p>
    <w:p w14:paraId="3DEF2ECB" w14:textId="77777777" w:rsidR="00301892" w:rsidRDefault="00301892" w:rsidP="00347F86">
      <w:bookmarkStart w:id="316" w:name="_Hlk23782499"/>
      <w:r w:rsidRPr="00B25846">
        <w:t xml:space="preserve">For example, 2016 data </w:t>
      </w:r>
      <w:r>
        <w:t>from</w:t>
      </w:r>
      <w:r w:rsidRPr="00B25846">
        <w:t xml:space="preserve"> the Northern Territory, </w:t>
      </w:r>
      <w:r>
        <w:t xml:space="preserve">shows </w:t>
      </w:r>
      <w:r w:rsidRPr="00B25846">
        <w:t xml:space="preserve">there were 161 notified cases of chlamydia in Aboriginal children under 16 years compared to three </w:t>
      </w:r>
      <w:r>
        <w:t xml:space="preserve">cases </w:t>
      </w:r>
      <w:r w:rsidRPr="00B25846">
        <w:t xml:space="preserve">in non-Indigenous children; 186 notified cases of gonorrhoea in Aboriginal children under 16 years compared to one </w:t>
      </w:r>
      <w:r>
        <w:t xml:space="preserve">case in a </w:t>
      </w:r>
      <w:r w:rsidRPr="00B25846">
        <w:t>non-Indigenous child; 26 notified cases of syphilis in Aboriginal children under 16 years with no notified cases for non-Indigenous children; and 240 notified cases of trichomoniasis in Aboriginal children under 16 years with no notified cases for non-Indigenous children.</w:t>
      </w:r>
      <w:r w:rsidRPr="00B25846">
        <w:rPr>
          <w:rStyle w:val="EndnoteReference"/>
        </w:rPr>
        <w:endnoteReference w:id="670"/>
      </w:r>
    </w:p>
    <w:bookmarkEnd w:id="316"/>
    <w:p w14:paraId="1BE2EA47" w14:textId="77777777" w:rsidR="00301892" w:rsidRDefault="00301892" w:rsidP="00347F86">
      <w:pPr>
        <w:rPr>
          <w:rFonts w:cs="Open Sans"/>
        </w:rPr>
      </w:pPr>
      <w:r w:rsidRPr="00B25846">
        <w:rPr>
          <w:rFonts w:cs="Open Sans"/>
        </w:rPr>
        <w:t xml:space="preserve">Aboriginal Medical Services play a crucial role in providing health services for Aboriginal and Torres Strait Islander children. </w:t>
      </w:r>
      <w:r>
        <w:rPr>
          <w:rFonts w:cs="Open Sans"/>
        </w:rPr>
        <w:t>Research has suggested that</w:t>
      </w:r>
      <w:r w:rsidRPr="001E5ED1">
        <w:rPr>
          <w:rFonts w:cs="Open Sans"/>
        </w:rPr>
        <w:t xml:space="preserve"> ‘one of the most productive ways forward with regards to improving knowledge and increasing safe sex practice among young Aboriginal people is through community</w:t>
      </w:r>
      <w:r>
        <w:rPr>
          <w:rFonts w:cs="Open Sans"/>
        </w:rPr>
        <w:t>-</w:t>
      </w:r>
      <w:r w:rsidRPr="001E5ED1">
        <w:rPr>
          <w:rFonts w:cs="Open Sans"/>
        </w:rPr>
        <w:t>controlled organisations’.</w:t>
      </w:r>
      <w:r w:rsidRPr="001E5ED1">
        <w:rPr>
          <w:rStyle w:val="EndnoteReference"/>
        </w:rPr>
        <w:endnoteReference w:id="671"/>
      </w:r>
    </w:p>
    <w:p w14:paraId="019E5DB9" w14:textId="77777777" w:rsidR="0001328B" w:rsidRPr="0033441B" w:rsidRDefault="0001328B" w:rsidP="00347F86">
      <w:pPr>
        <w:pStyle w:val="Heading2"/>
        <w:rPr>
          <w:rFonts w:eastAsia="MS Mincho"/>
        </w:rPr>
      </w:pPr>
      <w:bookmarkStart w:id="317" w:name="_Toc25573153"/>
      <w:r w:rsidRPr="0033441B">
        <w:rPr>
          <w:rFonts w:eastAsia="MS Mincho"/>
        </w:rPr>
        <w:t>Discrimination</w:t>
      </w:r>
      <w:bookmarkEnd w:id="317"/>
    </w:p>
    <w:p w14:paraId="0F4AB5DB" w14:textId="77777777" w:rsidR="00301892" w:rsidRDefault="00301892" w:rsidP="00347F86">
      <w:pPr>
        <w:rPr>
          <w:rFonts w:cs="Open Sans"/>
        </w:rPr>
      </w:pPr>
      <w:r>
        <w:rPr>
          <w:rFonts w:cs="Open Sans"/>
        </w:rPr>
        <w:t xml:space="preserve">Numerous studies describe </w:t>
      </w:r>
      <w:r w:rsidRPr="00A13B1D">
        <w:rPr>
          <w:rFonts w:cs="Open Sans"/>
        </w:rPr>
        <w:t>Aboriginal and Torres Strait Islander people</w:t>
      </w:r>
      <w:r>
        <w:rPr>
          <w:rFonts w:cs="Open Sans"/>
        </w:rPr>
        <w:t>’</w:t>
      </w:r>
      <w:r w:rsidRPr="00A13B1D">
        <w:rPr>
          <w:rFonts w:cs="Open Sans"/>
        </w:rPr>
        <w:t>s</w:t>
      </w:r>
      <w:r>
        <w:rPr>
          <w:rFonts w:cs="Open Sans"/>
        </w:rPr>
        <w:t xml:space="preserve"> experiences of </w:t>
      </w:r>
      <w:r w:rsidRPr="00A13B1D">
        <w:rPr>
          <w:rFonts w:cs="Open Sans"/>
        </w:rPr>
        <w:t>racial discrimination, including institutional racism.</w:t>
      </w:r>
      <w:r>
        <w:rPr>
          <w:rStyle w:val="EndnoteReference"/>
        </w:rPr>
        <w:endnoteReference w:id="672"/>
      </w:r>
      <w:r>
        <w:t xml:space="preserve"> </w:t>
      </w:r>
      <w:r w:rsidRPr="00A13B1D">
        <w:rPr>
          <w:rFonts w:cs="Open Sans"/>
        </w:rPr>
        <w:t>Settings identified of special concern include employment, education, shops, public spaces and sport, health and justice.</w:t>
      </w:r>
      <w:r>
        <w:rPr>
          <w:rStyle w:val="EndnoteReference"/>
        </w:rPr>
        <w:endnoteReference w:id="673"/>
      </w:r>
      <w:r w:rsidRPr="00A13B1D">
        <w:rPr>
          <w:rFonts w:cs="Open Sans"/>
        </w:rPr>
        <w:t xml:space="preserve"> </w:t>
      </w:r>
    </w:p>
    <w:p w14:paraId="402F5818" w14:textId="77777777" w:rsidR="00301892" w:rsidRPr="00A13B1D" w:rsidRDefault="00301892" w:rsidP="00347F86">
      <w:pPr>
        <w:spacing w:before="100" w:beforeAutospacing="1" w:after="100" w:afterAutospacing="1"/>
        <w:rPr>
          <w:rFonts w:cs="Open Sans"/>
        </w:rPr>
      </w:pPr>
      <w:r>
        <w:rPr>
          <w:rFonts w:cs="Open Sans"/>
        </w:rPr>
        <w:t>In 2016, a</w:t>
      </w:r>
      <w:r w:rsidRPr="00A80C2D">
        <w:rPr>
          <w:rFonts w:cs="Open Sans"/>
        </w:rPr>
        <w:t xml:space="preserve">round </w:t>
      </w:r>
      <w:r>
        <w:rPr>
          <w:rFonts w:cs="Open Sans"/>
        </w:rPr>
        <w:t>one</w:t>
      </w:r>
      <w:r w:rsidRPr="00A80C2D">
        <w:rPr>
          <w:rFonts w:cs="Open Sans"/>
        </w:rPr>
        <w:t xml:space="preserve"> in 14 (7%) </w:t>
      </w:r>
      <w:r>
        <w:rPr>
          <w:rFonts w:cs="Open Sans"/>
        </w:rPr>
        <w:t xml:space="preserve">Aboriginal and Torres Strait Islander children </w:t>
      </w:r>
      <w:r w:rsidRPr="00A80C2D">
        <w:rPr>
          <w:rFonts w:cs="Open Sans"/>
        </w:rPr>
        <w:t>aged 10–14</w:t>
      </w:r>
      <w:r>
        <w:rPr>
          <w:rFonts w:cs="Open Sans"/>
        </w:rPr>
        <w:t xml:space="preserve"> </w:t>
      </w:r>
      <w:r w:rsidRPr="00A80C2D">
        <w:rPr>
          <w:rFonts w:cs="Open Sans"/>
        </w:rPr>
        <w:t>reported being treated unfairly at their current school because they were Aboriginal and/or Torres Strait Islander</w:t>
      </w:r>
      <w:r>
        <w:rPr>
          <w:rFonts w:cs="Open Sans"/>
        </w:rPr>
        <w:t>s</w:t>
      </w:r>
      <w:r w:rsidRPr="00A80C2D">
        <w:rPr>
          <w:rFonts w:cs="Open Sans"/>
        </w:rPr>
        <w:t>.</w:t>
      </w:r>
      <w:r>
        <w:rPr>
          <w:rStyle w:val="EndnoteReference"/>
        </w:rPr>
        <w:endnoteReference w:id="674"/>
      </w:r>
    </w:p>
    <w:p w14:paraId="735359C5" w14:textId="4C947525" w:rsidR="00301892" w:rsidRDefault="00301892" w:rsidP="00347F86">
      <w:pPr>
        <w:rPr>
          <w:rFonts w:cs="Open Sans"/>
        </w:rPr>
      </w:pPr>
      <w:r w:rsidRPr="00A13B1D">
        <w:rPr>
          <w:rFonts w:cs="Open Sans"/>
        </w:rPr>
        <w:t xml:space="preserve">In consultations with Aboriginal and Torres Strait Islander girls as part of the </w:t>
      </w:r>
      <w:r>
        <w:rPr>
          <w:rFonts w:cs="Open Sans"/>
        </w:rPr>
        <w:t xml:space="preserve">Commission’s </w:t>
      </w:r>
      <w:r w:rsidRPr="00A13B1D">
        <w:rPr>
          <w:rFonts w:cs="Open Sans"/>
        </w:rPr>
        <w:t xml:space="preserve">Wiyi Yani U Thangani project, experiences of racism </w:t>
      </w:r>
      <w:r>
        <w:rPr>
          <w:rFonts w:cs="Open Sans"/>
        </w:rPr>
        <w:t>are identified as the</w:t>
      </w:r>
      <w:r w:rsidRPr="00A13B1D">
        <w:rPr>
          <w:rFonts w:cs="Open Sans"/>
        </w:rPr>
        <w:t xml:space="preserve"> top emerging issue for girls.</w:t>
      </w:r>
    </w:p>
    <w:p w14:paraId="765EE993" w14:textId="086B83AC" w:rsidR="00301892" w:rsidRDefault="00301892" w:rsidP="00347F86">
      <w:pPr>
        <w:rPr>
          <w:rFonts w:cs="Open Sans"/>
        </w:rPr>
      </w:pPr>
      <w:r>
        <w:rPr>
          <w:rFonts w:eastAsia="MS Mincho"/>
          <w:noProof/>
        </w:rPr>
        <mc:AlternateContent>
          <mc:Choice Requires="wps">
            <w:drawing>
              <wp:anchor distT="0" distB="0" distL="114300" distR="114300" simplePos="0" relativeHeight="251940864" behindDoc="0" locked="0" layoutInCell="1" allowOverlap="1" wp14:anchorId="1FA71F80" wp14:editId="69703CF1">
                <wp:simplePos x="0" y="0"/>
                <wp:positionH relativeFrom="column">
                  <wp:posOffset>0</wp:posOffset>
                </wp:positionH>
                <wp:positionV relativeFrom="paragraph">
                  <wp:posOffset>377190</wp:posOffset>
                </wp:positionV>
                <wp:extent cx="4857750" cy="2207684"/>
                <wp:effectExtent l="19050" t="19050" r="38100" b="307340"/>
                <wp:wrapTopAndBottom/>
                <wp:docPr id="819" name="Speech Bubble: Oval 819"/>
                <wp:cNvGraphicFramePr/>
                <a:graphic xmlns:a="http://schemas.openxmlformats.org/drawingml/2006/main">
                  <a:graphicData uri="http://schemas.microsoft.com/office/word/2010/wordprocessingShape">
                    <wps:wsp>
                      <wps:cNvSpPr/>
                      <wps:spPr>
                        <a:xfrm>
                          <a:off x="0" y="0"/>
                          <a:ext cx="4857750" cy="2207684"/>
                        </a:xfrm>
                        <a:prstGeom prst="wedgeEllipseCallout">
                          <a:avLst/>
                        </a:prstGeom>
                        <a:gradFill rotWithShape="1">
                          <a:gsLst>
                            <a:gs pos="0">
                              <a:srgbClr val="5B9BD5">
                                <a:lumMod val="110000"/>
                                <a:satMod val="105000"/>
                                <a:tint val="67000"/>
                              </a:srgbClr>
                            </a:gs>
                            <a:gs pos="50000">
                              <a:srgbClr val="5B9BD5">
                                <a:lumMod val="105000"/>
                                <a:satMod val="103000"/>
                                <a:tint val="73000"/>
                              </a:srgbClr>
                            </a:gs>
                            <a:gs pos="100000">
                              <a:srgbClr val="5B9BD5">
                                <a:lumMod val="105000"/>
                                <a:satMod val="109000"/>
                                <a:tint val="81000"/>
                              </a:srgbClr>
                            </a:gs>
                          </a:gsLst>
                          <a:lin ang="5400000" scaled="0"/>
                        </a:gradFill>
                        <a:ln w="6350" cap="flat" cmpd="sng" algn="ctr">
                          <a:solidFill>
                            <a:srgbClr val="5B9BD5"/>
                          </a:solidFill>
                          <a:prstDash val="solid"/>
                          <a:miter lim="800000"/>
                        </a:ln>
                        <a:effectLst/>
                      </wps:spPr>
                      <wps:txbx>
                        <w:txbxContent>
                          <w:p w14:paraId="3233A424" w14:textId="77777777" w:rsidR="00FD1665" w:rsidRDefault="00FD1665" w:rsidP="00301892">
                            <w:pPr>
                              <w:jc w:val="center"/>
                            </w:pPr>
                            <w:r w:rsidRPr="002C6C66">
                              <w:t>Everyone should be treated equally no matter who and where they are from. Racism shouldn't be a thing in childhood no matter why</w:t>
                            </w:r>
                          </w:p>
                          <w:p w14:paraId="022CB6C0" w14:textId="77777777" w:rsidR="00FD1665" w:rsidRDefault="00FD1665" w:rsidP="00301892">
                            <w:pPr>
                              <w:jc w:val="center"/>
                            </w:pPr>
                            <w:r>
                              <w:t>(child, 10)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FA71F80" id="Speech Bubble: Oval 819" o:spid="_x0000_s1110" type="#_x0000_t63" style="position:absolute;margin-left:0;margin-top:29.7pt;width:382.5pt;height:173.85pt;z-index:2519408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r2YZBgMAAM4GAAAOAAAAZHJzL2Uyb0RvYy54bWysVclu2zAQvRfoPxC8N5IdO14QOXDspiiQ&#10;JgGcImeaoiQC3ErSltOv75CUl6ZGgRbJQSFn48ybmefrm50UaMus41oVuHeRY8QU1SVXdYG/P999&#10;GmPkPFElEVqxAr8yh29mHz9ct2bK+rrRomQWQRDlpq0pcOO9mWaZow2TxF1owxQoK20l8XC1dVZa&#10;0kJ0KbJ+nl9lrbalsZoy50C6TEo8i/GrilH/WFWOeSQKDLn5+LXxuw7fbHZNprUlpuG0S4P8RxaS&#10;cAWPHkItiSdoY/kfoSSnVjtd+QuqZaarilMWa4BqevmbalYNMSzWAuA4c4DJvV9Y+rB9soiXBR73&#10;JhgpIqFJK8MYbdDtZr0WbIoet0SgoAawWuOm4LMyT7a7OTiGyneVleE/1IR2EeDXA8Bs5xEF4WA8&#10;HI2G0AcKun4/H12NByFqdnQ31vkvTEsUDgVuWVmzz0Jw49iCCKE3PuJMtvfOJ8+9Rwd/eceFQFb7&#10;F+6biCDMZeqNA59o5ZDRAGIexc7W64WwCKos8PB2crscRrnYyG+6TOJeL4e/NC2O+KM8Hx7kniuf&#10;rK9GnRDq6qLHGmt3+nrw/IcMTl76PYPLMxmM9sK/ZhCLeo8UJmdSGIfoXXPfggBZ1ftmCK4QCWwx&#10;HIADuCBHiWAwkXtvWM/Y1ACeUKgt8NVlHCIChFEJ4mGepAEHp2qMiKiBiai3qbla8IPzuU6nGXKn&#10;ZmGglsQ1qZlRlTovuQeyElzCtqRck7dQITUW6aYby7AnaTPCye/Wu7RkcdyDaK3LV9g8mNNQKHKG&#10;3nF49544/0QscBAIgVf9I3wqoaFo3Z0warT9eU4e7IEaQItRC5wGiPzYEMswEl8VzPukNxhAWB8v&#10;g+GoDxd7qlmfatRGLjSsRC9mF4/B3ov9sbJavgD9zsOroCKKwtsJ++6y8IlrgcApm8+jGRCfIf5e&#10;rQzdb2ZA/Hn3Qqzp1t4DYzzoPf+R6Zt1T7YBdKXnG68rHrngiCusW7gAaabFSwQfWPn0Hq2OP0Oz&#10;XwAAAP//AwBQSwMEFAAGAAgAAAAhAIXaZxjbAAAABwEAAA8AAABkcnMvZG93bnJldi54bWxMj0FP&#10;wkAQhe8m/ofNmHiTLabAUjolxtibF8F4XtqhbejO1u4C5d87nvQ47728902+nVyvLjSGzjPCfJaA&#10;Iq583XGD8LkvnwyoEC3XtvdMCDcKsC3u73Kb1f7KH3TZxUZJCYfMIrQxDpnWoWrJ2TDzA7F4Rz86&#10;G+UcG12P9irlrtfPSbLUznYsC60d6LWl6rQ7OwSTBnJf5cl8r81k/Fv5nt44ID4+TC8bUJGm+BeG&#10;X3xBh0KYDv7MdVA9gjwSERbrFJS4q+VChANCmqzmoItc/+cvfgAAAP//AwBQSwECLQAUAAYACAAA&#10;ACEAtoM4kv4AAADhAQAAEwAAAAAAAAAAAAAAAAAAAAAAW0NvbnRlbnRfVHlwZXNdLnhtbFBLAQIt&#10;ABQABgAIAAAAIQA4/SH/1gAAAJQBAAALAAAAAAAAAAAAAAAAAC8BAABfcmVscy8ucmVsc1BLAQIt&#10;ABQABgAIAAAAIQASr2YZBgMAAM4GAAAOAAAAAAAAAAAAAAAAAC4CAABkcnMvZTJvRG9jLnhtbFBL&#10;AQItABQABgAIAAAAIQCF2mcY2wAAAAcBAAAPAAAAAAAAAAAAAAAAAGAFAABkcnMvZG93bnJldi54&#10;bWxQSwUGAAAAAAQABADzAAAAaAYAAAAA&#10;" adj="6300,24300" fillcolor="#b1cbe9" strokecolor="#5b9bd5" strokeweight=".5pt">
                <v:fill color2="#92b9e4" rotate="t" colors="0 #b1cbe9;.5 #a3c1e5;1 #92b9e4" focus="100%" type="gradient">
                  <o:fill v:ext="view" type="gradientUnscaled"/>
                </v:fill>
                <v:textbox>
                  <w:txbxContent>
                    <w:p w14:paraId="3233A424" w14:textId="77777777" w:rsidR="00FD1665" w:rsidRDefault="00FD1665" w:rsidP="00301892">
                      <w:pPr>
                        <w:jc w:val="center"/>
                      </w:pPr>
                      <w:r w:rsidRPr="002C6C66">
                        <w:t>Everyone should be treated equally no matter who and where they are from. Racism shouldn't be a thing in childhood no matter why</w:t>
                      </w:r>
                    </w:p>
                    <w:p w14:paraId="022CB6C0" w14:textId="77777777" w:rsidR="00FD1665" w:rsidRDefault="00FD1665" w:rsidP="00301892">
                      <w:pPr>
                        <w:jc w:val="center"/>
                      </w:pPr>
                      <w:r>
                        <w:t>(child, 10)</w:t>
                      </w:r>
                    </w:p>
                  </w:txbxContent>
                </v:textbox>
                <w10:wrap type="topAndBottom"/>
              </v:shape>
            </w:pict>
          </mc:Fallback>
        </mc:AlternateContent>
      </w:r>
    </w:p>
    <w:p w14:paraId="1E27905F" w14:textId="77777777" w:rsidR="0001328B" w:rsidRPr="00C51D49" w:rsidRDefault="0001328B" w:rsidP="00347F86">
      <w:pPr>
        <w:rPr>
          <w:rFonts w:cs="Open Sans"/>
          <w:b/>
          <w:bCs/>
        </w:rPr>
      </w:pPr>
      <w:r w:rsidRPr="00C51D49">
        <w:rPr>
          <w:rFonts w:cs="Open Sans"/>
          <w:b/>
          <w:bCs/>
        </w:rPr>
        <w:t>In its Concluding Observations (2019), the Committee on the Rights of the Child encouraged the Australian Government to strengthen its awareness-raising and other preventative activities against discrimination, including through the school curricula. It specifically mentioned affirmative action in relation to Aboriginal and Torres Strait Islander children.</w:t>
      </w:r>
      <w:r w:rsidRPr="00C51D49">
        <w:rPr>
          <w:rStyle w:val="EndnoteReference"/>
          <w:b/>
          <w:bCs/>
        </w:rPr>
        <w:endnoteReference w:id="675"/>
      </w:r>
      <w:r w:rsidRPr="00C51D49">
        <w:rPr>
          <w:rFonts w:cs="Open Sans"/>
          <w:b/>
          <w:bCs/>
        </w:rPr>
        <w:t xml:space="preserve">  </w:t>
      </w:r>
    </w:p>
    <w:p w14:paraId="6EDA520B" w14:textId="77777777" w:rsidR="0001328B" w:rsidRPr="0033441B" w:rsidRDefault="0001328B" w:rsidP="00347F86">
      <w:pPr>
        <w:pStyle w:val="Heading2"/>
        <w:rPr>
          <w:rFonts w:eastAsia="MS Mincho"/>
        </w:rPr>
      </w:pPr>
      <w:bookmarkStart w:id="318" w:name="_Toc25573154"/>
      <w:r w:rsidRPr="0033441B">
        <w:rPr>
          <w:rFonts w:eastAsia="MS Mincho"/>
        </w:rPr>
        <w:t xml:space="preserve">Family </w:t>
      </w:r>
      <w:r>
        <w:rPr>
          <w:rFonts w:eastAsia="MS Mincho"/>
        </w:rPr>
        <w:t>v</w:t>
      </w:r>
      <w:r w:rsidRPr="0033441B">
        <w:rPr>
          <w:rFonts w:eastAsia="MS Mincho"/>
        </w:rPr>
        <w:t>iolence</w:t>
      </w:r>
      <w:bookmarkEnd w:id="318"/>
      <w:r w:rsidRPr="0033441B">
        <w:rPr>
          <w:rFonts w:eastAsia="MS Mincho"/>
        </w:rPr>
        <w:t xml:space="preserve"> </w:t>
      </w:r>
    </w:p>
    <w:p w14:paraId="3B54FDA1" w14:textId="77777777" w:rsidR="00301892" w:rsidRDefault="00301892" w:rsidP="00347F86">
      <w:pPr>
        <w:autoSpaceDE w:val="0"/>
        <w:autoSpaceDN w:val="0"/>
        <w:adjustRightInd w:val="0"/>
        <w:spacing w:after="0"/>
        <w:rPr>
          <w:rFonts w:cs="Open Sans"/>
        </w:rPr>
      </w:pPr>
      <w:r>
        <w:rPr>
          <w:rFonts w:cs="Open Sans"/>
        </w:rPr>
        <w:t>Trend data on h</w:t>
      </w:r>
      <w:r w:rsidRPr="00081D89">
        <w:rPr>
          <w:rFonts w:cs="Open Sans"/>
        </w:rPr>
        <w:t xml:space="preserve">ospitalised injury among Aboriginal and Torres Strait Islander people </w:t>
      </w:r>
      <w:r>
        <w:rPr>
          <w:rFonts w:cs="Open Sans"/>
        </w:rPr>
        <w:t xml:space="preserve">between </w:t>
      </w:r>
      <w:r w:rsidRPr="00081D89">
        <w:rPr>
          <w:rFonts w:cs="Open Sans"/>
        </w:rPr>
        <w:t xml:space="preserve">2011–12 </w:t>
      </w:r>
      <w:r>
        <w:rPr>
          <w:rFonts w:cs="Open Sans"/>
        </w:rPr>
        <w:t>and</w:t>
      </w:r>
      <w:r w:rsidRPr="00081D89">
        <w:rPr>
          <w:rFonts w:cs="Open Sans"/>
        </w:rPr>
        <w:t xml:space="preserve"> 2015–16 </w:t>
      </w:r>
      <w:r>
        <w:rPr>
          <w:rFonts w:cs="Open Sans"/>
        </w:rPr>
        <w:t xml:space="preserve">shows </w:t>
      </w:r>
      <w:r w:rsidRPr="000F32DF">
        <w:rPr>
          <w:rFonts w:cs="Open Sans"/>
        </w:rPr>
        <w:t xml:space="preserve">the most commonly reported perpetrator of an </w:t>
      </w:r>
      <w:r>
        <w:rPr>
          <w:rFonts w:cs="Open Sans"/>
        </w:rPr>
        <w:t>a</w:t>
      </w:r>
      <w:r w:rsidRPr="000F32DF">
        <w:rPr>
          <w:rFonts w:cs="Open Sans"/>
        </w:rPr>
        <w:t xml:space="preserve">ssault among </w:t>
      </w:r>
      <w:r w:rsidRPr="00081D89">
        <w:rPr>
          <w:rFonts w:cs="Open Sans"/>
        </w:rPr>
        <w:t>Aboriginal and Torres Strait Islander</w:t>
      </w:r>
      <w:r w:rsidRPr="000F32DF">
        <w:rPr>
          <w:rFonts w:cs="Open Sans"/>
        </w:rPr>
        <w:t xml:space="preserve"> people</w:t>
      </w:r>
      <w:r>
        <w:rPr>
          <w:rFonts w:cs="Open Sans"/>
        </w:rPr>
        <w:t xml:space="preserve"> </w:t>
      </w:r>
      <w:r w:rsidRPr="000F32DF">
        <w:rPr>
          <w:rFonts w:cs="Open Sans"/>
        </w:rPr>
        <w:t>was a family member</w:t>
      </w:r>
      <w:r>
        <w:rPr>
          <w:rFonts w:cs="Open Sans"/>
        </w:rPr>
        <w:t>.</w:t>
      </w:r>
      <w:r>
        <w:rPr>
          <w:rStyle w:val="EndnoteReference"/>
        </w:rPr>
        <w:endnoteReference w:id="676"/>
      </w:r>
      <w:r w:rsidRPr="000F32DF">
        <w:rPr>
          <w:rFonts w:cs="Open Sans"/>
        </w:rPr>
        <w:t xml:space="preserve"> </w:t>
      </w:r>
    </w:p>
    <w:p w14:paraId="4692DBAF" w14:textId="77777777" w:rsidR="00301892" w:rsidRDefault="00301892" w:rsidP="00347F86">
      <w:pPr>
        <w:spacing w:before="240"/>
        <w:rPr>
          <w:rFonts w:cs="Open Sans"/>
        </w:rPr>
      </w:pPr>
      <w:r>
        <w:rPr>
          <w:rFonts w:cs="Open Sans"/>
        </w:rPr>
        <w:t>F</w:t>
      </w:r>
      <w:r w:rsidRPr="000F32DF">
        <w:rPr>
          <w:rFonts w:cs="Open Sans"/>
        </w:rPr>
        <w:t xml:space="preserve">amily members were listed as the perpetrators </w:t>
      </w:r>
      <w:r>
        <w:rPr>
          <w:rFonts w:cs="Open Sans"/>
        </w:rPr>
        <w:t>in</w:t>
      </w:r>
      <w:r w:rsidRPr="000F32DF">
        <w:rPr>
          <w:rFonts w:cs="Open Sans"/>
        </w:rPr>
        <w:t xml:space="preserve"> 86% (9,626 cases) of</w:t>
      </w:r>
      <w:r>
        <w:rPr>
          <w:rFonts w:cs="Open Sans"/>
        </w:rPr>
        <w:t xml:space="preserve"> a</w:t>
      </w:r>
      <w:r w:rsidRPr="000F32DF">
        <w:rPr>
          <w:rFonts w:cs="Open Sans"/>
        </w:rPr>
        <w:t>ssault injury cases</w:t>
      </w:r>
      <w:r>
        <w:rPr>
          <w:rFonts w:cs="Open Sans"/>
        </w:rPr>
        <w:t xml:space="preserve"> f</w:t>
      </w:r>
      <w:r w:rsidRPr="000F32DF">
        <w:rPr>
          <w:rFonts w:cs="Open Sans"/>
        </w:rPr>
        <w:t xml:space="preserve">or </w:t>
      </w:r>
      <w:r w:rsidRPr="001E5ED1">
        <w:rPr>
          <w:rFonts w:cs="Open Sans"/>
        </w:rPr>
        <w:t>Aboriginal and Torres Strait Islander women</w:t>
      </w:r>
      <w:r w:rsidRPr="000F32DF">
        <w:rPr>
          <w:rFonts w:cs="Open Sans"/>
        </w:rPr>
        <w:t xml:space="preserve">. </w:t>
      </w:r>
      <w:r>
        <w:rPr>
          <w:rFonts w:cs="Open Sans"/>
        </w:rPr>
        <w:t>Of</w:t>
      </w:r>
      <w:r w:rsidRPr="000F32DF">
        <w:rPr>
          <w:rFonts w:cs="Open Sans"/>
        </w:rPr>
        <w:t xml:space="preserve"> these, 6,990 cases were perpetrated by a spouse or domestic</w:t>
      </w:r>
      <w:r>
        <w:rPr>
          <w:rFonts w:cs="Open Sans"/>
        </w:rPr>
        <w:t xml:space="preserve"> </w:t>
      </w:r>
      <w:r w:rsidRPr="000F32DF">
        <w:rPr>
          <w:rFonts w:cs="Open Sans"/>
        </w:rPr>
        <w:t>partner.</w:t>
      </w:r>
      <w:r>
        <w:rPr>
          <w:rStyle w:val="EndnoteReference"/>
        </w:rPr>
        <w:endnoteReference w:id="677"/>
      </w:r>
      <w:r w:rsidRPr="000F32DF">
        <w:rPr>
          <w:rFonts w:cs="Open Sans"/>
        </w:rPr>
        <w:t xml:space="preserve"> </w:t>
      </w:r>
      <w:r w:rsidRPr="001E5ED1">
        <w:rPr>
          <w:rFonts w:cs="Open Sans"/>
        </w:rPr>
        <w:t>As women are often the primary carers of children, Aboriginal and Torres Strait Islander children are frequently exposed to family violence.</w:t>
      </w:r>
      <w:r w:rsidRPr="001E5ED1">
        <w:rPr>
          <w:rStyle w:val="EndnoteReference"/>
        </w:rPr>
        <w:endnoteReference w:id="678"/>
      </w:r>
    </w:p>
    <w:p w14:paraId="0B02AC62" w14:textId="77777777" w:rsidR="00301892" w:rsidRPr="00C51D49" w:rsidRDefault="00301892" w:rsidP="00347F86">
      <w:pPr>
        <w:rPr>
          <w:rFonts w:cs="Open Sans"/>
          <w:b/>
          <w:bCs/>
        </w:rPr>
      </w:pPr>
      <w:r w:rsidRPr="00C51D49">
        <w:rPr>
          <w:rFonts w:cs="Open Sans"/>
          <w:b/>
          <w:bCs/>
        </w:rPr>
        <w:t xml:space="preserve">In its Concluding Observations (2019), the Committee on the Rights of the Child urged the Australian Government to </w:t>
      </w:r>
      <w:r>
        <w:rPr>
          <w:rFonts w:cs="Open Sans"/>
          <w:b/>
          <w:bCs/>
        </w:rPr>
        <w:t>‘</w:t>
      </w:r>
      <w:r w:rsidRPr="00C51D49">
        <w:rPr>
          <w:rFonts w:cs="Open Sans"/>
          <w:b/>
          <w:bCs/>
        </w:rPr>
        <w:t>substantially increase family violence prevention and responses related to Aboriginal and Torres Strait Islander children, including through the Indigenous Family Safety Programme</w:t>
      </w:r>
      <w:r>
        <w:rPr>
          <w:rFonts w:cs="Open Sans"/>
          <w:b/>
          <w:bCs/>
        </w:rPr>
        <w:t>’</w:t>
      </w:r>
      <w:r w:rsidRPr="00C51D49">
        <w:rPr>
          <w:rFonts w:cs="Open Sans"/>
          <w:b/>
          <w:bCs/>
        </w:rPr>
        <w:t>.</w:t>
      </w:r>
      <w:r w:rsidRPr="00C51D49">
        <w:rPr>
          <w:rStyle w:val="EndnoteReference"/>
          <w:b/>
          <w:bCs/>
        </w:rPr>
        <w:endnoteReference w:id="679"/>
      </w:r>
      <w:r w:rsidRPr="00C51D49">
        <w:rPr>
          <w:rFonts w:cs="Open Sans"/>
          <w:b/>
          <w:bCs/>
        </w:rPr>
        <w:t xml:space="preserve"> It particularly called for the provision of the necessary human, technical and financial resources to family support services to provide Aboriginal and Torres Strait Islander children and their families with the support needed to prevent violence, abuse and neglect’.</w:t>
      </w:r>
      <w:r w:rsidRPr="00C51D49">
        <w:rPr>
          <w:rStyle w:val="EndnoteReference"/>
          <w:b/>
          <w:bCs/>
        </w:rPr>
        <w:endnoteReference w:id="680"/>
      </w:r>
    </w:p>
    <w:p w14:paraId="009BDCFC" w14:textId="77777777" w:rsidR="00301892" w:rsidRPr="002A6650" w:rsidRDefault="00301892" w:rsidP="00347F86">
      <w:pPr>
        <w:rPr>
          <w:rFonts w:cs="Open Sans"/>
        </w:rPr>
      </w:pPr>
      <w:r>
        <w:rPr>
          <w:rFonts w:cs="Open Sans"/>
        </w:rPr>
        <w:t>I</w:t>
      </w:r>
      <w:r w:rsidRPr="001E5ED1">
        <w:rPr>
          <w:rFonts w:cs="Open Sans"/>
        </w:rPr>
        <w:t xml:space="preserve">nvestment </w:t>
      </w:r>
      <w:r>
        <w:rPr>
          <w:rFonts w:cs="Open Sans"/>
        </w:rPr>
        <w:t>in</w:t>
      </w:r>
      <w:r w:rsidRPr="001E5ED1">
        <w:rPr>
          <w:rFonts w:cs="Open Sans"/>
        </w:rPr>
        <w:t xml:space="preserve"> family violence response and prevention, with a key focus on </w:t>
      </w:r>
      <w:r>
        <w:rPr>
          <w:rFonts w:cs="Open Sans"/>
        </w:rPr>
        <w:t>ensuring</w:t>
      </w:r>
      <w:r w:rsidRPr="001E5ED1">
        <w:rPr>
          <w:rFonts w:cs="Open Sans"/>
        </w:rPr>
        <w:t xml:space="preserve"> </w:t>
      </w:r>
      <w:r>
        <w:rPr>
          <w:rFonts w:cs="Open Sans"/>
        </w:rPr>
        <w:t xml:space="preserve">the participation of </w:t>
      </w:r>
      <w:r w:rsidRPr="001E5ED1">
        <w:rPr>
          <w:rFonts w:cs="Open Sans"/>
        </w:rPr>
        <w:t xml:space="preserve">Aboriginal and Torres Strait Islander organisations and </w:t>
      </w:r>
      <w:r>
        <w:rPr>
          <w:rFonts w:cs="Open Sans"/>
        </w:rPr>
        <w:t>communities, is needed in developing long-</w:t>
      </w:r>
      <w:r w:rsidRPr="001E5ED1">
        <w:rPr>
          <w:rFonts w:cs="Open Sans"/>
        </w:rPr>
        <w:t>term solutions.</w:t>
      </w:r>
      <w:r w:rsidRPr="001E5ED1">
        <w:rPr>
          <w:rStyle w:val="EndnoteReference"/>
        </w:rPr>
        <w:endnoteReference w:id="681"/>
      </w:r>
      <w:r>
        <w:rPr>
          <w:rFonts w:cs="Open Sans"/>
        </w:rPr>
        <w:t xml:space="preserve"> </w:t>
      </w:r>
      <w:r w:rsidRPr="0002035D">
        <w:rPr>
          <w:rFonts w:eastAsiaTheme="minorHAnsi" w:cs="Open Sans"/>
          <w:color w:val="000000"/>
          <w:sz w:val="21"/>
          <w:szCs w:val="21"/>
          <w:highlight w:val="yellow"/>
          <w:lang w:val="en-US" w:eastAsia="en-US"/>
        </w:rPr>
        <w:t xml:space="preserve"> </w:t>
      </w:r>
    </w:p>
    <w:p w14:paraId="2AF40AA0" w14:textId="77777777" w:rsidR="0001328B" w:rsidRPr="00DA5CDE" w:rsidRDefault="0001328B" w:rsidP="00347F86">
      <w:pPr>
        <w:pStyle w:val="Heading2"/>
        <w:rPr>
          <w:rFonts w:eastAsia="MS Mincho"/>
        </w:rPr>
      </w:pPr>
      <w:bookmarkStart w:id="319" w:name="_Toc25573155"/>
      <w:r w:rsidRPr="0033441B">
        <w:rPr>
          <w:rFonts w:eastAsia="MS Mincho"/>
        </w:rPr>
        <w:t>Child protection</w:t>
      </w:r>
      <w:r>
        <w:rPr>
          <w:noProof/>
          <w:color w:val="4472C4" w:themeColor="accent1"/>
          <w:lang w:val="en-US" w:eastAsia="en-US"/>
        </w:rPr>
        <mc:AlternateContent>
          <mc:Choice Requires="wps">
            <w:drawing>
              <wp:anchor distT="0" distB="0" distL="114300" distR="114300" simplePos="0" relativeHeight="251852800" behindDoc="0" locked="0" layoutInCell="1" allowOverlap="1" wp14:anchorId="1C7AEF75" wp14:editId="33411BB8">
                <wp:simplePos x="0" y="0"/>
                <wp:positionH relativeFrom="column">
                  <wp:posOffset>2566670</wp:posOffset>
                </wp:positionH>
                <wp:positionV relativeFrom="paragraph">
                  <wp:posOffset>626745</wp:posOffset>
                </wp:positionV>
                <wp:extent cx="3213100" cy="1242060"/>
                <wp:effectExtent l="0" t="0" r="25400" b="205740"/>
                <wp:wrapTopAndBottom/>
                <wp:docPr id="222" name="Rounded Rectangular Callout 16"/>
                <wp:cNvGraphicFramePr/>
                <a:graphic xmlns:a="http://schemas.openxmlformats.org/drawingml/2006/main">
                  <a:graphicData uri="http://schemas.microsoft.com/office/word/2010/wordprocessingShape">
                    <wps:wsp>
                      <wps:cNvSpPr/>
                      <wps:spPr>
                        <a:xfrm>
                          <a:off x="0" y="0"/>
                          <a:ext cx="3213100" cy="1242060"/>
                        </a:xfrm>
                        <a:prstGeom prst="wedgeRoundRectCallout">
                          <a:avLst>
                            <a:gd name="adj1" fmla="val 28886"/>
                            <a:gd name="adj2" fmla="val 64700"/>
                            <a:gd name="adj3" fmla="val 16667"/>
                          </a:avLst>
                        </a:prstGeom>
                        <a:solidFill>
                          <a:srgbClr val="92D050">
                            <a:alpha val="30196"/>
                          </a:srgbClr>
                        </a:solidFill>
                        <a:ln w="12700" cap="flat" cmpd="sng" algn="ctr">
                          <a:solidFill>
                            <a:srgbClr val="92D050"/>
                          </a:solidFill>
                          <a:prstDash val="solid"/>
                          <a:miter lim="800000"/>
                        </a:ln>
                        <a:effectLst/>
                      </wps:spPr>
                      <wps:txbx>
                        <w:txbxContent>
                          <w:p w14:paraId="3CC04685" w14:textId="77777777" w:rsidR="00FD1665" w:rsidRPr="00E7618C" w:rsidRDefault="00FD1665" w:rsidP="0001328B">
                            <w:pPr>
                              <w:jc w:val="center"/>
                              <w:rPr>
                                <w:rFonts w:cs="Open Sans"/>
                                <w:color w:val="000000" w:themeColor="text1"/>
                                <w:sz w:val="22"/>
                                <w:szCs w:val="22"/>
                              </w:rPr>
                            </w:pPr>
                            <w:r w:rsidRPr="00E30F40">
                              <w:rPr>
                                <w:rFonts w:cs="Open Sans"/>
                                <w:color w:val="000000"/>
                                <w:sz w:val="22"/>
                                <w:szCs w:val="22"/>
                              </w:rPr>
                              <w:t>I would like Aboriginal people to have a treaty because it would make the kids feel more</w:t>
                            </w:r>
                            <w:r>
                              <w:rPr>
                                <w:rFonts w:cs="Open Sans"/>
                                <w:color w:val="000000"/>
                                <w:sz w:val="22"/>
                                <w:szCs w:val="22"/>
                              </w:rPr>
                              <w:t xml:space="preserve"> safe </w:t>
                            </w:r>
                            <w:r>
                              <w:rPr>
                                <w:rFonts w:cs="Open Sans"/>
                                <w:color w:val="000000" w:themeColor="text1"/>
                                <w:sz w:val="22"/>
                                <w:szCs w:val="22"/>
                              </w:rPr>
                              <w:br/>
                            </w:r>
                            <w:r w:rsidRPr="00E7618C">
                              <w:rPr>
                                <w:rFonts w:cs="Open Sans"/>
                                <w:color w:val="000000" w:themeColor="text1"/>
                                <w:sz w:val="22"/>
                                <w:szCs w:val="22"/>
                              </w:rPr>
                              <w:t>(</w:t>
                            </w:r>
                            <w:r>
                              <w:rPr>
                                <w:rFonts w:cs="Open Sans"/>
                                <w:color w:val="000000" w:themeColor="text1"/>
                                <w:sz w:val="22"/>
                                <w:szCs w:val="22"/>
                              </w:rPr>
                              <w:t>child</w:t>
                            </w:r>
                            <w:r w:rsidRPr="00E7618C">
                              <w:rPr>
                                <w:rFonts w:cs="Open Sans"/>
                                <w:color w:val="000000" w:themeColor="text1"/>
                                <w:sz w:val="22"/>
                                <w:szCs w:val="22"/>
                              </w:rPr>
                              <w:t xml:space="preserve">, </w:t>
                            </w:r>
                            <w:r>
                              <w:rPr>
                                <w:rFonts w:cs="Open Sans"/>
                                <w:color w:val="000000" w:themeColor="text1"/>
                                <w:sz w:val="22"/>
                                <w:szCs w:val="22"/>
                              </w:rPr>
                              <w:t>9</w:t>
                            </w:r>
                            <w:r w:rsidRPr="00E7618C">
                              <w:rPr>
                                <w:rFonts w:cs="Open Sans"/>
                                <w:color w:val="000000" w:themeColor="text1"/>
                                <w:sz w:val="22"/>
                                <w:szCs w:val="22"/>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C7AEF75" id="_x0000_s1111" type="#_x0000_t62" style="position:absolute;left:0;text-align:left;margin-left:202.1pt;margin-top:49.35pt;width:253pt;height:97.8pt;z-index:2518528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5cEL0QIAAMEFAAAOAAAAZHJzL2Uyb0RvYy54bWysVMlu2zAQvRfoPxC8N1rsOI4ROTBspCgQ&#10;pEGSIucxRS0Ft5KU5fTrO6QUL21PRX2QZzjD4Zs3y83tXgqy49a1WhU0u0gp4YrpslV1Qb+93H2a&#10;U+I8qBKEVrygb9zR2+XHDze9WfBcN1qU3BIMotyiNwVtvDeLJHGs4RLchTZcobHSVoJH1dZJaaHH&#10;6FIkeZrOkl7b0ljNuHN4uhmMdBnjVxVn/mtVOe6JKChi8/Fr43cbvsnyBha1BdO0bIQB/4BCQqvw&#10;0UOoDXggnW3/CCVbZrXTlb9gWia6qlrGYw6YTZb+ls1zA4bHXJAcZw40uf8Xlj3sHi1py4LmeU6J&#10;AolFetKdKnlJnpA+UHUnwJI1CKE7T7JZ4Kw3boFXn82jHTWHYiBgX1kZ/jE1so88vx145ntPGB5O&#10;8mySpVgOhrYsn+bpLFYiOV431vnPXEsShIL2vKx5hBUwjVgi4bC7dz4yX47oofyeUVJJgYXcgSD5&#10;fD6PoLE6Jz6Y7dFnNr1CPEMznPhMTn2y2Wx2FXwQ5vgqSu9AAwSnRVvetUJExdbbtbAEIRT0Ot+k&#10;l+kAWJgGhtNJml1HZBjHDe4x+lkcoUgfWAoACQOckUqAR1EarJpTNSUgahw+5m184Oz2GPYMxZDC&#10;mVvIYgOuGfyiaWBDth7nU7SyoPM0/EYChAo58jhhWIAQMvTE0AVB8vvtPvbV/DJcCUdbXb5hs1k9&#10;TKEz7K7Fd+/B+UewWC1MEFeJ/4qfSmjMWo8SJY22P/92HvxxGtBKSY9jjIz86MBySsQXhXNynU2n&#10;Ye6jMr28ylGxp5btqUV1cq2xXNg/iC6Kwd+Ld7GyWr7ixlmFV9EEiuHbA/ejsvbDesGdxfhqFd1w&#10;1g34e/VsWAgeqAuMv+xfwZqxxT1Ox4N+H/mxxYZSHX3DTaVXnddVeyB94HWsAO6J2EPjTguL6FSP&#10;XsfNu/wFAAD//wMAUEsDBBQABgAIAAAAIQB5Lpqe3gAAAAoBAAAPAAAAZHJzL2Rvd25yZXYueG1s&#10;TI/BTsMwDIbvSLxDZCRuLFlXjbVrOk0bPAADaVevNW1H4lRN1hWennBiR9uffn9/sZmsESMNvnOs&#10;YT5TIIgrV3fcaPh4f31agfABuUbjmDR8k4dNeX9XYF67K7/ReAiNiCHsc9TQhtDnUvqqJYt+5nri&#10;ePt0g8UQx6GR9YDXGG6NTJRaSosdxw8t9rRrqfo6XKyG877ZLX/G7QL9y0RjZY57PLLWjw/Tdg0i&#10;0BT+YfjTj+pQRqeTu3DthdGQqjSJqIZs9QwiAtlcxcVJQ5KlC5BlIW8rlL8AAAD//wMAUEsBAi0A&#10;FAAGAAgAAAAhALaDOJL+AAAA4QEAABMAAAAAAAAAAAAAAAAAAAAAAFtDb250ZW50X1R5cGVzXS54&#10;bWxQSwECLQAUAAYACAAAACEAOP0h/9YAAACUAQAACwAAAAAAAAAAAAAAAAAvAQAAX3JlbHMvLnJl&#10;bHNQSwECLQAUAAYACAAAACEAYeXBC9ECAADBBQAADgAAAAAAAAAAAAAAAAAuAgAAZHJzL2Uyb0Rv&#10;Yy54bWxQSwECLQAUAAYACAAAACEAeS6ant4AAAAKAQAADwAAAAAAAAAAAAAAAAArBQAAZHJzL2Rv&#10;d25yZXYueG1sUEsFBgAAAAAEAAQA8wAAADYGAAAAAA==&#10;" adj="17039,24775" fillcolor="#92d050" strokecolor="#92d050" strokeweight="1pt">
                <v:fill opacity="19789f"/>
                <v:textbox>
                  <w:txbxContent>
                    <w:p w14:paraId="3CC04685" w14:textId="77777777" w:rsidR="00FD1665" w:rsidRPr="00E7618C" w:rsidRDefault="00FD1665" w:rsidP="0001328B">
                      <w:pPr>
                        <w:jc w:val="center"/>
                        <w:rPr>
                          <w:rFonts w:cs="Open Sans"/>
                          <w:color w:val="000000" w:themeColor="text1"/>
                          <w:sz w:val="22"/>
                          <w:szCs w:val="22"/>
                        </w:rPr>
                      </w:pPr>
                      <w:r w:rsidRPr="00E30F40">
                        <w:rPr>
                          <w:rFonts w:cs="Open Sans"/>
                          <w:color w:val="000000"/>
                          <w:sz w:val="22"/>
                          <w:szCs w:val="22"/>
                        </w:rPr>
                        <w:t>I would like Aboriginal people to have a treaty because it would make the kids feel more</w:t>
                      </w:r>
                      <w:r>
                        <w:rPr>
                          <w:rFonts w:cs="Open Sans"/>
                          <w:color w:val="000000"/>
                          <w:sz w:val="22"/>
                          <w:szCs w:val="22"/>
                        </w:rPr>
                        <w:t xml:space="preserve"> safe </w:t>
                      </w:r>
                      <w:r>
                        <w:rPr>
                          <w:rFonts w:cs="Open Sans"/>
                          <w:color w:val="000000" w:themeColor="text1"/>
                          <w:sz w:val="22"/>
                          <w:szCs w:val="22"/>
                        </w:rPr>
                        <w:br/>
                      </w:r>
                      <w:r w:rsidRPr="00E7618C">
                        <w:rPr>
                          <w:rFonts w:cs="Open Sans"/>
                          <w:color w:val="000000" w:themeColor="text1"/>
                          <w:sz w:val="22"/>
                          <w:szCs w:val="22"/>
                        </w:rPr>
                        <w:t>(</w:t>
                      </w:r>
                      <w:r>
                        <w:rPr>
                          <w:rFonts w:cs="Open Sans"/>
                          <w:color w:val="000000" w:themeColor="text1"/>
                          <w:sz w:val="22"/>
                          <w:szCs w:val="22"/>
                        </w:rPr>
                        <w:t>child</w:t>
                      </w:r>
                      <w:r w:rsidRPr="00E7618C">
                        <w:rPr>
                          <w:rFonts w:cs="Open Sans"/>
                          <w:color w:val="000000" w:themeColor="text1"/>
                          <w:sz w:val="22"/>
                          <w:szCs w:val="22"/>
                        </w:rPr>
                        <w:t xml:space="preserve">, </w:t>
                      </w:r>
                      <w:r>
                        <w:rPr>
                          <w:rFonts w:cs="Open Sans"/>
                          <w:color w:val="000000" w:themeColor="text1"/>
                          <w:sz w:val="22"/>
                          <w:szCs w:val="22"/>
                        </w:rPr>
                        <w:t>9</w:t>
                      </w:r>
                      <w:r w:rsidRPr="00E7618C">
                        <w:rPr>
                          <w:rFonts w:cs="Open Sans"/>
                          <w:color w:val="000000" w:themeColor="text1"/>
                          <w:sz w:val="22"/>
                          <w:szCs w:val="22"/>
                        </w:rPr>
                        <w:t>)</w:t>
                      </w:r>
                    </w:p>
                  </w:txbxContent>
                </v:textbox>
                <w10:wrap type="topAndBottom"/>
              </v:shape>
            </w:pict>
          </mc:Fallback>
        </mc:AlternateContent>
      </w:r>
      <w:r>
        <w:rPr>
          <w:noProof/>
          <w:lang w:val="en-US" w:eastAsia="en-US"/>
        </w:rPr>
        <mc:AlternateContent>
          <mc:Choice Requires="wps">
            <w:drawing>
              <wp:anchor distT="0" distB="0" distL="114300" distR="114300" simplePos="0" relativeHeight="251851776" behindDoc="0" locked="0" layoutInCell="1" allowOverlap="1" wp14:anchorId="63D12EDE" wp14:editId="6AFFF05C">
                <wp:simplePos x="0" y="0"/>
                <wp:positionH relativeFrom="column">
                  <wp:posOffset>2540</wp:posOffset>
                </wp:positionH>
                <wp:positionV relativeFrom="paragraph">
                  <wp:posOffset>497205</wp:posOffset>
                </wp:positionV>
                <wp:extent cx="2358390" cy="1371600"/>
                <wp:effectExtent l="19050" t="0" r="41910" b="38100"/>
                <wp:wrapTopAndBottom/>
                <wp:docPr id="223" name="Oval Callout 15"/>
                <wp:cNvGraphicFramePr/>
                <a:graphic xmlns:a="http://schemas.openxmlformats.org/drawingml/2006/main">
                  <a:graphicData uri="http://schemas.microsoft.com/office/word/2010/wordprocessingShape">
                    <wps:wsp>
                      <wps:cNvSpPr/>
                      <wps:spPr>
                        <a:xfrm>
                          <a:off x="0" y="0"/>
                          <a:ext cx="2358390" cy="1371600"/>
                        </a:xfrm>
                        <a:prstGeom prst="wedgeEllipseCallout">
                          <a:avLst>
                            <a:gd name="adj1" fmla="val 45552"/>
                            <a:gd name="adj2" fmla="val -49234"/>
                          </a:avLst>
                        </a:prstGeom>
                        <a:solidFill>
                          <a:srgbClr val="ED7D31">
                            <a:alpha val="30196"/>
                          </a:srgbClr>
                        </a:solidFill>
                        <a:ln>
                          <a:solidFill>
                            <a:srgbClr val="ED7D3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31D24AEA" w14:textId="77777777" w:rsidR="00FD1665" w:rsidRPr="00E7618C" w:rsidRDefault="00FD1665" w:rsidP="0001328B">
                            <w:pPr>
                              <w:jc w:val="center"/>
                              <w:rPr>
                                <w:rFonts w:cs="Open Sans"/>
                                <w:color w:val="000000" w:themeColor="text1"/>
                                <w:sz w:val="22"/>
                                <w:szCs w:val="22"/>
                              </w:rPr>
                            </w:pPr>
                            <w:r w:rsidRPr="00E7618C">
                              <w:rPr>
                                <w:rFonts w:cs="Open Sans"/>
                                <w:color w:val="000000" w:themeColor="text1"/>
                                <w:sz w:val="22"/>
                                <w:szCs w:val="22"/>
                              </w:rPr>
                              <w:t xml:space="preserve">Aboriginal </w:t>
                            </w:r>
                            <w:r>
                              <w:rPr>
                                <w:rFonts w:cs="Open Sans"/>
                                <w:color w:val="000000" w:themeColor="text1"/>
                                <w:sz w:val="22"/>
                                <w:szCs w:val="22"/>
                              </w:rPr>
                              <w:t>kids need more help (child</w:t>
                            </w:r>
                            <w:r w:rsidRPr="00E7618C">
                              <w:rPr>
                                <w:rFonts w:cs="Open Sans"/>
                                <w:color w:val="000000" w:themeColor="text1"/>
                                <w:sz w:val="22"/>
                                <w:szCs w:val="22"/>
                              </w:rPr>
                              <w:t>, 1</w:t>
                            </w:r>
                            <w:r>
                              <w:rPr>
                                <w:rFonts w:cs="Open Sans"/>
                                <w:color w:val="000000" w:themeColor="text1"/>
                                <w:sz w:val="22"/>
                                <w:szCs w:val="22"/>
                              </w:rPr>
                              <w:t>3</w:t>
                            </w:r>
                            <w:r w:rsidRPr="00E7618C">
                              <w:rPr>
                                <w:rFonts w:cs="Open Sans"/>
                                <w:color w:val="000000" w:themeColor="text1"/>
                                <w:sz w:val="22"/>
                                <w:szCs w:val="22"/>
                              </w:rPr>
                              <w:t>)</w:t>
                            </w:r>
                          </w:p>
                          <w:p w14:paraId="6B90C68D" w14:textId="77777777" w:rsidR="00FD1665" w:rsidRPr="00E7618C" w:rsidRDefault="00FD1665" w:rsidP="0001328B">
                            <w:pPr>
                              <w:jc w:val="center"/>
                              <w:rPr>
                                <w:rFonts w:cs="Open Sans"/>
                                <w:color w:val="000000" w:themeColor="text1"/>
                                <w:sz w:val="22"/>
                                <w:szCs w:val="22"/>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3D12EDE" id="_x0000_s1112" type="#_x0000_t63" style="position:absolute;left:0;text-align:left;margin-left:.2pt;margin-top:39.15pt;width:185.7pt;height:108pt;z-index:2518517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4vld5QIAAEoGAAAOAAAAZHJzL2Uyb0RvYy54bWysVd9v2yAQfp+0/wHx3vpHkraJ6lRR0k6T&#10;qrZaO/WZYIg9YWBA4mR/fQ+wnWyrpmlaH1yOu/v4+Li7XN/sG4F2zNhayQJn5ylGTFJV1nJT4K8v&#10;d2dXGFlHZEmEkqzAB2bxzfzjh+tWz1iuKiVKZhCASDtrdYEr5/QsSSytWEPsudJMgpMr0xAHptkk&#10;pSEtoDciydP0ImmVKbVRlFkLu6voxPOAzzmj7pFzyxwSBQZuLnxN+K79N5lfk9nGEF3VtKNB/oFF&#10;Q2oJhw5QK+II2pr6N6impkZZxd05VU2iOK8pC3eA22TpL7d5rohm4S4gjtWDTPb/wdKH3ZNBdVng&#10;PB9hJEkDj/S4IwItiRBq61A28SK12s4g9lk/mc6ysPQ33nPT+P9wF7QPwh4GYdneIQqb+WhyNZqC&#10;/hR82egyu0iD9MkxXRvrPjHVIL8ocMvKDbsVotaWdUyCvmR3b10QuuzIkvJbhhFvBLyb5z2eTCZ5&#10;964nMflpzNl4mo/GPggYdJCw6jl4fKtEXd7VQgTDbNZLYRDgF/h2dbkaZZGN0BWJu6M0m150iDaG&#10;B/SfcIT8K+jI6yQTuPnUxL9C1D2s3EEwDyjkF8bhEb3SgVdoHzYwJpQy6SJlW5GSRcqTFP56yr7h&#10;fEYgHQA9MgcBBuwOoI+MID125NzF+1QWum9ITv9ELCYPGeFkJd2Q3NRSmfcABNyqOznG9yJFabxK&#10;br/ehwK/Cs/jt9aqPEDVGxXHgdX0roaquyfWPREDdQSVCjPNPcKHC9UWWHUrjCplfry37+OhLcGL&#10;UQvzpMD2+5YYhpH4LKFhp9l47AdQMMaTyxwMc+pZn3rktlkqqDWobGAXlj7eiX7JjWpeYfQt/Kng&#10;IpLC2QWmzvTG0sU5B8OTssUihMHQ0cTdy2dNPbgX2hf9y/6VGN21noOufVD97On6I4p8jPWZUi22&#10;TvHaeedR186AgRVqqRuufiKe2iHq+BMwfwMAAP//AwBQSwMEFAAGAAgAAAAhAH5gQmTeAAAABwEA&#10;AA8AAABkcnMvZG93bnJldi54bWxMjzFPwzAUhHck/oP1kNiok6bQEOJUBYTEwEKAgc2NX5Oo9nMU&#10;u23y73lMMJ7udPdduZmcFSccQ+9JQbpIQCA13vTUKvj8eLnJQYSoyWjrCRXMGGBTXV6UujD+TO94&#10;qmMruIRCoRV0MQ6FlKHp0Omw8AMSe3s/Oh1Zjq00oz5zubNymSR30umeeKHTAz512Bzqo1PwiG/1&#10;822ejvvv2X2Zg5m39rVW6vpq2j6AiDjFvzD84jM6VMy080cyQVgFK84pWOcZCHazdcpHdgqW96sM&#10;ZFXK//zVDwAAAP//AwBQSwECLQAUAAYACAAAACEAtoM4kv4AAADhAQAAEwAAAAAAAAAAAAAAAAAA&#10;AAAAW0NvbnRlbnRfVHlwZXNdLnhtbFBLAQItABQABgAIAAAAIQA4/SH/1gAAAJQBAAALAAAAAAAA&#10;AAAAAAAAAC8BAABfcmVscy8ucmVsc1BLAQItABQABgAIAAAAIQDZ4vld5QIAAEoGAAAOAAAAAAAA&#10;AAAAAAAAAC4CAABkcnMvZTJvRG9jLnhtbFBLAQItABQABgAIAAAAIQB+YEJk3gAAAAcBAAAPAAAA&#10;AAAAAAAAAAAAAD8FAABkcnMvZG93bnJldi54bWxQSwUGAAAAAAQABADzAAAASgYAAAAA&#10;" adj="20639,165" fillcolor="#ed7d31" strokecolor="#ed7d31" strokeweight="1pt">
                <v:fill opacity="19789f"/>
                <v:textbox>
                  <w:txbxContent>
                    <w:p w14:paraId="31D24AEA" w14:textId="77777777" w:rsidR="00FD1665" w:rsidRPr="00E7618C" w:rsidRDefault="00FD1665" w:rsidP="0001328B">
                      <w:pPr>
                        <w:jc w:val="center"/>
                        <w:rPr>
                          <w:rFonts w:cs="Open Sans"/>
                          <w:color w:val="000000" w:themeColor="text1"/>
                          <w:sz w:val="22"/>
                          <w:szCs w:val="22"/>
                        </w:rPr>
                      </w:pPr>
                      <w:r w:rsidRPr="00E7618C">
                        <w:rPr>
                          <w:rFonts w:cs="Open Sans"/>
                          <w:color w:val="000000" w:themeColor="text1"/>
                          <w:sz w:val="22"/>
                          <w:szCs w:val="22"/>
                        </w:rPr>
                        <w:t xml:space="preserve">Aboriginal </w:t>
                      </w:r>
                      <w:r>
                        <w:rPr>
                          <w:rFonts w:cs="Open Sans"/>
                          <w:color w:val="000000" w:themeColor="text1"/>
                          <w:sz w:val="22"/>
                          <w:szCs w:val="22"/>
                        </w:rPr>
                        <w:t>kids need more help (child</w:t>
                      </w:r>
                      <w:r w:rsidRPr="00E7618C">
                        <w:rPr>
                          <w:rFonts w:cs="Open Sans"/>
                          <w:color w:val="000000" w:themeColor="text1"/>
                          <w:sz w:val="22"/>
                          <w:szCs w:val="22"/>
                        </w:rPr>
                        <w:t>, 1</w:t>
                      </w:r>
                      <w:r>
                        <w:rPr>
                          <w:rFonts w:cs="Open Sans"/>
                          <w:color w:val="000000" w:themeColor="text1"/>
                          <w:sz w:val="22"/>
                          <w:szCs w:val="22"/>
                        </w:rPr>
                        <w:t>3</w:t>
                      </w:r>
                      <w:r w:rsidRPr="00E7618C">
                        <w:rPr>
                          <w:rFonts w:cs="Open Sans"/>
                          <w:color w:val="000000" w:themeColor="text1"/>
                          <w:sz w:val="22"/>
                          <w:szCs w:val="22"/>
                        </w:rPr>
                        <w:t>)</w:t>
                      </w:r>
                    </w:p>
                    <w:p w14:paraId="6B90C68D" w14:textId="77777777" w:rsidR="00FD1665" w:rsidRPr="00E7618C" w:rsidRDefault="00FD1665" w:rsidP="0001328B">
                      <w:pPr>
                        <w:jc w:val="center"/>
                        <w:rPr>
                          <w:rFonts w:cs="Open Sans"/>
                          <w:color w:val="000000" w:themeColor="text1"/>
                          <w:sz w:val="22"/>
                          <w:szCs w:val="22"/>
                        </w:rPr>
                      </w:pPr>
                    </w:p>
                  </w:txbxContent>
                </v:textbox>
                <w10:wrap type="topAndBottom"/>
              </v:shape>
            </w:pict>
          </mc:Fallback>
        </mc:AlternateContent>
      </w:r>
      <w:bookmarkEnd w:id="319"/>
    </w:p>
    <w:p w14:paraId="6F486853" w14:textId="77777777" w:rsidR="0001328B" w:rsidRPr="004B1639" w:rsidRDefault="0001328B" w:rsidP="00347F86"/>
    <w:p w14:paraId="19AEC2C1" w14:textId="77777777" w:rsidR="00301892" w:rsidRDefault="00301892" w:rsidP="00347F86">
      <w:pPr>
        <w:rPr>
          <w:rFonts w:cs="Open Sans"/>
        </w:rPr>
      </w:pPr>
      <w:r w:rsidRPr="001E5ED1">
        <w:rPr>
          <w:rFonts w:cs="Open Sans"/>
        </w:rPr>
        <w:t xml:space="preserve">Aboriginal and Torres Strait Islander children continue to be </w:t>
      </w:r>
      <w:r>
        <w:rPr>
          <w:rFonts w:cs="Open Sans"/>
        </w:rPr>
        <w:t xml:space="preserve">significantly </w:t>
      </w:r>
      <w:r w:rsidRPr="001E5ED1">
        <w:rPr>
          <w:rFonts w:cs="Open Sans"/>
        </w:rPr>
        <w:t>overrepresented</w:t>
      </w:r>
      <w:r>
        <w:rPr>
          <w:rFonts w:cs="Open Sans"/>
        </w:rPr>
        <w:t xml:space="preserve"> in Australia’s child protection </w:t>
      </w:r>
      <w:r w:rsidRPr="00D84289">
        <w:rPr>
          <w:rFonts w:cs="Open Sans"/>
        </w:rPr>
        <w:t>systems.</w:t>
      </w:r>
      <w:r w:rsidRPr="00D84289">
        <w:rPr>
          <w:rStyle w:val="EndnoteReference"/>
        </w:rPr>
        <w:endnoteReference w:id="682"/>
      </w:r>
      <w:r w:rsidRPr="00D84289">
        <w:rPr>
          <w:rFonts w:cs="Open Sans"/>
        </w:rPr>
        <w:t xml:space="preserve"> </w:t>
      </w:r>
    </w:p>
    <w:p w14:paraId="60722055" w14:textId="77777777" w:rsidR="00301892" w:rsidRPr="004959B1" w:rsidRDefault="00301892" w:rsidP="00347F86">
      <w:pPr>
        <w:rPr>
          <w:rFonts w:cs="Open Sans"/>
        </w:rPr>
      </w:pPr>
      <w:r w:rsidRPr="004959B1">
        <w:rPr>
          <w:rFonts w:cs="Open Sans"/>
        </w:rPr>
        <w:t xml:space="preserve">Aboriginal and Torres Strait Islander children are subject to care and protection orders at </w:t>
      </w:r>
      <w:r>
        <w:rPr>
          <w:rFonts w:cs="Open Sans"/>
        </w:rPr>
        <w:t>ten</w:t>
      </w:r>
      <w:r w:rsidRPr="004959B1">
        <w:rPr>
          <w:rFonts w:cs="Open Sans"/>
        </w:rPr>
        <w:t xml:space="preserve"> times the rate </w:t>
      </w:r>
      <w:r>
        <w:rPr>
          <w:rFonts w:cs="Open Sans"/>
        </w:rPr>
        <w:t>of</w:t>
      </w:r>
      <w:r w:rsidRPr="004959B1">
        <w:rPr>
          <w:rFonts w:cs="Open Sans"/>
        </w:rPr>
        <w:t xml:space="preserve"> non-Indigenous children.</w:t>
      </w:r>
      <w:r>
        <w:rPr>
          <w:rStyle w:val="EndnoteReference"/>
        </w:rPr>
        <w:endnoteReference w:id="683"/>
      </w:r>
      <w:r w:rsidRPr="004959B1">
        <w:rPr>
          <w:rFonts w:cs="Open Sans"/>
        </w:rPr>
        <w:t xml:space="preserve"> The number of Aboriginal and Torres Strait Islander children who </w:t>
      </w:r>
      <w:r>
        <w:rPr>
          <w:rFonts w:cs="Open Sans"/>
        </w:rPr>
        <w:t>were</w:t>
      </w:r>
      <w:r w:rsidRPr="004959B1">
        <w:rPr>
          <w:rFonts w:cs="Open Sans"/>
        </w:rPr>
        <w:t xml:space="preserve"> subject to care and protection orders has steadily risen from 15,500 in 2014 to 20,500 in 2018.</w:t>
      </w:r>
      <w:r>
        <w:rPr>
          <w:rStyle w:val="EndnoteReference"/>
        </w:rPr>
        <w:endnoteReference w:id="684"/>
      </w:r>
    </w:p>
    <w:p w14:paraId="154F3BE4" w14:textId="77777777" w:rsidR="00301892" w:rsidRDefault="00301892" w:rsidP="00347F86">
      <w:pPr>
        <w:rPr>
          <w:rFonts w:cs="Open Sans"/>
        </w:rPr>
      </w:pPr>
      <w:r w:rsidRPr="004959B1">
        <w:rPr>
          <w:rFonts w:cs="Open Sans"/>
        </w:rPr>
        <w:t>In 2017</w:t>
      </w:r>
      <w:r>
        <w:rPr>
          <w:rFonts w:cs="Open Sans"/>
        </w:rPr>
        <w:t>–</w:t>
      </w:r>
      <w:r w:rsidRPr="004959B1">
        <w:rPr>
          <w:rFonts w:cs="Open Sans"/>
        </w:rPr>
        <w:t xml:space="preserve">18, Aboriginal and Torres Strait Islander children were admitted into an </w:t>
      </w:r>
      <w:r>
        <w:rPr>
          <w:rFonts w:cs="Open Sans"/>
        </w:rPr>
        <w:t>out-of-home care (</w:t>
      </w:r>
      <w:r w:rsidRPr="004959B1">
        <w:rPr>
          <w:rFonts w:cs="Open Sans"/>
        </w:rPr>
        <w:t>OOHC</w:t>
      </w:r>
      <w:r>
        <w:rPr>
          <w:rFonts w:cs="Open Sans"/>
        </w:rPr>
        <w:t>)</w:t>
      </w:r>
      <w:r w:rsidRPr="004959B1">
        <w:rPr>
          <w:rFonts w:cs="Open Sans"/>
        </w:rPr>
        <w:t xml:space="preserve"> placement at nine times the rate (12.8 per 1000) of non-Indigenous children (1.4 per 1000).</w:t>
      </w:r>
      <w:r w:rsidRPr="00C203D4">
        <w:rPr>
          <w:rStyle w:val="EndnoteReference"/>
        </w:rPr>
        <w:endnoteReference w:id="685"/>
      </w:r>
      <w:r w:rsidRPr="00C203D4">
        <w:rPr>
          <w:rStyle w:val="EndnoteReference"/>
        </w:rPr>
        <w:t xml:space="preserve"> </w:t>
      </w:r>
      <w:r w:rsidRPr="004959B1">
        <w:rPr>
          <w:rFonts w:cs="Open Sans"/>
        </w:rPr>
        <w:t>Further, the rate of Aboriginal and Torres Strait Islander children being placed into OOHC has risen from 52.5 per 1</w:t>
      </w:r>
      <w:r>
        <w:rPr>
          <w:rFonts w:cs="Open Sans"/>
        </w:rPr>
        <w:t>,</w:t>
      </w:r>
      <w:r w:rsidRPr="004959B1">
        <w:rPr>
          <w:rFonts w:cs="Open Sans"/>
        </w:rPr>
        <w:t xml:space="preserve">000 </w:t>
      </w:r>
      <w:r>
        <w:rPr>
          <w:rFonts w:cs="Open Sans"/>
        </w:rPr>
        <w:t xml:space="preserve">on </w:t>
      </w:r>
      <w:r w:rsidRPr="004959B1">
        <w:rPr>
          <w:rFonts w:cs="Open Sans"/>
        </w:rPr>
        <w:t>30 June 2014 to 59.4 per 1</w:t>
      </w:r>
      <w:r>
        <w:rPr>
          <w:rFonts w:cs="Open Sans"/>
        </w:rPr>
        <w:t>,</w:t>
      </w:r>
      <w:r w:rsidRPr="004959B1">
        <w:rPr>
          <w:rFonts w:cs="Open Sans"/>
        </w:rPr>
        <w:t xml:space="preserve">000 </w:t>
      </w:r>
      <w:r>
        <w:rPr>
          <w:rFonts w:cs="Open Sans"/>
        </w:rPr>
        <w:t xml:space="preserve">on </w:t>
      </w:r>
      <w:r w:rsidRPr="004959B1">
        <w:rPr>
          <w:rFonts w:cs="Open Sans"/>
        </w:rPr>
        <w:t>30 June 2018.</w:t>
      </w:r>
      <w:r w:rsidRPr="00C203D4">
        <w:rPr>
          <w:rStyle w:val="EndnoteReference"/>
        </w:rPr>
        <w:endnoteReference w:id="686"/>
      </w:r>
    </w:p>
    <w:p w14:paraId="1BB95998" w14:textId="77777777" w:rsidR="00301892" w:rsidRPr="004959B1" w:rsidRDefault="00301892" w:rsidP="00347F86">
      <w:pPr>
        <w:rPr>
          <w:rFonts w:cs="Open Sans"/>
        </w:rPr>
      </w:pPr>
      <w:r>
        <w:rPr>
          <w:rFonts w:cs="Open Sans"/>
        </w:rPr>
        <w:t xml:space="preserve">Of the </w:t>
      </w:r>
      <w:r w:rsidRPr="009B6512">
        <w:rPr>
          <w:rFonts w:cs="Open Sans"/>
        </w:rPr>
        <w:t xml:space="preserve">31,800 (69%) children in </w:t>
      </w:r>
      <w:r>
        <w:rPr>
          <w:rFonts w:cs="Open Sans"/>
        </w:rPr>
        <w:t>OOHC for two years or more, 40% were Aboriginal and Torres Strait Islander.</w:t>
      </w:r>
      <w:r w:rsidRPr="0036784E">
        <w:rPr>
          <w:rStyle w:val="EndnoteReference"/>
        </w:rPr>
        <w:t xml:space="preserve"> </w:t>
      </w:r>
      <w:r>
        <w:rPr>
          <w:rStyle w:val="EndnoteReference"/>
        </w:rPr>
        <w:endnoteReference w:id="687"/>
      </w:r>
      <w:r w:rsidRPr="009B6512">
        <w:rPr>
          <w:rFonts w:cs="Open Sans"/>
        </w:rPr>
        <w:t xml:space="preserve"> </w:t>
      </w:r>
    </w:p>
    <w:p w14:paraId="790AB580" w14:textId="77777777" w:rsidR="00301892" w:rsidRPr="004959B1" w:rsidRDefault="00301892" w:rsidP="00347F86">
      <w:pPr>
        <w:rPr>
          <w:rFonts w:cs="Open Sans"/>
        </w:rPr>
      </w:pPr>
      <w:r>
        <w:rPr>
          <w:rFonts w:cs="Open Sans"/>
        </w:rPr>
        <w:t>T</w:t>
      </w:r>
      <w:r w:rsidRPr="004959B1">
        <w:rPr>
          <w:rFonts w:cs="Open Sans"/>
        </w:rPr>
        <w:t xml:space="preserve">he overrepresentation of Aboriginal and Torres Strait Islander children and families across Australian statutory child protection systems </w:t>
      </w:r>
      <w:r>
        <w:rPr>
          <w:rFonts w:cs="Open Sans"/>
        </w:rPr>
        <w:t>has its roots</w:t>
      </w:r>
      <w:r w:rsidRPr="004959B1">
        <w:rPr>
          <w:rFonts w:cs="Open Sans"/>
        </w:rPr>
        <w:t xml:space="preserve"> </w:t>
      </w:r>
      <w:r>
        <w:rPr>
          <w:rFonts w:cs="Open Sans"/>
        </w:rPr>
        <w:t>in</w:t>
      </w:r>
      <w:r w:rsidRPr="004959B1">
        <w:rPr>
          <w:rFonts w:cs="Open Sans"/>
        </w:rPr>
        <w:t xml:space="preserve"> past government policies and practices pertaining to the forced removals of children from their families, and the continued legacy of intergenerational trauma and disadvantage that these policies created.</w:t>
      </w:r>
      <w:r w:rsidRPr="00C203D4">
        <w:rPr>
          <w:rStyle w:val="EndnoteReference"/>
        </w:rPr>
        <w:endnoteReference w:id="688"/>
      </w:r>
    </w:p>
    <w:p w14:paraId="2AE1DDB9" w14:textId="77777777" w:rsidR="00301892" w:rsidRDefault="00301892" w:rsidP="00347F86">
      <w:pPr>
        <w:tabs>
          <w:tab w:val="left" w:pos="1485"/>
        </w:tabs>
        <w:rPr>
          <w:rFonts w:cs="Open Sans"/>
        </w:rPr>
      </w:pPr>
      <w:r w:rsidRPr="004959B1">
        <w:rPr>
          <w:rFonts w:cs="Open Sans"/>
        </w:rPr>
        <w:t xml:space="preserve">Across Australian statutory child protection jurisdictions, the Aboriginal and Torres Strait Islander Child Placement Principle </w:t>
      </w:r>
      <w:r>
        <w:rPr>
          <w:rFonts w:cs="Open Sans"/>
        </w:rPr>
        <w:t>requires</w:t>
      </w:r>
      <w:r w:rsidRPr="004959B1">
        <w:rPr>
          <w:rFonts w:cs="Open Sans"/>
        </w:rPr>
        <w:t xml:space="preserve"> that all efforts are to be made to place Aboriginal and Torres Strait Islander children with family and kinship networks, with the child’s Indigenous community or with other Aboriginal and Torres Strait Islander people.</w:t>
      </w:r>
      <w:r>
        <w:rPr>
          <w:rStyle w:val="EndnoteReference"/>
        </w:rPr>
        <w:endnoteReference w:id="689"/>
      </w:r>
      <w:r>
        <w:rPr>
          <w:rFonts w:cs="Open Sans"/>
        </w:rPr>
        <w:t xml:space="preserve"> </w:t>
      </w:r>
      <w:r w:rsidRPr="0007496E">
        <w:rPr>
          <w:rFonts w:cs="Open Sans"/>
        </w:rPr>
        <w:t>The fundamental goal of the Principle is to enhance and preserve Aboriginal children’s connection to family and community</w:t>
      </w:r>
      <w:r>
        <w:rPr>
          <w:rFonts w:cs="Open Sans"/>
        </w:rPr>
        <w:t>,</w:t>
      </w:r>
      <w:r w:rsidRPr="0007496E">
        <w:rPr>
          <w:rFonts w:cs="Open Sans"/>
        </w:rPr>
        <w:t xml:space="preserve"> and sense of identity and culture.</w:t>
      </w:r>
      <w:r w:rsidRPr="00C203D4">
        <w:rPr>
          <w:rStyle w:val="EndnoteReference"/>
        </w:rPr>
        <w:endnoteReference w:id="690"/>
      </w:r>
      <w:r w:rsidRPr="00C203D4">
        <w:rPr>
          <w:rStyle w:val="EndnoteReference"/>
        </w:rPr>
        <w:t>.</w:t>
      </w:r>
      <w:r w:rsidRPr="0007496E">
        <w:rPr>
          <w:rFonts w:cs="Open Sans"/>
        </w:rPr>
        <w:t xml:space="preserve">  </w:t>
      </w:r>
    </w:p>
    <w:p w14:paraId="3603BD2D" w14:textId="77777777" w:rsidR="00301892" w:rsidRPr="004959B1" w:rsidRDefault="00301892" w:rsidP="00347F86">
      <w:pPr>
        <w:rPr>
          <w:rFonts w:cs="Open Sans"/>
        </w:rPr>
      </w:pPr>
      <w:r w:rsidRPr="004959B1">
        <w:rPr>
          <w:rFonts w:cs="Open Sans"/>
        </w:rPr>
        <w:t>In 2017</w:t>
      </w:r>
      <w:r>
        <w:rPr>
          <w:rFonts w:cs="Open Sans"/>
        </w:rPr>
        <w:t>–</w:t>
      </w:r>
      <w:r w:rsidRPr="004959B1">
        <w:rPr>
          <w:rFonts w:cs="Open Sans"/>
        </w:rPr>
        <w:t>18, 65% of Indigenous children were reported to be placed in a relative and kinship OOHC placement.</w:t>
      </w:r>
      <w:r w:rsidRPr="00C203D4">
        <w:rPr>
          <w:rStyle w:val="EndnoteReference"/>
        </w:rPr>
        <w:endnoteReference w:id="691"/>
      </w:r>
    </w:p>
    <w:p w14:paraId="2E4C2061" w14:textId="77777777" w:rsidR="00301892" w:rsidRDefault="00301892" w:rsidP="00347F86">
      <w:pPr>
        <w:rPr>
          <w:rFonts w:cs="Open Sans"/>
        </w:rPr>
      </w:pPr>
      <w:bookmarkStart w:id="320" w:name="_Hlk23782611"/>
      <w:r w:rsidRPr="004959B1">
        <w:rPr>
          <w:rFonts w:cs="Open Sans"/>
        </w:rPr>
        <w:t>In recognition of the continued overrepresentation of Aboriginal and Torres Strait Islander children and families in child protection systems</w:t>
      </w:r>
      <w:r>
        <w:rPr>
          <w:rFonts w:cs="Open Sans"/>
        </w:rPr>
        <w:t>,</w:t>
      </w:r>
      <w:r w:rsidRPr="004959B1">
        <w:rPr>
          <w:rFonts w:cs="Open Sans"/>
        </w:rPr>
        <w:t xml:space="preserve"> the </w:t>
      </w:r>
      <w:r w:rsidRPr="00C20EFD">
        <w:rPr>
          <w:rFonts w:cs="Open Sans"/>
        </w:rPr>
        <w:t>National Framework for Protecting Australia’s Children 2009–2020</w:t>
      </w:r>
      <w:r w:rsidRPr="004959B1">
        <w:rPr>
          <w:rFonts w:cs="Open Sans"/>
        </w:rPr>
        <w:t xml:space="preserve"> </w:t>
      </w:r>
      <w:r>
        <w:rPr>
          <w:rFonts w:cs="Open Sans"/>
        </w:rPr>
        <w:t xml:space="preserve">includes </w:t>
      </w:r>
      <w:r w:rsidRPr="004959B1">
        <w:rPr>
          <w:rFonts w:cs="Open Sans"/>
        </w:rPr>
        <w:t>improving outcomes for Aboriginal and Torres Strait Islander children</w:t>
      </w:r>
      <w:r>
        <w:rPr>
          <w:rFonts w:cs="Open Sans"/>
        </w:rPr>
        <w:t xml:space="preserve"> as a priority.</w:t>
      </w:r>
    </w:p>
    <w:bookmarkEnd w:id="320"/>
    <w:p w14:paraId="3982E242" w14:textId="77777777" w:rsidR="00301892" w:rsidRPr="00C51D49" w:rsidRDefault="00301892" w:rsidP="00347F86">
      <w:pPr>
        <w:rPr>
          <w:rFonts w:cs="Open Sans"/>
          <w:b/>
          <w:bCs/>
        </w:rPr>
      </w:pPr>
      <w:r>
        <w:rPr>
          <w:rFonts w:cs="Open Sans"/>
          <w:b/>
          <w:bCs/>
        </w:rPr>
        <w:t>I</w:t>
      </w:r>
      <w:r w:rsidRPr="00C51D49">
        <w:rPr>
          <w:rFonts w:cs="Open Sans"/>
          <w:b/>
          <w:bCs/>
        </w:rPr>
        <w:t>n its Concluding Observations (2019)</w:t>
      </w:r>
      <w:r>
        <w:rPr>
          <w:rFonts w:cs="Open Sans"/>
          <w:b/>
          <w:bCs/>
        </w:rPr>
        <w:t>, t</w:t>
      </w:r>
      <w:r w:rsidRPr="00C51D49">
        <w:rPr>
          <w:rFonts w:cs="Open Sans"/>
          <w:b/>
          <w:bCs/>
        </w:rPr>
        <w:t>he Committee on the Rights of the Child strongly urged the Australian Government to invest in measures developed and implemented for Aboriginal and Torres Strait Islander children and communities to prevent their placement in out-of-home care, provide the adequate support while in alternative care and facilitate their reintegration into their families and communities.</w:t>
      </w:r>
      <w:r w:rsidRPr="00C51D49">
        <w:rPr>
          <w:rStyle w:val="EndnoteReference"/>
          <w:b/>
          <w:bCs/>
        </w:rPr>
        <w:endnoteReference w:id="692"/>
      </w:r>
    </w:p>
    <w:p w14:paraId="067BDB08" w14:textId="77777777" w:rsidR="0001328B" w:rsidRPr="00CA6A3B" w:rsidRDefault="0001328B" w:rsidP="00347F86">
      <w:pPr>
        <w:pStyle w:val="Heading2"/>
        <w:rPr>
          <w:rFonts w:eastAsia="MS Mincho"/>
        </w:rPr>
      </w:pPr>
      <w:bookmarkStart w:id="321" w:name="_Toc25573156"/>
      <w:r w:rsidRPr="00CA6A3B">
        <w:rPr>
          <w:rFonts w:eastAsia="MS Mincho"/>
        </w:rPr>
        <w:t>Education</w:t>
      </w:r>
      <w:bookmarkEnd w:id="321"/>
    </w:p>
    <w:p w14:paraId="4DA28BAF" w14:textId="77777777" w:rsidR="00301892" w:rsidRPr="001E5ED1" w:rsidRDefault="00301892" w:rsidP="00347F86">
      <w:pPr>
        <w:rPr>
          <w:rFonts w:cs="Open Sans"/>
        </w:rPr>
      </w:pPr>
      <w:r w:rsidRPr="001E5ED1">
        <w:rPr>
          <w:rFonts w:cs="Open Sans"/>
        </w:rPr>
        <w:t xml:space="preserve">The most recent data </w:t>
      </w:r>
      <w:r>
        <w:rPr>
          <w:rFonts w:cs="Open Sans"/>
        </w:rPr>
        <w:t xml:space="preserve">from the Australian </w:t>
      </w:r>
      <w:r w:rsidRPr="001E5ED1">
        <w:rPr>
          <w:rFonts w:cs="Open Sans"/>
        </w:rPr>
        <w:t>Early Development Census</w:t>
      </w:r>
      <w:r>
        <w:rPr>
          <w:rFonts w:cs="Open Sans"/>
        </w:rPr>
        <w:t xml:space="preserve"> (</w:t>
      </w:r>
      <w:r w:rsidRPr="001E5ED1">
        <w:rPr>
          <w:rFonts w:cs="Open Sans"/>
        </w:rPr>
        <w:t>2015</w:t>
      </w:r>
      <w:r>
        <w:rPr>
          <w:rFonts w:cs="Open Sans"/>
        </w:rPr>
        <w:t>)</w:t>
      </w:r>
      <w:r w:rsidRPr="001E5ED1">
        <w:rPr>
          <w:rFonts w:cs="Open Sans"/>
        </w:rPr>
        <w:t xml:space="preserve"> show</w:t>
      </w:r>
      <w:r>
        <w:rPr>
          <w:rFonts w:cs="Open Sans"/>
        </w:rPr>
        <w:t xml:space="preserve"> </w:t>
      </w:r>
      <w:r w:rsidRPr="001E5ED1">
        <w:rPr>
          <w:rFonts w:cs="Open Sans"/>
        </w:rPr>
        <w:t>that one in five Australian children start school developmentally vulnerable.</w:t>
      </w:r>
      <w:r w:rsidRPr="001E5ED1">
        <w:rPr>
          <w:rStyle w:val="EndnoteReference"/>
        </w:rPr>
        <w:endnoteReference w:id="693"/>
      </w:r>
      <w:r w:rsidRPr="001E5ED1">
        <w:rPr>
          <w:rFonts w:cs="Open Sans"/>
        </w:rPr>
        <w:t xml:space="preserve"> </w:t>
      </w:r>
      <w:r>
        <w:rPr>
          <w:rFonts w:cs="Open Sans"/>
        </w:rPr>
        <w:t xml:space="preserve">One of the most </w:t>
      </w:r>
      <w:r w:rsidRPr="001E5ED1">
        <w:rPr>
          <w:rFonts w:cs="Open Sans"/>
        </w:rPr>
        <w:t>affected groups are Aboriginal and Torres Strait Islander children (42.1%).</w:t>
      </w:r>
      <w:r w:rsidRPr="001C7824">
        <w:rPr>
          <w:rStyle w:val="EndnoteReference"/>
        </w:rPr>
        <w:endnoteReference w:id="694"/>
      </w:r>
    </w:p>
    <w:p w14:paraId="6FD592EF" w14:textId="77777777" w:rsidR="00301892" w:rsidRPr="001E5ED1" w:rsidRDefault="00301892" w:rsidP="00347F86">
      <w:pPr>
        <w:rPr>
          <w:rFonts w:cs="Open Sans"/>
        </w:rPr>
      </w:pPr>
      <w:r w:rsidRPr="001E5ED1">
        <w:rPr>
          <w:rFonts w:cs="Open Sans"/>
        </w:rPr>
        <w:t xml:space="preserve">Educational outcomes for Aboriginal and Torres Strait Islander children are poor compared with their non-Indigenous peers. School attendance, literacy and numeracy targets </w:t>
      </w:r>
      <w:r>
        <w:rPr>
          <w:rFonts w:cs="Open Sans"/>
        </w:rPr>
        <w:t xml:space="preserve">did not </w:t>
      </w:r>
      <w:r w:rsidRPr="001E5ED1">
        <w:rPr>
          <w:rFonts w:cs="Open Sans"/>
        </w:rPr>
        <w:t>meet the Closing the Gap goals set by the Australian Government for 2018.</w:t>
      </w:r>
      <w:r w:rsidRPr="001E5ED1">
        <w:rPr>
          <w:rStyle w:val="EndnoteReference"/>
        </w:rPr>
        <w:endnoteReference w:id="695"/>
      </w:r>
      <w:r>
        <w:rPr>
          <w:rFonts w:cs="Open Sans"/>
        </w:rPr>
        <w:t xml:space="preserve"> For example:</w:t>
      </w:r>
      <w:r w:rsidRPr="00F63DDB">
        <w:rPr>
          <w:rFonts w:cs="Open Sans"/>
          <w:noProof/>
        </w:rPr>
        <w:t xml:space="preserve"> </w:t>
      </w:r>
    </w:p>
    <w:p w14:paraId="52B795AA" w14:textId="77777777" w:rsidR="00E51619" w:rsidRPr="00E84DA5" w:rsidRDefault="00E51619" w:rsidP="00347F86">
      <w:pPr>
        <w:pStyle w:val="ListParagraph"/>
        <w:numPr>
          <w:ilvl w:val="0"/>
          <w:numId w:val="97"/>
        </w:numPr>
        <w:spacing w:after="120"/>
        <w:rPr>
          <w:rFonts w:cs="Open Sans"/>
        </w:rPr>
      </w:pPr>
      <w:r w:rsidRPr="00E84DA5">
        <w:rPr>
          <w:rFonts w:cs="Open Sans"/>
        </w:rPr>
        <w:t>Attendance rates for Aboriginal and Torres Strait Islander students have not improved between 2014 and 2018 (around 82</w:t>
      </w:r>
      <w:r>
        <w:rPr>
          <w:rFonts w:cs="Open Sans"/>
        </w:rPr>
        <w:t>%</w:t>
      </w:r>
      <w:r w:rsidRPr="00E84DA5">
        <w:rPr>
          <w:rFonts w:cs="Open Sans"/>
        </w:rPr>
        <w:t xml:space="preserve"> in 2018) and remain below the rate for non-Indigenous students (around 93</w:t>
      </w:r>
      <w:r>
        <w:rPr>
          <w:rFonts w:cs="Open Sans"/>
        </w:rPr>
        <w:t>%</w:t>
      </w:r>
      <w:r w:rsidRPr="00E84DA5">
        <w:rPr>
          <w:rFonts w:cs="Open Sans"/>
        </w:rPr>
        <w:t>).</w:t>
      </w:r>
      <w:r w:rsidRPr="00E84DA5">
        <w:rPr>
          <w:rStyle w:val="EndnoteReference"/>
        </w:rPr>
        <w:endnoteReference w:id="696"/>
      </w:r>
    </w:p>
    <w:p w14:paraId="67F57CFD" w14:textId="77777777" w:rsidR="00E51619" w:rsidRDefault="00E51619" w:rsidP="00347F86">
      <w:pPr>
        <w:pStyle w:val="ListParagraph"/>
        <w:numPr>
          <w:ilvl w:val="0"/>
          <w:numId w:val="97"/>
        </w:numPr>
        <w:spacing w:after="120"/>
        <w:rPr>
          <w:rFonts w:cs="Open Sans"/>
        </w:rPr>
      </w:pPr>
      <w:r w:rsidRPr="00E84DA5">
        <w:rPr>
          <w:rFonts w:cs="Open Sans"/>
        </w:rPr>
        <w:t xml:space="preserve">In 2018, </w:t>
      </w:r>
      <w:r>
        <w:rPr>
          <w:rFonts w:cs="Open Sans"/>
        </w:rPr>
        <w:t xml:space="preserve">the Year </w:t>
      </w:r>
      <w:r w:rsidRPr="00E84DA5">
        <w:rPr>
          <w:rFonts w:cs="Open Sans"/>
        </w:rPr>
        <w:t>7 to 12 Apparent Retention Rate for Australia was 84.5%.</w:t>
      </w:r>
      <w:r w:rsidRPr="00E84DA5">
        <w:rPr>
          <w:rStyle w:val="EndnoteReference"/>
        </w:rPr>
        <w:endnoteReference w:id="697"/>
      </w:r>
      <w:r w:rsidRPr="00E84DA5">
        <w:rPr>
          <w:rFonts w:cs="Open Sans"/>
        </w:rPr>
        <w:t xml:space="preserve"> No breakdown was provided for Aboriginal and Torres Strait Islander children. In 2017, </w:t>
      </w:r>
      <w:r>
        <w:rPr>
          <w:rFonts w:cs="Open Sans"/>
        </w:rPr>
        <w:t xml:space="preserve">the </w:t>
      </w:r>
      <w:r w:rsidRPr="00E84DA5">
        <w:rPr>
          <w:rFonts w:cs="Open Sans"/>
        </w:rPr>
        <w:t>retention rate for Aboriginal and Torres Strait Islander children w</w:t>
      </w:r>
      <w:r>
        <w:rPr>
          <w:rFonts w:cs="Open Sans"/>
        </w:rPr>
        <w:t>as</w:t>
      </w:r>
      <w:r w:rsidRPr="00E84DA5">
        <w:rPr>
          <w:rFonts w:cs="Open Sans"/>
        </w:rPr>
        <w:t xml:space="preserve"> 62.4%</w:t>
      </w:r>
      <w:r>
        <w:rPr>
          <w:rFonts w:cs="Open Sans"/>
        </w:rPr>
        <w:t>,</w:t>
      </w:r>
      <w:r w:rsidRPr="00E84DA5">
        <w:rPr>
          <w:rFonts w:cs="Open Sans"/>
        </w:rPr>
        <w:t xml:space="preserve"> compared with 86% for non-Indigenous children.</w:t>
      </w:r>
      <w:r w:rsidRPr="00E84DA5">
        <w:rPr>
          <w:rStyle w:val="EndnoteReference"/>
        </w:rPr>
        <w:endnoteReference w:id="698"/>
      </w:r>
      <w:r w:rsidRPr="00E84DA5">
        <w:rPr>
          <w:rFonts w:cs="Open Sans"/>
        </w:rPr>
        <w:t xml:space="preserve"> </w:t>
      </w:r>
    </w:p>
    <w:p w14:paraId="4FC8EBC6" w14:textId="77777777" w:rsidR="00E51619" w:rsidRPr="000C6ED9" w:rsidRDefault="00E51619" w:rsidP="00347F86">
      <w:pPr>
        <w:pStyle w:val="ListParagraph"/>
        <w:numPr>
          <w:ilvl w:val="0"/>
          <w:numId w:val="97"/>
        </w:numPr>
        <w:spacing w:after="120"/>
        <w:rPr>
          <w:rFonts w:cs="Open Sans"/>
        </w:rPr>
      </w:pPr>
      <w:r w:rsidRPr="000C6ED9">
        <w:rPr>
          <w:rFonts w:cs="Open Sans"/>
        </w:rPr>
        <w:t xml:space="preserve">National data on literacy and numeracy for 2018 </w:t>
      </w:r>
      <w:r>
        <w:rPr>
          <w:rFonts w:cs="Open Sans"/>
        </w:rPr>
        <w:t xml:space="preserve">are </w:t>
      </w:r>
      <w:r w:rsidRPr="000C6ED9">
        <w:rPr>
          <w:rFonts w:cs="Open Sans"/>
        </w:rPr>
        <w:t>not yet available.</w:t>
      </w:r>
      <w:r w:rsidRPr="00E84DA5">
        <w:rPr>
          <w:rStyle w:val="EndnoteReference"/>
        </w:rPr>
        <w:endnoteReference w:id="699"/>
      </w:r>
      <w:r w:rsidRPr="000C6ED9">
        <w:rPr>
          <w:rFonts w:cs="Open Sans"/>
        </w:rPr>
        <w:t xml:space="preserve"> In 2017, an average 78.6% of Aboriginal and Torres Strait Islander students met the national literacy and numeracy standards, compared to an average 95.6% of non-Indigenous students.</w:t>
      </w:r>
      <w:r w:rsidRPr="001E5ED1">
        <w:rPr>
          <w:rStyle w:val="EndnoteReference"/>
        </w:rPr>
        <w:endnoteReference w:id="700"/>
      </w:r>
    </w:p>
    <w:p w14:paraId="045A9A08" w14:textId="77777777" w:rsidR="00E51619" w:rsidRPr="00E51619" w:rsidRDefault="00E51619" w:rsidP="00347F86">
      <w:pPr>
        <w:rPr>
          <w:rFonts w:cs="Open Sans"/>
        </w:rPr>
      </w:pPr>
      <w:r w:rsidRPr="00E51619">
        <w:rPr>
          <w:rFonts w:cs="Open Sans"/>
        </w:rPr>
        <w:t xml:space="preserve">The </w:t>
      </w:r>
      <w:r w:rsidRPr="00E51619">
        <w:rPr>
          <w:rFonts w:cs="Open Sans"/>
          <w:i/>
          <w:iCs/>
        </w:rPr>
        <w:t>Closing the Gap Report</w:t>
      </w:r>
      <w:r w:rsidRPr="00E51619">
        <w:rPr>
          <w:rFonts w:cs="Open Sans"/>
        </w:rPr>
        <w:t xml:space="preserve"> </w:t>
      </w:r>
      <w:r w:rsidRPr="00E51619">
        <w:rPr>
          <w:rFonts w:cs="Open Sans"/>
          <w:i/>
          <w:iCs/>
        </w:rPr>
        <w:t>2019</w:t>
      </w:r>
      <w:r w:rsidRPr="00E51619">
        <w:rPr>
          <w:rFonts w:cs="Open Sans"/>
        </w:rPr>
        <w:t xml:space="preserve"> indicated that the targets to halve the gap in Year 12 attainment or equivalent by 2020 and to have 95% of Indigenous four-year-olds enrolled in early childhood education by 2025 are on track.</w:t>
      </w:r>
      <w:r w:rsidRPr="00E84DA5">
        <w:rPr>
          <w:rStyle w:val="EndnoteReference"/>
        </w:rPr>
        <w:endnoteReference w:id="701"/>
      </w:r>
      <w:r w:rsidRPr="00E51619">
        <w:rPr>
          <w:rFonts w:cs="Open Sans"/>
        </w:rPr>
        <w:t xml:space="preserve"> </w:t>
      </w:r>
    </w:p>
    <w:p w14:paraId="22D3E233" w14:textId="77777777" w:rsidR="00E51619" w:rsidRPr="00E51619" w:rsidRDefault="00E51619" w:rsidP="00347F86">
      <w:pPr>
        <w:rPr>
          <w:rFonts w:cs="Open Sans"/>
          <w:sz w:val="20"/>
          <w:szCs w:val="20"/>
        </w:rPr>
      </w:pPr>
      <w:r w:rsidRPr="00E51619">
        <w:rPr>
          <w:rFonts w:cs="Open Sans"/>
        </w:rPr>
        <w:t xml:space="preserve">The Australian Government, through the Council of Australian Governments (COAG), committed to refresh the </w:t>
      </w:r>
      <w:r w:rsidRPr="00E51619">
        <w:rPr>
          <w:rFonts w:cs="Open Sans"/>
          <w:iCs/>
        </w:rPr>
        <w:t>Closing the Gap</w:t>
      </w:r>
      <w:r w:rsidRPr="00E51619">
        <w:rPr>
          <w:rFonts w:cs="Open Sans"/>
        </w:rPr>
        <w:t xml:space="preserve"> agenda and commenced this process in 2017,</w:t>
      </w:r>
      <w:r w:rsidRPr="00B1725E">
        <w:rPr>
          <w:sz w:val="20"/>
          <w:szCs w:val="20"/>
          <w:vertAlign w:val="superscript"/>
        </w:rPr>
        <w:endnoteReference w:id="702"/>
      </w:r>
      <w:r w:rsidRPr="00E51619">
        <w:rPr>
          <w:rFonts w:cs="Open Sans"/>
          <w:vertAlign w:val="superscript"/>
        </w:rPr>
        <w:t xml:space="preserve"> </w:t>
      </w:r>
      <w:r w:rsidRPr="00E51619">
        <w:rPr>
          <w:rFonts w:cs="Open Sans"/>
        </w:rPr>
        <w:t xml:space="preserve">involving </w:t>
      </w:r>
      <w:r w:rsidRPr="00E51619">
        <w:rPr>
          <w:rFonts w:cs="Open Sans"/>
          <w:lang w:val="en-US"/>
        </w:rPr>
        <w:t>Aboriginal and Torres Strait Islander peoples</w:t>
      </w:r>
      <w:r w:rsidRPr="00E51619">
        <w:rPr>
          <w:rFonts w:cs="Open Sans"/>
        </w:rPr>
        <w:t xml:space="preserve"> about what needs to be done to promote a thriving and prosperous life for Indigenous Australians, beyond existing targets.</w:t>
      </w:r>
      <w:r w:rsidRPr="00C50EA6">
        <w:rPr>
          <w:sz w:val="20"/>
          <w:szCs w:val="20"/>
          <w:vertAlign w:val="superscript"/>
        </w:rPr>
        <w:endnoteReference w:id="703"/>
      </w:r>
      <w:r w:rsidRPr="00E51619">
        <w:rPr>
          <w:rFonts w:cs="Open Sans"/>
          <w:sz w:val="20"/>
          <w:szCs w:val="20"/>
        </w:rPr>
        <w:t xml:space="preserve"> </w:t>
      </w:r>
    </w:p>
    <w:p w14:paraId="35998855" w14:textId="77777777" w:rsidR="00E51619" w:rsidRPr="00E51619" w:rsidRDefault="00E51619" w:rsidP="00347F86">
      <w:pPr>
        <w:rPr>
          <w:rFonts w:cs="Open Sans"/>
        </w:rPr>
      </w:pPr>
      <w:r w:rsidRPr="00E51619">
        <w:rPr>
          <w:rFonts w:cs="Open Sans"/>
        </w:rPr>
        <w:t>All states and territories have committed to provide universal access to quality early childhood education programs under the National Partnership Agreement on Universal Access to Early Childhood Education. Clause 14 of the 2018–2020 agreement states ‘Children living in remote Indigenous communities remain a focus for universal access’.</w:t>
      </w:r>
      <w:r w:rsidRPr="00A76B48">
        <w:rPr>
          <w:sz w:val="20"/>
          <w:szCs w:val="20"/>
          <w:vertAlign w:val="superscript"/>
        </w:rPr>
        <w:endnoteReference w:id="704"/>
      </w:r>
    </w:p>
    <w:p w14:paraId="5E0FFB7F" w14:textId="77777777" w:rsidR="00E51619" w:rsidRPr="00E51619" w:rsidRDefault="00E51619" w:rsidP="00347F86">
      <w:pPr>
        <w:rPr>
          <w:rFonts w:cs="Open Sans"/>
          <w:b/>
          <w:bCs/>
        </w:rPr>
      </w:pPr>
      <w:r w:rsidRPr="00E51619">
        <w:rPr>
          <w:rFonts w:cs="Open Sans"/>
        </w:rPr>
        <w:t xml:space="preserve">The Prime Minister stated in his foreword to the </w:t>
      </w:r>
      <w:r w:rsidRPr="00E51619">
        <w:rPr>
          <w:rFonts w:cs="Open Sans"/>
          <w:i/>
          <w:iCs/>
        </w:rPr>
        <w:t xml:space="preserve">Closing the Gap Report 2019 </w:t>
      </w:r>
      <w:r w:rsidRPr="00E51619">
        <w:rPr>
          <w:rFonts w:cs="Open Sans"/>
        </w:rPr>
        <w:t>that, going forward, Closing the Gap will have a whole of government agenda with all governments sharing accountability for progress and extending this shared accountability to include Aboriginal and Torres Strait Islander people.</w:t>
      </w:r>
      <w:r w:rsidRPr="00B1725E">
        <w:rPr>
          <w:sz w:val="20"/>
          <w:szCs w:val="20"/>
          <w:vertAlign w:val="superscript"/>
        </w:rPr>
        <w:endnoteReference w:id="705"/>
      </w:r>
      <w:r w:rsidRPr="00E51619">
        <w:rPr>
          <w:rFonts w:cs="Open Sans"/>
        </w:rPr>
        <w:t xml:space="preserve"> Pairing this statement with Clause 14 of the National Partnership Agreement provides a distinct opportunity for Aboriginal and Torres Strait Islander people to monitor the implementation of universal access and hold governments to account. Successful implementation of Clause 14 would be a positive step in the direction of fulfilling the recommendations of the Committee on the Rights of the Child.  </w:t>
      </w:r>
    </w:p>
    <w:p w14:paraId="26301014" w14:textId="77777777" w:rsidR="00E51619" w:rsidRPr="00E51619" w:rsidRDefault="00E51619" w:rsidP="00347F86">
      <w:pPr>
        <w:rPr>
          <w:rFonts w:cs="Open Sans"/>
          <w:b/>
          <w:bCs/>
        </w:rPr>
      </w:pPr>
      <w:r w:rsidRPr="00E51619">
        <w:rPr>
          <w:rFonts w:cs="Open Sans"/>
          <w:b/>
          <w:bCs/>
        </w:rPr>
        <w:t>In its Concluding Observations (2019), the Committee on the Rights of the Child called for the Australian Government to address the shortcomings of the Closing the Gap measures for Aboriginal and Torres Strait Islander children, to reach the targets on school attendance, retention rates, literacy and numeracy standards, including for those living in remote areas.</w:t>
      </w:r>
      <w:r w:rsidRPr="00C51D49">
        <w:rPr>
          <w:rStyle w:val="EndnoteReference"/>
          <w:b/>
          <w:bCs/>
        </w:rPr>
        <w:endnoteReference w:id="706"/>
      </w:r>
    </w:p>
    <w:p w14:paraId="017A1D08" w14:textId="77777777" w:rsidR="0001328B" w:rsidRPr="00CA6A3B" w:rsidRDefault="0001328B" w:rsidP="00347F86">
      <w:pPr>
        <w:pStyle w:val="Heading2"/>
        <w:rPr>
          <w:rFonts w:eastAsia="MS Mincho"/>
        </w:rPr>
      </w:pPr>
      <w:bookmarkStart w:id="322" w:name="_Toc25573157"/>
      <w:r w:rsidRPr="00CA6A3B">
        <w:rPr>
          <w:rFonts w:eastAsia="MS Mincho"/>
        </w:rPr>
        <w:t>Cultural rights</w:t>
      </w:r>
      <w:bookmarkEnd w:id="322"/>
    </w:p>
    <w:p w14:paraId="5254F630" w14:textId="77777777" w:rsidR="00E51619" w:rsidRDefault="00E51619" w:rsidP="00347F86">
      <w:pPr>
        <w:rPr>
          <w:rFonts w:cs="Open Sans"/>
        </w:rPr>
      </w:pPr>
      <w:r>
        <w:rPr>
          <w:rFonts w:cs="Open Sans"/>
        </w:rPr>
        <w:t xml:space="preserve">Aboriginal and Torres Strait Islander children have said that there is a </w:t>
      </w:r>
      <w:r w:rsidRPr="001E5ED1">
        <w:rPr>
          <w:rFonts w:cs="Open Sans"/>
        </w:rPr>
        <w:t>need for stronger cultural connections, support for cultural identity and acknowledgement of Indigenous Australian history.</w:t>
      </w:r>
      <w:r>
        <w:rPr>
          <w:rFonts w:cs="Open Sans"/>
        </w:rPr>
        <w:t xml:space="preserve"> </w:t>
      </w:r>
    </w:p>
    <w:p w14:paraId="207576D7" w14:textId="77777777" w:rsidR="00E51619" w:rsidRPr="001E5ED1" w:rsidRDefault="00E51619" w:rsidP="00347F86">
      <w:pPr>
        <w:rPr>
          <w:rFonts w:cs="Open Sans"/>
        </w:rPr>
      </w:pPr>
      <w:r>
        <w:rPr>
          <w:rFonts w:cs="Open Sans"/>
        </w:rPr>
        <w:t xml:space="preserve">Aboriginal and Torres Strait Islander girls in the </w:t>
      </w:r>
      <w:r w:rsidRPr="001E5ED1">
        <w:rPr>
          <w:rFonts w:cs="Open Sans"/>
        </w:rPr>
        <w:t>Wiyi Yani U Thangani project</w:t>
      </w:r>
      <w:r>
        <w:rPr>
          <w:rFonts w:cs="Open Sans"/>
        </w:rPr>
        <w:t xml:space="preserve"> </w:t>
      </w:r>
      <w:r w:rsidRPr="001E5ED1">
        <w:rPr>
          <w:rFonts w:cs="Open Sans"/>
        </w:rPr>
        <w:t>consistently identified th</w:t>
      </w:r>
      <w:r>
        <w:rPr>
          <w:rFonts w:cs="Open Sans"/>
        </w:rPr>
        <w:t>ese issues.</w:t>
      </w:r>
    </w:p>
    <w:p w14:paraId="555CE30E" w14:textId="77777777" w:rsidR="00E51619" w:rsidRDefault="00E51619" w:rsidP="00347F86">
      <w:pPr>
        <w:rPr>
          <w:rFonts w:cs="Open Sans"/>
        </w:rPr>
      </w:pPr>
      <w:r>
        <w:rPr>
          <w:noProof/>
        </w:rPr>
        <mc:AlternateContent>
          <mc:Choice Requires="wps">
            <w:drawing>
              <wp:anchor distT="0" distB="0" distL="114300" distR="114300" simplePos="0" relativeHeight="251942912" behindDoc="0" locked="0" layoutInCell="1" allowOverlap="1" wp14:anchorId="677F7ED4" wp14:editId="213176B1">
                <wp:simplePos x="0" y="0"/>
                <wp:positionH relativeFrom="margin">
                  <wp:posOffset>650875</wp:posOffset>
                </wp:positionH>
                <wp:positionV relativeFrom="paragraph">
                  <wp:posOffset>879475</wp:posOffset>
                </wp:positionV>
                <wp:extent cx="4408805" cy="1437005"/>
                <wp:effectExtent l="19050" t="19050" r="29845" b="201295"/>
                <wp:wrapTopAndBottom/>
                <wp:docPr id="827" name="Speech Bubble: Oval 827"/>
                <wp:cNvGraphicFramePr/>
                <a:graphic xmlns:a="http://schemas.openxmlformats.org/drawingml/2006/main">
                  <a:graphicData uri="http://schemas.microsoft.com/office/word/2010/wordprocessingShape">
                    <wps:wsp>
                      <wps:cNvSpPr/>
                      <wps:spPr>
                        <a:xfrm>
                          <a:off x="0" y="0"/>
                          <a:ext cx="4408805" cy="1437005"/>
                        </a:xfrm>
                        <a:prstGeom prst="wedgeEllipseCallout">
                          <a:avLst/>
                        </a:prstGeom>
                      </wps:spPr>
                      <wps:style>
                        <a:lnRef idx="1">
                          <a:schemeClr val="accent4"/>
                        </a:lnRef>
                        <a:fillRef idx="2">
                          <a:schemeClr val="accent4"/>
                        </a:fillRef>
                        <a:effectRef idx="1">
                          <a:schemeClr val="accent4"/>
                        </a:effectRef>
                        <a:fontRef idx="minor">
                          <a:schemeClr val="dk1"/>
                        </a:fontRef>
                      </wps:style>
                      <wps:txbx>
                        <w:txbxContent>
                          <w:p w14:paraId="4337E4E5" w14:textId="77777777" w:rsidR="00FD1665" w:rsidRDefault="00FD1665" w:rsidP="00E51619">
                            <w:pPr>
                              <w:jc w:val="center"/>
                            </w:pPr>
                            <w:r>
                              <w:t>I think that Aboriginal Studies should be a foundation element in the Australian curriculum</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77F7ED4" id="Speech Bubble: Oval 827" o:spid="_x0000_s1113" type="#_x0000_t63" style="position:absolute;margin-left:51.25pt;margin-top:69.25pt;width:347.15pt;height:113.15pt;z-index:25194291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2D6VfgIAAEcFAAAOAAAAZHJzL2Uyb0RvYy54bWysVN9v0zAQfkfif7D8TpOUjpVo6VQ6hpCm&#10;baJDe3adcxPh2MZ2m3R/PWcnzaoxCYR4cXy5++7nd7647BpJ9mBdrVVBs0lKCSiuy1ptC/r94frd&#10;nBLnmSqZ1AoKegBHLxdv31y0JoeprrQswRJ0olzemoJW3ps8SRyvoGFuog0oVAptG+ZRtNuktKxF&#10;741Mpmn6IWm1LY3VHJzDv1e9ki6ifyGA+zshHHgiC4q5+XjaeG7CmSwuWL61zFQ1H9Jg/5BFw2qF&#10;QUdXV8wzsrP1b66amlvttPATrptEC1FziDVgNVn6opp1xQzEWrA5zoxtcv/PLb/d31tSlwWdT88p&#10;UazBIa0NAK/Ip91mIyEnd3smSVBjs1rjcsSszb0dJIfXUHknbBO+WBPpYoMPY4Oh84Tjz9ksnc/T&#10;M0o46rLZ+/MUBfSTPMONdf4L6IaES0FbKLfwWcraOFgxKfXOxz6z/Y3zPfKIQDchuz6fePMHCSEl&#10;qb6BwCIxgyyiI71gJS3B0grKOAflZ0Mm0TrARC3lCJz+GTjYByhE6o3gv4g6ImJkrfwIbmql7WvR&#10;yx/ZkLLo7Y8d6OsOLfDdpuunO05vo8sDjtzqfhec4dc1tvqGOX/PLJIf1wQX2t/hIaRuC6qHGyWV&#10;tk+v/Q/2yEnUUtLiMhXU/dwxC5TIrwrZ+jHDyeP2RWF2dj5FwZ5qNqcatWtWGseS4dNheLwGey+P&#10;V2F184h7vwxRUcUUx9gF5d4ehZXvlxxfDg7LZTTDjTPM36i14UciBO48dI/MmoFvHql6q4+Lx/IX&#10;POttw4iUXu68FnUkYWh139dhBLitkdXDyxKeg1M5Wj2/f4tfAAAA//8DAFBLAwQUAAYACAAAACEA&#10;SYe7x90AAAALAQAADwAAAGRycy9kb3ducmV2LnhtbEyPwU7DMBBE70j8g7VI3KjThqYhjVMhJJC4&#10;0QbubrxNotrrKHbT8PcsJ7jNaJ9mZ8rd7KyYcAy9JwXLRQICqfGmp1bBZ/36kIMIUZPR1hMq+MYA&#10;u+r2ptSF8Vfa43SIreAQCoVW0MU4FFKGpkOnw8IPSHw7+dHpyHZspRn1lcOdlaskyaTTPfGHTg/4&#10;0mFzPlycAruvp7z5OL2nTR026683WsqBlLq/m5+3ICLO8Q+G3/pcHSrudPQXMkFY9slqzSiLNGfB&#10;xOYp4zFHBWn2mIOsSvl/Q/UDAAD//wMAUEsBAi0AFAAGAAgAAAAhALaDOJL+AAAA4QEAABMAAAAA&#10;AAAAAAAAAAAAAAAAAFtDb250ZW50X1R5cGVzXS54bWxQSwECLQAUAAYACAAAACEAOP0h/9YAAACU&#10;AQAACwAAAAAAAAAAAAAAAAAvAQAAX3JlbHMvLnJlbHNQSwECLQAUAAYACAAAACEAJNg+lX4CAABH&#10;BQAADgAAAAAAAAAAAAAAAAAuAgAAZHJzL2Uyb0RvYy54bWxQSwECLQAUAAYACAAAACEASYe7x90A&#10;AAALAQAADwAAAAAAAAAAAAAAAADYBAAAZHJzL2Rvd25yZXYueG1sUEsFBgAAAAAEAAQA8wAAAOIF&#10;AAAAAA==&#10;" adj="6300,24300" fillcolor="#ffd555 [2167]" strokecolor="#ffc000 [3207]" strokeweight=".5pt">
                <v:fill color2="#ffcc31 [2615]" rotate="t" colors="0 #ffdd9c;.5 #ffd78e;1 #ffd479" focus="100%" type="gradient">
                  <o:fill v:ext="view" type="gradientUnscaled"/>
                </v:fill>
                <v:textbox>
                  <w:txbxContent>
                    <w:p w14:paraId="4337E4E5" w14:textId="77777777" w:rsidR="00FD1665" w:rsidRDefault="00FD1665" w:rsidP="00E51619">
                      <w:pPr>
                        <w:jc w:val="center"/>
                      </w:pPr>
                      <w:r>
                        <w:t>I think that Aboriginal Studies should be a foundation element in the Australian curriculum</w:t>
                      </w:r>
                    </w:p>
                  </w:txbxContent>
                </v:textbox>
                <w10:wrap type="topAndBottom" anchorx="margin"/>
              </v:shape>
            </w:pict>
          </mc:Fallback>
        </mc:AlternateContent>
      </w:r>
      <w:r w:rsidRPr="001E5ED1">
        <w:rPr>
          <w:rFonts w:cs="Open Sans"/>
        </w:rPr>
        <w:t xml:space="preserve">While the National Curriculum </w:t>
      </w:r>
      <w:r>
        <w:rPr>
          <w:rFonts w:cs="Open Sans"/>
        </w:rPr>
        <w:t xml:space="preserve">for schools </w:t>
      </w:r>
      <w:r w:rsidRPr="001E5ED1">
        <w:rPr>
          <w:rFonts w:cs="Open Sans"/>
        </w:rPr>
        <w:t>includes a framework for Aboriginal and Torres Strait Islander languages, there is no national approach and the programs implemented in schools vary greatly across jurisdictions.</w:t>
      </w:r>
    </w:p>
    <w:p w14:paraId="63E61914" w14:textId="228B190D" w:rsidR="0001328B" w:rsidRDefault="0001328B" w:rsidP="00347F86">
      <w:pPr>
        <w:rPr>
          <w:rFonts w:cs="Open Sans"/>
        </w:rPr>
      </w:pPr>
    </w:p>
    <w:p w14:paraId="7A002524" w14:textId="77777777" w:rsidR="00E51619" w:rsidRPr="001E5ED1" w:rsidRDefault="00E51619" w:rsidP="00347F86">
      <w:pPr>
        <w:rPr>
          <w:rFonts w:cs="Open Sans"/>
        </w:rPr>
      </w:pPr>
      <w:bookmarkStart w:id="323" w:name="_Hlk23189233"/>
      <w:r w:rsidRPr="001E5ED1">
        <w:rPr>
          <w:rFonts w:cs="Open Sans"/>
        </w:rPr>
        <w:t>One in ten Aboriginal and Torres Strait Islander people reported speaking an Australian Indigenous language at home in the 2016 Census.</w:t>
      </w:r>
      <w:r w:rsidRPr="001E5ED1">
        <w:rPr>
          <w:rStyle w:val="EndnoteReference"/>
        </w:rPr>
        <w:endnoteReference w:id="707"/>
      </w:r>
    </w:p>
    <w:p w14:paraId="729DC246" w14:textId="77777777" w:rsidR="00E51619" w:rsidRDefault="00E51619" w:rsidP="00347F86">
      <w:pPr>
        <w:rPr>
          <w:rFonts w:cs="Open Sans"/>
        </w:rPr>
      </w:pPr>
      <w:r w:rsidRPr="001E5ED1">
        <w:rPr>
          <w:rFonts w:cs="Open Sans"/>
        </w:rPr>
        <w:t>Many sub</w:t>
      </w:r>
      <w:r>
        <w:rPr>
          <w:rFonts w:cs="Open Sans"/>
        </w:rPr>
        <w:t>missions to the National Children’s Commissioner</w:t>
      </w:r>
      <w:r w:rsidRPr="001E5ED1">
        <w:rPr>
          <w:rFonts w:cs="Open Sans"/>
        </w:rPr>
        <w:t xml:space="preserve"> raised the urgent need to preserve and promote Aboriginal and Torres Strait Islander languages in the national curriculum.</w:t>
      </w:r>
      <w:r w:rsidRPr="003C4B77">
        <w:rPr>
          <w:rStyle w:val="EndnoteReference"/>
        </w:rPr>
        <w:endnoteReference w:id="708"/>
      </w:r>
      <w:r w:rsidRPr="003C4B77">
        <w:rPr>
          <w:rStyle w:val="EndnoteReference"/>
        </w:rPr>
        <w:t xml:space="preserve"> </w:t>
      </w:r>
      <w:r w:rsidRPr="001E5ED1">
        <w:rPr>
          <w:rFonts w:cs="Open Sans"/>
        </w:rPr>
        <w:t>Evidence suggests that learning Indigenous languages increases self-esteem, and a sense of identity and pride in Aboriginal and Torres Strait Islander students.</w:t>
      </w:r>
      <w:r w:rsidRPr="001E5ED1">
        <w:rPr>
          <w:rStyle w:val="EndnoteReference"/>
        </w:rPr>
        <w:endnoteReference w:id="709"/>
      </w:r>
    </w:p>
    <w:p w14:paraId="2932DC5C" w14:textId="77777777" w:rsidR="00E51619" w:rsidRPr="002A6650" w:rsidRDefault="00E51619" w:rsidP="00347F86">
      <w:pPr>
        <w:rPr>
          <w:rFonts w:cs="Open Sans"/>
          <w:b/>
          <w:bCs/>
        </w:rPr>
      </w:pPr>
      <w:bookmarkStart w:id="324" w:name="_Hlk23782767"/>
      <w:r w:rsidRPr="001913CC">
        <w:rPr>
          <w:b/>
          <w:bCs/>
        </w:rPr>
        <w:t xml:space="preserve">In its Concluding Observations (2019), the Committee on the Rights of the Child </w:t>
      </w:r>
      <w:r w:rsidRPr="001913CC">
        <w:rPr>
          <w:rFonts w:cs="Open Sans"/>
          <w:b/>
          <w:bCs/>
        </w:rPr>
        <w:t>recommended the Australia Government ensure full respect of the rights of Aboriginal and Torres Strait Islander children, including through respect for language.</w:t>
      </w:r>
      <w:r w:rsidRPr="001913CC">
        <w:rPr>
          <w:rStyle w:val="EndnoteReference"/>
          <w:b/>
          <w:bCs/>
        </w:rPr>
        <w:endnoteReference w:id="710"/>
      </w:r>
      <w:r w:rsidRPr="001913CC">
        <w:rPr>
          <w:rFonts w:cs="Open Sans"/>
          <w:b/>
          <w:bCs/>
        </w:rPr>
        <w:t xml:space="preserve"> </w:t>
      </w:r>
      <w:r>
        <w:rPr>
          <w:rFonts w:cs="Open Sans"/>
          <w:b/>
          <w:bCs/>
        </w:rPr>
        <w:t xml:space="preserve">The Committee also </w:t>
      </w:r>
      <w:r w:rsidRPr="002A6650">
        <w:rPr>
          <w:rFonts w:cs="Open Sans"/>
          <w:b/>
          <w:bCs/>
        </w:rPr>
        <w:t>called for the Australian Government to invest in increasing cultural competency of teachers in the history of Aboriginal and Torres Strait Islander communities.</w:t>
      </w:r>
      <w:r w:rsidRPr="002A6650">
        <w:rPr>
          <w:rStyle w:val="EndnoteReference"/>
          <w:b/>
          <w:bCs/>
        </w:rPr>
        <w:endnoteReference w:id="711"/>
      </w:r>
    </w:p>
    <w:p w14:paraId="4AE2A2AE" w14:textId="77777777" w:rsidR="0001328B" w:rsidRPr="00CA6A3B" w:rsidRDefault="0001328B" w:rsidP="00347F86">
      <w:pPr>
        <w:pStyle w:val="Heading2"/>
        <w:rPr>
          <w:rFonts w:eastAsia="MS Mincho"/>
        </w:rPr>
      </w:pPr>
      <w:bookmarkStart w:id="325" w:name="_Toc25573158"/>
      <w:bookmarkEnd w:id="324"/>
      <w:r>
        <w:rPr>
          <w:rFonts w:eastAsia="MS Mincho"/>
        </w:rPr>
        <w:t>Youth justice</w:t>
      </w:r>
      <w:bookmarkEnd w:id="325"/>
    </w:p>
    <w:p w14:paraId="638C6A1C" w14:textId="77777777" w:rsidR="00E51619" w:rsidRPr="004D1F79" w:rsidRDefault="00E51619" w:rsidP="00347F86">
      <w:pPr>
        <w:spacing w:after="0"/>
        <w:rPr>
          <w:rFonts w:cs="Open Sans"/>
        </w:rPr>
      </w:pPr>
      <w:bookmarkStart w:id="326" w:name="_Hlk23189241"/>
      <w:bookmarkEnd w:id="323"/>
      <w:r>
        <w:rPr>
          <w:rFonts w:cs="Open Sans"/>
        </w:rPr>
        <w:t>While around</w:t>
      </w:r>
      <w:r w:rsidRPr="004D1F79">
        <w:rPr>
          <w:rFonts w:cs="Open Sans"/>
        </w:rPr>
        <w:t xml:space="preserve"> 5% of children aged 10–17 in Australia are </w:t>
      </w:r>
      <w:r>
        <w:rPr>
          <w:rFonts w:cs="Open Sans"/>
        </w:rPr>
        <w:t xml:space="preserve">from an </w:t>
      </w:r>
      <w:r w:rsidRPr="004D1F79">
        <w:rPr>
          <w:rFonts w:cs="Open Sans"/>
        </w:rPr>
        <w:t xml:space="preserve">Aboriginal </w:t>
      </w:r>
      <w:r>
        <w:rPr>
          <w:rFonts w:cs="Open Sans"/>
        </w:rPr>
        <w:t>or</w:t>
      </w:r>
      <w:r w:rsidRPr="004D1F79">
        <w:rPr>
          <w:rFonts w:cs="Open Sans"/>
        </w:rPr>
        <w:t xml:space="preserve"> Torres Strait Island</w:t>
      </w:r>
      <w:r>
        <w:rPr>
          <w:rFonts w:cs="Open Sans"/>
        </w:rPr>
        <w:t xml:space="preserve"> background</w:t>
      </w:r>
      <w:r w:rsidRPr="004D1F79">
        <w:rPr>
          <w:rFonts w:cs="Open Sans"/>
        </w:rPr>
        <w:t>, half (49%) of the children under youth justice supervision on an average day in 2017–18 were Aboriginal and Torres Strait Islanders.</w:t>
      </w:r>
      <w:r w:rsidRPr="004D1F79">
        <w:rPr>
          <w:rStyle w:val="EndnoteReference"/>
        </w:rPr>
        <w:endnoteReference w:id="712"/>
      </w:r>
      <w:r w:rsidRPr="004D1F79">
        <w:rPr>
          <w:rFonts w:cs="Open Sans"/>
        </w:rPr>
        <w:t xml:space="preserve"> </w:t>
      </w:r>
    </w:p>
    <w:p w14:paraId="660B66C5" w14:textId="77777777" w:rsidR="00E51619" w:rsidRPr="002E57AD" w:rsidRDefault="00E51619" w:rsidP="00347F86">
      <w:pPr>
        <w:spacing w:after="0"/>
        <w:rPr>
          <w:rFonts w:cs="Open Sans"/>
        </w:rPr>
      </w:pPr>
      <w:r w:rsidRPr="004D1F79">
        <w:rPr>
          <w:rFonts w:cs="Open Sans"/>
        </w:rPr>
        <w:t>Between 2013–14 and 2017–18, the</w:t>
      </w:r>
      <w:r>
        <w:rPr>
          <w:rFonts w:cs="Open Sans"/>
        </w:rPr>
        <w:t xml:space="preserve"> rate of Aboriginal and Torres Strait Islander children</w:t>
      </w:r>
      <w:r w:rsidRPr="004D1F79">
        <w:rPr>
          <w:rFonts w:cs="Open Sans"/>
        </w:rPr>
        <w:t xml:space="preserve"> aged 10–17 under supervision on an average day f</w:t>
      </w:r>
      <w:r>
        <w:rPr>
          <w:rFonts w:cs="Open Sans"/>
        </w:rPr>
        <w:t>ell from 199 to 187 per 10,000</w:t>
      </w:r>
      <w:r w:rsidRPr="004D1F79">
        <w:rPr>
          <w:rFonts w:cs="Open Sans"/>
        </w:rPr>
        <w:t>. The rate of non-Indigenous young people under supervision also fell over the period, from 13 to 11 per 10,000.</w:t>
      </w:r>
      <w:r w:rsidRPr="00D76A70">
        <w:rPr>
          <w:rStyle w:val="EndnoteReference"/>
        </w:rPr>
        <w:t xml:space="preserve"> </w:t>
      </w:r>
      <w:r w:rsidRPr="004D1F79">
        <w:rPr>
          <w:rStyle w:val="EndnoteReference"/>
        </w:rPr>
        <w:endnoteReference w:id="713"/>
      </w:r>
      <w:r w:rsidRPr="002E57AD">
        <w:rPr>
          <w:rFonts w:cs="Open Sans"/>
        </w:rPr>
        <w:t xml:space="preserve"> </w:t>
      </w:r>
    </w:p>
    <w:p w14:paraId="5E728C46" w14:textId="77777777" w:rsidR="00E51619" w:rsidRPr="00EC6488" w:rsidRDefault="00E51619" w:rsidP="00347F86">
      <w:pPr>
        <w:rPr>
          <w:rFonts w:cs="Open Sans"/>
        </w:rPr>
      </w:pPr>
      <w:r w:rsidRPr="00EC6488">
        <w:rPr>
          <w:rFonts w:cs="Open Sans"/>
        </w:rPr>
        <w:t>In 2017</w:t>
      </w:r>
      <w:r>
        <w:rPr>
          <w:rFonts w:cs="Open Sans"/>
        </w:rPr>
        <w:t>–</w:t>
      </w:r>
      <w:r w:rsidRPr="00EC6488">
        <w:rPr>
          <w:rFonts w:cs="Open Sans"/>
        </w:rPr>
        <w:t>18, Aboriginal and Torres Strait Islander children were 23 times more likely than non-Indigenous children to be in detention and 17 times more likely to be in community-based supervision.</w:t>
      </w:r>
      <w:r w:rsidRPr="00EC6488">
        <w:rPr>
          <w:rStyle w:val="EndnoteReference"/>
        </w:rPr>
        <w:endnoteReference w:id="714"/>
      </w:r>
      <w:r w:rsidRPr="00EC6488">
        <w:rPr>
          <w:rFonts w:cs="Open Sans"/>
        </w:rPr>
        <w:t xml:space="preserve"> Close to half (48%) of </w:t>
      </w:r>
      <w:r>
        <w:rPr>
          <w:rFonts w:cs="Open Sans"/>
        </w:rPr>
        <w:t xml:space="preserve">all children </w:t>
      </w:r>
      <w:r w:rsidRPr="00EC6488">
        <w:rPr>
          <w:rFonts w:cs="Open Sans"/>
        </w:rPr>
        <w:t xml:space="preserve">aged 10–17 under community-based supervision were </w:t>
      </w:r>
      <w:r>
        <w:rPr>
          <w:rFonts w:cs="Open Sans"/>
        </w:rPr>
        <w:t>Aboriginal or Torres Strait Islander</w:t>
      </w:r>
      <w:r w:rsidRPr="00EC6488">
        <w:rPr>
          <w:rFonts w:cs="Open Sans"/>
        </w:rPr>
        <w:t xml:space="preserve">, while over half (56%) of those in detention were </w:t>
      </w:r>
      <w:r>
        <w:rPr>
          <w:rFonts w:cs="Open Sans"/>
        </w:rPr>
        <w:t>Aboriginal and Torres Strait Islander children.</w:t>
      </w:r>
      <w:r w:rsidRPr="00EC6488">
        <w:rPr>
          <w:rStyle w:val="EndnoteReference"/>
        </w:rPr>
        <w:endnoteReference w:id="715"/>
      </w:r>
    </w:p>
    <w:p w14:paraId="6B7C4B2B" w14:textId="77777777" w:rsidR="00E51619" w:rsidRDefault="00E51619" w:rsidP="00347F86">
      <w:r w:rsidRPr="00B477FC">
        <w:t xml:space="preserve">Aboriginal and Torres Strait Islander children are overrepresented in both detention and community-based supervision at all ages but are particularly overrepresented in the younger age </w:t>
      </w:r>
      <w:r w:rsidRPr="00302C92">
        <w:t xml:space="preserve">groups (see Figures </w:t>
      </w:r>
      <w:r>
        <w:t>12.1</w:t>
      </w:r>
      <w:r w:rsidRPr="00302C92">
        <w:t xml:space="preserve"> and </w:t>
      </w:r>
      <w:r>
        <w:t>12.</w:t>
      </w:r>
      <w:r w:rsidRPr="00302C92">
        <w:t>2).</w:t>
      </w:r>
      <w:r w:rsidRPr="00B477FC">
        <w:t xml:space="preserve"> On an average day in 2017</w:t>
      </w:r>
      <w:r>
        <w:t>–</w:t>
      </w:r>
      <w:r w:rsidRPr="00B477FC">
        <w:t>18, about half (48%) of all Aboriginal and Torres Strait Islander young people under supervision were aged 10–15</w:t>
      </w:r>
      <w:r>
        <w:t xml:space="preserve"> years</w:t>
      </w:r>
      <w:r w:rsidRPr="00B477FC">
        <w:t>, compared with one-third (33%) of non-Indigenous young people.</w:t>
      </w:r>
      <w:r w:rsidRPr="00B477FC">
        <w:rPr>
          <w:rStyle w:val="EndnoteReference"/>
          <w:iCs/>
        </w:rPr>
        <w:endnoteReference w:id="716"/>
      </w:r>
      <w:r w:rsidRPr="00B477FC">
        <w:t xml:space="preserve"> </w:t>
      </w:r>
    </w:p>
    <w:p w14:paraId="1A5CA67C" w14:textId="77777777" w:rsidR="00E51619" w:rsidRDefault="00E51619" w:rsidP="00347F86">
      <w:bookmarkStart w:id="327" w:name="_Hlk20822434"/>
      <w:r w:rsidRPr="00B477FC">
        <w:t xml:space="preserve">As seen in Figures </w:t>
      </w:r>
      <w:r>
        <w:t>12.</w:t>
      </w:r>
      <w:r w:rsidRPr="00B477FC">
        <w:t xml:space="preserve">1 and </w:t>
      </w:r>
      <w:r>
        <w:t>1</w:t>
      </w:r>
      <w:r w:rsidRPr="00B477FC">
        <w:t>2</w:t>
      </w:r>
      <w:r>
        <w:t>.2</w:t>
      </w:r>
      <w:r w:rsidRPr="00B477FC">
        <w:t>, during 2017–18, 769 children aged 10</w:t>
      </w:r>
      <w:r>
        <w:t>–</w:t>
      </w:r>
      <w:r w:rsidRPr="00B477FC">
        <w:t>13 years had been under community-based supervision and 588 children aged 10–13 years had been in detention, the majority Indigenous boys.</w:t>
      </w:r>
      <w:r w:rsidRPr="00B477FC">
        <w:rPr>
          <w:rStyle w:val="EndnoteReference"/>
          <w:iCs/>
        </w:rPr>
        <w:endnoteReference w:id="717"/>
      </w:r>
      <w:bookmarkEnd w:id="327"/>
    </w:p>
    <w:p w14:paraId="5BCA54DA" w14:textId="77777777" w:rsidR="001A2D04" w:rsidRDefault="001A2D04">
      <w:pPr>
        <w:keepNext w:val="0"/>
        <w:keepLines w:val="0"/>
        <w:widowControl/>
        <w:spacing w:after="160" w:line="259" w:lineRule="auto"/>
        <w:rPr>
          <w:b/>
          <w:bCs/>
        </w:rPr>
      </w:pPr>
      <w:r>
        <w:rPr>
          <w:b/>
          <w:bCs/>
        </w:rPr>
        <w:br w:type="page"/>
      </w:r>
    </w:p>
    <w:p w14:paraId="624E12F3" w14:textId="36AB117A" w:rsidR="00776085" w:rsidRDefault="0001328B" w:rsidP="00347F86">
      <w:pPr>
        <w:rPr>
          <w:noProof/>
        </w:rPr>
      </w:pPr>
      <w:r w:rsidRPr="00213CF4">
        <w:rPr>
          <w:b/>
          <w:bCs/>
        </w:rPr>
        <w:t>Numbers of children under community-based supervision during the year by age, sex and Indigenous status, Australia (2017–18)</w:t>
      </w:r>
      <w:r w:rsidR="00E51619" w:rsidRPr="00E51619">
        <w:rPr>
          <w:noProof/>
        </w:rPr>
        <w:t xml:space="preserve"> </w:t>
      </w:r>
    </w:p>
    <w:tbl>
      <w:tblPr>
        <w:tblW w:w="5000" w:type="pct"/>
        <w:tblCellMar>
          <w:left w:w="0" w:type="dxa"/>
          <w:right w:w="0" w:type="dxa"/>
        </w:tblCellMar>
        <w:tblLook w:val="0000" w:firstRow="0" w:lastRow="0" w:firstColumn="0" w:lastColumn="0" w:noHBand="0" w:noVBand="0"/>
      </w:tblPr>
      <w:tblGrid>
        <w:gridCol w:w="1601"/>
        <w:gridCol w:w="1156"/>
        <w:gridCol w:w="1058"/>
        <w:gridCol w:w="1060"/>
        <w:gridCol w:w="1058"/>
        <w:gridCol w:w="1060"/>
        <w:gridCol w:w="1060"/>
        <w:gridCol w:w="957"/>
      </w:tblGrid>
      <w:tr w:rsidR="00F33AA2" w:rsidRPr="00F33AA2" w14:paraId="05265563" w14:textId="77777777" w:rsidTr="001A2D04">
        <w:trPr>
          <w:trHeight w:val="60"/>
        </w:trPr>
        <w:tc>
          <w:tcPr>
            <w:tcW w:w="5000" w:type="pct"/>
            <w:gridSpan w:val="8"/>
            <w:tcBorders>
              <w:top w:val="single" w:sz="4" w:space="0" w:color="4C4C4C"/>
              <w:left w:val="single" w:sz="6" w:space="0" w:color="4C4C4C"/>
              <w:bottom w:val="single" w:sz="8" w:space="0" w:color="4C4C4C"/>
              <w:right w:val="single" w:sz="6" w:space="0" w:color="4C4C4C"/>
            </w:tcBorders>
            <w:tcMar>
              <w:top w:w="170" w:type="dxa"/>
              <w:left w:w="227" w:type="dxa"/>
              <w:bottom w:w="170" w:type="dxa"/>
              <w:right w:w="227" w:type="dxa"/>
            </w:tcMar>
            <w:vAlign w:val="center"/>
          </w:tcPr>
          <w:p w14:paraId="6417EE85" w14:textId="77777777" w:rsidR="00F33AA2" w:rsidRDefault="00F33AA2" w:rsidP="001A2D04">
            <w:pPr>
              <w:pStyle w:val="TableHeading"/>
              <w:spacing w:after="0" w:line="240" w:lineRule="auto"/>
            </w:pPr>
            <w:r>
              <w:t>Numbers of children under community-based supervision during the year by age, sex and Indigenous status, Australia (2017–18)</w:t>
            </w:r>
          </w:p>
        </w:tc>
      </w:tr>
      <w:tr w:rsidR="00F33AA2" w14:paraId="0499C968" w14:textId="77777777" w:rsidTr="001A2D04">
        <w:trPr>
          <w:trHeight w:val="60"/>
        </w:trPr>
        <w:tc>
          <w:tcPr>
            <w:tcW w:w="889" w:type="pct"/>
            <w:tcBorders>
              <w:top w:val="single" w:sz="8"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2AA66E1D" w14:textId="77777777" w:rsidR="00F33AA2" w:rsidRPr="00F33AA2" w:rsidRDefault="00F33AA2" w:rsidP="001A2D04">
            <w:pPr>
              <w:pStyle w:val="Nessunostileparagrafo"/>
              <w:spacing w:line="240" w:lineRule="auto"/>
              <w:textAlignment w:val="auto"/>
              <w:rPr>
                <w:rFonts w:ascii="Open Sans Condensed" w:hAnsi="Open Sans Condensed" w:cs="Times New Roman"/>
                <w:color w:val="auto"/>
              </w:rPr>
            </w:pPr>
          </w:p>
        </w:tc>
        <w:tc>
          <w:tcPr>
            <w:tcW w:w="642" w:type="pct"/>
            <w:tcBorders>
              <w:top w:val="single" w:sz="8"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4DDB1C63" w14:textId="77777777" w:rsidR="00F33AA2" w:rsidRDefault="00F33AA2" w:rsidP="001A2D04">
            <w:pPr>
              <w:pStyle w:val="TableText"/>
              <w:spacing w:after="0" w:line="240" w:lineRule="auto"/>
              <w:jc w:val="center"/>
            </w:pPr>
            <w:r>
              <w:rPr>
                <w:rStyle w:val="CondensedBold"/>
              </w:rPr>
              <w:t>10-11 yrs</w:t>
            </w:r>
          </w:p>
        </w:tc>
        <w:tc>
          <w:tcPr>
            <w:tcW w:w="587" w:type="pct"/>
            <w:tcBorders>
              <w:top w:val="single" w:sz="8"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69DCD13D" w14:textId="77777777" w:rsidR="00F33AA2" w:rsidRDefault="00F33AA2" w:rsidP="001A2D04">
            <w:pPr>
              <w:pStyle w:val="TableText"/>
              <w:spacing w:after="0" w:line="240" w:lineRule="auto"/>
              <w:jc w:val="center"/>
            </w:pPr>
            <w:r>
              <w:rPr>
                <w:rStyle w:val="CondensedBold"/>
              </w:rPr>
              <w:t>12 yrs</w:t>
            </w:r>
          </w:p>
        </w:tc>
        <w:tc>
          <w:tcPr>
            <w:tcW w:w="588" w:type="pct"/>
            <w:tcBorders>
              <w:top w:val="single" w:sz="8"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5753F1BE" w14:textId="77777777" w:rsidR="00F33AA2" w:rsidRDefault="00F33AA2" w:rsidP="001A2D04">
            <w:pPr>
              <w:pStyle w:val="TableText"/>
              <w:spacing w:after="0" w:line="240" w:lineRule="auto"/>
              <w:jc w:val="center"/>
            </w:pPr>
            <w:r>
              <w:rPr>
                <w:rStyle w:val="CondensedBold"/>
              </w:rPr>
              <w:t>13 yrs</w:t>
            </w:r>
          </w:p>
        </w:tc>
        <w:tc>
          <w:tcPr>
            <w:tcW w:w="587" w:type="pct"/>
            <w:tcBorders>
              <w:top w:val="single" w:sz="8"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4A6DE508" w14:textId="77777777" w:rsidR="00F33AA2" w:rsidRDefault="00F33AA2" w:rsidP="001A2D04">
            <w:pPr>
              <w:pStyle w:val="TableText"/>
              <w:spacing w:after="0" w:line="240" w:lineRule="auto"/>
              <w:jc w:val="center"/>
            </w:pPr>
            <w:r>
              <w:rPr>
                <w:rStyle w:val="CondensedBold"/>
              </w:rPr>
              <w:t>14 yrs</w:t>
            </w:r>
          </w:p>
        </w:tc>
        <w:tc>
          <w:tcPr>
            <w:tcW w:w="588" w:type="pct"/>
            <w:tcBorders>
              <w:top w:val="single" w:sz="8"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74F84A08" w14:textId="77777777" w:rsidR="00F33AA2" w:rsidRDefault="00F33AA2" w:rsidP="001A2D04">
            <w:pPr>
              <w:pStyle w:val="TableText"/>
              <w:spacing w:after="0" w:line="240" w:lineRule="auto"/>
              <w:jc w:val="center"/>
            </w:pPr>
            <w:r>
              <w:rPr>
                <w:rStyle w:val="CondensedBold"/>
              </w:rPr>
              <w:t>15 yrs</w:t>
            </w:r>
          </w:p>
        </w:tc>
        <w:tc>
          <w:tcPr>
            <w:tcW w:w="588" w:type="pct"/>
            <w:tcBorders>
              <w:top w:val="single" w:sz="8"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743D04D9" w14:textId="77777777" w:rsidR="00F33AA2" w:rsidRDefault="00F33AA2" w:rsidP="001A2D04">
            <w:pPr>
              <w:pStyle w:val="TableText"/>
              <w:spacing w:after="0" w:line="240" w:lineRule="auto"/>
              <w:jc w:val="center"/>
            </w:pPr>
            <w:r>
              <w:rPr>
                <w:rStyle w:val="CondensedBold"/>
              </w:rPr>
              <w:t>16 yrs</w:t>
            </w:r>
          </w:p>
        </w:tc>
        <w:tc>
          <w:tcPr>
            <w:tcW w:w="533" w:type="pct"/>
            <w:tcBorders>
              <w:top w:val="single" w:sz="8"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63EFE10E" w14:textId="77777777" w:rsidR="00F33AA2" w:rsidRDefault="00F33AA2" w:rsidP="001A2D04">
            <w:pPr>
              <w:pStyle w:val="TableText"/>
              <w:spacing w:after="0" w:line="240" w:lineRule="auto"/>
              <w:jc w:val="center"/>
            </w:pPr>
            <w:r>
              <w:rPr>
                <w:rStyle w:val="CondensedBold"/>
              </w:rPr>
              <w:t>17 yrs</w:t>
            </w:r>
          </w:p>
        </w:tc>
      </w:tr>
      <w:tr w:rsidR="00F33AA2" w14:paraId="1A195C69" w14:textId="77777777" w:rsidTr="001A2D04">
        <w:trPr>
          <w:trHeight w:val="60"/>
        </w:trPr>
        <w:tc>
          <w:tcPr>
            <w:tcW w:w="889"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1AD03CCD" w14:textId="77777777" w:rsidR="00F33AA2" w:rsidRDefault="00F33AA2" w:rsidP="001A2D04">
            <w:pPr>
              <w:pStyle w:val="TableText"/>
              <w:spacing w:after="0" w:line="240" w:lineRule="auto"/>
            </w:pPr>
            <w:r>
              <w:t>Male – Indigenous</w:t>
            </w:r>
          </w:p>
        </w:tc>
        <w:tc>
          <w:tcPr>
            <w:tcW w:w="642"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41B949C8" w14:textId="77777777" w:rsidR="00F33AA2" w:rsidRDefault="00F33AA2" w:rsidP="001A2D04">
            <w:pPr>
              <w:pStyle w:val="TableText"/>
              <w:spacing w:after="0" w:line="240" w:lineRule="auto"/>
              <w:jc w:val="center"/>
            </w:pPr>
            <w:r>
              <w:t>43</w:t>
            </w:r>
          </w:p>
        </w:tc>
        <w:tc>
          <w:tcPr>
            <w:tcW w:w="587"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7C50582B" w14:textId="77777777" w:rsidR="00F33AA2" w:rsidRDefault="00F33AA2" w:rsidP="001A2D04">
            <w:pPr>
              <w:pStyle w:val="TableText"/>
              <w:spacing w:after="0" w:line="240" w:lineRule="auto"/>
              <w:jc w:val="center"/>
            </w:pPr>
            <w:r>
              <w:t>98</w:t>
            </w:r>
          </w:p>
        </w:tc>
        <w:tc>
          <w:tcPr>
            <w:tcW w:w="588"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315353A5" w14:textId="77777777" w:rsidR="00F33AA2" w:rsidRDefault="00F33AA2" w:rsidP="001A2D04">
            <w:pPr>
              <w:pStyle w:val="TableText"/>
              <w:spacing w:after="0" w:line="240" w:lineRule="auto"/>
              <w:jc w:val="center"/>
            </w:pPr>
            <w:r>
              <w:t>270</w:t>
            </w:r>
          </w:p>
        </w:tc>
        <w:tc>
          <w:tcPr>
            <w:tcW w:w="587"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64BCBBAD" w14:textId="77777777" w:rsidR="00F33AA2" w:rsidRDefault="00F33AA2" w:rsidP="001A2D04">
            <w:pPr>
              <w:pStyle w:val="TableText"/>
              <w:spacing w:after="0" w:line="240" w:lineRule="auto"/>
              <w:jc w:val="center"/>
            </w:pPr>
            <w:r>
              <w:t>474</w:t>
            </w:r>
          </w:p>
        </w:tc>
        <w:tc>
          <w:tcPr>
            <w:tcW w:w="588"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3778DAC7" w14:textId="77777777" w:rsidR="00F33AA2" w:rsidRDefault="00F33AA2" w:rsidP="001A2D04">
            <w:pPr>
              <w:pStyle w:val="TableText"/>
              <w:spacing w:after="0" w:line="240" w:lineRule="auto"/>
              <w:jc w:val="center"/>
            </w:pPr>
            <w:r>
              <w:t>657</w:t>
            </w:r>
          </w:p>
        </w:tc>
        <w:tc>
          <w:tcPr>
            <w:tcW w:w="588"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326DD298" w14:textId="77777777" w:rsidR="00F33AA2" w:rsidRDefault="00F33AA2" w:rsidP="001A2D04">
            <w:pPr>
              <w:pStyle w:val="TableText"/>
              <w:spacing w:after="0" w:line="240" w:lineRule="auto"/>
              <w:jc w:val="center"/>
            </w:pPr>
            <w:r>
              <w:t>729</w:t>
            </w:r>
          </w:p>
        </w:tc>
        <w:tc>
          <w:tcPr>
            <w:tcW w:w="533"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3A34E3F1" w14:textId="77777777" w:rsidR="00F33AA2" w:rsidRDefault="00F33AA2" w:rsidP="001A2D04">
            <w:pPr>
              <w:pStyle w:val="TableText"/>
              <w:spacing w:after="0" w:line="240" w:lineRule="auto"/>
              <w:jc w:val="center"/>
            </w:pPr>
            <w:r>
              <w:t>740</w:t>
            </w:r>
          </w:p>
        </w:tc>
      </w:tr>
      <w:tr w:rsidR="00F33AA2" w14:paraId="3550E968" w14:textId="77777777" w:rsidTr="001A2D04">
        <w:trPr>
          <w:trHeight w:val="60"/>
        </w:trPr>
        <w:tc>
          <w:tcPr>
            <w:tcW w:w="889"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59FAE309" w14:textId="77777777" w:rsidR="00F33AA2" w:rsidRDefault="00F33AA2" w:rsidP="001A2D04">
            <w:pPr>
              <w:pStyle w:val="TableText"/>
              <w:spacing w:after="0" w:line="240" w:lineRule="auto"/>
            </w:pPr>
            <w:r>
              <w:t>Male – Non-Indigenous</w:t>
            </w:r>
          </w:p>
        </w:tc>
        <w:tc>
          <w:tcPr>
            <w:tcW w:w="642"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08E4C7A2" w14:textId="77777777" w:rsidR="00F33AA2" w:rsidRDefault="00F33AA2" w:rsidP="001A2D04">
            <w:pPr>
              <w:pStyle w:val="TableText"/>
              <w:spacing w:after="0" w:line="240" w:lineRule="auto"/>
              <w:jc w:val="center"/>
            </w:pPr>
            <w:r>
              <w:t>5</w:t>
            </w:r>
          </w:p>
        </w:tc>
        <w:tc>
          <w:tcPr>
            <w:tcW w:w="587"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4BCB52E4" w14:textId="77777777" w:rsidR="00F33AA2" w:rsidRDefault="00F33AA2" w:rsidP="001A2D04">
            <w:pPr>
              <w:pStyle w:val="TableText"/>
              <w:spacing w:after="0" w:line="240" w:lineRule="auto"/>
              <w:jc w:val="center"/>
            </w:pPr>
            <w:r>
              <w:t>37</w:t>
            </w:r>
          </w:p>
        </w:tc>
        <w:tc>
          <w:tcPr>
            <w:tcW w:w="588"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5237C1C7" w14:textId="77777777" w:rsidR="00F33AA2" w:rsidRDefault="00F33AA2" w:rsidP="001A2D04">
            <w:pPr>
              <w:pStyle w:val="TableText"/>
              <w:spacing w:after="0" w:line="240" w:lineRule="auto"/>
              <w:jc w:val="center"/>
            </w:pPr>
            <w:r>
              <w:t>155</w:t>
            </w:r>
          </w:p>
        </w:tc>
        <w:tc>
          <w:tcPr>
            <w:tcW w:w="587"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4011DE0A" w14:textId="77777777" w:rsidR="00F33AA2" w:rsidRDefault="00F33AA2" w:rsidP="001A2D04">
            <w:pPr>
              <w:pStyle w:val="TableText"/>
              <w:spacing w:after="0" w:line="240" w:lineRule="auto"/>
              <w:jc w:val="center"/>
            </w:pPr>
            <w:r>
              <w:t>365</w:t>
            </w:r>
          </w:p>
        </w:tc>
        <w:tc>
          <w:tcPr>
            <w:tcW w:w="588"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087FEAF2" w14:textId="77777777" w:rsidR="00F33AA2" w:rsidRDefault="00F33AA2" w:rsidP="001A2D04">
            <w:pPr>
              <w:pStyle w:val="TableText"/>
              <w:spacing w:after="0" w:line="240" w:lineRule="auto"/>
              <w:jc w:val="center"/>
            </w:pPr>
            <w:r>
              <w:t>683</w:t>
            </w:r>
          </w:p>
        </w:tc>
        <w:tc>
          <w:tcPr>
            <w:tcW w:w="588"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2E64FA11" w14:textId="77777777" w:rsidR="00F33AA2" w:rsidRDefault="00F33AA2" w:rsidP="001A2D04">
            <w:pPr>
              <w:pStyle w:val="TableText"/>
              <w:spacing w:after="0" w:line="240" w:lineRule="auto"/>
              <w:jc w:val="center"/>
            </w:pPr>
            <w:r>
              <w:t>927</w:t>
            </w:r>
          </w:p>
        </w:tc>
        <w:tc>
          <w:tcPr>
            <w:tcW w:w="533"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72DA21D5" w14:textId="77777777" w:rsidR="00F33AA2" w:rsidRDefault="00F33AA2" w:rsidP="001A2D04">
            <w:pPr>
              <w:pStyle w:val="TableText"/>
              <w:spacing w:after="0" w:line="240" w:lineRule="auto"/>
              <w:jc w:val="center"/>
            </w:pPr>
            <w:r>
              <w:t>1,085</w:t>
            </w:r>
          </w:p>
        </w:tc>
      </w:tr>
      <w:tr w:rsidR="00F33AA2" w14:paraId="0D347291" w14:textId="77777777" w:rsidTr="001A2D04">
        <w:trPr>
          <w:trHeight w:val="60"/>
        </w:trPr>
        <w:tc>
          <w:tcPr>
            <w:tcW w:w="889"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7C170C86" w14:textId="77777777" w:rsidR="00F33AA2" w:rsidRDefault="00F33AA2" w:rsidP="001A2D04">
            <w:pPr>
              <w:pStyle w:val="TableText"/>
              <w:spacing w:after="0" w:line="240" w:lineRule="auto"/>
            </w:pPr>
            <w:r>
              <w:t>Female – Indigenous</w:t>
            </w:r>
          </w:p>
        </w:tc>
        <w:tc>
          <w:tcPr>
            <w:tcW w:w="642"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1B487767" w14:textId="77777777" w:rsidR="00F33AA2" w:rsidRDefault="00F33AA2" w:rsidP="001A2D04">
            <w:pPr>
              <w:pStyle w:val="TableText"/>
              <w:spacing w:after="0" w:line="240" w:lineRule="auto"/>
              <w:jc w:val="center"/>
            </w:pPr>
            <w:r>
              <w:t>9</w:t>
            </w:r>
          </w:p>
        </w:tc>
        <w:tc>
          <w:tcPr>
            <w:tcW w:w="587"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461974AC" w14:textId="77777777" w:rsidR="00F33AA2" w:rsidRDefault="00F33AA2" w:rsidP="001A2D04">
            <w:pPr>
              <w:pStyle w:val="TableText"/>
              <w:spacing w:after="0" w:line="240" w:lineRule="auto"/>
              <w:jc w:val="center"/>
            </w:pPr>
            <w:r>
              <w:t>25</w:t>
            </w:r>
          </w:p>
        </w:tc>
        <w:tc>
          <w:tcPr>
            <w:tcW w:w="588"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599DC48C" w14:textId="77777777" w:rsidR="00F33AA2" w:rsidRDefault="00F33AA2" w:rsidP="001A2D04">
            <w:pPr>
              <w:pStyle w:val="TableText"/>
              <w:spacing w:after="0" w:line="240" w:lineRule="auto"/>
              <w:jc w:val="center"/>
            </w:pPr>
            <w:r>
              <w:t>84</w:t>
            </w:r>
          </w:p>
        </w:tc>
        <w:tc>
          <w:tcPr>
            <w:tcW w:w="587"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148A1570" w14:textId="77777777" w:rsidR="00F33AA2" w:rsidRDefault="00F33AA2" w:rsidP="001A2D04">
            <w:pPr>
              <w:pStyle w:val="TableText"/>
              <w:spacing w:after="0" w:line="240" w:lineRule="auto"/>
              <w:jc w:val="center"/>
            </w:pPr>
            <w:r>
              <w:t>159</w:t>
            </w:r>
          </w:p>
        </w:tc>
        <w:tc>
          <w:tcPr>
            <w:tcW w:w="588"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106536B8" w14:textId="77777777" w:rsidR="00F33AA2" w:rsidRDefault="00F33AA2" w:rsidP="001A2D04">
            <w:pPr>
              <w:pStyle w:val="TableText"/>
              <w:spacing w:after="0" w:line="240" w:lineRule="auto"/>
              <w:jc w:val="center"/>
            </w:pPr>
            <w:r>
              <w:t>220</w:t>
            </w:r>
          </w:p>
        </w:tc>
        <w:tc>
          <w:tcPr>
            <w:tcW w:w="588"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15F0D9D5" w14:textId="77777777" w:rsidR="00F33AA2" w:rsidRDefault="00F33AA2" w:rsidP="001A2D04">
            <w:pPr>
              <w:pStyle w:val="TableText"/>
              <w:spacing w:after="0" w:line="240" w:lineRule="auto"/>
              <w:jc w:val="center"/>
            </w:pPr>
            <w:r>
              <w:t>198</w:t>
            </w:r>
          </w:p>
        </w:tc>
        <w:tc>
          <w:tcPr>
            <w:tcW w:w="533"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53E18191" w14:textId="77777777" w:rsidR="00F33AA2" w:rsidRDefault="00F33AA2" w:rsidP="001A2D04">
            <w:pPr>
              <w:pStyle w:val="TableText"/>
              <w:spacing w:after="0" w:line="240" w:lineRule="auto"/>
              <w:jc w:val="center"/>
            </w:pPr>
            <w:r>
              <w:t>186</w:t>
            </w:r>
          </w:p>
        </w:tc>
      </w:tr>
      <w:tr w:rsidR="00F33AA2" w14:paraId="28750807" w14:textId="77777777" w:rsidTr="001A2D04">
        <w:trPr>
          <w:trHeight w:val="60"/>
        </w:trPr>
        <w:tc>
          <w:tcPr>
            <w:tcW w:w="889"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301BE4D1" w14:textId="77777777" w:rsidR="00F33AA2" w:rsidRDefault="00F33AA2" w:rsidP="001A2D04">
            <w:pPr>
              <w:pStyle w:val="TableText"/>
              <w:spacing w:after="0" w:line="240" w:lineRule="auto"/>
            </w:pPr>
            <w:r>
              <w:t>Female – Non-Indigenous</w:t>
            </w:r>
          </w:p>
        </w:tc>
        <w:tc>
          <w:tcPr>
            <w:tcW w:w="642"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3925EBFC" w14:textId="77777777" w:rsidR="00F33AA2" w:rsidRDefault="00F33AA2" w:rsidP="001A2D04">
            <w:pPr>
              <w:pStyle w:val="TableText"/>
              <w:spacing w:after="0" w:line="240" w:lineRule="auto"/>
              <w:jc w:val="center"/>
            </w:pPr>
            <w:r>
              <w:t>3</w:t>
            </w:r>
          </w:p>
        </w:tc>
        <w:tc>
          <w:tcPr>
            <w:tcW w:w="587"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7EDAF603" w14:textId="77777777" w:rsidR="00F33AA2" w:rsidRDefault="00F33AA2" w:rsidP="001A2D04">
            <w:pPr>
              <w:pStyle w:val="TableText"/>
              <w:spacing w:after="0" w:line="240" w:lineRule="auto"/>
              <w:jc w:val="center"/>
            </w:pPr>
            <w:r>
              <w:t>6</w:t>
            </w:r>
          </w:p>
        </w:tc>
        <w:tc>
          <w:tcPr>
            <w:tcW w:w="588"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311CDEA1" w14:textId="77777777" w:rsidR="00F33AA2" w:rsidRDefault="00F33AA2" w:rsidP="001A2D04">
            <w:pPr>
              <w:pStyle w:val="TableText"/>
              <w:spacing w:after="0" w:line="240" w:lineRule="auto"/>
              <w:jc w:val="center"/>
            </w:pPr>
            <w:r>
              <w:t>34</w:t>
            </w:r>
          </w:p>
        </w:tc>
        <w:tc>
          <w:tcPr>
            <w:tcW w:w="587"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3B95A4F9" w14:textId="77777777" w:rsidR="00F33AA2" w:rsidRDefault="00F33AA2" w:rsidP="001A2D04">
            <w:pPr>
              <w:pStyle w:val="TableText"/>
              <w:spacing w:after="0" w:line="240" w:lineRule="auto"/>
              <w:jc w:val="center"/>
            </w:pPr>
            <w:r>
              <w:t>136</w:t>
            </w:r>
          </w:p>
        </w:tc>
        <w:tc>
          <w:tcPr>
            <w:tcW w:w="588"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76E6C02B" w14:textId="77777777" w:rsidR="00F33AA2" w:rsidRDefault="00F33AA2" w:rsidP="001A2D04">
            <w:pPr>
              <w:pStyle w:val="TableText"/>
              <w:spacing w:after="0" w:line="240" w:lineRule="auto"/>
              <w:jc w:val="center"/>
            </w:pPr>
            <w:r>
              <w:t>212</w:t>
            </w:r>
          </w:p>
        </w:tc>
        <w:tc>
          <w:tcPr>
            <w:tcW w:w="588"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0D67180D" w14:textId="77777777" w:rsidR="00F33AA2" w:rsidRDefault="00F33AA2" w:rsidP="001A2D04">
            <w:pPr>
              <w:pStyle w:val="TableText"/>
              <w:spacing w:after="0" w:line="240" w:lineRule="auto"/>
              <w:jc w:val="center"/>
            </w:pPr>
            <w:r>
              <w:t>232</w:t>
            </w:r>
          </w:p>
        </w:tc>
        <w:tc>
          <w:tcPr>
            <w:tcW w:w="533"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471269E3" w14:textId="77777777" w:rsidR="00F33AA2" w:rsidRDefault="00F33AA2" w:rsidP="001A2D04">
            <w:pPr>
              <w:pStyle w:val="TableText"/>
              <w:spacing w:after="0" w:line="240" w:lineRule="auto"/>
              <w:jc w:val="center"/>
            </w:pPr>
            <w:r>
              <w:t>232</w:t>
            </w:r>
          </w:p>
        </w:tc>
      </w:tr>
    </w:tbl>
    <w:p w14:paraId="243C6A81" w14:textId="7C261FBC" w:rsidR="00DA5D91" w:rsidRDefault="00F33AA2" w:rsidP="00347F86">
      <w:pPr>
        <w:rPr>
          <w:rFonts w:cs="Open Sans"/>
          <w:sz w:val="18"/>
          <w:szCs w:val="18"/>
        </w:rPr>
      </w:pPr>
      <w:r>
        <w:rPr>
          <w:rFonts w:cs="Open Sans"/>
          <w:sz w:val="18"/>
          <w:szCs w:val="18"/>
        </w:rPr>
        <w:t>Table</w:t>
      </w:r>
      <w:r w:rsidR="00373A13" w:rsidRPr="002B6E5D">
        <w:rPr>
          <w:rFonts w:cs="Open Sans"/>
          <w:sz w:val="18"/>
          <w:szCs w:val="18"/>
        </w:rPr>
        <w:t xml:space="preserve"> 12.1</w:t>
      </w:r>
      <w:bookmarkStart w:id="328" w:name="_Hlk17792292"/>
      <w:r w:rsidR="00373A13" w:rsidRPr="002B6E5D">
        <w:rPr>
          <w:rFonts w:cs="Open Sans"/>
          <w:sz w:val="18"/>
          <w:szCs w:val="18"/>
        </w:rPr>
        <w:t xml:space="preserve"> </w:t>
      </w:r>
      <w:r w:rsidR="00373A13">
        <w:rPr>
          <w:rFonts w:cs="Open Sans"/>
          <w:sz w:val="18"/>
          <w:szCs w:val="18"/>
        </w:rPr>
        <w:t>Sourced</w:t>
      </w:r>
      <w:r w:rsidR="00373A13" w:rsidRPr="002B6E5D">
        <w:rPr>
          <w:rFonts w:cs="Open Sans"/>
          <w:sz w:val="18"/>
          <w:szCs w:val="18"/>
        </w:rPr>
        <w:t xml:space="preserve"> from the Australian Institute of Health and Welfare</w:t>
      </w:r>
      <w:r w:rsidR="00373A13">
        <w:rPr>
          <w:rFonts w:cs="Open Sans"/>
          <w:sz w:val="18"/>
          <w:szCs w:val="18"/>
        </w:rPr>
        <w:t>,</w:t>
      </w:r>
      <w:r w:rsidR="00373A13" w:rsidRPr="002B6E5D">
        <w:rPr>
          <w:rFonts w:cs="Open Sans"/>
          <w:sz w:val="18"/>
          <w:szCs w:val="18"/>
        </w:rPr>
        <w:t xml:space="preserve"> </w:t>
      </w:r>
      <w:r w:rsidR="00373A13">
        <w:rPr>
          <w:rFonts w:cs="Open Sans"/>
          <w:sz w:val="18"/>
          <w:szCs w:val="18"/>
        </w:rPr>
        <w:t xml:space="preserve">Youth justice, Data, </w:t>
      </w:r>
      <w:r w:rsidR="00373A13" w:rsidRPr="002B6E5D">
        <w:rPr>
          <w:rFonts w:cs="Open Sans"/>
          <w:sz w:val="18"/>
          <w:szCs w:val="18"/>
        </w:rPr>
        <w:t>Young people under community-based supervision during the year by age, sex and Indigenous, Australia, 2017-18</w:t>
      </w:r>
      <w:r w:rsidR="00373A13">
        <w:rPr>
          <w:rFonts w:cs="Open Sans"/>
          <w:sz w:val="18"/>
          <w:szCs w:val="18"/>
        </w:rPr>
        <w:t xml:space="preserve">, </w:t>
      </w:r>
      <w:r w:rsidR="00373A13" w:rsidRPr="002B6E5D">
        <w:rPr>
          <w:rFonts w:cs="Open Sans"/>
          <w:sz w:val="18"/>
          <w:szCs w:val="18"/>
        </w:rPr>
        <w:t>Table S40b</w:t>
      </w:r>
      <w:bookmarkEnd w:id="328"/>
      <w:r w:rsidR="00373A13">
        <w:rPr>
          <w:rFonts w:cs="Open Sans"/>
          <w:sz w:val="18"/>
          <w:szCs w:val="18"/>
        </w:rPr>
        <w:t>.</w:t>
      </w:r>
      <w:r w:rsidR="00373A13" w:rsidRPr="002B6E5D">
        <w:rPr>
          <w:rStyle w:val="EndnoteReference"/>
          <w:sz w:val="18"/>
          <w:szCs w:val="18"/>
        </w:rPr>
        <w:endnoteReference w:id="718"/>
      </w:r>
    </w:p>
    <w:p w14:paraId="3CCE9E7F" w14:textId="546B9EE3" w:rsidR="0001328B" w:rsidRPr="00213CF4" w:rsidRDefault="0001328B" w:rsidP="00347F86">
      <w:pPr>
        <w:rPr>
          <w:b/>
          <w:bCs/>
        </w:rPr>
      </w:pPr>
      <w:r w:rsidRPr="00213CF4">
        <w:rPr>
          <w:b/>
          <w:bCs/>
        </w:rPr>
        <w:t>Numbers of children in detention during the year by age, sex and Indigenous status, Australia (2017–18)</w:t>
      </w:r>
    </w:p>
    <w:tbl>
      <w:tblPr>
        <w:tblW w:w="5109" w:type="pct"/>
        <w:tblCellMar>
          <w:left w:w="0" w:type="dxa"/>
          <w:right w:w="0" w:type="dxa"/>
        </w:tblCellMar>
        <w:tblLook w:val="0000" w:firstRow="0" w:lastRow="0" w:firstColumn="0" w:lastColumn="0" w:noHBand="0" w:noVBand="0"/>
      </w:tblPr>
      <w:tblGrid>
        <w:gridCol w:w="1703"/>
        <w:gridCol w:w="911"/>
        <w:gridCol w:w="1033"/>
        <w:gridCol w:w="911"/>
        <w:gridCol w:w="910"/>
        <w:gridCol w:w="891"/>
        <w:gridCol w:w="989"/>
        <w:gridCol w:w="864"/>
        <w:gridCol w:w="994"/>
      </w:tblGrid>
      <w:tr w:rsidR="00F33AA2" w:rsidRPr="00F33AA2" w14:paraId="404CD60F" w14:textId="77777777" w:rsidTr="00F33AA2">
        <w:trPr>
          <w:trHeight w:val="60"/>
        </w:trPr>
        <w:tc>
          <w:tcPr>
            <w:tcW w:w="5000" w:type="pct"/>
            <w:gridSpan w:val="9"/>
            <w:tcBorders>
              <w:top w:val="single" w:sz="4" w:space="0" w:color="4C4C4C"/>
              <w:left w:val="single" w:sz="6" w:space="0" w:color="4C4C4C"/>
              <w:bottom w:val="single" w:sz="8" w:space="0" w:color="4C4C4C"/>
              <w:right w:val="single" w:sz="6" w:space="0" w:color="4C4C4C"/>
            </w:tcBorders>
            <w:tcMar>
              <w:top w:w="170" w:type="dxa"/>
              <w:left w:w="227" w:type="dxa"/>
              <w:bottom w:w="170" w:type="dxa"/>
              <w:right w:w="227" w:type="dxa"/>
            </w:tcMar>
            <w:vAlign w:val="center"/>
          </w:tcPr>
          <w:p w14:paraId="1AA17D33" w14:textId="77777777" w:rsidR="00F33AA2" w:rsidRPr="00F33AA2" w:rsidRDefault="00F33AA2" w:rsidP="001A2D04">
            <w:pPr>
              <w:keepNext w:val="0"/>
              <w:keepLines w:val="0"/>
              <w:widowControl/>
              <w:suppressAutoHyphens/>
              <w:autoSpaceDE w:val="0"/>
              <w:autoSpaceDN w:val="0"/>
              <w:adjustRightInd w:val="0"/>
              <w:spacing w:after="0"/>
              <w:textAlignment w:val="center"/>
              <w:rPr>
                <w:rFonts w:ascii="Open Sans Condensed" w:eastAsiaTheme="minorHAnsi" w:hAnsi="Open Sans Condensed" w:cs="Open Sans Condensed"/>
                <w:b/>
                <w:bCs/>
                <w:color w:val="000000"/>
                <w:sz w:val="18"/>
                <w:szCs w:val="18"/>
                <w:lang w:eastAsia="en-US"/>
              </w:rPr>
            </w:pPr>
            <w:bookmarkStart w:id="329" w:name="_Hlk23189262"/>
            <w:bookmarkEnd w:id="326"/>
            <w:r w:rsidRPr="00F33AA2">
              <w:rPr>
                <w:rFonts w:ascii="Open Sans Condensed" w:eastAsiaTheme="minorHAnsi" w:hAnsi="Open Sans Condensed" w:cs="Open Sans Condensed"/>
                <w:b/>
                <w:bCs/>
                <w:color w:val="000000"/>
                <w:sz w:val="18"/>
                <w:szCs w:val="18"/>
                <w:lang w:eastAsia="en-US"/>
              </w:rPr>
              <w:t>Numbers of children in detention during the year by age, sex and Indigenous status, Australia (2017–18)</w:t>
            </w:r>
          </w:p>
        </w:tc>
      </w:tr>
      <w:tr w:rsidR="00F33AA2" w:rsidRPr="00F33AA2" w14:paraId="5174C51F" w14:textId="77777777" w:rsidTr="00F33AA2">
        <w:trPr>
          <w:trHeight w:val="60"/>
        </w:trPr>
        <w:tc>
          <w:tcPr>
            <w:tcW w:w="925" w:type="pct"/>
            <w:tcBorders>
              <w:top w:val="single" w:sz="8"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5EBCD0B1" w14:textId="77777777" w:rsidR="00F33AA2" w:rsidRPr="00F33AA2" w:rsidRDefault="00F33AA2" w:rsidP="001A2D04">
            <w:pPr>
              <w:keepNext w:val="0"/>
              <w:keepLines w:val="0"/>
              <w:widowControl/>
              <w:autoSpaceDE w:val="0"/>
              <w:autoSpaceDN w:val="0"/>
              <w:adjustRightInd w:val="0"/>
              <w:spacing w:after="0"/>
              <w:rPr>
                <w:rFonts w:ascii="Open Sans Condensed" w:eastAsiaTheme="minorHAnsi" w:hAnsi="Open Sans Condensed"/>
                <w:lang w:val="en-US" w:eastAsia="en-US"/>
              </w:rPr>
            </w:pPr>
          </w:p>
        </w:tc>
        <w:tc>
          <w:tcPr>
            <w:tcW w:w="495" w:type="pct"/>
            <w:tcBorders>
              <w:top w:val="single" w:sz="8"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0C9F0EF0"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ascii="Open Sans Condensed" w:eastAsiaTheme="minorHAnsi" w:hAnsi="Open Sans Condensed" w:cs="Open Sans Condensed"/>
                <w:b/>
                <w:bCs/>
                <w:color w:val="000000"/>
                <w:sz w:val="17"/>
                <w:szCs w:val="17"/>
                <w:lang w:val="en-US" w:eastAsia="en-US"/>
              </w:rPr>
              <w:t>10 yrs</w:t>
            </w:r>
          </w:p>
        </w:tc>
        <w:tc>
          <w:tcPr>
            <w:tcW w:w="561" w:type="pct"/>
            <w:tcBorders>
              <w:top w:val="single" w:sz="8"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4D0CD199"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ascii="Open Sans Condensed" w:eastAsiaTheme="minorHAnsi" w:hAnsi="Open Sans Condensed" w:cs="Open Sans Condensed"/>
                <w:b/>
                <w:bCs/>
                <w:color w:val="000000"/>
                <w:sz w:val="17"/>
                <w:szCs w:val="17"/>
                <w:lang w:val="en-US" w:eastAsia="en-US"/>
              </w:rPr>
              <w:t>11 yrs</w:t>
            </w:r>
          </w:p>
        </w:tc>
        <w:tc>
          <w:tcPr>
            <w:tcW w:w="495" w:type="pct"/>
            <w:tcBorders>
              <w:top w:val="single" w:sz="8"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7FD1AE33"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ascii="Open Sans Condensed" w:eastAsiaTheme="minorHAnsi" w:hAnsi="Open Sans Condensed" w:cs="Open Sans Condensed"/>
                <w:b/>
                <w:bCs/>
                <w:color w:val="000000"/>
                <w:sz w:val="17"/>
                <w:szCs w:val="17"/>
                <w:lang w:val="en-US" w:eastAsia="en-US"/>
              </w:rPr>
              <w:t>12 yrs</w:t>
            </w:r>
          </w:p>
        </w:tc>
        <w:tc>
          <w:tcPr>
            <w:tcW w:w="494" w:type="pct"/>
            <w:tcBorders>
              <w:top w:val="single" w:sz="8"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2A14CFA4"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ascii="Open Sans Condensed" w:eastAsiaTheme="minorHAnsi" w:hAnsi="Open Sans Condensed" w:cs="Open Sans Condensed"/>
                <w:b/>
                <w:bCs/>
                <w:color w:val="000000"/>
                <w:sz w:val="17"/>
                <w:szCs w:val="17"/>
                <w:lang w:val="en-US" w:eastAsia="en-US"/>
              </w:rPr>
              <w:t>13 yrs</w:t>
            </w:r>
          </w:p>
        </w:tc>
        <w:tc>
          <w:tcPr>
            <w:tcW w:w="484" w:type="pct"/>
            <w:tcBorders>
              <w:top w:val="single" w:sz="8"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7B6E9CD1"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ascii="Open Sans Condensed" w:eastAsiaTheme="minorHAnsi" w:hAnsi="Open Sans Condensed" w:cs="Open Sans Condensed"/>
                <w:b/>
                <w:bCs/>
                <w:color w:val="000000"/>
                <w:sz w:val="17"/>
                <w:szCs w:val="17"/>
                <w:lang w:val="en-US" w:eastAsia="en-US"/>
              </w:rPr>
              <w:t>14 yrs</w:t>
            </w:r>
          </w:p>
        </w:tc>
        <w:tc>
          <w:tcPr>
            <w:tcW w:w="537" w:type="pct"/>
            <w:tcBorders>
              <w:top w:val="single" w:sz="8"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5D8300C0"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ascii="Open Sans Condensed" w:eastAsiaTheme="minorHAnsi" w:hAnsi="Open Sans Condensed" w:cs="Open Sans Condensed"/>
                <w:b/>
                <w:bCs/>
                <w:color w:val="000000"/>
                <w:sz w:val="17"/>
                <w:szCs w:val="17"/>
                <w:lang w:val="en-US" w:eastAsia="en-US"/>
              </w:rPr>
              <w:t>15 yrs</w:t>
            </w:r>
          </w:p>
        </w:tc>
        <w:tc>
          <w:tcPr>
            <w:tcW w:w="469" w:type="pct"/>
            <w:tcBorders>
              <w:top w:val="single" w:sz="8"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05C0A54A"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ascii="Open Sans Condensed" w:eastAsiaTheme="minorHAnsi" w:hAnsi="Open Sans Condensed" w:cs="Open Sans Condensed"/>
                <w:b/>
                <w:bCs/>
                <w:color w:val="000000"/>
                <w:sz w:val="17"/>
                <w:szCs w:val="17"/>
                <w:lang w:val="en-US" w:eastAsia="en-US"/>
              </w:rPr>
              <w:t>16 yrs</w:t>
            </w:r>
          </w:p>
        </w:tc>
        <w:tc>
          <w:tcPr>
            <w:tcW w:w="539" w:type="pct"/>
            <w:tcBorders>
              <w:top w:val="single" w:sz="8"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4A91ABB3"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ascii="Open Sans Condensed" w:eastAsiaTheme="minorHAnsi" w:hAnsi="Open Sans Condensed" w:cs="Open Sans Condensed"/>
                <w:b/>
                <w:bCs/>
                <w:color w:val="000000"/>
                <w:sz w:val="17"/>
                <w:szCs w:val="17"/>
                <w:lang w:val="en-US" w:eastAsia="en-US"/>
              </w:rPr>
              <w:t>17 yrs</w:t>
            </w:r>
          </w:p>
        </w:tc>
      </w:tr>
      <w:tr w:rsidR="00F33AA2" w:rsidRPr="00F33AA2" w14:paraId="61379B3E" w14:textId="77777777" w:rsidTr="001A2D04">
        <w:trPr>
          <w:trHeight w:val="310"/>
        </w:trPr>
        <w:tc>
          <w:tcPr>
            <w:tcW w:w="925"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07BB20F7" w14:textId="77777777" w:rsidR="00F33AA2" w:rsidRPr="00F33AA2" w:rsidRDefault="00F33AA2" w:rsidP="001A2D04">
            <w:pPr>
              <w:keepNext w:val="0"/>
              <w:widowControl/>
              <w:suppressAutoHyphens/>
              <w:autoSpaceDE w:val="0"/>
              <w:autoSpaceDN w:val="0"/>
              <w:adjustRightInd w:val="0"/>
              <w:spacing w:after="0"/>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Male – Indigenous</w:t>
            </w:r>
          </w:p>
        </w:tc>
        <w:tc>
          <w:tcPr>
            <w:tcW w:w="495"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30EC4A05"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6</w:t>
            </w:r>
          </w:p>
        </w:tc>
        <w:tc>
          <w:tcPr>
            <w:tcW w:w="561"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73E074AF"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39</w:t>
            </w:r>
          </w:p>
        </w:tc>
        <w:tc>
          <w:tcPr>
            <w:tcW w:w="495"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04E959BC"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89</w:t>
            </w:r>
          </w:p>
        </w:tc>
        <w:tc>
          <w:tcPr>
            <w:tcW w:w="494"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07243407"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196</w:t>
            </w:r>
          </w:p>
        </w:tc>
        <w:tc>
          <w:tcPr>
            <w:tcW w:w="484"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12ECA2E6"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310</w:t>
            </w:r>
          </w:p>
        </w:tc>
        <w:tc>
          <w:tcPr>
            <w:tcW w:w="537"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1B32076E"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410</w:t>
            </w:r>
          </w:p>
        </w:tc>
        <w:tc>
          <w:tcPr>
            <w:tcW w:w="469"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6953D170"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463</w:t>
            </w:r>
          </w:p>
        </w:tc>
        <w:tc>
          <w:tcPr>
            <w:tcW w:w="539"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4F96A4A8"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403</w:t>
            </w:r>
          </w:p>
        </w:tc>
      </w:tr>
      <w:tr w:rsidR="00F33AA2" w:rsidRPr="00F33AA2" w14:paraId="5AABA557" w14:textId="77777777" w:rsidTr="00F33AA2">
        <w:trPr>
          <w:trHeight w:val="60"/>
        </w:trPr>
        <w:tc>
          <w:tcPr>
            <w:tcW w:w="925"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2D4B8E0A" w14:textId="77777777" w:rsidR="00F33AA2" w:rsidRPr="00F33AA2" w:rsidRDefault="00F33AA2" w:rsidP="001A2D04">
            <w:pPr>
              <w:keepNext w:val="0"/>
              <w:widowControl/>
              <w:suppressAutoHyphens/>
              <w:autoSpaceDE w:val="0"/>
              <w:autoSpaceDN w:val="0"/>
              <w:adjustRightInd w:val="0"/>
              <w:spacing w:after="0"/>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Male – Non-Indigenous</w:t>
            </w:r>
          </w:p>
        </w:tc>
        <w:tc>
          <w:tcPr>
            <w:tcW w:w="495"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4694DA6B"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2</w:t>
            </w:r>
          </w:p>
        </w:tc>
        <w:tc>
          <w:tcPr>
            <w:tcW w:w="561"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578C0AF8"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6</w:t>
            </w:r>
          </w:p>
        </w:tc>
        <w:tc>
          <w:tcPr>
            <w:tcW w:w="495"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328DAC9A"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32</w:t>
            </w:r>
          </w:p>
        </w:tc>
        <w:tc>
          <w:tcPr>
            <w:tcW w:w="494"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002367FE"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106</w:t>
            </w:r>
          </w:p>
        </w:tc>
        <w:tc>
          <w:tcPr>
            <w:tcW w:w="484"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695918CB"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222</w:t>
            </w:r>
          </w:p>
        </w:tc>
        <w:tc>
          <w:tcPr>
            <w:tcW w:w="537"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1A191352"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379</w:t>
            </w:r>
          </w:p>
        </w:tc>
        <w:tc>
          <w:tcPr>
            <w:tcW w:w="469"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4F06DE0C"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485</w:t>
            </w:r>
          </w:p>
        </w:tc>
        <w:tc>
          <w:tcPr>
            <w:tcW w:w="539"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5581411C"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504</w:t>
            </w:r>
          </w:p>
        </w:tc>
      </w:tr>
      <w:tr w:rsidR="00F33AA2" w:rsidRPr="00F33AA2" w14:paraId="7C6D6CC3" w14:textId="77777777" w:rsidTr="00F33AA2">
        <w:trPr>
          <w:trHeight w:val="60"/>
        </w:trPr>
        <w:tc>
          <w:tcPr>
            <w:tcW w:w="925"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05F2D01A" w14:textId="77777777" w:rsidR="00F33AA2" w:rsidRPr="00F33AA2" w:rsidRDefault="00F33AA2" w:rsidP="001A2D04">
            <w:pPr>
              <w:keepNext w:val="0"/>
              <w:widowControl/>
              <w:suppressAutoHyphens/>
              <w:autoSpaceDE w:val="0"/>
              <w:autoSpaceDN w:val="0"/>
              <w:adjustRightInd w:val="0"/>
              <w:spacing w:after="0"/>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Female – Indigenous</w:t>
            </w:r>
          </w:p>
        </w:tc>
        <w:tc>
          <w:tcPr>
            <w:tcW w:w="495"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4F263296"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0</w:t>
            </w:r>
          </w:p>
        </w:tc>
        <w:tc>
          <w:tcPr>
            <w:tcW w:w="561"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076F86BA"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8</w:t>
            </w:r>
          </w:p>
        </w:tc>
        <w:tc>
          <w:tcPr>
            <w:tcW w:w="495"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5C904611"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24</w:t>
            </w:r>
          </w:p>
        </w:tc>
        <w:tc>
          <w:tcPr>
            <w:tcW w:w="494"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25DCD25E"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55</w:t>
            </w:r>
          </w:p>
        </w:tc>
        <w:tc>
          <w:tcPr>
            <w:tcW w:w="484"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237F31F9"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95</w:t>
            </w:r>
          </w:p>
        </w:tc>
        <w:tc>
          <w:tcPr>
            <w:tcW w:w="537"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61ACDE6B"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104</w:t>
            </w:r>
          </w:p>
        </w:tc>
        <w:tc>
          <w:tcPr>
            <w:tcW w:w="469"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3FDD9B38"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96</w:t>
            </w:r>
          </w:p>
        </w:tc>
        <w:tc>
          <w:tcPr>
            <w:tcW w:w="539"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33987FD9"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72</w:t>
            </w:r>
          </w:p>
        </w:tc>
      </w:tr>
      <w:tr w:rsidR="00F33AA2" w:rsidRPr="00F33AA2" w14:paraId="292AA378" w14:textId="77777777" w:rsidTr="00F33AA2">
        <w:trPr>
          <w:trHeight w:val="60"/>
        </w:trPr>
        <w:tc>
          <w:tcPr>
            <w:tcW w:w="925"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0CF2793E" w14:textId="77777777" w:rsidR="00F33AA2" w:rsidRPr="00F33AA2" w:rsidRDefault="00F33AA2" w:rsidP="001A2D04">
            <w:pPr>
              <w:keepNext w:val="0"/>
              <w:widowControl/>
              <w:suppressAutoHyphens/>
              <w:autoSpaceDE w:val="0"/>
              <w:autoSpaceDN w:val="0"/>
              <w:adjustRightInd w:val="0"/>
              <w:spacing w:after="0"/>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Female – Non-Indigenous</w:t>
            </w:r>
          </w:p>
        </w:tc>
        <w:tc>
          <w:tcPr>
            <w:tcW w:w="495"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4D21F180"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1</w:t>
            </w:r>
          </w:p>
        </w:tc>
        <w:tc>
          <w:tcPr>
            <w:tcW w:w="561"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2A3A9B43"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3</w:t>
            </w:r>
          </w:p>
        </w:tc>
        <w:tc>
          <w:tcPr>
            <w:tcW w:w="495"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25631210"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6</w:t>
            </w:r>
          </w:p>
        </w:tc>
        <w:tc>
          <w:tcPr>
            <w:tcW w:w="494"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64B8B68B"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21</w:t>
            </w:r>
          </w:p>
        </w:tc>
        <w:tc>
          <w:tcPr>
            <w:tcW w:w="484"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1D3FDE52"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83</w:t>
            </w:r>
          </w:p>
        </w:tc>
        <w:tc>
          <w:tcPr>
            <w:tcW w:w="537"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3640B1E0"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114</w:t>
            </w:r>
          </w:p>
        </w:tc>
        <w:tc>
          <w:tcPr>
            <w:tcW w:w="469"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6AF4C027"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90</w:t>
            </w:r>
          </w:p>
        </w:tc>
        <w:tc>
          <w:tcPr>
            <w:tcW w:w="539" w:type="pct"/>
            <w:tcBorders>
              <w:top w:val="single" w:sz="4" w:space="0" w:color="4C4C4C"/>
              <w:left w:val="single" w:sz="6" w:space="0" w:color="auto"/>
              <w:bottom w:val="single" w:sz="4" w:space="0" w:color="4C4C4C"/>
              <w:right w:val="single" w:sz="6" w:space="0" w:color="auto"/>
            </w:tcBorders>
            <w:tcMar>
              <w:top w:w="113" w:type="dxa"/>
              <w:left w:w="227" w:type="dxa"/>
              <w:bottom w:w="113" w:type="dxa"/>
              <w:right w:w="227" w:type="dxa"/>
            </w:tcMar>
            <w:vAlign w:val="center"/>
          </w:tcPr>
          <w:p w14:paraId="4A7C99F2" w14:textId="77777777" w:rsidR="00F33AA2" w:rsidRPr="00F33AA2" w:rsidRDefault="00F33AA2" w:rsidP="001A2D04">
            <w:pPr>
              <w:keepNext w:val="0"/>
              <w:widowControl/>
              <w:suppressAutoHyphens/>
              <w:autoSpaceDE w:val="0"/>
              <w:autoSpaceDN w:val="0"/>
              <w:adjustRightInd w:val="0"/>
              <w:spacing w:after="0"/>
              <w:jc w:val="center"/>
              <w:textAlignment w:val="center"/>
              <w:rPr>
                <w:rFonts w:eastAsiaTheme="minorHAnsi" w:cs="Open Sans"/>
                <w:color w:val="000000"/>
                <w:sz w:val="17"/>
                <w:szCs w:val="17"/>
                <w:lang w:val="en-US" w:eastAsia="en-US"/>
              </w:rPr>
            </w:pPr>
            <w:r w:rsidRPr="00F33AA2">
              <w:rPr>
                <w:rFonts w:eastAsiaTheme="minorHAnsi" w:cs="Open Sans"/>
                <w:color w:val="000000"/>
                <w:sz w:val="17"/>
                <w:szCs w:val="17"/>
                <w:lang w:val="en-US" w:eastAsia="en-US"/>
              </w:rPr>
              <w:t>77</w:t>
            </w:r>
          </w:p>
        </w:tc>
      </w:tr>
    </w:tbl>
    <w:p w14:paraId="5DA33A7D" w14:textId="4877DC25" w:rsidR="0001328B" w:rsidRPr="000F3155" w:rsidRDefault="00F33AA2" w:rsidP="00347F86">
      <w:pPr>
        <w:spacing w:before="100" w:beforeAutospacing="1"/>
        <w:rPr>
          <w:sz w:val="18"/>
          <w:szCs w:val="18"/>
        </w:rPr>
      </w:pPr>
      <w:r>
        <w:rPr>
          <w:rFonts w:cs="Open Sans"/>
          <w:iCs/>
          <w:sz w:val="18"/>
          <w:szCs w:val="18"/>
        </w:rPr>
        <w:t>Table</w:t>
      </w:r>
      <w:r w:rsidR="00373A13" w:rsidRPr="00AD080A">
        <w:rPr>
          <w:rFonts w:cs="Open Sans"/>
          <w:iCs/>
          <w:sz w:val="18"/>
          <w:szCs w:val="18"/>
        </w:rPr>
        <w:t xml:space="preserve"> </w:t>
      </w:r>
      <w:r w:rsidR="00373A13">
        <w:rPr>
          <w:rFonts w:cs="Open Sans"/>
          <w:iCs/>
          <w:sz w:val="18"/>
          <w:szCs w:val="18"/>
        </w:rPr>
        <w:t>12.</w:t>
      </w:r>
      <w:r w:rsidR="00373A13" w:rsidRPr="00AD080A">
        <w:rPr>
          <w:rFonts w:cs="Open Sans"/>
          <w:iCs/>
          <w:sz w:val="18"/>
          <w:szCs w:val="18"/>
        </w:rPr>
        <w:t>2</w:t>
      </w:r>
      <w:r w:rsidR="00373A13" w:rsidRPr="00AD080A">
        <w:rPr>
          <w:rFonts w:cs="Open Sans"/>
          <w:sz w:val="18"/>
          <w:szCs w:val="18"/>
        </w:rPr>
        <w:t xml:space="preserve"> </w:t>
      </w:r>
      <w:r w:rsidR="00373A13">
        <w:rPr>
          <w:rFonts w:cs="Open Sans"/>
          <w:sz w:val="18"/>
          <w:szCs w:val="18"/>
        </w:rPr>
        <w:t xml:space="preserve">Sourced from the </w:t>
      </w:r>
      <w:r w:rsidR="00373A13" w:rsidRPr="00AD080A">
        <w:rPr>
          <w:rFonts w:cs="Open Sans"/>
          <w:sz w:val="18"/>
          <w:szCs w:val="18"/>
        </w:rPr>
        <w:t>Australian Institute of Health and Welfare</w:t>
      </w:r>
      <w:r w:rsidR="00373A13">
        <w:rPr>
          <w:rFonts w:cs="Open Sans"/>
          <w:sz w:val="18"/>
          <w:szCs w:val="18"/>
        </w:rPr>
        <w:t xml:space="preserve">, Youth justice, Data, </w:t>
      </w:r>
      <w:r w:rsidR="00373A13" w:rsidRPr="00AD080A">
        <w:rPr>
          <w:rFonts w:cs="Open Sans"/>
          <w:sz w:val="18"/>
          <w:szCs w:val="18"/>
        </w:rPr>
        <w:t>Young</w:t>
      </w:r>
      <w:r w:rsidR="00373A13">
        <w:rPr>
          <w:rFonts w:cs="Open Sans"/>
          <w:sz w:val="18"/>
          <w:szCs w:val="18"/>
        </w:rPr>
        <w:t xml:space="preserve"> </w:t>
      </w:r>
      <w:r w:rsidR="00373A13" w:rsidRPr="00AD080A">
        <w:rPr>
          <w:rFonts w:cs="Open Sans"/>
          <w:sz w:val="18"/>
          <w:szCs w:val="18"/>
        </w:rPr>
        <w:t>people in detention during the year by age, sex and Indigenous, Australia, 2017</w:t>
      </w:r>
      <w:r w:rsidR="00373A13">
        <w:rPr>
          <w:rFonts w:cs="Open Sans"/>
          <w:sz w:val="18"/>
          <w:szCs w:val="18"/>
        </w:rPr>
        <w:t>–</w:t>
      </w:r>
      <w:r w:rsidR="00373A13" w:rsidRPr="00AD080A">
        <w:rPr>
          <w:rFonts w:cs="Open Sans"/>
          <w:sz w:val="18"/>
          <w:szCs w:val="18"/>
        </w:rPr>
        <w:t>18</w:t>
      </w:r>
      <w:r w:rsidR="00373A13">
        <w:rPr>
          <w:rFonts w:cs="Open Sans"/>
          <w:sz w:val="18"/>
          <w:szCs w:val="18"/>
        </w:rPr>
        <w:t xml:space="preserve">, </w:t>
      </w:r>
      <w:r w:rsidR="00373A13" w:rsidRPr="00AD080A">
        <w:rPr>
          <w:rFonts w:cs="Open Sans"/>
          <w:sz w:val="18"/>
          <w:szCs w:val="18"/>
        </w:rPr>
        <w:t>Table S78b.</w:t>
      </w:r>
      <w:r w:rsidR="00373A13" w:rsidRPr="00AD080A">
        <w:rPr>
          <w:rStyle w:val="EndnoteReference"/>
          <w:sz w:val="18"/>
          <w:szCs w:val="18"/>
        </w:rPr>
        <w:endnoteReference w:id="719"/>
      </w:r>
    </w:p>
    <w:p w14:paraId="246FC121" w14:textId="77777777" w:rsidR="0026727D" w:rsidRDefault="0026727D" w:rsidP="00347F86">
      <w:pPr>
        <w:rPr>
          <w:rFonts w:cs="Open Sans"/>
        </w:rPr>
      </w:pPr>
      <w:bookmarkStart w:id="330" w:name="_Hlk23189285"/>
      <w:bookmarkEnd w:id="329"/>
      <w:r w:rsidRPr="001E5ED1">
        <w:rPr>
          <w:rFonts w:cs="Open Sans"/>
        </w:rPr>
        <w:t xml:space="preserve">Reasons for </w:t>
      </w:r>
      <w:r>
        <w:rPr>
          <w:rFonts w:cs="Open Sans"/>
        </w:rPr>
        <w:t xml:space="preserve">the </w:t>
      </w:r>
      <w:r w:rsidRPr="001E5ED1">
        <w:rPr>
          <w:rFonts w:cs="Open Sans"/>
        </w:rPr>
        <w:t>overrepresentation of Aboriginal and Torres Strait Islander children in the justice system include legal and policy factors, such as restrictive bail laws</w:t>
      </w:r>
      <w:r w:rsidRPr="001E5ED1">
        <w:rPr>
          <w:rStyle w:val="EndnoteReference"/>
        </w:rPr>
        <w:endnoteReference w:id="720"/>
      </w:r>
      <w:r w:rsidRPr="001E5ED1">
        <w:rPr>
          <w:rFonts w:cs="Open Sans"/>
        </w:rPr>
        <w:t xml:space="preserve"> and socio-economic factors, such as </w:t>
      </w:r>
      <w:r>
        <w:rPr>
          <w:rFonts w:cs="Open Sans"/>
        </w:rPr>
        <w:t xml:space="preserve">intergenerational </w:t>
      </w:r>
      <w:r w:rsidRPr="001E5ED1">
        <w:rPr>
          <w:rFonts w:cs="Open Sans"/>
        </w:rPr>
        <w:t xml:space="preserve">disadvantage, </w:t>
      </w:r>
      <w:r>
        <w:rPr>
          <w:rFonts w:cs="Open Sans"/>
        </w:rPr>
        <w:t xml:space="preserve">racism, </w:t>
      </w:r>
      <w:r w:rsidRPr="001E5ED1">
        <w:rPr>
          <w:rFonts w:cs="Open Sans"/>
        </w:rPr>
        <w:t>cultural displacement, trauma, alcohol and other drug misuse, cognitive disabilities and poor health and living conditions.</w:t>
      </w:r>
      <w:r w:rsidRPr="001E5ED1">
        <w:rPr>
          <w:rStyle w:val="EndnoteReference"/>
        </w:rPr>
        <w:endnoteReference w:id="721"/>
      </w:r>
      <w:r>
        <w:rPr>
          <w:rFonts w:cs="Open Sans"/>
        </w:rPr>
        <w:t xml:space="preserve"> </w:t>
      </w:r>
    </w:p>
    <w:p w14:paraId="6E50CF46" w14:textId="77777777" w:rsidR="0026727D" w:rsidRDefault="0026727D" w:rsidP="00347F86">
      <w:pPr>
        <w:rPr>
          <w:rFonts w:cs="Open Sans"/>
        </w:rPr>
      </w:pPr>
      <w:r>
        <w:rPr>
          <w:rFonts w:cs="Open Sans"/>
        </w:rPr>
        <w:t xml:space="preserve">There is a </w:t>
      </w:r>
      <w:r w:rsidRPr="001E5ED1">
        <w:rPr>
          <w:rFonts w:cs="Open Sans"/>
        </w:rPr>
        <w:t>strong correlation between juvenile participation in crime and rates of reported neglect and abuse.</w:t>
      </w:r>
      <w:r w:rsidRPr="001E5ED1">
        <w:rPr>
          <w:rStyle w:val="EndnoteReference"/>
        </w:rPr>
        <w:endnoteReference w:id="722"/>
      </w:r>
      <w:r w:rsidRPr="001E5ED1">
        <w:rPr>
          <w:rFonts w:cs="Open Sans"/>
        </w:rPr>
        <w:t xml:space="preserve"> </w:t>
      </w:r>
      <w:r>
        <w:rPr>
          <w:rFonts w:cs="Open Sans"/>
        </w:rPr>
        <w:t>C</w:t>
      </w:r>
      <w:r w:rsidRPr="001E5ED1">
        <w:rPr>
          <w:rFonts w:cs="Open Sans"/>
        </w:rPr>
        <w:t xml:space="preserve">hildren placed in out-of-home care are 16 times more likely than </w:t>
      </w:r>
      <w:r>
        <w:rPr>
          <w:rFonts w:cs="Open Sans"/>
        </w:rPr>
        <w:t xml:space="preserve">children in the </w:t>
      </w:r>
      <w:r w:rsidRPr="001E5ED1">
        <w:rPr>
          <w:rFonts w:cs="Open Sans"/>
        </w:rPr>
        <w:t xml:space="preserve">general population to be under </w:t>
      </w:r>
      <w:r>
        <w:rPr>
          <w:rFonts w:cs="Open Sans"/>
        </w:rPr>
        <w:t>youth justice</w:t>
      </w:r>
      <w:r w:rsidRPr="001E5ED1">
        <w:rPr>
          <w:rFonts w:cs="Open Sans"/>
        </w:rPr>
        <w:t xml:space="preserve"> supervision in the same year.</w:t>
      </w:r>
      <w:r w:rsidRPr="001E5ED1">
        <w:rPr>
          <w:rStyle w:val="EndnoteReference"/>
        </w:rPr>
        <w:endnoteReference w:id="723"/>
      </w:r>
      <w:r w:rsidRPr="001E5ED1">
        <w:rPr>
          <w:rFonts w:cs="Open Sans"/>
        </w:rPr>
        <w:t xml:space="preserve"> This risk increases when the child is Aboriginal or Torres Strait Islander.</w:t>
      </w:r>
      <w:r w:rsidRPr="001E5ED1">
        <w:rPr>
          <w:rStyle w:val="EndnoteReference"/>
        </w:rPr>
        <w:endnoteReference w:id="724"/>
      </w:r>
      <w:r w:rsidRPr="001E5ED1">
        <w:rPr>
          <w:rFonts w:cs="Open Sans"/>
        </w:rPr>
        <w:t xml:space="preserve"> </w:t>
      </w:r>
    </w:p>
    <w:p w14:paraId="2D2CAACA" w14:textId="77777777" w:rsidR="0026727D" w:rsidRPr="00F10CC7" w:rsidRDefault="0026727D" w:rsidP="00347F86">
      <w:pPr>
        <w:rPr>
          <w:rFonts w:cs="Open Sans"/>
        </w:rPr>
      </w:pPr>
      <w:bookmarkStart w:id="331" w:name="_Hlk23782824"/>
      <w:r>
        <w:rPr>
          <w:rFonts w:cs="Open Sans"/>
        </w:rPr>
        <w:t xml:space="preserve">Effective </w:t>
      </w:r>
      <w:r w:rsidRPr="00F10CC7">
        <w:rPr>
          <w:rFonts w:cs="Open Sans"/>
        </w:rPr>
        <w:t>diversionary processes are particularly important for ensuring lasting reductions in the rates of Aboriginal and Torres Strait Islander overrepresentation in detention</w:t>
      </w:r>
      <w:r w:rsidRPr="00F10CC7">
        <w:rPr>
          <w:rFonts w:cs="Open Sans"/>
          <w:lang w:val="en"/>
        </w:rPr>
        <w:t>.</w:t>
      </w:r>
      <w:r w:rsidRPr="009E1152">
        <w:rPr>
          <w:rStyle w:val="EndnoteReference"/>
          <w:szCs w:val="20"/>
        </w:rPr>
        <w:endnoteReference w:id="725"/>
      </w:r>
      <w:r w:rsidRPr="009E1152">
        <w:rPr>
          <w:rFonts w:cs="Open Sans"/>
          <w:sz w:val="20"/>
          <w:szCs w:val="20"/>
        </w:rPr>
        <w:t xml:space="preserve"> </w:t>
      </w:r>
      <w:r w:rsidRPr="00C20EFD">
        <w:rPr>
          <w:rFonts w:cs="Open Sans"/>
        </w:rPr>
        <w:t>See Chapter</w:t>
      </w:r>
      <w:r>
        <w:rPr>
          <w:rFonts w:cs="Open Sans"/>
          <w:sz w:val="20"/>
          <w:szCs w:val="20"/>
        </w:rPr>
        <w:t xml:space="preserve"> </w:t>
      </w:r>
      <w:r>
        <w:rPr>
          <w:rFonts w:cs="Open Sans"/>
        </w:rPr>
        <w:t xml:space="preserve">11 for further information on youth diversion. </w:t>
      </w:r>
    </w:p>
    <w:bookmarkEnd w:id="331"/>
    <w:p w14:paraId="25A0D2B0" w14:textId="77777777" w:rsidR="0026727D" w:rsidRPr="009D5EEC" w:rsidRDefault="0026727D" w:rsidP="00347F86">
      <w:pPr>
        <w:rPr>
          <w:rFonts w:cs="Open Sans"/>
        </w:rPr>
      </w:pPr>
      <w:r>
        <w:rPr>
          <w:rFonts w:cs="Open Sans"/>
        </w:rPr>
        <w:t>J</w:t>
      </w:r>
      <w:r w:rsidRPr="009D5EEC">
        <w:rPr>
          <w:rFonts w:cs="Open Sans"/>
        </w:rPr>
        <w:t xml:space="preserve">ustice targets </w:t>
      </w:r>
      <w:r>
        <w:rPr>
          <w:rFonts w:cs="Open Sans"/>
        </w:rPr>
        <w:t xml:space="preserve">are also a potential mechanism </w:t>
      </w:r>
      <w:r w:rsidRPr="009D5EEC">
        <w:rPr>
          <w:rFonts w:cs="Open Sans"/>
        </w:rPr>
        <w:t>to reduce rates of incarceration for Aboriginal and Torres Strait Islander peoples</w:t>
      </w:r>
      <w:r>
        <w:rPr>
          <w:rFonts w:cs="Open Sans"/>
          <w:lang w:val="en"/>
        </w:rPr>
        <w:t>.</w:t>
      </w:r>
      <w:r w:rsidRPr="009D5EEC">
        <w:rPr>
          <w:rStyle w:val="EndnoteReference"/>
        </w:rPr>
        <w:endnoteReference w:id="726"/>
      </w:r>
      <w:r w:rsidRPr="009D5EEC">
        <w:rPr>
          <w:rFonts w:cs="Open Sans"/>
        </w:rPr>
        <w:t xml:space="preserve"> The refreshed Closing the Gap agenda contains a draft COAG target which calls for reducing the rate of Aboriginal and Torres Strait Islander children in detention by 11</w:t>
      </w:r>
      <w:r>
        <w:rPr>
          <w:rFonts w:cs="Open Sans"/>
        </w:rPr>
        <w:t>–</w:t>
      </w:r>
      <w:r w:rsidRPr="009D5EEC">
        <w:rPr>
          <w:rFonts w:cs="Open Sans"/>
        </w:rPr>
        <w:t>19</w:t>
      </w:r>
      <w:r>
        <w:rPr>
          <w:rFonts w:cs="Open Sans"/>
        </w:rPr>
        <w:t>%</w:t>
      </w:r>
      <w:r w:rsidRPr="009D5EEC">
        <w:rPr>
          <w:rFonts w:cs="Open Sans"/>
        </w:rPr>
        <w:t xml:space="preserve"> by 2028.</w:t>
      </w:r>
      <w:r w:rsidRPr="009D5EEC">
        <w:rPr>
          <w:rStyle w:val="EndnoteReference"/>
        </w:rPr>
        <w:endnoteReference w:id="727"/>
      </w:r>
      <w:r>
        <w:rPr>
          <w:rFonts w:cs="Open Sans"/>
        </w:rPr>
        <w:t xml:space="preserve"> </w:t>
      </w:r>
    </w:p>
    <w:p w14:paraId="2D78CF48" w14:textId="77777777" w:rsidR="0026727D" w:rsidRDefault="0026727D" w:rsidP="00347F86">
      <w:pPr>
        <w:rPr>
          <w:rFonts w:cs="Open Sans"/>
          <w:lang w:val="en"/>
        </w:rPr>
      </w:pPr>
      <w:bookmarkStart w:id="332" w:name="_Hlk23782843"/>
      <w:r w:rsidRPr="001E5ED1">
        <w:rPr>
          <w:rFonts w:cs="Open Sans"/>
        </w:rPr>
        <w:t>The Senate Legal and Constitutional Affairs Committee, Social Justice Commissioners</w:t>
      </w:r>
      <w:r>
        <w:rPr>
          <w:rFonts w:cs="Open Sans"/>
        </w:rPr>
        <w:t xml:space="preserve"> at the Australian Human Rights Commission and the National Children’s Commissioner</w:t>
      </w:r>
      <w:r w:rsidRPr="001E5ED1">
        <w:rPr>
          <w:rFonts w:cs="Open Sans"/>
        </w:rPr>
        <w:t xml:space="preserve">, have recommended justice reinvestment strategies which involve diverting and reinvesting funds used for </w:t>
      </w:r>
      <w:r>
        <w:rPr>
          <w:rFonts w:cs="Open Sans"/>
        </w:rPr>
        <w:t xml:space="preserve">tertiary </w:t>
      </w:r>
      <w:r w:rsidRPr="001E5ED1">
        <w:rPr>
          <w:rFonts w:cs="Open Sans"/>
        </w:rPr>
        <w:t xml:space="preserve">services </w:t>
      </w:r>
      <w:r>
        <w:rPr>
          <w:rFonts w:cs="Open Sans"/>
        </w:rPr>
        <w:t xml:space="preserve">like </w:t>
      </w:r>
      <w:r w:rsidRPr="001E5ED1">
        <w:rPr>
          <w:rFonts w:cs="Open Sans"/>
        </w:rPr>
        <w:t>imprisonment t</w:t>
      </w:r>
      <w:r>
        <w:rPr>
          <w:rFonts w:cs="Open Sans"/>
        </w:rPr>
        <w:t>o those designed to</w:t>
      </w:r>
      <w:r w:rsidRPr="001E5ED1">
        <w:rPr>
          <w:rFonts w:cs="Open Sans"/>
        </w:rPr>
        <w:t xml:space="preserve"> address underlying causes of crime</w:t>
      </w:r>
      <w:r>
        <w:rPr>
          <w:rFonts w:cs="Open Sans"/>
        </w:rPr>
        <w:t xml:space="preserve"> and dysfunction</w:t>
      </w:r>
      <w:r w:rsidRPr="001E5ED1">
        <w:rPr>
          <w:rFonts w:cs="Open Sans"/>
        </w:rPr>
        <w:t>, in communities with high rates of offending</w:t>
      </w:r>
      <w:r w:rsidRPr="001E5ED1">
        <w:rPr>
          <w:rFonts w:eastAsiaTheme="minorEastAsia" w:cs="Open Sans"/>
        </w:rPr>
        <w:t>.</w:t>
      </w:r>
      <w:r w:rsidRPr="001E5ED1">
        <w:rPr>
          <w:rStyle w:val="EndnoteReference"/>
        </w:rPr>
        <w:endnoteReference w:id="728"/>
      </w:r>
      <w:r w:rsidRPr="001E5ED1">
        <w:rPr>
          <w:rFonts w:cs="Open Sans"/>
          <w:lang w:val="en-GB" w:eastAsia="en-GB"/>
        </w:rPr>
        <w:t xml:space="preserve"> </w:t>
      </w:r>
      <w:r>
        <w:rPr>
          <w:rFonts w:cs="Open Sans"/>
          <w:lang w:val="en-GB" w:eastAsia="en-GB"/>
        </w:rPr>
        <w:t xml:space="preserve">There are a </w:t>
      </w:r>
      <w:r w:rsidRPr="001E5ED1">
        <w:rPr>
          <w:rFonts w:cs="Open Sans"/>
          <w:lang w:val="en"/>
        </w:rPr>
        <w:t>number of trials and initiatives using justice reinvestment in the A</w:t>
      </w:r>
      <w:r>
        <w:rPr>
          <w:rFonts w:cs="Open Sans"/>
          <w:lang w:val="en"/>
        </w:rPr>
        <w:t xml:space="preserve">ustralian </w:t>
      </w:r>
      <w:r w:rsidRPr="001E5ED1">
        <w:rPr>
          <w:rFonts w:cs="Open Sans"/>
          <w:lang w:val="en"/>
        </w:rPr>
        <w:t>C</w:t>
      </w:r>
      <w:r>
        <w:rPr>
          <w:rFonts w:cs="Open Sans"/>
          <w:lang w:val="en"/>
        </w:rPr>
        <w:t xml:space="preserve">apital </w:t>
      </w:r>
      <w:r w:rsidRPr="001E5ED1">
        <w:rPr>
          <w:rFonts w:cs="Open Sans"/>
          <w:lang w:val="en"/>
        </w:rPr>
        <w:t>T</w:t>
      </w:r>
      <w:r>
        <w:rPr>
          <w:rFonts w:cs="Open Sans"/>
          <w:lang w:val="en"/>
        </w:rPr>
        <w:t>erritory</w:t>
      </w:r>
      <w:r w:rsidRPr="001E5ED1">
        <w:rPr>
          <w:rFonts w:cs="Open Sans"/>
          <w:lang w:val="en"/>
        </w:rPr>
        <w:t>, N</w:t>
      </w:r>
      <w:r>
        <w:rPr>
          <w:rFonts w:cs="Open Sans"/>
          <w:lang w:val="en"/>
        </w:rPr>
        <w:t xml:space="preserve">ew </w:t>
      </w:r>
      <w:r w:rsidRPr="001E5ED1">
        <w:rPr>
          <w:rFonts w:cs="Open Sans"/>
          <w:lang w:val="en"/>
        </w:rPr>
        <w:t>S</w:t>
      </w:r>
      <w:r>
        <w:rPr>
          <w:rFonts w:cs="Open Sans"/>
          <w:lang w:val="en"/>
        </w:rPr>
        <w:t xml:space="preserve">outh </w:t>
      </w:r>
      <w:r w:rsidRPr="001E5ED1">
        <w:rPr>
          <w:rFonts w:cs="Open Sans"/>
          <w:lang w:val="en"/>
        </w:rPr>
        <w:t>W</w:t>
      </w:r>
      <w:r>
        <w:rPr>
          <w:rFonts w:cs="Open Sans"/>
          <w:lang w:val="en"/>
        </w:rPr>
        <w:t>ales</w:t>
      </w:r>
      <w:r w:rsidRPr="001E5ED1">
        <w:rPr>
          <w:rFonts w:cs="Open Sans"/>
          <w:lang w:val="en"/>
        </w:rPr>
        <w:t>, N</w:t>
      </w:r>
      <w:r>
        <w:rPr>
          <w:rFonts w:cs="Open Sans"/>
          <w:lang w:val="en"/>
        </w:rPr>
        <w:t xml:space="preserve">orthern </w:t>
      </w:r>
      <w:r w:rsidRPr="001E5ED1">
        <w:rPr>
          <w:rFonts w:cs="Open Sans"/>
          <w:lang w:val="en"/>
        </w:rPr>
        <w:t>T</w:t>
      </w:r>
      <w:r>
        <w:rPr>
          <w:rFonts w:cs="Open Sans"/>
          <w:lang w:val="en"/>
        </w:rPr>
        <w:t>erritory</w:t>
      </w:r>
      <w:r w:rsidRPr="001E5ED1">
        <w:rPr>
          <w:rFonts w:cs="Open Sans"/>
          <w:lang w:val="en"/>
        </w:rPr>
        <w:t>, Queensland and South Australia.</w:t>
      </w:r>
      <w:r w:rsidRPr="001E5ED1">
        <w:rPr>
          <w:rStyle w:val="EndnoteReference"/>
        </w:rPr>
        <w:endnoteReference w:id="729"/>
      </w:r>
      <w:r>
        <w:rPr>
          <w:rFonts w:cs="Open Sans"/>
          <w:lang w:val="en"/>
        </w:rPr>
        <w:t xml:space="preserve"> </w:t>
      </w:r>
    </w:p>
    <w:p w14:paraId="0D8DF3BB" w14:textId="77777777" w:rsidR="0001328B" w:rsidRPr="007328DA" w:rsidRDefault="0001328B" w:rsidP="00347F86">
      <w:pPr>
        <w:pStyle w:val="Heading2"/>
        <w:spacing w:before="0"/>
        <w:rPr>
          <w:rFonts w:eastAsia="MS Mincho"/>
        </w:rPr>
      </w:pPr>
      <w:bookmarkStart w:id="333" w:name="_Toc25573159"/>
      <w:bookmarkEnd w:id="332"/>
      <w:r w:rsidRPr="007328DA">
        <w:rPr>
          <w:rFonts w:eastAsia="MS Mincho"/>
        </w:rPr>
        <w:t>The way forward</w:t>
      </w:r>
      <w:bookmarkEnd w:id="333"/>
    </w:p>
    <w:p w14:paraId="55BA9EAE" w14:textId="77777777" w:rsidR="0026727D" w:rsidRPr="009E1152" w:rsidRDefault="0026727D" w:rsidP="00347F86">
      <w:pPr>
        <w:rPr>
          <w:b/>
        </w:rPr>
      </w:pPr>
      <w:r w:rsidRPr="00365D07">
        <w:rPr>
          <w:b/>
          <w:color w:val="FF0000"/>
          <w:sz w:val="40"/>
          <w:szCs w:val="40"/>
        </w:rPr>
        <w:t>®</w:t>
      </w:r>
      <w:r>
        <w:rPr>
          <w:b/>
          <w:color w:val="FF0000"/>
          <w:sz w:val="40"/>
          <w:szCs w:val="40"/>
        </w:rPr>
        <w:t xml:space="preserve"> </w:t>
      </w:r>
      <w:r w:rsidRPr="006C485E">
        <w:rPr>
          <w:rFonts w:eastAsia="SimSun"/>
          <w:szCs w:val="22"/>
          <w:lang w:eastAsia="zh-CN"/>
        </w:rPr>
        <w:t>Australian Governments</w:t>
      </w:r>
      <w:r w:rsidRPr="006C485E">
        <w:rPr>
          <w:rFonts w:eastAsia="SimSun"/>
          <w:lang w:eastAsia="zh-CN"/>
        </w:rPr>
        <w:t xml:space="preserve"> </w:t>
      </w:r>
      <w:r>
        <w:rPr>
          <w:rFonts w:eastAsia="SimSun"/>
          <w:lang w:eastAsia="zh-CN"/>
        </w:rPr>
        <w:t xml:space="preserve">should </w:t>
      </w:r>
      <w:r w:rsidRPr="006C485E">
        <w:rPr>
          <w:rFonts w:eastAsia="SimSun"/>
          <w:lang w:eastAsia="zh-CN"/>
        </w:rPr>
        <w:t xml:space="preserve">commit to targets to overcome </w:t>
      </w:r>
      <w:r>
        <w:rPr>
          <w:rFonts w:eastAsia="SimSun"/>
          <w:lang w:eastAsia="zh-CN"/>
        </w:rPr>
        <w:t xml:space="preserve">the health </w:t>
      </w:r>
      <w:r w:rsidRPr="006C485E">
        <w:rPr>
          <w:rFonts w:eastAsia="SimSun"/>
          <w:lang w:eastAsia="zh-CN"/>
        </w:rPr>
        <w:t>disadvantage experienced by Aboriginal and Torres Strait Islander children</w:t>
      </w:r>
      <w:r>
        <w:rPr>
          <w:rFonts w:eastAsia="SimSun"/>
          <w:lang w:eastAsia="zh-CN"/>
        </w:rPr>
        <w:t xml:space="preserve"> (including child mortality, ear disease, obesity, mental health and sexual health)</w:t>
      </w:r>
      <w:r w:rsidRPr="006C485E">
        <w:rPr>
          <w:rFonts w:eastAsia="SimSun"/>
          <w:lang w:eastAsia="zh-CN"/>
        </w:rPr>
        <w:t xml:space="preserve"> and adopt special measures to address the disparities in the enjoyment of rights, with the effective engagement of their communities, as part of the Clos</w:t>
      </w:r>
      <w:r>
        <w:rPr>
          <w:rFonts w:eastAsia="SimSun"/>
          <w:lang w:eastAsia="zh-CN"/>
        </w:rPr>
        <w:t>ing</w:t>
      </w:r>
      <w:r w:rsidRPr="006C485E">
        <w:rPr>
          <w:rFonts w:eastAsia="SimSun"/>
          <w:lang w:eastAsia="zh-CN"/>
        </w:rPr>
        <w:t xml:space="preserve"> the Gap Refresh process</w:t>
      </w:r>
      <w:r>
        <w:rPr>
          <w:rFonts w:eastAsia="SimSun"/>
          <w:lang w:eastAsia="zh-CN"/>
        </w:rPr>
        <w:t>.</w:t>
      </w:r>
    </w:p>
    <w:p w14:paraId="7366578B" w14:textId="77777777" w:rsidR="0026727D" w:rsidRPr="009E1152" w:rsidRDefault="0026727D" w:rsidP="00347F86">
      <w:pPr>
        <w:rPr>
          <w:b/>
          <w:bCs/>
        </w:rPr>
      </w:pPr>
      <w:r w:rsidRPr="00365D07">
        <w:rPr>
          <w:b/>
          <w:bCs/>
          <w:color w:val="FF0000"/>
          <w:sz w:val="40"/>
          <w:szCs w:val="40"/>
        </w:rPr>
        <w:t>®</w:t>
      </w:r>
      <w:r>
        <w:rPr>
          <w:b/>
          <w:bCs/>
          <w:color w:val="FF0000"/>
          <w:sz w:val="40"/>
          <w:szCs w:val="40"/>
        </w:rPr>
        <w:t xml:space="preserve"> </w:t>
      </w:r>
      <w:r>
        <w:rPr>
          <w:rFonts w:eastAsia="SimSun"/>
          <w:bCs/>
          <w:szCs w:val="26"/>
          <w:lang w:eastAsia="zh-CN"/>
        </w:rPr>
        <w:t xml:space="preserve">The Australian Government should commit to a </w:t>
      </w:r>
      <w:r w:rsidRPr="00BE1312">
        <w:rPr>
          <w:lang w:val="en-US"/>
        </w:rPr>
        <w:t xml:space="preserve">national statistical profile of ear disease and associated hearing loss </w:t>
      </w:r>
      <w:r>
        <w:rPr>
          <w:lang w:val="en-US"/>
        </w:rPr>
        <w:t xml:space="preserve">for Aboriginal and Torres Strait children based on </w:t>
      </w:r>
      <w:r w:rsidRPr="00BE1312">
        <w:rPr>
          <w:lang w:val="en-US"/>
        </w:rPr>
        <w:t>diagnostic assessment</w:t>
      </w:r>
      <w:r>
        <w:rPr>
          <w:lang w:val="en-US"/>
        </w:rPr>
        <w:t>.</w:t>
      </w:r>
    </w:p>
    <w:p w14:paraId="383963A3" w14:textId="77777777" w:rsidR="0026727D" w:rsidRPr="009E1152" w:rsidRDefault="0026727D" w:rsidP="00347F86">
      <w:pPr>
        <w:rPr>
          <w:rFonts w:cs="Open Sans"/>
          <w:b/>
          <w:bCs/>
        </w:rPr>
      </w:pPr>
      <w:r w:rsidRPr="00365D07">
        <w:rPr>
          <w:rFonts w:cs="Open Sans"/>
          <w:b/>
          <w:bCs/>
          <w:color w:val="FF0000"/>
          <w:sz w:val="40"/>
          <w:szCs w:val="40"/>
        </w:rPr>
        <w:t>®</w:t>
      </w:r>
      <w:r>
        <w:rPr>
          <w:rFonts w:cs="Open Sans"/>
          <w:b/>
          <w:bCs/>
          <w:color w:val="FF0000"/>
          <w:sz w:val="40"/>
          <w:szCs w:val="40"/>
        </w:rPr>
        <w:t xml:space="preserve"> </w:t>
      </w:r>
      <w:r>
        <w:rPr>
          <w:rFonts w:cs="Open Sans"/>
        </w:rPr>
        <w:t xml:space="preserve">The </w:t>
      </w:r>
      <w:r w:rsidRPr="004D5DEE">
        <w:rPr>
          <w:rFonts w:cs="Open Sans"/>
          <w:bCs/>
        </w:rPr>
        <w:t xml:space="preserve">Australian Government </w:t>
      </w:r>
      <w:r>
        <w:rPr>
          <w:rFonts w:cs="Open Sans"/>
          <w:bCs/>
        </w:rPr>
        <w:t xml:space="preserve">should support </w:t>
      </w:r>
      <w:r w:rsidRPr="004D5DEE">
        <w:rPr>
          <w:rFonts w:cs="Open Sans"/>
        </w:rPr>
        <w:t>Aboriginal controlled organisations and, where appropriate, their partners, to develop and implement a comprehensive sexual health education strateg</w:t>
      </w:r>
      <w:r>
        <w:rPr>
          <w:rFonts w:cs="Open Sans"/>
        </w:rPr>
        <w:t>y for children and young people</w:t>
      </w:r>
      <w:r w:rsidRPr="004D5DEE">
        <w:rPr>
          <w:rFonts w:cs="Open Sans"/>
        </w:rPr>
        <w:t>.</w:t>
      </w:r>
    </w:p>
    <w:p w14:paraId="0CB02CAD" w14:textId="77777777" w:rsidR="0026727D" w:rsidRPr="001C440A" w:rsidRDefault="0026727D" w:rsidP="00347F86">
      <w:pPr>
        <w:rPr>
          <w:rFonts w:cs="Open Sans"/>
        </w:rPr>
      </w:pPr>
      <w:bookmarkStart w:id="334" w:name="_Hlk23782868"/>
      <w:r w:rsidRPr="00365D07">
        <w:rPr>
          <w:rFonts w:cs="Open Sans"/>
          <w:b/>
          <w:bCs/>
          <w:color w:val="FF0000"/>
          <w:sz w:val="40"/>
          <w:szCs w:val="40"/>
        </w:rPr>
        <w:t>®</w:t>
      </w:r>
      <w:r>
        <w:rPr>
          <w:rFonts w:cs="Open Sans"/>
          <w:b/>
          <w:bCs/>
          <w:color w:val="FF0000"/>
          <w:sz w:val="40"/>
          <w:szCs w:val="40"/>
        </w:rPr>
        <w:t xml:space="preserve"> </w:t>
      </w:r>
      <w:r>
        <w:t xml:space="preserve">The Australian Government should include education and prevention programs directed at younger children under its </w:t>
      </w:r>
      <w:bookmarkStart w:id="335" w:name="_Hlk23677477"/>
      <w:r>
        <w:t>F</w:t>
      </w:r>
      <w:r w:rsidRPr="00771412">
        <w:t>ourth National Sexually Transmissible Infections Strategy 2018–2022</w:t>
      </w:r>
      <w:bookmarkEnd w:id="335"/>
      <w:r>
        <w:t xml:space="preserve">. </w:t>
      </w:r>
      <w:bookmarkEnd w:id="334"/>
    </w:p>
    <w:p w14:paraId="5DAE8EC3" w14:textId="77777777" w:rsidR="0026727D" w:rsidRDefault="0026727D" w:rsidP="00347F86">
      <w:pPr>
        <w:rPr>
          <w:rFonts w:cs="Open Sans"/>
          <w:bCs/>
        </w:rPr>
      </w:pPr>
      <w:r w:rsidRPr="00365D07">
        <w:rPr>
          <w:rFonts w:cs="Open Sans"/>
          <w:b/>
          <w:bCs/>
          <w:color w:val="FF0000"/>
          <w:sz w:val="40"/>
          <w:szCs w:val="40"/>
        </w:rPr>
        <w:t>®</w:t>
      </w:r>
      <w:r>
        <w:rPr>
          <w:rFonts w:cs="Open Sans"/>
          <w:b/>
          <w:bCs/>
          <w:color w:val="FF0000"/>
          <w:sz w:val="40"/>
          <w:szCs w:val="40"/>
        </w:rPr>
        <w:t xml:space="preserve"> </w:t>
      </w:r>
      <w:r w:rsidRPr="00A259F5">
        <w:rPr>
          <w:rFonts w:cs="Open Sans"/>
          <w:bCs/>
        </w:rPr>
        <w:t xml:space="preserve">Australian Governments </w:t>
      </w:r>
      <w:r>
        <w:rPr>
          <w:rFonts w:cs="Open Sans"/>
          <w:bCs/>
        </w:rPr>
        <w:t xml:space="preserve">should </w:t>
      </w:r>
      <w:r w:rsidRPr="00A259F5">
        <w:rPr>
          <w:rFonts w:cs="Open Sans"/>
          <w:bCs/>
        </w:rPr>
        <w:t>resource Aboriginal and Torres Strait Islander organisations to prevent and respond to family violence and its impacts on children.</w:t>
      </w:r>
      <w:r>
        <w:rPr>
          <w:rFonts w:cs="Open Sans"/>
          <w:bCs/>
        </w:rPr>
        <w:t xml:space="preserve"> </w:t>
      </w:r>
    </w:p>
    <w:p w14:paraId="0CA7A53C" w14:textId="77777777" w:rsidR="0026727D" w:rsidRPr="009E1152" w:rsidRDefault="0026727D" w:rsidP="00347F86">
      <w:pPr>
        <w:rPr>
          <w:rFonts w:cs="Open Sans"/>
          <w:b/>
          <w:bCs/>
        </w:rPr>
      </w:pPr>
      <w:r w:rsidRPr="00365D07">
        <w:rPr>
          <w:rFonts w:cs="Open Sans"/>
          <w:b/>
          <w:bCs/>
          <w:color w:val="FF0000"/>
          <w:sz w:val="40"/>
          <w:szCs w:val="40"/>
        </w:rPr>
        <w:t>®</w:t>
      </w:r>
      <w:r>
        <w:rPr>
          <w:rFonts w:cs="Open Sans"/>
          <w:b/>
          <w:bCs/>
          <w:color w:val="FF0000"/>
          <w:sz w:val="40"/>
          <w:szCs w:val="40"/>
        </w:rPr>
        <w:t xml:space="preserve"> </w:t>
      </w:r>
      <w:r w:rsidRPr="00A259F5">
        <w:rPr>
          <w:rFonts w:cs="Open Sans"/>
          <w:bCs/>
        </w:rPr>
        <w:t xml:space="preserve">Australian Governments </w:t>
      </w:r>
      <w:r>
        <w:rPr>
          <w:rFonts w:cs="Open Sans"/>
          <w:bCs/>
        </w:rPr>
        <w:t xml:space="preserve">should prioritise </w:t>
      </w:r>
      <w:r w:rsidRPr="00615A87">
        <w:rPr>
          <w:rFonts w:cs="Open Sans"/>
          <w:bCs/>
        </w:rPr>
        <w:t xml:space="preserve">prevention and early intervention programs to reduce the number of </w:t>
      </w:r>
      <w:r>
        <w:rPr>
          <w:rFonts w:cs="Open Sans"/>
          <w:bCs/>
        </w:rPr>
        <w:t xml:space="preserve">Aboriginal and Torres Strait Islander </w:t>
      </w:r>
      <w:r w:rsidRPr="00615A87">
        <w:rPr>
          <w:rFonts w:cs="Open Sans"/>
          <w:bCs/>
        </w:rPr>
        <w:t>children entering child protection systems</w:t>
      </w:r>
      <w:r>
        <w:rPr>
          <w:rFonts w:cs="Open Sans"/>
          <w:bCs/>
        </w:rPr>
        <w:t xml:space="preserve"> and remove </w:t>
      </w:r>
      <w:r w:rsidRPr="00C151A3">
        <w:rPr>
          <w:rFonts w:cs="Open Sans"/>
          <w:bCs/>
        </w:rPr>
        <w:t>barriers to sustained reunification of children with their families</w:t>
      </w:r>
      <w:r>
        <w:rPr>
          <w:rFonts w:cs="Open Sans"/>
          <w:bCs/>
        </w:rPr>
        <w:t>,</w:t>
      </w:r>
      <w:r w:rsidRPr="00C151A3">
        <w:rPr>
          <w:rFonts w:cs="Open Sans"/>
          <w:bCs/>
        </w:rPr>
        <w:t xml:space="preserve"> by strengthening services and supports leading up to and post-reunification</w:t>
      </w:r>
      <w:r>
        <w:rPr>
          <w:rFonts w:cs="Open Sans"/>
          <w:bCs/>
        </w:rPr>
        <w:t xml:space="preserve">. </w:t>
      </w:r>
    </w:p>
    <w:p w14:paraId="167AB2D6" w14:textId="77777777" w:rsidR="0026727D" w:rsidRPr="009E1152" w:rsidRDefault="0026727D" w:rsidP="00347F86">
      <w:pPr>
        <w:rPr>
          <w:rFonts w:cs="Open Sans"/>
          <w:b/>
          <w:bCs/>
        </w:rPr>
      </w:pPr>
      <w:r w:rsidRPr="00365D07">
        <w:rPr>
          <w:rFonts w:cs="Open Sans"/>
          <w:b/>
          <w:bCs/>
          <w:color w:val="FF0000"/>
          <w:sz w:val="40"/>
          <w:szCs w:val="40"/>
        </w:rPr>
        <w:t>®</w:t>
      </w:r>
      <w:r>
        <w:rPr>
          <w:rFonts w:cs="Open Sans"/>
          <w:b/>
          <w:bCs/>
          <w:color w:val="FF0000"/>
          <w:sz w:val="40"/>
          <w:szCs w:val="40"/>
        </w:rPr>
        <w:t xml:space="preserve"> </w:t>
      </w:r>
      <w:r w:rsidRPr="00A259F5">
        <w:rPr>
          <w:rFonts w:cs="Open Sans"/>
          <w:bCs/>
        </w:rPr>
        <w:t xml:space="preserve">Australian Governments </w:t>
      </w:r>
      <w:r>
        <w:rPr>
          <w:rFonts w:cs="Open Sans"/>
          <w:bCs/>
        </w:rPr>
        <w:t>should ensure Aboriginal and Torres Strait Islander voices are present at all levels of policy and practice decision making in relation to child protection interventions.</w:t>
      </w:r>
    </w:p>
    <w:p w14:paraId="7C2B6C84" w14:textId="77777777" w:rsidR="0026727D" w:rsidRPr="009E1152" w:rsidRDefault="0026727D" w:rsidP="00347F86">
      <w:pPr>
        <w:rPr>
          <w:rFonts w:cs="Open Sans"/>
          <w:b/>
          <w:bCs/>
        </w:rPr>
      </w:pPr>
      <w:r w:rsidRPr="00365D07">
        <w:rPr>
          <w:rFonts w:cs="Open Sans"/>
          <w:b/>
          <w:bCs/>
          <w:color w:val="FF0000"/>
          <w:sz w:val="40"/>
          <w:szCs w:val="40"/>
        </w:rPr>
        <w:t>®</w:t>
      </w:r>
      <w:r>
        <w:rPr>
          <w:rFonts w:cs="Open Sans"/>
          <w:b/>
          <w:bCs/>
          <w:color w:val="FF0000"/>
          <w:sz w:val="40"/>
          <w:szCs w:val="40"/>
        </w:rPr>
        <w:t xml:space="preserve"> </w:t>
      </w:r>
      <w:r w:rsidRPr="007E5569">
        <w:rPr>
          <w:rFonts w:cs="Open Sans"/>
        </w:rPr>
        <w:t xml:space="preserve">Australian Governments </w:t>
      </w:r>
      <w:r>
        <w:rPr>
          <w:rFonts w:cs="Open Sans"/>
        </w:rPr>
        <w:t xml:space="preserve">should </w:t>
      </w:r>
      <w:r w:rsidRPr="007E5569">
        <w:rPr>
          <w:rFonts w:cs="Open Sans"/>
        </w:rPr>
        <w:t>invest in Aboriginal and Torres Strait Islander specific programs in early childhood education and care</w:t>
      </w:r>
      <w:r>
        <w:rPr>
          <w:rFonts w:cs="Open Sans"/>
        </w:rPr>
        <w:t>, s</w:t>
      </w:r>
      <w:r w:rsidRPr="001E5ED1">
        <w:rPr>
          <w:rFonts w:cs="Open Sans"/>
        </w:rPr>
        <w:t>chool attendance</w:t>
      </w:r>
      <w:r>
        <w:rPr>
          <w:rFonts w:cs="Open Sans"/>
        </w:rPr>
        <w:t xml:space="preserve"> and retention</w:t>
      </w:r>
      <w:r w:rsidRPr="001E5ED1">
        <w:rPr>
          <w:rFonts w:cs="Open Sans"/>
        </w:rPr>
        <w:t xml:space="preserve">, </w:t>
      </w:r>
      <w:r>
        <w:rPr>
          <w:rFonts w:cs="Open Sans"/>
        </w:rPr>
        <w:t xml:space="preserve">and </w:t>
      </w:r>
      <w:r w:rsidRPr="001E5ED1">
        <w:rPr>
          <w:rFonts w:cs="Open Sans"/>
        </w:rPr>
        <w:t>literacy and numeracy</w:t>
      </w:r>
      <w:r>
        <w:rPr>
          <w:rFonts w:cs="Open Sans"/>
        </w:rPr>
        <w:t>.</w:t>
      </w:r>
    </w:p>
    <w:p w14:paraId="28EF0DAC" w14:textId="77777777" w:rsidR="0026727D" w:rsidRPr="009E1152" w:rsidRDefault="0026727D" w:rsidP="00347F86">
      <w:pPr>
        <w:rPr>
          <w:rFonts w:cs="Open Sans"/>
          <w:b/>
          <w:bCs/>
        </w:rPr>
      </w:pPr>
      <w:r w:rsidRPr="00365D07">
        <w:rPr>
          <w:rFonts w:cs="Open Sans"/>
          <w:b/>
          <w:bCs/>
          <w:color w:val="FF0000"/>
          <w:sz w:val="40"/>
          <w:szCs w:val="40"/>
        </w:rPr>
        <w:t>®</w:t>
      </w:r>
      <w:r>
        <w:rPr>
          <w:rFonts w:cs="Open Sans"/>
          <w:b/>
          <w:bCs/>
          <w:color w:val="FF0000"/>
          <w:sz w:val="40"/>
          <w:szCs w:val="40"/>
        </w:rPr>
        <w:t xml:space="preserve"> </w:t>
      </w:r>
      <w:r w:rsidRPr="00E46DC2">
        <w:rPr>
          <w:rFonts w:cs="Open Sans"/>
        </w:rPr>
        <w:t xml:space="preserve">Australian Governments </w:t>
      </w:r>
      <w:r>
        <w:rPr>
          <w:rFonts w:cs="Open Sans"/>
        </w:rPr>
        <w:t xml:space="preserve">should </w:t>
      </w:r>
      <w:r w:rsidRPr="00E46DC2">
        <w:rPr>
          <w:rFonts w:cs="Open Sans"/>
        </w:rPr>
        <w:t>invest in the teaching and maintenance of Indigenous languages in schools</w:t>
      </w:r>
      <w:r>
        <w:rPr>
          <w:rFonts w:cs="Open Sans"/>
        </w:rPr>
        <w:t>.</w:t>
      </w:r>
    </w:p>
    <w:p w14:paraId="75EC53ED" w14:textId="77777777" w:rsidR="0026727D" w:rsidRPr="009E1152" w:rsidRDefault="0026727D" w:rsidP="00347F86">
      <w:pPr>
        <w:rPr>
          <w:rFonts w:cs="Open Sans"/>
          <w:b/>
          <w:bCs/>
        </w:rPr>
      </w:pPr>
      <w:r w:rsidRPr="002A6650">
        <w:rPr>
          <w:rFonts w:cs="Open Sans"/>
          <w:b/>
          <w:bCs/>
          <w:color w:val="FF0000"/>
          <w:sz w:val="40"/>
          <w:szCs w:val="40"/>
        </w:rPr>
        <w:t xml:space="preserve">® </w:t>
      </w:r>
      <w:r w:rsidRPr="002A6650">
        <w:rPr>
          <w:rFonts w:cs="Open Sans"/>
        </w:rPr>
        <w:t xml:space="preserve">Australian Governments should: </w:t>
      </w:r>
    </w:p>
    <w:p w14:paraId="065CA024" w14:textId="77777777" w:rsidR="0026727D" w:rsidRPr="002A6650" w:rsidRDefault="0026727D" w:rsidP="00347F86">
      <w:pPr>
        <w:pStyle w:val="ListParagraph"/>
        <w:keepNext w:val="0"/>
        <w:keepLines w:val="0"/>
        <w:widowControl/>
        <w:numPr>
          <w:ilvl w:val="0"/>
          <w:numId w:val="98"/>
        </w:numPr>
        <w:spacing w:after="120"/>
        <w:rPr>
          <w:rFonts w:cs="Open Sans"/>
        </w:rPr>
      </w:pPr>
      <w:r w:rsidRPr="002A6650">
        <w:rPr>
          <w:rFonts w:cs="Open Sans"/>
          <w:lang w:val="en"/>
        </w:rPr>
        <w:t xml:space="preserve">identify and remove barriers for young offenders accessing diversionary programs, in particular for Aboriginal and Torres Strait Islander children </w:t>
      </w:r>
    </w:p>
    <w:p w14:paraId="2A782E11" w14:textId="77777777" w:rsidR="0026727D" w:rsidRPr="002A6650" w:rsidRDefault="0026727D" w:rsidP="00347F86">
      <w:pPr>
        <w:pStyle w:val="ListParagraph"/>
        <w:keepNext w:val="0"/>
        <w:keepLines w:val="0"/>
        <w:widowControl/>
        <w:numPr>
          <w:ilvl w:val="0"/>
          <w:numId w:val="98"/>
        </w:numPr>
        <w:spacing w:after="120"/>
        <w:rPr>
          <w:rFonts w:cs="Open Sans"/>
        </w:rPr>
      </w:pPr>
      <w:r w:rsidRPr="002A6650">
        <w:rPr>
          <w:rFonts w:cs="Open Sans"/>
        </w:rPr>
        <w:t xml:space="preserve">establish a national, holistic and whole of government strategy to address Aboriginal and Torres Strait Islander imprisonment rates </w:t>
      </w:r>
    </w:p>
    <w:p w14:paraId="5F8C035D" w14:textId="77777777" w:rsidR="0026727D" w:rsidRPr="002A6650" w:rsidRDefault="0026727D" w:rsidP="00347F86">
      <w:pPr>
        <w:pStyle w:val="ListParagraph"/>
        <w:keepNext w:val="0"/>
        <w:keepLines w:val="0"/>
        <w:widowControl/>
        <w:numPr>
          <w:ilvl w:val="0"/>
          <w:numId w:val="98"/>
        </w:numPr>
        <w:spacing w:after="120"/>
        <w:rPr>
          <w:rFonts w:cs="Open Sans"/>
        </w:rPr>
      </w:pPr>
      <w:r w:rsidRPr="002A6650">
        <w:rPr>
          <w:rFonts w:cs="Open Sans"/>
        </w:rPr>
        <w:t xml:space="preserve">commit to introducing national justice targets for Aboriginal and Torres Strait Islander adults and children as part of the </w:t>
      </w:r>
      <w:r w:rsidRPr="00C20EFD">
        <w:rPr>
          <w:rFonts w:cs="Open Sans"/>
        </w:rPr>
        <w:t>Closing the Gap Refresh</w:t>
      </w:r>
      <w:r w:rsidRPr="002A6650">
        <w:rPr>
          <w:rFonts w:cs="Open Sans"/>
        </w:rPr>
        <w:t>.</w:t>
      </w:r>
    </w:p>
    <w:p w14:paraId="0D4CCF06" w14:textId="4872BAF8" w:rsidR="00DA5D91" w:rsidRPr="0026727D" w:rsidRDefault="00DA5D91" w:rsidP="00347F86">
      <w:pPr>
        <w:keepNext w:val="0"/>
        <w:keepLines w:val="0"/>
        <w:widowControl/>
        <w:spacing w:after="120"/>
        <w:ind w:left="360"/>
        <w:rPr>
          <w:rFonts w:cs="Open Sans"/>
        </w:rPr>
        <w:sectPr w:rsidR="00DA5D91" w:rsidRPr="0026727D" w:rsidSect="00EC1134">
          <w:headerReference w:type="even" r:id="rId146"/>
          <w:headerReference w:type="default" r:id="rId147"/>
          <w:footerReference w:type="default" r:id="rId148"/>
          <w:headerReference w:type="first" r:id="rId149"/>
          <w:endnotePr>
            <w:numFmt w:val="decimal"/>
            <w:numRestart w:val="eachSect"/>
          </w:endnotePr>
          <w:pgSz w:w="11906" w:h="16838" w:code="9"/>
          <w:pgMar w:top="1440" w:right="1440" w:bottom="1440" w:left="1440" w:header="709" w:footer="709" w:gutter="0"/>
          <w:cols w:space="708"/>
          <w:titlePg/>
          <w:docGrid w:linePitch="360"/>
        </w:sectPr>
      </w:pPr>
    </w:p>
    <w:p w14:paraId="42DE2F74" w14:textId="7A25AAC6" w:rsidR="001A2D04" w:rsidRDefault="00CE7DA3" w:rsidP="001A2D04">
      <w:bookmarkStart w:id="336" w:name="_Toc528666297"/>
      <w:r>
        <w:rPr>
          <w:noProof/>
        </w:rPr>
        <w:drawing>
          <wp:inline distT="0" distB="0" distL="0" distR="0" wp14:anchorId="1BA6374F" wp14:editId="305D4235">
            <wp:extent cx="5731510" cy="8148320"/>
            <wp:effectExtent l="0" t="0" r="0" b="5080"/>
            <wp:docPr id="96" name="Immagine 96" descr="Infographic highlighting issues in Chapter 13 Asylum seeker and refugee children&#10;Box 1: Immigration detention &#10;Box 1.1: Immigration detention remains mandatory for all unlawful non-citizens, including children.&#10;Box 1.2: 5 children held in closed immigration detention facilities (31 August 2019).&#10;Box 1.3: 285 children living in community-based arrangements (31 August 2019).&#10;Box 2: Offshore processing &#10;Box 2.1: 0 children on Nauru (by 3rd February 2019) but Australia retains the policy of third-country processing.&#10;Box 2.2: Serious human rights concerns in particular, the impact on the mental health of children.&#10;Box 3: Children who arrive without their parents &#10;Box 3.1: 196 unaccompanied humanitarian minors were receiving services nationally (2017-18).&#10;Box 3.2: There is a need for an independent guardian for unaccompanied children.&#10;Box 4: Temporary protection visas &#10;Box 4.1: Asylum seekers who arrive without valid visa and are subsequently granted refugee status: are no longer eligible for permanent residency, do not have access to the same support services and entitlements as refugees on permanent visas, are not eligible to sponsor relatives overseas to join them.&#10;Box 4.2: 2,400 children with their families were on temporary protection visas.&#10;Box 5: Families and children on bridging visas may not be eligible for the Status Resolution Support Service allowance in circumstances where they have no other source of income or are unable to work.&#10;Box 6: Visa refusals and cancellations on character grounds may result in: indefinite immigration detention, removal from Australia, indefinite or permanent separation from family members (including par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 name="Chapter 13_Infographic.jpg"/>
                    <pic:cNvPicPr/>
                  </pic:nvPicPr>
                  <pic:blipFill>
                    <a:blip r:embed="rId150" cstate="print">
                      <a:extLst>
                        <a:ext uri="{28A0092B-C50C-407E-A947-70E740481C1C}">
                          <a14:useLocalDpi xmlns:a14="http://schemas.microsoft.com/office/drawing/2010/main" val="0"/>
                        </a:ext>
                      </a:extLst>
                    </a:blip>
                    <a:stretch>
                      <a:fillRect/>
                    </a:stretch>
                  </pic:blipFill>
                  <pic:spPr>
                    <a:xfrm>
                      <a:off x="0" y="0"/>
                      <a:ext cx="5731510" cy="8148320"/>
                    </a:xfrm>
                    <a:prstGeom prst="rect">
                      <a:avLst/>
                    </a:prstGeom>
                  </pic:spPr>
                </pic:pic>
              </a:graphicData>
            </a:graphic>
          </wp:inline>
        </w:drawing>
      </w:r>
    </w:p>
    <w:p w14:paraId="121567FE" w14:textId="2C7DAB88" w:rsidR="00CE7DA3" w:rsidRDefault="00CE7DA3">
      <w:pPr>
        <w:keepNext w:val="0"/>
        <w:keepLines w:val="0"/>
        <w:widowControl/>
        <w:spacing w:after="160" w:line="259" w:lineRule="auto"/>
      </w:pPr>
      <w:r>
        <w:br w:type="page"/>
      </w:r>
    </w:p>
    <w:p w14:paraId="43C4CA52" w14:textId="4117A33D" w:rsidR="00DA5D91" w:rsidRDefault="00DA5D91" w:rsidP="00347F86">
      <w:pPr>
        <w:pStyle w:val="Heading1"/>
      </w:pPr>
      <w:bookmarkStart w:id="337" w:name="_Toc25573160"/>
      <w:r>
        <w:t xml:space="preserve">Asylum seeker and </w:t>
      </w:r>
      <w:r w:rsidRPr="0033283C">
        <w:t>refugee</w:t>
      </w:r>
      <w:r>
        <w:t xml:space="preserve"> children</w:t>
      </w:r>
      <w:bookmarkEnd w:id="337"/>
    </w:p>
    <w:p w14:paraId="761418C7" w14:textId="77777777" w:rsidR="0026727D" w:rsidRPr="00987212" w:rsidRDefault="0026727D" w:rsidP="00347F86">
      <w:pPr>
        <w:spacing w:after="0"/>
        <w:rPr>
          <w:rFonts w:cs="Arial"/>
        </w:rPr>
      </w:pPr>
      <w:bookmarkStart w:id="338" w:name="_Hlk23189391"/>
      <w:r>
        <w:t xml:space="preserve">Asylum seeker and refugee children have the right to be provided with appropriate protection and humanitarian assistance so they can enjoy the rights set out in the </w:t>
      </w:r>
      <w:r w:rsidRPr="005923C1">
        <w:rPr>
          <w:i/>
          <w:iCs/>
        </w:rPr>
        <w:t>Convention on the Rights of the Child</w:t>
      </w:r>
      <w:r>
        <w:t xml:space="preserve"> (CRC).</w:t>
      </w:r>
      <w:r>
        <w:rPr>
          <w:rStyle w:val="EndnoteReference"/>
        </w:rPr>
        <w:endnoteReference w:id="730"/>
      </w:r>
      <w:r>
        <w:t xml:space="preserve"> This includes their right to be protected from torture or cruel, inhuman or degrading treatment or punishment and be protected from all forms of physical or mental violence, injury or abuse.</w:t>
      </w:r>
      <w:r>
        <w:rPr>
          <w:rStyle w:val="EndnoteReference"/>
        </w:rPr>
        <w:endnoteReference w:id="731"/>
      </w:r>
      <w:r>
        <w:t xml:space="preserve"> </w:t>
      </w:r>
      <w:r>
        <w:rPr>
          <w:rFonts w:cs="Arial"/>
        </w:rPr>
        <w:t xml:space="preserve">They also have the right to </w:t>
      </w:r>
      <w:r w:rsidRPr="001F38F7">
        <w:rPr>
          <w:rFonts w:cs="Arial"/>
          <w:iCs/>
        </w:rPr>
        <w:t>non-refoulement</w:t>
      </w:r>
      <w:r>
        <w:rPr>
          <w:rFonts w:cs="Arial"/>
        </w:rPr>
        <w:t xml:space="preserve"> under the CRC, the </w:t>
      </w:r>
      <w:r>
        <w:rPr>
          <w:i/>
        </w:rPr>
        <w:t>International Covenant on Civil and Political Rights</w:t>
      </w:r>
      <w:r>
        <w:rPr>
          <w:rFonts w:cs="Arial"/>
        </w:rPr>
        <w:t xml:space="preserve"> and the </w:t>
      </w:r>
      <w:r>
        <w:rPr>
          <w:i/>
        </w:rPr>
        <w:t>Convention against Torture and Other Cruel, Inhuman or Degrading Treatment or Punishment</w:t>
      </w:r>
      <w:r>
        <w:rPr>
          <w:rFonts w:cs="Arial"/>
        </w:rPr>
        <w:t>.</w:t>
      </w:r>
      <w:r>
        <w:rPr>
          <w:sz w:val="20"/>
          <w:vertAlign w:val="superscript"/>
        </w:rPr>
        <w:endnoteReference w:id="732"/>
      </w:r>
      <w:r>
        <w:rPr>
          <w:rFonts w:cs="Arial"/>
        </w:rPr>
        <w:t xml:space="preserve"> </w:t>
      </w:r>
      <w:r>
        <w:t>Unaccompanied children are entitled to special protection and assistance.</w:t>
      </w:r>
      <w:r>
        <w:rPr>
          <w:rStyle w:val="EndnoteReference"/>
        </w:rPr>
        <w:endnoteReference w:id="733"/>
      </w:r>
      <w:r>
        <w:t xml:space="preserve"> </w:t>
      </w:r>
    </w:p>
    <w:bookmarkStart w:id="340" w:name="_Hlk23189439"/>
    <w:bookmarkEnd w:id="338"/>
    <w:p w14:paraId="178AD6CB" w14:textId="66C87B28" w:rsidR="0026727D" w:rsidRDefault="0026727D" w:rsidP="00347F86">
      <w:pPr>
        <w:spacing w:before="240"/>
      </w:pPr>
      <w:r>
        <w:rPr>
          <w:noProof/>
        </w:rPr>
        <mc:AlternateContent>
          <mc:Choice Requires="wps">
            <w:drawing>
              <wp:anchor distT="0" distB="0" distL="114300" distR="114300" simplePos="0" relativeHeight="251944960" behindDoc="0" locked="0" layoutInCell="1" allowOverlap="1" wp14:anchorId="7163184B" wp14:editId="0E299122">
                <wp:simplePos x="0" y="0"/>
                <wp:positionH relativeFrom="margin">
                  <wp:posOffset>1160526</wp:posOffset>
                </wp:positionH>
                <wp:positionV relativeFrom="paragraph">
                  <wp:posOffset>1343279</wp:posOffset>
                </wp:positionV>
                <wp:extent cx="2948940" cy="1554480"/>
                <wp:effectExtent l="0" t="0" r="22860" b="236220"/>
                <wp:wrapTopAndBottom/>
                <wp:docPr id="835" name="Speech Bubble: Rectangle with Corners Rounded 835"/>
                <wp:cNvGraphicFramePr/>
                <a:graphic xmlns:a="http://schemas.openxmlformats.org/drawingml/2006/main">
                  <a:graphicData uri="http://schemas.microsoft.com/office/word/2010/wordprocessingShape">
                    <wps:wsp>
                      <wps:cNvSpPr/>
                      <wps:spPr>
                        <a:xfrm>
                          <a:off x="0" y="0"/>
                          <a:ext cx="2948940" cy="1554480"/>
                        </a:xfrm>
                        <a:prstGeom prst="wedgeRoundRectCallout">
                          <a:avLst/>
                        </a:prstGeom>
                      </wps:spPr>
                      <wps:style>
                        <a:lnRef idx="1">
                          <a:schemeClr val="accent1"/>
                        </a:lnRef>
                        <a:fillRef idx="2">
                          <a:schemeClr val="accent1"/>
                        </a:fillRef>
                        <a:effectRef idx="1">
                          <a:schemeClr val="accent1"/>
                        </a:effectRef>
                        <a:fontRef idx="minor">
                          <a:schemeClr val="dk1"/>
                        </a:fontRef>
                      </wps:style>
                      <wps:txbx>
                        <w:txbxContent>
                          <w:p w14:paraId="231855C1" w14:textId="77777777" w:rsidR="00FD1665" w:rsidRDefault="00FD1665" w:rsidP="0026727D">
                            <w:pPr>
                              <w:spacing w:after="0"/>
                              <w:jc w:val="center"/>
                              <w:rPr>
                                <w:rFonts w:cs="Open Sans"/>
                                <w:color w:val="000000"/>
                              </w:rPr>
                            </w:pPr>
                            <w:r w:rsidRPr="00796BE7">
                              <w:rPr>
                                <w:rFonts w:cs="Open Sans"/>
                                <w:color w:val="000000"/>
                              </w:rPr>
                              <w:t>Let refugees come into Australia instead of being stuck on an island that feels like a jail</w:t>
                            </w:r>
                          </w:p>
                          <w:p w14:paraId="779E9903" w14:textId="77777777" w:rsidR="00FD1665" w:rsidRPr="00796BE7" w:rsidRDefault="00FD1665" w:rsidP="0026727D">
                            <w:pPr>
                              <w:spacing w:after="0"/>
                              <w:jc w:val="center"/>
                              <w:rPr>
                                <w:rFonts w:cs="Open Sans"/>
                                <w:color w:val="000000"/>
                              </w:rPr>
                            </w:pPr>
                            <w:r w:rsidRPr="00796BE7">
                              <w:rPr>
                                <w:rFonts w:cs="Open Sans"/>
                                <w:color w:val="000000"/>
                              </w:rPr>
                              <w:t>(</w:t>
                            </w:r>
                            <w:r>
                              <w:rPr>
                                <w:rFonts w:cs="Open Sans"/>
                                <w:color w:val="000000"/>
                              </w:rPr>
                              <w:t>child</w:t>
                            </w:r>
                            <w:r w:rsidRPr="00796BE7">
                              <w:rPr>
                                <w:rFonts w:cs="Open Sans"/>
                                <w:color w:val="000000"/>
                              </w:rPr>
                              <w:t>, 11)</w:t>
                            </w:r>
                          </w:p>
                          <w:p w14:paraId="1A61085F" w14:textId="77777777" w:rsidR="00FD1665" w:rsidRDefault="00FD1665" w:rsidP="0026727D">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163184B" id="Speech Bubble: Rectangle with Corners Rounded 835" o:spid="_x0000_s1114" type="#_x0000_t62" style="position:absolute;margin-left:91.4pt;margin-top:105.75pt;width:232.2pt;height:122.4pt;z-index:25194496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tOkgIAAGMFAAAOAAAAZHJzL2Uyb0RvYy54bWysVN9v0zAQfkfif7D8ztKUFrpq6VQ6DSFN&#10;bFqH9uw65ybC8RnbbVr+es5Ok01jEgjx4vhyP3z33Xd3cXloNNuD8zWagudnI87ASCxrsy34t4fr&#10;dzPOfBCmFBoNFPwInl8u3r65aO0cxlihLsExCmL8vLUFr0Kw8yzzsoJG+DO0YEip0DUikOi2WelE&#10;S9EbnY1How9Zi660DiV4T3+vOiVfpPhKgQy3SnkITBeccgvpdOncxDNbXIj51glb1fKUhviHLBpR&#10;G3p0CHUlgmA7V/8WqqmlQ48qnElsMlSqlpBqoGry0Ytq1pWwkGohcLwdYPL/L6z8ur9zrC4LPns/&#10;5cyIhpq0tgCyYp92m42GObsnFIXZamBtHSq2Qmeo4ewed6aEkkVHgrG1fk7R1vbOnSRP14jJQbkm&#10;fqladkjQHwfo4RCYpJ/j88nsfEIdkqTLp9PJZJaakz25W+fDZ8CGxUvBWyi3kHKI+a2E1rgLqQdi&#10;f+MD5UC+vQ8JMb8uo3QLRw0xKW3uQREAlEOevBP1YKUd2wsijZASTMhjhRQvWUc3VWs9OI7/7Hiy&#10;j66QaDk4/8Wrg0d6GU0YnJvaoHvt9fJ7n7Lq7HsEurojBOGwOXSdn/X922B5JDo47ObEW3ldE9g3&#10;woc74WgwqEE07OGWDqWxLTiebpxV6H6+9j/aE19Jy1lLg1Zw/2MnHHCmvxhi8nk+iX0PSZhMP45J&#10;cM81m+cas2tWSG3Jaa1Yma7RPuj+qhw2j7QTlvFVUgkj6e2Cy+B6YRW6BUBbRcJymcxoGq0IN2Zt&#10;ZU+EyJ2Hw6Nw9sS4QGT9iv1QivkLnnW2sUUGl7uAqk4kjFB3uJ5aQJOcuHTaOnFVPJeT1dNuXPwC&#10;AAD//wMAUEsDBBQABgAIAAAAIQCoCS664AAAAAsBAAAPAAAAZHJzL2Rvd25yZXYueG1sTI9BT4NA&#10;FITvJv6HzTPxZhco0AZZGmPUxFNjtcbjg30Ckd0l7Jbiv/d50uNkJjPflLvFDGKmyffOKohXEQiy&#10;jdO9bRW8vT7ebEH4gFbj4Cwp+CYPu+ryosRCu7N9ofkQWsEl1heooAthLKT0TUcG/cqNZNn7dJPB&#10;wHJqpZ7wzOVmkEkU5dJgb3mhw5HuO2q+DiejwC/6A9cP6eyP2VP9Xu/3z6mXSl1fLXe3IAIt4S8M&#10;v/iMDhUz1e5ktRcD623C6EFBEscZCE7k6SYBUStIs3wNsirl/w/VDwAAAP//AwBQSwECLQAUAAYA&#10;CAAAACEAtoM4kv4AAADhAQAAEwAAAAAAAAAAAAAAAAAAAAAAW0NvbnRlbnRfVHlwZXNdLnhtbFBL&#10;AQItABQABgAIAAAAIQA4/SH/1gAAAJQBAAALAAAAAAAAAAAAAAAAAC8BAABfcmVscy8ucmVsc1BL&#10;AQItABQABgAIAAAAIQDFd/tOkgIAAGMFAAAOAAAAAAAAAAAAAAAAAC4CAABkcnMvZTJvRG9jLnht&#10;bFBLAQItABQABgAIAAAAIQCoCS664AAAAAsBAAAPAAAAAAAAAAAAAAAAAOwEAABkcnMvZG93bnJl&#10;di54bWxQSwUGAAAAAAQABADzAAAA+QUAAAAA&#10;" adj="6300,24300" fillcolor="#82a0d7 [2164]" strokecolor="#4472c4 [3204]" strokeweight=".5pt">
                <v:fill color2="#678ccf [2612]" rotate="t" colors="0 #a8b7df;.5 #9aabd9;1 #879ed7" focus="100%" type="gradient">
                  <o:fill v:ext="view" type="gradientUnscaled"/>
                </v:fill>
                <v:textbox>
                  <w:txbxContent>
                    <w:p w14:paraId="231855C1" w14:textId="77777777" w:rsidR="00FD1665" w:rsidRDefault="00FD1665" w:rsidP="0026727D">
                      <w:pPr>
                        <w:spacing w:after="0"/>
                        <w:jc w:val="center"/>
                        <w:rPr>
                          <w:rFonts w:cs="Open Sans"/>
                          <w:color w:val="000000"/>
                        </w:rPr>
                      </w:pPr>
                      <w:r w:rsidRPr="00796BE7">
                        <w:rPr>
                          <w:rFonts w:cs="Open Sans"/>
                          <w:color w:val="000000"/>
                        </w:rPr>
                        <w:t>Let refugees come into Australia instead of being stuck on an island that feels like a jail</w:t>
                      </w:r>
                    </w:p>
                    <w:p w14:paraId="779E9903" w14:textId="77777777" w:rsidR="00FD1665" w:rsidRPr="00796BE7" w:rsidRDefault="00FD1665" w:rsidP="0026727D">
                      <w:pPr>
                        <w:spacing w:after="0"/>
                        <w:jc w:val="center"/>
                        <w:rPr>
                          <w:rFonts w:cs="Open Sans"/>
                          <w:color w:val="000000"/>
                        </w:rPr>
                      </w:pPr>
                      <w:r w:rsidRPr="00796BE7">
                        <w:rPr>
                          <w:rFonts w:cs="Open Sans"/>
                          <w:color w:val="000000"/>
                        </w:rPr>
                        <w:t>(</w:t>
                      </w:r>
                      <w:r>
                        <w:rPr>
                          <w:rFonts w:cs="Open Sans"/>
                          <w:color w:val="000000"/>
                        </w:rPr>
                        <w:t>child</w:t>
                      </w:r>
                      <w:r w:rsidRPr="00796BE7">
                        <w:rPr>
                          <w:rFonts w:cs="Open Sans"/>
                          <w:color w:val="000000"/>
                        </w:rPr>
                        <w:t>, 11)</w:t>
                      </w:r>
                    </w:p>
                    <w:p w14:paraId="1A61085F" w14:textId="77777777" w:rsidR="00FD1665" w:rsidRDefault="00FD1665" w:rsidP="0026727D">
                      <w:pPr>
                        <w:jc w:val="center"/>
                      </w:pPr>
                    </w:p>
                  </w:txbxContent>
                </v:textbox>
                <w10:wrap type="topAndBottom" anchorx="margin"/>
              </v:shape>
            </w:pict>
          </mc:Fallback>
        </mc:AlternateContent>
      </w:r>
      <w:r>
        <w:rPr>
          <w:noProof/>
        </w:rPr>
        <mc:AlternateContent>
          <mc:Choice Requires="wps">
            <w:drawing>
              <wp:anchor distT="0" distB="0" distL="114300" distR="114300" simplePos="0" relativeHeight="251945984" behindDoc="0" locked="0" layoutInCell="1" allowOverlap="1" wp14:anchorId="445ED8A7" wp14:editId="13F9876A">
                <wp:simplePos x="0" y="0"/>
                <wp:positionH relativeFrom="column">
                  <wp:posOffset>1070102</wp:posOffset>
                </wp:positionH>
                <wp:positionV relativeFrom="paragraph">
                  <wp:posOffset>3204718</wp:posOffset>
                </wp:positionV>
                <wp:extent cx="3322320" cy="2373630"/>
                <wp:effectExtent l="19050" t="19050" r="30480" b="331470"/>
                <wp:wrapTopAndBottom/>
                <wp:docPr id="834" name="Speech Bubble: Oval 834"/>
                <wp:cNvGraphicFramePr/>
                <a:graphic xmlns:a="http://schemas.openxmlformats.org/drawingml/2006/main">
                  <a:graphicData uri="http://schemas.microsoft.com/office/word/2010/wordprocessingShape">
                    <wps:wsp>
                      <wps:cNvSpPr/>
                      <wps:spPr>
                        <a:xfrm>
                          <a:off x="0" y="0"/>
                          <a:ext cx="3322320" cy="2373630"/>
                        </a:xfrm>
                        <a:prstGeom prst="wedgeEllipseCallout">
                          <a:avLst/>
                        </a:prstGeom>
                      </wps:spPr>
                      <wps:style>
                        <a:lnRef idx="1">
                          <a:schemeClr val="accent2"/>
                        </a:lnRef>
                        <a:fillRef idx="2">
                          <a:schemeClr val="accent2"/>
                        </a:fillRef>
                        <a:effectRef idx="1">
                          <a:schemeClr val="accent2"/>
                        </a:effectRef>
                        <a:fontRef idx="minor">
                          <a:schemeClr val="dk1"/>
                        </a:fontRef>
                      </wps:style>
                      <wps:txbx>
                        <w:txbxContent>
                          <w:p w14:paraId="75B92D21" w14:textId="77777777" w:rsidR="00FD1665" w:rsidRDefault="00FD1665" w:rsidP="0026727D">
                            <w:pPr>
                              <w:spacing w:after="0"/>
                              <w:jc w:val="center"/>
                              <w:rPr>
                                <w:rFonts w:cs="Open Sans"/>
                                <w:color w:val="000000"/>
                              </w:rPr>
                            </w:pPr>
                            <w:r w:rsidRPr="00796BE7">
                              <w:rPr>
                                <w:rFonts w:cs="Open Sans"/>
                                <w:color w:val="000000"/>
                              </w:rPr>
                              <w:t>We are very lucky that our country is in a safe place, we should accept more refugees and educate our people about their needs</w:t>
                            </w:r>
                          </w:p>
                          <w:p w14:paraId="5C053D07" w14:textId="77777777" w:rsidR="00FD1665" w:rsidRPr="00796BE7" w:rsidRDefault="00FD1665" w:rsidP="0026727D">
                            <w:pPr>
                              <w:spacing w:after="0"/>
                              <w:jc w:val="center"/>
                              <w:rPr>
                                <w:rFonts w:cs="Open Sans"/>
                                <w:color w:val="000000"/>
                              </w:rPr>
                            </w:pPr>
                            <w:r w:rsidRPr="00796BE7">
                              <w:rPr>
                                <w:rFonts w:cs="Open Sans"/>
                                <w:color w:val="000000"/>
                              </w:rPr>
                              <w:t>(</w:t>
                            </w:r>
                            <w:r>
                              <w:rPr>
                                <w:rFonts w:cs="Open Sans"/>
                                <w:color w:val="000000"/>
                              </w:rPr>
                              <w:t>child</w:t>
                            </w:r>
                            <w:r w:rsidRPr="00796BE7">
                              <w:rPr>
                                <w:rFonts w:cs="Open Sans"/>
                                <w:color w:val="000000"/>
                              </w:rPr>
                              <w:t>, 11)</w:t>
                            </w:r>
                          </w:p>
                          <w:p w14:paraId="50032110" w14:textId="77777777" w:rsidR="00FD1665" w:rsidRDefault="00FD1665" w:rsidP="0026727D">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45ED8A7" id="Speech Bubble: Oval 834" o:spid="_x0000_s1115" type="#_x0000_t63" style="position:absolute;margin-left:84.25pt;margin-top:252.35pt;width:261.6pt;height:186.9pt;z-index:2519459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Jr5BgQIAAEcFAAAOAAAAZHJzL2Uyb0RvYy54bWysVG1v0zAQ/o7Ef7D8naVNytiipVPpGEKa&#10;tokO7bPrnJsIxza226T8es7Oy6YxCYT44vhy99zrc7647BpJDmBdrVVB5yczSkBxXdZqV9BvD9fv&#10;zihxnqmSSa2goEdw9HL59s1Fa3JIdaVlCZagE+Xy1hS08t7kSeJ4BQ1zJ9qAQqXQtmEeRbtLSsta&#10;9N7IJJ3NTpNW29JYzcE5/HvVK+ky+hcCuL8TwoEnsqCYm4+njec2nMnyguU7y0xV8yEN9g9ZNKxW&#10;GHRydcU8I3tb/+aqqbnVTgt/wnWTaCFqDrEGrGY+e1HNpmIGYi3YHGemNrn/55bfHu4tqcuCnmUL&#10;ShRrcEgbA8Ar8nG/3UrIyd2BSRLU2KzWuBwxG3NvB8nhNVTeCduEL9ZEutjg49Rg6Dzh+DPL0jRL&#10;cQ4cdWn2ITvN4giSJ7ixzn8G3ZBwKWgL5Q4+SVkbB2smpd772Gd2uHEeM0DkiEAhZNfnE2/+KCGk&#10;JNVXEFgkZjCP6EgvWEtLsLSCMs5B+TTUh/6idYCJWsoJmP4ZONgHKETqTeC/iDohYmSt/ARuaqXt&#10;a9HL7/MhZdHbjx3o6w4t8N2266d7Pk5vq8sjjtzqfhec4dc1tvqGOX/PLJIfx4ML7e/wEFK3BdXD&#10;jZJK25+v/Q/2yEnUUtLiMhXU/dgzC5TILwrZej5fLML2RWHx/kOggH2u2T7XqH2z1jiWOT4dhsdr&#10;sPdyvAqrm0fc+1WIiiqmOMYuKPd2FNa+X3J8OTisVtEMN84wf6M2ho9ECNx56B6ZNQPfPFL1Vo+L&#10;x/IXPOttw4iUXu29FnUkYWh139dhBLitkUvDyxKeg+dytHp6/5a/AAAA//8DAFBLAwQUAAYACAAA&#10;ACEAs2hcRuEAAAALAQAADwAAAGRycy9kb3ducmV2LnhtbEyPQUvDQBCF74L/YRnBm91tsUmM2RSJ&#10;qFAq2FY8b5IxCc3Ohuy2jf56x5Pe5vHevPkmW022FyccfedIw3ymQCBVru6o0fC+f7pJQPhgqDa9&#10;I9TwhR5W+eVFZtLanWmLp11oBJeQT42GNoQhldJXLVrjZ25AYu/TjdYElmMj69Gcudz2cqFUJK3p&#10;iC+0ZsCixeqwO1rGeP7YqG8sDy9vw+N6kbwWcbEutL6+mh7uQQScwl8YfvF5B3JmKt2Rai961lGy&#10;5KiGpbqNQXAiupvzUGpIYrZknsn/P+Q/AAAA//8DAFBLAQItABQABgAIAAAAIQC2gziS/gAAAOEB&#10;AAATAAAAAAAAAAAAAAAAAAAAAABbQ29udGVudF9UeXBlc10ueG1sUEsBAi0AFAAGAAgAAAAhADj9&#10;If/WAAAAlAEAAAsAAAAAAAAAAAAAAAAALwEAAF9yZWxzLy5yZWxzUEsBAi0AFAAGAAgAAAAhAMQm&#10;vkGBAgAARwUAAA4AAAAAAAAAAAAAAAAALgIAAGRycy9lMm9Eb2MueG1sUEsBAi0AFAAGAAgAAAAh&#10;ALNoXEbhAAAACwEAAA8AAAAAAAAAAAAAAAAA2wQAAGRycy9kb3ducmV2LnhtbFBLBQYAAAAABAAE&#10;APMAAADpBQAAAAA=&#10;" adj="6300,24300" fillcolor="#f3a875 [2165]" strokecolor="#ed7d31 [3205]" strokeweight=".5pt">
                <v:fill color2="#f09558 [2613]" rotate="t" colors="0 #f7bda4;.5 #f5b195;1 #f8a581" focus="100%" type="gradient">
                  <o:fill v:ext="view" type="gradientUnscaled"/>
                </v:fill>
                <v:textbox>
                  <w:txbxContent>
                    <w:p w14:paraId="75B92D21" w14:textId="77777777" w:rsidR="00FD1665" w:rsidRDefault="00FD1665" w:rsidP="0026727D">
                      <w:pPr>
                        <w:spacing w:after="0"/>
                        <w:jc w:val="center"/>
                        <w:rPr>
                          <w:rFonts w:cs="Open Sans"/>
                          <w:color w:val="000000"/>
                        </w:rPr>
                      </w:pPr>
                      <w:r w:rsidRPr="00796BE7">
                        <w:rPr>
                          <w:rFonts w:cs="Open Sans"/>
                          <w:color w:val="000000"/>
                        </w:rPr>
                        <w:t>We are very lucky that our country is in a safe place, we should accept more refugees and educate our people about their needs</w:t>
                      </w:r>
                    </w:p>
                    <w:p w14:paraId="5C053D07" w14:textId="77777777" w:rsidR="00FD1665" w:rsidRPr="00796BE7" w:rsidRDefault="00FD1665" w:rsidP="0026727D">
                      <w:pPr>
                        <w:spacing w:after="0"/>
                        <w:jc w:val="center"/>
                        <w:rPr>
                          <w:rFonts w:cs="Open Sans"/>
                          <w:color w:val="000000"/>
                        </w:rPr>
                      </w:pPr>
                      <w:r w:rsidRPr="00796BE7">
                        <w:rPr>
                          <w:rFonts w:cs="Open Sans"/>
                          <w:color w:val="000000"/>
                        </w:rPr>
                        <w:t>(</w:t>
                      </w:r>
                      <w:r>
                        <w:rPr>
                          <w:rFonts w:cs="Open Sans"/>
                          <w:color w:val="000000"/>
                        </w:rPr>
                        <w:t>child</w:t>
                      </w:r>
                      <w:r w:rsidRPr="00796BE7">
                        <w:rPr>
                          <w:rFonts w:cs="Open Sans"/>
                          <w:color w:val="000000"/>
                        </w:rPr>
                        <w:t>, 11)</w:t>
                      </w:r>
                    </w:p>
                    <w:p w14:paraId="50032110" w14:textId="77777777" w:rsidR="00FD1665" w:rsidRDefault="00FD1665" w:rsidP="0026727D">
                      <w:pPr>
                        <w:jc w:val="center"/>
                      </w:pPr>
                    </w:p>
                  </w:txbxContent>
                </v:textbox>
                <w10:wrap type="topAndBottom"/>
              </v:shape>
            </w:pict>
          </mc:Fallback>
        </mc:AlternateContent>
      </w:r>
      <w:r>
        <w:t xml:space="preserve">Every year, children arrive in Australia as refugees or seeking asylum because they have been displaced from their homes and forced to flee their countries of origin. Some come with their families and some come alone. They come by </w:t>
      </w:r>
      <w:bookmarkStart w:id="341" w:name="_Hlk23189399"/>
      <w:r>
        <w:t xml:space="preserve">various means; some arrive as part of Australia’s resettlement program, others come on temporary visas, </w:t>
      </w:r>
      <w:bookmarkStart w:id="342" w:name="_Hlk23189423"/>
      <w:r>
        <w:t xml:space="preserve">and some arrive without </w:t>
      </w:r>
      <w:bookmarkEnd w:id="341"/>
      <w:r>
        <w:t xml:space="preserve">visas, by plane or by boat. </w:t>
      </w:r>
      <w:bookmarkEnd w:id="342"/>
    </w:p>
    <w:bookmarkEnd w:id="340"/>
    <w:p w14:paraId="07A083F5" w14:textId="77777777" w:rsidR="0026727D" w:rsidRDefault="0026727D" w:rsidP="00347F86">
      <w:r>
        <w:t>The numbers of people displaced from their homes and seeking protection in other countries has increased globally. At the end of 2017, 68.5 million people had been forcibly displaced from their homes. Of these, 25.4 million were refugees, 52% of them children.</w:t>
      </w:r>
      <w:r>
        <w:rPr>
          <w:rStyle w:val="EndnoteReference"/>
        </w:rPr>
        <w:endnoteReference w:id="734"/>
      </w:r>
      <w:r>
        <w:t xml:space="preserve"> Compared to other countries, the numbers of people who seek asylum in Australia are small. Between January 2009 and December 2018, Australia recognised or resettled 180,790 refugees, which represents 0.89% of the 20.3 million refugees who were recognised globally over that period.</w:t>
      </w:r>
      <w:r>
        <w:rPr>
          <w:rStyle w:val="EndnoteReference"/>
        </w:rPr>
        <w:endnoteReference w:id="735"/>
      </w:r>
    </w:p>
    <w:p w14:paraId="33F2F112" w14:textId="77777777" w:rsidR="0026727D" w:rsidRDefault="0026727D" w:rsidP="00347F86">
      <w:r>
        <w:t xml:space="preserve">While Australia’s resettlement program is good by world standards, its policies and laws towards refugees who come to Australia seeking protection are harsh. The mandatory immigration detention law requires that all people who arrive without visas are detained as a matter of course, regardless of whether they are children or adults. If they arrive in Australia by boat, they can be sent to another country like Nauru or Manus Island in Papua New Guinea for their asylum claims to be processed. </w:t>
      </w:r>
    </w:p>
    <w:p w14:paraId="0A1719AE" w14:textId="77777777" w:rsidR="0026727D" w:rsidRDefault="0026727D" w:rsidP="00347F86">
      <w:r>
        <w:t>Further, those children and their families who have arrived by boat, allowed to remain in Australia and found to be refugees are granted temporary protection visas only. Others, whose claims for protection are yet to be finalised, have waited for long periods of time on Bridging Visas with high levels of uncertainty and limited support. Children are often those who are most negatively impacted by these restrictive laws and policies.</w:t>
      </w:r>
    </w:p>
    <w:p w14:paraId="6B18F4FC" w14:textId="54179498" w:rsidR="00DA5D91" w:rsidRDefault="003E6186" w:rsidP="00347F86">
      <w:r>
        <w:rPr>
          <w:noProof/>
        </w:rPr>
        <mc:AlternateContent>
          <mc:Choice Requires="wps">
            <w:drawing>
              <wp:anchor distT="0" distB="0" distL="114300" distR="114300" simplePos="0" relativeHeight="251855872" behindDoc="0" locked="0" layoutInCell="1" allowOverlap="1" wp14:anchorId="016FE089" wp14:editId="1FFFB0FF">
                <wp:simplePos x="0" y="0"/>
                <wp:positionH relativeFrom="margin">
                  <wp:posOffset>771331</wp:posOffset>
                </wp:positionH>
                <wp:positionV relativeFrom="paragraph">
                  <wp:posOffset>361457</wp:posOffset>
                </wp:positionV>
                <wp:extent cx="4130040" cy="1691640"/>
                <wp:effectExtent l="0" t="0" r="22860" b="251460"/>
                <wp:wrapTopAndBottom/>
                <wp:docPr id="238" name="Speech Bubble: Rectangle with Corners Rounded 238"/>
                <wp:cNvGraphicFramePr/>
                <a:graphic xmlns:a="http://schemas.openxmlformats.org/drawingml/2006/main">
                  <a:graphicData uri="http://schemas.microsoft.com/office/word/2010/wordprocessingShape">
                    <wps:wsp>
                      <wps:cNvSpPr/>
                      <wps:spPr>
                        <a:xfrm>
                          <a:off x="0" y="0"/>
                          <a:ext cx="4130040" cy="1691640"/>
                        </a:xfrm>
                        <a:prstGeom prst="wedgeRoundRectCallout">
                          <a:avLst/>
                        </a:prstGeom>
                      </wps:spPr>
                      <wps:style>
                        <a:lnRef idx="1">
                          <a:schemeClr val="accent1"/>
                        </a:lnRef>
                        <a:fillRef idx="2">
                          <a:schemeClr val="accent1"/>
                        </a:fillRef>
                        <a:effectRef idx="1">
                          <a:schemeClr val="accent1"/>
                        </a:effectRef>
                        <a:fontRef idx="minor">
                          <a:schemeClr val="dk1"/>
                        </a:fontRef>
                      </wps:style>
                      <wps:txbx>
                        <w:txbxContent>
                          <w:p w14:paraId="3FFD3725" w14:textId="77777777" w:rsidR="00FD1665" w:rsidRDefault="00FD1665" w:rsidP="00DA5D91">
                            <w:pPr>
                              <w:spacing w:after="0"/>
                              <w:jc w:val="center"/>
                              <w:rPr>
                                <w:rFonts w:cs="Open Sans"/>
                                <w:color w:val="000000"/>
                              </w:rPr>
                            </w:pPr>
                            <w:r w:rsidRPr="00796BE7">
                              <w:rPr>
                                <w:rFonts w:cs="Open Sans"/>
                                <w:color w:val="000000"/>
                              </w:rPr>
                              <w:t>It’s a pretty safe place but I feel that the government isn’t doing enough for poverty and refugees. Especially Refugees</w:t>
                            </w:r>
                          </w:p>
                          <w:p w14:paraId="703952B7" w14:textId="77777777" w:rsidR="00FD1665" w:rsidRPr="00796BE7" w:rsidRDefault="00FD1665" w:rsidP="00DA5D91">
                            <w:pPr>
                              <w:spacing w:after="0"/>
                              <w:jc w:val="center"/>
                              <w:rPr>
                                <w:rFonts w:cs="Open Sans"/>
                                <w:color w:val="000000"/>
                              </w:rPr>
                            </w:pPr>
                            <w:r w:rsidRPr="00796BE7">
                              <w:rPr>
                                <w:rFonts w:cs="Open Sans"/>
                                <w:color w:val="000000"/>
                              </w:rPr>
                              <w:t>(</w:t>
                            </w:r>
                            <w:r>
                              <w:rPr>
                                <w:rFonts w:cs="Open Sans"/>
                                <w:color w:val="000000"/>
                              </w:rPr>
                              <w:t>child</w:t>
                            </w:r>
                            <w:r w:rsidRPr="00796BE7">
                              <w:rPr>
                                <w:rFonts w:cs="Open Sans"/>
                                <w:color w:val="000000"/>
                              </w:rPr>
                              <w:t>, 12)</w:t>
                            </w:r>
                          </w:p>
                          <w:p w14:paraId="6227333C" w14:textId="77777777" w:rsidR="00FD1665" w:rsidRDefault="00FD1665" w:rsidP="00DA5D91">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16FE089" id="Speech Bubble: Rectangle with Corners Rounded 238" o:spid="_x0000_s1116" type="#_x0000_t62" style="position:absolute;margin-left:60.75pt;margin-top:28.45pt;width:325.2pt;height:133.2pt;z-index:25185587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xKu6jgIAAGMFAAAOAAAAZHJzL2Uyb0RvYy54bWysVN9v0zAQfkfif7D8ztJ0ZbBo6VQ6DSFN&#10;bFqH9uw65ybC8RnbbVr+es5Omk1jEgjxkvh8P/3dd3dxuW8124HzDZqS5ycTzsBIrBqzKfm3h+t3&#10;HznzQZhKaDRQ8gN4fjl/++aiswVMsUZdgWMUxPiisyWvQ7BFlnlZQyv8CVowpFToWhFIdJuscqKj&#10;6K3OppPJWdahq6xDCd7T7VWv5PMUXymQ4VYpD4HpklNtIX1d+q7jN5tfiGLjhK0bOZQh/qGKVjSG&#10;ko6hrkQQbOua30K1jXToUYUTiW2GSjUS0hvoNfnkxWtWtbCQ3kLgeDvC5P9fWPl1d+dYU5V8ekqt&#10;MqKlJq0sgKzZp+16raFg94SiMBsNrGtCzZboDDWc3ePWVFCx6EgwdtYXFG1l79wgeTpGTPbKtfFP&#10;r2X7BP1hhB72gUm6nOWnk8mMOiRJl5+d52ckUJzsyd06Hz4DtiweSt5BtYFUQ6xvKbTGbUg9ELsb&#10;H3rfow8FivX1FaVTOGiIRWlzD4oAoBry5J2oB0vt2E4QaYSUYEI+1JKso5tqtB4dp392HOyjKyRa&#10;js5/kXX0SJnRhNG5bQy617JX348lq97+iED/7ghB2K/3qfPnCel4tcbqQHRw2M+Jt/K6IbBvhA93&#10;wtFgUINo2MMtfZTGruQ4nDir0f187T7aE19Jy1lHg1Zy/2MrHHCmvxhi8nk+i30PSZi9/zAlwT3X&#10;rJ9rzLZdIrUlp7ViZTpG+6CPR+WwfaSdsIhZSSWMpNwll8EdhWXoFwBtFQmLRTKjabQi3JiVlUci&#10;RO487B+FswPjApH1Kx6HUhQveNbbxhYZXGwDqiaR8AnXoQU0yYnXw9aJq+K5nKyeduP8FwAAAP//&#10;AwBQSwMEFAAGAAgAAAAhAOifDwvfAAAACgEAAA8AAABkcnMvZG93bnJldi54bWxMj01PwzAMhu9I&#10;/IfISNxY+rFuozSdEAIkThODIY5uY9qKJqmarCv/Hu8EN7/yo9ePi+1sejHR6DtnFcSLCATZ2unO&#10;Ngre355uNiB8QKuxd5YU/JCHbXl5UWCu3cm+0rQPjeAS63NU0IYw5FL6uiWDfuEGsrz7cqPBwHFs&#10;pB7xxOWml0kUraTBzvKFFgd6aKn+3h+NAj/rT0wfl5M/ZM/VR7XbvSy9VOr6ar6/AxFoDn8wnPVZ&#10;HUp2qtzRai96zkmcMaogW92CYGC9jnmoFKRJmoIsC/n/hfIXAAD//wMAUEsBAi0AFAAGAAgAAAAh&#10;ALaDOJL+AAAA4QEAABMAAAAAAAAAAAAAAAAAAAAAAFtDb250ZW50X1R5cGVzXS54bWxQSwECLQAU&#10;AAYACAAAACEAOP0h/9YAAACUAQAACwAAAAAAAAAAAAAAAAAvAQAAX3JlbHMvLnJlbHNQSwECLQAU&#10;AAYACAAAACEAl8Sruo4CAABjBQAADgAAAAAAAAAAAAAAAAAuAgAAZHJzL2Uyb0RvYy54bWxQSwEC&#10;LQAUAAYACAAAACEA6J8PC98AAAAKAQAADwAAAAAAAAAAAAAAAADoBAAAZHJzL2Rvd25yZXYueG1s&#10;UEsFBgAAAAAEAAQA8wAAAPQFAAAAAA==&#10;" adj="6300,24300" fillcolor="#82a0d7 [2164]" strokecolor="#4472c4 [3204]" strokeweight=".5pt">
                <v:fill color2="#678ccf [2612]" rotate="t" colors="0 #a8b7df;.5 #9aabd9;1 #879ed7" focus="100%" type="gradient">
                  <o:fill v:ext="view" type="gradientUnscaled"/>
                </v:fill>
                <v:textbox>
                  <w:txbxContent>
                    <w:p w14:paraId="3FFD3725" w14:textId="77777777" w:rsidR="00FD1665" w:rsidRDefault="00FD1665" w:rsidP="00DA5D91">
                      <w:pPr>
                        <w:spacing w:after="0"/>
                        <w:jc w:val="center"/>
                        <w:rPr>
                          <w:rFonts w:cs="Open Sans"/>
                          <w:color w:val="000000"/>
                        </w:rPr>
                      </w:pPr>
                      <w:r w:rsidRPr="00796BE7">
                        <w:rPr>
                          <w:rFonts w:cs="Open Sans"/>
                          <w:color w:val="000000"/>
                        </w:rPr>
                        <w:t>It’s a pretty safe place but I feel that the government isn’t doing enough for poverty and refugees. Especially Refugees</w:t>
                      </w:r>
                    </w:p>
                    <w:p w14:paraId="703952B7" w14:textId="77777777" w:rsidR="00FD1665" w:rsidRPr="00796BE7" w:rsidRDefault="00FD1665" w:rsidP="00DA5D91">
                      <w:pPr>
                        <w:spacing w:after="0"/>
                        <w:jc w:val="center"/>
                        <w:rPr>
                          <w:rFonts w:cs="Open Sans"/>
                          <w:color w:val="000000"/>
                        </w:rPr>
                      </w:pPr>
                      <w:r w:rsidRPr="00796BE7">
                        <w:rPr>
                          <w:rFonts w:cs="Open Sans"/>
                          <w:color w:val="000000"/>
                        </w:rPr>
                        <w:t>(</w:t>
                      </w:r>
                      <w:r>
                        <w:rPr>
                          <w:rFonts w:cs="Open Sans"/>
                          <w:color w:val="000000"/>
                        </w:rPr>
                        <w:t>child</w:t>
                      </w:r>
                      <w:r w:rsidRPr="00796BE7">
                        <w:rPr>
                          <w:rFonts w:cs="Open Sans"/>
                          <w:color w:val="000000"/>
                        </w:rPr>
                        <w:t>, 12)</w:t>
                      </w:r>
                    </w:p>
                    <w:p w14:paraId="6227333C" w14:textId="77777777" w:rsidR="00FD1665" w:rsidRDefault="00FD1665" w:rsidP="00DA5D91">
                      <w:pPr>
                        <w:jc w:val="center"/>
                      </w:pPr>
                    </w:p>
                  </w:txbxContent>
                </v:textbox>
                <w10:wrap type="topAndBottom" anchorx="margin"/>
              </v:shape>
            </w:pict>
          </mc:Fallback>
        </mc:AlternateContent>
      </w:r>
      <w:r>
        <w:rPr>
          <w:noProof/>
        </w:rPr>
        <mc:AlternateContent>
          <mc:Choice Requires="wps">
            <w:drawing>
              <wp:anchor distT="0" distB="0" distL="114300" distR="114300" simplePos="0" relativeHeight="251856896" behindDoc="0" locked="0" layoutInCell="1" allowOverlap="1" wp14:anchorId="3D301C6C" wp14:editId="13B4FF83">
                <wp:simplePos x="0" y="0"/>
                <wp:positionH relativeFrom="margin">
                  <wp:posOffset>3021330</wp:posOffset>
                </wp:positionH>
                <wp:positionV relativeFrom="paragraph">
                  <wp:posOffset>3380922</wp:posOffset>
                </wp:positionV>
                <wp:extent cx="3070860" cy="1630680"/>
                <wp:effectExtent l="0" t="0" r="15240" b="236220"/>
                <wp:wrapTopAndBottom/>
                <wp:docPr id="239" name="Speech Bubble: Rectangle with Corners Rounded 239"/>
                <wp:cNvGraphicFramePr/>
                <a:graphic xmlns:a="http://schemas.openxmlformats.org/drawingml/2006/main">
                  <a:graphicData uri="http://schemas.microsoft.com/office/word/2010/wordprocessingShape">
                    <wps:wsp>
                      <wps:cNvSpPr/>
                      <wps:spPr>
                        <a:xfrm>
                          <a:off x="0" y="0"/>
                          <a:ext cx="3070860" cy="1630680"/>
                        </a:xfrm>
                        <a:prstGeom prst="wedgeRoundRectCallout">
                          <a:avLst/>
                        </a:prstGeom>
                      </wps:spPr>
                      <wps:style>
                        <a:lnRef idx="1">
                          <a:schemeClr val="accent1"/>
                        </a:lnRef>
                        <a:fillRef idx="2">
                          <a:schemeClr val="accent1"/>
                        </a:fillRef>
                        <a:effectRef idx="1">
                          <a:schemeClr val="accent1"/>
                        </a:effectRef>
                        <a:fontRef idx="minor">
                          <a:schemeClr val="dk1"/>
                        </a:fontRef>
                      </wps:style>
                      <wps:txbx>
                        <w:txbxContent>
                          <w:p w14:paraId="40EA882D" w14:textId="77777777" w:rsidR="00FD1665" w:rsidRDefault="00FD1665" w:rsidP="00DA5D91">
                            <w:pPr>
                              <w:jc w:val="center"/>
                              <w:rPr>
                                <w:rFonts w:cs="Open Sans"/>
                                <w:color w:val="000000"/>
                              </w:rPr>
                            </w:pPr>
                            <w:r w:rsidRPr="00796BE7">
                              <w:rPr>
                                <w:rFonts w:cs="Open Sans"/>
                                <w:color w:val="000000"/>
                              </w:rPr>
                              <w:t>That it is a</w:t>
                            </w:r>
                            <w:r>
                              <w:rPr>
                                <w:rFonts w:cs="Open Sans"/>
                                <w:color w:val="000000"/>
                              </w:rPr>
                              <w:t>n</w:t>
                            </w:r>
                            <w:r w:rsidRPr="00796BE7">
                              <w:rPr>
                                <w:rFonts w:cs="Open Sans"/>
                                <w:color w:val="000000"/>
                              </w:rPr>
                              <w:t xml:space="preserve"> amazing place to grow up in and the government should allow more refugees to settle here</w:t>
                            </w:r>
                          </w:p>
                          <w:p w14:paraId="00770596" w14:textId="77777777" w:rsidR="00FD1665" w:rsidRDefault="00FD1665" w:rsidP="00DA5D91">
                            <w:pPr>
                              <w:jc w:val="center"/>
                            </w:pPr>
                            <w:r w:rsidRPr="00796BE7">
                              <w:rPr>
                                <w:rFonts w:cs="Open Sans"/>
                                <w:color w:val="000000"/>
                              </w:rPr>
                              <w:t>(</w:t>
                            </w:r>
                            <w:r>
                              <w:rPr>
                                <w:rFonts w:cs="Open Sans"/>
                                <w:color w:val="000000"/>
                              </w:rPr>
                              <w:t>child</w:t>
                            </w:r>
                            <w:r w:rsidRPr="00796BE7">
                              <w:rPr>
                                <w:rFonts w:cs="Open Sans"/>
                                <w:color w:val="000000"/>
                              </w:rPr>
                              <w:t>, 12)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D301C6C" id="Speech Bubble: Rectangle with Corners Rounded 239" o:spid="_x0000_s1117" type="#_x0000_t62" style="position:absolute;margin-left:237.9pt;margin-top:266.2pt;width:241.8pt;height:128.4pt;z-index:25185689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B/bmkQIAAGMFAAAOAAAAZHJzL2Uyb0RvYy54bWysVF9P2zAQf5+072D5fSQprEBFiroipkkI&#10;EGXi2XXOTTTH59lu0+7Tc3bagBjSpmkvyZ3v/93v7uJy22q2AecbNCUvjnLOwEisGrMq+ffH609n&#10;nPkgTCU0Gij5Djy/nH78cNHZCYywRl2BY+TE+ElnS16HYCdZ5mUNrfBHaMGQUKFrRSDWrbLKiY68&#10;tzob5fk469BV1qEE7+n1qhfyafKvFMhwp5SHwHTJKbeQvi59l/GbTS/EZOWErRu5T0P8QxataAwF&#10;HVxdiSDY2jW/uWob6dCjCkcS2wyVaiSkGqiaIn9TzaIWFlIt1Bxvhzb5/+dW3m7uHWuqko+Ozzkz&#10;oqUhLSyArNmX9XKpYcIeqIvCrDSwrgk1m6MzNHD2gGtTQcWiIbWxs35C3hb23u05T2TsyVa5Nv6p&#10;WrZNrd8NrYdtYJIej/PT/GxME5IkK8bH+fgsDSd7MbfOh6+ALYtEyTuoVpByiPnNhda4DmkGYnPj&#10;A+VAtgcbYmJ+fUaJCjsNMSltHkBRAyiHIlkn6MFcO7YRBBohJZhQxArJX9KOZqrRejAc/dlwrx9N&#10;IcFyMP6LqINFiowmDMZtY9C9F736cUhZ9fqHDvR1xxaE7XKbJn+eVOPTEqsdwcFhvyfeyuuGmn0j&#10;fLgXjhaDBkTLHu7oozR2Jcc9xVmN7td771Gf8EpSzjpatJL7n2vhgDP9zRCSz4uTk7iZiTn5fDoi&#10;xr2WLF9LzLqdI42loLNiZSKjftAHUjlsn+gmzGJUEgkjKXbJZXAHZh76A0BXRcJsltRoG60IN2Zh&#10;5QEIETuP2yfh7B5xgcB6i4elFJM3OOt144gMztYBVZNA+NLX/QhokxOW9lcnnorXfNJ6uY3TZwAA&#10;AP//AwBQSwMEFAAGAAgAAAAhAC5Eeu/hAAAACwEAAA8AAABkcnMvZG93bnJldi54bWxMj0FPg0AQ&#10;he8m/ofNmHizixRsQZbGGDXx1Fht43FhRyCys4TZUvz3bk96m5d5ee97xWa2vZhw5M6RgttFBAKp&#10;dqajRsHH+/PNGgR7TUb3jlDBDzJsysuLQufGnegNp51vRAghzrWC1vshl5LrFq3mhRuQwu/LjVb7&#10;IMdGmlGfQrjtZRxFd9LqjkJDqwd8bLH+3h2tAp7Np14+JRPv05fqUG23rwlLpa6v5od7EB5n/2eG&#10;M35AhzIwVe5IhkWvIFmlAd0rSJdxAiI4sjQLR6Vgtc5ikGUh/28ofwEAAP//AwBQSwECLQAUAAYA&#10;CAAAACEAtoM4kv4AAADhAQAAEwAAAAAAAAAAAAAAAAAAAAAAW0NvbnRlbnRfVHlwZXNdLnhtbFBL&#10;AQItABQABgAIAAAAIQA4/SH/1gAAAJQBAAALAAAAAAAAAAAAAAAAAC8BAABfcmVscy8ucmVsc1BL&#10;AQItABQABgAIAAAAIQDEB/bmkQIAAGMFAAAOAAAAAAAAAAAAAAAAAC4CAABkcnMvZTJvRG9jLnht&#10;bFBLAQItABQABgAIAAAAIQAuRHrv4QAAAAsBAAAPAAAAAAAAAAAAAAAAAOsEAABkcnMvZG93bnJl&#10;di54bWxQSwUGAAAAAAQABADzAAAA+QUAAAAA&#10;" adj="6300,24300" fillcolor="#82a0d7 [2164]" strokecolor="#4472c4 [3204]" strokeweight=".5pt">
                <v:fill color2="#678ccf [2612]" rotate="t" colors="0 #a8b7df;.5 #9aabd9;1 #879ed7" focus="100%" type="gradient">
                  <o:fill v:ext="view" type="gradientUnscaled"/>
                </v:fill>
                <v:textbox>
                  <w:txbxContent>
                    <w:p w14:paraId="40EA882D" w14:textId="77777777" w:rsidR="00FD1665" w:rsidRDefault="00FD1665" w:rsidP="00DA5D91">
                      <w:pPr>
                        <w:jc w:val="center"/>
                        <w:rPr>
                          <w:rFonts w:cs="Open Sans"/>
                          <w:color w:val="000000"/>
                        </w:rPr>
                      </w:pPr>
                      <w:r w:rsidRPr="00796BE7">
                        <w:rPr>
                          <w:rFonts w:cs="Open Sans"/>
                          <w:color w:val="000000"/>
                        </w:rPr>
                        <w:t>That it is a</w:t>
                      </w:r>
                      <w:r>
                        <w:rPr>
                          <w:rFonts w:cs="Open Sans"/>
                          <w:color w:val="000000"/>
                        </w:rPr>
                        <w:t>n</w:t>
                      </w:r>
                      <w:r w:rsidRPr="00796BE7">
                        <w:rPr>
                          <w:rFonts w:cs="Open Sans"/>
                          <w:color w:val="000000"/>
                        </w:rPr>
                        <w:t xml:space="preserve"> amazing place to grow up in and the government should allow more refugees to settle here</w:t>
                      </w:r>
                    </w:p>
                    <w:p w14:paraId="00770596" w14:textId="77777777" w:rsidR="00FD1665" w:rsidRDefault="00FD1665" w:rsidP="00DA5D91">
                      <w:pPr>
                        <w:jc w:val="center"/>
                      </w:pPr>
                      <w:r w:rsidRPr="00796BE7">
                        <w:rPr>
                          <w:rFonts w:cs="Open Sans"/>
                          <w:color w:val="000000"/>
                        </w:rPr>
                        <w:t>(</w:t>
                      </w:r>
                      <w:r>
                        <w:rPr>
                          <w:rFonts w:cs="Open Sans"/>
                          <w:color w:val="000000"/>
                        </w:rPr>
                        <w:t>child</w:t>
                      </w:r>
                      <w:r w:rsidRPr="00796BE7">
                        <w:rPr>
                          <w:rFonts w:cs="Open Sans"/>
                          <w:color w:val="000000"/>
                        </w:rPr>
                        <w:t>, 12)</w:t>
                      </w:r>
                    </w:p>
                  </w:txbxContent>
                </v:textbox>
                <w10:wrap type="topAndBottom" anchorx="margin"/>
              </v:shape>
            </w:pict>
          </mc:Fallback>
        </mc:AlternateContent>
      </w:r>
      <w:r>
        <w:rPr>
          <w:noProof/>
        </w:rPr>
        <mc:AlternateContent>
          <mc:Choice Requires="wps">
            <w:drawing>
              <wp:anchor distT="0" distB="0" distL="114300" distR="114300" simplePos="0" relativeHeight="251863040" behindDoc="0" locked="0" layoutInCell="1" allowOverlap="1" wp14:anchorId="392CF703" wp14:editId="1BACC8F4">
                <wp:simplePos x="0" y="0"/>
                <wp:positionH relativeFrom="column">
                  <wp:posOffset>-143251</wp:posOffset>
                </wp:positionH>
                <wp:positionV relativeFrom="paragraph">
                  <wp:posOffset>2375755</wp:posOffset>
                </wp:positionV>
                <wp:extent cx="2922270" cy="1489710"/>
                <wp:effectExtent l="19050" t="19050" r="30480" b="205740"/>
                <wp:wrapTopAndBottom/>
                <wp:docPr id="240" name="Speech Bubble: Oval 240"/>
                <wp:cNvGraphicFramePr/>
                <a:graphic xmlns:a="http://schemas.openxmlformats.org/drawingml/2006/main">
                  <a:graphicData uri="http://schemas.microsoft.com/office/word/2010/wordprocessingShape">
                    <wps:wsp>
                      <wps:cNvSpPr/>
                      <wps:spPr>
                        <a:xfrm>
                          <a:off x="0" y="0"/>
                          <a:ext cx="2922270" cy="1489710"/>
                        </a:xfrm>
                        <a:prstGeom prst="wedgeEllipseCallout">
                          <a:avLst/>
                        </a:prstGeom>
                      </wps:spPr>
                      <wps:style>
                        <a:lnRef idx="1">
                          <a:schemeClr val="accent4"/>
                        </a:lnRef>
                        <a:fillRef idx="2">
                          <a:schemeClr val="accent4"/>
                        </a:fillRef>
                        <a:effectRef idx="1">
                          <a:schemeClr val="accent4"/>
                        </a:effectRef>
                        <a:fontRef idx="minor">
                          <a:schemeClr val="dk1"/>
                        </a:fontRef>
                      </wps:style>
                      <wps:txbx>
                        <w:txbxContent>
                          <w:p w14:paraId="2604EAB1" w14:textId="77777777" w:rsidR="00FD1665" w:rsidRDefault="00FD1665" w:rsidP="00DA5D91">
                            <w:pPr>
                              <w:jc w:val="center"/>
                            </w:pPr>
                            <w:r w:rsidRPr="002D430D">
                              <w:t xml:space="preserve">Look after refugees </w:t>
                            </w:r>
                          </w:p>
                          <w:p w14:paraId="25AC56C1" w14:textId="77777777" w:rsidR="00FD1665" w:rsidRDefault="00FD1665" w:rsidP="00DA5D91">
                            <w:pPr>
                              <w:jc w:val="center"/>
                            </w:pPr>
                            <w:r w:rsidRPr="002D430D">
                              <w:t>(child, 12)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92CF703" id="Speech Bubble: Oval 240" o:spid="_x0000_s1118" type="#_x0000_t63" style="position:absolute;margin-left:-11.3pt;margin-top:187.05pt;width:230.1pt;height:117.3pt;z-index:2518630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NjN/gAIAAEcFAAAOAAAAZHJzL2Uyb0RvYy54bWysVG1v0zAQ/o7Ef7D8naWJClujpVPpGEKa&#10;1okO7bPrnJsIxza226T8es7Oy6YxCYT44vhy99zrc7686hpJjmBdrVVB07MZJaC4Lmu1L+i3h5t3&#10;F5Q4z1TJpFZQ0BM4erV8++ayNTlkutKyBEvQiXJ5awpaeW/yJHG8goa5M21AoVJo2zCPot0npWUt&#10;em9kks1mH5JW29JYzcE5/HvdK+ky+hcCuN8I4cATWVDMzcfTxnMXzmR5yfK9Zaaq+ZAG+4csGlYr&#10;DDq5umaekYOtf3PV1Nxqp4U/47pJtBA1h1gDVpPOXlSzrZiBWAs2x5mpTe7/ueV3x3tL6rKg2Rz7&#10;o1iDQ9oaAF6Rj4fdTkJONkcmSVBjs1rjcsRszb0dJIfXUHknbBO+WBPpYoNPU4Oh84Tjz2yRZdk5&#10;xuGoS+cXi/M0ek2e4MY6/xl0Q8KloC2Ue/gkZW0crJmU+uBjn9nx1nnMAJEjAoWQXZ9PvPmThJCS&#10;VF9BYJGYQRrRkV6wlpZgaQVlnIPy81Af+ovWASZqKSdg9mfgYB+gEKk3gf8i6oSIkbXyE7iplbav&#10;RS+/p0PKorcfO9DXHVrgu10Xp7vIxuntdHnCkVvd74Iz/KbGVt8y5++ZRfLjeHCh/QYPIXVbUD3c&#10;KKm0/fna/2CPnEQtJS0uU0HdjwOzQIn8opCti3Qe2OWjMH9/nqFgn2t2zzXq0Kw1jiXFp8PweA32&#10;Xo5XYXXziHu/ClFRxRTH2AXl3o7C2vdLji8Hh9UqmuHGGeZv1dbwkQiBOw/dI7Nm4JtHqt7pcfFY&#10;/oJnvW0YkdKrg9eijiQMre77OowAtzVyaXhZwnPwXI5WT+/f8hcAAAD//wMAUEsDBBQABgAIAAAA&#10;IQAjKZCm3wAAAAsBAAAPAAAAZHJzL2Rvd25yZXYueG1sTI/LTsMwEEX3SPyDNUjsWudRkihkUiEk&#10;kNjRBvau7SYR9jiK3TT8PWYFy5k5unNus1+tYYue/egIId0mwDRJp0bqET66l00FzAdBShhHGuFb&#10;e9i3tzeNqJW70kEvx9CzGEK+FghDCFPNuZeDtsJv3aQp3s5utiLEce65msU1hlvDsyQpuBUjxQ+D&#10;mPTzoOXX8WIRzKFbKvl+fstl58uHz1dK+USI93fr0yOwoNfwB8OvflSHNjqd3IWUZwZhk2VFRBHy&#10;cpcCi8QuL+PmhFAkVQm8bfj/Du0PAAAA//8DAFBLAQItABQABgAIAAAAIQC2gziS/gAAAOEBAAAT&#10;AAAAAAAAAAAAAAAAAAAAAABbQ29udGVudF9UeXBlc10ueG1sUEsBAi0AFAAGAAgAAAAhADj9If/W&#10;AAAAlAEAAAsAAAAAAAAAAAAAAAAALwEAAF9yZWxzLy5yZWxzUEsBAi0AFAAGAAgAAAAhAEE2M3+A&#10;AgAARwUAAA4AAAAAAAAAAAAAAAAALgIAAGRycy9lMm9Eb2MueG1sUEsBAi0AFAAGAAgAAAAhACMp&#10;kKbfAAAACwEAAA8AAAAAAAAAAAAAAAAA2gQAAGRycy9kb3ducmV2LnhtbFBLBQYAAAAABAAEAPMA&#10;AADmBQAAAAA=&#10;" adj="6300,24300" fillcolor="#ffd555 [2167]" strokecolor="#ffc000 [3207]" strokeweight=".5pt">
                <v:fill color2="#ffcc31 [2615]" rotate="t" colors="0 #ffdd9c;.5 #ffd78e;1 #ffd479" focus="100%" type="gradient">
                  <o:fill v:ext="view" type="gradientUnscaled"/>
                </v:fill>
                <v:textbox>
                  <w:txbxContent>
                    <w:p w14:paraId="2604EAB1" w14:textId="77777777" w:rsidR="00FD1665" w:rsidRDefault="00FD1665" w:rsidP="00DA5D91">
                      <w:pPr>
                        <w:jc w:val="center"/>
                      </w:pPr>
                      <w:r w:rsidRPr="002D430D">
                        <w:t xml:space="preserve">Look after refugees </w:t>
                      </w:r>
                    </w:p>
                    <w:p w14:paraId="25AC56C1" w14:textId="77777777" w:rsidR="00FD1665" w:rsidRDefault="00FD1665" w:rsidP="00DA5D91">
                      <w:pPr>
                        <w:jc w:val="center"/>
                      </w:pPr>
                      <w:r w:rsidRPr="002D430D">
                        <w:t>(child, 12)</w:t>
                      </w:r>
                    </w:p>
                  </w:txbxContent>
                </v:textbox>
                <w10:wrap type="topAndBottom"/>
              </v:shape>
            </w:pict>
          </mc:Fallback>
        </mc:AlternateContent>
      </w:r>
    </w:p>
    <w:p w14:paraId="146A80F3" w14:textId="77777777" w:rsidR="00DA5D91" w:rsidRDefault="00DA5D91" w:rsidP="00347F86">
      <w:pPr>
        <w:pStyle w:val="Heading2"/>
      </w:pPr>
      <w:bookmarkStart w:id="343" w:name="_Toc25573161"/>
      <w:bookmarkStart w:id="344" w:name="_Hlk22137186"/>
      <w:bookmarkStart w:id="345" w:name="_Hlk22137769"/>
      <w:r>
        <w:t>Number of children in immigration detention</w:t>
      </w:r>
      <w:bookmarkEnd w:id="343"/>
    </w:p>
    <w:p w14:paraId="25E1ADE2" w14:textId="77777777" w:rsidR="0026727D" w:rsidRDefault="0026727D" w:rsidP="00347F86">
      <w:pPr>
        <w:rPr>
          <w:rFonts w:cs="Open Sans"/>
        </w:rPr>
      </w:pPr>
      <w:bookmarkStart w:id="346" w:name="_Hlk23783686"/>
      <w:bookmarkStart w:id="347" w:name="_Hlk23189499"/>
      <w:bookmarkEnd w:id="344"/>
      <w:bookmarkEnd w:id="345"/>
      <w:r w:rsidRPr="003F5A40">
        <w:rPr>
          <w:rFonts w:cs="Open Sans"/>
        </w:rPr>
        <w:t>The number of children in immigration detention ha</w:t>
      </w:r>
      <w:r>
        <w:rPr>
          <w:rFonts w:cs="Open Sans"/>
        </w:rPr>
        <w:t>s</w:t>
      </w:r>
      <w:r w:rsidRPr="003F5A40">
        <w:rPr>
          <w:rFonts w:cs="Open Sans"/>
        </w:rPr>
        <w:t xml:space="preserve"> decreased markedly since 2012</w:t>
      </w:r>
      <w:r>
        <w:rPr>
          <w:rFonts w:cs="Open Sans"/>
        </w:rPr>
        <w:t xml:space="preserve">. </w:t>
      </w:r>
      <w:r w:rsidRPr="003F5A40">
        <w:rPr>
          <w:rFonts w:cs="Open Sans"/>
        </w:rPr>
        <w:t xml:space="preserve"> </w:t>
      </w:r>
      <w:r>
        <w:rPr>
          <w:rFonts w:cs="Open Sans"/>
        </w:rPr>
        <w:t>C</w:t>
      </w:r>
      <w:r w:rsidRPr="003F5A40">
        <w:rPr>
          <w:rFonts w:cs="Open Sans"/>
        </w:rPr>
        <w:t>ommunity-based alternatives to detention are</w:t>
      </w:r>
      <w:r>
        <w:rPr>
          <w:rFonts w:cs="Open Sans"/>
        </w:rPr>
        <w:t xml:space="preserve"> most commonly</w:t>
      </w:r>
      <w:r w:rsidRPr="003F5A40">
        <w:rPr>
          <w:rFonts w:cs="Open Sans"/>
        </w:rPr>
        <w:t xml:space="preserve"> used for children</w:t>
      </w:r>
      <w:r>
        <w:rPr>
          <w:rFonts w:cs="Open Sans"/>
        </w:rPr>
        <w:t>.</w:t>
      </w:r>
    </w:p>
    <w:bookmarkEnd w:id="346"/>
    <w:p w14:paraId="5DD87C42" w14:textId="77777777" w:rsidR="0026727D" w:rsidRDefault="0026727D" w:rsidP="00347F86">
      <w:pPr>
        <w:rPr>
          <w:rFonts w:cs="Open Sans"/>
        </w:rPr>
      </w:pPr>
      <w:r w:rsidRPr="003F5A40">
        <w:rPr>
          <w:rFonts w:cs="Open Sans"/>
        </w:rPr>
        <w:t xml:space="preserve">According to </w:t>
      </w:r>
      <w:r>
        <w:rPr>
          <w:rFonts w:cs="Open Sans"/>
        </w:rPr>
        <w:t xml:space="preserve">the </w:t>
      </w:r>
      <w:r w:rsidRPr="003F5A40">
        <w:rPr>
          <w:rFonts w:cs="Open Sans"/>
        </w:rPr>
        <w:t xml:space="preserve">Australian Government, </w:t>
      </w:r>
      <w:r>
        <w:rPr>
          <w:rFonts w:cs="Open Sans"/>
        </w:rPr>
        <w:t>on</w:t>
      </w:r>
      <w:r w:rsidRPr="003F5A40">
        <w:rPr>
          <w:rFonts w:cs="Open Sans"/>
        </w:rPr>
        <w:t xml:space="preserve"> 3</w:t>
      </w:r>
      <w:r>
        <w:rPr>
          <w:rFonts w:cs="Open Sans"/>
        </w:rPr>
        <w:t>1</w:t>
      </w:r>
      <w:r w:rsidRPr="003F5A40">
        <w:rPr>
          <w:rFonts w:cs="Open Sans"/>
        </w:rPr>
        <w:t xml:space="preserve"> </w:t>
      </w:r>
      <w:r>
        <w:rPr>
          <w:rFonts w:cs="Open Sans"/>
        </w:rPr>
        <w:t>August 2019</w:t>
      </w:r>
      <w:r w:rsidRPr="003F5A40">
        <w:rPr>
          <w:rFonts w:cs="Open Sans"/>
        </w:rPr>
        <w:t xml:space="preserve"> there were </w:t>
      </w:r>
      <w:r>
        <w:rPr>
          <w:rFonts w:cs="Open Sans"/>
        </w:rPr>
        <w:t>fewer than five</w:t>
      </w:r>
      <w:r w:rsidRPr="003F5A40">
        <w:rPr>
          <w:rFonts w:cs="Open Sans"/>
        </w:rPr>
        <w:t xml:space="preserve"> children in immigration detention facilities in Australia (in</w:t>
      </w:r>
      <w:r>
        <w:rPr>
          <w:rFonts w:cs="Open Sans"/>
        </w:rPr>
        <w:t xml:space="preserve"> immigration residential housing, i</w:t>
      </w:r>
      <w:r w:rsidRPr="003F5A40">
        <w:rPr>
          <w:rFonts w:cs="Open Sans"/>
        </w:rPr>
        <w:t xml:space="preserve">mmigration </w:t>
      </w:r>
      <w:r>
        <w:rPr>
          <w:rFonts w:cs="Open Sans"/>
        </w:rPr>
        <w:t>t</w:t>
      </w:r>
      <w:r w:rsidRPr="003F5A40">
        <w:rPr>
          <w:rFonts w:cs="Open Sans"/>
        </w:rPr>
        <w:t xml:space="preserve">ransit </w:t>
      </w:r>
      <w:r>
        <w:rPr>
          <w:rFonts w:cs="Open Sans"/>
        </w:rPr>
        <w:t>a</w:t>
      </w:r>
      <w:r w:rsidRPr="003F5A40">
        <w:rPr>
          <w:rFonts w:cs="Open Sans"/>
        </w:rPr>
        <w:t xml:space="preserve">ccommodation and </w:t>
      </w:r>
      <w:r>
        <w:rPr>
          <w:rFonts w:cs="Open Sans"/>
        </w:rPr>
        <w:t>alternative places of detention</w:t>
      </w:r>
      <w:r w:rsidRPr="003F5A40">
        <w:rPr>
          <w:rFonts w:cs="Open Sans"/>
        </w:rPr>
        <w:t>).</w:t>
      </w:r>
      <w:r>
        <w:rPr>
          <w:rStyle w:val="EndnoteReference"/>
        </w:rPr>
        <w:endnoteReference w:id="736"/>
      </w:r>
      <w:r w:rsidRPr="003F5A40">
        <w:rPr>
          <w:rFonts w:cs="Open Sans"/>
        </w:rPr>
        <w:t xml:space="preserve"> </w:t>
      </w:r>
    </w:p>
    <w:p w14:paraId="5523E2EA" w14:textId="77777777" w:rsidR="0026727D" w:rsidRPr="003F5A40" w:rsidRDefault="0026727D" w:rsidP="00347F86">
      <w:pPr>
        <w:rPr>
          <w:rFonts w:cs="Open Sans"/>
        </w:rPr>
      </w:pPr>
      <w:r>
        <w:rPr>
          <w:rFonts w:cs="Open Sans"/>
        </w:rPr>
        <w:t xml:space="preserve">However, this does not include two infants considered to be ‘guests’ in immigration detention, who were in immigration detention with the consent of their mothers. </w:t>
      </w:r>
      <w:r>
        <w:t>The UN Working Group on Arbitrary Detention has considered the circumstances of one of these children.</w:t>
      </w:r>
      <w:r>
        <w:rPr>
          <w:rStyle w:val="EndnoteReference"/>
        </w:rPr>
        <w:endnoteReference w:id="737"/>
      </w:r>
      <w:r>
        <w:t xml:space="preserve"> Given this child has the status of her father, who resides in the community, the Government considers that she is</w:t>
      </w:r>
      <w:r w:rsidRPr="002874C7">
        <w:t xml:space="preserve"> residing </w:t>
      </w:r>
      <w:r>
        <w:t>in detention due to a decision made by her parents, which may be withdrawn at any time, rather than the Government.</w:t>
      </w:r>
      <w:r w:rsidRPr="00781FB3">
        <w:rPr>
          <w:rStyle w:val="EndnoteReference"/>
        </w:rPr>
        <w:t xml:space="preserve"> </w:t>
      </w:r>
      <w:r>
        <w:t>However, the opinion of the UN Working Group on Arbitrary Detention is that the situation of this child qualifies as detention.</w:t>
      </w:r>
      <w:r>
        <w:rPr>
          <w:rStyle w:val="EndnoteReference"/>
        </w:rPr>
        <w:endnoteReference w:id="738"/>
      </w:r>
      <w:r>
        <w:t xml:space="preserve"> </w:t>
      </w:r>
    </w:p>
    <w:p w14:paraId="5CC51D46" w14:textId="77777777" w:rsidR="0026727D" w:rsidRDefault="0026727D" w:rsidP="00347F86">
      <w:pPr>
        <w:rPr>
          <w:rFonts w:cs="Open Sans"/>
        </w:rPr>
      </w:pPr>
      <w:bookmarkStart w:id="348" w:name="_Hlk23783748"/>
      <w:r w:rsidRPr="003F5A40">
        <w:rPr>
          <w:rFonts w:cs="Open Sans"/>
        </w:rPr>
        <w:t>The number of children living in the community on residence determinations</w:t>
      </w:r>
      <w:r>
        <w:rPr>
          <w:rFonts w:cs="Open Sans"/>
        </w:rPr>
        <w:t xml:space="preserve"> was 285 as at 31 August 2019.</w:t>
      </w:r>
      <w:r>
        <w:rPr>
          <w:rStyle w:val="EndnoteReference"/>
        </w:rPr>
        <w:endnoteReference w:id="739"/>
      </w:r>
      <w:r>
        <w:rPr>
          <w:rFonts w:cs="Open Sans"/>
        </w:rPr>
        <w:t xml:space="preserve"> </w:t>
      </w:r>
      <w:bookmarkEnd w:id="348"/>
      <w:r>
        <w:rPr>
          <w:rFonts w:cs="Open Sans"/>
        </w:rPr>
        <w:t>Residence determinations allow for the release of people from closed detention facilities into community-based accommodation, often called ‘community detention’. While there are some restrictions and reporting requirements, generally these alternatives promote better health and wellbeing outcomes than closed detention. School-aged children can access free primary and secondary education.</w:t>
      </w:r>
      <w:r>
        <w:rPr>
          <w:rStyle w:val="EndnoteReference"/>
        </w:rPr>
        <w:endnoteReference w:id="740"/>
      </w:r>
    </w:p>
    <w:p w14:paraId="4F4B6EC1" w14:textId="1B7A6DAC" w:rsidR="00DA5D91" w:rsidRPr="00CC1618" w:rsidRDefault="00DA5D91" w:rsidP="00347F86">
      <w:pPr>
        <w:pStyle w:val="Heading2"/>
      </w:pPr>
      <w:bookmarkStart w:id="349" w:name="_Toc25573162"/>
      <w:r>
        <w:t>Mandatory immigration detention of children</w:t>
      </w:r>
      <w:bookmarkEnd w:id="349"/>
    </w:p>
    <w:p w14:paraId="3F4F45EC" w14:textId="77777777" w:rsidR="0026727D" w:rsidRPr="00F454FA" w:rsidRDefault="0026727D" w:rsidP="00347F86">
      <w:pPr>
        <w:rPr>
          <w:rFonts w:cs="Open Sans"/>
        </w:rPr>
      </w:pPr>
      <w:bookmarkStart w:id="350" w:name="_Hlk23189514"/>
      <w:bookmarkEnd w:id="347"/>
      <w:r w:rsidRPr="00F454FA">
        <w:rPr>
          <w:rFonts w:cs="Open Sans"/>
        </w:rPr>
        <w:t xml:space="preserve">The </w:t>
      </w:r>
      <w:r w:rsidRPr="00F454FA">
        <w:rPr>
          <w:rFonts w:cs="Open Sans"/>
          <w:i/>
        </w:rPr>
        <w:t>Migration Act 1958</w:t>
      </w:r>
      <w:r w:rsidRPr="00F454FA">
        <w:rPr>
          <w:rFonts w:cs="Open Sans"/>
        </w:rPr>
        <w:t xml:space="preserve"> (Cth) </w:t>
      </w:r>
      <w:r>
        <w:rPr>
          <w:rFonts w:cs="Open Sans"/>
        </w:rPr>
        <w:t xml:space="preserve">(Migration Act) </w:t>
      </w:r>
      <w:r w:rsidRPr="00F454FA">
        <w:rPr>
          <w:rFonts w:cs="Open Sans"/>
        </w:rPr>
        <w:t xml:space="preserve">affirms that, as a general principle, children </w:t>
      </w:r>
      <w:r>
        <w:rPr>
          <w:rFonts w:cs="Open Sans"/>
        </w:rPr>
        <w:t>should</w:t>
      </w:r>
      <w:r w:rsidRPr="00F454FA">
        <w:rPr>
          <w:rFonts w:cs="Open Sans"/>
        </w:rPr>
        <w:t xml:space="preserve"> only be detained as a measure of last resort.</w:t>
      </w:r>
      <w:r w:rsidRPr="00F454FA">
        <w:rPr>
          <w:rStyle w:val="EndnoteReference"/>
        </w:rPr>
        <w:endnoteReference w:id="741"/>
      </w:r>
      <w:r w:rsidRPr="00F454FA">
        <w:rPr>
          <w:rFonts w:cs="Open Sans"/>
        </w:rPr>
        <w:t xml:space="preserve"> However, under this Act, immigration detention remains mandatory for all unlawful non-citizens, including children.</w:t>
      </w:r>
      <w:r w:rsidRPr="00F454FA">
        <w:rPr>
          <w:rStyle w:val="EndnoteReference"/>
        </w:rPr>
        <w:endnoteReference w:id="742"/>
      </w:r>
      <w:r w:rsidRPr="00F454FA">
        <w:rPr>
          <w:rStyle w:val="EndnoteReference"/>
        </w:rPr>
        <w:t xml:space="preserve"> </w:t>
      </w:r>
      <w:r w:rsidRPr="00F454FA">
        <w:rPr>
          <w:rFonts w:cs="Open Sans"/>
        </w:rPr>
        <w:t xml:space="preserve"> Children who are unlawful non-citizens are detained automatically, regardless of circumstances. There is no discretion in the initial decision to detain.</w:t>
      </w:r>
    </w:p>
    <w:p w14:paraId="5F3A3863" w14:textId="77777777" w:rsidR="0026727D" w:rsidRDefault="0026727D" w:rsidP="00347F86">
      <w:pPr>
        <w:rPr>
          <w:rFonts w:cs="Open Sans"/>
        </w:rPr>
      </w:pPr>
      <w:r>
        <w:rPr>
          <w:rFonts w:cs="Open Sans"/>
        </w:rPr>
        <w:t xml:space="preserve">Further, </w:t>
      </w:r>
      <w:r w:rsidRPr="00F454FA">
        <w:rPr>
          <w:rFonts w:cs="Open Sans"/>
        </w:rPr>
        <w:t>Australian courts do not have jurisdiction to remove a person from detention on the basis that their detention is arbitrary under international law</w:t>
      </w:r>
      <w:r>
        <w:rPr>
          <w:rFonts w:cs="Open Sans"/>
        </w:rPr>
        <w:t xml:space="preserve">. There is also </w:t>
      </w:r>
      <w:r w:rsidRPr="00F454FA">
        <w:rPr>
          <w:rFonts w:cs="Open Sans"/>
        </w:rPr>
        <w:t>no legislative time limit on detention.</w:t>
      </w:r>
    </w:p>
    <w:p w14:paraId="57921D02" w14:textId="77777777" w:rsidR="0026727D" w:rsidRDefault="0026727D" w:rsidP="00347F86">
      <w:pPr>
        <w:rPr>
          <w:b/>
          <w:bCs/>
        </w:rPr>
      </w:pPr>
      <w:r w:rsidRPr="00F454FA">
        <w:t>In 2014, the Commission conducted a National Inquiry into Children in Immigration Detention. Th</w:t>
      </w:r>
      <w:r>
        <w:t>is</w:t>
      </w:r>
      <w:r w:rsidRPr="00F454FA">
        <w:t xml:space="preserve"> inquiry found that Australia’s detention law, policy and practice do not address the particular vulnerabilities of asylum seeker children, nor afford them special assistance and protection. The blanket policy of mandatory detention does not consider the individual circumstances of children or address the best interests of the child as a primary consideration.</w:t>
      </w:r>
      <w:r w:rsidRPr="00F454FA">
        <w:rPr>
          <w:rStyle w:val="EndnoteReference"/>
        </w:rPr>
        <w:endnoteReference w:id="743"/>
      </w:r>
      <w:r>
        <w:t xml:space="preserve"> </w:t>
      </w:r>
    </w:p>
    <w:p w14:paraId="1B6FB6E9" w14:textId="77777777" w:rsidR="0026727D" w:rsidRPr="005D5876" w:rsidRDefault="0026727D" w:rsidP="00347F86">
      <w:pPr>
        <w:rPr>
          <w:b/>
          <w:bCs/>
        </w:rPr>
      </w:pPr>
      <w:r w:rsidRPr="005D5876">
        <w:rPr>
          <w:b/>
          <w:bCs/>
        </w:rPr>
        <w:t xml:space="preserve">Voices of asylum seeker and refugee children </w:t>
      </w:r>
      <w:r>
        <w:rPr>
          <w:b/>
          <w:bCs/>
        </w:rPr>
        <w:t xml:space="preserve">in detention, </w:t>
      </w:r>
      <w:r w:rsidRPr="005D5876">
        <w:rPr>
          <w:b/>
          <w:bCs/>
        </w:rPr>
        <w:t>from</w:t>
      </w:r>
      <w:r>
        <w:rPr>
          <w:b/>
          <w:bCs/>
        </w:rPr>
        <w:t xml:space="preserve"> the 2014 National Inquiry:</w:t>
      </w:r>
      <w:r>
        <w:rPr>
          <w:rStyle w:val="EndnoteReference"/>
          <w:b/>
          <w:bCs/>
        </w:rPr>
        <w:endnoteReference w:id="744"/>
      </w:r>
    </w:p>
    <w:p w14:paraId="7142747B" w14:textId="3245B2F8" w:rsidR="001A1706" w:rsidRDefault="0026727D" w:rsidP="00347F86">
      <w:r>
        <w:rPr>
          <w:noProof/>
        </w:rPr>
        <mc:AlternateContent>
          <mc:Choice Requires="wps">
            <w:drawing>
              <wp:anchor distT="0" distB="0" distL="114300" distR="114300" simplePos="0" relativeHeight="251948032" behindDoc="0" locked="0" layoutInCell="1" allowOverlap="1" wp14:anchorId="5E46FC01" wp14:editId="643EA54D">
                <wp:simplePos x="0" y="0"/>
                <wp:positionH relativeFrom="margin">
                  <wp:posOffset>-185057</wp:posOffset>
                </wp:positionH>
                <wp:positionV relativeFrom="paragraph">
                  <wp:posOffset>362585</wp:posOffset>
                </wp:positionV>
                <wp:extent cx="2922270" cy="1969770"/>
                <wp:effectExtent l="19050" t="19050" r="30480" b="278130"/>
                <wp:wrapTopAndBottom/>
                <wp:docPr id="836" name="Speech Bubble: Oval 836"/>
                <wp:cNvGraphicFramePr/>
                <a:graphic xmlns:a="http://schemas.openxmlformats.org/drawingml/2006/main">
                  <a:graphicData uri="http://schemas.microsoft.com/office/word/2010/wordprocessingShape">
                    <wps:wsp>
                      <wps:cNvSpPr/>
                      <wps:spPr>
                        <a:xfrm>
                          <a:off x="0" y="0"/>
                          <a:ext cx="2922270" cy="1969770"/>
                        </a:xfrm>
                        <a:prstGeom prst="wedgeEllipseCallout">
                          <a:avLst/>
                        </a:prstGeom>
                      </wps:spPr>
                      <wps:style>
                        <a:lnRef idx="1">
                          <a:schemeClr val="accent6"/>
                        </a:lnRef>
                        <a:fillRef idx="2">
                          <a:schemeClr val="accent6"/>
                        </a:fillRef>
                        <a:effectRef idx="1">
                          <a:schemeClr val="accent6"/>
                        </a:effectRef>
                        <a:fontRef idx="minor">
                          <a:schemeClr val="dk1"/>
                        </a:fontRef>
                      </wps:style>
                      <wps:txbx>
                        <w:txbxContent>
                          <w:p w14:paraId="38FA1A08" w14:textId="77777777" w:rsidR="00FD1665" w:rsidRPr="00342FFB" w:rsidRDefault="00FD1665" w:rsidP="0026727D">
                            <w:pPr>
                              <w:jc w:val="center"/>
                              <w:rPr>
                                <w:rFonts w:cs="Arial"/>
                                <w:iCs/>
                                <w:sz w:val="22"/>
                                <w:szCs w:val="22"/>
                              </w:rPr>
                            </w:pPr>
                            <w:r w:rsidRPr="00342FFB">
                              <w:rPr>
                                <w:rFonts w:cs="Arial"/>
                                <w:iCs/>
                                <w:sz w:val="22"/>
                                <w:szCs w:val="22"/>
                              </w:rPr>
                              <w:t xml:space="preserve">I’m just a kid, I haven’t done anything wrong. They are putting me in a jail. We can’t talk with Australian people </w:t>
                            </w:r>
                          </w:p>
                          <w:p w14:paraId="6DC581F7" w14:textId="77777777" w:rsidR="00FD1665" w:rsidRPr="00342FFB" w:rsidRDefault="00FD1665" w:rsidP="0026727D">
                            <w:pPr>
                              <w:jc w:val="center"/>
                              <w:rPr>
                                <w:sz w:val="22"/>
                                <w:szCs w:val="22"/>
                              </w:rPr>
                            </w:pPr>
                            <w:r w:rsidRPr="00342FFB">
                              <w:rPr>
                                <w:rFonts w:cs="Arial"/>
                                <w:iCs/>
                                <w:sz w:val="22"/>
                                <w:szCs w:val="22"/>
                              </w:rPr>
                              <w:t>(child, 13</w:t>
                            </w:r>
                            <w:r w:rsidRPr="00342FFB">
                              <w:rPr>
                                <w:bCs/>
                                <w:iCs/>
                                <w:sz w:val="22"/>
                                <w:szCs w:val="22"/>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E46FC01" id="Speech Bubble: Oval 836" o:spid="_x0000_s1119" type="#_x0000_t63" style="position:absolute;margin-left:-14.55pt;margin-top:28.55pt;width:230.1pt;height:155.1pt;z-index:25194803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E5tgAIAAEcFAAAOAAAAZHJzL2Uyb0RvYy54bWysVFtP2zAUfp+0/2D5faQJDGhEiroypkkI&#10;0MrEs+scN9Ec27PdJuXX79i5gBjSpmkvjk/O/Tvf8cVl10iyB+tqrQqaHs0oAcV1WattQb8/XH84&#10;p8R5pkomtYKCHsDRy8X7dxetySHTlZYlWIJBlMtbU9DKe5MnieMVNMwdaQMKlULbhnkU7TYpLWsx&#10;eiOTbDY7TVptS2M1B+fw71WvpIsYXwjg/k4IB57IgmJtPp42nptwJosLlm8tM1XNhzLYP1TRsFph&#10;0inUFfOM7Gz9W6im5lY7LfwR102ihag5xB6wm3T2qpt1xQzEXhAcZyaY3P8Ly2/395bUZUHPj08p&#10;UazBIa0NAK/Ip91mIyEnd3smSVAjWK1xOfqszb0dJIfX0HknbBO+2BPpIsCHCWDoPOH4M5tnWXaG&#10;c+CoS+en8zMUME7y7G6s819ANyRcCtpCuYXPUtbGwYpJqXc+4sz2N873nqMHhgnV9fXEmz9ICCVJ&#10;9Q0ENokVpNE70gtW0hJsraCMc1A+9oeVROvgJmopJ8fsz46DfXCFSL3J+S+yTh4xs1Z+cm5qpe1b&#10;2csf6QCe6O1HBPq+AwS+23RxuvPjcXobXR5w5Fb3u+AMv64R6hvm/D2zSH4cDy60v8NDSN0WVA83&#10;Siptn976H+yRk6ilpMVlKqj7uWMWKJFfFbJ1np6chO2LwsnHswwF+1KzealRu2alcSwpPh2Gx2uw&#10;93K8CqubR9z7ZciKKqY45i4o93YUVr5fcnw5OCyX0Qw3zjB/o9aGj0QI3HnoHpk1A988UvVWj4vH&#10;8lc8623DiJRe7rwWdSRhgLrHdRgBbmtk9fCyhOfgpRytnt+/xS8AAAD//wMAUEsDBBQABgAIAAAA&#10;IQBqMq3Y3wAAAAoBAAAPAAAAZHJzL2Rvd25yZXYueG1sTI/BTsMwDIbvSLxDZCRuW9oVtlHqTlCN&#10;E4dpKw+QNSEtNElJsra8PeYEJ9vyp9+fi91sejYqHzpnEdJlAkzZxsnOaoS3+mWxBRaisFL0ziqE&#10;bxVgV15fFSKXbrJHNZ6iZhRiQy4Q2hiHnPPQtMqIsHSDsrR7d96ISKPXXHoxUbjp+SpJ1tyIztKF&#10;VgyqalXzeboYBL99rbPqUD2P+8P+I/06TkOtNeLtzfz0CCyqOf7B8KtP6lCS09ldrAysR1isHlJC&#10;Ee43VAm4y1JqzgjZepMBLwv+/4XyBwAA//8DAFBLAQItABQABgAIAAAAIQC2gziS/gAAAOEBAAAT&#10;AAAAAAAAAAAAAAAAAAAAAABbQ29udGVudF9UeXBlc10ueG1sUEsBAi0AFAAGAAgAAAAhADj9If/W&#10;AAAAlAEAAAsAAAAAAAAAAAAAAAAALwEAAF9yZWxzLy5yZWxzUEsBAi0AFAAGAAgAAAAhAD/sTm2A&#10;AgAARwUAAA4AAAAAAAAAAAAAAAAALgIAAGRycy9lMm9Eb2MueG1sUEsBAi0AFAAGAAgAAAAhAGoy&#10;rdjfAAAACgEAAA8AAAAAAAAAAAAAAAAA2gQAAGRycy9kb3ducmV2LnhtbFBLBQYAAAAABAAEAPMA&#10;AADmBQAAAAA=&#10;" adj="6300,24300" fillcolor="#9ecb81 [2169]" strokecolor="#70ad47 [3209]" strokeweight=".5pt">
                <v:fill color2="#8ac066 [2617]" rotate="t" colors="0 #b5d5a7;.5 #aace99;1 #9cca86" focus="100%" type="gradient">
                  <o:fill v:ext="view" type="gradientUnscaled"/>
                </v:fill>
                <v:textbox>
                  <w:txbxContent>
                    <w:p w14:paraId="38FA1A08" w14:textId="77777777" w:rsidR="00FD1665" w:rsidRPr="00342FFB" w:rsidRDefault="00FD1665" w:rsidP="0026727D">
                      <w:pPr>
                        <w:jc w:val="center"/>
                        <w:rPr>
                          <w:rFonts w:cs="Arial"/>
                          <w:iCs/>
                          <w:sz w:val="22"/>
                          <w:szCs w:val="22"/>
                        </w:rPr>
                      </w:pPr>
                      <w:r w:rsidRPr="00342FFB">
                        <w:rPr>
                          <w:rFonts w:cs="Arial"/>
                          <w:iCs/>
                          <w:sz w:val="22"/>
                          <w:szCs w:val="22"/>
                        </w:rPr>
                        <w:t xml:space="preserve">I’m just a kid, I haven’t done anything wrong. They are putting me in a jail. We can’t talk with Australian people </w:t>
                      </w:r>
                    </w:p>
                    <w:p w14:paraId="6DC581F7" w14:textId="77777777" w:rsidR="00FD1665" w:rsidRPr="00342FFB" w:rsidRDefault="00FD1665" w:rsidP="0026727D">
                      <w:pPr>
                        <w:jc w:val="center"/>
                        <w:rPr>
                          <w:sz w:val="22"/>
                          <w:szCs w:val="22"/>
                        </w:rPr>
                      </w:pPr>
                      <w:r w:rsidRPr="00342FFB">
                        <w:rPr>
                          <w:rFonts w:cs="Arial"/>
                          <w:iCs/>
                          <w:sz w:val="22"/>
                          <w:szCs w:val="22"/>
                        </w:rPr>
                        <w:t>(child, 13</w:t>
                      </w:r>
                      <w:r w:rsidRPr="00342FFB">
                        <w:rPr>
                          <w:bCs/>
                          <w:iCs/>
                          <w:sz w:val="22"/>
                          <w:szCs w:val="22"/>
                        </w:rPr>
                        <w:t>)</w:t>
                      </w:r>
                    </w:p>
                  </w:txbxContent>
                </v:textbox>
                <w10:wrap type="topAndBottom" anchorx="margin"/>
              </v:shape>
            </w:pict>
          </mc:Fallback>
        </mc:AlternateContent>
      </w:r>
      <w:r>
        <w:rPr>
          <w:noProof/>
        </w:rPr>
        <mc:AlternateContent>
          <mc:Choice Requires="wps">
            <w:drawing>
              <wp:anchor distT="0" distB="0" distL="114300" distR="114300" simplePos="0" relativeHeight="251949056" behindDoc="0" locked="0" layoutInCell="1" allowOverlap="1" wp14:anchorId="52586D3D" wp14:editId="25639713">
                <wp:simplePos x="0" y="0"/>
                <wp:positionH relativeFrom="column">
                  <wp:posOffset>3530056</wp:posOffset>
                </wp:positionH>
                <wp:positionV relativeFrom="paragraph">
                  <wp:posOffset>204470</wp:posOffset>
                </wp:positionV>
                <wp:extent cx="2560320" cy="2202180"/>
                <wp:effectExtent l="0" t="0" r="11430" b="312420"/>
                <wp:wrapTopAndBottom/>
                <wp:docPr id="837" name="Speech Bubble: Rectangle with Corners Rounded 837"/>
                <wp:cNvGraphicFramePr/>
                <a:graphic xmlns:a="http://schemas.openxmlformats.org/drawingml/2006/main">
                  <a:graphicData uri="http://schemas.microsoft.com/office/word/2010/wordprocessingShape">
                    <wps:wsp>
                      <wps:cNvSpPr/>
                      <wps:spPr>
                        <a:xfrm>
                          <a:off x="0" y="0"/>
                          <a:ext cx="2560320" cy="2202180"/>
                        </a:xfrm>
                        <a:prstGeom prst="wedgeRoundRectCallout">
                          <a:avLst/>
                        </a:prstGeom>
                      </wps:spPr>
                      <wps:style>
                        <a:lnRef idx="1">
                          <a:schemeClr val="accent2"/>
                        </a:lnRef>
                        <a:fillRef idx="2">
                          <a:schemeClr val="accent2"/>
                        </a:fillRef>
                        <a:effectRef idx="1">
                          <a:schemeClr val="accent2"/>
                        </a:effectRef>
                        <a:fontRef idx="minor">
                          <a:schemeClr val="dk1"/>
                        </a:fontRef>
                      </wps:style>
                      <wps:txbx>
                        <w:txbxContent>
                          <w:p w14:paraId="4D17D17F" w14:textId="77777777" w:rsidR="00FD1665" w:rsidRPr="00342FFB" w:rsidRDefault="00FD1665" w:rsidP="0026727D">
                            <w:pPr>
                              <w:jc w:val="center"/>
                              <w:rPr>
                                <w:sz w:val="22"/>
                                <w:szCs w:val="22"/>
                              </w:rPr>
                            </w:pPr>
                            <w:r w:rsidRPr="00342FFB">
                              <w:rPr>
                                <w:sz w:val="22"/>
                                <w:szCs w:val="22"/>
                              </w:rPr>
                              <w:t>Can we have some toys please?  Here there are only baby toys. We’d like some cars to play with, Lego, a bicycle.  We have no visitors, no toys</w:t>
                            </w:r>
                          </w:p>
                          <w:p w14:paraId="25CCDD37" w14:textId="77777777" w:rsidR="00FD1665" w:rsidRPr="00342FFB" w:rsidRDefault="00FD1665" w:rsidP="0026727D">
                            <w:pPr>
                              <w:jc w:val="center"/>
                              <w:rPr>
                                <w:sz w:val="22"/>
                                <w:szCs w:val="22"/>
                              </w:rPr>
                            </w:pPr>
                            <w:r w:rsidRPr="00342FFB">
                              <w:rPr>
                                <w:sz w:val="22"/>
                                <w:szCs w:val="22"/>
                              </w:rPr>
                              <w:t>(child, 12)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2586D3D" id="Speech Bubble: Rectangle with Corners Rounded 837" o:spid="_x0000_s1120" type="#_x0000_t62" style="position:absolute;margin-left:277.95pt;margin-top:16.1pt;width:201.6pt;height:173.4pt;z-index:2519490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mt4wlAIAAGMFAAAOAAAAZHJzL2Uyb0RvYy54bWysVNtu2zAMfR+wfxD0vjpx05tRp8hSdBhQ&#10;tEXToc+KTMXGZFGTlDjZ14+SnbToCmwY9iKL5kXk4SEvr7atZhtwvkFT8vHRiDMwEqvGrEr+7enm&#10;0zlnPghTCY0GSr4Dz6+mHz9cdraAHGvUFThGQYwvOlvyOgRbZJmXNbTCH6EFQ0qFrhWBRLfKKic6&#10;it7qLB+NTrMOXWUdSvCe/l73Sj5N8ZUCGe6V8hCYLjnlFtLp0rmMZza9FMXKCVs3ckhD/EMWrWgM&#10;PXoIdS2CYGvX/BaqbaRDjyocSWwzVKqRkGqgasajN9UsamEh1ULgeHuAyf+/sPJu8+BYU5X8/PiM&#10;MyNaatLCAsiafV4vlxoK9kgoCrPSwLom1GyOzlDD2SOuTQUVi44EY2d9QdEW9sENkqdrxGSrXBu/&#10;VC3bJuh3B+hhG5ikn/nJ6eg4pw5J0uX5KB+fp+ZkL+7W+fAFsGXxUvIOqhWkHGJ+c6E1rkPqgdjc&#10;+kA5kO/eh4SYX59RuoWdhpiUNo+gCADKYZy8E/Vgrh3bCCKNkBJMyGOFFC9ZRzfVaH1wzP/sONhH&#10;V0i0PDj/xasHj/QymnBwbhuD7r3Xq+/jIWXV2+8R6OuOEITtcps6fzHZ92+J1Y7o4LCfE2/lTUNg&#10;3wofHoSjwaAG0bCHezqUxq7kONw4q9H9fO9/tCe+kpazjgat5P7HWjjgTH81xOSL8WQSJzMJk5Oz&#10;SAL3WrN8rTHrdo7UljGtFSvTNdoHvb8qh+0z7YRZfJVUwkh6u+QyuL0wD/0CoK0iYTZLZjSNVoRb&#10;s7ByT4TInafts3B2YFwgst7hfihF8YZnvW1skcHZOqBqEgkj1D2uQwtokhOXhq0TV8VrOVm97Mbp&#10;LwAAAP//AwBQSwMEFAAGAAgAAAAhAJfKegniAAAACgEAAA8AAABkcnMvZG93bnJldi54bWxMj8FO&#10;wzAMhu9IvENkJC6IJetWWEvTaUKgSTsgNniArDFttcapmmwre3rMCY62P/3+/mI5uk6ccAitJw3T&#10;iQKBVHnbUq3h8+P1fgEiREPWdJ5QwzcGWJbXV4XJrT/TFk+7WAsOoZAbDU2MfS5lqBp0Jkx8j8S3&#10;Lz84E3kcamkHc+Zw18lEqQfpTEv8oTE9PjdYHXZHp6F+v6ze1u1GrWeXRTw0WzWf371ofXszrp5A&#10;RBzjHwy/+qwOJTvt/ZFsEJ2GNE0zRjXMkgQEA1maTUHsefGYKZBlIf9XKH8AAAD//wMAUEsBAi0A&#10;FAAGAAgAAAAhALaDOJL+AAAA4QEAABMAAAAAAAAAAAAAAAAAAAAAAFtDb250ZW50X1R5cGVzXS54&#10;bWxQSwECLQAUAAYACAAAACEAOP0h/9YAAACUAQAACwAAAAAAAAAAAAAAAAAvAQAAX3JlbHMvLnJl&#10;bHNQSwECLQAUAAYACAAAACEAcZreMJQCAABjBQAADgAAAAAAAAAAAAAAAAAuAgAAZHJzL2Uyb0Rv&#10;Yy54bWxQSwECLQAUAAYACAAAACEAl8p6CeIAAAAKAQAADwAAAAAAAAAAAAAAAADuBAAAZHJzL2Rv&#10;d25yZXYueG1sUEsFBgAAAAAEAAQA8wAAAP0FAAAAAA==&#10;" adj="6300,24300" fillcolor="#f3a875 [2165]" strokecolor="#ed7d31 [3205]" strokeweight=".5pt">
                <v:fill color2="#f09558 [2613]" rotate="t" colors="0 #f7bda4;.5 #f5b195;1 #f8a581" focus="100%" type="gradient">
                  <o:fill v:ext="view" type="gradientUnscaled"/>
                </v:fill>
                <v:textbox>
                  <w:txbxContent>
                    <w:p w14:paraId="4D17D17F" w14:textId="77777777" w:rsidR="00FD1665" w:rsidRPr="00342FFB" w:rsidRDefault="00FD1665" w:rsidP="0026727D">
                      <w:pPr>
                        <w:jc w:val="center"/>
                        <w:rPr>
                          <w:sz w:val="22"/>
                          <w:szCs w:val="22"/>
                        </w:rPr>
                      </w:pPr>
                      <w:r w:rsidRPr="00342FFB">
                        <w:rPr>
                          <w:sz w:val="22"/>
                          <w:szCs w:val="22"/>
                        </w:rPr>
                        <w:t>Can we have some toys please?  Here there are only baby toys. We’d like some cars to play with, Lego, a bicycle.  We have no visitors, no toys</w:t>
                      </w:r>
                    </w:p>
                    <w:p w14:paraId="25CCDD37" w14:textId="77777777" w:rsidR="00FD1665" w:rsidRPr="00342FFB" w:rsidRDefault="00FD1665" w:rsidP="0026727D">
                      <w:pPr>
                        <w:jc w:val="center"/>
                        <w:rPr>
                          <w:sz w:val="22"/>
                          <w:szCs w:val="22"/>
                        </w:rPr>
                      </w:pPr>
                      <w:r w:rsidRPr="00342FFB">
                        <w:rPr>
                          <w:sz w:val="22"/>
                          <w:szCs w:val="22"/>
                        </w:rPr>
                        <w:t>(child, 12)</w:t>
                      </w:r>
                    </w:p>
                  </w:txbxContent>
                </v:textbox>
                <w10:wrap type="topAndBottom"/>
              </v:shape>
            </w:pict>
          </mc:Fallback>
        </mc:AlternateContent>
      </w:r>
      <w:r w:rsidR="001A1706" w:rsidRPr="001A1706">
        <w:t xml:space="preserve"> </w:t>
      </w:r>
      <w:r w:rsidR="001A1706">
        <w:t>Th</w:t>
      </w:r>
      <w:r w:rsidR="001A1706" w:rsidRPr="00F454FA">
        <w:t xml:space="preserve">e Joint General Comment from the </w:t>
      </w:r>
      <w:r w:rsidR="001A1706">
        <w:t xml:space="preserve">United Nations </w:t>
      </w:r>
      <w:r w:rsidR="001A1706" w:rsidRPr="00F454FA">
        <w:t>Committee on the Protection of the Rights of All Migrant Workers and Members of Their Families, and the Committee on the Rights of the Child, states that detaining children as a measure of last resort is not applicable in immigration proceedings as it would conflict with the principle of the best interests of the child and the right to development.</w:t>
      </w:r>
      <w:r w:rsidR="001A1706" w:rsidRPr="00F454FA">
        <w:rPr>
          <w:rStyle w:val="EndnoteReference"/>
        </w:rPr>
        <w:endnoteReference w:id="745"/>
      </w:r>
      <w:r w:rsidR="001A1706" w:rsidRPr="00F454FA">
        <w:t xml:space="preserve"> It states that </w:t>
      </w:r>
      <w:r w:rsidR="001A1706" w:rsidRPr="00855E85">
        <w:rPr>
          <w:b/>
        </w:rPr>
        <w:t>any kind</w:t>
      </w:r>
      <w:r w:rsidR="001A1706" w:rsidRPr="00F454FA">
        <w:t xml:space="preserve"> of child immigration detention should be </w:t>
      </w:r>
      <w:r w:rsidR="001A1706">
        <w:t>prohibited</w:t>
      </w:r>
      <w:r w:rsidR="001A1706" w:rsidRPr="00F454FA">
        <w:t xml:space="preserve"> by law and should be fully implemented in practice.</w:t>
      </w:r>
      <w:r w:rsidR="001A1706" w:rsidRPr="00F454FA">
        <w:rPr>
          <w:rStyle w:val="EndnoteReference"/>
        </w:rPr>
        <w:endnoteReference w:id="746"/>
      </w:r>
      <w:r w:rsidR="001A1706">
        <w:t xml:space="preserve"> </w:t>
      </w:r>
    </w:p>
    <w:p w14:paraId="1D7B8D58" w14:textId="77777777" w:rsidR="001A1706" w:rsidRDefault="001A1706" w:rsidP="00347F86">
      <w:r>
        <w:t>The Independent Expert leading the Global Study on Children Deprived of Liberty, Professor Manfred Nowak, reported to the United Nations General Assembly on 11 July 2019. He argues that the detention of children in immigration facilities is never appropriate and cannot be justified as a measure of last resort, as there are always other options. The Australian system of community detention arrangements supports this view. The Global Study urges countries to prohibit and end all forms of migration-related detention of children and their families.</w:t>
      </w:r>
      <w:r>
        <w:rPr>
          <w:rStyle w:val="EndnoteReference"/>
        </w:rPr>
        <w:endnoteReference w:id="747"/>
      </w:r>
    </w:p>
    <w:p w14:paraId="27EA3553" w14:textId="77777777" w:rsidR="001A1706" w:rsidRPr="00342FFB" w:rsidRDefault="001A1706" w:rsidP="00347F86">
      <w:pPr>
        <w:rPr>
          <w:b/>
          <w:bCs/>
        </w:rPr>
      </w:pPr>
      <w:r w:rsidRPr="00342FFB">
        <w:rPr>
          <w:b/>
          <w:bCs/>
        </w:rPr>
        <w:t>In its Concluding Observations (2019), the Committee on the Rights of the Child recommended that the Australian Government amend the Migration Act to prohibit the detention of asylum seekers, refugee and migrant children.</w:t>
      </w:r>
      <w:r w:rsidRPr="00342FFB">
        <w:rPr>
          <w:rStyle w:val="EndnoteReference"/>
          <w:b/>
          <w:bCs/>
        </w:rPr>
        <w:endnoteReference w:id="748"/>
      </w:r>
      <w:r w:rsidRPr="00342FFB">
        <w:rPr>
          <w:b/>
          <w:bCs/>
        </w:rPr>
        <w:t xml:space="preserve"> </w:t>
      </w:r>
    </w:p>
    <w:p w14:paraId="5F0C6826" w14:textId="77777777" w:rsidR="001A1706" w:rsidRDefault="001A1706" w:rsidP="00347F86">
      <w:pPr>
        <w:rPr>
          <w:b/>
          <w:bCs/>
          <w:lang w:val="en-GB"/>
        </w:rPr>
      </w:pPr>
      <w:r>
        <w:t xml:space="preserve">The Committee on the Rights of Persons with Disabilities, in its Concluding Observations on Australia in September 2019, has also recommended that Australia urgently remove all refugee and asylum-seeking children, particularly children with disabilities and their </w:t>
      </w:r>
      <w:r w:rsidRPr="0023151F">
        <w:t xml:space="preserve">families, from </w:t>
      </w:r>
      <w:r>
        <w:t xml:space="preserve">closed </w:t>
      </w:r>
      <w:r w:rsidRPr="0023151F">
        <w:t>detention facilities</w:t>
      </w:r>
      <w:r w:rsidRPr="0023151F">
        <w:rPr>
          <w:lang w:val="en-GB"/>
        </w:rPr>
        <w:t>.</w:t>
      </w:r>
      <w:r>
        <w:rPr>
          <w:rStyle w:val="EndnoteReference"/>
          <w:lang w:val="en-GB"/>
        </w:rPr>
        <w:endnoteReference w:id="749"/>
      </w:r>
      <w:r>
        <w:rPr>
          <w:b/>
          <w:bCs/>
          <w:lang w:val="en-GB"/>
        </w:rPr>
        <w:t xml:space="preserve"> </w:t>
      </w:r>
    </w:p>
    <w:p w14:paraId="55C184C0" w14:textId="35A7D575" w:rsidR="00DA5D91" w:rsidRPr="008136C1" w:rsidRDefault="00DA5D91" w:rsidP="00347F86">
      <w:pPr>
        <w:pStyle w:val="Heading2"/>
      </w:pPr>
      <w:bookmarkStart w:id="352" w:name="_Toc25573163"/>
      <w:r>
        <w:t>Length of time in detention</w:t>
      </w:r>
      <w:bookmarkEnd w:id="352"/>
    </w:p>
    <w:p w14:paraId="0CC72E49" w14:textId="77777777" w:rsidR="001A1706" w:rsidRDefault="001A1706" w:rsidP="00347F86">
      <w:pPr>
        <w:rPr>
          <w:rFonts w:cs="Open Sans"/>
        </w:rPr>
      </w:pPr>
      <w:r>
        <w:rPr>
          <w:rFonts w:cs="Open Sans"/>
        </w:rPr>
        <w:t>T</w:t>
      </w:r>
      <w:r w:rsidRPr="003F5A40">
        <w:rPr>
          <w:rFonts w:cs="Open Sans"/>
        </w:rPr>
        <w:t>he Australian Government does not publish data on the length of time children have been detained.</w:t>
      </w:r>
      <w:r>
        <w:rPr>
          <w:rFonts w:cs="Open Sans"/>
        </w:rPr>
        <w:t xml:space="preserve"> However, over previous years, children have been held in immigration detention for prolonged periods. </w:t>
      </w:r>
    </w:p>
    <w:p w14:paraId="50475ECA" w14:textId="77777777" w:rsidR="001A1706" w:rsidRDefault="001A1706" w:rsidP="00347F86">
      <w:pPr>
        <w:rPr>
          <w:rFonts w:cs="Open Sans"/>
        </w:rPr>
      </w:pPr>
      <w:r w:rsidRPr="003F5A40">
        <w:rPr>
          <w:rFonts w:cs="Open Sans"/>
        </w:rPr>
        <w:t xml:space="preserve">The </w:t>
      </w:r>
      <w:r w:rsidRPr="00F454FA">
        <w:t>National Inquiry into Children in Immigration Detention</w:t>
      </w:r>
      <w:r w:rsidRPr="003F5A40">
        <w:rPr>
          <w:rFonts w:cs="Open Sans"/>
        </w:rPr>
        <w:t xml:space="preserve"> reported that in March 2014, children in Australian </w:t>
      </w:r>
      <w:r>
        <w:rPr>
          <w:rFonts w:cs="Open Sans"/>
        </w:rPr>
        <w:t xml:space="preserve">immigration </w:t>
      </w:r>
      <w:r w:rsidRPr="003F5A40">
        <w:rPr>
          <w:rFonts w:cs="Open Sans"/>
        </w:rPr>
        <w:t xml:space="preserve">detention centres had been held for 231 days (approximately </w:t>
      </w:r>
      <w:r>
        <w:rPr>
          <w:rFonts w:cs="Open Sans"/>
        </w:rPr>
        <w:t>eight</w:t>
      </w:r>
      <w:r w:rsidRPr="003F5A40">
        <w:rPr>
          <w:rFonts w:cs="Open Sans"/>
        </w:rPr>
        <w:t xml:space="preserve"> months) on average. By September 2014, the average length of detention for children and adults was one year </w:t>
      </w:r>
      <w:r>
        <w:rPr>
          <w:rFonts w:cs="Open Sans"/>
        </w:rPr>
        <w:t xml:space="preserve">and </w:t>
      </w:r>
      <w:r w:rsidRPr="003F5A40">
        <w:rPr>
          <w:rFonts w:cs="Open Sans"/>
        </w:rPr>
        <w:t>two months.</w:t>
      </w:r>
      <w:r>
        <w:rPr>
          <w:rStyle w:val="EndnoteReference"/>
        </w:rPr>
        <w:endnoteReference w:id="750"/>
      </w:r>
    </w:p>
    <w:p w14:paraId="5D0C5508" w14:textId="77777777" w:rsidR="001A1706" w:rsidRDefault="001A1706" w:rsidP="00347F86">
      <w:pPr>
        <w:rPr>
          <w:rFonts w:cs="Open Sans"/>
        </w:rPr>
      </w:pPr>
      <w:r>
        <w:rPr>
          <w:rFonts w:cs="Open Sans"/>
        </w:rPr>
        <w:t>According to the Australian Government’s 6</w:t>
      </w:r>
      <w:r w:rsidRPr="000769CA">
        <w:rPr>
          <w:rFonts w:cs="Open Sans"/>
        </w:rPr>
        <w:t>th</w:t>
      </w:r>
      <w:r>
        <w:rPr>
          <w:rFonts w:cs="Open Sans"/>
        </w:rPr>
        <w:t xml:space="preserve"> periodic report to the United Nations Committee against Torture, the average number of days in closed detention for minors detained in 2017 was 68 days. The maximum number of days a minor had been held in detention in 2017 was 524 days.</w:t>
      </w:r>
      <w:r>
        <w:rPr>
          <w:rStyle w:val="EndnoteReference"/>
        </w:rPr>
        <w:endnoteReference w:id="751"/>
      </w:r>
    </w:p>
    <w:p w14:paraId="3D26F217" w14:textId="77777777" w:rsidR="001A1706" w:rsidRPr="003F5A40" w:rsidRDefault="001A1706" w:rsidP="00347F86">
      <w:pPr>
        <w:rPr>
          <w:rFonts w:cs="Open Sans"/>
        </w:rPr>
      </w:pPr>
      <w:r>
        <w:rPr>
          <w:rFonts w:cs="Open Sans"/>
        </w:rPr>
        <w:t>A</w:t>
      </w:r>
      <w:r w:rsidRPr="003F5A40">
        <w:rPr>
          <w:rFonts w:cs="Open Sans"/>
        </w:rPr>
        <w:t>s at 3</w:t>
      </w:r>
      <w:r>
        <w:rPr>
          <w:rFonts w:cs="Open Sans"/>
        </w:rPr>
        <w:t>1 August 2019</w:t>
      </w:r>
      <w:r w:rsidRPr="003F5A40">
        <w:rPr>
          <w:rFonts w:cs="Open Sans"/>
        </w:rPr>
        <w:t>, the average period for all people</w:t>
      </w:r>
      <w:r>
        <w:rPr>
          <w:rFonts w:cs="Open Sans"/>
        </w:rPr>
        <w:t xml:space="preserve"> (overwhelmingly adults)</w:t>
      </w:r>
      <w:r w:rsidRPr="003F5A40">
        <w:rPr>
          <w:rFonts w:cs="Open Sans"/>
        </w:rPr>
        <w:t xml:space="preserve"> held in detention was </w:t>
      </w:r>
      <w:r>
        <w:rPr>
          <w:rFonts w:cs="Open Sans"/>
        </w:rPr>
        <w:t xml:space="preserve">505 </w:t>
      </w:r>
      <w:r w:rsidRPr="003F5A40">
        <w:rPr>
          <w:rFonts w:cs="Open Sans"/>
        </w:rPr>
        <w:t>days.</w:t>
      </w:r>
      <w:r>
        <w:rPr>
          <w:rStyle w:val="EndnoteReference"/>
        </w:rPr>
        <w:endnoteReference w:id="752"/>
      </w:r>
      <w:r w:rsidRPr="003F5A40">
        <w:rPr>
          <w:rFonts w:cs="Open Sans"/>
        </w:rPr>
        <w:t xml:space="preserve"> </w:t>
      </w:r>
    </w:p>
    <w:p w14:paraId="58F510FD" w14:textId="77777777" w:rsidR="00DA5D91" w:rsidRPr="002341B3" w:rsidRDefault="00DA5D91" w:rsidP="00347F86">
      <w:pPr>
        <w:pStyle w:val="Heading2"/>
      </w:pPr>
      <w:bookmarkStart w:id="353" w:name="_Toc25573164"/>
      <w:r>
        <w:t>Safety of children in immigration detention</w:t>
      </w:r>
      <w:bookmarkEnd w:id="353"/>
      <w:r>
        <w:t xml:space="preserve"> </w:t>
      </w:r>
    </w:p>
    <w:p w14:paraId="4C99903A" w14:textId="100C0A05" w:rsidR="00DA5D91" w:rsidRDefault="00DA5D91" w:rsidP="00347F86">
      <w:r>
        <w:t>Numerous inquiries have demonstrated that closed immigration detention is an unsafe environment for children.</w:t>
      </w:r>
      <w:r>
        <w:rPr>
          <w:rStyle w:val="EndnoteReference"/>
        </w:rPr>
        <w:endnoteReference w:id="753"/>
      </w:r>
      <w:r>
        <w:t xml:space="preserve"> </w:t>
      </w:r>
      <w:r w:rsidRPr="00F454FA">
        <w:t xml:space="preserve">The </w:t>
      </w:r>
      <w:r>
        <w:t xml:space="preserve">2014 </w:t>
      </w:r>
      <w:r w:rsidRPr="00F454FA">
        <w:t xml:space="preserve">National Inquiry </w:t>
      </w:r>
      <w:r>
        <w:t xml:space="preserve">into Children in Immigration Detention </w:t>
      </w:r>
      <w:r w:rsidRPr="00F454FA">
        <w:t>found that prolonged detention had a profoundly negative impact on the mental and emotional health and development of children. The deprivation of liberty and the exposure to high numbers of mentally unwell adults were found to cause emotional and developmental disorders amongst children.</w:t>
      </w:r>
      <w:r w:rsidRPr="00F454FA">
        <w:rPr>
          <w:rStyle w:val="EndnoteReference"/>
        </w:rPr>
        <w:endnoteReference w:id="754"/>
      </w:r>
    </w:p>
    <w:bookmarkEnd w:id="350"/>
    <w:p w14:paraId="46DCAFC5" w14:textId="207561D0" w:rsidR="001A1706" w:rsidRDefault="001A1706" w:rsidP="00347F86">
      <w:r>
        <w:rPr>
          <w:noProof/>
        </w:rPr>
        <mc:AlternateContent>
          <mc:Choice Requires="wps">
            <w:drawing>
              <wp:anchor distT="0" distB="0" distL="114300" distR="114300" simplePos="0" relativeHeight="251857920" behindDoc="0" locked="0" layoutInCell="1" allowOverlap="1" wp14:anchorId="53A8CE63" wp14:editId="6A7DA5FC">
                <wp:simplePos x="0" y="0"/>
                <wp:positionH relativeFrom="margin">
                  <wp:align>center</wp:align>
                </wp:positionH>
                <wp:positionV relativeFrom="paragraph">
                  <wp:posOffset>5842</wp:posOffset>
                </wp:positionV>
                <wp:extent cx="3307080" cy="1691640"/>
                <wp:effectExtent l="0" t="0" r="26670" b="251460"/>
                <wp:wrapTopAndBottom/>
                <wp:docPr id="243" name="Speech Bubble: Rectangle with Corners Rounded 243"/>
                <wp:cNvGraphicFramePr/>
                <a:graphic xmlns:a="http://schemas.openxmlformats.org/drawingml/2006/main">
                  <a:graphicData uri="http://schemas.microsoft.com/office/word/2010/wordprocessingShape">
                    <wps:wsp>
                      <wps:cNvSpPr/>
                      <wps:spPr>
                        <a:xfrm>
                          <a:off x="0" y="0"/>
                          <a:ext cx="3307080" cy="1691640"/>
                        </a:xfrm>
                        <a:prstGeom prst="wedgeRoundRectCallout">
                          <a:avLst/>
                        </a:prstGeom>
                      </wps:spPr>
                      <wps:style>
                        <a:lnRef idx="1">
                          <a:schemeClr val="accent1"/>
                        </a:lnRef>
                        <a:fillRef idx="2">
                          <a:schemeClr val="accent1"/>
                        </a:fillRef>
                        <a:effectRef idx="1">
                          <a:schemeClr val="accent1"/>
                        </a:effectRef>
                        <a:fontRef idx="minor">
                          <a:schemeClr val="dk1"/>
                        </a:fontRef>
                      </wps:style>
                      <wps:txbx>
                        <w:txbxContent>
                          <w:p w14:paraId="159E6BCD" w14:textId="77777777" w:rsidR="00FD1665" w:rsidRDefault="00FD1665" w:rsidP="00DA5D91">
                            <w:pPr>
                              <w:jc w:val="center"/>
                              <w:rPr>
                                <w:rFonts w:cs="Open Sans"/>
                                <w:color w:val="000000"/>
                              </w:rPr>
                            </w:pPr>
                            <w:r w:rsidRPr="00796BE7">
                              <w:rPr>
                                <w:rFonts w:cs="Open Sans"/>
                                <w:color w:val="000000"/>
                              </w:rPr>
                              <w:t>I think that locking up child refugees in detention centers is disregarding the child rights</w:t>
                            </w:r>
                          </w:p>
                          <w:p w14:paraId="799A4EFE" w14:textId="77777777" w:rsidR="00FD1665" w:rsidRDefault="00FD1665" w:rsidP="00DA5D91">
                            <w:pPr>
                              <w:jc w:val="center"/>
                              <w:rPr>
                                <w:rFonts w:cs="Open Sans"/>
                                <w:color w:val="000000"/>
                              </w:rPr>
                            </w:pPr>
                            <w:r w:rsidRPr="00796BE7">
                              <w:rPr>
                                <w:rFonts w:cs="Open Sans"/>
                                <w:color w:val="000000"/>
                              </w:rPr>
                              <w:t>(</w:t>
                            </w:r>
                            <w:r>
                              <w:rPr>
                                <w:rFonts w:cs="Open Sans"/>
                                <w:color w:val="000000"/>
                              </w:rPr>
                              <w:t>child</w:t>
                            </w:r>
                            <w:r w:rsidRPr="00796BE7">
                              <w:rPr>
                                <w:rFonts w:cs="Open Sans"/>
                                <w:color w:val="000000"/>
                              </w:rPr>
                              <w:t>, 11)</w:t>
                            </w:r>
                          </w:p>
                          <w:p w14:paraId="2FD556F8" w14:textId="77777777" w:rsidR="00FD1665" w:rsidRDefault="00FD1665" w:rsidP="00DA5D91">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3A8CE63" id="Speech Bubble: Rectangle with Corners Rounded 243" o:spid="_x0000_s1121" type="#_x0000_t62" style="position:absolute;margin-left:0;margin-top:.45pt;width:260.4pt;height:133.2pt;z-index:251857920;visibility:visible;mso-wrap-style:square;mso-width-percent:0;mso-height-percent:0;mso-wrap-distance-left:9pt;mso-wrap-distance-top:0;mso-wrap-distance-right:9pt;mso-wrap-distance-bottom:0;mso-position-horizontal:center;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mWP0kwIAAGMFAAAOAAAAZHJzL2Uyb0RvYy54bWysVNtu2zAMfR+wfxD0vjpO05tRp8hSdBhQ&#10;tEXToc+KTMXGZFGTlDjZ14+S47ToCmwY9iKL5kXk4SEvr7atZhtwvkFT8vxoxBkYiVVjViX/9nTz&#10;6ZwzH4SphEYDJd+B51fTjx8uO1vAGGvUFThGQYwvOlvyOgRbZJmXNbTCH6EFQ0qFrhWBRLfKKic6&#10;it7qbDwanWYduso6lOA9/b3ulXya4isFMtwr5SEwXXLKLaTTpXMZz2x6KYqVE7Zu5D4N8Q9ZtKIx&#10;9Ogh1LUIgq1d81uotpEOPapwJLHNUKlGQqqBqslHb6pZ1MJCqoXA8fYAk/9/YeXd5sGxpir5eHLM&#10;mREtNWlhAWTNPq+XSw0FeyQUhVlpYF0TajZHZ6jh7BHXpoKKRUeCsbO+oGgL++D2kqdrxGSrXBu/&#10;VC3bJuh3B+hhG5ikn8fHo7PROXVIki4/vchPJ6k52Yu7dT58AWxZvJS8g2oFKYeY31xojeuQeiA2&#10;tz5QDuQ7+JAQ8+szSrew0xCT0uYRFAFAOeTJO1EP5tqxjSDSCCnBhDxWSPGSdXRTjdYHx/GfHff2&#10;0RUSLQ/Of/HqwSO9jCYcnNvGoHvv9er7kLLq7QcE+rojBGG73KbOX5wM/VtitSM6OOznxFt50xDY&#10;t8KHB+FoMKhBNOzhng6lsSs57m+c1eh+vvc/2hNfSctZR4NWcv9jLRxwpr8aYvJFPqFWs5CEycnZ&#10;mAT3WrN8rTHrdo7UlpzWipXpGu2DHq7KYftMO2EWXyWVMJLeLrkMbhDmoV8AtFUkzGbJjKbRinBr&#10;FlYORIjcedo+C2f3jAtE1jschlIUb3jW28YWGZytA6omkTBC3eO6bwFNcuLSfuvEVfFaTlYvu3H6&#10;CwAA//8DAFBLAwQUAAYACAAAACEAGD9Wk9wAAAAFAQAADwAAAGRycy9kb3ducmV2LnhtbEyPzU7D&#10;MBCE70i8g7VI3KhD+gOEOBVCgMSporSI4yY2SUS8jrJuGt6e7QmOoxnNfJOvJ9+p0Q3cBjJwPUtA&#10;OaqCbak2sHt/vroFxRHJYhfIGfhxDOvi/CzHzIYjvblxG2slJcQZGmhi7DOtuWqcR56F3pF4X2Hw&#10;GEUOtbYDHqXcdzpNkpX22JIsNNi7x8ZV39uDN8CT/cT502Lk/fKl/Cg3m9cFa2MuL6aHe1DRTfEv&#10;DCd8QYdCmMpwIMuqMyBHooE7UOIt00RulAbS1c0cdJHr//TFLwAAAP//AwBQSwECLQAUAAYACAAA&#10;ACEAtoM4kv4AAADhAQAAEwAAAAAAAAAAAAAAAAAAAAAAW0NvbnRlbnRfVHlwZXNdLnhtbFBLAQIt&#10;ABQABgAIAAAAIQA4/SH/1gAAAJQBAAALAAAAAAAAAAAAAAAAAC8BAABfcmVscy8ucmVsc1BLAQIt&#10;ABQABgAIAAAAIQDdmWP0kwIAAGMFAAAOAAAAAAAAAAAAAAAAAC4CAABkcnMvZTJvRG9jLnhtbFBL&#10;AQItABQABgAIAAAAIQAYP1aT3AAAAAUBAAAPAAAAAAAAAAAAAAAAAO0EAABkcnMvZG93bnJldi54&#10;bWxQSwUGAAAAAAQABADzAAAA9gUAAAAA&#10;" adj="6300,24300" fillcolor="#82a0d7 [2164]" strokecolor="#4472c4 [3204]" strokeweight=".5pt">
                <v:fill color2="#678ccf [2612]" rotate="t" colors="0 #a8b7df;.5 #9aabd9;1 #879ed7" focus="100%" type="gradient">
                  <o:fill v:ext="view" type="gradientUnscaled"/>
                </v:fill>
                <v:textbox>
                  <w:txbxContent>
                    <w:p w14:paraId="159E6BCD" w14:textId="77777777" w:rsidR="00FD1665" w:rsidRDefault="00FD1665" w:rsidP="00DA5D91">
                      <w:pPr>
                        <w:jc w:val="center"/>
                        <w:rPr>
                          <w:rFonts w:cs="Open Sans"/>
                          <w:color w:val="000000"/>
                        </w:rPr>
                      </w:pPr>
                      <w:r w:rsidRPr="00796BE7">
                        <w:rPr>
                          <w:rFonts w:cs="Open Sans"/>
                          <w:color w:val="000000"/>
                        </w:rPr>
                        <w:t>I think that locking up child refugees in detention centers is disregarding the child rights</w:t>
                      </w:r>
                    </w:p>
                    <w:p w14:paraId="799A4EFE" w14:textId="77777777" w:rsidR="00FD1665" w:rsidRDefault="00FD1665" w:rsidP="00DA5D91">
                      <w:pPr>
                        <w:jc w:val="center"/>
                        <w:rPr>
                          <w:rFonts w:cs="Open Sans"/>
                          <w:color w:val="000000"/>
                        </w:rPr>
                      </w:pPr>
                      <w:r w:rsidRPr="00796BE7">
                        <w:rPr>
                          <w:rFonts w:cs="Open Sans"/>
                          <w:color w:val="000000"/>
                        </w:rPr>
                        <w:t>(</w:t>
                      </w:r>
                      <w:r>
                        <w:rPr>
                          <w:rFonts w:cs="Open Sans"/>
                          <w:color w:val="000000"/>
                        </w:rPr>
                        <w:t>child</w:t>
                      </w:r>
                      <w:r w:rsidRPr="00796BE7">
                        <w:rPr>
                          <w:rFonts w:cs="Open Sans"/>
                          <w:color w:val="000000"/>
                        </w:rPr>
                        <w:t>, 11)</w:t>
                      </w:r>
                    </w:p>
                    <w:p w14:paraId="2FD556F8" w14:textId="77777777" w:rsidR="00FD1665" w:rsidRDefault="00FD1665" w:rsidP="00DA5D91">
                      <w:pPr>
                        <w:jc w:val="center"/>
                      </w:pPr>
                    </w:p>
                  </w:txbxContent>
                </v:textbox>
                <w10:wrap type="topAndBottom" anchorx="margin"/>
              </v:shape>
            </w:pict>
          </mc:Fallback>
        </mc:AlternateContent>
      </w:r>
      <w:bookmarkStart w:id="354" w:name="_Hlk23189541"/>
      <w:r w:rsidRPr="00B56CB3">
        <w:t xml:space="preserve">Data provided to the </w:t>
      </w:r>
      <w:r>
        <w:t>i</w:t>
      </w:r>
      <w:r w:rsidRPr="00B56CB3">
        <w:t xml:space="preserve">nquiry by the </w:t>
      </w:r>
      <w:r>
        <w:t xml:space="preserve">then </w:t>
      </w:r>
      <w:r w:rsidRPr="00B56CB3">
        <w:t xml:space="preserve">Department of Immigration </w:t>
      </w:r>
      <w:r>
        <w:t xml:space="preserve">also </w:t>
      </w:r>
      <w:r w:rsidRPr="00B56CB3">
        <w:t>described numerous reported incidents of assault, sexual assault and self-harm involving children in detention.</w:t>
      </w:r>
      <w:r w:rsidRPr="001C7824">
        <w:rPr>
          <w:rStyle w:val="EndnoteReference"/>
        </w:rPr>
        <w:endnoteReference w:id="755"/>
      </w:r>
      <w:r w:rsidRPr="00B56CB3">
        <w:t xml:space="preserve"> The </w:t>
      </w:r>
      <w:r>
        <w:t xml:space="preserve">Royal Commission into Institutional Responses to Child Sexual Abuse </w:t>
      </w:r>
      <w:r w:rsidRPr="00B56CB3">
        <w:t>identified immigration detention as an institutional context with an elevated risk of child sexual abuse, and made a number of recommendations for improving child protection in this context.</w:t>
      </w:r>
      <w:r w:rsidRPr="001C7824">
        <w:rPr>
          <w:rStyle w:val="EndnoteReference"/>
        </w:rPr>
        <w:endnoteReference w:id="756"/>
      </w:r>
    </w:p>
    <w:p w14:paraId="1B4FFFE5" w14:textId="77777777" w:rsidR="001A1706" w:rsidRPr="00B56CB3" w:rsidRDefault="001A1706" w:rsidP="00347F86">
      <w:bookmarkStart w:id="355" w:name="_Hlk22715003"/>
      <w:r>
        <w:t>More recently,</w:t>
      </w:r>
      <w:r w:rsidRPr="00E74FA9">
        <w:t xml:space="preserve"> </w:t>
      </w:r>
      <w:r>
        <w:t>between 1 July 2017 and 27 February 2019, there were five reported incidents of child assault in closed detention (and no reported incidents of neglect or sexual assault of children during this time). This refers to the number of incidents, not the number of children.</w:t>
      </w:r>
      <w:r>
        <w:rPr>
          <w:rStyle w:val="EndnoteReference"/>
        </w:rPr>
        <w:endnoteReference w:id="757"/>
      </w:r>
    </w:p>
    <w:bookmarkEnd w:id="355"/>
    <w:p w14:paraId="6718BA2C" w14:textId="77777777" w:rsidR="001A1706" w:rsidRDefault="001A1706" w:rsidP="00347F86">
      <w:r>
        <w:t xml:space="preserve">In 2016, the Australian Government developed a </w:t>
      </w:r>
      <w:r w:rsidRPr="00B56CB3">
        <w:t>Child Safeguarding Framework</w:t>
      </w:r>
      <w:r>
        <w:t xml:space="preserve">, </w:t>
      </w:r>
      <w:r w:rsidRPr="00B56CB3">
        <w:t xml:space="preserve">designed to ensure that the </w:t>
      </w:r>
      <w:r>
        <w:t xml:space="preserve">Australian </w:t>
      </w:r>
      <w:r w:rsidRPr="00B56CB3">
        <w:t>Government meets its child protection and wellbeing obligations in an immigration context (including in relation to immigration detention).</w:t>
      </w:r>
      <w:r w:rsidRPr="000B364B">
        <w:rPr>
          <w:rStyle w:val="EndnoteReference"/>
        </w:rPr>
        <w:endnoteReference w:id="758"/>
      </w:r>
      <w:r>
        <w:rPr>
          <w:rStyle w:val="EndnoteReference"/>
        </w:rPr>
        <w:t xml:space="preserve"> </w:t>
      </w:r>
      <w:r>
        <w:t xml:space="preserve"> Although a child safeguarding framework is a positive step, the risks to child mental and physical health inherent in deprivation of liberty in closed detention remain.</w:t>
      </w:r>
    </w:p>
    <w:p w14:paraId="71C47526" w14:textId="2E8360B0" w:rsidR="00DA5D91" w:rsidRDefault="001A1706" w:rsidP="00347F86">
      <w:pPr>
        <w:rPr>
          <w:rFonts w:cs="Open Sans"/>
        </w:rPr>
      </w:pPr>
      <w:r>
        <w:t xml:space="preserve">The implementation of the </w:t>
      </w:r>
      <w:r w:rsidRPr="00BA0617">
        <w:rPr>
          <w:i/>
          <w:iCs/>
        </w:rPr>
        <w:t>Optional Protocol to the Convention against Torture and Other Cruel, Inhuman or Degrading Treatment or Punishment</w:t>
      </w:r>
      <w:r>
        <w:t xml:space="preserve"> (OPCAT), which Australia has ratified, provides an opportunity to better monitor the conditions for children and their families in immigration detention. </w:t>
      </w:r>
      <w:r w:rsidRPr="0037406D">
        <w:t>Under OPCAT</w:t>
      </w:r>
      <w:r>
        <w:t>, Australia agreed</w:t>
      </w:r>
      <w:r w:rsidRPr="0037406D">
        <w:t xml:space="preserve"> to establish an independent</w:t>
      </w:r>
      <w:r>
        <w:t xml:space="preserve"> National Preventive Mechanism </w:t>
      </w:r>
      <w:r>
        <w:rPr>
          <w:color w:val="1F1923"/>
          <w:szCs w:val="26"/>
        </w:rPr>
        <w:t xml:space="preserve">to conduct inspections of all places of detention and closed environments. </w:t>
      </w:r>
      <w:r>
        <w:t>Oversight mechanisms should pay particular attention to the needs of children in all forms of detention.</w:t>
      </w:r>
      <w:r>
        <w:rPr>
          <w:rStyle w:val="EndnoteReference"/>
        </w:rPr>
        <w:endnoteReference w:id="759"/>
      </w:r>
      <w:r>
        <w:rPr>
          <w:noProof/>
        </w:rPr>
        <mc:AlternateContent>
          <mc:Choice Requires="wps">
            <w:drawing>
              <wp:anchor distT="0" distB="0" distL="114300" distR="114300" simplePos="0" relativeHeight="251951104" behindDoc="0" locked="0" layoutInCell="1" allowOverlap="1" wp14:anchorId="517E9C21" wp14:editId="22B2F69F">
                <wp:simplePos x="0" y="0"/>
                <wp:positionH relativeFrom="margin">
                  <wp:posOffset>72136</wp:posOffset>
                </wp:positionH>
                <wp:positionV relativeFrom="paragraph">
                  <wp:posOffset>1943354</wp:posOffset>
                </wp:positionV>
                <wp:extent cx="5797550" cy="1821815"/>
                <wp:effectExtent l="0" t="0" r="12700" b="273685"/>
                <wp:wrapTopAndBottom/>
                <wp:docPr id="839" name="Speech Bubble: Rectangle with Corners Rounded 839"/>
                <wp:cNvGraphicFramePr/>
                <a:graphic xmlns:a="http://schemas.openxmlformats.org/drawingml/2006/main">
                  <a:graphicData uri="http://schemas.microsoft.com/office/word/2010/wordprocessingShape">
                    <wps:wsp>
                      <wps:cNvSpPr/>
                      <wps:spPr>
                        <a:xfrm>
                          <a:off x="0" y="0"/>
                          <a:ext cx="5797550" cy="1821815"/>
                        </a:xfrm>
                        <a:prstGeom prst="wedgeRoundRectCallout">
                          <a:avLst/>
                        </a:prstGeom>
                      </wps:spPr>
                      <wps:style>
                        <a:lnRef idx="1">
                          <a:schemeClr val="accent1"/>
                        </a:lnRef>
                        <a:fillRef idx="2">
                          <a:schemeClr val="accent1"/>
                        </a:fillRef>
                        <a:effectRef idx="1">
                          <a:schemeClr val="accent1"/>
                        </a:effectRef>
                        <a:fontRef idx="minor">
                          <a:schemeClr val="dk1"/>
                        </a:fontRef>
                      </wps:style>
                      <wps:txbx>
                        <w:txbxContent>
                          <w:p w14:paraId="6BA5052E" w14:textId="77777777" w:rsidR="00FD1665" w:rsidRPr="00342FFB" w:rsidRDefault="00FD1665" w:rsidP="001A1706">
                            <w:pPr>
                              <w:jc w:val="center"/>
                              <w:rPr>
                                <w:sz w:val="22"/>
                                <w:szCs w:val="22"/>
                              </w:rPr>
                            </w:pPr>
                            <w:r w:rsidRPr="00342FFB">
                              <w:rPr>
                                <w:sz w:val="22"/>
                                <w:szCs w:val="22"/>
                              </w:rPr>
                              <w:t>Refugee children in detention centres are not treated fairly and don't have all the rights that every child should have</w:t>
                            </w:r>
                            <w:r>
                              <w:rPr>
                                <w:sz w:val="22"/>
                                <w:szCs w:val="22"/>
                              </w:rPr>
                              <w:t>…</w:t>
                            </w:r>
                            <w:r w:rsidRPr="00342FFB">
                              <w:rPr>
                                <w:sz w:val="22"/>
                                <w:szCs w:val="22"/>
                              </w:rPr>
                              <w:t xml:space="preserve"> they don't have a right to education, clean food and water, clean sanitation and to have a home. This should change</w:t>
                            </w:r>
                            <w:r>
                              <w:rPr>
                                <w:sz w:val="22"/>
                                <w:szCs w:val="22"/>
                              </w:rPr>
                              <w:t>…</w:t>
                            </w:r>
                          </w:p>
                          <w:p w14:paraId="34C49D0A" w14:textId="77777777" w:rsidR="00FD1665" w:rsidRPr="00342FFB" w:rsidRDefault="00FD1665" w:rsidP="001A1706">
                            <w:pPr>
                              <w:jc w:val="center"/>
                              <w:rPr>
                                <w:sz w:val="22"/>
                                <w:szCs w:val="22"/>
                              </w:rPr>
                            </w:pPr>
                            <w:r w:rsidRPr="00342FFB">
                              <w:rPr>
                                <w:sz w:val="22"/>
                                <w:szCs w:val="22"/>
                              </w:rPr>
                              <w:t>(child, 12)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17E9C21" id="Speech Bubble: Rectangle with Corners Rounded 839" o:spid="_x0000_s1122" type="#_x0000_t62" style="position:absolute;margin-left:5.7pt;margin-top:153pt;width:456.5pt;height:143.45pt;z-index:25195110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PrE3kgIAAGMFAAAOAAAAZHJzL2Uyb0RvYy54bWysVE1v2zAMvQ/YfxB0Xx1nTZsEdYosRYcB&#10;xVo0HXpWZCo2JouapMTpfv0o2U6LrsCGYReZMj9EPj7y4vLQaLYH52s0Bc9PRpyBkVjWZlvwbw/X&#10;H6ac+SBMKTQaKPgTeH65eP/uorVzGGOFugTHKIjx89YWvArBzrPMywoa4U/QgiGlQteIQFe3zUon&#10;Wore6Gw8Gp1lLbrSOpTgPf296pR8keIrBTLcKuUhMF1wyi2k06VzE89scSHmWydsVcs+DfEPWTSi&#10;NvToMdSVCILtXP1bqKaWDj2qcCKxyVCpWkKqgarJR6+qWVfCQqqFwPH2CJP/f2Hl1/2dY3VZ8OnH&#10;GWdGNNSktQWQFfu022w0zNk9oSjMVgNr61CxFTpDDWf3uDMllCw6Eoyt9XOKtrZ3rr95EiMmB+Wa&#10;+KVq2SFB/3SEHg6BSfo5OZ+dTybUIUm6fDrOp/kkRs2e3a3z4TNgw6JQ8BbKLaQcYn4roTXuQuqB&#10;2N/40PkOPhQo5tdllKTwpCEmpc09KAKAcsiTd6IerLRje0GkEVKCCXmfS7KObqrW+ug4/rNjbx9d&#10;IdHy6PwXrx490stowtG5qQ26t14vvw8pq85+QKCrO0IQDptD6vzsbOjfBssnooPDbk68ldc1gX0j&#10;fLgTjgaDGkTDHm7pUBrbgmMvcVah+/nW/2hPfCUtZy0NWsH9j51wwJn+YojJs/z0NE5mupxOzsd0&#10;cS81m5cas2tWSG3Jaa1YmcRoH/QgKofNI+2EZXyVVMJIervgMrjhsgrdAqCtImG5TGY0jVaEG7O2&#10;ciBC5M7D4VE42zMuEFm/4jCUYv6KZ51tbJHB5S6gqhMJI9Qdrn0LaJITr/utE1fFy3uyet6Ni18A&#10;AAD//wMAUEsDBBQABgAIAAAAIQBlgj6q3wAAAAoBAAAPAAAAZHJzL2Rvd25yZXYueG1sTI/NTsMw&#10;EITvSLyDtUjcqNM0rUiIUyEESJwqyo84buIliYjtKuum4e1ZTnCc2U+zM+V2doOaaOQ+eAPLRQKK&#10;fBNs71sDry8PV9egOKK3OARPBr6JYVudn5VY2HDyzzTtY6skxHOBBroYD4XW3HTkkBfhQF5un2F0&#10;GEWOrbYjniTcDTpNko122Hv50OGB7jpqvvZHZ4Bn+4Gr+2zit/Vj/V7vdk8Za2MuL+bbG1CR5vgH&#10;w299qQ6VdKrD0VtWg+hlJqSBVbKRTQLkaSZObWCdpznoqtT/J1Q/AAAA//8DAFBLAQItABQABgAI&#10;AAAAIQC2gziS/gAAAOEBAAATAAAAAAAAAAAAAAAAAAAAAABbQ29udGVudF9UeXBlc10ueG1sUEsB&#10;Ai0AFAAGAAgAAAAhADj9If/WAAAAlAEAAAsAAAAAAAAAAAAAAAAALwEAAF9yZWxzLy5yZWxzUEsB&#10;Ai0AFAAGAAgAAAAhALg+sTeSAgAAYwUAAA4AAAAAAAAAAAAAAAAALgIAAGRycy9lMm9Eb2MueG1s&#10;UEsBAi0AFAAGAAgAAAAhAGWCPqrfAAAACgEAAA8AAAAAAAAAAAAAAAAA7AQAAGRycy9kb3ducmV2&#10;LnhtbFBLBQYAAAAABAAEAPMAAAD4BQAAAAA=&#10;" adj="6300,24300" fillcolor="#82a0d7 [2164]" strokecolor="#4472c4 [3204]" strokeweight=".5pt">
                <v:fill color2="#678ccf [2612]" rotate="t" colors="0 #a8b7df;.5 #9aabd9;1 #879ed7" focus="100%" type="gradient">
                  <o:fill v:ext="view" type="gradientUnscaled"/>
                </v:fill>
                <v:textbox>
                  <w:txbxContent>
                    <w:p w14:paraId="6BA5052E" w14:textId="77777777" w:rsidR="00FD1665" w:rsidRPr="00342FFB" w:rsidRDefault="00FD1665" w:rsidP="001A1706">
                      <w:pPr>
                        <w:jc w:val="center"/>
                        <w:rPr>
                          <w:sz w:val="22"/>
                          <w:szCs w:val="22"/>
                        </w:rPr>
                      </w:pPr>
                      <w:r w:rsidRPr="00342FFB">
                        <w:rPr>
                          <w:sz w:val="22"/>
                          <w:szCs w:val="22"/>
                        </w:rPr>
                        <w:t>Refugee children in detention centres are not treated fairly and don't have all the rights that every child should have</w:t>
                      </w:r>
                      <w:r>
                        <w:rPr>
                          <w:sz w:val="22"/>
                          <w:szCs w:val="22"/>
                        </w:rPr>
                        <w:t>…</w:t>
                      </w:r>
                      <w:r w:rsidRPr="00342FFB">
                        <w:rPr>
                          <w:sz w:val="22"/>
                          <w:szCs w:val="22"/>
                        </w:rPr>
                        <w:t xml:space="preserve"> they don't have a right to education, clean food and water, clean sanitation and to have a home. This should change</w:t>
                      </w:r>
                      <w:r>
                        <w:rPr>
                          <w:sz w:val="22"/>
                          <w:szCs w:val="22"/>
                        </w:rPr>
                        <w:t>…</w:t>
                      </w:r>
                    </w:p>
                    <w:p w14:paraId="34C49D0A" w14:textId="77777777" w:rsidR="00FD1665" w:rsidRPr="00342FFB" w:rsidRDefault="00FD1665" w:rsidP="001A1706">
                      <w:pPr>
                        <w:jc w:val="center"/>
                        <w:rPr>
                          <w:sz w:val="22"/>
                          <w:szCs w:val="22"/>
                        </w:rPr>
                      </w:pPr>
                      <w:r w:rsidRPr="00342FFB">
                        <w:rPr>
                          <w:sz w:val="22"/>
                          <w:szCs w:val="22"/>
                        </w:rPr>
                        <w:t>(child, 12)</w:t>
                      </w:r>
                    </w:p>
                  </w:txbxContent>
                </v:textbox>
                <w10:wrap type="topAndBottom" anchorx="margin"/>
              </v:shape>
            </w:pict>
          </mc:Fallback>
        </mc:AlternateContent>
      </w:r>
      <w:r>
        <w:rPr>
          <w:noProof/>
        </w:rPr>
        <mc:AlternateContent>
          <mc:Choice Requires="wps">
            <w:drawing>
              <wp:anchor distT="0" distB="0" distL="114300" distR="114300" simplePos="0" relativeHeight="251858944" behindDoc="0" locked="0" layoutInCell="1" allowOverlap="1" wp14:anchorId="103BD3E0" wp14:editId="4AA71FBC">
                <wp:simplePos x="0" y="0"/>
                <wp:positionH relativeFrom="margin">
                  <wp:posOffset>109347</wp:posOffset>
                </wp:positionH>
                <wp:positionV relativeFrom="paragraph">
                  <wp:posOffset>4139819</wp:posOffset>
                </wp:positionV>
                <wp:extent cx="5504815" cy="1524000"/>
                <wp:effectExtent l="0" t="0" r="19685" b="228600"/>
                <wp:wrapTopAndBottom/>
                <wp:docPr id="244" name="Speech Bubble: Rectangle with Corners Rounded 244"/>
                <wp:cNvGraphicFramePr/>
                <a:graphic xmlns:a="http://schemas.openxmlformats.org/drawingml/2006/main">
                  <a:graphicData uri="http://schemas.microsoft.com/office/word/2010/wordprocessingShape">
                    <wps:wsp>
                      <wps:cNvSpPr/>
                      <wps:spPr>
                        <a:xfrm>
                          <a:off x="0" y="0"/>
                          <a:ext cx="5504815" cy="1524000"/>
                        </a:xfrm>
                        <a:prstGeom prst="wedgeRoundRectCallout">
                          <a:avLst/>
                        </a:prstGeom>
                      </wps:spPr>
                      <wps:style>
                        <a:lnRef idx="1">
                          <a:schemeClr val="accent6"/>
                        </a:lnRef>
                        <a:fillRef idx="2">
                          <a:schemeClr val="accent6"/>
                        </a:fillRef>
                        <a:effectRef idx="1">
                          <a:schemeClr val="accent6"/>
                        </a:effectRef>
                        <a:fontRef idx="minor">
                          <a:schemeClr val="dk1"/>
                        </a:fontRef>
                      </wps:style>
                      <wps:txbx>
                        <w:txbxContent>
                          <w:p w14:paraId="1D20754C" w14:textId="77777777" w:rsidR="00FD1665" w:rsidRPr="00D53633" w:rsidRDefault="00FD1665" w:rsidP="00DA5D91">
                            <w:pPr>
                              <w:jc w:val="center"/>
                              <w:rPr>
                                <w:sz w:val="22"/>
                                <w:szCs w:val="22"/>
                              </w:rPr>
                            </w:pPr>
                            <w:r w:rsidRPr="00D53633">
                              <w:rPr>
                                <w:sz w:val="22"/>
                                <w:szCs w:val="22"/>
                              </w:rPr>
                              <w:t xml:space="preserve">I think we need to work on taking in more refugee children and make the process of letting them out of refugee camps quicker. Having to live in a refugee camp as a kid is scary, especially because they’ve probably just come from something terrible on a boat out on sea </w:t>
                            </w:r>
                          </w:p>
                          <w:p w14:paraId="0140B204" w14:textId="77777777" w:rsidR="00FD1665" w:rsidRPr="00D53633" w:rsidRDefault="00FD1665" w:rsidP="00DA5D91">
                            <w:pPr>
                              <w:jc w:val="center"/>
                              <w:rPr>
                                <w:sz w:val="22"/>
                                <w:szCs w:val="22"/>
                              </w:rPr>
                            </w:pPr>
                            <w:r w:rsidRPr="00D53633">
                              <w:rPr>
                                <w:sz w:val="22"/>
                                <w:szCs w:val="22"/>
                              </w:rPr>
                              <w:t>(child, 11)</w:t>
                            </w:r>
                          </w:p>
                          <w:p w14:paraId="29F9E8EB" w14:textId="77777777" w:rsidR="00FD1665" w:rsidRPr="00D53633" w:rsidRDefault="00FD1665" w:rsidP="00DA5D91">
                            <w:pPr>
                              <w:jc w:val="center"/>
                              <w:rPr>
                                <w:sz w:val="22"/>
                                <w:szCs w:val="22"/>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03BD3E0" id="Speech Bubble: Rectangle with Corners Rounded 244" o:spid="_x0000_s1123" type="#_x0000_t62" style="position:absolute;margin-left:8.6pt;margin-top:325.95pt;width:433.45pt;height:120pt;z-index:25185894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OC+5lAIAAGMFAAAOAAAAZHJzL2Uyb0RvYy54bWysVNtu2zAMfR+wfxD0vtoOkl6COkWWosOA&#10;oi2aDn1WZCo2JouapMTJvn6U7KRFV2DDsBdZNC8iDw95ebVrNduC8w2akhcnOWdgJFaNWZf829PN&#10;p3POfBCmEhoNlHwPnl/NPn647OwURlijrsAxCmL8tLMlr0Ow0yzzsoZW+BO0YEip0LUikOjWWeVE&#10;R9FbnY3y/DTr0FXWoQTv6e91r+SzFF8pkOFeKQ+B6ZJTbiGdLp2reGazSzFdO2HrRg5piH/IohWN&#10;oUePoa5FEGzjmt9CtY106FGFE4lthko1ElINVE2Rv6lmWQsLqRYCx9sjTP7/hZV32wfHmqrko/GY&#10;MyNaatLSAsiafd6sVhqm7JFQFGatgXVNqNkCnaGGs0fcmAoqFh0Jxs76KUVb2gc3SJ6uEZOdcm38&#10;UrVsl6DfH6GHXWCSfk4m+fi8mHAmSVdMRuM8T83JXtyt8+ELYMvipeQdVGtIOcT8FkJr3ITUA7G9&#10;9YFyIN+DDwkxvz6jdAt7DTEpbR5BEQCUQ5G8E/VgoR3bCiKNkBJMOI0VUrxkHd1Uo/XRcfRnx8E+&#10;ukKi5dH5L149eqSX0YSjc9sYdO+9Xn0vhpRVb39AoK87QhB2q13q/MXZoX8rrPZEB4f9nHgrbxoC&#10;+1b48CAcDQaNEA17uKdDaexKjsONsxrdz/f+R3viK2k562jQSu5/bIQDzvRXQ0y+KMbjOJlJGE/O&#10;RiS415rVa43ZtAukthS0VqxM12gf9OGqHLbPtBPm8VVSCSPp7ZLL4A7CIvQLgLaKhPk8mdE0WhFu&#10;zdLKAxEid552z8LZgXGByHqHh6EU0zc8621jiwzONwFVk0gYoe5xHVpAk5y4NGyduCpey8nqZTfO&#10;fgEAAP//AwBQSwMEFAAGAAgAAAAhAGYyR5jgAAAACgEAAA8AAABkcnMvZG93bnJldi54bWxMj0FP&#10;wzAMhe9I/IfISFwQSzPG1pWmE0JC4rh1E9oxa7y2onFKk23dv8ec4OZnPz1/L1+NrhNnHELrSYOa&#10;JCCQKm9bqjXstu+PKYgQDVnTeUINVwywKm5vcpNZf6ENnstYCw6hkBkNTYx9JmWoGnQmTHyPxLej&#10;H5yJLIda2sFcONx1cpokc+lMS/yhMT2+NVh9lSen4Vt97lX7hOuP9aKfldc6edgmO63v78bXFxAR&#10;x/hnhl98RoeCmQ7+RDaIjvViyk4N82e1BMGGNJ0pEAcelryRRS7/Vyh+AAAA//8DAFBLAQItABQA&#10;BgAIAAAAIQC2gziS/gAAAOEBAAATAAAAAAAAAAAAAAAAAAAAAABbQ29udGVudF9UeXBlc10ueG1s&#10;UEsBAi0AFAAGAAgAAAAhADj9If/WAAAAlAEAAAsAAAAAAAAAAAAAAAAALwEAAF9yZWxzLy5yZWxz&#10;UEsBAi0AFAAGAAgAAAAhAGk4L7mUAgAAYwUAAA4AAAAAAAAAAAAAAAAALgIAAGRycy9lMm9Eb2Mu&#10;eG1sUEsBAi0AFAAGAAgAAAAhAGYyR5jgAAAACgEAAA8AAAAAAAAAAAAAAAAA7gQAAGRycy9kb3du&#10;cmV2LnhtbFBLBQYAAAAABAAEAPMAAAD7BQAAAAA=&#10;" adj="6300,24300" fillcolor="#9ecb81 [2169]" strokecolor="#70ad47 [3209]" strokeweight=".5pt">
                <v:fill color2="#8ac066 [2617]" rotate="t" colors="0 #b5d5a7;.5 #aace99;1 #9cca86" focus="100%" type="gradient">
                  <o:fill v:ext="view" type="gradientUnscaled"/>
                </v:fill>
                <v:textbox>
                  <w:txbxContent>
                    <w:p w14:paraId="1D20754C" w14:textId="77777777" w:rsidR="00FD1665" w:rsidRPr="00D53633" w:rsidRDefault="00FD1665" w:rsidP="00DA5D91">
                      <w:pPr>
                        <w:jc w:val="center"/>
                        <w:rPr>
                          <w:sz w:val="22"/>
                          <w:szCs w:val="22"/>
                        </w:rPr>
                      </w:pPr>
                      <w:r w:rsidRPr="00D53633">
                        <w:rPr>
                          <w:sz w:val="22"/>
                          <w:szCs w:val="22"/>
                        </w:rPr>
                        <w:t xml:space="preserve">I think we need to work on taking in more refugee children and make the process of letting them out of refugee camps quicker. Having to live in a refugee camp as a kid is scary, especially because they’ve probably just come from something terrible on a boat out on sea </w:t>
                      </w:r>
                    </w:p>
                    <w:p w14:paraId="0140B204" w14:textId="77777777" w:rsidR="00FD1665" w:rsidRPr="00D53633" w:rsidRDefault="00FD1665" w:rsidP="00DA5D91">
                      <w:pPr>
                        <w:jc w:val="center"/>
                        <w:rPr>
                          <w:sz w:val="22"/>
                          <w:szCs w:val="22"/>
                        </w:rPr>
                      </w:pPr>
                      <w:r w:rsidRPr="00D53633">
                        <w:rPr>
                          <w:sz w:val="22"/>
                          <w:szCs w:val="22"/>
                        </w:rPr>
                        <w:t>(child, 11)</w:t>
                      </w:r>
                    </w:p>
                    <w:p w14:paraId="29F9E8EB" w14:textId="77777777" w:rsidR="00FD1665" w:rsidRPr="00D53633" w:rsidRDefault="00FD1665" w:rsidP="00DA5D91">
                      <w:pPr>
                        <w:jc w:val="center"/>
                        <w:rPr>
                          <w:sz w:val="22"/>
                          <w:szCs w:val="22"/>
                        </w:rPr>
                      </w:pPr>
                    </w:p>
                  </w:txbxContent>
                </v:textbox>
                <w10:wrap type="topAndBottom" anchorx="margin"/>
              </v:shape>
            </w:pict>
          </mc:Fallback>
        </mc:AlternateContent>
      </w:r>
    </w:p>
    <w:p w14:paraId="5CB17FE5" w14:textId="77777777" w:rsidR="001A1706" w:rsidRPr="00BA0617" w:rsidRDefault="001A1706" w:rsidP="00347F86">
      <w:r>
        <w:t xml:space="preserve">There is also </w:t>
      </w:r>
      <w:r w:rsidRPr="00B56CB3">
        <w:t xml:space="preserve">a need to improve processes for monitoring the wellbeing of children seeking asylum who are in </w:t>
      </w:r>
      <w:r>
        <w:t>‘</w:t>
      </w:r>
      <w:r w:rsidRPr="00B56CB3">
        <w:t>community detention</w:t>
      </w:r>
      <w:r>
        <w:t>’</w:t>
      </w:r>
      <w:r w:rsidRPr="00B56CB3">
        <w:t xml:space="preserve"> or are living in the Australian community on visas of various kinds</w:t>
      </w:r>
      <w:r>
        <w:t>. While community alternatives to detention generally promote better health and wellbeing outcomes than closed detention,</w:t>
      </w:r>
      <w:r>
        <w:rPr>
          <w:rStyle w:val="EndnoteReference"/>
        </w:rPr>
        <w:endnoteReference w:id="760"/>
      </w:r>
      <w:r>
        <w:t xml:space="preserve"> a small number of participants in the Commission’s </w:t>
      </w:r>
      <w:r w:rsidRPr="00CE3F8C">
        <w:rPr>
          <w:i/>
          <w:iCs/>
        </w:rPr>
        <w:t>Lives on hold report</w:t>
      </w:r>
      <w:r>
        <w:t xml:space="preserve"> raised concerns that community detention may have negative impacts if used for very long periods of time.</w:t>
      </w:r>
      <w:r>
        <w:rPr>
          <w:rStyle w:val="EndnoteReference"/>
        </w:rPr>
        <w:endnoteReference w:id="761"/>
      </w:r>
      <w:r>
        <w:t xml:space="preserve"> It recommended an independent review be commissioned on the situation of people in long-term community detention to assess the extent to which the program can continue to promote positive health and wellbeing outcomes over </w:t>
      </w:r>
      <w:r w:rsidRPr="00EF1B15">
        <w:t>time.</w:t>
      </w:r>
      <w:r w:rsidRPr="00EF1B15">
        <w:rPr>
          <w:rStyle w:val="EndnoteReference"/>
        </w:rPr>
        <w:endnoteReference w:id="762"/>
      </w:r>
      <w:r w:rsidRPr="00EF1B15">
        <w:t xml:space="preserve"> </w:t>
      </w:r>
    </w:p>
    <w:p w14:paraId="20846137" w14:textId="77777777" w:rsidR="001A1706" w:rsidRPr="009223D5" w:rsidRDefault="001A1706" w:rsidP="00347F86">
      <w:pPr>
        <w:rPr>
          <w:b/>
          <w:bCs/>
        </w:rPr>
      </w:pPr>
      <w:r w:rsidRPr="009223D5">
        <w:rPr>
          <w:b/>
          <w:bCs/>
        </w:rPr>
        <w:t>In its Concluding Observations (2019), the Committee on the Rights of the Child recommended that the Australian Government introduce adequate mechanisms for monitoring the wellbeing of children involved in asylum, refugee and migration processes.</w:t>
      </w:r>
      <w:r w:rsidRPr="009223D5">
        <w:rPr>
          <w:rStyle w:val="EndnoteReference"/>
          <w:b/>
          <w:bCs/>
        </w:rPr>
        <w:endnoteReference w:id="763"/>
      </w:r>
    </w:p>
    <w:p w14:paraId="7547C2DC" w14:textId="77777777" w:rsidR="00DA5D91" w:rsidRPr="002341B3" w:rsidRDefault="00DA5D91" w:rsidP="00347F86">
      <w:pPr>
        <w:pStyle w:val="Heading2"/>
      </w:pPr>
      <w:bookmarkStart w:id="356" w:name="_Toc25573165"/>
      <w:r w:rsidRPr="002341B3">
        <w:t xml:space="preserve">Children </w:t>
      </w:r>
      <w:r>
        <w:t xml:space="preserve">and families </w:t>
      </w:r>
      <w:r w:rsidRPr="002341B3">
        <w:t>subject to offshore processing</w:t>
      </w:r>
      <w:bookmarkEnd w:id="356"/>
    </w:p>
    <w:p w14:paraId="1D7A2411" w14:textId="77777777" w:rsidR="001A1706" w:rsidRDefault="001A1706" w:rsidP="00347F86">
      <w:pPr>
        <w:rPr>
          <w:highlight w:val="yellow"/>
        </w:rPr>
      </w:pPr>
      <w:r w:rsidRPr="00B56CB3">
        <w:t xml:space="preserve">Under Australia’s policy of third country processing, asylum seekers arriving by boat (including children) </w:t>
      </w:r>
      <w:r>
        <w:t xml:space="preserve">have been </w:t>
      </w:r>
      <w:r w:rsidRPr="00B56CB3">
        <w:t xml:space="preserve">transferred to Nauru and Manus Island, Papua New Guinea, for processing </w:t>
      </w:r>
      <w:r>
        <w:t xml:space="preserve">of </w:t>
      </w:r>
      <w:r w:rsidRPr="00B56CB3">
        <w:t xml:space="preserve">their asylum claims. </w:t>
      </w:r>
      <w:r w:rsidRPr="00C62734">
        <w:t xml:space="preserve">On 31 May 2018, there were 137 children in Nauru subject to third country processing arrangements, the majority of whom were aged 12 </w:t>
      </w:r>
      <w:r>
        <w:t xml:space="preserve">years </w:t>
      </w:r>
      <w:r w:rsidRPr="00C62734">
        <w:t>or under, and had been there for at least four years.</w:t>
      </w:r>
      <w:r w:rsidRPr="00C62734">
        <w:rPr>
          <w:rStyle w:val="EndnoteReference"/>
        </w:rPr>
        <w:endnoteReference w:id="764"/>
      </w:r>
      <w:r w:rsidRPr="00C62734">
        <w:t xml:space="preserve"> On 22 October 2018, 52 children remained on Nauru.</w:t>
      </w:r>
      <w:r w:rsidRPr="00C62734">
        <w:rPr>
          <w:rStyle w:val="EndnoteReference"/>
        </w:rPr>
        <w:endnoteReference w:id="765"/>
      </w:r>
      <w:r w:rsidRPr="00C62734">
        <w:t xml:space="preserve"> </w:t>
      </w:r>
      <w:r>
        <w:t>In</w:t>
      </w:r>
      <w:r w:rsidRPr="00C96820">
        <w:t xml:space="preserve"> early 2019, </w:t>
      </w:r>
      <w:r>
        <w:t xml:space="preserve">the Government announced that </w:t>
      </w:r>
      <w:r w:rsidRPr="00C96820">
        <w:t>all children ha</w:t>
      </w:r>
      <w:r>
        <w:t>d</w:t>
      </w:r>
      <w:r w:rsidRPr="00C96820">
        <w:t xml:space="preserve"> been removed from Nauru</w:t>
      </w:r>
      <w:r>
        <w:t>, most of these on a temporary basis to receive medical treatment in Australia</w:t>
      </w:r>
      <w:r w:rsidRPr="00C96820">
        <w:t>.</w:t>
      </w:r>
      <w:r w:rsidRPr="00C96820">
        <w:rPr>
          <w:rStyle w:val="EndnoteReference"/>
        </w:rPr>
        <w:endnoteReference w:id="766"/>
      </w:r>
    </w:p>
    <w:p w14:paraId="71C66721" w14:textId="77777777" w:rsidR="001A1706" w:rsidRDefault="001A1706" w:rsidP="00347F86">
      <w:r>
        <w:t>A</w:t>
      </w:r>
      <w:r w:rsidRPr="009F0844">
        <w:t xml:space="preserve">lthough international law does not specifically prohibit offshore processing of asylum seekers, it is difficult to see how Australia’s human rights obligations can be reconciled with the effects of this policy. </w:t>
      </w:r>
      <w:r w:rsidRPr="00B56CB3">
        <w:t xml:space="preserve">Numerous reports and inquiries, </w:t>
      </w:r>
      <w:r>
        <w:t xml:space="preserve">including by international human rights treaty bodies, </w:t>
      </w:r>
      <w:r w:rsidRPr="00B56CB3">
        <w:t>have documented serious human rights concerns relating to third country processing in Nauru</w:t>
      </w:r>
      <w:r>
        <w:t xml:space="preserve">, </w:t>
      </w:r>
      <w:r w:rsidRPr="00B56CB3">
        <w:t>particularly the impact of these arrangements on the mental health of children.</w:t>
      </w:r>
      <w:r w:rsidRPr="000803CC">
        <w:rPr>
          <w:rStyle w:val="EndnoteReference"/>
        </w:rPr>
        <w:endnoteReference w:id="767"/>
      </w:r>
    </w:p>
    <w:p w14:paraId="636F5DB7" w14:textId="77777777" w:rsidR="001A1706" w:rsidRDefault="001A1706" w:rsidP="00347F86">
      <w:r>
        <w:t>A 2019 report on the Commission’s inquiry into a complaint by three families transferred to Nauru in 2014 found that the regional processing centre on Nauru was not an appropriate place to send families with young children, and recommended that children, whether accompanied or unaccompanied, no longer be sent there. It also found that the ‘best interests assessment’ conducted by the Department prior to taking children to Nauru had failed to take the best interests of children into account as a primary consideration.</w:t>
      </w:r>
      <w:r>
        <w:rPr>
          <w:rStyle w:val="EndnoteReference"/>
        </w:rPr>
        <w:endnoteReference w:id="768"/>
      </w:r>
      <w:r>
        <w:t xml:space="preserve">  </w:t>
      </w:r>
    </w:p>
    <w:p w14:paraId="426B11B8" w14:textId="77777777" w:rsidR="001A1706" w:rsidRDefault="001A1706" w:rsidP="00347F86">
      <w:bookmarkStart w:id="357" w:name="_Hlk23784006"/>
      <w:r>
        <w:t xml:space="preserve">Several legal cases decided by the </w:t>
      </w:r>
      <w:r w:rsidRPr="00B56CB3">
        <w:t xml:space="preserve">Federal Court of Australia </w:t>
      </w:r>
      <w:r>
        <w:t xml:space="preserve">in 2018 </w:t>
      </w:r>
      <w:r w:rsidRPr="00B56CB3">
        <w:t>found that health care services available on Nauru did not meet the needs of children with complex physical and mental health conditions.</w:t>
      </w:r>
      <w:r w:rsidRPr="001C7824">
        <w:rPr>
          <w:rStyle w:val="EndnoteReference"/>
        </w:rPr>
        <w:endnoteReference w:id="769"/>
      </w:r>
      <w:r w:rsidRPr="00B56CB3">
        <w:t xml:space="preserve"> </w:t>
      </w:r>
    </w:p>
    <w:bookmarkEnd w:id="357"/>
    <w:p w14:paraId="77317176" w14:textId="77777777" w:rsidR="001A1706" w:rsidRDefault="001A1706" w:rsidP="00347F86">
      <w:r>
        <w:t>In February 2019, the Australian Parliament passed a law to permit the transfer of asylum seekers held on Nauru and Manus Island for urgent medical reasons (the ‘Medevac’ Bill).</w:t>
      </w:r>
      <w:r>
        <w:rPr>
          <w:rStyle w:val="EndnoteReference"/>
        </w:rPr>
        <w:endnoteReference w:id="770"/>
      </w:r>
      <w:r>
        <w:t xml:space="preserve"> However, i</w:t>
      </w:r>
      <w:r w:rsidRPr="009F64A2">
        <w:t>n July 2019 the Australian Government introduced a bill to repeal this law</w:t>
      </w:r>
      <w:r>
        <w:t>,</w:t>
      </w:r>
      <w:r w:rsidRPr="009F64A2">
        <w:rPr>
          <w:rStyle w:val="EndnoteReference"/>
        </w:rPr>
        <w:endnoteReference w:id="771"/>
      </w:r>
      <w:r w:rsidRPr="009F64A2">
        <w:t xml:space="preserve"> </w:t>
      </w:r>
      <w:r>
        <w:t>which was referred to the Senate Legal and Constitutional Affairs Legislation Committee for inquiry and report. On 18 October 2019, the Senate Committee recommended the Senate pass this bill. The Commission considers that repealing the Medevac Bill may be inconsistent with a number of Australia’s core obligations to fulfil the right to health and would constitute a retrogressive measure that is contrary to Australia’s obligation of progressive realisation of economic, social and cultural rights including the right to health.</w:t>
      </w:r>
      <w:r>
        <w:rPr>
          <w:rStyle w:val="EndnoteReference"/>
        </w:rPr>
        <w:endnoteReference w:id="772"/>
      </w:r>
    </w:p>
    <w:p w14:paraId="459FA42A" w14:textId="77777777" w:rsidR="001A1706" w:rsidRDefault="001A1706" w:rsidP="00347F86">
      <w:r>
        <w:t xml:space="preserve">There are also ongoing concerns about the impact of the offshore processing regime on family separation. </w:t>
      </w:r>
      <w:r>
        <w:rPr>
          <w:rFonts w:cs="Open Sans"/>
        </w:rPr>
        <w:t xml:space="preserve">The Australian Government has introduced the </w:t>
      </w:r>
      <w:r w:rsidRPr="00237448">
        <w:rPr>
          <w:rFonts w:cs="Open Sans"/>
        </w:rPr>
        <w:t xml:space="preserve">Migration Legislation Amendment (Regional Processing Cohort) Bill 2019 (Cth) </w:t>
      </w:r>
      <w:r>
        <w:rPr>
          <w:rFonts w:cs="Open Sans"/>
        </w:rPr>
        <w:t xml:space="preserve">which </w:t>
      </w:r>
      <w:r>
        <w:t>would have the effect of asylum seekers in the ‘regional processing cohort’ facing a ‘permanent lifetime ban from obtaining a visa to enter or remain in Australia’, even if settled in another country.</w:t>
      </w:r>
      <w:r>
        <w:rPr>
          <w:rStyle w:val="EndnoteReference"/>
        </w:rPr>
        <w:endnoteReference w:id="773"/>
      </w:r>
      <w:r>
        <w:t xml:space="preserve"> Some people taken to a regional processing country have relatives (including, in some cases, immediate family members) living in Australia. The proposed permanent visa ban may prevent these individuals from ever travelling to Australia, which could lead to the prolonged or permanent separation of family members. </w:t>
      </w:r>
    </w:p>
    <w:p w14:paraId="03A168F0" w14:textId="77777777" w:rsidR="001A1706" w:rsidRPr="009223D5" w:rsidRDefault="001A1706" w:rsidP="00347F86">
      <w:pPr>
        <w:rPr>
          <w:b/>
          <w:bCs/>
        </w:rPr>
      </w:pPr>
      <w:bookmarkStart w:id="358" w:name="_Hlk22718090"/>
      <w:bookmarkStart w:id="359" w:name="_Hlk23189560"/>
      <w:bookmarkEnd w:id="354"/>
      <w:r w:rsidRPr="009223D5">
        <w:rPr>
          <w:b/>
          <w:bCs/>
        </w:rPr>
        <w:t>In its Concluding Observations (2019), the Committee on the Rights of the Child recommended that the Australian Government enact legislation prohibiting the detention of children and their families in regional processing countries.</w:t>
      </w:r>
      <w:r w:rsidRPr="009223D5">
        <w:rPr>
          <w:rStyle w:val="EndnoteReference"/>
          <w:b/>
          <w:bCs/>
        </w:rPr>
        <w:endnoteReference w:id="774"/>
      </w:r>
      <w:r w:rsidRPr="009223D5">
        <w:rPr>
          <w:b/>
          <w:bCs/>
        </w:rPr>
        <w:t xml:space="preserve"> It also recommended that the Australian Government ensure that:</w:t>
      </w:r>
    </w:p>
    <w:p w14:paraId="62437369" w14:textId="77777777" w:rsidR="001A1706" w:rsidRPr="009223D5" w:rsidRDefault="001A1706" w:rsidP="00347F86">
      <w:pPr>
        <w:pStyle w:val="ListParagraph"/>
        <w:keepNext w:val="0"/>
        <w:keepLines w:val="0"/>
        <w:widowControl/>
        <w:numPr>
          <w:ilvl w:val="0"/>
          <w:numId w:val="100"/>
        </w:numPr>
        <w:spacing w:before="240"/>
        <w:rPr>
          <w:b/>
          <w:bCs/>
        </w:rPr>
      </w:pPr>
      <w:r w:rsidRPr="009223D5">
        <w:rPr>
          <w:b/>
          <w:bCs/>
        </w:rPr>
        <w:t>the best interests of the child are a primary consideration in all decisions and agreements in relation to the reallocation of asylum-seeking, refugee or migrant children within Australia or to other countries</w:t>
      </w:r>
      <w:r w:rsidRPr="009223D5">
        <w:rPr>
          <w:rStyle w:val="EndnoteReference"/>
          <w:b/>
          <w:bCs/>
        </w:rPr>
        <w:endnoteReference w:id="775"/>
      </w:r>
    </w:p>
    <w:p w14:paraId="50AF7423" w14:textId="77777777" w:rsidR="001A1706" w:rsidRPr="009223D5" w:rsidRDefault="001A1706" w:rsidP="00347F86">
      <w:pPr>
        <w:pStyle w:val="ListParagraph"/>
        <w:keepNext w:val="0"/>
        <w:keepLines w:val="0"/>
        <w:widowControl/>
        <w:numPr>
          <w:ilvl w:val="0"/>
          <w:numId w:val="100"/>
        </w:numPr>
        <w:spacing w:before="240"/>
        <w:rPr>
          <w:b/>
          <w:bCs/>
        </w:rPr>
      </w:pPr>
      <w:r w:rsidRPr="009223D5">
        <w:rPr>
          <w:b/>
          <w:bCs/>
        </w:rPr>
        <w:t>children who were detained in regional processing countries have access to adequate child protection, education and health services, including mental health.</w:t>
      </w:r>
      <w:r w:rsidRPr="009223D5">
        <w:rPr>
          <w:rStyle w:val="EndnoteReference"/>
          <w:b/>
          <w:bCs/>
        </w:rPr>
        <w:endnoteReference w:id="776"/>
      </w:r>
    </w:p>
    <w:p w14:paraId="76078835" w14:textId="69052BF6" w:rsidR="00DA5D91" w:rsidRPr="00FD41B5" w:rsidRDefault="00FD41B5" w:rsidP="00347F86">
      <w:pPr>
        <w:keepNext w:val="0"/>
        <w:keepLines w:val="0"/>
        <w:widowControl/>
        <w:spacing w:before="240"/>
        <w:rPr>
          <w:b/>
          <w:bCs/>
        </w:rPr>
      </w:pPr>
      <w:r>
        <w:rPr>
          <w:noProof/>
        </w:rPr>
        <mc:AlternateContent>
          <mc:Choice Requires="wps">
            <w:drawing>
              <wp:anchor distT="0" distB="0" distL="114300" distR="114300" simplePos="0" relativeHeight="251867136" behindDoc="0" locked="0" layoutInCell="1" allowOverlap="1" wp14:anchorId="09BDCE3A" wp14:editId="0F474D1A">
                <wp:simplePos x="0" y="0"/>
                <wp:positionH relativeFrom="margin">
                  <wp:posOffset>473710</wp:posOffset>
                </wp:positionH>
                <wp:positionV relativeFrom="paragraph">
                  <wp:posOffset>2538476</wp:posOffset>
                </wp:positionV>
                <wp:extent cx="4301490" cy="2305050"/>
                <wp:effectExtent l="19050" t="19050" r="41910" b="95250"/>
                <wp:wrapTopAndBottom/>
                <wp:docPr id="247" name="Speech Bubble: Oval 247"/>
                <wp:cNvGraphicFramePr/>
                <a:graphic xmlns:a="http://schemas.openxmlformats.org/drawingml/2006/main">
                  <a:graphicData uri="http://schemas.microsoft.com/office/word/2010/wordprocessingShape">
                    <wps:wsp>
                      <wps:cNvSpPr/>
                      <wps:spPr>
                        <a:xfrm>
                          <a:off x="0" y="0"/>
                          <a:ext cx="4301490" cy="2305050"/>
                        </a:xfrm>
                        <a:prstGeom prst="wedgeEllipseCallout">
                          <a:avLst>
                            <a:gd name="adj1" fmla="val 28485"/>
                            <a:gd name="adj2" fmla="val 52450"/>
                          </a:avLst>
                        </a:prstGeom>
                      </wps:spPr>
                      <wps:style>
                        <a:lnRef idx="1">
                          <a:schemeClr val="accent6"/>
                        </a:lnRef>
                        <a:fillRef idx="2">
                          <a:schemeClr val="accent6"/>
                        </a:fillRef>
                        <a:effectRef idx="1">
                          <a:schemeClr val="accent6"/>
                        </a:effectRef>
                        <a:fontRef idx="minor">
                          <a:schemeClr val="dk1"/>
                        </a:fontRef>
                      </wps:style>
                      <wps:txbx>
                        <w:txbxContent>
                          <w:p w14:paraId="0C9E5D13" w14:textId="77777777" w:rsidR="00FD1665" w:rsidRDefault="00FD1665" w:rsidP="00DA5D91">
                            <w:pPr>
                              <w:jc w:val="center"/>
                            </w:pPr>
                            <w:r w:rsidRPr="00707844">
                              <w:t xml:space="preserve">It affects the people’s mind and the children too. They have 10 months on the detention that means they get crazier and upset </w:t>
                            </w:r>
                          </w:p>
                          <w:p w14:paraId="326569C2" w14:textId="77777777" w:rsidR="00FD1665" w:rsidRDefault="00FD1665" w:rsidP="00DA5D91">
                            <w:pPr>
                              <w:jc w:val="center"/>
                            </w:pPr>
                            <w:r w:rsidRPr="00707844">
                              <w:t>(unaccompanied child, Nauru Detention Centre</w:t>
                            </w:r>
                            <w: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9BDCE3A" id="Speech Bubble: Oval 247" o:spid="_x0000_s1124" type="#_x0000_t63" style="position:absolute;margin-left:37.3pt;margin-top:199.9pt;width:338.7pt;height:181.5pt;z-index:25186713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t/UunQIAAJgFAAAOAAAAZHJzL2Uyb0RvYy54bWysVG1v0zAQ/o7Ef7D8naXJ0tFFS6fSMYQ0&#10;bRMd2mfXsZuA37DdJuXXc3bStMAkEEKRnDvf+91zvrrupEA7Zl2jVYnTswlGTFFdNWpT4s9Pt29m&#10;GDlPVEWEVqzEe+bw9fz1q6vWFCzTtRYVswicKFe0psS196ZIEkdrJok704YpEHJtJfHA2k1SWdKC&#10;dymSbDK5SFptK2M1Zc7B7U0vxPPon3NG/QPnjnkkSgy5+XjaeK7DmcyvSLGxxNQNHdIg/5CFJI2C&#10;oKOrG+IJ2trmN1eyoVY7zf0Z1TLRnDeUxRqgmnTySzWrmhgWa4HmODO2yf0/t/R+92hRU5U4y99i&#10;pIiEIa0MY7RG77brtWAFetgRgYIYmtUaV4DNyjzagXNAhso7bmX4Q02oiw3ejw1mnUcULvPzSZpf&#10;whwoyLLzyRS+4DU5mhvr/AemJQpEiVtWbdh7IRrj2JIIobc+9pns7pyPDa+GpEn1JcWISwHziwnP&#10;8tl0mO+JTnaqM83yMYHBI6RySAHyCuX2BUbK7wULQYX6xDh0DUpKYzoRr2wpLILQJSaUMuUvhtKi&#10;djDjjRCjYfZnw0E/mLKI5dH4L6KOFjGyVn40lo3S9qXo1dd0SJn3+ocO9HWHFvhu3UW4XM6Carha&#10;62oPGLK6Xy5n6G0Ds7sjzj8SC9OAecML4R/g4EK3JdYDhVGt7feX7oM+gBykGLWwnSV237bEMozE&#10;RwXwv0zzPKxzZPLp2wwYeypZn0rUVi41jAXwAdlFMuh7cSC51fIZHpJFiAoioijELjH19sAsff9q&#10;wFNE2WIR1WCFDfF3amXoAQgBO0/dM7FmALAH7N/rwyaTIsKsh/xRN4xI6cXWa974IDz2dWBg/YH6&#10;6X055aPW8UGd/wAAAP//AwBQSwMEFAAGAAgAAAAhAJTFt+neAAAACgEAAA8AAABkcnMvZG93bnJl&#10;di54bWxMj8FOwzAMhu9IvENkJG4sXaHd1jWdBhIHjgzErmnjtRWJUzXZWnh6zAlutvzp9/eXu9lZ&#10;ccEx9J4ULBcJCKTGm55aBe9vz3drECFqMtp6QgVfGGBXXV+VujB+ole8HGIrOIRCoRV0MQ6FlKHp&#10;0Omw8AMS305+dDryOrbSjHricGdlmiS5dLon/tDpAZ86bD4PZ6eAHvPEv1AdJ9svY7b/Pn5k81Gp&#10;25t5vwURcY5/MPzqszpU7FT7M5kgrILVQ86kgvvNhiswsMpSLlfzkKdrkFUp/1eofgAAAP//AwBQ&#10;SwECLQAUAAYACAAAACEAtoM4kv4AAADhAQAAEwAAAAAAAAAAAAAAAAAAAAAAW0NvbnRlbnRfVHlw&#10;ZXNdLnhtbFBLAQItABQABgAIAAAAIQA4/SH/1gAAAJQBAAALAAAAAAAAAAAAAAAAAC8BAABfcmVs&#10;cy8ucmVsc1BLAQItABQABgAIAAAAIQD8t/UunQIAAJgFAAAOAAAAAAAAAAAAAAAAAC4CAABkcnMv&#10;ZTJvRG9jLnhtbFBLAQItABQABgAIAAAAIQCUxbfp3gAAAAoBAAAPAAAAAAAAAAAAAAAAAPcEAABk&#10;cnMvZG93bnJldi54bWxQSwUGAAAAAAQABADzAAAAAgYAAAAA&#10;" adj="16953,22129" fillcolor="#9ecb81 [2169]" strokecolor="#70ad47 [3209]" strokeweight=".5pt">
                <v:fill color2="#8ac066 [2617]" rotate="t" colors="0 #b5d5a7;.5 #aace99;1 #9cca86" focus="100%" type="gradient">
                  <o:fill v:ext="view" type="gradientUnscaled"/>
                </v:fill>
                <v:textbox>
                  <w:txbxContent>
                    <w:p w14:paraId="0C9E5D13" w14:textId="77777777" w:rsidR="00FD1665" w:rsidRDefault="00FD1665" w:rsidP="00DA5D91">
                      <w:pPr>
                        <w:jc w:val="center"/>
                      </w:pPr>
                      <w:r w:rsidRPr="00707844">
                        <w:t xml:space="preserve">It affects the people’s mind and the children too. They have 10 months on the detention that means they get crazier and upset </w:t>
                      </w:r>
                    </w:p>
                    <w:p w14:paraId="326569C2" w14:textId="77777777" w:rsidR="00FD1665" w:rsidRDefault="00FD1665" w:rsidP="00DA5D91">
                      <w:pPr>
                        <w:jc w:val="center"/>
                      </w:pPr>
                      <w:r w:rsidRPr="00707844">
                        <w:t>(unaccompanied child, Nauru Detention Centre</w:t>
                      </w:r>
                      <w:r>
                        <w:t>)</w:t>
                      </w:r>
                    </w:p>
                  </w:txbxContent>
                </v:textbox>
                <w10:wrap type="topAndBottom" anchorx="margin"/>
              </v:shape>
            </w:pict>
          </mc:Fallback>
        </mc:AlternateContent>
      </w:r>
      <w:r>
        <w:rPr>
          <w:noProof/>
        </w:rPr>
        <mc:AlternateContent>
          <mc:Choice Requires="wps">
            <w:drawing>
              <wp:anchor distT="0" distB="0" distL="114300" distR="114300" simplePos="0" relativeHeight="251868160" behindDoc="0" locked="0" layoutInCell="1" allowOverlap="1" wp14:anchorId="19404E7F" wp14:editId="363460F1">
                <wp:simplePos x="0" y="0"/>
                <wp:positionH relativeFrom="margin">
                  <wp:posOffset>148336</wp:posOffset>
                </wp:positionH>
                <wp:positionV relativeFrom="paragraph">
                  <wp:posOffset>5193792</wp:posOffset>
                </wp:positionV>
                <wp:extent cx="4983480" cy="2034540"/>
                <wp:effectExtent l="0" t="0" r="26670" b="289560"/>
                <wp:wrapTopAndBottom/>
                <wp:docPr id="248" name="Speech Bubble: Rectangle with Corners Rounded 248"/>
                <wp:cNvGraphicFramePr/>
                <a:graphic xmlns:a="http://schemas.openxmlformats.org/drawingml/2006/main">
                  <a:graphicData uri="http://schemas.microsoft.com/office/word/2010/wordprocessingShape">
                    <wps:wsp>
                      <wps:cNvSpPr/>
                      <wps:spPr>
                        <a:xfrm>
                          <a:off x="0" y="0"/>
                          <a:ext cx="4983480" cy="2034540"/>
                        </a:xfrm>
                        <a:prstGeom prst="wedgeRoundRectCallout">
                          <a:avLst/>
                        </a:prstGeom>
                      </wps:spPr>
                      <wps:style>
                        <a:lnRef idx="1">
                          <a:schemeClr val="accent5"/>
                        </a:lnRef>
                        <a:fillRef idx="2">
                          <a:schemeClr val="accent5"/>
                        </a:fillRef>
                        <a:effectRef idx="1">
                          <a:schemeClr val="accent5"/>
                        </a:effectRef>
                        <a:fontRef idx="minor">
                          <a:schemeClr val="dk1"/>
                        </a:fontRef>
                      </wps:style>
                      <wps:txbx>
                        <w:txbxContent>
                          <w:p w14:paraId="7A9CB54B" w14:textId="77777777" w:rsidR="00FD1665" w:rsidRPr="00B36563" w:rsidRDefault="00FD1665" w:rsidP="00DA5D91">
                            <w:pPr>
                              <w:jc w:val="center"/>
                              <w:rPr>
                                <w:iCs/>
                                <w:sz w:val="22"/>
                                <w:szCs w:val="22"/>
                              </w:rPr>
                            </w:pPr>
                            <w:r w:rsidRPr="00B36563">
                              <w:rPr>
                                <w:iCs/>
                                <w:sz w:val="22"/>
                                <w:szCs w:val="22"/>
                              </w:rPr>
                              <w:t>My country and my religion is a target for Taliban. There were many bomb blasts and always big wars and terrible attacks. Shia people have arms, legs, noses hacked off, necks slashed, plus there is rocket fire and missiles. This is because I am Shia. All this means no one is safe and now because I escaped. I am in detention</w:t>
                            </w:r>
                          </w:p>
                          <w:p w14:paraId="68E3E5B8" w14:textId="77777777" w:rsidR="00FD1665" w:rsidRPr="00B36563" w:rsidRDefault="00FD1665" w:rsidP="00DA5D91">
                            <w:pPr>
                              <w:ind w:firstLine="720"/>
                              <w:jc w:val="center"/>
                              <w:rPr>
                                <w:sz w:val="22"/>
                                <w:szCs w:val="22"/>
                              </w:rPr>
                            </w:pPr>
                            <w:r w:rsidRPr="00B36563">
                              <w:rPr>
                                <w:iCs/>
                                <w:sz w:val="22"/>
                                <w:szCs w:val="22"/>
                              </w:rPr>
                              <w:t>(unaccompanied child, Nauru Regional Processing Centre</w:t>
                            </w:r>
                            <w:r>
                              <w:rPr>
                                <w:iCs/>
                                <w:sz w:val="22"/>
                                <w:szCs w:val="22"/>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9404E7F" id="Speech Bubble: Rectangle with Corners Rounded 248" o:spid="_x0000_s1125" type="#_x0000_t62" style="position:absolute;margin-left:11.7pt;margin-top:408.95pt;width:392.4pt;height:160.2pt;z-index:25186816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jGWzlAIAAGMFAAAOAAAAZHJzL2Uyb0RvYy54bWysVE1v2zAMvQ/YfxB0X52k6dYYdYosRYcB&#10;RVs0HXpWZCo2JouapMTJfv0o2U6LrsCGYRdZND9EPj7y4nLfaLYD52s0BR+fjDgDI7Gszabg3x6v&#10;P5xz5oMwpdBooOAH8Pxy/v7dRWtzmGCFugTHKIjxeWsLXoVg8yzzsoJG+BO0YEip0DUikOg2WelE&#10;S9EbnU1Go49Zi660DiV4T3+vOiWfp/hKgQx3SnkITBeccgvpdOlcxzObX4h844StatmnIf4hi0bU&#10;hh49hroSQbCtq38L1dTSoUcVTiQ2GSpVS0g1UDXj0atqVpWwkGohcLw9wuT/X1h5u7t3rC4LPplS&#10;q4xoqEkrCyAr9nm7XmvI2QOhKMxGA2vrULElOkMNZw+4NSWULDoSjK31OUVb2XvXS56uEZO9ck38&#10;UrVsn6A/HKGHfWCSfk5n56fTc+qQJN1kdDo9m6bmZM/u1vnwBbBh8VLwFsoNpBxifkuhNW5D6oHY&#10;3fhAOZDv4ENCzK/LKN3CQUNMSpsHUAQA5TBO3ol6sNSO7QSRRkgJJpzFCileso5uqtb66Dj5s2Nv&#10;H10h0fLo/BevHj3Sy2jC0bmpDbq3Xi+/j/uUVWc/INDVHSEI+/U+dX42G/q3xvJAdHDYzYm38rom&#10;sG+ED/fC0WBQg2jYwx0dSmNbcOxvnFXofr71P9oTX0nLWUuDVnD/YysccKa/GmLybDylVrOQhOnZ&#10;pwkJ7qVm/VJjts0SqS1jWitWpmu0D3q4KofNE+2ERXyVVMJIervgMrhBWIZuAdBWkbBYJDOaRivC&#10;jVlZORAhcudx/ySc7RkXiKy3OAylyF/xrLONLTK42AZUdSJhhLrDtW8BTXLiUr914qp4KSer5904&#10;/wUAAP//AwBQSwMEFAAGAAgAAAAhALBpk83gAAAACwEAAA8AAABkcnMvZG93bnJldi54bWxMj9tK&#10;xDAQQN8F/yGM4Iu46UU01qaLqCssqNCuH5BtYlttJqVJd+PfOz7p4zCHM2fKdbQjO5jZDw4lpKsE&#10;mMHW6QE7Ce+7zaUA5oNCrUaHRsK38bCuTk9KVWh3xNocmtAxkqAvlIQ+hKng3Le9scqv3GSQdh9u&#10;tirQOHdcz+pIcjvyLEmuuVUD0oVeTeahN+1Xs1iyvNVCxCzW22Xz6F6a593F69OnlOdn8f4OWDAx&#10;/MHwm0/pUFHT3i2oPRslZPkVkRJEenMLjACRiAzYnsg0FznwquT/f6h+AAAA//8DAFBLAQItABQA&#10;BgAIAAAAIQC2gziS/gAAAOEBAAATAAAAAAAAAAAAAAAAAAAAAABbQ29udGVudF9UeXBlc10ueG1s&#10;UEsBAi0AFAAGAAgAAAAhADj9If/WAAAAlAEAAAsAAAAAAAAAAAAAAAAALwEAAF9yZWxzLy5yZWxz&#10;UEsBAi0AFAAGAAgAAAAhABCMZbOUAgAAYwUAAA4AAAAAAAAAAAAAAAAALgIAAGRycy9lMm9Eb2Mu&#10;eG1sUEsBAi0AFAAGAAgAAAAhALBpk83gAAAACwEAAA8AAAAAAAAAAAAAAAAA7gQAAGRycy9kb3du&#10;cmV2LnhtbFBLBQYAAAAABAAEAPMAAAD7BQAAAAA=&#10;" adj="6300,24300" fillcolor="#91bce3 [2168]" strokecolor="#5b9bd5 [3208]" strokeweight=".5pt">
                <v:fill color2="#7aaddd [2616]" rotate="t" colors="0 #b1cbe9;.5 #a3c1e5;1 #92b9e4" focus="100%" type="gradient">
                  <o:fill v:ext="view" type="gradientUnscaled"/>
                </v:fill>
                <v:textbox>
                  <w:txbxContent>
                    <w:p w14:paraId="7A9CB54B" w14:textId="77777777" w:rsidR="00FD1665" w:rsidRPr="00B36563" w:rsidRDefault="00FD1665" w:rsidP="00DA5D91">
                      <w:pPr>
                        <w:jc w:val="center"/>
                        <w:rPr>
                          <w:iCs/>
                          <w:sz w:val="22"/>
                          <w:szCs w:val="22"/>
                        </w:rPr>
                      </w:pPr>
                      <w:r w:rsidRPr="00B36563">
                        <w:rPr>
                          <w:iCs/>
                          <w:sz w:val="22"/>
                          <w:szCs w:val="22"/>
                        </w:rPr>
                        <w:t>My country and my religion is a target for Taliban. There were many bomb blasts and always big wars and terrible attacks. Shia people have arms, legs, noses hacked off, necks slashed, plus there is rocket fire and missiles. This is because I am Shia. All this means no one is safe and now because I escaped. I am in detention</w:t>
                      </w:r>
                    </w:p>
                    <w:p w14:paraId="68E3E5B8" w14:textId="77777777" w:rsidR="00FD1665" w:rsidRPr="00B36563" w:rsidRDefault="00FD1665" w:rsidP="00DA5D91">
                      <w:pPr>
                        <w:ind w:firstLine="720"/>
                        <w:jc w:val="center"/>
                        <w:rPr>
                          <w:sz w:val="22"/>
                          <w:szCs w:val="22"/>
                        </w:rPr>
                      </w:pPr>
                      <w:r w:rsidRPr="00B36563">
                        <w:rPr>
                          <w:iCs/>
                          <w:sz w:val="22"/>
                          <w:szCs w:val="22"/>
                        </w:rPr>
                        <w:t>(unaccompanied child, Nauru Regional Processing Centre</w:t>
                      </w:r>
                      <w:r>
                        <w:rPr>
                          <w:iCs/>
                          <w:sz w:val="22"/>
                          <w:szCs w:val="22"/>
                        </w:rPr>
                        <w:t>)</w:t>
                      </w:r>
                    </w:p>
                  </w:txbxContent>
                </v:textbox>
                <w10:wrap type="topAndBottom" anchorx="margin"/>
              </v:shape>
            </w:pict>
          </mc:Fallback>
        </mc:AlternateContent>
      </w:r>
      <w:r>
        <w:rPr>
          <w:noProof/>
        </w:rPr>
        <mc:AlternateContent>
          <mc:Choice Requires="wps">
            <w:drawing>
              <wp:anchor distT="0" distB="0" distL="114300" distR="114300" simplePos="0" relativeHeight="251866112" behindDoc="0" locked="0" layoutInCell="1" allowOverlap="1" wp14:anchorId="47400000" wp14:editId="2734A5AB">
                <wp:simplePos x="0" y="0"/>
                <wp:positionH relativeFrom="margin">
                  <wp:posOffset>-369570</wp:posOffset>
                </wp:positionH>
                <wp:positionV relativeFrom="paragraph">
                  <wp:posOffset>512826</wp:posOffset>
                </wp:positionV>
                <wp:extent cx="4175760" cy="1676400"/>
                <wp:effectExtent l="0" t="0" r="15240" b="247650"/>
                <wp:wrapTopAndBottom/>
                <wp:docPr id="246" name="Speech Bubble: Rectangle with Corners Rounded 246"/>
                <wp:cNvGraphicFramePr/>
                <a:graphic xmlns:a="http://schemas.openxmlformats.org/drawingml/2006/main">
                  <a:graphicData uri="http://schemas.microsoft.com/office/word/2010/wordprocessingShape">
                    <wps:wsp>
                      <wps:cNvSpPr/>
                      <wps:spPr>
                        <a:xfrm>
                          <a:off x="0" y="0"/>
                          <a:ext cx="4175760" cy="1676400"/>
                        </a:xfrm>
                        <a:prstGeom prst="wedgeRoundRectCallout">
                          <a:avLst/>
                        </a:prstGeom>
                      </wps:spPr>
                      <wps:style>
                        <a:lnRef idx="1">
                          <a:schemeClr val="accent4"/>
                        </a:lnRef>
                        <a:fillRef idx="2">
                          <a:schemeClr val="accent4"/>
                        </a:fillRef>
                        <a:effectRef idx="1">
                          <a:schemeClr val="accent4"/>
                        </a:effectRef>
                        <a:fontRef idx="minor">
                          <a:schemeClr val="dk1"/>
                        </a:fontRef>
                      </wps:style>
                      <wps:txbx>
                        <w:txbxContent>
                          <w:p w14:paraId="1D92C3E9" w14:textId="77777777" w:rsidR="00FD1665" w:rsidRDefault="00FD1665" w:rsidP="00DA5D91">
                            <w:pPr>
                              <w:jc w:val="center"/>
                              <w:rPr>
                                <w:rFonts w:cs="Arial"/>
                                <w:iCs/>
                              </w:rPr>
                            </w:pPr>
                            <w:r w:rsidRPr="005E0391">
                              <w:rPr>
                                <w:rFonts w:cs="Arial"/>
                                <w:iCs/>
                              </w:rPr>
                              <w:t>I’ve changed a lot, I’m not fun anymore. I’m just thinking about bad stuff now</w:t>
                            </w:r>
                            <w:r>
                              <w:rPr>
                                <w:rFonts w:cs="Arial"/>
                                <w:iCs/>
                              </w:rPr>
                              <w:t xml:space="preserve"> … </w:t>
                            </w:r>
                            <w:r w:rsidRPr="005E0391">
                              <w:rPr>
                                <w:rFonts w:cs="Arial"/>
                                <w:iCs/>
                              </w:rPr>
                              <w:t>I was thinking of become a doctor but not anymore</w:t>
                            </w:r>
                          </w:p>
                          <w:p w14:paraId="227273D9" w14:textId="77777777" w:rsidR="00FD1665" w:rsidRDefault="00FD1665" w:rsidP="00DA5D91">
                            <w:pPr>
                              <w:jc w:val="center"/>
                            </w:pPr>
                            <w:r w:rsidRPr="005E0391">
                              <w:rPr>
                                <w:rFonts w:cs="Arial"/>
                                <w:iCs/>
                              </w:rPr>
                              <w:t xml:space="preserve"> (child,</w:t>
                            </w:r>
                            <w:r>
                              <w:rPr>
                                <w:rFonts w:cs="Arial"/>
                                <w:iCs/>
                              </w:rPr>
                              <w:t>15, Nauru Detention Centre)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7400000" id="Speech Bubble: Rectangle with Corners Rounded 246" o:spid="_x0000_s1126" type="#_x0000_t62" style="position:absolute;margin-left:-29.1pt;margin-top:40.4pt;width:328.8pt;height:132pt;z-index:25186611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s4xBkgIAAGQFAAAOAAAAZHJzL2Uyb0RvYy54bWysVE1v2zAMvQ/YfxB0Xx0HabIZdYosRYcB&#10;RVs0HXpWZCo2JouapMTJfv0o2UmLrsCGYRdbFD9EPj7y4nLfarYD5xs0Jc/PRpyBkVg1ZlPyb4/X&#10;Hz5y5oMwldBooOQH8Pxy/v7dRWcLGGONugLHKIjxRWdLXodgiyzzsoZW+DO0YEip0LUikOg2WeVE&#10;R9FbnY1Ho2nWoausQwne0+1Vr+TzFF8pkOFOKQ+B6ZJTbiF9Xfqu4zebX4hi44StGzmkIf4hi1Y0&#10;hh49hboSQbCta34L1TbSoUcVziS2GSrVSEg1UDX56FU1q1pYSLUQON6eYPL/L6y83d071lQlH0+m&#10;nBnRUpNWFkDW7PN2vdZQsAdCUZiNBtY1oWZLdIYazh5wayqoWHQkGDvrC4q2svdukDwdIyZ75dr4&#10;p2rZPkF/OEEP+8AkXU7y2flsSh2SpMuns+lklJqTPbtb58MXwJbFQ8k7qDaQcoj5LYXWuA2pB2J3&#10;4wPlQL5HHxJifn1G6RQOGmJS2jyAIgAohzx5J+rBUju2E0QaISWYMIkVUrxkHd1Uo/XJcfxnx8E+&#10;ukKi5cn5L149eaSX0YSTc9sYdG+9Xn3Ph5RVb39EoK87QhD2633qfN5DHe/WWB2IDw77QfFWXjeE&#10;9o3w4V44mgzqEE17uKOP0tiVHIcTZzW6n2/dR3siLGk562jSSu5/bIUDzvRXQ1T+lE8mcTSTMDmf&#10;jUlwLzXrlxqzbZdIfclpr1iZjtE+6ONROWyfaCks4qukEkbS2yWXwR2FZeg3AK0VCYtFMqNxtCLc&#10;mJWVRyZE8jzun4SzA+UCsfUWj1MpildE621jjwwutgFVk1j4jOvQAxrlRKZh7cRd8VJOVs/Lcf4L&#10;AAD//wMAUEsDBBQABgAIAAAAIQBnjl+n4AAAAAoBAAAPAAAAZHJzL2Rvd25yZXYueG1sTI/BTsMw&#10;EETvSPyDtUjcWoeSVmmIU1WVeuRAAhLc3HibGOJ1FLtt+Hu2p3Jc7dPMm2IzuV6ccQzWk4KneQIC&#10;qfHGUqvgvd7PMhAhajK694QKfjHApry/K3Ru/IXe8FzFVnAIhVwr6GIccilD06HTYe4HJP4d/eh0&#10;5HNspRn1hcNdLxdJspJOW+KGTg+467D5qU5OgVtZu9vWr+Er1p/Nd5t9mGO1V+rxYdq+gIg4xRsM&#10;V31Wh5KdDv5EJohewWyZLRhVkCU8gYHlep2COCh4TtMMZFnI/xPKPwAAAP//AwBQSwECLQAUAAYA&#10;CAAAACEAtoM4kv4AAADhAQAAEwAAAAAAAAAAAAAAAAAAAAAAW0NvbnRlbnRfVHlwZXNdLnhtbFBL&#10;AQItABQABgAIAAAAIQA4/SH/1gAAAJQBAAALAAAAAAAAAAAAAAAAAC8BAABfcmVscy8ucmVsc1BL&#10;AQItABQABgAIAAAAIQDes4xBkgIAAGQFAAAOAAAAAAAAAAAAAAAAAC4CAABkcnMvZTJvRG9jLnht&#10;bFBLAQItABQABgAIAAAAIQBnjl+n4AAAAAoBAAAPAAAAAAAAAAAAAAAAAOwEAABkcnMvZG93bnJl&#10;di54bWxQSwUGAAAAAAQABADzAAAA+QUAAAAA&#10;" adj="6300,24300" fillcolor="#ffd555 [2167]" strokecolor="#ffc000 [3207]" strokeweight=".5pt">
                <v:fill color2="#ffcc31 [2615]" rotate="t" colors="0 #ffdd9c;.5 #ffd78e;1 #ffd479" focus="100%" type="gradient">
                  <o:fill v:ext="view" type="gradientUnscaled"/>
                </v:fill>
                <v:textbox>
                  <w:txbxContent>
                    <w:p w14:paraId="1D92C3E9" w14:textId="77777777" w:rsidR="00FD1665" w:rsidRDefault="00FD1665" w:rsidP="00DA5D91">
                      <w:pPr>
                        <w:jc w:val="center"/>
                        <w:rPr>
                          <w:rFonts w:cs="Arial"/>
                          <w:iCs/>
                        </w:rPr>
                      </w:pPr>
                      <w:r w:rsidRPr="005E0391">
                        <w:rPr>
                          <w:rFonts w:cs="Arial"/>
                          <w:iCs/>
                        </w:rPr>
                        <w:t>I’ve changed a lot, I’m not fun anymore. I’m just thinking about bad stuff now</w:t>
                      </w:r>
                      <w:r>
                        <w:rPr>
                          <w:rFonts w:cs="Arial"/>
                          <w:iCs/>
                        </w:rPr>
                        <w:t xml:space="preserve"> … </w:t>
                      </w:r>
                      <w:r w:rsidRPr="005E0391">
                        <w:rPr>
                          <w:rFonts w:cs="Arial"/>
                          <w:iCs/>
                        </w:rPr>
                        <w:t>I was thinking of become a doctor but not anymore</w:t>
                      </w:r>
                    </w:p>
                    <w:p w14:paraId="227273D9" w14:textId="77777777" w:rsidR="00FD1665" w:rsidRDefault="00FD1665" w:rsidP="00DA5D91">
                      <w:pPr>
                        <w:jc w:val="center"/>
                      </w:pPr>
                      <w:r w:rsidRPr="005E0391">
                        <w:rPr>
                          <w:rFonts w:cs="Arial"/>
                          <w:iCs/>
                        </w:rPr>
                        <w:t xml:space="preserve"> (child,</w:t>
                      </w:r>
                      <w:r>
                        <w:rPr>
                          <w:rFonts w:cs="Arial"/>
                          <w:iCs/>
                        </w:rPr>
                        <w:t>15, Nauru Detention Centre)</w:t>
                      </w:r>
                    </w:p>
                  </w:txbxContent>
                </v:textbox>
                <w10:wrap type="topAndBottom" anchorx="margin"/>
              </v:shape>
            </w:pict>
          </mc:Fallback>
        </mc:AlternateContent>
      </w:r>
      <w:r w:rsidR="00DA5D91" w:rsidRPr="00FD41B5">
        <w:rPr>
          <w:b/>
          <w:bCs/>
        </w:rPr>
        <w:t>Voices of asylum seeker and refugee children on Nauru from the 2014 National Inquiry</w:t>
      </w:r>
      <w:r w:rsidR="00DA5D91">
        <w:rPr>
          <w:rStyle w:val="EndnoteReference"/>
          <w:b/>
          <w:bCs/>
        </w:rPr>
        <w:endnoteReference w:id="777"/>
      </w:r>
    </w:p>
    <w:bookmarkStart w:id="360" w:name="_Toc25573166"/>
    <w:bookmarkStart w:id="361" w:name="_Hlk23189612"/>
    <w:bookmarkEnd w:id="358"/>
    <w:bookmarkEnd w:id="359"/>
    <w:p w14:paraId="1C2B47AA" w14:textId="65B06B3F" w:rsidR="00DA5D91" w:rsidRPr="002341B3" w:rsidRDefault="00FD41B5" w:rsidP="00347F86">
      <w:pPr>
        <w:pStyle w:val="Heading2"/>
      </w:pPr>
      <w:r>
        <w:rPr>
          <w:noProof/>
        </w:rPr>
        <mc:AlternateContent>
          <mc:Choice Requires="wps">
            <w:drawing>
              <wp:anchor distT="0" distB="0" distL="114300" distR="114300" simplePos="0" relativeHeight="251869184" behindDoc="0" locked="0" layoutInCell="1" allowOverlap="1" wp14:anchorId="2E57997B" wp14:editId="5FEA364C">
                <wp:simplePos x="0" y="0"/>
                <wp:positionH relativeFrom="margin">
                  <wp:posOffset>-365252</wp:posOffset>
                </wp:positionH>
                <wp:positionV relativeFrom="paragraph">
                  <wp:posOffset>19177</wp:posOffset>
                </wp:positionV>
                <wp:extent cx="5825490" cy="3249930"/>
                <wp:effectExtent l="19050" t="19050" r="41910" b="445770"/>
                <wp:wrapTopAndBottom/>
                <wp:docPr id="249" name="Speech Bubble: Oval 249"/>
                <wp:cNvGraphicFramePr/>
                <a:graphic xmlns:a="http://schemas.openxmlformats.org/drawingml/2006/main">
                  <a:graphicData uri="http://schemas.microsoft.com/office/word/2010/wordprocessingShape">
                    <wps:wsp>
                      <wps:cNvSpPr/>
                      <wps:spPr>
                        <a:xfrm>
                          <a:off x="0" y="0"/>
                          <a:ext cx="5825490" cy="3249930"/>
                        </a:xfrm>
                        <a:prstGeom prst="wedgeEllipseCallout">
                          <a:avLst/>
                        </a:prstGeom>
                      </wps:spPr>
                      <wps:style>
                        <a:lnRef idx="1">
                          <a:schemeClr val="accent6"/>
                        </a:lnRef>
                        <a:fillRef idx="2">
                          <a:schemeClr val="accent6"/>
                        </a:fillRef>
                        <a:effectRef idx="1">
                          <a:schemeClr val="accent6"/>
                        </a:effectRef>
                        <a:fontRef idx="minor">
                          <a:schemeClr val="dk1"/>
                        </a:fontRef>
                      </wps:style>
                      <wps:txbx>
                        <w:txbxContent>
                          <w:p w14:paraId="73BD9C1E" w14:textId="77777777" w:rsidR="00FD1665" w:rsidRPr="00B36563" w:rsidRDefault="00FD1665" w:rsidP="00DA5D91">
                            <w:pPr>
                              <w:jc w:val="center"/>
                              <w:rPr>
                                <w:rFonts w:cs="Arial"/>
                                <w:iCs/>
                                <w:sz w:val="22"/>
                                <w:szCs w:val="22"/>
                              </w:rPr>
                            </w:pPr>
                            <w:r w:rsidRPr="00B36563">
                              <w:rPr>
                                <w:rFonts w:cs="Arial"/>
                                <w:iCs/>
                                <w:sz w:val="22"/>
                                <w:szCs w:val="22"/>
                              </w:rPr>
                              <w:t xml:space="preserve">I am a thirteen years old boy that came to Australia with my parents and my eight years old brother for better and brighter future. We took the risk of this dangerous way because we had no other option. I heard Australian politicians say Iranian people come to Australia because of their economic problems. But we weren’t poor in our country. We weren’t hungry, homeless, jobless and illiterate. We immigrate because we had no freedom, no free speech and we had [a] dictatorship </w:t>
                            </w:r>
                          </w:p>
                          <w:p w14:paraId="4C1B12D3" w14:textId="77777777" w:rsidR="00FD1665" w:rsidRPr="00B36563" w:rsidRDefault="00FD1665" w:rsidP="00DA5D91">
                            <w:pPr>
                              <w:jc w:val="center"/>
                              <w:rPr>
                                <w:sz w:val="22"/>
                                <w:szCs w:val="22"/>
                              </w:rPr>
                            </w:pPr>
                            <w:r w:rsidRPr="00B36563">
                              <w:rPr>
                                <w:rFonts w:cs="Arial"/>
                                <w:iCs/>
                                <w:sz w:val="22"/>
                                <w:szCs w:val="22"/>
                              </w:rPr>
                              <w:t>(child, 13, Nauru Regional Processing Centre)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E57997B" id="Speech Bubble: Oval 249" o:spid="_x0000_s1127" type="#_x0000_t63" style="position:absolute;left:0;text-align:left;margin-left:-28.75pt;margin-top:1.5pt;width:458.7pt;height:255.9pt;z-index:25186918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NG2agQIAAEgFAAAOAAAAZHJzL2Uyb0RvYy54bWysVN9v0zAQfkfif7D8ztJ0HazR0ql0DCFN&#10;20SH9uw658bCsY3tNil/PWcnzaYxCYR4SXy+++7nd7647BpF9uC8NLqk+cmEEtDcVFJvS/rt4frd&#10;OSU+MF0xZTSU9ACeXi7evrlobQFTUxtVgSPoRPuitSWtQ7BFlnleQ8P8ibGgUSmMa1hA0W2zyrEW&#10;vTcqm04m77PWuMo6w8F7vL3qlXSR/AsBPNwJ4SEQVVLMLaSvS99N/GaLC1ZsHbO15EMa7B+yaJjU&#10;GHR0dcUCIzsnf3PVSO6MNyKccNNkRgjJIdWA1eSTF9Wsa2Yh1YLN8XZsk/9/bvnt/t4RWZV0OptT&#10;olmDQ1pbAF6Tj7vNRkFB7vZMkajGZrXWF4hZ23s3SB6PsfJOuCb+sSbSpQYfxgZDFwjHy7Pz6dls&#10;jnPgqDtFl/PTNILsCW6dD5/BNCQeStpCtYVPSknrYcWUMruQ+sz2Nz5gBog8IlCI2fX5pFM4KIgp&#10;Kf0VBBaJGeQJnegFK+UIllZSxjno8D7Wh/6SdYQJqdQInP4ZONhHKCTqjeC/iDoiUmSjwwhupDbu&#10;tejV93xIWfT2xw70dccWhG7Tpenmk2Qb7zamOuDMnemXwVt+LbHXN8yHe+aQ/Tgf3Ohwhx+hTFtS&#10;M5woqY37+dp9tEdSopaSFreppP7HjjmgRH3RSNd5PpvF9UvC7OzDFAX3XLN5rtG7ZmVwLjm+HZan&#10;Y7QP6ngUzjSPuPjLGBVVTHOMXVIe3FFYhX7L8engsFwmM1w5y8KNXlt+ZEIkz0P3yJwdCBeQq7fm&#10;uHmseEG03jbOSJvlLhghEwuf+jrMANc1kWl4WuJ78FxOVk8P4OIXAAAA//8DAFBLAwQUAAYACAAA&#10;ACEANfylQN8AAAAJAQAADwAAAGRycy9kb3ducmV2LnhtbEyPQVODMBSE7874HzLPGW9twIpSSugo&#10;U08eOi3+gJSkASUvSFLAf+/zVI87u7P7bb6dbcdGPfjWoYB4GQHTWDvVohHwUb0tUmA+SFSyc6gF&#10;/GgP2+L2JpeZchMe9HgMhlEJ+kwKaELoM8593Wgr/dL1Gsk7u8HKQHIwXA1yonLb8YcoeuJWtkgL&#10;jex12ej663ixAob0vVqV+/J13O13n/H3YeorY4S4v5tfNsCCnsM1DH/4hA4FMZ3cBZVnnYBF8pxQ&#10;VMCKLpGfJus1sJOAJH5MgRc5//+g+AUAAP//AwBQSwECLQAUAAYACAAAACEAtoM4kv4AAADhAQAA&#10;EwAAAAAAAAAAAAAAAAAAAAAAW0NvbnRlbnRfVHlwZXNdLnhtbFBLAQItABQABgAIAAAAIQA4/SH/&#10;1gAAAJQBAAALAAAAAAAAAAAAAAAAAC8BAABfcmVscy8ucmVsc1BLAQItABQABgAIAAAAIQD4NG2a&#10;gQIAAEgFAAAOAAAAAAAAAAAAAAAAAC4CAABkcnMvZTJvRG9jLnhtbFBLAQItABQABgAIAAAAIQA1&#10;/KVA3wAAAAkBAAAPAAAAAAAAAAAAAAAAANsEAABkcnMvZG93bnJldi54bWxQSwUGAAAAAAQABADz&#10;AAAA5wUAAAAA&#10;" adj="6300,24300" fillcolor="#9ecb81 [2169]" strokecolor="#70ad47 [3209]" strokeweight=".5pt">
                <v:fill color2="#8ac066 [2617]" rotate="t" colors="0 #b5d5a7;.5 #aace99;1 #9cca86" focus="100%" type="gradient">
                  <o:fill v:ext="view" type="gradientUnscaled"/>
                </v:fill>
                <v:textbox>
                  <w:txbxContent>
                    <w:p w14:paraId="73BD9C1E" w14:textId="77777777" w:rsidR="00FD1665" w:rsidRPr="00B36563" w:rsidRDefault="00FD1665" w:rsidP="00DA5D91">
                      <w:pPr>
                        <w:jc w:val="center"/>
                        <w:rPr>
                          <w:rFonts w:cs="Arial"/>
                          <w:iCs/>
                          <w:sz w:val="22"/>
                          <w:szCs w:val="22"/>
                        </w:rPr>
                      </w:pPr>
                      <w:r w:rsidRPr="00B36563">
                        <w:rPr>
                          <w:rFonts w:cs="Arial"/>
                          <w:iCs/>
                          <w:sz w:val="22"/>
                          <w:szCs w:val="22"/>
                        </w:rPr>
                        <w:t xml:space="preserve">I am a thirteen years old boy that came to Australia with my parents and my eight years old brother for better and brighter future. We took the risk of this dangerous way because we had no other option. I heard Australian politicians say Iranian people come to Australia because of their economic problems. But we weren’t poor in our country. We weren’t hungry, homeless, jobless and illiterate. We immigrate because we had no freedom, no free speech and we had [a] dictatorship </w:t>
                      </w:r>
                    </w:p>
                    <w:p w14:paraId="4C1B12D3" w14:textId="77777777" w:rsidR="00FD1665" w:rsidRPr="00B36563" w:rsidRDefault="00FD1665" w:rsidP="00DA5D91">
                      <w:pPr>
                        <w:jc w:val="center"/>
                        <w:rPr>
                          <w:sz w:val="22"/>
                          <w:szCs w:val="22"/>
                        </w:rPr>
                      </w:pPr>
                      <w:r w:rsidRPr="00B36563">
                        <w:rPr>
                          <w:rFonts w:cs="Arial"/>
                          <w:iCs/>
                          <w:sz w:val="22"/>
                          <w:szCs w:val="22"/>
                        </w:rPr>
                        <w:t>(child, 13, Nauru Regional Processing Centre)</w:t>
                      </w:r>
                    </w:p>
                  </w:txbxContent>
                </v:textbox>
                <w10:wrap type="topAndBottom" anchorx="margin"/>
              </v:shape>
            </w:pict>
          </mc:Fallback>
        </mc:AlternateContent>
      </w:r>
      <w:r w:rsidR="00DA5D91">
        <w:t>Children who arrive without their parents</w:t>
      </w:r>
      <w:bookmarkEnd w:id="360"/>
    </w:p>
    <w:p w14:paraId="3611D671" w14:textId="77777777" w:rsidR="001A1706" w:rsidRDefault="001A1706" w:rsidP="00347F86">
      <w:bookmarkStart w:id="362" w:name="_Hlk15390362"/>
      <w:bookmarkStart w:id="363" w:name="_Hlk23189627"/>
      <w:bookmarkEnd w:id="361"/>
      <w:r>
        <w:t>Over the years, a number of children have arrived in Australia seeking asylum without their families. Since 2001, 14,832 minors (aged 17 years and under) have sought asylum in Australia.</w:t>
      </w:r>
      <w:r>
        <w:rPr>
          <w:rStyle w:val="EndnoteReference"/>
        </w:rPr>
        <w:endnoteReference w:id="778"/>
      </w:r>
    </w:p>
    <w:p w14:paraId="655C8311" w14:textId="77777777" w:rsidR="001A1706" w:rsidRDefault="001A1706" w:rsidP="00347F86">
      <w:r>
        <w:t>According to the Department of Home Affairs, in 2017–18 as many as 196 unaccompanied humanitarian minors were receiving services nationally.</w:t>
      </w:r>
      <w:r>
        <w:rPr>
          <w:rStyle w:val="EndnoteReference"/>
        </w:rPr>
        <w:endnoteReference w:id="779"/>
      </w:r>
      <w:r>
        <w:t xml:space="preserve"> </w:t>
      </w:r>
    </w:p>
    <w:bookmarkEnd w:id="362"/>
    <w:p w14:paraId="291D1119" w14:textId="77777777" w:rsidR="001A1706" w:rsidRDefault="001A1706" w:rsidP="00347F86">
      <w:r w:rsidRPr="00B56CB3">
        <w:t>The Minister for Home Affairs is the legal guardian of unaccompanied children seeking asylum in Australia.</w:t>
      </w:r>
      <w:r w:rsidRPr="001C7824">
        <w:rPr>
          <w:rStyle w:val="EndnoteReference"/>
        </w:rPr>
        <w:endnoteReference w:id="780"/>
      </w:r>
      <w:r w:rsidRPr="00B56CB3">
        <w:t xml:space="preserve"> The Minister can delegate this role to officers of the Australian Government or state or territory governments, including officers of the Department of Home Affairs.</w:t>
      </w:r>
      <w:r w:rsidRPr="001C7824">
        <w:rPr>
          <w:rStyle w:val="EndnoteReference"/>
        </w:rPr>
        <w:endnoteReference w:id="781"/>
      </w:r>
      <w:r>
        <w:t xml:space="preserve"> </w:t>
      </w:r>
    </w:p>
    <w:p w14:paraId="5B25B177" w14:textId="77777777" w:rsidR="001A1706" w:rsidRDefault="001A1706" w:rsidP="00347F86">
      <w:r>
        <w:t xml:space="preserve">The </w:t>
      </w:r>
      <w:r w:rsidRPr="00B56CB3">
        <w:t xml:space="preserve">Minister, as Guardian, is also responsible for administering the immigration detention system and making decisions about visas, removals and transfers under third country processing arrangements. Given these multiple roles, </w:t>
      </w:r>
      <w:r>
        <w:t xml:space="preserve">the Commission considers </w:t>
      </w:r>
      <w:r w:rsidRPr="00B56CB3">
        <w:t>it is difficult for the Minister (or their delegate) to ensure that the best interests of the child are a primary consideration when making decisions concerning unaccompanied children</w:t>
      </w:r>
      <w:r>
        <w:t>.</w:t>
      </w:r>
      <w:r>
        <w:rPr>
          <w:rStyle w:val="EndnoteReference"/>
        </w:rPr>
        <w:endnoteReference w:id="782"/>
      </w:r>
    </w:p>
    <w:p w14:paraId="6CAF8585" w14:textId="5BB716A6" w:rsidR="00DA5D91" w:rsidRPr="00DD1519" w:rsidRDefault="00DA5D91" w:rsidP="00347F86">
      <w:pPr>
        <w:rPr>
          <w:b/>
          <w:bCs/>
        </w:rPr>
      </w:pPr>
      <w:r w:rsidRPr="00DD1519">
        <w:rPr>
          <w:b/>
          <w:bCs/>
        </w:rPr>
        <w:t xml:space="preserve">In its Concluding Observations (2019), the Committee on the Rights of the Child recommended that the Australian Government amend the </w:t>
      </w:r>
      <w:r w:rsidRPr="00DD1519">
        <w:rPr>
          <w:b/>
          <w:bCs/>
          <w:i/>
          <w:iCs/>
        </w:rPr>
        <w:t xml:space="preserve">Immigration (Guardianship of Children) Act 1946 </w:t>
      </w:r>
      <w:r w:rsidRPr="00DD1519">
        <w:rPr>
          <w:b/>
          <w:bCs/>
        </w:rPr>
        <w:t>(Cth) to create an independent guardian for children.</w:t>
      </w:r>
      <w:r w:rsidRPr="00DD1519">
        <w:rPr>
          <w:rStyle w:val="EndnoteReference"/>
          <w:b/>
          <w:bCs/>
        </w:rPr>
        <w:endnoteReference w:id="783"/>
      </w:r>
    </w:p>
    <w:bookmarkStart w:id="364" w:name="_Hlk22718103"/>
    <w:p w14:paraId="7D4C5B94" w14:textId="756764CB" w:rsidR="00DA5D91" w:rsidRPr="00057647" w:rsidRDefault="005F2E6A" w:rsidP="00347F86">
      <w:pPr>
        <w:rPr>
          <w:b/>
          <w:bCs/>
        </w:rPr>
      </w:pPr>
      <w:r>
        <w:rPr>
          <w:noProof/>
        </w:rPr>
        <mc:AlternateContent>
          <mc:Choice Requires="wps">
            <w:drawing>
              <wp:anchor distT="0" distB="0" distL="114300" distR="114300" simplePos="0" relativeHeight="251872256" behindDoc="0" locked="0" layoutInCell="1" allowOverlap="1" wp14:anchorId="1E84B119" wp14:editId="70CE0724">
                <wp:simplePos x="0" y="0"/>
                <wp:positionH relativeFrom="column">
                  <wp:posOffset>-216535</wp:posOffset>
                </wp:positionH>
                <wp:positionV relativeFrom="paragraph">
                  <wp:posOffset>4072890</wp:posOffset>
                </wp:positionV>
                <wp:extent cx="4198620" cy="2049780"/>
                <wp:effectExtent l="0" t="0" r="11430" b="293370"/>
                <wp:wrapNone/>
                <wp:docPr id="251" name="Speech Bubble: Rectangle with Corners Rounded 251"/>
                <wp:cNvGraphicFramePr/>
                <a:graphic xmlns:a="http://schemas.openxmlformats.org/drawingml/2006/main">
                  <a:graphicData uri="http://schemas.microsoft.com/office/word/2010/wordprocessingShape">
                    <wps:wsp>
                      <wps:cNvSpPr/>
                      <wps:spPr>
                        <a:xfrm>
                          <a:off x="0" y="0"/>
                          <a:ext cx="4198620" cy="2049780"/>
                        </a:xfrm>
                        <a:prstGeom prst="wedgeRoundRectCallout">
                          <a:avLst/>
                        </a:prstGeom>
                      </wps:spPr>
                      <wps:style>
                        <a:lnRef idx="1">
                          <a:schemeClr val="accent4"/>
                        </a:lnRef>
                        <a:fillRef idx="2">
                          <a:schemeClr val="accent4"/>
                        </a:fillRef>
                        <a:effectRef idx="1">
                          <a:schemeClr val="accent4"/>
                        </a:effectRef>
                        <a:fontRef idx="minor">
                          <a:schemeClr val="dk1"/>
                        </a:fontRef>
                      </wps:style>
                      <wps:txbx>
                        <w:txbxContent>
                          <w:p w14:paraId="110A1DC3" w14:textId="77777777" w:rsidR="00FD1665" w:rsidRPr="00DD1519" w:rsidRDefault="00FD1665" w:rsidP="00DA5D91">
                            <w:pPr>
                              <w:jc w:val="center"/>
                              <w:rPr>
                                <w:rFonts w:cs="Arial"/>
                                <w:iCs/>
                                <w:color w:val="ED7D31" w:themeColor="accent2"/>
                                <w:sz w:val="22"/>
                                <w:szCs w:val="22"/>
                              </w:rPr>
                            </w:pPr>
                            <w:r w:rsidRPr="00DD1519">
                              <w:rPr>
                                <w:iCs/>
                                <w:color w:val="000000"/>
                                <w:sz w:val="22"/>
                                <w:szCs w:val="22"/>
                              </w:rPr>
                              <w:t>I don’t care about a visa any more. I want to finish everything. My life is very difficult. I don’t understand why I am here. I am beginning to feel crazy; my situation is very bad and getting worse. I am alone, no family, nobody here. I’ve been here 15 months, I need to do something</w:t>
                            </w:r>
                            <w:r w:rsidRPr="00DD1519">
                              <w:rPr>
                                <w:rFonts w:cs="Arial"/>
                                <w:iCs/>
                                <w:color w:val="ED7D31" w:themeColor="accent2"/>
                                <w:sz w:val="22"/>
                                <w:szCs w:val="22"/>
                              </w:rPr>
                              <w:t xml:space="preserve"> </w:t>
                            </w:r>
                          </w:p>
                          <w:p w14:paraId="4C246EA6" w14:textId="77777777" w:rsidR="00FD1665" w:rsidRPr="00DD1519" w:rsidRDefault="00FD1665" w:rsidP="00DA5D91">
                            <w:pPr>
                              <w:jc w:val="center"/>
                              <w:rPr>
                                <w:sz w:val="22"/>
                                <w:szCs w:val="22"/>
                              </w:rPr>
                            </w:pPr>
                            <w:r w:rsidRPr="00DD1519">
                              <w:rPr>
                                <w:iCs/>
                                <w:color w:val="000000"/>
                                <w:sz w:val="22"/>
                                <w:szCs w:val="22"/>
                              </w:rPr>
                              <w:t>(unaccompanied child,17)</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E84B119" id="Speech Bubble: Rectangle with Corners Rounded 251" o:spid="_x0000_s1128" type="#_x0000_t62" style="position:absolute;margin-left:-17.05pt;margin-top:320.7pt;width:330.6pt;height:161.4pt;z-index:2518722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PzwckwIAAGQFAAAOAAAAZHJzL2Uyb0RvYy54bWysVG1r2zAQ/j7YfxD6vjox6VuoU7KUjkFp&#10;Q9PRz4p8is1knSYpcbJfv5PsuKUrbIx9kU++9+ee09X1vtFsB87XaAo+PhlxBkZiWZtNwb893X66&#10;4MwHYUqh0UDBD+D59ezjh6vWTiHHCnUJjlEQ46etLXgVgp1mmZcVNMKfoAVDSoWuEYGubpOVTrQU&#10;vdFZPhqdZS260jqU4D39vemUfJbiKwUyPCjlITBdcKotpNOlcx3PbHYlphsnbFXLvgzxD1U0ojaU&#10;dAh1I4JgW1f/FqqppUOPKpxIbDJUqpaQeqBuxqM33awqYSH1QuB4O8Dk/19Yeb9bOlaXBc9Px5wZ&#10;0dCQVhZAVuzzdr3WMGWPhKIwGw2srUPFFugMDZw94taUULLoSDC21k8p2souXX/zJEZM9so18Uvd&#10;sn2C/jBAD/vAJP2cjC8vznKakCRdPppcnl+k4WQv7tb58AWwYVEoeAvlBlINsb6F0Bq3Ic1A7O58&#10;oBrI9+hDl1hfV1GSwkFDLEqbR1AEANUwTt6JerDQju0EkUZICSZMYocUL1lHN1VrPTjmf3bs7aMr&#10;JFoOzn+RdfBImdGEwbmpDbr3spff01CoZNXZHxHo+o4QhP16nyY/HuXHAa6xPBAfHHaL4q28rQnt&#10;O+HDUjjaDJoQbXt4oENpbAuOvcRZhe7ne/+jPRGWtJy1tGkF9z+2wgFn+qshKl+OJ5O4mukyOT2P&#10;LHCvNevXGrNtFkhzIbJSdUmM9kEfReWweaZHYR6zkkoYSbkLLoM7XhahewHoWZEwnyczWkcrwp1Z&#10;WXlkQiTP0/5ZONtTLhBb7/G4lWL6hmidbZyRwfk2oKoTCyPWHa79DGiVE5n6Zye+Fa/vyerlcZz9&#10;AgAA//8DAFBLAwQUAAYACAAAACEA6+lfWuAAAAALAQAADwAAAGRycy9kb3ducmV2LnhtbEyPwU7D&#10;MAyG70i8Q2QkblvaUoWtazpNk3bkQDskuGWN1wYap2qyrbw94QRH259+f3+5ne3Arjh540hCukyA&#10;IbVOG+okHJvDYgXMB0VaDY5Qwjd62Fb3d6UqtLvRK17r0LEYQr5QEvoQxoJz3/ZolV+6ESnezm6y&#10;KsRx6rie1C2G24FnSSK4VYbih16NuO+x/aovVoIVxux3zYv/CM17+9mt3vS5Pkj5+DDvNsACzuEP&#10;hl/9qA5VdDq5C2nPBgmLpzyNqASRpzmwSIjsOW5OEtYiz4BXJf/fofoBAAD//wMAUEsBAi0AFAAG&#10;AAgAAAAhALaDOJL+AAAA4QEAABMAAAAAAAAAAAAAAAAAAAAAAFtDb250ZW50X1R5cGVzXS54bWxQ&#10;SwECLQAUAAYACAAAACEAOP0h/9YAAACUAQAACwAAAAAAAAAAAAAAAAAvAQAAX3JlbHMvLnJlbHNQ&#10;SwECLQAUAAYACAAAACEAgT88HJMCAABkBQAADgAAAAAAAAAAAAAAAAAuAgAAZHJzL2Uyb0RvYy54&#10;bWxQSwECLQAUAAYACAAAACEA6+lfWuAAAAALAQAADwAAAAAAAAAAAAAAAADtBAAAZHJzL2Rvd25y&#10;ZXYueG1sUEsFBgAAAAAEAAQA8wAAAPoFAAAAAA==&#10;" adj="6300,24300" fillcolor="#ffd555 [2167]" strokecolor="#ffc000 [3207]" strokeweight=".5pt">
                <v:fill color2="#ffcc31 [2615]" rotate="t" colors="0 #ffdd9c;.5 #ffd78e;1 #ffd479" focus="100%" type="gradient">
                  <o:fill v:ext="view" type="gradientUnscaled"/>
                </v:fill>
                <v:textbox>
                  <w:txbxContent>
                    <w:p w14:paraId="110A1DC3" w14:textId="77777777" w:rsidR="00FD1665" w:rsidRPr="00DD1519" w:rsidRDefault="00FD1665" w:rsidP="00DA5D91">
                      <w:pPr>
                        <w:jc w:val="center"/>
                        <w:rPr>
                          <w:rFonts w:cs="Arial"/>
                          <w:iCs/>
                          <w:color w:val="ED7D31" w:themeColor="accent2"/>
                          <w:sz w:val="22"/>
                          <w:szCs w:val="22"/>
                        </w:rPr>
                      </w:pPr>
                      <w:r w:rsidRPr="00DD1519">
                        <w:rPr>
                          <w:iCs/>
                          <w:color w:val="000000"/>
                          <w:sz w:val="22"/>
                          <w:szCs w:val="22"/>
                        </w:rPr>
                        <w:t>I don’t care about a visa any more. I want to finish everything. My life is very difficult. I don’t understand why I am here. I am beginning to feel crazy; my situation is very bad and getting worse. I am alone, no family, nobody here. I’ve been here 15 months, I need to do something</w:t>
                      </w:r>
                      <w:r w:rsidRPr="00DD1519">
                        <w:rPr>
                          <w:rFonts w:cs="Arial"/>
                          <w:iCs/>
                          <w:color w:val="ED7D31" w:themeColor="accent2"/>
                          <w:sz w:val="22"/>
                          <w:szCs w:val="22"/>
                        </w:rPr>
                        <w:t xml:space="preserve"> </w:t>
                      </w:r>
                    </w:p>
                    <w:p w14:paraId="4C246EA6" w14:textId="77777777" w:rsidR="00FD1665" w:rsidRPr="00DD1519" w:rsidRDefault="00FD1665" w:rsidP="00DA5D91">
                      <w:pPr>
                        <w:jc w:val="center"/>
                        <w:rPr>
                          <w:sz w:val="22"/>
                          <w:szCs w:val="22"/>
                        </w:rPr>
                      </w:pPr>
                      <w:r w:rsidRPr="00DD1519">
                        <w:rPr>
                          <w:iCs/>
                          <w:color w:val="000000"/>
                          <w:sz w:val="22"/>
                          <w:szCs w:val="22"/>
                        </w:rPr>
                        <w:t>(unaccompanied child,17)</w:t>
                      </w:r>
                    </w:p>
                  </w:txbxContent>
                </v:textbox>
              </v:shape>
            </w:pict>
          </mc:Fallback>
        </mc:AlternateContent>
      </w:r>
      <w:r w:rsidR="00DA5D91">
        <w:rPr>
          <w:rFonts w:cs="Open Sans"/>
          <w:bCs/>
          <w:noProof/>
        </w:rPr>
        <mc:AlternateContent>
          <mc:Choice Requires="wps">
            <w:drawing>
              <wp:anchor distT="0" distB="0" distL="114300" distR="114300" simplePos="0" relativeHeight="251871232" behindDoc="0" locked="0" layoutInCell="1" allowOverlap="1" wp14:anchorId="4B9A6103" wp14:editId="004314AF">
                <wp:simplePos x="0" y="0"/>
                <wp:positionH relativeFrom="margin">
                  <wp:posOffset>2714715</wp:posOffset>
                </wp:positionH>
                <wp:positionV relativeFrom="paragraph">
                  <wp:posOffset>1488077</wp:posOffset>
                </wp:positionV>
                <wp:extent cx="3779520" cy="2495550"/>
                <wp:effectExtent l="19050" t="19050" r="30480" b="342900"/>
                <wp:wrapTopAndBottom/>
                <wp:docPr id="250" name="Speech Bubble: Oval 250"/>
                <wp:cNvGraphicFramePr/>
                <a:graphic xmlns:a="http://schemas.openxmlformats.org/drawingml/2006/main">
                  <a:graphicData uri="http://schemas.microsoft.com/office/word/2010/wordprocessingShape">
                    <wps:wsp>
                      <wps:cNvSpPr/>
                      <wps:spPr>
                        <a:xfrm>
                          <a:off x="0" y="0"/>
                          <a:ext cx="3779520" cy="2495550"/>
                        </a:xfrm>
                        <a:prstGeom prst="wedgeEllipseCallout">
                          <a:avLst/>
                        </a:prstGeom>
                      </wps:spPr>
                      <wps:style>
                        <a:lnRef idx="1">
                          <a:schemeClr val="accent5"/>
                        </a:lnRef>
                        <a:fillRef idx="2">
                          <a:schemeClr val="accent5"/>
                        </a:fillRef>
                        <a:effectRef idx="1">
                          <a:schemeClr val="accent5"/>
                        </a:effectRef>
                        <a:fontRef idx="minor">
                          <a:schemeClr val="dk1"/>
                        </a:fontRef>
                      </wps:style>
                      <wps:txbx>
                        <w:txbxContent>
                          <w:p w14:paraId="3F467196" w14:textId="77777777" w:rsidR="00FD1665" w:rsidRPr="00DD1519" w:rsidRDefault="00FD1665" w:rsidP="00DA5D91">
                            <w:pPr>
                              <w:jc w:val="center"/>
                              <w:rPr>
                                <w:sz w:val="22"/>
                                <w:szCs w:val="22"/>
                              </w:rPr>
                            </w:pPr>
                            <w:r w:rsidRPr="00DD1519">
                              <w:rPr>
                                <w:sz w:val="22"/>
                                <w:szCs w:val="22"/>
                              </w:rPr>
                              <w:t xml:space="preserve">Being without my family, I was very alone and sad. At 14, I didn’t know what to do. I had to find an Iranian family who I got friends with. They helped me. If they didn’t help me I would have been sick and sad </w:t>
                            </w:r>
                          </w:p>
                          <w:p w14:paraId="0C804B4E" w14:textId="77777777" w:rsidR="00FD1665" w:rsidRPr="00DD1519" w:rsidRDefault="00FD1665" w:rsidP="00DA5D91">
                            <w:pPr>
                              <w:jc w:val="center"/>
                              <w:rPr>
                                <w:sz w:val="22"/>
                                <w:szCs w:val="22"/>
                              </w:rPr>
                            </w:pPr>
                            <w:r w:rsidRPr="00DD1519">
                              <w:rPr>
                                <w:sz w:val="22"/>
                                <w:szCs w:val="22"/>
                              </w:rPr>
                              <w:t>(unaccompanied child)</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B9A6103" id="Speech Bubble: Oval 250" o:spid="_x0000_s1129" type="#_x0000_t63" style="position:absolute;margin-left:213.75pt;margin-top:117.15pt;width:297.6pt;height:196.5pt;z-index:25187123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I1SogQIAAEgFAAAOAAAAZHJzL2Uyb0RvYy54bWysVG1v0zAQ/o7Ef7D8nabpWsaiplPpGEKa&#10;tokO7bPrnJsIxza226T8es7Oy6YxCYT44vhy99zrc15etrUkR7Cu0iqn6WRKCSiui0rtc/rt4frd&#10;B0qcZ6pgUivI6QkcvVy9fbNsTAYzXWpZgCXoRLmsMTktvTdZkjheQs3cRBtQqBTa1syjaPdJYVmD&#10;3muZzKbT90mjbWGs5uAc/r3qlHQV/QsB3N8J4cATmVPMzcfTxnMXzmS1ZNneMlNWvE+D/UMWNasU&#10;Bh1dXTHPyMFWv7mqK26108JPuK4TLUTFIdaA1aTTF9VsS2Yg1oLNcWZsk/t/bvnt8d6SqsjpbIH9&#10;UazGIW0NAC/Jx8NuJyEjd0cmSVBjsxrjMsRszb3tJYfXUHkrbB2+WBNpY4NPY4Oh9YTjz7Pz84vF&#10;DONw1M3mF4tF5zV5ghvr/GfQNQmXnDZQ7OGTlJVxsGFS6oOPfWbHG+cxA0QOCBRCdl0+8eZPEkJK&#10;Un0FgUViBmlER3rBRlqCpeWUcQ7KL0J96C9aB5iopByBsz8De/sAhUi9EfwXUUdEjKyVH8F1pbR9&#10;LXrxPe1TFp390IGu7tAC3+7aON10ejaMb6eLE87c6m4ZnOHXFfb6hjl/zyyyH+eDG+3v8BBSNznV&#10;/Y2SUtufr/0P9khK1FLS4Dbl1P04MAuUyC8K6XqRzudh/aIwX5wHDtjnmt1zjTrUG41zSfHtMDxe&#10;g72Xw1VYXT/i4q9DVFQxxTF2Trm3g7Dx3Zbj08FhvY5muHKG+Ru1NXxgQiDPQ/vIrOkJ55Grt3rY&#10;PJa9IFpnG2ak9PrgtagiC0Ovu772M8B1jWTqn5bwHjyXo9XTA7j6BQAA//8DAFBLAwQUAAYACAAA&#10;ACEAYRVsruEAAAAMAQAADwAAAGRycy9kb3ducmV2LnhtbEyPwU7DMBBE70j8g7VI3KiNXRIU4lQI&#10;UXFCqKVC4ubGSxKI11HstIGvxz3BcTVPM2/L1ex6dsAxdJ40XC8EMKTa244aDbvX9dUtsBANWdN7&#10;Qg3fGGBVnZ+VprD+SBs8bGPDUgmFwmhoYxwKzkPdojNh4QeklH340ZmYzrHhdjTHVO56LoXIuDMd&#10;pYXWDPjQYv21nZwGet790It6W2dP+DlP4R2VeEStLy/m+ztgEef4B8NJP6lDlZz2fiIbWK9hKfOb&#10;hGqQaqmAnQghZQ5sryGTuQJelfz/E9UvAAAA//8DAFBLAQItABQABgAIAAAAIQC2gziS/gAAAOEB&#10;AAATAAAAAAAAAAAAAAAAAAAAAABbQ29udGVudF9UeXBlc10ueG1sUEsBAi0AFAAGAAgAAAAhADj9&#10;If/WAAAAlAEAAAsAAAAAAAAAAAAAAAAALwEAAF9yZWxzLy5yZWxzUEsBAi0AFAAGAAgAAAAhAAoj&#10;VKiBAgAASAUAAA4AAAAAAAAAAAAAAAAALgIAAGRycy9lMm9Eb2MueG1sUEsBAi0AFAAGAAgAAAAh&#10;AGEVbK7hAAAADAEAAA8AAAAAAAAAAAAAAAAA2wQAAGRycy9kb3ducmV2LnhtbFBLBQYAAAAABAAE&#10;APMAAADpBQAAAAA=&#10;" adj="6300,24300" fillcolor="#91bce3 [2168]" strokecolor="#5b9bd5 [3208]" strokeweight=".5pt">
                <v:fill color2="#7aaddd [2616]" rotate="t" colors="0 #b1cbe9;.5 #a3c1e5;1 #92b9e4" focus="100%" type="gradient">
                  <o:fill v:ext="view" type="gradientUnscaled"/>
                </v:fill>
                <v:textbox>
                  <w:txbxContent>
                    <w:p w14:paraId="3F467196" w14:textId="77777777" w:rsidR="00FD1665" w:rsidRPr="00DD1519" w:rsidRDefault="00FD1665" w:rsidP="00DA5D91">
                      <w:pPr>
                        <w:jc w:val="center"/>
                        <w:rPr>
                          <w:sz w:val="22"/>
                          <w:szCs w:val="22"/>
                        </w:rPr>
                      </w:pPr>
                      <w:r w:rsidRPr="00DD1519">
                        <w:rPr>
                          <w:sz w:val="22"/>
                          <w:szCs w:val="22"/>
                        </w:rPr>
                        <w:t xml:space="preserve">Being without my family, I was very alone and sad. At 14, I didn’t know what to do. I had to find an Iranian family who I got friends with. They helped me. If they didn’t help me I would have been sick and sad </w:t>
                      </w:r>
                    </w:p>
                    <w:p w14:paraId="0C804B4E" w14:textId="77777777" w:rsidR="00FD1665" w:rsidRPr="00DD1519" w:rsidRDefault="00FD1665" w:rsidP="00DA5D91">
                      <w:pPr>
                        <w:jc w:val="center"/>
                        <w:rPr>
                          <w:sz w:val="22"/>
                          <w:szCs w:val="22"/>
                        </w:rPr>
                      </w:pPr>
                      <w:r w:rsidRPr="00DD1519">
                        <w:rPr>
                          <w:sz w:val="22"/>
                          <w:szCs w:val="22"/>
                        </w:rPr>
                        <w:t>(unaccompanied child)</w:t>
                      </w:r>
                    </w:p>
                  </w:txbxContent>
                </v:textbox>
                <w10:wrap type="topAndBottom" anchorx="margin"/>
              </v:shape>
            </w:pict>
          </mc:Fallback>
        </mc:AlternateContent>
      </w:r>
      <w:r w:rsidR="00DA5D91">
        <w:rPr>
          <w:rFonts w:cs="Open Sans"/>
          <w:bCs/>
          <w:noProof/>
        </w:rPr>
        <mc:AlternateContent>
          <mc:Choice Requires="wps">
            <w:drawing>
              <wp:anchor distT="0" distB="0" distL="114300" distR="114300" simplePos="0" relativeHeight="251870208" behindDoc="0" locked="0" layoutInCell="1" allowOverlap="1" wp14:anchorId="60C07622" wp14:editId="5280D18A">
                <wp:simplePos x="0" y="0"/>
                <wp:positionH relativeFrom="column">
                  <wp:posOffset>187597</wp:posOffset>
                </wp:positionH>
                <wp:positionV relativeFrom="paragraph">
                  <wp:posOffset>396602</wp:posOffset>
                </wp:positionV>
                <wp:extent cx="3482340" cy="1927860"/>
                <wp:effectExtent l="0" t="0" r="22860" b="262890"/>
                <wp:wrapTopAndBottom/>
                <wp:docPr id="252" name="Speech Bubble: Rectangle with Corners Rounded 252"/>
                <wp:cNvGraphicFramePr/>
                <a:graphic xmlns:a="http://schemas.openxmlformats.org/drawingml/2006/main">
                  <a:graphicData uri="http://schemas.microsoft.com/office/word/2010/wordprocessingShape">
                    <wps:wsp>
                      <wps:cNvSpPr/>
                      <wps:spPr>
                        <a:xfrm>
                          <a:off x="0" y="0"/>
                          <a:ext cx="3482340" cy="1927860"/>
                        </a:xfrm>
                        <a:prstGeom prst="wedgeRoundRectCallout">
                          <a:avLst/>
                        </a:prstGeom>
                      </wps:spPr>
                      <wps:style>
                        <a:lnRef idx="1">
                          <a:schemeClr val="accent2"/>
                        </a:lnRef>
                        <a:fillRef idx="2">
                          <a:schemeClr val="accent2"/>
                        </a:fillRef>
                        <a:effectRef idx="1">
                          <a:schemeClr val="accent2"/>
                        </a:effectRef>
                        <a:fontRef idx="minor">
                          <a:schemeClr val="dk1"/>
                        </a:fontRef>
                      </wps:style>
                      <wps:txbx>
                        <w:txbxContent>
                          <w:p w14:paraId="4F05A634" w14:textId="77777777" w:rsidR="00FD1665" w:rsidRPr="00DD1519" w:rsidRDefault="00FD1665" w:rsidP="00DA5D91">
                            <w:pPr>
                              <w:jc w:val="center"/>
                              <w:rPr>
                                <w:rFonts w:cs="Arial"/>
                                <w:iCs/>
                                <w:sz w:val="22"/>
                                <w:szCs w:val="22"/>
                              </w:rPr>
                            </w:pPr>
                            <w:r w:rsidRPr="00DD1519">
                              <w:rPr>
                                <w:rFonts w:cs="Arial"/>
                                <w:iCs/>
                                <w:sz w:val="22"/>
                                <w:szCs w:val="22"/>
                              </w:rPr>
                              <w:t xml:space="preserve">Sometimes I have nightmares about the past but there’s no parent figure here to assist. I live in fear and I have lost my parents </w:t>
                            </w:r>
                          </w:p>
                          <w:p w14:paraId="26C5EC23" w14:textId="77777777" w:rsidR="00FD1665" w:rsidRPr="00DD1519" w:rsidRDefault="00FD1665" w:rsidP="00DA5D91">
                            <w:pPr>
                              <w:jc w:val="center"/>
                              <w:rPr>
                                <w:sz w:val="22"/>
                                <w:szCs w:val="22"/>
                              </w:rPr>
                            </w:pPr>
                            <w:r w:rsidRPr="00DD1519">
                              <w:rPr>
                                <w:rFonts w:cs="Arial"/>
                                <w:iCs/>
                                <w:sz w:val="22"/>
                                <w:szCs w:val="22"/>
                              </w:rPr>
                              <w:t>(unaccompanied child, 16)</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0C07622" id="Speech Bubble: Rectangle with Corners Rounded 252" o:spid="_x0000_s1130" type="#_x0000_t62" style="position:absolute;margin-left:14.75pt;margin-top:31.25pt;width:274.2pt;height:151.8pt;z-index:2518702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kbMXlQIAAGQFAAAOAAAAZHJzL2Uyb0RvYy54bWysVNtu2zAMfR+wfxD0vjp205tRp8hSdBhQ&#10;tEXToc+KTMXGZFGTlDjZ14+Sk7ToCmwY9iKL5kXkOSQvrzadZmtwvkVT8fxoxBkYiXVrlhX/9nTz&#10;6ZwzH4SphUYDFd+C51eTjx8ue1tCgQ3qGhyjIMaXva14E4Its8zLBjrhj9CCIaVC14lAoltmtRM9&#10;Re90VoxGp1mPrrYOJXhPf68HJZ+k+EqBDPdKeQhMV5xyC+l06VzEM5tcinLphG1auUtD/EMWnWgN&#10;PXoIdS2CYCvX/haqa6VDjyocSewyVKqVkGqgavLRm2rmjbCQaiFwvD3A5P9fWHm3fnCsrStenBSc&#10;GdERSXMLIBv2ebVYaCjZI6EozFID69vQsBk6Q4SzR1yZGmoWHQnG3vqSos3tg9tJnq4Rk41yXfxS&#10;tWyToN8eoIdNYJJ+Ho/Pi+MxMSRJl18UZ+eniZzsxd06H74AdixeKt5DvYSUQ8xvJrTGVUgciPWt&#10;D5QD+e59SIj5DRmlW9hqiElp8wiKAKAc8uSdWg9m2rG1oKYRUoIJqUKKl6yjm2q1PjgWf3bc2UdX&#10;SG15cP6LVw8e6WU04eDctQbde6/X3/NICqWsBvs9AkPdEYKwWWwS8/lovCdwgfWW+sHhMCjeypuW&#10;0L4VPjwIR5NBDNG0h3s6lMa+4ri7cdag+/ne/2hPDUtaznqatIr7HyvhgDP91VArX+TjSHxIwvjk&#10;rCDBvdYsXmvMqpsh8ZLTXrEyXaN90Purctg901KYxldJJYyktysug9sLszBsAForEqbTZEbjaEW4&#10;NXMr950Qm+dp8yyc3bVcoG69w/1UivJNow22kSOD01VA1aYujFgPuO44oFFOzOzWTtwVr+Vk9bIc&#10;J78AAAD//wMAUEsDBBQABgAIAAAAIQCgBKow4gAAAAkBAAAPAAAAZHJzL2Rvd25yZXYueG1sTI9B&#10;T8JAEIXvJv6HzZh4MbJLgQK1U0KMhoSDEfQHLO3YbejONt0FKr/e9aSnl8l7ee+bfDXYVpyp941j&#10;hPFIgSAuXdVwjfD58fq4AOGD5kq3jgnhmzysitubXGeVu/COzvtQi1jCPtMIJoQuk9KXhqz2I9cR&#10;R+/L9VaHePa1rHp9ieW2lYlSqbS64bhgdEfPhsrj/mQR6vfr+m3TbNVmcl2Eo9mp6fThBfH+blg/&#10;gQg0hL8w/OJHdCgi08GduPKiRUiWs5hESJOo0Z/N50sQB4RJmo5BFrn8/0HxAwAA//8DAFBLAQIt&#10;ABQABgAIAAAAIQC2gziS/gAAAOEBAAATAAAAAAAAAAAAAAAAAAAAAABbQ29udGVudF9UeXBlc10u&#10;eG1sUEsBAi0AFAAGAAgAAAAhADj9If/WAAAAlAEAAAsAAAAAAAAAAAAAAAAALwEAAF9yZWxzLy5y&#10;ZWxzUEsBAi0AFAAGAAgAAAAhAISRsxeVAgAAZAUAAA4AAAAAAAAAAAAAAAAALgIAAGRycy9lMm9E&#10;b2MueG1sUEsBAi0AFAAGAAgAAAAhAKAEqjDiAAAACQEAAA8AAAAAAAAAAAAAAAAA7wQAAGRycy9k&#10;b3ducmV2LnhtbFBLBQYAAAAABAAEAPMAAAD+BQAAAAA=&#10;" adj="6300,24300" fillcolor="#f3a875 [2165]" strokecolor="#ed7d31 [3205]" strokeweight=".5pt">
                <v:fill color2="#f09558 [2613]" rotate="t" colors="0 #f7bda4;.5 #f5b195;1 #f8a581" focus="100%" type="gradient">
                  <o:fill v:ext="view" type="gradientUnscaled"/>
                </v:fill>
                <v:textbox>
                  <w:txbxContent>
                    <w:p w14:paraId="4F05A634" w14:textId="77777777" w:rsidR="00FD1665" w:rsidRPr="00DD1519" w:rsidRDefault="00FD1665" w:rsidP="00DA5D91">
                      <w:pPr>
                        <w:jc w:val="center"/>
                        <w:rPr>
                          <w:rFonts w:cs="Arial"/>
                          <w:iCs/>
                          <w:sz w:val="22"/>
                          <w:szCs w:val="22"/>
                        </w:rPr>
                      </w:pPr>
                      <w:r w:rsidRPr="00DD1519">
                        <w:rPr>
                          <w:rFonts w:cs="Arial"/>
                          <w:iCs/>
                          <w:sz w:val="22"/>
                          <w:szCs w:val="22"/>
                        </w:rPr>
                        <w:t xml:space="preserve">Sometimes I have nightmares about the past but there’s no parent figure here to assist. I live in fear and I have lost my parents </w:t>
                      </w:r>
                    </w:p>
                    <w:p w14:paraId="26C5EC23" w14:textId="77777777" w:rsidR="00FD1665" w:rsidRPr="00DD1519" w:rsidRDefault="00FD1665" w:rsidP="00DA5D91">
                      <w:pPr>
                        <w:jc w:val="center"/>
                        <w:rPr>
                          <w:sz w:val="22"/>
                          <w:szCs w:val="22"/>
                        </w:rPr>
                      </w:pPr>
                      <w:r w:rsidRPr="00DD1519">
                        <w:rPr>
                          <w:rFonts w:cs="Arial"/>
                          <w:iCs/>
                          <w:sz w:val="22"/>
                          <w:szCs w:val="22"/>
                        </w:rPr>
                        <w:t>(unaccompanied child, 16)</w:t>
                      </w:r>
                    </w:p>
                  </w:txbxContent>
                </v:textbox>
                <w10:wrap type="topAndBottom"/>
              </v:shape>
            </w:pict>
          </mc:Fallback>
        </mc:AlternateContent>
      </w:r>
      <w:r w:rsidR="00DA5D91" w:rsidRPr="005D5876">
        <w:rPr>
          <w:b/>
          <w:bCs/>
        </w:rPr>
        <w:t xml:space="preserve">Voices of </w:t>
      </w:r>
      <w:r w:rsidR="00DA5D91">
        <w:rPr>
          <w:b/>
          <w:bCs/>
        </w:rPr>
        <w:t xml:space="preserve">unaccompanied children </w:t>
      </w:r>
      <w:r w:rsidR="00DA5D91" w:rsidRPr="005D5876">
        <w:rPr>
          <w:b/>
          <w:bCs/>
        </w:rPr>
        <w:t>from</w:t>
      </w:r>
      <w:r w:rsidR="00DA5D91">
        <w:rPr>
          <w:b/>
          <w:bCs/>
        </w:rPr>
        <w:t xml:space="preserve"> the 2014 National Inquiry</w:t>
      </w:r>
      <w:r w:rsidR="00DA5D91">
        <w:rPr>
          <w:rStyle w:val="EndnoteReference"/>
          <w:b/>
          <w:bCs/>
        </w:rPr>
        <w:endnoteReference w:id="784"/>
      </w:r>
    </w:p>
    <w:p w14:paraId="75622FB4" w14:textId="7AD0FB36" w:rsidR="00DA5D91" w:rsidRDefault="00DA5D91" w:rsidP="00347F86">
      <w:pPr>
        <w:rPr>
          <w:rFonts w:cs="Open Sans"/>
          <w:bCs/>
        </w:rPr>
      </w:pPr>
    </w:p>
    <w:p w14:paraId="52CCFECE" w14:textId="77777777" w:rsidR="00DA5D91" w:rsidRDefault="00DA5D91" w:rsidP="00347F86">
      <w:pPr>
        <w:rPr>
          <w:rFonts w:cs="Open Sans"/>
          <w:bCs/>
        </w:rPr>
      </w:pPr>
    </w:p>
    <w:p w14:paraId="1D580CC4" w14:textId="77777777" w:rsidR="00DA5D91" w:rsidRDefault="00DA5D91" w:rsidP="00347F86">
      <w:pPr>
        <w:rPr>
          <w:rFonts w:cs="Open Sans"/>
          <w:bCs/>
        </w:rPr>
      </w:pPr>
    </w:p>
    <w:p w14:paraId="55EE6C35" w14:textId="77777777" w:rsidR="00DA5D91" w:rsidRDefault="00DA5D91" w:rsidP="00347F86">
      <w:pPr>
        <w:rPr>
          <w:rFonts w:cs="Open Sans"/>
          <w:bCs/>
        </w:rPr>
      </w:pPr>
    </w:p>
    <w:p w14:paraId="36B9FF27" w14:textId="77777777" w:rsidR="00DA5D91" w:rsidRDefault="00DA5D91" w:rsidP="00347F86">
      <w:pPr>
        <w:rPr>
          <w:rFonts w:cs="Open Sans"/>
          <w:bCs/>
        </w:rPr>
      </w:pPr>
    </w:p>
    <w:bookmarkEnd w:id="363"/>
    <w:p w14:paraId="187E431A" w14:textId="77777777" w:rsidR="00DA5D91" w:rsidRDefault="00DA5D91" w:rsidP="00347F86">
      <w:pPr>
        <w:rPr>
          <w:rFonts w:cs="Open Sans"/>
          <w:bCs/>
        </w:rPr>
      </w:pPr>
    </w:p>
    <w:p w14:paraId="3EE0FE4F" w14:textId="77777777" w:rsidR="00DA5D91" w:rsidRPr="002341B3" w:rsidRDefault="00DA5D91" w:rsidP="00347F86">
      <w:pPr>
        <w:pStyle w:val="Heading2"/>
      </w:pPr>
      <w:bookmarkStart w:id="365" w:name="_Toc25573167"/>
      <w:bookmarkStart w:id="366" w:name="_Hlk23189641"/>
      <w:bookmarkEnd w:id="364"/>
      <w:r w:rsidRPr="002341B3">
        <w:t>Child</w:t>
      </w:r>
      <w:r>
        <w:t xml:space="preserve">ren on </w:t>
      </w:r>
      <w:r w:rsidRPr="002341B3">
        <w:t>temporary protection</w:t>
      </w:r>
      <w:r>
        <w:t xml:space="preserve"> visas</w:t>
      </w:r>
      <w:bookmarkEnd w:id="365"/>
    </w:p>
    <w:p w14:paraId="7ABC69DA" w14:textId="77777777" w:rsidR="001A1706" w:rsidRDefault="001A1706" w:rsidP="00347F86">
      <w:r>
        <w:t>As of September 2019, approximately 2,400 children with their families were on temporary protection visas (TPVs and SHEVs).</w:t>
      </w:r>
      <w:r>
        <w:rPr>
          <w:rStyle w:val="EndnoteReference"/>
        </w:rPr>
        <w:endnoteReference w:id="785"/>
      </w:r>
      <w:r>
        <w:t xml:space="preserve"> Between 13–18 unaccompanied humanitarian minors were also holders of temporary protection visas.</w:t>
      </w:r>
      <w:r>
        <w:rPr>
          <w:rStyle w:val="EndnoteReference"/>
        </w:rPr>
        <w:endnoteReference w:id="786"/>
      </w:r>
    </w:p>
    <w:p w14:paraId="43BE5E7B" w14:textId="77777777" w:rsidR="001A1706" w:rsidRDefault="001A1706" w:rsidP="00347F86">
      <w:r w:rsidRPr="00B56CB3">
        <w:t>Legislative amendments in 2014</w:t>
      </w:r>
      <w:r w:rsidRPr="001C7824">
        <w:rPr>
          <w:rStyle w:val="EndnoteReference"/>
        </w:rPr>
        <w:endnoteReference w:id="787"/>
      </w:r>
      <w:r w:rsidRPr="00B56CB3">
        <w:t xml:space="preserve"> mean that asylum seekers who arrive in Australia without valid visas and are subsequently granted refugee status are no longer eligible for permanent residency. Instead, they are granted a temporary visa for </w:t>
      </w:r>
      <w:r>
        <w:t>three to five</w:t>
      </w:r>
      <w:r w:rsidRPr="00B56CB3">
        <w:t xml:space="preserve"> years, </w:t>
      </w:r>
      <w:r>
        <w:t xml:space="preserve">and after their initial visa expires they must reapply and have their </w:t>
      </w:r>
      <w:r w:rsidRPr="00B56CB3">
        <w:t>refugee claims reassessed. Refugees on temporary visas do not have access to the same support services and entitlements as refugees on permanent visas and are not eligible to sponsor relatives over</w:t>
      </w:r>
      <w:r>
        <w:t>seas (including the parents of unaccompanied minors) to join them in Australia.</w:t>
      </w:r>
    </w:p>
    <w:p w14:paraId="793B6A06" w14:textId="77777777" w:rsidR="001A1706" w:rsidRPr="00F07959" w:rsidRDefault="001A1706" w:rsidP="00347F86">
      <w:pPr>
        <w:pStyle w:val="CommentText"/>
        <w:rPr>
          <w:sz w:val="24"/>
          <w:szCs w:val="24"/>
        </w:rPr>
      </w:pPr>
      <w:r w:rsidRPr="00F07959">
        <w:rPr>
          <w:sz w:val="24"/>
          <w:szCs w:val="24"/>
        </w:rPr>
        <w:t>A significant issue for children and young people on temporary protection visas is that (unlike other humanitarian visa holders) they are considered to be international students</w:t>
      </w:r>
      <w:r>
        <w:rPr>
          <w:sz w:val="24"/>
          <w:szCs w:val="24"/>
        </w:rPr>
        <w:t>,</w:t>
      </w:r>
      <w:r w:rsidRPr="00F07959">
        <w:rPr>
          <w:sz w:val="24"/>
          <w:szCs w:val="24"/>
        </w:rPr>
        <w:t xml:space="preserve"> so must pay higher fees </w:t>
      </w:r>
      <w:r>
        <w:rPr>
          <w:sz w:val="24"/>
          <w:szCs w:val="24"/>
        </w:rPr>
        <w:t xml:space="preserve">for higher education </w:t>
      </w:r>
      <w:r w:rsidRPr="00F07959">
        <w:rPr>
          <w:sz w:val="24"/>
          <w:szCs w:val="24"/>
        </w:rPr>
        <w:t xml:space="preserve">than local students and are ineligible for higher education loans or Commonwealth-supported places. </w:t>
      </w:r>
      <w:r>
        <w:rPr>
          <w:sz w:val="24"/>
          <w:szCs w:val="24"/>
        </w:rPr>
        <w:t xml:space="preserve">The </w:t>
      </w:r>
      <w:r w:rsidRPr="007F5B6C">
        <w:rPr>
          <w:sz w:val="24"/>
          <w:szCs w:val="24"/>
        </w:rPr>
        <w:t xml:space="preserve">Commission’s </w:t>
      </w:r>
      <w:r w:rsidRPr="007F5B6C">
        <w:rPr>
          <w:i/>
          <w:iCs/>
          <w:sz w:val="24"/>
          <w:szCs w:val="24"/>
        </w:rPr>
        <w:t>Lives on hold</w:t>
      </w:r>
      <w:r w:rsidRPr="007F5B6C">
        <w:rPr>
          <w:sz w:val="24"/>
          <w:szCs w:val="24"/>
        </w:rPr>
        <w:t xml:space="preserve"> report found that affordability of tertiary education is likely to present a particularly significant challenge for young people on TPVs and SHEVs who are leaving high school.</w:t>
      </w:r>
      <w:r>
        <w:rPr>
          <w:rStyle w:val="EndnoteReference"/>
          <w:szCs w:val="24"/>
        </w:rPr>
        <w:endnoteReference w:id="788"/>
      </w:r>
      <w:r>
        <w:t xml:space="preserve"> </w:t>
      </w:r>
      <w:r>
        <w:rPr>
          <w:sz w:val="24"/>
          <w:szCs w:val="24"/>
        </w:rPr>
        <w:t>It r</w:t>
      </w:r>
      <w:r w:rsidRPr="00F07959">
        <w:rPr>
          <w:sz w:val="24"/>
          <w:szCs w:val="24"/>
        </w:rPr>
        <w:t xml:space="preserve">ecommended that TPV and SHEV holders have access to the same services and entitlements as permanent </w:t>
      </w:r>
      <w:r>
        <w:rPr>
          <w:sz w:val="24"/>
          <w:szCs w:val="24"/>
        </w:rPr>
        <w:t xml:space="preserve">protection visa </w:t>
      </w:r>
      <w:r w:rsidRPr="00F07959">
        <w:rPr>
          <w:sz w:val="24"/>
          <w:szCs w:val="24"/>
        </w:rPr>
        <w:t>holders, including in relation to tertiary education</w:t>
      </w:r>
      <w:r>
        <w:rPr>
          <w:sz w:val="24"/>
          <w:szCs w:val="24"/>
        </w:rPr>
        <w:t>.</w:t>
      </w:r>
      <w:r>
        <w:rPr>
          <w:rStyle w:val="EndnoteReference"/>
          <w:szCs w:val="24"/>
        </w:rPr>
        <w:endnoteReference w:id="789"/>
      </w:r>
      <w:r w:rsidRPr="00F07959">
        <w:rPr>
          <w:sz w:val="24"/>
          <w:szCs w:val="24"/>
        </w:rPr>
        <w:t xml:space="preserve"> </w:t>
      </w:r>
    </w:p>
    <w:p w14:paraId="775F641C" w14:textId="77777777" w:rsidR="001A1706" w:rsidRDefault="001A1706" w:rsidP="00347F86">
      <w:r>
        <w:t xml:space="preserve">Granting </w:t>
      </w:r>
      <w:r w:rsidRPr="00B56CB3">
        <w:t xml:space="preserve">temporary protection to children </w:t>
      </w:r>
      <w:r>
        <w:t>is</w:t>
      </w:r>
      <w:r w:rsidRPr="00B56CB3">
        <w:t xml:space="preserve"> more likely to compound mental health problems than facilitate their rehabilitation and integration into Australian society.</w:t>
      </w:r>
      <w:r>
        <w:rPr>
          <w:rStyle w:val="EndnoteReference"/>
        </w:rPr>
        <w:endnoteReference w:id="790"/>
      </w:r>
      <w:r w:rsidRPr="00B56CB3">
        <w:t xml:space="preserve"> </w:t>
      </w:r>
      <w:r>
        <w:t xml:space="preserve">It </w:t>
      </w:r>
      <w:r w:rsidRPr="00B56CB3">
        <w:t>result</w:t>
      </w:r>
      <w:r>
        <w:t>s</w:t>
      </w:r>
      <w:r w:rsidRPr="00B56CB3">
        <w:t xml:space="preserve"> in breaches of those children’s rights to mental health, maximum possible development and recovery from past torture and trauma, and of Australia’s obligations to address the best interests of the child as a primary consideration.</w:t>
      </w:r>
      <w:r w:rsidRPr="000803CC">
        <w:rPr>
          <w:rStyle w:val="EndnoteReference"/>
        </w:rPr>
        <w:endnoteReference w:id="791"/>
      </w:r>
    </w:p>
    <w:p w14:paraId="219070CC" w14:textId="77777777" w:rsidR="001A1706" w:rsidRPr="006A19F4" w:rsidRDefault="001A1706" w:rsidP="00347F86">
      <w:r>
        <w:t>Another significant issue for unaccompanied minors on temporary protection visas is the lack of family reunion rights. A set of interagency guiding principles on unaccompanied and separated children, developed by UNICEF, UNHCR and several leading humanitarian organisations advise that unaccompanied and separated children should be reunited with their parents or guardians ‘as quickly as possible’.</w:t>
      </w:r>
      <w:r>
        <w:rPr>
          <w:rStyle w:val="EndnoteReference"/>
        </w:rPr>
        <w:endnoteReference w:id="792"/>
      </w:r>
      <w:r>
        <w:t xml:space="preserve"> However, the restrictions on family reunion opportunities apply equally to adults and children. There are no specific provisions or exceptions for unaccompanied, separated or other vulnerable children.</w:t>
      </w:r>
    </w:p>
    <w:p w14:paraId="0FB04869" w14:textId="77777777" w:rsidR="001A1706" w:rsidRPr="003C586A" w:rsidRDefault="001A1706" w:rsidP="00347F86">
      <w:pPr>
        <w:rPr>
          <w:b/>
          <w:bCs/>
        </w:rPr>
      </w:pPr>
      <w:r w:rsidRPr="003C586A">
        <w:rPr>
          <w:b/>
          <w:bCs/>
        </w:rPr>
        <w:t>In its Concluding Observations (2019), the Committee on the Rights of the Child urged the Australian Government to implement durable solutions including financial and other support for all refugee and migrant children to ensure their early rehabilitation, reintegration and sustainable resettlement.</w:t>
      </w:r>
      <w:r w:rsidRPr="003C586A">
        <w:rPr>
          <w:rStyle w:val="EndnoteReference"/>
          <w:b/>
          <w:bCs/>
        </w:rPr>
        <w:endnoteReference w:id="793"/>
      </w:r>
    </w:p>
    <w:p w14:paraId="78D6ABFF" w14:textId="77777777" w:rsidR="001A1706" w:rsidRDefault="001A1706" w:rsidP="00347F86">
      <w:r>
        <w:t>In its</w:t>
      </w:r>
      <w:r w:rsidRPr="007F5B6C">
        <w:t xml:space="preserve"> </w:t>
      </w:r>
      <w:r w:rsidRPr="007F5B6C">
        <w:rPr>
          <w:i/>
          <w:iCs/>
        </w:rPr>
        <w:t>Lives on hold</w:t>
      </w:r>
      <w:r w:rsidRPr="007F5B6C">
        <w:t xml:space="preserve"> report</w:t>
      </w:r>
      <w:r>
        <w:t>, the Commission recommended abolishing temporary protection arrangements or, alternatively, amending current temporary protection arrangements to mitigate their negative impacts.</w:t>
      </w:r>
      <w:r>
        <w:rPr>
          <w:rStyle w:val="EndnoteReference"/>
        </w:rPr>
        <w:endnoteReference w:id="794"/>
      </w:r>
    </w:p>
    <w:p w14:paraId="0A1B9954" w14:textId="77777777" w:rsidR="00DA5D91" w:rsidRPr="002341B3" w:rsidRDefault="00DA5D91" w:rsidP="00347F86">
      <w:pPr>
        <w:pStyle w:val="Heading2"/>
      </w:pPr>
      <w:bookmarkStart w:id="367" w:name="_Toc25573168"/>
      <w:r>
        <w:t>Children from the</w:t>
      </w:r>
      <w:r w:rsidRPr="002341B3">
        <w:t xml:space="preserve"> ‘legacy caseload’</w:t>
      </w:r>
      <w:bookmarkEnd w:id="367"/>
      <w:r w:rsidRPr="002341B3">
        <w:t xml:space="preserve"> </w:t>
      </w:r>
    </w:p>
    <w:p w14:paraId="17E18A92" w14:textId="77777777" w:rsidR="001A1706" w:rsidRPr="00F16E70" w:rsidRDefault="001A1706" w:rsidP="00347F86">
      <w:pPr>
        <w:rPr>
          <w:rFonts w:cs="Open Sans"/>
        </w:rPr>
      </w:pPr>
      <w:bookmarkStart w:id="368" w:name="_Hlk23784287"/>
      <w:bookmarkStart w:id="369" w:name="_Hlk23189662"/>
      <w:bookmarkEnd w:id="366"/>
      <w:r>
        <w:t>In 2012, the Australian Government introduced changes to the Migration Act,</w:t>
      </w:r>
      <w:r>
        <w:rPr>
          <w:rStyle w:val="EndnoteReference"/>
        </w:rPr>
        <w:endnoteReference w:id="795"/>
      </w:r>
      <w:r>
        <w:t xml:space="preserve"> which meant that asylum seekers who arrived in Australia before January 2014 were permitted to remain in order to have their refugee claims assessed. While some were able to apply for substantive visas upon arrival, most have faced prolonged delays in the processing of their visa applications,</w:t>
      </w:r>
      <w:r>
        <w:rPr>
          <w:rStyle w:val="EndnoteReference"/>
        </w:rPr>
        <w:endnoteReference w:id="796"/>
      </w:r>
      <w:r>
        <w:t xml:space="preserve"> and many are still waiting for their refugee claims to be assessed. Approximately 30,0000 asylum seekers fall into this category and it has become known as the ‘legacy caseload’</w:t>
      </w:r>
      <w:r>
        <w:rPr>
          <w:rStyle w:val="EndnoteReference"/>
        </w:rPr>
        <w:endnoteReference w:id="797"/>
      </w:r>
      <w:r>
        <w:t xml:space="preserve"> </w:t>
      </w:r>
      <w:r>
        <w:rPr>
          <w:rFonts w:cs="Open Sans"/>
        </w:rPr>
        <w:t xml:space="preserve">(see Commission report, </w:t>
      </w:r>
      <w:r w:rsidRPr="000815EC">
        <w:rPr>
          <w:rFonts w:cs="Open Sans"/>
          <w:i/>
          <w:iCs/>
        </w:rPr>
        <w:t>Lives on hold</w:t>
      </w:r>
      <w:r>
        <w:rPr>
          <w:rFonts w:cs="Open Sans"/>
        </w:rPr>
        <w:t>).</w:t>
      </w:r>
      <w:r w:rsidRPr="000815EC">
        <w:rPr>
          <w:rStyle w:val="EndnoteReference"/>
        </w:rPr>
        <w:endnoteReference w:id="798"/>
      </w:r>
      <w:r w:rsidRPr="000815EC">
        <w:rPr>
          <w:rFonts w:cs="Open Sans"/>
        </w:rPr>
        <w:t xml:space="preserve"> </w:t>
      </w:r>
    </w:p>
    <w:bookmarkEnd w:id="368"/>
    <w:p w14:paraId="428DB6BD" w14:textId="77777777" w:rsidR="001A1706" w:rsidRDefault="001A1706" w:rsidP="00347F86">
      <w:r>
        <w:t>Mental health experts have reported that children in the ‘legacy caseload’ experience severe mental health symptoms as a result of stress and trauma. One of the most common symptoms includes ‘lethal hopelessness’, a condition of deep despair that is unique to the asylum seeker population. Experts have highlighted that suicide ideation is prevalent in children as young as ten years old.</w:t>
      </w:r>
    </w:p>
    <w:p w14:paraId="51A8573C" w14:textId="77777777" w:rsidR="001A1706" w:rsidRDefault="001A1706" w:rsidP="00347F86">
      <w:r>
        <w:t>Many children in the ‘legacy caseload’ face prolonged or indefinite family separation. Children separated from their families, especially those who have arrived in Australia as unaccompanied minors, are especially vulnerable and experience a range of mental health issues including sleeplessness, depression, poor concentration, nightmares, headaches, pain and difficulty breathing, and feelings of guilt.</w:t>
      </w:r>
      <w:r>
        <w:rPr>
          <w:rStyle w:val="EndnoteReference"/>
        </w:rPr>
        <w:endnoteReference w:id="799"/>
      </w:r>
      <w:r>
        <w:t xml:space="preserve"> </w:t>
      </w:r>
    </w:p>
    <w:p w14:paraId="42278C30" w14:textId="77777777" w:rsidR="001A1706" w:rsidRDefault="001A1706" w:rsidP="00347F86">
      <w:r>
        <w:t>The uncertain conditions of asylum seeker families from this caseload also impact on children’s mental health and access to healthcare.</w:t>
      </w:r>
      <w:r>
        <w:rPr>
          <w:rStyle w:val="EndnoteReference"/>
        </w:rPr>
        <w:endnoteReference w:id="800"/>
      </w:r>
      <w:r>
        <w:t xml:space="preserve"> </w:t>
      </w:r>
    </w:p>
    <w:p w14:paraId="6F45A77A" w14:textId="77777777" w:rsidR="00DA5D91" w:rsidRPr="002341B3" w:rsidRDefault="00DA5D91" w:rsidP="00347F86">
      <w:pPr>
        <w:pStyle w:val="Heading2"/>
      </w:pPr>
      <w:bookmarkStart w:id="370" w:name="_Toc25573169"/>
      <w:r>
        <w:t>Financial hardship of families</w:t>
      </w:r>
      <w:r w:rsidRPr="002341B3">
        <w:t xml:space="preserve"> on Bridging Visas</w:t>
      </w:r>
      <w:bookmarkEnd w:id="370"/>
    </w:p>
    <w:p w14:paraId="6668AA80" w14:textId="77777777" w:rsidR="001A1706" w:rsidRDefault="001A1706" w:rsidP="00347F86">
      <w:r>
        <w:t>As at 31 August 2019, there were a total of 2,210 children living in Australia on a Bridging Visa E.</w:t>
      </w:r>
      <w:r>
        <w:rPr>
          <w:rStyle w:val="EndnoteReference"/>
        </w:rPr>
        <w:endnoteReference w:id="801"/>
      </w:r>
      <w:r>
        <w:t xml:space="preserve"> Bridging Visa E is a temporary visa which allows asylum seekers to live in the community while their claims are being assessed.</w:t>
      </w:r>
    </w:p>
    <w:p w14:paraId="5861E84F" w14:textId="77777777" w:rsidR="001A1706" w:rsidRPr="00B56CB3" w:rsidRDefault="001A1706" w:rsidP="00347F86">
      <w:r w:rsidRPr="00B56CB3">
        <w:t xml:space="preserve">Asylum seekers </w:t>
      </w:r>
      <w:r>
        <w:t xml:space="preserve">on </w:t>
      </w:r>
      <w:r w:rsidRPr="00B56CB3">
        <w:t>Bridging Visas facing financial hardship may be eligible to receive a living allowance under the Status Resolution S</w:t>
      </w:r>
      <w:r>
        <w:t>upport Services (SRSS) program. However, f</w:t>
      </w:r>
      <w:r w:rsidRPr="00B56CB3">
        <w:t xml:space="preserve">rom mid-2018, people with work rights attached to their Bridging Visa </w:t>
      </w:r>
      <w:r>
        <w:t>were</w:t>
      </w:r>
      <w:r w:rsidRPr="00B56CB3">
        <w:t xml:space="preserve"> no longer eligible to receive the SRSS living allowance, unless they face barriers to employment.</w:t>
      </w:r>
      <w:r w:rsidRPr="001C7824">
        <w:rPr>
          <w:rStyle w:val="EndnoteReference"/>
        </w:rPr>
        <w:endnoteReference w:id="802"/>
      </w:r>
      <w:r w:rsidRPr="00B56CB3">
        <w:t xml:space="preserve"> Being unable to find a job is not considered a ‘barrier’ to employment for the purposes of SRSS eligibility.</w:t>
      </w:r>
      <w:r w:rsidRPr="001C7824">
        <w:rPr>
          <w:rStyle w:val="EndnoteReference"/>
        </w:rPr>
        <w:endnoteReference w:id="803"/>
      </w:r>
    </w:p>
    <w:p w14:paraId="3F1A098C" w14:textId="77777777" w:rsidR="001A1706" w:rsidRDefault="001A1706" w:rsidP="00347F86">
      <w:r>
        <w:t xml:space="preserve">This </w:t>
      </w:r>
      <w:r w:rsidRPr="00B56CB3">
        <w:t xml:space="preserve">change </w:t>
      </w:r>
      <w:r>
        <w:t>is likely to</w:t>
      </w:r>
      <w:r w:rsidRPr="00B56CB3">
        <w:t xml:space="preserve"> result in a number of asylum seekers (including families with children) becoming ineligible for the living allowance, even if they have no alternative source of income</w:t>
      </w:r>
      <w:r>
        <w:t xml:space="preserve">, </w:t>
      </w:r>
      <w:r w:rsidRPr="00B56CB3">
        <w:t>limited pr</w:t>
      </w:r>
      <w:r>
        <w:t>ospects of securing employment or are unable to work.</w:t>
      </w:r>
    </w:p>
    <w:p w14:paraId="6C5A20B9" w14:textId="77777777" w:rsidR="00DA5D91" w:rsidRPr="003A0FA3" w:rsidRDefault="00DA5D91" w:rsidP="00347F86">
      <w:pPr>
        <w:pStyle w:val="Heading2"/>
      </w:pPr>
      <w:bookmarkStart w:id="371" w:name="_Toc25573170"/>
      <w:r>
        <w:t>V</w:t>
      </w:r>
      <w:r w:rsidRPr="003A0FA3">
        <w:t>isa</w:t>
      </w:r>
      <w:r>
        <w:t xml:space="preserve"> </w:t>
      </w:r>
      <w:r w:rsidRPr="003A0FA3">
        <w:t>cancell</w:t>
      </w:r>
      <w:r>
        <w:t>ation</w:t>
      </w:r>
      <w:bookmarkEnd w:id="371"/>
    </w:p>
    <w:p w14:paraId="587698D9" w14:textId="77777777" w:rsidR="001A1706" w:rsidRDefault="001A1706" w:rsidP="00347F86">
      <w:bookmarkStart w:id="372" w:name="_Hlk22133308"/>
      <w:bookmarkStart w:id="373" w:name="_Hlk23189685"/>
      <w:bookmarkEnd w:id="369"/>
      <w:r w:rsidRPr="00B56CB3">
        <w:t xml:space="preserve">Under s 501 of the </w:t>
      </w:r>
      <w:r w:rsidRPr="00D759B7">
        <w:rPr>
          <w:i/>
          <w:iCs/>
        </w:rPr>
        <w:t>Migration Act 1958</w:t>
      </w:r>
      <w:r>
        <w:t xml:space="preserve"> (Cth)</w:t>
      </w:r>
      <w:r w:rsidRPr="00B56CB3">
        <w:t xml:space="preserve">, a non-citizen of Australia may have an application for a visa refused or have their visa cancelled if they do not pass </w:t>
      </w:r>
      <w:r>
        <w:t>a</w:t>
      </w:r>
      <w:r w:rsidRPr="00B56CB3">
        <w:t xml:space="preserve"> ‘character test’.</w:t>
      </w:r>
      <w:r w:rsidRPr="001C7824">
        <w:rPr>
          <w:rStyle w:val="EndnoteReference"/>
        </w:rPr>
        <w:endnoteReference w:id="804"/>
      </w:r>
      <w:r w:rsidRPr="00B56CB3">
        <w:t xml:space="preserve"> In recent years, there has been a</w:t>
      </w:r>
      <w:r>
        <w:t>n</w:t>
      </w:r>
      <w:r w:rsidRPr="00B56CB3">
        <w:t xml:space="preserve"> </w:t>
      </w:r>
      <w:r>
        <w:t xml:space="preserve">large </w:t>
      </w:r>
      <w:r w:rsidRPr="00B56CB3">
        <w:t>increase in the number of visa refusals and cancellations under these provisions</w:t>
      </w:r>
      <w:r>
        <w:t xml:space="preserve"> due to legislative amendments to the Migration Act in 2014,</w:t>
      </w:r>
      <w:r w:rsidRPr="001C7824">
        <w:rPr>
          <w:rStyle w:val="EndnoteReference"/>
        </w:rPr>
        <w:endnoteReference w:id="805"/>
      </w:r>
      <w:r>
        <w:t xml:space="preserve"> which included a mandatory cancellation provision.</w:t>
      </w:r>
      <w:r>
        <w:rPr>
          <w:rStyle w:val="EndnoteReference"/>
        </w:rPr>
        <w:endnoteReference w:id="806"/>
      </w:r>
      <w:r>
        <w:t xml:space="preserve"> For the 2018–19 financial year, there were 943 visa cancellations and 268 visa refusals under s 501.</w:t>
      </w:r>
      <w:r>
        <w:rPr>
          <w:rStyle w:val="EndnoteReference"/>
        </w:rPr>
        <w:endnoteReference w:id="807"/>
      </w:r>
      <w:r>
        <w:t xml:space="preserve"> </w:t>
      </w:r>
    </w:p>
    <w:p w14:paraId="58D29180" w14:textId="77777777" w:rsidR="001A1706" w:rsidRDefault="001A1706" w:rsidP="00347F86">
      <w:r>
        <w:t xml:space="preserve">According to the Department of Home Affairs, since 2014 fewer than five children have had their visas cancelled under s 501. However, the </w:t>
      </w:r>
      <w:r w:rsidRPr="00B56CB3">
        <w:t xml:space="preserve">extent to which s 501 has been used to refuse or cancel the visas </w:t>
      </w:r>
      <w:r>
        <w:t>of parents or guardians of children</w:t>
      </w:r>
      <w:r w:rsidRPr="00B56CB3">
        <w:t xml:space="preserve"> is </w:t>
      </w:r>
      <w:r>
        <w:t>unknown</w:t>
      </w:r>
      <w:r w:rsidRPr="00B56CB3">
        <w:t>.</w:t>
      </w:r>
      <w:r>
        <w:rPr>
          <w:rStyle w:val="EndnoteReference"/>
        </w:rPr>
        <w:endnoteReference w:id="808"/>
      </w:r>
      <w:r>
        <w:t xml:space="preserve">  </w:t>
      </w:r>
    </w:p>
    <w:p w14:paraId="2124BF15" w14:textId="77777777" w:rsidR="001A1706" w:rsidRDefault="001A1706" w:rsidP="00347F86">
      <w:r w:rsidRPr="00BD0129">
        <w:t>Visa refusals and cancellations on character grounds may result in children facing indefinite immigration detention, removal from Australia and/or indefinite or permanent separation from family members (including parents).</w:t>
      </w:r>
      <w:r>
        <w:t xml:space="preserve"> Under article 8(1) of the CRC, Australia is required to ‘respect the right of the child to preserve his or her identity, including … family relations as recognized by law without unlawful interference’.</w:t>
      </w:r>
      <w:r>
        <w:rPr>
          <w:rStyle w:val="EndnoteReference"/>
        </w:rPr>
        <w:endnoteReference w:id="809"/>
      </w:r>
    </w:p>
    <w:p w14:paraId="629ACD9A" w14:textId="77777777" w:rsidR="00DA5D91" w:rsidRPr="003A0FA3" w:rsidRDefault="00DA5D91" w:rsidP="00347F86">
      <w:pPr>
        <w:pStyle w:val="Heading2"/>
      </w:pPr>
      <w:bookmarkStart w:id="374" w:name="_Toc25573171"/>
      <w:bookmarkEnd w:id="372"/>
      <w:r w:rsidRPr="003A0FA3">
        <w:t>Children recruited into armed conflict overseas</w:t>
      </w:r>
      <w:bookmarkEnd w:id="374"/>
    </w:p>
    <w:p w14:paraId="48920816" w14:textId="77777777" w:rsidR="001A1706" w:rsidRDefault="001A1706" w:rsidP="00347F86">
      <w:r w:rsidRPr="00B56CB3">
        <w:t>The numbers of refugee, asylum</w:t>
      </w:r>
      <w:r>
        <w:t>-</w:t>
      </w:r>
      <w:r w:rsidRPr="00B56CB3">
        <w:t xml:space="preserve">seeking and migrant children </w:t>
      </w:r>
      <w:r>
        <w:t xml:space="preserve">in Australia who have been </w:t>
      </w:r>
      <w:r w:rsidRPr="00B56CB3">
        <w:t xml:space="preserve">recruited for, or used in, armed conflict are not widely available. However, </w:t>
      </w:r>
      <w:r>
        <w:t xml:space="preserve">it is likely that </w:t>
      </w:r>
      <w:r w:rsidRPr="00B56CB3">
        <w:t xml:space="preserve">children </w:t>
      </w:r>
      <w:r>
        <w:t xml:space="preserve">with the experience of being </w:t>
      </w:r>
      <w:r w:rsidRPr="00B56CB3">
        <w:t>recruited as child soldiers in other countries have been resettled in Australia.</w:t>
      </w:r>
      <w:r>
        <w:rPr>
          <w:rStyle w:val="EndnoteReference"/>
        </w:rPr>
        <w:endnoteReference w:id="810"/>
      </w:r>
      <w:r>
        <w:t xml:space="preserve"> In the 2016–</w:t>
      </w:r>
      <w:r w:rsidRPr="00B56CB3">
        <w:t>17 financial year, Australia reset</w:t>
      </w:r>
      <w:r>
        <w:t>tled nearly 4,000 young people (aged 12–</w:t>
      </w:r>
      <w:r w:rsidRPr="00B56CB3">
        <w:t>24</w:t>
      </w:r>
      <w:r>
        <w:t xml:space="preserve"> years</w:t>
      </w:r>
      <w:r w:rsidRPr="00B56CB3">
        <w:t>) from Syria</w:t>
      </w:r>
      <w:r>
        <w:t xml:space="preserve"> and Iraq, making up 65%</w:t>
      </w:r>
      <w:r w:rsidRPr="00B56CB3">
        <w:t xml:space="preserve"> of the overall humanitarian youth arrivals to Australia.</w:t>
      </w:r>
      <w:r w:rsidRPr="001C7824">
        <w:rPr>
          <w:rStyle w:val="EndnoteReference"/>
        </w:rPr>
        <w:endnoteReference w:id="811"/>
      </w:r>
      <w:r w:rsidRPr="00B56CB3">
        <w:t xml:space="preserve"> Child recruitment continues to be an ongoing practice for children in many countries with increases in verified cases of the recruitment and use of children in armed conflict.</w:t>
      </w:r>
      <w:r w:rsidRPr="001C7824">
        <w:rPr>
          <w:rStyle w:val="EndnoteReference"/>
        </w:rPr>
        <w:endnoteReference w:id="812"/>
      </w:r>
    </w:p>
    <w:p w14:paraId="254D16D3" w14:textId="77777777" w:rsidR="001A1706" w:rsidRPr="00B56CB3" w:rsidRDefault="001A1706" w:rsidP="00347F86">
      <w:r>
        <w:t>Children who may have been involved in armed conflict should be identified by the UNHCR or the Department of Home Affairs on application or at interview when they are considered for resettlement or protection in Australia under the Humanitarian Program. R</w:t>
      </w:r>
      <w:r w:rsidRPr="00B56CB3">
        <w:t xml:space="preserve">efugees and humanitarian entrants are eligible for </w:t>
      </w:r>
      <w:r>
        <w:t xml:space="preserve">trauma </w:t>
      </w:r>
      <w:r w:rsidRPr="00B56CB3">
        <w:t>counselling through the Program of Assistance for Survivors of Torture and Trauma</w:t>
      </w:r>
      <w:r>
        <w:t xml:space="preserve">. However, it is unclear whether there is a </w:t>
      </w:r>
      <w:r w:rsidRPr="00B56CB3">
        <w:t>specific process for identifying on arrival whether asylum-seeking or refugee children have prior experiences of armed conflict, in order to assist their recovery.</w:t>
      </w:r>
    </w:p>
    <w:p w14:paraId="19716689" w14:textId="77777777" w:rsidR="001A1706" w:rsidRDefault="001A1706" w:rsidP="00347F86">
      <w:r w:rsidRPr="00B56CB3">
        <w:t xml:space="preserve">The Australian Government </w:t>
      </w:r>
      <w:r>
        <w:t xml:space="preserve">has </w:t>
      </w:r>
      <w:r w:rsidRPr="00B56CB3">
        <w:t xml:space="preserve">indicated </w:t>
      </w:r>
      <w:r>
        <w:t xml:space="preserve">its concern </w:t>
      </w:r>
      <w:r w:rsidRPr="00B56CB3">
        <w:t>at the use of child soldiers in conflicts abroad, including Australian children recruited by the Islamic State group.</w:t>
      </w:r>
      <w:r w:rsidRPr="001C7824">
        <w:rPr>
          <w:rStyle w:val="EndnoteReference"/>
        </w:rPr>
        <w:endnoteReference w:id="813"/>
      </w:r>
      <w:r w:rsidRPr="00B56CB3">
        <w:t xml:space="preserve"> It states that it is ‘working closely with communities to carefully manage the return of children exposed to the terrible effects of violent extremism’, and that ‘each child will receive tailored support to suit their needs’.</w:t>
      </w:r>
      <w:r w:rsidRPr="001C7824">
        <w:rPr>
          <w:rStyle w:val="EndnoteReference"/>
        </w:rPr>
        <w:endnoteReference w:id="814"/>
      </w:r>
      <w:r w:rsidRPr="00B56CB3">
        <w:t xml:space="preserve"> However, there is </w:t>
      </w:r>
      <w:r>
        <w:t xml:space="preserve">little publicly available </w:t>
      </w:r>
      <w:r w:rsidRPr="00B56CB3">
        <w:t xml:space="preserve">information on </w:t>
      </w:r>
      <w:r w:rsidRPr="00C465D7">
        <w:t>the process for identifying and rehabilitating these children.</w:t>
      </w:r>
    </w:p>
    <w:p w14:paraId="7F768D53" w14:textId="77777777" w:rsidR="001A1706" w:rsidRPr="003C586A" w:rsidRDefault="001A1706" w:rsidP="00347F86">
      <w:pPr>
        <w:rPr>
          <w:b/>
          <w:bCs/>
        </w:rPr>
      </w:pPr>
      <w:r w:rsidRPr="003C586A">
        <w:rPr>
          <w:b/>
          <w:bCs/>
        </w:rPr>
        <w:t>In its Concluding Observations (2019), the Committee on the Rights of the Child urged the Australian Government to:</w:t>
      </w:r>
    </w:p>
    <w:p w14:paraId="0218A217" w14:textId="77777777" w:rsidR="001A1706" w:rsidRPr="003C586A" w:rsidRDefault="001A1706" w:rsidP="00347F86">
      <w:pPr>
        <w:pStyle w:val="ListParagraph"/>
        <w:numPr>
          <w:ilvl w:val="0"/>
          <w:numId w:val="101"/>
        </w:numPr>
        <w:spacing w:before="240"/>
        <w:rPr>
          <w:b/>
          <w:bCs/>
        </w:rPr>
      </w:pPr>
      <w:r w:rsidRPr="003C586A">
        <w:rPr>
          <w:b/>
          <w:bCs/>
        </w:rPr>
        <w:t>develop mechanisms for the early identification of asylum-seeking, refugee and migrant children who may have been recruited or used in hostilities abroad</w:t>
      </w:r>
    </w:p>
    <w:p w14:paraId="060F066E" w14:textId="77777777" w:rsidR="001A1706" w:rsidRPr="003C586A" w:rsidRDefault="001A1706" w:rsidP="00347F86">
      <w:pPr>
        <w:pStyle w:val="ListParagraph"/>
        <w:numPr>
          <w:ilvl w:val="0"/>
          <w:numId w:val="101"/>
        </w:numPr>
        <w:spacing w:before="240"/>
        <w:rPr>
          <w:b/>
          <w:bCs/>
        </w:rPr>
      </w:pPr>
      <w:r w:rsidRPr="003C586A">
        <w:rPr>
          <w:b/>
          <w:bCs/>
        </w:rPr>
        <w:t>conduct training for personnel responsible for the identification and referral of those children to protection services</w:t>
      </w:r>
    </w:p>
    <w:p w14:paraId="097654AD" w14:textId="77777777" w:rsidR="001A1706" w:rsidRDefault="001A1706" w:rsidP="00347F86">
      <w:pPr>
        <w:pStyle w:val="ListParagraph"/>
        <w:numPr>
          <w:ilvl w:val="0"/>
          <w:numId w:val="101"/>
        </w:numPr>
        <w:spacing w:before="240"/>
        <w:rPr>
          <w:b/>
          <w:bCs/>
        </w:rPr>
      </w:pPr>
      <w:r w:rsidRPr="003C586A">
        <w:rPr>
          <w:b/>
          <w:bCs/>
        </w:rPr>
        <w:t>provide child victims with appropriate assistance for their full physical and psychological recovery and social reintegration.</w:t>
      </w:r>
      <w:r w:rsidRPr="003C586A">
        <w:rPr>
          <w:rStyle w:val="EndnoteReference"/>
          <w:b/>
          <w:bCs/>
        </w:rPr>
        <w:endnoteReference w:id="815"/>
      </w:r>
    </w:p>
    <w:p w14:paraId="4FCFAFA3" w14:textId="77777777" w:rsidR="00DA5D91" w:rsidRDefault="00DA5D91" w:rsidP="00347F86">
      <w:pPr>
        <w:pStyle w:val="Heading2"/>
      </w:pPr>
      <w:bookmarkStart w:id="375" w:name="_Toc25573172"/>
      <w:r w:rsidRPr="00367CAF">
        <w:t>The way forward</w:t>
      </w:r>
      <w:bookmarkEnd w:id="375"/>
    </w:p>
    <w:p w14:paraId="1104C0BA" w14:textId="77777777" w:rsidR="001A1706" w:rsidRDefault="001A1706" w:rsidP="00347F86">
      <w:pPr>
        <w:rPr>
          <w:rFonts w:cs="Open Sans"/>
          <w:bCs/>
        </w:rPr>
      </w:pPr>
      <w:r w:rsidRPr="003C586A">
        <w:rPr>
          <w:rFonts w:cs="Open Sans"/>
          <w:b/>
          <w:bCs/>
          <w:color w:val="FF0000"/>
          <w:sz w:val="40"/>
          <w:szCs w:val="40"/>
        </w:rPr>
        <w:t>®</w:t>
      </w:r>
      <w:r w:rsidRPr="003C586A">
        <w:rPr>
          <w:rFonts w:cs="Open Sans"/>
          <w:b/>
          <w:bCs/>
          <w:color w:val="FF0000"/>
        </w:rPr>
        <w:t xml:space="preserve"> </w:t>
      </w:r>
      <w:r w:rsidRPr="00D8169F">
        <w:rPr>
          <w:rFonts w:cs="Open Sans"/>
        </w:rPr>
        <w:t>The</w:t>
      </w:r>
      <w:r w:rsidRPr="00F43F28">
        <w:rPr>
          <w:rFonts w:cs="Open Sans"/>
          <w:bCs/>
        </w:rPr>
        <w:t xml:space="preserve"> Australian Government </w:t>
      </w:r>
      <w:r>
        <w:rPr>
          <w:rFonts w:cs="Open Sans"/>
          <w:bCs/>
        </w:rPr>
        <w:t xml:space="preserve">should </w:t>
      </w:r>
      <w:r w:rsidRPr="00F43F28">
        <w:rPr>
          <w:rFonts w:cs="Open Sans"/>
          <w:bCs/>
        </w:rPr>
        <w:t xml:space="preserve">amend the </w:t>
      </w:r>
      <w:r w:rsidRPr="00F43F28">
        <w:rPr>
          <w:rFonts w:cs="Open Sans"/>
          <w:bCs/>
          <w:i/>
        </w:rPr>
        <w:t>Migration Act 1958</w:t>
      </w:r>
      <w:r w:rsidRPr="00F43F28">
        <w:rPr>
          <w:rFonts w:cs="Open Sans"/>
          <w:bCs/>
        </w:rPr>
        <w:t xml:space="preserve"> (Cth) to </w:t>
      </w:r>
      <w:r>
        <w:rPr>
          <w:rFonts w:cs="Open Sans"/>
          <w:bCs/>
        </w:rPr>
        <w:t xml:space="preserve">prohibit </w:t>
      </w:r>
      <w:r w:rsidRPr="00F43F28">
        <w:rPr>
          <w:rFonts w:cs="Open Sans"/>
          <w:bCs/>
        </w:rPr>
        <w:t xml:space="preserve">placing children in </w:t>
      </w:r>
      <w:r>
        <w:rPr>
          <w:rFonts w:cs="Open Sans"/>
          <w:bCs/>
        </w:rPr>
        <w:t xml:space="preserve">closed </w:t>
      </w:r>
      <w:r w:rsidRPr="00F43F28">
        <w:rPr>
          <w:rFonts w:cs="Open Sans"/>
          <w:bCs/>
        </w:rPr>
        <w:t xml:space="preserve">immigration detention </w:t>
      </w:r>
      <w:r>
        <w:rPr>
          <w:rFonts w:cs="Open Sans"/>
          <w:bCs/>
        </w:rPr>
        <w:t>and use alternative community-based measures</w:t>
      </w:r>
      <w:r w:rsidRPr="00F43F28">
        <w:rPr>
          <w:rFonts w:cs="Open Sans"/>
          <w:bCs/>
        </w:rPr>
        <w:t>.</w:t>
      </w:r>
    </w:p>
    <w:p w14:paraId="7E62657A" w14:textId="77777777" w:rsidR="001A1706" w:rsidRPr="00D8169F" w:rsidRDefault="001A1706" w:rsidP="00347F86">
      <w:pPr>
        <w:rPr>
          <w:rFonts w:cs="Open Sans"/>
        </w:rPr>
      </w:pPr>
      <w:r w:rsidRPr="00EA330B">
        <w:rPr>
          <w:rFonts w:cs="Open Sans"/>
          <w:b/>
          <w:bCs/>
          <w:color w:val="FF0000"/>
          <w:sz w:val="40"/>
          <w:szCs w:val="40"/>
        </w:rPr>
        <w:t>®</w:t>
      </w:r>
      <w:r>
        <w:rPr>
          <w:rFonts w:cs="Open Sans"/>
          <w:b/>
          <w:bCs/>
          <w:color w:val="FF0000"/>
          <w:sz w:val="40"/>
          <w:szCs w:val="40"/>
        </w:rPr>
        <w:t xml:space="preserve"> </w:t>
      </w:r>
      <w:r w:rsidRPr="00D8169F">
        <w:rPr>
          <w:rFonts w:cs="Open Sans"/>
        </w:rPr>
        <w:t xml:space="preserve">The Australian Government should </w:t>
      </w:r>
      <w:r>
        <w:rPr>
          <w:rFonts w:cs="Open Sans"/>
        </w:rPr>
        <w:t>include in its immigration detention statistics all children residing in closed immigration detention facilities and alternative places of detention.</w:t>
      </w:r>
    </w:p>
    <w:p w14:paraId="1FDBE538" w14:textId="77777777" w:rsidR="001A1706" w:rsidRPr="00D8169F" w:rsidRDefault="001A1706" w:rsidP="00347F86">
      <w:pPr>
        <w:rPr>
          <w:rFonts w:cs="Open Sans"/>
          <w:b/>
          <w:bCs/>
        </w:rPr>
      </w:pPr>
      <w:r w:rsidRPr="003C586A">
        <w:rPr>
          <w:rFonts w:cs="Open Sans"/>
          <w:b/>
          <w:bCs/>
          <w:color w:val="FF0000"/>
          <w:sz w:val="40"/>
          <w:szCs w:val="40"/>
        </w:rPr>
        <w:t xml:space="preserve">® </w:t>
      </w:r>
      <w:r>
        <w:rPr>
          <w:rFonts w:cs="Open Sans"/>
        </w:rPr>
        <w:t>The Australian Government should review current care, protection and support arrangements for children seeking asylum.</w:t>
      </w:r>
    </w:p>
    <w:p w14:paraId="51F55E66" w14:textId="77777777" w:rsidR="001A1706" w:rsidRDefault="001A1706" w:rsidP="00347F86">
      <w:pPr>
        <w:rPr>
          <w:rFonts w:cs="Open Sans"/>
          <w:bCs/>
        </w:rPr>
      </w:pPr>
      <w:r w:rsidRPr="00EA330B">
        <w:rPr>
          <w:rFonts w:cs="Open Sans"/>
          <w:b/>
          <w:bCs/>
          <w:color w:val="FF0000"/>
          <w:sz w:val="40"/>
          <w:szCs w:val="40"/>
        </w:rPr>
        <w:t>®</w:t>
      </w:r>
      <w:r>
        <w:rPr>
          <w:rFonts w:cs="Open Sans"/>
          <w:b/>
          <w:bCs/>
          <w:color w:val="FF0000"/>
          <w:sz w:val="40"/>
          <w:szCs w:val="40"/>
        </w:rPr>
        <w:t xml:space="preserve"> </w:t>
      </w:r>
      <w:r w:rsidRPr="00F51DAE">
        <w:rPr>
          <w:rFonts w:cs="Open Sans"/>
          <w:bCs/>
        </w:rPr>
        <w:t>The</w:t>
      </w:r>
      <w:r w:rsidRPr="00F43F28">
        <w:rPr>
          <w:rFonts w:cs="Open Sans"/>
          <w:bCs/>
        </w:rPr>
        <w:t xml:space="preserve"> Australian Government </w:t>
      </w:r>
      <w:r>
        <w:rPr>
          <w:rFonts w:cs="Open Sans"/>
          <w:bCs/>
        </w:rPr>
        <w:t xml:space="preserve">should </w:t>
      </w:r>
      <w:r w:rsidRPr="00F43F28">
        <w:rPr>
          <w:rFonts w:cs="Open Sans"/>
          <w:bCs/>
        </w:rPr>
        <w:t>resettle all children</w:t>
      </w:r>
      <w:r>
        <w:rPr>
          <w:rFonts w:cs="Open Sans"/>
          <w:bCs/>
        </w:rPr>
        <w:t xml:space="preserve"> and</w:t>
      </w:r>
      <w:r w:rsidRPr="00F43F28">
        <w:rPr>
          <w:rFonts w:cs="Open Sans"/>
          <w:bCs/>
        </w:rPr>
        <w:t xml:space="preserve"> their families</w:t>
      </w:r>
      <w:r>
        <w:rPr>
          <w:rFonts w:cs="Open Sans"/>
          <w:bCs/>
        </w:rPr>
        <w:t xml:space="preserve"> previously</w:t>
      </w:r>
      <w:r w:rsidRPr="00F43F28">
        <w:rPr>
          <w:rFonts w:cs="Open Sans"/>
          <w:bCs/>
        </w:rPr>
        <w:t xml:space="preserve"> held on Nauru</w:t>
      </w:r>
      <w:r>
        <w:rPr>
          <w:rFonts w:cs="Open Sans"/>
          <w:bCs/>
        </w:rPr>
        <w:t xml:space="preserve"> and removed to Australia for medical reasons,</w:t>
      </w:r>
      <w:r w:rsidRPr="00F43F28">
        <w:rPr>
          <w:rFonts w:cs="Open Sans"/>
          <w:bCs/>
        </w:rPr>
        <w:t xml:space="preserve"> as a matter of urgency</w:t>
      </w:r>
      <w:r>
        <w:rPr>
          <w:rFonts w:cs="Open Sans"/>
          <w:bCs/>
        </w:rPr>
        <w:t>.</w:t>
      </w:r>
    </w:p>
    <w:p w14:paraId="4D334CB7" w14:textId="77777777" w:rsidR="001A1706" w:rsidRDefault="001A1706" w:rsidP="00347F86">
      <w:pPr>
        <w:contextualSpacing/>
      </w:pPr>
      <w:r w:rsidRPr="00EA330B">
        <w:rPr>
          <w:rFonts w:cs="Open Sans"/>
          <w:b/>
          <w:bCs/>
          <w:color w:val="FF0000"/>
          <w:sz w:val="40"/>
          <w:szCs w:val="40"/>
        </w:rPr>
        <w:t>®</w:t>
      </w:r>
      <w:r>
        <w:rPr>
          <w:rFonts w:cs="Open Sans"/>
          <w:b/>
          <w:bCs/>
          <w:color w:val="FF0000"/>
          <w:sz w:val="40"/>
          <w:szCs w:val="40"/>
        </w:rPr>
        <w:t xml:space="preserve"> </w:t>
      </w:r>
      <w:r>
        <w:rPr>
          <w:rFonts w:cs="Open Sans"/>
        </w:rPr>
        <w:t xml:space="preserve">The Australian Government should ensure that no </w:t>
      </w:r>
      <w:r w:rsidRPr="00D931B1">
        <w:t xml:space="preserve">child </w:t>
      </w:r>
      <w:r>
        <w:t>is</w:t>
      </w:r>
      <w:r w:rsidRPr="00D931B1">
        <w:t xml:space="preserve"> sent </w:t>
      </w:r>
      <w:r>
        <w:t xml:space="preserve">to offshore detention for processing. Children should be able to reside in community-based accommodation and have their human rights respected while their claims for protection are being processed. </w:t>
      </w:r>
    </w:p>
    <w:p w14:paraId="4412E445" w14:textId="77777777" w:rsidR="001A1706" w:rsidRDefault="001A1706" w:rsidP="00347F86">
      <w:pPr>
        <w:contextualSpacing/>
      </w:pPr>
    </w:p>
    <w:p w14:paraId="23CBF21A" w14:textId="77777777" w:rsidR="001A1706" w:rsidRDefault="001A1706" w:rsidP="00347F86">
      <w:pPr>
        <w:contextualSpacing/>
        <w:rPr>
          <w:rFonts w:cs="Open Sans"/>
          <w:bCs/>
        </w:rPr>
      </w:pPr>
      <w:r w:rsidRPr="00EA330B">
        <w:rPr>
          <w:rFonts w:cs="Open Sans"/>
          <w:b/>
          <w:bCs/>
          <w:color w:val="FF0000"/>
          <w:sz w:val="40"/>
          <w:szCs w:val="40"/>
        </w:rPr>
        <w:t>®</w:t>
      </w:r>
      <w:r>
        <w:rPr>
          <w:rFonts w:cs="Open Sans"/>
          <w:b/>
          <w:bCs/>
          <w:color w:val="FF0000"/>
          <w:sz w:val="40"/>
          <w:szCs w:val="40"/>
        </w:rPr>
        <w:t xml:space="preserve"> </w:t>
      </w:r>
      <w:r w:rsidRPr="00F43F28">
        <w:rPr>
          <w:rFonts w:cs="Open Sans"/>
          <w:bCs/>
        </w:rPr>
        <w:t xml:space="preserve">The Australian Government </w:t>
      </w:r>
      <w:r>
        <w:rPr>
          <w:rFonts w:cs="Open Sans"/>
          <w:bCs/>
        </w:rPr>
        <w:t xml:space="preserve">should </w:t>
      </w:r>
      <w:r w:rsidRPr="00F43F28">
        <w:rPr>
          <w:rFonts w:cs="Open Sans"/>
          <w:bCs/>
        </w:rPr>
        <w:t xml:space="preserve">introduce legislation to amend the </w:t>
      </w:r>
      <w:r w:rsidRPr="00F43F28">
        <w:rPr>
          <w:rFonts w:cs="Open Sans"/>
          <w:bCs/>
          <w:i/>
        </w:rPr>
        <w:t>Immigration (Guardianship of Children) Act 1946 (</w:t>
      </w:r>
      <w:r w:rsidRPr="00F43F28">
        <w:rPr>
          <w:rFonts w:cs="Open Sans"/>
          <w:bCs/>
        </w:rPr>
        <w:t>Cth) to create an independent guardian role so that the Minister for the Department of Home Affairs is no longer the legal guardian of unaccompanied children seeking asylum.</w:t>
      </w:r>
    </w:p>
    <w:p w14:paraId="62138A6A" w14:textId="77777777" w:rsidR="001A1706" w:rsidRDefault="001A1706" w:rsidP="00347F86">
      <w:pPr>
        <w:contextualSpacing/>
        <w:rPr>
          <w:rFonts w:cs="Open Sans"/>
          <w:bCs/>
        </w:rPr>
      </w:pPr>
    </w:p>
    <w:p w14:paraId="22B1DC7A" w14:textId="77777777" w:rsidR="001A1706" w:rsidRPr="003C2535" w:rsidRDefault="001A1706" w:rsidP="00347F86">
      <w:pPr>
        <w:rPr>
          <w:rFonts w:cs="Open Sans"/>
          <w:bCs/>
        </w:rPr>
      </w:pPr>
      <w:r w:rsidRPr="00EA330B">
        <w:rPr>
          <w:rFonts w:cs="Open Sans"/>
          <w:b/>
          <w:bCs/>
          <w:color w:val="FF0000"/>
          <w:sz w:val="40"/>
          <w:szCs w:val="40"/>
        </w:rPr>
        <w:t>®</w:t>
      </w:r>
      <w:r>
        <w:rPr>
          <w:rFonts w:cs="Open Sans"/>
          <w:b/>
          <w:bCs/>
          <w:color w:val="FF0000"/>
          <w:sz w:val="40"/>
          <w:szCs w:val="40"/>
        </w:rPr>
        <w:t xml:space="preserve"> </w:t>
      </w:r>
      <w:r w:rsidRPr="00F43F28">
        <w:rPr>
          <w:rFonts w:cs="Open Sans"/>
          <w:bCs/>
        </w:rPr>
        <w:t xml:space="preserve">The Australian Government </w:t>
      </w:r>
      <w:r>
        <w:rPr>
          <w:rFonts w:cs="Open Sans"/>
          <w:bCs/>
        </w:rPr>
        <w:t xml:space="preserve">should abolish temporary protection visas and reintroduce permanent protection visas for all applicants determined to be in need of protection. </w:t>
      </w:r>
    </w:p>
    <w:p w14:paraId="1C63F13D" w14:textId="77777777" w:rsidR="001A1706" w:rsidRDefault="001A1706" w:rsidP="00347F86">
      <w:pPr>
        <w:rPr>
          <w:rFonts w:cs="Open Sans"/>
        </w:rPr>
      </w:pPr>
      <w:r w:rsidRPr="00EA330B">
        <w:rPr>
          <w:rFonts w:cs="Open Sans"/>
          <w:b/>
          <w:bCs/>
          <w:color w:val="FF0000"/>
          <w:sz w:val="40"/>
          <w:szCs w:val="40"/>
        </w:rPr>
        <w:t>®</w:t>
      </w:r>
      <w:r>
        <w:rPr>
          <w:rFonts w:cs="Open Sans"/>
          <w:b/>
          <w:bCs/>
          <w:color w:val="FF0000"/>
          <w:sz w:val="40"/>
          <w:szCs w:val="40"/>
        </w:rPr>
        <w:t xml:space="preserve"> </w:t>
      </w:r>
      <w:r>
        <w:rPr>
          <w:rFonts w:cs="Open Sans"/>
        </w:rPr>
        <w:t xml:space="preserve">The Australian Government should implement the recommendations included in the Australian Human Rights Commission’s </w:t>
      </w:r>
      <w:r w:rsidRPr="00633998">
        <w:rPr>
          <w:rFonts w:cs="Open Sans"/>
          <w:i/>
          <w:iCs/>
        </w:rPr>
        <w:t>Lives on hold: Refugees and asylum seekers in the ‘Legacy Caseload’ Report 2019</w:t>
      </w:r>
      <w:r>
        <w:rPr>
          <w:rFonts w:cs="Open Sans"/>
        </w:rPr>
        <w:t>, including by:</w:t>
      </w:r>
    </w:p>
    <w:p w14:paraId="412A7E7D" w14:textId="77777777" w:rsidR="001A1706" w:rsidRDefault="001A1706" w:rsidP="00347F86">
      <w:pPr>
        <w:pStyle w:val="ListParagraph"/>
        <w:keepNext w:val="0"/>
        <w:keepLines w:val="0"/>
        <w:widowControl/>
        <w:numPr>
          <w:ilvl w:val="0"/>
          <w:numId w:val="15"/>
        </w:numPr>
        <w:spacing w:before="240"/>
        <w:contextualSpacing/>
        <w:rPr>
          <w:rFonts w:cs="Open Sans"/>
        </w:rPr>
      </w:pPr>
      <w:r>
        <w:rPr>
          <w:rFonts w:cs="Open Sans"/>
        </w:rPr>
        <w:t>granting permanent protection to all temporary protection visa holders who are determined to be in ongoing need of protection</w:t>
      </w:r>
    </w:p>
    <w:p w14:paraId="16434646" w14:textId="77777777" w:rsidR="001A1706" w:rsidRDefault="001A1706" w:rsidP="00347F86">
      <w:pPr>
        <w:pStyle w:val="ListParagraph"/>
        <w:keepNext w:val="0"/>
        <w:keepLines w:val="0"/>
        <w:widowControl/>
        <w:numPr>
          <w:ilvl w:val="0"/>
          <w:numId w:val="15"/>
        </w:numPr>
        <w:spacing w:before="240"/>
        <w:contextualSpacing/>
        <w:rPr>
          <w:rFonts w:cs="Open Sans"/>
        </w:rPr>
      </w:pPr>
      <w:r>
        <w:rPr>
          <w:rFonts w:cs="Open Sans"/>
        </w:rPr>
        <w:t>expediting the processing of the legacy caseload visa applications, including renewal of Bridging Visas</w:t>
      </w:r>
    </w:p>
    <w:p w14:paraId="2DEB9C22" w14:textId="77777777" w:rsidR="001A1706" w:rsidRPr="00335E9B" w:rsidRDefault="001A1706" w:rsidP="00347F86">
      <w:pPr>
        <w:pStyle w:val="ListParagraph"/>
        <w:keepNext w:val="0"/>
        <w:keepLines w:val="0"/>
        <w:widowControl/>
        <w:numPr>
          <w:ilvl w:val="0"/>
          <w:numId w:val="15"/>
        </w:numPr>
        <w:spacing w:before="240"/>
        <w:contextualSpacing/>
        <w:rPr>
          <w:rFonts w:cs="Open Sans"/>
        </w:rPr>
      </w:pPr>
      <w:r w:rsidRPr="00335E9B">
        <w:rPr>
          <w:rFonts w:cs="Open Sans"/>
        </w:rPr>
        <w:t>establishing a dedicated support service for families and children in the legacy caseload</w:t>
      </w:r>
    </w:p>
    <w:p w14:paraId="42D1A0BD" w14:textId="77777777" w:rsidR="001A1706" w:rsidRPr="00335E9B" w:rsidRDefault="001A1706" w:rsidP="00347F86">
      <w:pPr>
        <w:pStyle w:val="ListParagraph"/>
        <w:keepNext w:val="0"/>
        <w:keepLines w:val="0"/>
        <w:widowControl/>
        <w:numPr>
          <w:ilvl w:val="0"/>
          <w:numId w:val="15"/>
        </w:numPr>
        <w:spacing w:before="240"/>
        <w:contextualSpacing/>
        <w:rPr>
          <w:sz w:val="20"/>
        </w:rPr>
      </w:pPr>
      <w:r w:rsidRPr="00335E9B">
        <w:t>ensuring those facing financial hardship remain eligible for income support</w:t>
      </w:r>
      <w:r>
        <w:t xml:space="preserve"> </w:t>
      </w:r>
      <w:r w:rsidRPr="00335E9B">
        <w:t>under the Status Resolution Support Services program (including those whose applications are deemed ‘finally determined’)</w:t>
      </w:r>
    </w:p>
    <w:p w14:paraId="7F104B12" w14:textId="77777777" w:rsidR="001A1706" w:rsidRDefault="001A1706" w:rsidP="00347F86">
      <w:pPr>
        <w:pStyle w:val="ListParagraph"/>
        <w:keepNext w:val="0"/>
        <w:keepLines w:val="0"/>
        <w:widowControl/>
        <w:numPr>
          <w:ilvl w:val="0"/>
          <w:numId w:val="15"/>
        </w:numPr>
        <w:spacing w:before="240"/>
        <w:contextualSpacing/>
        <w:rPr>
          <w:rFonts w:cs="Open Sans"/>
        </w:rPr>
      </w:pPr>
      <w:r>
        <w:rPr>
          <w:rFonts w:cs="Open Sans"/>
        </w:rPr>
        <w:t>increasing income support payments under the Status Resolution Support Services</w:t>
      </w:r>
    </w:p>
    <w:p w14:paraId="2F1CFEA1" w14:textId="77777777" w:rsidR="001A1706" w:rsidRPr="000815EC" w:rsidRDefault="001A1706" w:rsidP="00347F86">
      <w:pPr>
        <w:pStyle w:val="ListParagraph"/>
        <w:keepNext w:val="0"/>
        <w:keepLines w:val="0"/>
        <w:widowControl/>
        <w:numPr>
          <w:ilvl w:val="0"/>
          <w:numId w:val="15"/>
        </w:numPr>
        <w:spacing w:before="240"/>
        <w:contextualSpacing/>
        <w:rPr>
          <w:rFonts w:cs="Open Sans"/>
        </w:rPr>
      </w:pPr>
      <w:r>
        <w:rPr>
          <w:rFonts w:cs="Open Sans"/>
        </w:rPr>
        <w:t>implementing measures to facilitate family reunion for children and families.</w:t>
      </w:r>
    </w:p>
    <w:p w14:paraId="06614188" w14:textId="2B0F4B86" w:rsidR="001A1706" w:rsidRDefault="001A1706" w:rsidP="00347F86">
      <w:pPr>
        <w:rPr>
          <w:rFonts w:cs="Open Sans"/>
          <w:bCs/>
        </w:rPr>
      </w:pPr>
      <w:r w:rsidRPr="00367CAF">
        <w:rPr>
          <w:rFonts w:cs="Open Sans"/>
          <w:b/>
          <w:bCs/>
          <w:color w:val="FF0000"/>
          <w:sz w:val="40"/>
          <w:szCs w:val="40"/>
        </w:rPr>
        <w:t xml:space="preserve">® </w:t>
      </w:r>
      <w:r w:rsidRPr="00367CAF">
        <w:rPr>
          <w:rFonts w:cs="Open Sans"/>
        </w:rPr>
        <w:t>The Australian Government should</w:t>
      </w:r>
      <w:r>
        <w:rPr>
          <w:rFonts w:cs="Open Sans"/>
        </w:rPr>
        <w:t xml:space="preserve"> </w:t>
      </w:r>
      <w:r>
        <w:rPr>
          <w:rFonts w:cs="Open Sans"/>
          <w:bCs/>
        </w:rPr>
        <w:t xml:space="preserve">provide </w:t>
      </w:r>
      <w:r w:rsidRPr="005572CE">
        <w:rPr>
          <w:rFonts w:cs="Open Sans"/>
          <w:bCs/>
        </w:rPr>
        <w:t>appropriate and specific physical and psychological rehabilitation for all children arriving in, or returning to, Australia, who may have been involved in armed conflict.</w:t>
      </w:r>
    </w:p>
    <w:p w14:paraId="04D11FE3" w14:textId="77777777" w:rsidR="00CE7DA3" w:rsidRPr="00B56CB3" w:rsidRDefault="00CE7DA3" w:rsidP="00347F86">
      <w:pPr>
        <w:rPr>
          <w:b/>
        </w:rPr>
      </w:pPr>
    </w:p>
    <w:bookmarkEnd w:id="336"/>
    <w:bookmarkEnd w:id="373"/>
    <w:p w14:paraId="3FBD6465" w14:textId="1A56207D" w:rsidR="00065BF2" w:rsidRDefault="00065BF2" w:rsidP="00347F86">
      <w:pPr>
        <w:rPr>
          <w:rFonts w:cs="Open Sans"/>
          <w:bCs/>
        </w:rPr>
        <w:sectPr w:rsidR="00065BF2" w:rsidSect="00EC1134">
          <w:headerReference w:type="even" r:id="rId151"/>
          <w:headerReference w:type="default" r:id="rId152"/>
          <w:footerReference w:type="even" r:id="rId153"/>
          <w:footerReference w:type="default" r:id="rId154"/>
          <w:headerReference w:type="first" r:id="rId155"/>
          <w:footerReference w:type="first" r:id="rId156"/>
          <w:endnotePr>
            <w:numFmt w:val="decimal"/>
            <w:numRestart w:val="eachSect"/>
          </w:endnotePr>
          <w:pgSz w:w="11906" w:h="16838" w:code="9"/>
          <w:pgMar w:top="1440" w:right="1440" w:bottom="1440" w:left="1440" w:header="709" w:footer="709" w:gutter="0"/>
          <w:cols w:space="708"/>
          <w:titlePg/>
          <w:docGrid w:linePitch="360"/>
        </w:sectPr>
      </w:pPr>
    </w:p>
    <w:p w14:paraId="46995AFA" w14:textId="16FB094E" w:rsidR="00EC1134" w:rsidRDefault="00EC1134" w:rsidP="00347F86">
      <w:pPr>
        <w:pStyle w:val="Heading1"/>
      </w:pPr>
      <w:bookmarkStart w:id="376" w:name="_Toc25573173"/>
      <w:r>
        <w:t>Moving</w:t>
      </w:r>
      <w:r w:rsidRPr="00A921F0">
        <w:t xml:space="preserve"> forward</w:t>
      </w:r>
      <w:bookmarkEnd w:id="376"/>
    </w:p>
    <w:p w14:paraId="51EA2684" w14:textId="77777777" w:rsidR="008531C4" w:rsidRDefault="008531C4" w:rsidP="00347F86">
      <w:pPr>
        <w:rPr>
          <w:rFonts w:cs="Open Sans"/>
        </w:rPr>
      </w:pPr>
      <w:r w:rsidRPr="00A37A0D">
        <w:rPr>
          <w:rFonts w:cs="Open Sans"/>
        </w:rPr>
        <w:t xml:space="preserve">My first report as National Children’s Commissioner in 2013 began with an overview of Australia’s progress in meeting its obligations under the </w:t>
      </w:r>
      <w:r w:rsidRPr="00674571">
        <w:rPr>
          <w:rFonts w:cs="Open Sans"/>
          <w:i/>
          <w:iCs/>
        </w:rPr>
        <w:t xml:space="preserve">Convention on the Rights of the Child </w:t>
      </w:r>
      <w:r>
        <w:rPr>
          <w:rFonts w:cs="Open Sans"/>
        </w:rPr>
        <w:t>(CRC)</w:t>
      </w:r>
      <w:r w:rsidRPr="00A37A0D">
        <w:rPr>
          <w:rFonts w:cs="Open Sans"/>
        </w:rPr>
        <w:t>, following Australia’s appearance before the Committee on the Rights of the Child in June 2012.</w:t>
      </w:r>
      <w:r>
        <w:rPr>
          <w:rFonts w:cs="Open Sans"/>
        </w:rPr>
        <w:t xml:space="preserve"> </w:t>
      </w:r>
    </w:p>
    <w:p w14:paraId="1ED4671A" w14:textId="77777777" w:rsidR="008531C4" w:rsidRPr="00A37A0D" w:rsidRDefault="008531C4" w:rsidP="00347F86">
      <w:pPr>
        <w:rPr>
          <w:rFonts w:cs="Open Sans"/>
        </w:rPr>
      </w:pPr>
      <w:r w:rsidRPr="00A37A0D">
        <w:rPr>
          <w:rFonts w:cs="Open Sans"/>
        </w:rPr>
        <w:t>With this current report, we have come full circle</w:t>
      </w:r>
      <w:r>
        <w:rPr>
          <w:rFonts w:cs="Open Sans"/>
        </w:rPr>
        <w:t>, as</w:t>
      </w:r>
      <w:r w:rsidRPr="00A37A0D">
        <w:rPr>
          <w:rFonts w:cs="Open Sans"/>
        </w:rPr>
        <w:t xml:space="preserve"> the latest review of progress by the Committee occurr</w:t>
      </w:r>
      <w:r>
        <w:rPr>
          <w:rFonts w:cs="Open Sans"/>
        </w:rPr>
        <w:t>ed</w:t>
      </w:r>
      <w:r w:rsidRPr="00A37A0D">
        <w:rPr>
          <w:rFonts w:cs="Open Sans"/>
        </w:rPr>
        <w:t xml:space="preserve"> in September 2019. </w:t>
      </w:r>
    </w:p>
    <w:p w14:paraId="55841F6B" w14:textId="77777777" w:rsidR="008531C4" w:rsidRPr="00A37A0D" w:rsidRDefault="008531C4" w:rsidP="00347F86">
      <w:pPr>
        <w:rPr>
          <w:rFonts w:cs="Open Sans"/>
        </w:rPr>
      </w:pPr>
      <w:r w:rsidRPr="00A37A0D">
        <w:rPr>
          <w:rFonts w:cs="Open Sans"/>
        </w:rPr>
        <w:t xml:space="preserve">This report has set out the key human rights concerns facing children in Australia as they currently exist, across all areas of the </w:t>
      </w:r>
      <w:r>
        <w:rPr>
          <w:rFonts w:cs="Open Sans"/>
        </w:rPr>
        <w:t>CRC</w:t>
      </w:r>
      <w:r w:rsidRPr="00A37A0D">
        <w:rPr>
          <w:rFonts w:cs="Open Sans"/>
        </w:rPr>
        <w:t xml:space="preserve">. </w:t>
      </w:r>
    </w:p>
    <w:p w14:paraId="48B636F2" w14:textId="77777777" w:rsidR="008531C4" w:rsidRPr="00A37A0D" w:rsidRDefault="008531C4" w:rsidP="00347F86">
      <w:pPr>
        <w:rPr>
          <w:rFonts w:cs="Open Sans"/>
        </w:rPr>
      </w:pPr>
      <w:r w:rsidRPr="00A37A0D">
        <w:rPr>
          <w:rFonts w:cs="Open Sans"/>
        </w:rPr>
        <w:t>There are a few trends that are apparent from the discussion in this report.</w:t>
      </w:r>
    </w:p>
    <w:p w14:paraId="1166AB0C" w14:textId="77777777" w:rsidR="008531C4" w:rsidRPr="00A37A0D" w:rsidRDefault="008531C4" w:rsidP="00347F86">
      <w:pPr>
        <w:rPr>
          <w:rFonts w:cs="Open Sans"/>
        </w:rPr>
      </w:pPr>
      <w:r w:rsidRPr="00A37A0D">
        <w:rPr>
          <w:rFonts w:cs="Open Sans"/>
        </w:rPr>
        <w:t xml:space="preserve">First, our system for protecting the rights of children in Australia is too </w:t>
      </w:r>
      <w:r>
        <w:rPr>
          <w:rFonts w:cs="Open Sans"/>
        </w:rPr>
        <w:t xml:space="preserve">weak and too </w:t>
      </w:r>
      <w:r w:rsidRPr="00A37A0D">
        <w:rPr>
          <w:rFonts w:cs="Open Sans"/>
        </w:rPr>
        <w:t xml:space="preserve">passive. We do not have in place a proactive, systematic </w:t>
      </w:r>
      <w:r>
        <w:rPr>
          <w:rFonts w:cs="Open Sans"/>
        </w:rPr>
        <w:t xml:space="preserve">or coordinated </w:t>
      </w:r>
      <w:r w:rsidRPr="00A37A0D">
        <w:rPr>
          <w:rFonts w:cs="Open Sans"/>
        </w:rPr>
        <w:t xml:space="preserve">approach to advancing the rights of children in Australia. </w:t>
      </w:r>
    </w:p>
    <w:p w14:paraId="2ABCA9A0" w14:textId="77777777" w:rsidR="008531C4" w:rsidRPr="00A37A0D" w:rsidRDefault="008531C4" w:rsidP="00347F86">
      <w:pPr>
        <w:rPr>
          <w:rFonts w:cs="Open Sans"/>
        </w:rPr>
      </w:pPr>
      <w:r w:rsidRPr="00A37A0D">
        <w:rPr>
          <w:rFonts w:cs="Open Sans"/>
        </w:rPr>
        <w:t>We have made progress on some issues, with national frameworks agreed to by all Australian governments</w:t>
      </w:r>
      <w:r>
        <w:rPr>
          <w:rFonts w:cs="Open Sans"/>
        </w:rPr>
        <w:t>, that have a focus on children’s needs</w:t>
      </w:r>
      <w:r w:rsidRPr="00A37A0D">
        <w:rPr>
          <w:rFonts w:cs="Open Sans"/>
        </w:rPr>
        <w:t>. But these are on discrete issues</w:t>
      </w:r>
      <w:r>
        <w:rPr>
          <w:rFonts w:cs="Open Sans"/>
        </w:rPr>
        <w:t xml:space="preserve"> and policy areas</w:t>
      </w:r>
      <w:r w:rsidRPr="00A37A0D">
        <w:rPr>
          <w:rFonts w:cs="Open Sans"/>
        </w:rPr>
        <w:t xml:space="preserve"> rather than focusing on the broader inter-connections between issues</w:t>
      </w:r>
      <w:r>
        <w:rPr>
          <w:rFonts w:cs="Open Sans"/>
        </w:rPr>
        <w:t xml:space="preserve"> that reflect the reality of children’s lived experience. Similarly, there have been significant developments in the collection, quality, availability and consistency of national data about child wellbeing since I began in the role, that I hope will lead, over time, to the ability to more effectively monitor and report against the domains of the CRC. However, at this time, it is not possible to report on the critical intersectionalities relating to children who face particular vulnerabilities.</w:t>
      </w:r>
    </w:p>
    <w:p w14:paraId="22C436CB" w14:textId="77777777" w:rsidR="008531C4" w:rsidRPr="00A37A0D" w:rsidRDefault="008531C4" w:rsidP="00347F86">
      <w:pPr>
        <w:rPr>
          <w:rFonts w:cs="Open Sans"/>
        </w:rPr>
      </w:pPr>
      <w:r w:rsidRPr="00A37A0D">
        <w:rPr>
          <w:rFonts w:cs="Open Sans"/>
        </w:rPr>
        <w:t xml:space="preserve">Second, one of the implications of </w:t>
      </w:r>
      <w:r>
        <w:rPr>
          <w:rFonts w:cs="Open Sans"/>
        </w:rPr>
        <w:t>our lack of action to address children rights in a holistic way</w:t>
      </w:r>
      <w:r w:rsidRPr="00A37A0D">
        <w:rPr>
          <w:rFonts w:cs="Open Sans"/>
        </w:rPr>
        <w:t xml:space="preserve"> is that critical issues fall through the gaps and have received little policy attention in the </w:t>
      </w:r>
      <w:r>
        <w:rPr>
          <w:rFonts w:cs="Open Sans"/>
        </w:rPr>
        <w:t>seven</w:t>
      </w:r>
      <w:r w:rsidRPr="00A37A0D">
        <w:rPr>
          <w:rFonts w:cs="Open Sans"/>
        </w:rPr>
        <w:t xml:space="preserve"> years since Australia’s last appearance before the Committee in 2012. </w:t>
      </w:r>
    </w:p>
    <w:p w14:paraId="5C76D127" w14:textId="77777777" w:rsidR="008531C4" w:rsidRPr="00A37A0D" w:rsidRDefault="008531C4" w:rsidP="00347F86">
      <w:pPr>
        <w:rPr>
          <w:rFonts w:cs="Open Sans"/>
        </w:rPr>
      </w:pPr>
      <w:r w:rsidRPr="00A37A0D">
        <w:rPr>
          <w:rFonts w:cs="Open Sans"/>
        </w:rPr>
        <w:t xml:space="preserve">There is a striking similarity in the human rights concerns that existed under the </w:t>
      </w:r>
      <w:r>
        <w:rPr>
          <w:rFonts w:cs="Open Sans"/>
        </w:rPr>
        <w:t>CRC</w:t>
      </w:r>
      <w:r w:rsidRPr="00A37A0D">
        <w:rPr>
          <w:rFonts w:cs="Open Sans"/>
        </w:rPr>
        <w:t xml:space="preserve"> in 2012 </w:t>
      </w:r>
      <w:r>
        <w:rPr>
          <w:rFonts w:cs="Open Sans"/>
        </w:rPr>
        <w:t>and</w:t>
      </w:r>
      <w:r w:rsidRPr="00A37A0D">
        <w:rPr>
          <w:rFonts w:cs="Open Sans"/>
        </w:rPr>
        <w:t xml:space="preserve"> those that exist in 2019. </w:t>
      </w:r>
    </w:p>
    <w:p w14:paraId="3969AD6F" w14:textId="77777777" w:rsidR="008531C4" w:rsidRPr="00A37A0D" w:rsidRDefault="008531C4" w:rsidP="00347F86">
      <w:pPr>
        <w:rPr>
          <w:rFonts w:cs="Open Sans"/>
        </w:rPr>
      </w:pPr>
      <w:r>
        <w:rPr>
          <w:rFonts w:cs="Open Sans"/>
        </w:rPr>
        <w:t xml:space="preserve">It </w:t>
      </w:r>
      <w:r w:rsidRPr="00A37A0D">
        <w:rPr>
          <w:rFonts w:cs="Open Sans"/>
        </w:rPr>
        <w:t xml:space="preserve">is children in vulnerable situations that suffer the most </w:t>
      </w:r>
      <w:r>
        <w:rPr>
          <w:rFonts w:cs="Open Sans"/>
        </w:rPr>
        <w:t>in terms of a</w:t>
      </w:r>
      <w:r w:rsidRPr="00A37A0D">
        <w:rPr>
          <w:rFonts w:cs="Open Sans"/>
        </w:rPr>
        <w:t xml:space="preserve"> lack of government focus. </w:t>
      </w:r>
    </w:p>
    <w:p w14:paraId="262F5A8F" w14:textId="77777777" w:rsidR="008531C4" w:rsidRPr="00A37A0D" w:rsidRDefault="008531C4" w:rsidP="00347F86">
      <w:pPr>
        <w:rPr>
          <w:rFonts w:cs="Open Sans"/>
        </w:rPr>
      </w:pPr>
      <w:r w:rsidRPr="00A37A0D">
        <w:rPr>
          <w:rFonts w:cs="Open Sans"/>
        </w:rPr>
        <w:t>This points to a third trend, one that is common across all human rights issues</w:t>
      </w:r>
      <w:r>
        <w:rPr>
          <w:rFonts w:cs="Open Sans"/>
        </w:rPr>
        <w:t>—</w:t>
      </w:r>
      <w:r w:rsidRPr="00A37A0D">
        <w:rPr>
          <w:rFonts w:cs="Open Sans"/>
        </w:rPr>
        <w:t xml:space="preserve">not just </w:t>
      </w:r>
      <w:r>
        <w:rPr>
          <w:rFonts w:cs="Open Sans"/>
        </w:rPr>
        <w:t xml:space="preserve">those that </w:t>
      </w:r>
      <w:r w:rsidRPr="00A37A0D">
        <w:rPr>
          <w:rFonts w:cs="Open Sans"/>
        </w:rPr>
        <w:t xml:space="preserve">affect children. </w:t>
      </w:r>
    </w:p>
    <w:p w14:paraId="01B1F49F" w14:textId="77777777" w:rsidR="008531C4" w:rsidRPr="00A37A0D" w:rsidRDefault="008531C4" w:rsidP="00347F86">
      <w:pPr>
        <w:rPr>
          <w:rFonts w:cs="Open Sans"/>
        </w:rPr>
      </w:pPr>
      <w:r w:rsidRPr="00A37A0D">
        <w:rPr>
          <w:rFonts w:cs="Open Sans"/>
        </w:rPr>
        <w:t>In short, we have an implementation gap between the human rights standards that Australian governments have committed to uphold, and the actual protections</w:t>
      </w:r>
      <w:r>
        <w:rPr>
          <w:rFonts w:cs="Open Sans"/>
        </w:rPr>
        <w:t xml:space="preserve"> that are afforded</w:t>
      </w:r>
      <w:r w:rsidRPr="00A37A0D">
        <w:rPr>
          <w:rFonts w:cs="Open Sans"/>
        </w:rPr>
        <w:t xml:space="preserve"> in our laws, policies and processes of government.</w:t>
      </w:r>
    </w:p>
    <w:p w14:paraId="230234FB" w14:textId="77777777" w:rsidR="008531C4" w:rsidRPr="00A37A0D" w:rsidRDefault="008531C4" w:rsidP="00347F86">
      <w:pPr>
        <w:rPr>
          <w:rFonts w:cs="Open Sans"/>
        </w:rPr>
      </w:pPr>
      <w:r w:rsidRPr="00A37A0D">
        <w:rPr>
          <w:rFonts w:cs="Open Sans"/>
        </w:rPr>
        <w:t xml:space="preserve">As the Australian Human Rights Commission has noted in its </w:t>
      </w:r>
      <w:r>
        <w:rPr>
          <w:rFonts w:cs="Open Sans"/>
        </w:rPr>
        <w:t>I</w:t>
      </w:r>
      <w:r w:rsidRPr="00A37A0D">
        <w:rPr>
          <w:rFonts w:cs="Open Sans"/>
        </w:rPr>
        <w:t xml:space="preserve">ssues </w:t>
      </w:r>
      <w:r>
        <w:rPr>
          <w:rFonts w:cs="Open Sans"/>
        </w:rPr>
        <w:t>P</w:t>
      </w:r>
      <w:r w:rsidRPr="00A37A0D">
        <w:rPr>
          <w:rFonts w:cs="Open Sans"/>
        </w:rPr>
        <w:t xml:space="preserve">aper for the national conversation on human rights that it is currently undertaking: </w:t>
      </w:r>
    </w:p>
    <w:p w14:paraId="26B74406" w14:textId="77777777" w:rsidR="008531C4" w:rsidRPr="00A37A0D" w:rsidRDefault="008531C4" w:rsidP="00347F86">
      <w:pPr>
        <w:ind w:left="720"/>
        <w:rPr>
          <w:rFonts w:cs="Open Sans"/>
        </w:rPr>
      </w:pPr>
      <w:r w:rsidRPr="001F10F8">
        <w:rPr>
          <w:rFonts w:cs="Open Sans"/>
        </w:rPr>
        <w:t>Without comprehensive legal protection, educational and other measures to promote understanding of human rights and processes for monitoring compliance with human rights, our government is not fully meeting its obligations to make sure that the human rights of all Australians are respected, protected and fulfilled</w:t>
      </w:r>
      <w:r w:rsidRPr="00A37A0D">
        <w:rPr>
          <w:rFonts w:cs="Open Sans"/>
        </w:rPr>
        <w:t>.</w:t>
      </w:r>
      <w:r w:rsidRPr="00A37A0D">
        <w:rPr>
          <w:rStyle w:val="EndnoteReference"/>
        </w:rPr>
        <w:endnoteReference w:id="816"/>
      </w:r>
    </w:p>
    <w:p w14:paraId="3BD36F35" w14:textId="583D3B3E" w:rsidR="00EC1134" w:rsidRPr="00A921F0" w:rsidRDefault="008531C4" w:rsidP="00347F86">
      <w:pPr>
        <w:rPr>
          <w:rFonts w:cs="Open Sans"/>
          <w:b/>
          <w:bCs/>
          <w:sz w:val="28"/>
          <w:szCs w:val="28"/>
        </w:rPr>
      </w:pPr>
      <w:r>
        <w:rPr>
          <w:rFonts w:cs="Open Sans"/>
          <w:b/>
          <w:bCs/>
          <w:sz w:val="28"/>
          <w:szCs w:val="28"/>
        </w:rPr>
        <w:t>W</w:t>
      </w:r>
      <w:r w:rsidR="00EC1134" w:rsidRPr="00A921F0">
        <w:rPr>
          <w:rFonts w:cs="Open Sans"/>
          <w:b/>
          <w:bCs/>
          <w:sz w:val="28"/>
          <w:szCs w:val="28"/>
        </w:rPr>
        <w:t>here to from here?</w:t>
      </w:r>
    </w:p>
    <w:p w14:paraId="4016AB0A" w14:textId="77777777" w:rsidR="008531C4" w:rsidRPr="00A37A0D" w:rsidRDefault="008531C4" w:rsidP="00347F86">
      <w:pPr>
        <w:rPr>
          <w:rFonts w:cs="Open Sans"/>
        </w:rPr>
      </w:pPr>
      <w:r w:rsidRPr="00A37A0D">
        <w:rPr>
          <w:rFonts w:cs="Open Sans"/>
        </w:rPr>
        <w:t xml:space="preserve">All Australian Governments need to recommit to the protection of </w:t>
      </w:r>
      <w:r>
        <w:rPr>
          <w:rFonts w:cs="Open Sans"/>
        </w:rPr>
        <w:t xml:space="preserve">the </w:t>
      </w:r>
      <w:r w:rsidRPr="00A37A0D">
        <w:rPr>
          <w:rFonts w:cs="Open Sans"/>
        </w:rPr>
        <w:t xml:space="preserve">human rights of children. </w:t>
      </w:r>
    </w:p>
    <w:p w14:paraId="40AC7F97" w14:textId="77777777" w:rsidR="008531C4" w:rsidRPr="00A37A0D" w:rsidRDefault="008531C4" w:rsidP="00347F86">
      <w:pPr>
        <w:rPr>
          <w:rFonts w:cs="Open Sans"/>
        </w:rPr>
      </w:pPr>
      <w:r w:rsidRPr="00A37A0D">
        <w:rPr>
          <w:rFonts w:cs="Open Sans"/>
        </w:rPr>
        <w:t>This first and foremost requires upfront and transparent consideration of how to best protect the rights of children in Australia</w:t>
      </w:r>
      <w:r>
        <w:rPr>
          <w:rFonts w:cs="Open Sans"/>
        </w:rPr>
        <w:t>, which includes</w:t>
      </w:r>
      <w:r w:rsidRPr="00A37A0D">
        <w:rPr>
          <w:rFonts w:cs="Open Sans"/>
        </w:rPr>
        <w:t>:</w:t>
      </w:r>
    </w:p>
    <w:p w14:paraId="34A79F58" w14:textId="77777777" w:rsidR="008531C4" w:rsidRPr="00A37A0D" w:rsidRDefault="008531C4" w:rsidP="00347F86">
      <w:pPr>
        <w:pStyle w:val="ListParagraph"/>
        <w:numPr>
          <w:ilvl w:val="0"/>
          <w:numId w:val="102"/>
        </w:numPr>
        <w:spacing w:after="160" w:line="259" w:lineRule="auto"/>
        <w:contextualSpacing/>
        <w:rPr>
          <w:rFonts w:cs="Open Sans"/>
        </w:rPr>
      </w:pPr>
      <w:r w:rsidRPr="00A37A0D">
        <w:rPr>
          <w:rFonts w:cs="Open Sans"/>
        </w:rPr>
        <w:t>reference to the rights contained in the C</w:t>
      </w:r>
      <w:r>
        <w:rPr>
          <w:rFonts w:cs="Open Sans"/>
        </w:rPr>
        <w:t>RC</w:t>
      </w:r>
    </w:p>
    <w:p w14:paraId="1D98C47E" w14:textId="77777777" w:rsidR="008531C4" w:rsidRDefault="008531C4" w:rsidP="00347F86">
      <w:pPr>
        <w:pStyle w:val="ListParagraph"/>
        <w:numPr>
          <w:ilvl w:val="0"/>
          <w:numId w:val="102"/>
        </w:numPr>
        <w:spacing w:after="160" w:line="259" w:lineRule="auto"/>
        <w:contextualSpacing/>
        <w:rPr>
          <w:rFonts w:cs="Open Sans"/>
        </w:rPr>
      </w:pPr>
      <w:r w:rsidRPr="00A37A0D">
        <w:rPr>
          <w:rFonts w:cs="Open Sans"/>
        </w:rPr>
        <w:t>dialogue and engagement with children</w:t>
      </w:r>
    </w:p>
    <w:p w14:paraId="08B6E13B" w14:textId="77777777" w:rsidR="008531C4" w:rsidRPr="00A37A0D" w:rsidRDefault="008531C4" w:rsidP="00347F86">
      <w:pPr>
        <w:pStyle w:val="ListParagraph"/>
        <w:numPr>
          <w:ilvl w:val="0"/>
          <w:numId w:val="102"/>
        </w:numPr>
        <w:spacing w:after="160" w:line="259" w:lineRule="auto"/>
        <w:contextualSpacing/>
        <w:rPr>
          <w:rFonts w:cs="Open Sans"/>
        </w:rPr>
      </w:pPr>
      <w:r>
        <w:rPr>
          <w:rFonts w:cs="Open Sans"/>
        </w:rPr>
        <w:t>education for children, the community, key professions and decision makers about children’s rights</w:t>
      </w:r>
    </w:p>
    <w:p w14:paraId="6AEB4489" w14:textId="77777777" w:rsidR="008531C4" w:rsidRPr="00A37A0D" w:rsidRDefault="008531C4" w:rsidP="00347F86">
      <w:pPr>
        <w:pStyle w:val="ListParagraph"/>
        <w:numPr>
          <w:ilvl w:val="0"/>
          <w:numId w:val="102"/>
        </w:numPr>
        <w:spacing w:after="160" w:line="259" w:lineRule="auto"/>
        <w:contextualSpacing/>
        <w:rPr>
          <w:rFonts w:cs="Open Sans"/>
        </w:rPr>
      </w:pPr>
      <w:r w:rsidRPr="00A37A0D">
        <w:rPr>
          <w:rFonts w:cs="Open Sans"/>
        </w:rPr>
        <w:t xml:space="preserve">appropriate data and measurement </w:t>
      </w:r>
      <w:r>
        <w:rPr>
          <w:rFonts w:cs="Open Sans"/>
        </w:rPr>
        <w:t xml:space="preserve">for </w:t>
      </w:r>
      <w:r w:rsidRPr="00A37A0D">
        <w:rPr>
          <w:rFonts w:cs="Open Sans"/>
        </w:rPr>
        <w:t>track</w:t>
      </w:r>
      <w:r>
        <w:rPr>
          <w:rFonts w:cs="Open Sans"/>
        </w:rPr>
        <w:t>ing</w:t>
      </w:r>
      <w:r w:rsidRPr="00A37A0D">
        <w:rPr>
          <w:rFonts w:cs="Open Sans"/>
        </w:rPr>
        <w:t xml:space="preserve"> progress</w:t>
      </w:r>
    </w:p>
    <w:p w14:paraId="5EB12D22" w14:textId="77777777" w:rsidR="008531C4" w:rsidRPr="00A37A0D" w:rsidRDefault="008531C4" w:rsidP="00347F86">
      <w:pPr>
        <w:pStyle w:val="ListParagraph"/>
        <w:numPr>
          <w:ilvl w:val="0"/>
          <w:numId w:val="102"/>
        </w:numPr>
        <w:spacing w:after="160" w:line="259" w:lineRule="auto"/>
        <w:contextualSpacing/>
        <w:rPr>
          <w:rFonts w:cs="Open Sans"/>
        </w:rPr>
      </w:pPr>
      <w:r w:rsidRPr="00A37A0D">
        <w:rPr>
          <w:rFonts w:cs="Open Sans"/>
        </w:rPr>
        <w:t xml:space="preserve">rigorous, public measurement frameworks </w:t>
      </w:r>
      <w:r>
        <w:rPr>
          <w:rFonts w:cs="Open Sans"/>
        </w:rPr>
        <w:t>that</w:t>
      </w:r>
      <w:r w:rsidRPr="00A37A0D">
        <w:rPr>
          <w:rFonts w:cs="Open Sans"/>
        </w:rPr>
        <w:t xml:space="preserve"> Governments are accountable</w:t>
      </w:r>
      <w:r>
        <w:rPr>
          <w:rFonts w:cs="Open Sans"/>
        </w:rPr>
        <w:t xml:space="preserve"> for</w:t>
      </w:r>
      <w:r w:rsidRPr="00A37A0D">
        <w:rPr>
          <w:rFonts w:cs="Open Sans"/>
        </w:rPr>
        <w:t xml:space="preserve"> and are committed to </w:t>
      </w:r>
      <w:r>
        <w:rPr>
          <w:rFonts w:cs="Open Sans"/>
        </w:rPr>
        <w:t>implementing</w:t>
      </w:r>
      <w:r w:rsidRPr="00A37A0D">
        <w:rPr>
          <w:rFonts w:cs="Open Sans"/>
        </w:rPr>
        <w:t>.</w:t>
      </w:r>
    </w:p>
    <w:p w14:paraId="4E1D6ACF" w14:textId="77777777" w:rsidR="008531C4" w:rsidRPr="00A37A0D" w:rsidRDefault="008531C4" w:rsidP="00347F86">
      <w:pPr>
        <w:rPr>
          <w:rFonts w:cs="Open Sans"/>
        </w:rPr>
      </w:pPr>
      <w:r w:rsidRPr="00A37A0D">
        <w:rPr>
          <w:rFonts w:cs="Open Sans"/>
        </w:rPr>
        <w:t xml:space="preserve">Chapter 3 sets out some of the key elements of a national framework committing to the wellbeing of children. We need: </w:t>
      </w:r>
    </w:p>
    <w:p w14:paraId="599771E5" w14:textId="77777777" w:rsidR="008531C4" w:rsidRPr="00A37A0D" w:rsidRDefault="008531C4" w:rsidP="00347F86">
      <w:pPr>
        <w:pStyle w:val="ListParagraph"/>
        <w:numPr>
          <w:ilvl w:val="0"/>
          <w:numId w:val="103"/>
        </w:numPr>
        <w:spacing w:after="160" w:line="259" w:lineRule="auto"/>
        <w:contextualSpacing/>
        <w:rPr>
          <w:rFonts w:cs="Open Sans"/>
        </w:rPr>
      </w:pPr>
      <w:r w:rsidRPr="00A37A0D">
        <w:rPr>
          <w:rFonts w:cs="Open Sans"/>
        </w:rPr>
        <w:t xml:space="preserve">an enabling legislative </w:t>
      </w:r>
      <w:r>
        <w:rPr>
          <w:rFonts w:cs="Open Sans"/>
        </w:rPr>
        <w:t xml:space="preserve">and policy </w:t>
      </w:r>
      <w:r w:rsidRPr="00A37A0D">
        <w:rPr>
          <w:rFonts w:cs="Open Sans"/>
        </w:rPr>
        <w:t xml:space="preserve">framework that puts children’s rights </w:t>
      </w:r>
      <w:r>
        <w:rPr>
          <w:rFonts w:cs="Open Sans"/>
        </w:rPr>
        <w:t xml:space="preserve">at the </w:t>
      </w:r>
      <w:r w:rsidRPr="00A37A0D">
        <w:rPr>
          <w:rFonts w:cs="Open Sans"/>
        </w:rPr>
        <w:t>centre of law and policy maker</w:t>
      </w:r>
      <w:r>
        <w:rPr>
          <w:rFonts w:cs="Open Sans"/>
        </w:rPr>
        <w:t>s</w:t>
      </w:r>
      <w:r w:rsidRPr="00A37A0D">
        <w:rPr>
          <w:rFonts w:cs="Open Sans"/>
        </w:rPr>
        <w:t>’ minds when they are designing services for children</w:t>
      </w:r>
    </w:p>
    <w:p w14:paraId="21F95135" w14:textId="77777777" w:rsidR="008531C4" w:rsidRPr="00A37A0D" w:rsidRDefault="008531C4" w:rsidP="00347F86">
      <w:pPr>
        <w:pStyle w:val="ListParagraph"/>
        <w:numPr>
          <w:ilvl w:val="0"/>
          <w:numId w:val="103"/>
        </w:numPr>
        <w:spacing w:after="160" w:line="259" w:lineRule="auto"/>
        <w:contextualSpacing/>
        <w:rPr>
          <w:rFonts w:cs="Open Sans"/>
        </w:rPr>
      </w:pPr>
      <w:r w:rsidRPr="00A37A0D">
        <w:rPr>
          <w:rFonts w:cs="Open Sans"/>
        </w:rPr>
        <w:t>informed decision</w:t>
      </w:r>
      <w:r>
        <w:rPr>
          <w:rFonts w:cs="Open Sans"/>
        </w:rPr>
        <w:t>-</w:t>
      </w:r>
      <w:r w:rsidRPr="00A37A0D">
        <w:rPr>
          <w:rFonts w:cs="Open Sans"/>
        </w:rPr>
        <w:t xml:space="preserve">making processes, with greater knowledge of children’s rights and scrutiny processes that </w:t>
      </w:r>
      <w:r>
        <w:rPr>
          <w:rFonts w:cs="Open Sans"/>
        </w:rPr>
        <w:t>genuinely</w:t>
      </w:r>
      <w:r w:rsidRPr="00A37A0D">
        <w:rPr>
          <w:rFonts w:cs="Open Sans"/>
        </w:rPr>
        <w:t xml:space="preserve"> </w:t>
      </w:r>
      <w:r>
        <w:rPr>
          <w:rFonts w:cs="Open Sans"/>
        </w:rPr>
        <w:t>examine</w:t>
      </w:r>
      <w:r w:rsidRPr="00A37A0D">
        <w:rPr>
          <w:rFonts w:cs="Open Sans"/>
        </w:rPr>
        <w:t xml:space="preserve"> the potential impact o</w:t>
      </w:r>
      <w:r>
        <w:rPr>
          <w:rFonts w:cs="Open Sans"/>
        </w:rPr>
        <w:t>f different measures on</w:t>
      </w:r>
      <w:r w:rsidRPr="00A37A0D">
        <w:rPr>
          <w:rFonts w:cs="Open Sans"/>
        </w:rPr>
        <w:t xml:space="preserve"> children</w:t>
      </w:r>
    </w:p>
    <w:p w14:paraId="74AD311F" w14:textId="77777777" w:rsidR="008531C4" w:rsidRPr="00A37A0D" w:rsidRDefault="008531C4" w:rsidP="00347F86">
      <w:pPr>
        <w:pStyle w:val="ListParagraph"/>
        <w:numPr>
          <w:ilvl w:val="0"/>
          <w:numId w:val="103"/>
        </w:numPr>
        <w:spacing w:after="160" w:line="259" w:lineRule="auto"/>
        <w:contextualSpacing/>
        <w:rPr>
          <w:rFonts w:cs="Open Sans"/>
        </w:rPr>
      </w:pPr>
      <w:r w:rsidRPr="00A37A0D">
        <w:rPr>
          <w:rFonts w:cs="Open Sans"/>
        </w:rPr>
        <w:t>participatory processes that engage children in the things that they have knowledge about</w:t>
      </w:r>
      <w:r>
        <w:rPr>
          <w:rFonts w:cs="Open Sans"/>
        </w:rPr>
        <w:t>—</w:t>
      </w:r>
      <w:r w:rsidRPr="00A37A0D">
        <w:rPr>
          <w:rFonts w:cs="Open Sans"/>
        </w:rPr>
        <w:t>such as their own lives</w:t>
      </w:r>
    </w:p>
    <w:p w14:paraId="33426E6B" w14:textId="77777777" w:rsidR="008531C4" w:rsidRPr="00A37A0D" w:rsidRDefault="008531C4" w:rsidP="00347F86">
      <w:pPr>
        <w:pStyle w:val="ListParagraph"/>
        <w:numPr>
          <w:ilvl w:val="0"/>
          <w:numId w:val="103"/>
        </w:numPr>
        <w:spacing w:after="160" w:line="259" w:lineRule="auto"/>
        <w:contextualSpacing/>
        <w:rPr>
          <w:rFonts w:cs="Open Sans"/>
        </w:rPr>
      </w:pPr>
      <w:r w:rsidRPr="00A37A0D">
        <w:rPr>
          <w:rFonts w:cs="Open Sans"/>
        </w:rPr>
        <w:t xml:space="preserve">partnership models that build consensus on key goals, provide </w:t>
      </w:r>
      <w:r>
        <w:rPr>
          <w:rFonts w:cs="Open Sans"/>
        </w:rPr>
        <w:t>an</w:t>
      </w:r>
      <w:r w:rsidRPr="00A37A0D">
        <w:rPr>
          <w:rFonts w:cs="Open Sans"/>
        </w:rPr>
        <w:t xml:space="preserve"> evidence base on what works and create common shared purpose across government and non-government settings</w:t>
      </w:r>
    </w:p>
    <w:p w14:paraId="1692D7F7" w14:textId="77777777" w:rsidR="008531C4" w:rsidRPr="00A37A0D" w:rsidRDefault="008531C4" w:rsidP="00347F86">
      <w:pPr>
        <w:pStyle w:val="ListParagraph"/>
        <w:numPr>
          <w:ilvl w:val="0"/>
          <w:numId w:val="103"/>
        </w:numPr>
        <w:spacing w:after="160" w:line="259" w:lineRule="auto"/>
        <w:contextualSpacing/>
        <w:rPr>
          <w:rFonts w:cs="Open Sans"/>
        </w:rPr>
      </w:pPr>
      <w:r w:rsidRPr="00A37A0D">
        <w:rPr>
          <w:rFonts w:cs="Open Sans"/>
        </w:rPr>
        <w:t>national accountability frameworks for children’s rights</w:t>
      </w:r>
      <w:r>
        <w:rPr>
          <w:rFonts w:cs="Open Sans"/>
        </w:rPr>
        <w:t>—</w:t>
      </w:r>
      <w:r w:rsidRPr="00A37A0D">
        <w:rPr>
          <w:rFonts w:cs="Open Sans"/>
        </w:rPr>
        <w:t xml:space="preserve">with clear targets and accountability for outcomes.  </w:t>
      </w:r>
    </w:p>
    <w:p w14:paraId="1A73D116" w14:textId="77777777" w:rsidR="008531C4" w:rsidRPr="00A37A0D" w:rsidRDefault="008531C4" w:rsidP="00347F86">
      <w:pPr>
        <w:rPr>
          <w:rFonts w:cs="Open Sans"/>
        </w:rPr>
      </w:pPr>
      <w:r w:rsidRPr="00A37A0D">
        <w:rPr>
          <w:rFonts w:cs="Open Sans"/>
        </w:rPr>
        <w:t xml:space="preserve">I </w:t>
      </w:r>
      <w:r>
        <w:rPr>
          <w:rFonts w:cs="Open Sans"/>
        </w:rPr>
        <w:t xml:space="preserve">am strongly supportive of </w:t>
      </w:r>
      <w:r w:rsidRPr="00A37A0D">
        <w:rPr>
          <w:rFonts w:cs="Open Sans"/>
        </w:rPr>
        <w:t xml:space="preserve">recommendations </w:t>
      </w:r>
      <w:r>
        <w:rPr>
          <w:rFonts w:cs="Open Sans"/>
        </w:rPr>
        <w:t>made by</w:t>
      </w:r>
      <w:r w:rsidRPr="00A37A0D">
        <w:rPr>
          <w:rFonts w:cs="Open Sans"/>
        </w:rPr>
        <w:t xml:space="preserve"> the Committee on the Rights of the Child</w:t>
      </w:r>
      <w:r>
        <w:rPr>
          <w:rFonts w:cs="Open Sans"/>
        </w:rPr>
        <w:t xml:space="preserve"> that aim to strengthen Australia’s focus and coordination in relation to children’s rights</w:t>
      </w:r>
      <w:r w:rsidRPr="00A37A0D">
        <w:rPr>
          <w:rFonts w:cs="Open Sans"/>
        </w:rPr>
        <w:t>:</w:t>
      </w:r>
    </w:p>
    <w:p w14:paraId="6FD101F6" w14:textId="77777777" w:rsidR="008531C4" w:rsidRPr="009D1CB8" w:rsidRDefault="008531C4" w:rsidP="00347F86">
      <w:pPr>
        <w:ind w:left="720"/>
        <w:rPr>
          <w:rFonts w:cs="Open Sans"/>
          <w:b/>
          <w:bCs/>
        </w:rPr>
      </w:pPr>
      <w:r w:rsidRPr="009D1CB8">
        <w:rPr>
          <w:rFonts w:cs="Open Sans"/>
          <w:b/>
          <w:bCs/>
        </w:rPr>
        <w:t>Comprehensive policy and strategy</w:t>
      </w:r>
    </w:p>
    <w:p w14:paraId="4045327A" w14:textId="77777777" w:rsidR="008531C4" w:rsidRPr="009D1CB8" w:rsidRDefault="008531C4" w:rsidP="00347F86">
      <w:pPr>
        <w:ind w:left="720"/>
        <w:rPr>
          <w:rFonts w:cs="Open Sans"/>
        </w:rPr>
      </w:pPr>
      <w:r w:rsidRPr="009D1CB8">
        <w:rPr>
          <w:rFonts w:cs="Open Sans"/>
        </w:rPr>
        <w:t>8. The Committee recalls its previous recommendations (CRC/C/AUS/CO/4, para 16) and recommends that the State party adopt a national comprehensive policy and strategy on children that encompasses all areas of the Convention, with sufficient human, technical and financial resources for implementation.</w:t>
      </w:r>
      <w:r>
        <w:rPr>
          <w:rStyle w:val="EndnoteReference"/>
        </w:rPr>
        <w:endnoteReference w:id="817"/>
      </w:r>
      <w:r w:rsidRPr="009D1CB8">
        <w:rPr>
          <w:rFonts w:cs="Open Sans"/>
        </w:rPr>
        <w:cr/>
      </w:r>
    </w:p>
    <w:p w14:paraId="39AE52C1" w14:textId="77777777" w:rsidR="008531C4" w:rsidRPr="009D1CB8" w:rsidRDefault="008531C4" w:rsidP="00347F86">
      <w:pPr>
        <w:ind w:left="720"/>
        <w:rPr>
          <w:rFonts w:cs="Open Sans"/>
          <w:b/>
          <w:bCs/>
        </w:rPr>
      </w:pPr>
      <w:r w:rsidRPr="009D1CB8">
        <w:rPr>
          <w:rFonts w:cs="Open Sans"/>
          <w:b/>
          <w:bCs/>
        </w:rPr>
        <w:t>Coordination</w:t>
      </w:r>
    </w:p>
    <w:p w14:paraId="6FA9872F" w14:textId="77777777" w:rsidR="008531C4" w:rsidRPr="009D1CB8" w:rsidRDefault="008531C4" w:rsidP="00347F86">
      <w:pPr>
        <w:ind w:left="720"/>
        <w:rPr>
          <w:rFonts w:cs="Open Sans"/>
        </w:rPr>
      </w:pPr>
      <w:r w:rsidRPr="009D1CB8">
        <w:rPr>
          <w:rFonts w:cs="Open Sans"/>
        </w:rPr>
        <w:t>9. The Committee urges the State party to provide the Assistant Minister for Children and Families with a clear mandate and sufficient authority to coordinate all activities related to implementation of the Convention at cross-sectoral, federal, state, territory and local levels, and with the necessary human, technical and financial resources for its effective operation.</w:t>
      </w:r>
      <w:r>
        <w:rPr>
          <w:rStyle w:val="EndnoteReference"/>
        </w:rPr>
        <w:endnoteReference w:id="818"/>
      </w:r>
    </w:p>
    <w:p w14:paraId="299AC68F" w14:textId="77777777" w:rsidR="008531C4" w:rsidRPr="00A37A0D" w:rsidRDefault="008531C4" w:rsidP="00347F86">
      <w:pPr>
        <w:rPr>
          <w:rFonts w:cs="Open Sans"/>
        </w:rPr>
      </w:pPr>
      <w:r>
        <w:rPr>
          <w:rFonts w:cs="Open Sans"/>
        </w:rPr>
        <w:t>Protecting children’s</w:t>
      </w:r>
      <w:r w:rsidRPr="00A37A0D">
        <w:rPr>
          <w:rFonts w:cs="Open Sans"/>
        </w:rPr>
        <w:t xml:space="preserve"> rights</w:t>
      </w:r>
      <w:r>
        <w:rPr>
          <w:rFonts w:cs="Open Sans"/>
        </w:rPr>
        <w:t xml:space="preserve"> requires</w:t>
      </w:r>
      <w:r w:rsidRPr="00A37A0D">
        <w:rPr>
          <w:rFonts w:cs="Open Sans"/>
        </w:rPr>
        <w:t xml:space="preserve"> a commitment to provide all children in Australia with the very best chance to thrive and succeed, and </w:t>
      </w:r>
      <w:r>
        <w:rPr>
          <w:rFonts w:cs="Open Sans"/>
        </w:rPr>
        <w:t xml:space="preserve">the </w:t>
      </w:r>
      <w:r w:rsidRPr="00A37A0D">
        <w:rPr>
          <w:rFonts w:cs="Open Sans"/>
        </w:rPr>
        <w:t>creat</w:t>
      </w:r>
      <w:r>
        <w:rPr>
          <w:rFonts w:cs="Open Sans"/>
        </w:rPr>
        <w:t>ion of an</w:t>
      </w:r>
      <w:r w:rsidRPr="00A37A0D">
        <w:rPr>
          <w:rFonts w:cs="Open Sans"/>
        </w:rPr>
        <w:t xml:space="preserve"> environment </w:t>
      </w:r>
      <w:r>
        <w:rPr>
          <w:rFonts w:cs="Open Sans"/>
        </w:rPr>
        <w:t>that also enables</w:t>
      </w:r>
      <w:r w:rsidRPr="00A37A0D">
        <w:rPr>
          <w:rFonts w:cs="Open Sans"/>
        </w:rPr>
        <w:t xml:space="preserve"> the</w:t>
      </w:r>
      <w:r>
        <w:rPr>
          <w:rFonts w:cs="Open Sans"/>
        </w:rPr>
        <w:t xml:space="preserve"> next generation of children to thrive</w:t>
      </w:r>
      <w:r w:rsidRPr="00A37A0D">
        <w:rPr>
          <w:rFonts w:cs="Open Sans"/>
        </w:rPr>
        <w:t>.</w:t>
      </w:r>
    </w:p>
    <w:p w14:paraId="31C02202" w14:textId="77777777" w:rsidR="008531C4" w:rsidRPr="00A37A0D" w:rsidRDefault="008531C4" w:rsidP="00347F86">
      <w:pPr>
        <w:rPr>
          <w:rFonts w:cs="Open Sans"/>
        </w:rPr>
      </w:pPr>
      <w:r w:rsidRPr="00A37A0D">
        <w:rPr>
          <w:rFonts w:cs="Open Sans"/>
        </w:rPr>
        <w:t>A failure to make such a commitment is the converse of this</w:t>
      </w:r>
      <w:r>
        <w:rPr>
          <w:rFonts w:cs="Open Sans"/>
        </w:rPr>
        <w:t>—</w:t>
      </w:r>
      <w:r w:rsidRPr="00A37A0D">
        <w:rPr>
          <w:rFonts w:cs="Open Sans"/>
        </w:rPr>
        <w:t>it is a failure of leadership to aspire to the best possible future for the children of Australia</w:t>
      </w:r>
      <w:r>
        <w:rPr>
          <w:rFonts w:cs="Open Sans"/>
        </w:rPr>
        <w:t>, and for the best possible Australia</w:t>
      </w:r>
      <w:r w:rsidRPr="00A37A0D">
        <w:rPr>
          <w:rFonts w:cs="Open Sans"/>
        </w:rPr>
        <w:t>.</w:t>
      </w:r>
    </w:p>
    <w:p w14:paraId="32E57A33" w14:textId="77777777" w:rsidR="008531C4" w:rsidRPr="00A37A0D" w:rsidRDefault="008531C4" w:rsidP="00347F86">
      <w:pPr>
        <w:rPr>
          <w:rFonts w:cs="Open Sans"/>
        </w:rPr>
      </w:pPr>
      <w:r w:rsidRPr="00A37A0D">
        <w:rPr>
          <w:rFonts w:cs="Open Sans"/>
        </w:rPr>
        <w:t>Something that is deeply concerning to me from this latest review by the Committee is that it confirms a drift in government law and policy making processes away from taking core human rights principles</w:t>
      </w:r>
      <w:r>
        <w:rPr>
          <w:rFonts w:cs="Open Sans"/>
        </w:rPr>
        <w:t xml:space="preserve">, so fundamental to our collective and personal fulfilment, </w:t>
      </w:r>
      <w:r w:rsidRPr="00A37A0D">
        <w:rPr>
          <w:rFonts w:cs="Open Sans"/>
        </w:rPr>
        <w:t xml:space="preserve">seriously. </w:t>
      </w:r>
    </w:p>
    <w:p w14:paraId="0A836BF5" w14:textId="77777777" w:rsidR="008531C4" w:rsidRPr="00A37A0D" w:rsidRDefault="008531C4" w:rsidP="00347F86">
      <w:pPr>
        <w:rPr>
          <w:rFonts w:cs="Open Sans"/>
        </w:rPr>
      </w:pPr>
      <w:r w:rsidRPr="00A37A0D">
        <w:rPr>
          <w:rFonts w:cs="Open Sans"/>
        </w:rPr>
        <w:t>Take</w:t>
      </w:r>
      <w:r>
        <w:rPr>
          <w:rFonts w:cs="Open Sans"/>
        </w:rPr>
        <w:t>,</w:t>
      </w:r>
      <w:r w:rsidRPr="00A37A0D">
        <w:rPr>
          <w:rFonts w:cs="Open Sans"/>
        </w:rPr>
        <w:t xml:space="preserve"> for example</w:t>
      </w:r>
      <w:r>
        <w:rPr>
          <w:rFonts w:cs="Open Sans"/>
        </w:rPr>
        <w:t>,</w:t>
      </w:r>
      <w:r w:rsidRPr="00A37A0D">
        <w:rPr>
          <w:rFonts w:cs="Open Sans"/>
        </w:rPr>
        <w:t xml:space="preserve"> the principle of detention of a child as a matter of last resort in </w:t>
      </w:r>
      <w:r>
        <w:rPr>
          <w:rFonts w:cs="Open Sans"/>
        </w:rPr>
        <w:t>a</w:t>
      </w:r>
      <w:r w:rsidRPr="00A37A0D">
        <w:rPr>
          <w:rFonts w:cs="Open Sans"/>
        </w:rPr>
        <w:t xml:space="preserve">rticle 37(b) of the </w:t>
      </w:r>
      <w:r>
        <w:rPr>
          <w:rFonts w:cs="Open Sans"/>
        </w:rPr>
        <w:t>CRC</w:t>
      </w:r>
      <w:r w:rsidRPr="00A37A0D">
        <w:rPr>
          <w:rFonts w:cs="Open Sans"/>
        </w:rPr>
        <w:t xml:space="preserve">. This requires governments to take every possible step to keep children out of </w:t>
      </w:r>
      <w:r>
        <w:rPr>
          <w:rFonts w:cs="Open Sans"/>
        </w:rPr>
        <w:t xml:space="preserve">closed </w:t>
      </w:r>
      <w:r w:rsidRPr="00A37A0D">
        <w:rPr>
          <w:rFonts w:cs="Open Sans"/>
        </w:rPr>
        <w:t>detention environments due to the well</w:t>
      </w:r>
      <w:r>
        <w:rPr>
          <w:rFonts w:cs="Open Sans"/>
        </w:rPr>
        <w:t>-</w:t>
      </w:r>
      <w:r w:rsidRPr="00A37A0D">
        <w:rPr>
          <w:rFonts w:cs="Open Sans"/>
        </w:rPr>
        <w:t xml:space="preserve">documented harm that these cause to them. </w:t>
      </w:r>
    </w:p>
    <w:p w14:paraId="6ED15F48" w14:textId="77777777" w:rsidR="008531C4" w:rsidRPr="00A37A0D" w:rsidRDefault="008531C4" w:rsidP="00347F86">
      <w:pPr>
        <w:rPr>
          <w:rFonts w:cs="Open Sans"/>
        </w:rPr>
      </w:pPr>
      <w:r w:rsidRPr="00A37A0D">
        <w:rPr>
          <w:rFonts w:cs="Open Sans"/>
        </w:rPr>
        <w:t xml:space="preserve">There is no evidence that suggests that detaining a child results in them being better rehabilitated, more aware of their responsibility for their actions, or better protected than non-custodial interventions. </w:t>
      </w:r>
    </w:p>
    <w:p w14:paraId="71413FB8" w14:textId="77777777" w:rsidR="008531C4" w:rsidRPr="00A37A0D" w:rsidRDefault="008531C4" w:rsidP="00347F86">
      <w:pPr>
        <w:rPr>
          <w:rFonts w:cs="Open Sans"/>
        </w:rPr>
      </w:pPr>
      <w:r w:rsidRPr="00A37A0D">
        <w:rPr>
          <w:rFonts w:cs="Open Sans"/>
        </w:rPr>
        <w:t xml:space="preserve">Such environments </w:t>
      </w:r>
      <w:r>
        <w:rPr>
          <w:rFonts w:cs="Open Sans"/>
        </w:rPr>
        <w:t>most often</w:t>
      </w:r>
      <w:r w:rsidRPr="00A37A0D">
        <w:rPr>
          <w:rFonts w:cs="Open Sans"/>
        </w:rPr>
        <w:t xml:space="preserve"> have the opposite effect, setting young people on a pathway to future involvement in criminal justice processes. </w:t>
      </w:r>
    </w:p>
    <w:p w14:paraId="6F366BB4" w14:textId="77777777" w:rsidR="008531C4" w:rsidRPr="00A37A0D" w:rsidRDefault="008531C4" w:rsidP="00347F86">
      <w:pPr>
        <w:rPr>
          <w:rFonts w:cs="Open Sans"/>
        </w:rPr>
      </w:pPr>
      <w:r w:rsidRPr="00A37A0D">
        <w:rPr>
          <w:rFonts w:cs="Open Sans"/>
        </w:rPr>
        <w:t>As Professor Manfred Nowak states in his groundbreaking UN Global Study on Children Deprived of Liberty</w:t>
      </w:r>
      <w:r>
        <w:rPr>
          <w:rFonts w:cs="Open Sans"/>
        </w:rPr>
        <w:t>,</w:t>
      </w:r>
      <w:r w:rsidRPr="00A37A0D">
        <w:rPr>
          <w:rFonts w:cs="Open Sans"/>
        </w:rPr>
        <w:t xml:space="preserve"> a child deprived of liberty is a child deprived of their childhood.</w:t>
      </w:r>
    </w:p>
    <w:p w14:paraId="15CECDF5" w14:textId="77777777" w:rsidR="008531C4" w:rsidRPr="00A37A0D" w:rsidRDefault="008531C4" w:rsidP="00347F86">
      <w:pPr>
        <w:rPr>
          <w:rFonts w:cs="Open Sans"/>
        </w:rPr>
      </w:pPr>
      <w:r w:rsidRPr="00A37A0D">
        <w:rPr>
          <w:rFonts w:cs="Open Sans"/>
        </w:rPr>
        <w:t xml:space="preserve">There is no </w:t>
      </w:r>
      <w:r>
        <w:rPr>
          <w:rFonts w:cs="Open Sans"/>
        </w:rPr>
        <w:t>rationale</w:t>
      </w:r>
      <w:r w:rsidRPr="00A37A0D">
        <w:rPr>
          <w:rFonts w:cs="Open Sans"/>
        </w:rPr>
        <w:t xml:space="preserve"> for the significant number of children being held in </w:t>
      </w:r>
      <w:r>
        <w:rPr>
          <w:rFonts w:cs="Open Sans"/>
        </w:rPr>
        <w:t xml:space="preserve">youth justice </w:t>
      </w:r>
      <w:r w:rsidRPr="00A37A0D">
        <w:rPr>
          <w:rFonts w:cs="Open Sans"/>
        </w:rPr>
        <w:t>detention on remand or without charge</w:t>
      </w:r>
      <w:r>
        <w:rPr>
          <w:rFonts w:cs="Open Sans"/>
        </w:rPr>
        <w:t xml:space="preserve"> around the country</w:t>
      </w:r>
      <w:r w:rsidRPr="00A37A0D">
        <w:rPr>
          <w:rFonts w:cs="Open Sans"/>
        </w:rPr>
        <w:t>.</w:t>
      </w:r>
    </w:p>
    <w:p w14:paraId="39BFE355" w14:textId="77777777" w:rsidR="008531C4" w:rsidRPr="00A37A0D" w:rsidRDefault="008531C4" w:rsidP="00347F86">
      <w:pPr>
        <w:rPr>
          <w:rFonts w:cs="Open Sans"/>
        </w:rPr>
      </w:pPr>
      <w:bookmarkStart w:id="377" w:name="_Hlk23784994"/>
      <w:r w:rsidRPr="00A37A0D">
        <w:rPr>
          <w:rFonts w:cs="Open Sans"/>
        </w:rPr>
        <w:t xml:space="preserve">There is no </w:t>
      </w:r>
      <w:r>
        <w:rPr>
          <w:rFonts w:cs="Open Sans"/>
        </w:rPr>
        <w:t>rationale</w:t>
      </w:r>
      <w:r w:rsidRPr="00A37A0D">
        <w:rPr>
          <w:rFonts w:cs="Open Sans"/>
        </w:rPr>
        <w:t xml:space="preserve"> for detaining children under the age of 14</w:t>
      </w:r>
      <w:r>
        <w:rPr>
          <w:rFonts w:cs="Open Sans"/>
        </w:rPr>
        <w:t>.</w:t>
      </w:r>
      <w:r w:rsidRPr="00A37A0D">
        <w:rPr>
          <w:rFonts w:cs="Open Sans"/>
        </w:rPr>
        <w:t xml:space="preserve"> </w:t>
      </w:r>
      <w:r>
        <w:rPr>
          <w:rFonts w:cs="Open Sans"/>
        </w:rPr>
        <w:t>I</w:t>
      </w:r>
      <w:r w:rsidRPr="00A37A0D">
        <w:rPr>
          <w:rFonts w:cs="Open Sans"/>
        </w:rPr>
        <w:t>nstead</w:t>
      </w:r>
      <w:r>
        <w:rPr>
          <w:rFonts w:cs="Open Sans"/>
        </w:rPr>
        <w:t>, we need to</w:t>
      </w:r>
      <w:r w:rsidRPr="00A37A0D">
        <w:rPr>
          <w:rFonts w:cs="Open Sans"/>
        </w:rPr>
        <w:t xml:space="preserve"> build up community supports to address the</w:t>
      </w:r>
      <w:r>
        <w:rPr>
          <w:rFonts w:cs="Open Sans"/>
        </w:rPr>
        <w:t>ir</w:t>
      </w:r>
      <w:r w:rsidRPr="00A37A0D">
        <w:rPr>
          <w:rFonts w:cs="Open Sans"/>
        </w:rPr>
        <w:t xml:space="preserve"> behavio</w:t>
      </w:r>
      <w:r>
        <w:rPr>
          <w:rFonts w:cs="Open Sans"/>
        </w:rPr>
        <w:t>u</w:t>
      </w:r>
      <w:r w:rsidRPr="00A37A0D">
        <w:rPr>
          <w:rFonts w:cs="Open Sans"/>
        </w:rPr>
        <w:t>r</w:t>
      </w:r>
      <w:r>
        <w:rPr>
          <w:rFonts w:cs="Open Sans"/>
        </w:rPr>
        <w:t xml:space="preserve">s </w:t>
      </w:r>
      <w:r w:rsidRPr="00A37A0D">
        <w:rPr>
          <w:rFonts w:cs="Open Sans"/>
        </w:rPr>
        <w:t xml:space="preserve">and the </w:t>
      </w:r>
      <w:r>
        <w:rPr>
          <w:rFonts w:cs="Open Sans"/>
        </w:rPr>
        <w:t xml:space="preserve">underlying </w:t>
      </w:r>
      <w:r w:rsidRPr="00A37A0D">
        <w:rPr>
          <w:rFonts w:cs="Open Sans"/>
        </w:rPr>
        <w:t>causes</w:t>
      </w:r>
      <w:r>
        <w:rPr>
          <w:rFonts w:cs="Open Sans"/>
        </w:rPr>
        <w:t xml:space="preserve"> of these behaviours</w:t>
      </w:r>
      <w:r w:rsidRPr="00A37A0D">
        <w:rPr>
          <w:rFonts w:cs="Open Sans"/>
        </w:rPr>
        <w:t>.</w:t>
      </w:r>
    </w:p>
    <w:p w14:paraId="1180F79E" w14:textId="77777777" w:rsidR="008531C4" w:rsidRPr="00A37A0D" w:rsidRDefault="008531C4" w:rsidP="00347F86">
      <w:pPr>
        <w:rPr>
          <w:rFonts w:cs="Open Sans"/>
        </w:rPr>
      </w:pPr>
      <w:bookmarkStart w:id="378" w:name="_Hlk23785012"/>
      <w:bookmarkEnd w:id="377"/>
      <w:r w:rsidRPr="00A37A0D">
        <w:rPr>
          <w:rFonts w:cs="Open Sans"/>
        </w:rPr>
        <w:t xml:space="preserve">Raising the age of criminal responsibility for children has become </w:t>
      </w:r>
      <w:r>
        <w:rPr>
          <w:rFonts w:cs="Open Sans"/>
        </w:rPr>
        <w:t xml:space="preserve">an important focus of human rights reform </w:t>
      </w:r>
      <w:r w:rsidRPr="00A37A0D">
        <w:rPr>
          <w:rFonts w:cs="Open Sans"/>
        </w:rPr>
        <w:t xml:space="preserve">in Australia because it </w:t>
      </w:r>
      <w:r>
        <w:rPr>
          <w:rFonts w:cs="Open Sans"/>
        </w:rPr>
        <w:t xml:space="preserve">is an issue that highlights </w:t>
      </w:r>
      <w:r w:rsidRPr="00A37A0D">
        <w:rPr>
          <w:rFonts w:cs="Open Sans"/>
        </w:rPr>
        <w:t xml:space="preserve">the lack of commitment to </w:t>
      </w:r>
      <w:r>
        <w:rPr>
          <w:rFonts w:cs="Open Sans"/>
        </w:rPr>
        <w:t xml:space="preserve">and focus on </w:t>
      </w:r>
      <w:r w:rsidRPr="00A37A0D">
        <w:rPr>
          <w:rFonts w:cs="Open Sans"/>
        </w:rPr>
        <w:t xml:space="preserve">children’s rights. </w:t>
      </w:r>
    </w:p>
    <w:bookmarkEnd w:id="378"/>
    <w:p w14:paraId="1BA823AB" w14:textId="77777777" w:rsidR="008531C4" w:rsidRPr="00A37A0D" w:rsidRDefault="008531C4" w:rsidP="00347F86">
      <w:pPr>
        <w:rPr>
          <w:rFonts w:cs="Open Sans"/>
        </w:rPr>
      </w:pPr>
      <w:r w:rsidRPr="00A37A0D">
        <w:rPr>
          <w:rFonts w:cs="Open Sans"/>
        </w:rPr>
        <w:t>We need to stop using imprisonment as the eas</w:t>
      </w:r>
      <w:r>
        <w:rPr>
          <w:rFonts w:cs="Open Sans"/>
        </w:rPr>
        <w:t xml:space="preserve">ier (but ultimately more costly) </w:t>
      </w:r>
      <w:r w:rsidRPr="00A37A0D">
        <w:rPr>
          <w:rFonts w:cs="Open Sans"/>
        </w:rPr>
        <w:t xml:space="preserve">alternative to providing </w:t>
      </w:r>
      <w:r>
        <w:rPr>
          <w:rFonts w:cs="Open Sans"/>
        </w:rPr>
        <w:t xml:space="preserve">troubled </w:t>
      </w:r>
      <w:r w:rsidRPr="00A37A0D">
        <w:rPr>
          <w:rFonts w:cs="Open Sans"/>
        </w:rPr>
        <w:t>children</w:t>
      </w:r>
      <w:r>
        <w:rPr>
          <w:rFonts w:cs="Open Sans"/>
        </w:rPr>
        <w:t xml:space="preserve"> with </w:t>
      </w:r>
      <w:r w:rsidRPr="00A37A0D">
        <w:rPr>
          <w:rFonts w:cs="Open Sans"/>
        </w:rPr>
        <w:t xml:space="preserve">the support that they need to make positive life choices. </w:t>
      </w:r>
    </w:p>
    <w:p w14:paraId="1C6D2499" w14:textId="77777777" w:rsidR="008531C4" w:rsidRPr="00A37A0D" w:rsidRDefault="008531C4" w:rsidP="00347F86">
      <w:pPr>
        <w:rPr>
          <w:rFonts w:cs="Open Sans"/>
        </w:rPr>
      </w:pPr>
      <w:r>
        <w:rPr>
          <w:rFonts w:cs="Open Sans"/>
        </w:rPr>
        <w:t>Of course</w:t>
      </w:r>
      <w:r w:rsidRPr="00A37A0D">
        <w:rPr>
          <w:rFonts w:cs="Open Sans"/>
        </w:rPr>
        <w:t xml:space="preserve">, </w:t>
      </w:r>
      <w:r>
        <w:rPr>
          <w:rFonts w:cs="Open Sans"/>
        </w:rPr>
        <w:t xml:space="preserve">there are challenges in </w:t>
      </w:r>
      <w:r w:rsidRPr="00A37A0D">
        <w:rPr>
          <w:rFonts w:cs="Open Sans"/>
        </w:rPr>
        <w:t>develop</w:t>
      </w:r>
      <w:r>
        <w:rPr>
          <w:rFonts w:cs="Open Sans"/>
        </w:rPr>
        <w:t>ing</w:t>
      </w:r>
      <w:r w:rsidRPr="00A37A0D">
        <w:rPr>
          <w:rFonts w:cs="Open Sans"/>
        </w:rPr>
        <w:t xml:space="preserve"> </w:t>
      </w:r>
      <w:r>
        <w:rPr>
          <w:rFonts w:cs="Open Sans"/>
        </w:rPr>
        <w:t xml:space="preserve">appropriate </w:t>
      </w:r>
      <w:r w:rsidRPr="00A37A0D">
        <w:rPr>
          <w:rFonts w:cs="Open Sans"/>
        </w:rPr>
        <w:t xml:space="preserve">non-custodial services for younger children. But </w:t>
      </w:r>
      <w:r>
        <w:rPr>
          <w:rFonts w:cs="Open Sans"/>
        </w:rPr>
        <w:t>we need to remember many countries around the world have risen to this challenge and are reaping the rewards. We need to learn from them, as well as from the diversionary programs we already have in place that are working well.</w:t>
      </w:r>
    </w:p>
    <w:p w14:paraId="2221D461" w14:textId="77777777" w:rsidR="008531C4" w:rsidRPr="00A37A0D" w:rsidRDefault="008531C4" w:rsidP="00347F86">
      <w:pPr>
        <w:rPr>
          <w:rFonts w:cs="Open Sans"/>
        </w:rPr>
      </w:pPr>
      <w:r w:rsidRPr="00A37A0D">
        <w:rPr>
          <w:rFonts w:cs="Open Sans"/>
        </w:rPr>
        <w:t xml:space="preserve">It is time for </w:t>
      </w:r>
      <w:r>
        <w:rPr>
          <w:rFonts w:cs="Open Sans"/>
        </w:rPr>
        <w:t xml:space="preserve">Australian </w:t>
      </w:r>
      <w:r w:rsidRPr="00A37A0D">
        <w:rPr>
          <w:rFonts w:cs="Open Sans"/>
        </w:rPr>
        <w:t>governments</w:t>
      </w:r>
      <w:r>
        <w:rPr>
          <w:rFonts w:cs="Open Sans"/>
        </w:rPr>
        <w:t>—state, territory and Commonwealth—</w:t>
      </w:r>
      <w:r w:rsidRPr="00A37A0D">
        <w:rPr>
          <w:rFonts w:cs="Open Sans"/>
        </w:rPr>
        <w:t xml:space="preserve">to recommit to the fundamental principle of detention as a measure of last resort as set out in </w:t>
      </w:r>
      <w:r>
        <w:rPr>
          <w:rFonts w:cs="Open Sans"/>
        </w:rPr>
        <w:t>a</w:t>
      </w:r>
      <w:r w:rsidRPr="00A37A0D">
        <w:rPr>
          <w:rFonts w:cs="Open Sans"/>
        </w:rPr>
        <w:t xml:space="preserve">rticle 37(b) of the </w:t>
      </w:r>
      <w:r>
        <w:rPr>
          <w:rFonts w:cs="Open Sans"/>
        </w:rPr>
        <w:t>CRC</w:t>
      </w:r>
      <w:r w:rsidRPr="00A37A0D">
        <w:rPr>
          <w:rFonts w:cs="Open Sans"/>
        </w:rPr>
        <w:t>.</w:t>
      </w:r>
    </w:p>
    <w:p w14:paraId="06DD5C11" w14:textId="77777777" w:rsidR="008531C4" w:rsidRPr="00A37A0D" w:rsidRDefault="008531C4" w:rsidP="00347F86">
      <w:pPr>
        <w:rPr>
          <w:rFonts w:cs="Open Sans"/>
        </w:rPr>
      </w:pPr>
      <w:r w:rsidRPr="00A37A0D">
        <w:rPr>
          <w:rFonts w:cs="Open Sans"/>
        </w:rPr>
        <w:t xml:space="preserve">To this end, I also note that in its Concluding </w:t>
      </w:r>
      <w:r>
        <w:rPr>
          <w:rFonts w:cs="Open Sans"/>
        </w:rPr>
        <w:t>O</w:t>
      </w:r>
      <w:r w:rsidRPr="00A37A0D">
        <w:rPr>
          <w:rFonts w:cs="Open Sans"/>
        </w:rPr>
        <w:t xml:space="preserve">bservations </w:t>
      </w:r>
      <w:r>
        <w:rPr>
          <w:rFonts w:cs="Open Sans"/>
        </w:rPr>
        <w:t>(2019)</w:t>
      </w:r>
      <w:r w:rsidRPr="00A37A0D">
        <w:rPr>
          <w:rFonts w:cs="Open Sans"/>
        </w:rPr>
        <w:t>, the Committee on the Rights of the Child calls for</w:t>
      </w:r>
      <w:r w:rsidRPr="00A37A0D">
        <w:rPr>
          <w:rFonts w:cs="Open Sans"/>
          <w:b/>
          <w:bCs/>
        </w:rPr>
        <w:t xml:space="preserve"> </w:t>
      </w:r>
      <w:r w:rsidRPr="00A37A0D">
        <w:rPr>
          <w:rFonts w:cs="Open Sans"/>
        </w:rPr>
        <w:t>urgent measures to be taken in order to protect children:</w:t>
      </w:r>
    </w:p>
    <w:p w14:paraId="248ED3B7" w14:textId="77777777" w:rsidR="00291BEA" w:rsidRPr="00A37A0D" w:rsidRDefault="00291BEA" w:rsidP="00347F86">
      <w:pPr>
        <w:pStyle w:val="ListParagraph"/>
        <w:numPr>
          <w:ilvl w:val="0"/>
          <w:numId w:val="104"/>
        </w:numPr>
        <w:spacing w:after="160" w:line="259" w:lineRule="auto"/>
        <w:contextualSpacing/>
        <w:rPr>
          <w:rFonts w:cs="Open Sans"/>
          <w:b/>
          <w:bCs/>
        </w:rPr>
      </w:pPr>
      <w:r w:rsidRPr="00A37A0D">
        <w:rPr>
          <w:rFonts w:cs="Open Sans"/>
        </w:rPr>
        <w:t>from violence</w:t>
      </w:r>
      <w:r>
        <w:rPr>
          <w:rStyle w:val="EndnoteReference"/>
        </w:rPr>
        <w:endnoteReference w:id="819"/>
      </w:r>
      <w:r w:rsidRPr="00A37A0D">
        <w:rPr>
          <w:rFonts w:cs="Open Sans"/>
        </w:rPr>
        <w:t xml:space="preserve">, </w:t>
      </w:r>
    </w:p>
    <w:p w14:paraId="165CCCCE" w14:textId="77777777" w:rsidR="00291BEA" w:rsidRPr="00A37A0D" w:rsidRDefault="00291BEA" w:rsidP="00347F86">
      <w:pPr>
        <w:pStyle w:val="ListParagraph"/>
        <w:numPr>
          <w:ilvl w:val="0"/>
          <w:numId w:val="104"/>
        </w:numPr>
        <w:spacing w:after="160" w:line="259" w:lineRule="auto"/>
        <w:contextualSpacing/>
        <w:rPr>
          <w:rFonts w:cs="Open Sans"/>
          <w:b/>
          <w:bCs/>
        </w:rPr>
      </w:pPr>
      <w:r w:rsidRPr="00A37A0D">
        <w:rPr>
          <w:rFonts w:cs="Open Sans"/>
        </w:rPr>
        <w:t>in alternative care</w:t>
      </w:r>
      <w:r>
        <w:rPr>
          <w:rStyle w:val="EndnoteReference"/>
        </w:rPr>
        <w:endnoteReference w:id="820"/>
      </w:r>
      <w:r w:rsidRPr="00A37A0D">
        <w:rPr>
          <w:rFonts w:cs="Open Sans"/>
        </w:rPr>
        <w:t xml:space="preserve">, </w:t>
      </w:r>
    </w:p>
    <w:p w14:paraId="0129AC98" w14:textId="77777777" w:rsidR="00291BEA" w:rsidRPr="00A37A0D" w:rsidRDefault="00291BEA" w:rsidP="00347F86">
      <w:pPr>
        <w:pStyle w:val="ListParagraph"/>
        <w:numPr>
          <w:ilvl w:val="0"/>
          <w:numId w:val="104"/>
        </w:numPr>
        <w:spacing w:after="160" w:line="259" w:lineRule="auto"/>
        <w:contextualSpacing/>
        <w:rPr>
          <w:rFonts w:cs="Open Sans"/>
          <w:b/>
          <w:bCs/>
        </w:rPr>
      </w:pPr>
      <w:r w:rsidRPr="00A37A0D">
        <w:rPr>
          <w:rFonts w:cs="Open Sans"/>
        </w:rPr>
        <w:t>in relation to mental health</w:t>
      </w:r>
      <w:r>
        <w:rPr>
          <w:rStyle w:val="EndnoteReference"/>
        </w:rPr>
        <w:endnoteReference w:id="821"/>
      </w:r>
      <w:r w:rsidRPr="00A37A0D">
        <w:rPr>
          <w:rFonts w:cs="Open Sans"/>
        </w:rPr>
        <w:t xml:space="preserve"> </w:t>
      </w:r>
    </w:p>
    <w:p w14:paraId="36CEE7B6" w14:textId="13EDD089" w:rsidR="00291BEA" w:rsidRPr="00A37A0D" w:rsidRDefault="00291BEA" w:rsidP="00347F86">
      <w:pPr>
        <w:pStyle w:val="ListParagraph"/>
        <w:numPr>
          <w:ilvl w:val="0"/>
          <w:numId w:val="104"/>
        </w:numPr>
        <w:spacing w:after="160" w:line="259" w:lineRule="auto"/>
        <w:contextualSpacing/>
        <w:rPr>
          <w:rFonts w:cs="Open Sans"/>
          <w:b/>
          <w:bCs/>
        </w:rPr>
      </w:pPr>
      <w:r w:rsidRPr="00A37A0D">
        <w:rPr>
          <w:rFonts w:cs="Open Sans"/>
        </w:rPr>
        <w:t xml:space="preserve">from </w:t>
      </w:r>
      <w:r>
        <w:rPr>
          <w:rFonts w:cs="Open Sans"/>
        </w:rPr>
        <w:t xml:space="preserve">environmental damage and </w:t>
      </w:r>
      <w:r w:rsidRPr="00A37A0D">
        <w:rPr>
          <w:rFonts w:cs="Open Sans"/>
        </w:rPr>
        <w:t>climate change</w:t>
      </w:r>
      <w:r>
        <w:rPr>
          <w:rStyle w:val="EndnoteReference"/>
        </w:rPr>
        <w:endnoteReference w:id="822"/>
      </w:r>
    </w:p>
    <w:p w14:paraId="3A9BF634" w14:textId="77777777" w:rsidR="00291BEA" w:rsidRPr="00A37A0D" w:rsidRDefault="00291BEA" w:rsidP="00347F86">
      <w:pPr>
        <w:pStyle w:val="ListParagraph"/>
        <w:numPr>
          <w:ilvl w:val="0"/>
          <w:numId w:val="104"/>
        </w:numPr>
        <w:spacing w:after="160" w:line="259" w:lineRule="auto"/>
        <w:contextualSpacing/>
        <w:rPr>
          <w:rFonts w:cs="Open Sans"/>
          <w:b/>
          <w:bCs/>
        </w:rPr>
      </w:pPr>
      <w:r w:rsidRPr="00A37A0D">
        <w:rPr>
          <w:rFonts w:cs="Open Sans"/>
        </w:rPr>
        <w:t>for asylum, refugee and children in situations of migration</w:t>
      </w:r>
      <w:r>
        <w:rPr>
          <w:rStyle w:val="EndnoteReference"/>
        </w:rPr>
        <w:endnoteReference w:id="823"/>
      </w:r>
      <w:r w:rsidRPr="00A37A0D">
        <w:rPr>
          <w:rFonts w:cs="Open Sans"/>
        </w:rPr>
        <w:t xml:space="preserve">  and </w:t>
      </w:r>
    </w:p>
    <w:p w14:paraId="0C40F9F7" w14:textId="77777777" w:rsidR="00291BEA" w:rsidRPr="00674571" w:rsidRDefault="00291BEA" w:rsidP="00347F86">
      <w:pPr>
        <w:pStyle w:val="ListParagraph"/>
        <w:numPr>
          <w:ilvl w:val="0"/>
          <w:numId w:val="104"/>
        </w:numPr>
        <w:spacing w:after="160" w:line="259" w:lineRule="auto"/>
        <w:contextualSpacing/>
        <w:rPr>
          <w:rFonts w:cs="Open Sans"/>
          <w:b/>
          <w:bCs/>
        </w:rPr>
      </w:pPr>
      <w:r w:rsidRPr="00A37A0D">
        <w:rPr>
          <w:rFonts w:cs="Open Sans"/>
        </w:rPr>
        <w:t>in the administration of justice</w:t>
      </w:r>
      <w:r>
        <w:rPr>
          <w:rFonts w:cs="Open Sans"/>
        </w:rPr>
        <w:t>.</w:t>
      </w:r>
      <w:r>
        <w:rPr>
          <w:rStyle w:val="EndnoteReference"/>
        </w:rPr>
        <w:endnoteReference w:id="824"/>
      </w:r>
    </w:p>
    <w:p w14:paraId="258A976D" w14:textId="2852A704" w:rsidR="00EC1134" w:rsidRPr="00A37A0D" w:rsidRDefault="008531C4" w:rsidP="00347F86">
      <w:pPr>
        <w:rPr>
          <w:rFonts w:cs="Open Sans"/>
          <w:b/>
          <w:bCs/>
        </w:rPr>
      </w:pPr>
      <w:r>
        <w:rPr>
          <w:rFonts w:cs="Open Sans"/>
          <w:b/>
          <w:bCs/>
        </w:rPr>
        <w:t xml:space="preserve">The way forward: </w:t>
      </w:r>
      <w:r w:rsidR="00EC1134" w:rsidRPr="00A37A0D">
        <w:rPr>
          <w:rFonts w:cs="Open Sans"/>
          <w:b/>
          <w:bCs/>
        </w:rPr>
        <w:t>A commitment to action</w:t>
      </w:r>
    </w:p>
    <w:p w14:paraId="28C871CE" w14:textId="77777777" w:rsidR="008531C4" w:rsidRPr="00A37A0D" w:rsidRDefault="008531C4" w:rsidP="00347F86">
      <w:pPr>
        <w:rPr>
          <w:rFonts w:cs="Open Sans"/>
        </w:rPr>
      </w:pPr>
      <w:r w:rsidRPr="00A37A0D">
        <w:rPr>
          <w:rFonts w:cs="Open Sans"/>
        </w:rPr>
        <w:t>In each chapter</w:t>
      </w:r>
      <w:r>
        <w:rPr>
          <w:rFonts w:cs="Open Sans"/>
        </w:rPr>
        <w:t>,</w:t>
      </w:r>
      <w:r w:rsidRPr="00A37A0D">
        <w:rPr>
          <w:rFonts w:cs="Open Sans"/>
        </w:rPr>
        <w:t xml:space="preserve"> I have identified actions that provide a clear way forward to improve the lives of children in Australia into the future. Each of these actions requires serious, considered attention by all Australian governments.</w:t>
      </w:r>
    </w:p>
    <w:p w14:paraId="2CC2B172" w14:textId="77777777" w:rsidR="008531C4" w:rsidRPr="00A37A0D" w:rsidRDefault="008531C4" w:rsidP="00347F86">
      <w:pPr>
        <w:rPr>
          <w:rFonts w:cs="Open Sans"/>
        </w:rPr>
      </w:pPr>
      <w:r w:rsidRPr="00A37A0D">
        <w:rPr>
          <w:rFonts w:cs="Open Sans"/>
        </w:rPr>
        <w:t>To ensure that this occurs, I make the following recommendations</w:t>
      </w:r>
      <w:r>
        <w:rPr>
          <w:rFonts w:cs="Open Sans"/>
        </w:rPr>
        <w:t>:</w:t>
      </w:r>
    </w:p>
    <w:p w14:paraId="441E3270" w14:textId="77777777" w:rsidR="008531C4" w:rsidRPr="007D0E74" w:rsidRDefault="008531C4" w:rsidP="00347F86">
      <w:pPr>
        <w:ind w:left="720"/>
        <w:rPr>
          <w:rFonts w:cs="Open Sans"/>
          <w:bCs/>
        </w:rPr>
      </w:pPr>
      <w:r w:rsidRPr="00B638DE">
        <w:rPr>
          <w:rFonts w:cs="Open Sans"/>
          <w:b/>
          <w:bCs/>
          <w:color w:val="FF0000"/>
          <w:sz w:val="40"/>
          <w:szCs w:val="40"/>
        </w:rPr>
        <w:t>®</w:t>
      </w:r>
      <w:r>
        <w:rPr>
          <w:rFonts w:cs="Open Sans"/>
          <w:b/>
          <w:bCs/>
          <w:color w:val="FF0000"/>
          <w:sz w:val="40"/>
          <w:szCs w:val="40"/>
        </w:rPr>
        <w:t xml:space="preserve"> </w:t>
      </w:r>
      <w:r w:rsidRPr="007D0E74">
        <w:rPr>
          <w:rFonts w:cs="Open Sans"/>
          <w:bCs/>
        </w:rPr>
        <w:t xml:space="preserve">The Australian Government should provide an interim public response </w:t>
      </w:r>
      <w:r w:rsidRPr="0065793F">
        <w:rPr>
          <w:rFonts w:cs="Open Sans"/>
          <w:bCs/>
        </w:rPr>
        <w:t xml:space="preserve">on its implementation of the 2019 Concluding Observations made by the Committee on the Rights of the Child within twelve months, including actions it and state and territory governments will take in response to the Concluding Observations. This response should be developed in consultation with children. </w:t>
      </w:r>
    </w:p>
    <w:p w14:paraId="5581CC3A" w14:textId="77777777" w:rsidR="008531C4" w:rsidRPr="007D0E74" w:rsidRDefault="008531C4" w:rsidP="00347F86">
      <w:pPr>
        <w:ind w:left="720"/>
        <w:rPr>
          <w:rFonts w:cs="Open Sans"/>
          <w:bCs/>
        </w:rPr>
      </w:pPr>
      <w:r w:rsidRPr="00B638DE">
        <w:rPr>
          <w:rFonts w:cs="Open Sans"/>
          <w:b/>
          <w:bCs/>
          <w:color w:val="FF0000"/>
          <w:sz w:val="40"/>
          <w:szCs w:val="40"/>
        </w:rPr>
        <w:t>®</w:t>
      </w:r>
      <w:r>
        <w:rPr>
          <w:rFonts w:cs="Open Sans"/>
          <w:b/>
          <w:bCs/>
          <w:color w:val="FF0000"/>
          <w:sz w:val="40"/>
          <w:szCs w:val="40"/>
        </w:rPr>
        <w:t xml:space="preserve"> </w:t>
      </w:r>
      <w:r w:rsidRPr="007D0E74">
        <w:rPr>
          <w:rFonts w:cs="Open Sans"/>
          <w:bCs/>
        </w:rPr>
        <w:t xml:space="preserve">The Australian Government should develop a National Plan for Child Wellbeing using the CRC as its foundation. The development of the next phase of the National Framework for Protecting Australia’s Children may provide a basis for this. </w:t>
      </w:r>
    </w:p>
    <w:p w14:paraId="6F84A93B" w14:textId="77777777" w:rsidR="008531C4" w:rsidRPr="007D0E74" w:rsidRDefault="008531C4" w:rsidP="00347F86">
      <w:pPr>
        <w:ind w:left="720"/>
        <w:rPr>
          <w:rFonts w:cs="Open Sans"/>
          <w:bCs/>
        </w:rPr>
      </w:pPr>
      <w:r w:rsidRPr="00B638DE">
        <w:rPr>
          <w:rFonts w:cs="Open Sans"/>
          <w:b/>
          <w:bCs/>
          <w:color w:val="FF0000"/>
          <w:sz w:val="40"/>
          <w:szCs w:val="40"/>
        </w:rPr>
        <w:t>®</w:t>
      </w:r>
      <w:r>
        <w:rPr>
          <w:rFonts w:cs="Open Sans"/>
          <w:b/>
          <w:bCs/>
          <w:color w:val="FF0000"/>
          <w:sz w:val="40"/>
          <w:szCs w:val="40"/>
        </w:rPr>
        <w:t xml:space="preserve"> </w:t>
      </w:r>
      <w:r w:rsidRPr="007D0E74">
        <w:rPr>
          <w:rFonts w:cs="Open Sans"/>
          <w:bCs/>
        </w:rPr>
        <w:t>The Australian Government should appoint a Cabinet level Minister with overall responsibility for driving children’s issues at the federal level.</w:t>
      </w:r>
    </w:p>
    <w:p w14:paraId="4F5D264F" w14:textId="77777777" w:rsidR="008531C4" w:rsidRDefault="008531C4" w:rsidP="00347F86">
      <w:pPr>
        <w:rPr>
          <w:rFonts w:cs="Open Sans"/>
        </w:rPr>
      </w:pPr>
      <w:r>
        <w:rPr>
          <w:rFonts w:cs="Open Sans"/>
        </w:rPr>
        <w:t xml:space="preserve">Being Australia’s first National Children’s Commissioner has been an absolute honour. In this role, I have been supported by so many wonderful advocates for children’s rights and wellbeing. I have also had the privilege of meeting and hearing from thousands of children and young people who have set the agenda for my term. </w:t>
      </w:r>
    </w:p>
    <w:p w14:paraId="43937180" w14:textId="77777777" w:rsidR="008531C4" w:rsidRPr="00A37A0D" w:rsidRDefault="008531C4" w:rsidP="00347F86">
      <w:pPr>
        <w:rPr>
          <w:rFonts w:cs="Open Sans"/>
        </w:rPr>
      </w:pPr>
      <w:r>
        <w:rPr>
          <w:rFonts w:cs="Open Sans"/>
        </w:rPr>
        <w:t xml:space="preserve">There is much goodwill in the community to do better for our children, and I encourage everyone who cares about children and their future—in government, the media, the research community, through state and territory children’s commissions, in the law, civil society, in child-related professions, and especially children and young people themselves—to disseminate, and advocate for, the ideas and recommendations in this report. </w:t>
      </w:r>
    </w:p>
    <w:p w14:paraId="5334BCC5" w14:textId="2895C14F" w:rsidR="00C51C53" w:rsidRDefault="00C51C53" w:rsidP="00347F86">
      <w:pPr>
        <w:rPr>
          <w:rFonts w:cs="Open Sans"/>
        </w:rPr>
        <w:sectPr w:rsidR="00C51C53" w:rsidSect="00EC1134">
          <w:headerReference w:type="even" r:id="rId157"/>
          <w:headerReference w:type="default" r:id="rId158"/>
          <w:endnotePr>
            <w:numFmt w:val="decimal"/>
            <w:numRestart w:val="eachSect"/>
          </w:endnotePr>
          <w:pgSz w:w="11906" w:h="16838" w:code="9"/>
          <w:pgMar w:top="1440" w:right="1440" w:bottom="1440" w:left="1440" w:header="720" w:footer="720" w:gutter="0"/>
          <w:cols w:space="720"/>
          <w:docGrid w:linePitch="360"/>
        </w:sectPr>
      </w:pPr>
    </w:p>
    <w:p w14:paraId="14346EC0" w14:textId="704CCEEA" w:rsidR="00C51C53" w:rsidRDefault="00C51C53" w:rsidP="006B17DB">
      <w:pPr>
        <w:pStyle w:val="Heading1"/>
        <w:numPr>
          <w:ilvl w:val="0"/>
          <w:numId w:val="0"/>
        </w:numPr>
      </w:pPr>
      <w:bookmarkStart w:id="379" w:name="_Toc25573174"/>
      <w:r>
        <w:t>Appendix: Committee on the Rights of the Child</w:t>
      </w:r>
      <w:r w:rsidR="005878BC">
        <w:t>—</w:t>
      </w:r>
      <w:r>
        <w:t xml:space="preserve"> Concluding observations on the combined fifth and sixth periodic reports of Australia</w:t>
      </w:r>
      <w:bookmarkEnd w:id="379"/>
    </w:p>
    <w:p w14:paraId="3A897CA3" w14:textId="77777777" w:rsidR="00C51C53" w:rsidRDefault="00C51C53" w:rsidP="00347F86">
      <w:pPr>
        <w:rPr>
          <w:b/>
          <w:bCs/>
          <w:sz w:val="28"/>
        </w:rPr>
      </w:pPr>
      <w:r>
        <w:rPr>
          <w:b/>
          <w:bCs/>
          <w:sz w:val="28"/>
        </w:rPr>
        <w:t>ADVANCE UNEDITED VERSION</w:t>
      </w:r>
    </w:p>
    <w:p w14:paraId="477F5E98" w14:textId="77777777" w:rsidR="00C51C53" w:rsidRDefault="00C51C53" w:rsidP="00347F86">
      <w:pPr>
        <w:rPr>
          <w:b/>
          <w:bCs/>
          <w:sz w:val="28"/>
        </w:rPr>
      </w:pPr>
      <w:r>
        <w:rPr>
          <w:b/>
          <w:bCs/>
          <w:sz w:val="28"/>
        </w:rPr>
        <w:t>Concluding observations on the combined fifth and sixth periodic reports of Australia</w:t>
      </w:r>
      <w:r>
        <w:rPr>
          <w:rStyle w:val="FootnoteReference"/>
          <w:b/>
          <w:bCs/>
          <w:sz w:val="28"/>
        </w:rPr>
        <w:footnoteReference w:id="1"/>
      </w:r>
    </w:p>
    <w:p w14:paraId="65001DC1" w14:textId="77777777" w:rsidR="005878BC" w:rsidRPr="00730A5C" w:rsidRDefault="005878BC" w:rsidP="00347F86">
      <w:pPr>
        <w:rPr>
          <w:b/>
          <w:bCs/>
          <w:sz w:val="28"/>
        </w:rPr>
      </w:pPr>
      <w:r w:rsidRPr="00730A5C">
        <w:rPr>
          <w:b/>
          <w:bCs/>
          <w:sz w:val="28"/>
        </w:rPr>
        <w:t>I</w:t>
      </w:r>
      <w:r>
        <w:rPr>
          <w:b/>
          <w:bCs/>
          <w:sz w:val="28"/>
        </w:rPr>
        <w:t>.</w:t>
      </w:r>
      <w:r w:rsidRPr="00730A5C">
        <w:rPr>
          <w:b/>
          <w:bCs/>
          <w:sz w:val="28"/>
        </w:rPr>
        <w:t xml:space="preserve"> Introduction </w:t>
      </w:r>
    </w:p>
    <w:p w14:paraId="50826C19" w14:textId="77777777" w:rsidR="005878BC" w:rsidRDefault="005878BC" w:rsidP="00347F86">
      <w:pPr>
        <w:pStyle w:val="ListParagraph"/>
        <w:keepNext w:val="0"/>
        <w:keepLines w:val="0"/>
        <w:widowControl/>
        <w:numPr>
          <w:ilvl w:val="0"/>
          <w:numId w:val="106"/>
        </w:numPr>
        <w:spacing w:after="160" w:line="259" w:lineRule="auto"/>
        <w:ind w:left="714" w:hanging="357"/>
      </w:pPr>
      <w:r w:rsidRPr="006D458B">
        <w:t>The Committee considered the combined fifth and sixth periodic reports of Australia (CRC/C/AUS/5-6) at its 2402</w:t>
      </w:r>
      <w:r w:rsidRPr="008510A3">
        <w:rPr>
          <w:vertAlign w:val="superscript"/>
        </w:rPr>
        <w:t>nd</w:t>
      </w:r>
      <w:r>
        <w:t xml:space="preserve"> </w:t>
      </w:r>
      <w:r w:rsidRPr="006D458B">
        <w:t>and 2403</w:t>
      </w:r>
      <w:r w:rsidRPr="008510A3">
        <w:rPr>
          <w:vertAlign w:val="superscript"/>
        </w:rPr>
        <w:t>rd</w:t>
      </w:r>
      <w:r>
        <w:t xml:space="preserve"> </w:t>
      </w:r>
      <w:r w:rsidRPr="006D458B">
        <w:t>meetings (see CRC/C/SR.2402and 2403), held on 9 and 10 of September 2019, and adopted the present concluding observations at its 2430</w:t>
      </w:r>
      <w:r w:rsidRPr="008510A3">
        <w:rPr>
          <w:vertAlign w:val="superscript"/>
        </w:rPr>
        <w:t>th</w:t>
      </w:r>
      <w:r>
        <w:t xml:space="preserve"> </w:t>
      </w:r>
      <w:r w:rsidRPr="006D458B">
        <w:t xml:space="preserve"> meeting, held on 27 September 2019.</w:t>
      </w:r>
    </w:p>
    <w:p w14:paraId="3679E601" w14:textId="77777777" w:rsidR="005878BC" w:rsidRDefault="005878BC" w:rsidP="00347F86">
      <w:pPr>
        <w:pStyle w:val="ListParagraph"/>
        <w:keepNext w:val="0"/>
        <w:keepLines w:val="0"/>
        <w:widowControl/>
        <w:numPr>
          <w:ilvl w:val="0"/>
          <w:numId w:val="106"/>
        </w:numPr>
        <w:spacing w:before="240" w:after="160" w:line="259" w:lineRule="auto"/>
        <w:contextualSpacing/>
      </w:pPr>
      <w:r w:rsidRPr="006D458B">
        <w:t xml:space="preserve">The Committee welcomes the submission of the combined fifth and sixth periodic reports of the State party and the written replies to the list of issues (CRC/C/AUS/Q/56/Add.1), which allowed for a better understanding of the situation of children’s rights in the State party. The Committee expresses appreciation for the constructive dialogue held with the multisectoral delegation of the State party.  </w:t>
      </w:r>
    </w:p>
    <w:p w14:paraId="6F362DD2" w14:textId="77777777" w:rsidR="00C51C53" w:rsidRPr="00730A5C" w:rsidRDefault="00C51C53" w:rsidP="00347F86">
      <w:pPr>
        <w:rPr>
          <w:b/>
          <w:bCs/>
          <w:sz w:val="28"/>
        </w:rPr>
      </w:pPr>
      <w:r>
        <w:rPr>
          <w:b/>
          <w:bCs/>
          <w:sz w:val="28"/>
        </w:rPr>
        <w:t xml:space="preserve">II. </w:t>
      </w:r>
      <w:r w:rsidRPr="00730A5C">
        <w:rPr>
          <w:b/>
          <w:bCs/>
          <w:sz w:val="28"/>
        </w:rPr>
        <w:t xml:space="preserve">Follow-up measures taken and progress achieved by the State party </w:t>
      </w:r>
    </w:p>
    <w:p w14:paraId="0C88CA74" w14:textId="77777777" w:rsidR="00C51C53" w:rsidRDefault="00C51C53" w:rsidP="00347F86">
      <w:pPr>
        <w:pStyle w:val="ListParagraph"/>
        <w:keepNext w:val="0"/>
        <w:keepLines w:val="0"/>
        <w:widowControl/>
        <w:numPr>
          <w:ilvl w:val="0"/>
          <w:numId w:val="106"/>
        </w:numPr>
        <w:spacing w:after="160" w:line="259" w:lineRule="auto"/>
        <w:contextualSpacing/>
      </w:pPr>
      <w:r w:rsidRPr="006D458B">
        <w:t xml:space="preserve">The Committee welcomes the progress achieved by the State party in various areas, including the ratification of the Optional Protocol to the Convention Against Torture on 21 December 2017. The Committee notes with appreciation the legislative, institutional and policy measures adopted to implement the Convention on the Rights of the Child, in particular the creation of the Assistant Minister for Children and Families in 2018, and of the National Children’s Commission within the Human Rights Commission on 25 June 2012. It further welcomes the establishment of the Royal Commission into the Detention and Protection of Children in the Northern Territory in 2016. </w:t>
      </w:r>
    </w:p>
    <w:p w14:paraId="76CB6CAC" w14:textId="77777777" w:rsidR="00C51C53" w:rsidRPr="00730A5C" w:rsidRDefault="00C51C53" w:rsidP="00347F86">
      <w:pPr>
        <w:rPr>
          <w:b/>
          <w:bCs/>
          <w:sz w:val="28"/>
        </w:rPr>
      </w:pPr>
      <w:r w:rsidRPr="00730A5C">
        <w:rPr>
          <w:b/>
          <w:bCs/>
          <w:sz w:val="28"/>
        </w:rPr>
        <w:t xml:space="preserve"> </w:t>
      </w:r>
      <w:r>
        <w:rPr>
          <w:b/>
          <w:bCs/>
          <w:sz w:val="28"/>
        </w:rPr>
        <w:t xml:space="preserve">III. </w:t>
      </w:r>
      <w:r w:rsidRPr="00730A5C">
        <w:rPr>
          <w:b/>
          <w:bCs/>
          <w:sz w:val="28"/>
        </w:rPr>
        <w:t xml:space="preserve">Main areas of concern and recommendations </w:t>
      </w:r>
    </w:p>
    <w:p w14:paraId="75150CF3" w14:textId="77777777" w:rsidR="00C51C53" w:rsidRPr="006D458B" w:rsidRDefault="00C51C53" w:rsidP="00347F86">
      <w:pPr>
        <w:pStyle w:val="ListParagraph"/>
        <w:keepNext w:val="0"/>
        <w:keepLines w:val="0"/>
        <w:widowControl/>
        <w:numPr>
          <w:ilvl w:val="0"/>
          <w:numId w:val="106"/>
        </w:numPr>
        <w:spacing w:after="160" w:line="259" w:lineRule="auto"/>
        <w:contextualSpacing/>
      </w:pPr>
      <w:r w:rsidRPr="006D458B">
        <w:t xml:space="preserve">The Committee reminds the State party of the indivisibility and interdependence of all the rights enshrined in the Convention and emphasizes the importance of all the recommendations contained in the present concluding observations. The Committee would like to draw the State party’s attention to the recommendations concerning the following areas, in respect of which urgent measures must be taken: protection from violence (para. 30), alternative care (para. 34), mental health (para. 38), climate change (para. 41), asylum, refugee and children in situations of migration (para. 45), and administration of justice (para. 48).  </w:t>
      </w:r>
    </w:p>
    <w:p w14:paraId="439EB9E4" w14:textId="77777777" w:rsidR="00C51C53" w:rsidRDefault="00C51C53" w:rsidP="00347F86">
      <w:pPr>
        <w:pStyle w:val="ListParagraph"/>
        <w:keepNext w:val="0"/>
        <w:keepLines w:val="0"/>
        <w:widowControl/>
        <w:numPr>
          <w:ilvl w:val="0"/>
          <w:numId w:val="106"/>
        </w:numPr>
        <w:spacing w:after="160" w:line="259" w:lineRule="auto"/>
        <w:contextualSpacing/>
      </w:pPr>
      <w:r w:rsidRPr="006D458B">
        <w:t xml:space="preserve">The Committee recommends that the State party ensure the realization of children’s rights in accordance with the Convention, the Optional Protocol on the involvement of children in armed conflict and the Optional Protocol on the sale of children, child prostitution and child pornography throughout the process of implementing the 2030 Agenda for Sustainable Development. It also urges the State party to ensure the meaningful participation of children in the design and implementation of policies and programmes aimed at achieving all 17 Sustainable Development Goals as far as they concern children. </w:t>
      </w:r>
    </w:p>
    <w:p w14:paraId="3B4E4428" w14:textId="77777777" w:rsidR="00C51C53" w:rsidRPr="00730A5C" w:rsidRDefault="00C51C53" w:rsidP="00347F86">
      <w:pPr>
        <w:spacing w:after="0"/>
        <w:rPr>
          <w:b/>
          <w:bCs/>
        </w:rPr>
      </w:pPr>
      <w:r w:rsidRPr="00730A5C">
        <w:rPr>
          <w:b/>
          <w:bCs/>
        </w:rPr>
        <w:t xml:space="preserve">A. General measures of implementation (arts. 4, 42 and 44 (6)) </w:t>
      </w:r>
    </w:p>
    <w:p w14:paraId="449994B0" w14:textId="77777777" w:rsidR="00C51C53" w:rsidRPr="008615F9" w:rsidRDefault="00C51C53" w:rsidP="00347F86">
      <w:pPr>
        <w:rPr>
          <w:b/>
          <w:bCs/>
        </w:rPr>
      </w:pPr>
      <w:r w:rsidRPr="008615F9">
        <w:rPr>
          <w:b/>
          <w:bCs/>
        </w:rPr>
        <w:t xml:space="preserve">Reservations </w:t>
      </w:r>
    </w:p>
    <w:p w14:paraId="52E9FBD4" w14:textId="77777777" w:rsidR="00C51C53" w:rsidRPr="008615F9" w:rsidRDefault="00C51C53" w:rsidP="00347F86">
      <w:pPr>
        <w:pStyle w:val="ListParagraph"/>
        <w:keepNext w:val="0"/>
        <w:keepLines w:val="0"/>
        <w:widowControl/>
        <w:numPr>
          <w:ilvl w:val="0"/>
          <w:numId w:val="106"/>
        </w:numPr>
        <w:spacing w:after="160" w:line="259" w:lineRule="auto"/>
        <w:contextualSpacing/>
        <w:rPr>
          <w:b/>
          <w:bCs/>
        </w:rPr>
      </w:pPr>
      <w:r w:rsidRPr="008615F9">
        <w:rPr>
          <w:b/>
          <w:bCs/>
        </w:rPr>
        <w:t xml:space="preserve">The Committee, in line with its previous recommendations (CRC/C/AUS/CO/4, para. 10 and CRC/C/15/Add.268 of 2005, para. 8), and in light of its acceptance of the principle of separation and the existence of many facilities separating children from adults, again recommends that the State party consider withdrawing its reservation regarding article 37 (c) of the Convention.  </w:t>
      </w:r>
    </w:p>
    <w:p w14:paraId="756ED053" w14:textId="77777777" w:rsidR="00C51C53" w:rsidRPr="008615F9" w:rsidRDefault="00C51C53" w:rsidP="00347F86">
      <w:pPr>
        <w:rPr>
          <w:b/>
          <w:bCs/>
        </w:rPr>
      </w:pPr>
      <w:r w:rsidRPr="008615F9">
        <w:rPr>
          <w:b/>
          <w:bCs/>
        </w:rPr>
        <w:t xml:space="preserve">Legislation </w:t>
      </w:r>
    </w:p>
    <w:p w14:paraId="373AF7F7" w14:textId="77777777" w:rsidR="00C51C53" w:rsidRPr="008615F9" w:rsidRDefault="00C51C53" w:rsidP="00347F86">
      <w:pPr>
        <w:pStyle w:val="ListParagraph"/>
        <w:keepNext w:val="0"/>
        <w:keepLines w:val="0"/>
        <w:widowControl/>
        <w:numPr>
          <w:ilvl w:val="0"/>
          <w:numId w:val="106"/>
        </w:numPr>
        <w:spacing w:after="160" w:line="259" w:lineRule="auto"/>
        <w:contextualSpacing/>
        <w:rPr>
          <w:b/>
          <w:bCs/>
        </w:rPr>
      </w:pPr>
      <w:r w:rsidRPr="008615F9">
        <w:rPr>
          <w:b/>
          <w:bCs/>
        </w:rPr>
        <w:t xml:space="preserve">The Committee recalls its previous recommendations (CRC/C/AUS/CO/4, para. 12) and again recommends, also as a proactive measure, that the State party: </w:t>
      </w:r>
    </w:p>
    <w:p w14:paraId="6C47834A" w14:textId="77777777" w:rsidR="00C51C53" w:rsidRPr="008615F9" w:rsidRDefault="00C51C53" w:rsidP="00347F86">
      <w:pPr>
        <w:pStyle w:val="ListParagraph"/>
        <w:keepNext w:val="0"/>
        <w:keepLines w:val="0"/>
        <w:widowControl/>
        <w:numPr>
          <w:ilvl w:val="1"/>
          <w:numId w:val="106"/>
        </w:numPr>
        <w:spacing w:after="160" w:line="259" w:lineRule="auto"/>
        <w:contextualSpacing/>
        <w:rPr>
          <w:b/>
          <w:bCs/>
        </w:rPr>
      </w:pPr>
      <w:r w:rsidRPr="008615F9">
        <w:rPr>
          <w:b/>
          <w:bCs/>
        </w:rPr>
        <w:t xml:space="preserve">Enact comprehensive national child rights legislation fully incorporating the Convention and providing clear guidelines for its consistent and direct application throughout the states and territories of the State party; </w:t>
      </w:r>
    </w:p>
    <w:p w14:paraId="0E848F71" w14:textId="77777777" w:rsidR="00C51C53" w:rsidRPr="008615F9" w:rsidRDefault="00C51C53" w:rsidP="00347F86">
      <w:pPr>
        <w:pStyle w:val="ListParagraph"/>
        <w:keepNext w:val="0"/>
        <w:keepLines w:val="0"/>
        <w:widowControl/>
        <w:numPr>
          <w:ilvl w:val="1"/>
          <w:numId w:val="106"/>
        </w:numPr>
        <w:spacing w:after="160" w:line="259" w:lineRule="auto"/>
        <w:contextualSpacing/>
        <w:rPr>
          <w:b/>
          <w:bCs/>
        </w:rPr>
      </w:pPr>
      <w:r w:rsidRPr="008615F9">
        <w:rPr>
          <w:b/>
          <w:bCs/>
        </w:rPr>
        <w:t xml:space="preserve">Ensure that the resources of the Parliamentary Joint Committee on Human Rights are adequate and sufficient to effectively examine, including in consultation with the National Children’s Commissioner and other interested parties, all proposed legislation and their impact on children’s rights;  </w:t>
      </w:r>
    </w:p>
    <w:p w14:paraId="0E7FA8B6" w14:textId="77777777" w:rsidR="00C51C53" w:rsidRPr="008615F9" w:rsidRDefault="00C51C53" w:rsidP="00347F86">
      <w:pPr>
        <w:pStyle w:val="ListParagraph"/>
        <w:keepNext w:val="0"/>
        <w:keepLines w:val="0"/>
        <w:widowControl/>
        <w:numPr>
          <w:ilvl w:val="1"/>
          <w:numId w:val="106"/>
        </w:numPr>
        <w:spacing w:after="160" w:line="259" w:lineRule="auto"/>
        <w:contextualSpacing/>
        <w:rPr>
          <w:b/>
          <w:bCs/>
        </w:rPr>
      </w:pPr>
      <w:r w:rsidRPr="008615F9">
        <w:rPr>
          <w:b/>
          <w:bCs/>
        </w:rPr>
        <w:t xml:space="preserve">Guarantee that such legislation is fully compatible with the Convention. </w:t>
      </w:r>
    </w:p>
    <w:p w14:paraId="52780C9B" w14:textId="77777777" w:rsidR="00C51C53" w:rsidRPr="00706CC2" w:rsidRDefault="00C51C53" w:rsidP="00347F86">
      <w:pPr>
        <w:rPr>
          <w:b/>
          <w:bCs/>
          <w:u w:val="single"/>
        </w:rPr>
      </w:pPr>
      <w:r w:rsidRPr="00706CC2">
        <w:rPr>
          <w:b/>
          <w:bCs/>
          <w:u w:val="single"/>
        </w:rPr>
        <w:t xml:space="preserve">Comprehensive policy and strategy </w:t>
      </w:r>
    </w:p>
    <w:p w14:paraId="628882E1" w14:textId="77777777" w:rsidR="00C51C53" w:rsidRPr="00706CC2" w:rsidRDefault="00C51C53" w:rsidP="00347F86">
      <w:pPr>
        <w:pStyle w:val="ListParagraph"/>
        <w:keepNext w:val="0"/>
        <w:keepLines w:val="0"/>
        <w:widowControl/>
        <w:numPr>
          <w:ilvl w:val="0"/>
          <w:numId w:val="106"/>
        </w:numPr>
        <w:spacing w:after="160" w:line="259" w:lineRule="auto"/>
        <w:contextualSpacing/>
        <w:rPr>
          <w:b/>
          <w:bCs/>
        </w:rPr>
      </w:pPr>
      <w:r w:rsidRPr="00706CC2">
        <w:rPr>
          <w:b/>
          <w:bCs/>
        </w:rPr>
        <w:t xml:space="preserve">The Committee recalls its previous recommendations (CRC/C/AUS/CO/4, para. 16) and recommends that the State party adopt a national comprehensive policy and strategy on children that encompasses all areas of the Convention, with sufficient human, technical and financial resources for implementation. </w:t>
      </w:r>
    </w:p>
    <w:p w14:paraId="2A11D326" w14:textId="77777777" w:rsidR="00C51C53" w:rsidRPr="00706CC2" w:rsidRDefault="00C51C53" w:rsidP="00347F86">
      <w:pPr>
        <w:rPr>
          <w:b/>
          <w:bCs/>
          <w:u w:val="single"/>
        </w:rPr>
      </w:pPr>
      <w:r w:rsidRPr="00706CC2">
        <w:rPr>
          <w:b/>
          <w:bCs/>
          <w:u w:val="single"/>
        </w:rPr>
        <w:t xml:space="preserve">Coordination </w:t>
      </w:r>
    </w:p>
    <w:p w14:paraId="08DE1161" w14:textId="77777777" w:rsidR="00C51C53" w:rsidRPr="00706CC2" w:rsidRDefault="00C51C53" w:rsidP="00347F86">
      <w:pPr>
        <w:pStyle w:val="ListParagraph"/>
        <w:keepNext w:val="0"/>
        <w:keepLines w:val="0"/>
        <w:widowControl/>
        <w:numPr>
          <w:ilvl w:val="0"/>
          <w:numId w:val="106"/>
        </w:numPr>
        <w:spacing w:after="160" w:line="259" w:lineRule="auto"/>
        <w:contextualSpacing/>
        <w:rPr>
          <w:b/>
          <w:bCs/>
        </w:rPr>
      </w:pPr>
      <w:r w:rsidRPr="00706CC2">
        <w:rPr>
          <w:b/>
          <w:bCs/>
        </w:rPr>
        <w:t xml:space="preserve">The Committee urges the State party to provide the Assistant Minister for Children and Families with a clear mandate and sufficient authority to coordinate all activities related to implementation of the Convention at cross-sectoral, federal, state, territory and local levels, and with the necessary human, technical and financial resources for its effective operation. </w:t>
      </w:r>
    </w:p>
    <w:p w14:paraId="4A4D6F09" w14:textId="77777777" w:rsidR="00C51C53" w:rsidRPr="000A410D" w:rsidRDefault="00C51C53" w:rsidP="00347F86">
      <w:pPr>
        <w:rPr>
          <w:b/>
          <w:bCs/>
          <w:u w:val="single"/>
        </w:rPr>
      </w:pPr>
      <w:r w:rsidRPr="000A410D">
        <w:rPr>
          <w:b/>
          <w:bCs/>
          <w:u w:val="single"/>
        </w:rPr>
        <w:t>Allocation of resources</w:t>
      </w:r>
    </w:p>
    <w:p w14:paraId="17A979F9" w14:textId="77777777" w:rsidR="00C51C53" w:rsidRPr="00706CC2" w:rsidRDefault="00C51C53" w:rsidP="00347F86">
      <w:pPr>
        <w:pStyle w:val="ListParagraph"/>
        <w:keepNext w:val="0"/>
        <w:keepLines w:val="0"/>
        <w:widowControl/>
        <w:numPr>
          <w:ilvl w:val="0"/>
          <w:numId w:val="106"/>
        </w:numPr>
        <w:spacing w:after="160" w:line="259" w:lineRule="auto"/>
        <w:contextualSpacing/>
        <w:rPr>
          <w:b/>
          <w:bCs/>
        </w:rPr>
      </w:pPr>
      <w:r w:rsidRPr="00706CC2">
        <w:rPr>
          <w:b/>
          <w:bCs/>
        </w:rPr>
        <w:t xml:space="preserve">With reference to its general comment No. 19 (2016) on public budgeting for the realization of children’s rights, the Committee recalls its previous recommendations (CRC/C/AUS/CO/4, para. 20) and recommends that the State party: </w:t>
      </w:r>
    </w:p>
    <w:p w14:paraId="5BB906CB" w14:textId="77777777" w:rsidR="00C51C53" w:rsidRPr="00706CC2" w:rsidRDefault="00C51C53" w:rsidP="00347F86">
      <w:pPr>
        <w:pStyle w:val="ListParagraph"/>
        <w:keepNext w:val="0"/>
        <w:keepLines w:val="0"/>
        <w:widowControl/>
        <w:numPr>
          <w:ilvl w:val="1"/>
          <w:numId w:val="106"/>
        </w:numPr>
        <w:spacing w:after="160" w:line="259" w:lineRule="auto"/>
        <w:contextualSpacing/>
        <w:rPr>
          <w:b/>
          <w:bCs/>
        </w:rPr>
      </w:pPr>
      <w:r w:rsidRPr="00706CC2">
        <w:rPr>
          <w:b/>
          <w:bCs/>
        </w:rPr>
        <w:t xml:space="preserve">Allocate adequate human, technical and financial resources, at all levels of government, for the implementation of all policies, plans, programmes and legislative measures for children and implement a system for tracking and ensuring the efficient use of resources so allocated; </w:t>
      </w:r>
    </w:p>
    <w:p w14:paraId="64468292" w14:textId="77777777" w:rsidR="00C51C53" w:rsidRPr="00706CC2" w:rsidRDefault="00C51C53" w:rsidP="00347F86">
      <w:pPr>
        <w:pStyle w:val="ListParagraph"/>
        <w:keepNext w:val="0"/>
        <w:keepLines w:val="0"/>
        <w:widowControl/>
        <w:numPr>
          <w:ilvl w:val="1"/>
          <w:numId w:val="106"/>
        </w:numPr>
        <w:spacing w:after="160" w:line="259" w:lineRule="auto"/>
        <w:contextualSpacing/>
        <w:rPr>
          <w:b/>
          <w:bCs/>
        </w:rPr>
      </w:pPr>
      <w:r w:rsidRPr="00706CC2">
        <w:rPr>
          <w:b/>
          <w:bCs/>
        </w:rPr>
        <w:t xml:space="preserve">Conduct regular assessments of the distributional impact of government investment in sectors supporting the realisation of children’s rights with a view to addressing the disparities in indicators related to children’s rights, with particular attention to Aboriginal and Torres Strait Islander children; </w:t>
      </w:r>
    </w:p>
    <w:p w14:paraId="05975604" w14:textId="77777777" w:rsidR="005878BC" w:rsidRPr="005878BC" w:rsidRDefault="00C51C53" w:rsidP="00347F86">
      <w:pPr>
        <w:pStyle w:val="ListParagraph"/>
        <w:keepNext w:val="0"/>
        <w:keepLines w:val="0"/>
        <w:widowControl/>
        <w:numPr>
          <w:ilvl w:val="1"/>
          <w:numId w:val="106"/>
        </w:numPr>
        <w:spacing w:after="160" w:line="259" w:lineRule="auto"/>
        <w:contextualSpacing/>
        <w:rPr>
          <w:b/>
          <w:bCs/>
          <w:u w:val="single"/>
        </w:rPr>
      </w:pPr>
      <w:r w:rsidRPr="005878BC">
        <w:rPr>
          <w:b/>
          <w:bCs/>
        </w:rPr>
        <w:t>Establish appropriate mechanisms and inclusive processes through which civil society, the public and children may participate in all stages of the budget process, including formulation, implementation and evaluation.</w:t>
      </w:r>
    </w:p>
    <w:p w14:paraId="6667C5C7" w14:textId="3E77662B" w:rsidR="00C51C53" w:rsidRPr="005878BC" w:rsidRDefault="00C51C53" w:rsidP="00347F86">
      <w:pPr>
        <w:keepNext w:val="0"/>
        <w:keepLines w:val="0"/>
        <w:widowControl/>
        <w:spacing w:after="160" w:line="259" w:lineRule="auto"/>
        <w:contextualSpacing/>
        <w:rPr>
          <w:b/>
          <w:bCs/>
          <w:u w:val="single"/>
        </w:rPr>
      </w:pPr>
      <w:r w:rsidRPr="005878BC">
        <w:rPr>
          <w:b/>
          <w:bCs/>
          <w:u w:val="single"/>
        </w:rPr>
        <w:t xml:space="preserve">Data collection </w:t>
      </w:r>
    </w:p>
    <w:p w14:paraId="361B5616" w14:textId="77777777" w:rsidR="00C51C53" w:rsidRPr="000A410D" w:rsidRDefault="00C51C53" w:rsidP="00347F86">
      <w:pPr>
        <w:pStyle w:val="ListParagraph"/>
        <w:keepNext w:val="0"/>
        <w:keepLines w:val="0"/>
        <w:widowControl/>
        <w:numPr>
          <w:ilvl w:val="0"/>
          <w:numId w:val="106"/>
        </w:numPr>
        <w:spacing w:after="160" w:line="259" w:lineRule="auto"/>
        <w:contextualSpacing/>
        <w:rPr>
          <w:b/>
          <w:bCs/>
        </w:rPr>
      </w:pPr>
      <w:r w:rsidRPr="000A410D">
        <w:rPr>
          <w:b/>
          <w:bCs/>
        </w:rPr>
        <w:t xml:space="preserve">The Committee welcomes the creation of the Office of the National Data Commissioner in July 2018 and, with reference to its general comment No. 5 (2003) on general measures of implementation, recalls its previous recommendations (CRC/C/AUS/CO/4, para. 22), and recommends that the State party: </w:t>
      </w:r>
    </w:p>
    <w:p w14:paraId="51C25598" w14:textId="77777777" w:rsidR="00C51C53" w:rsidRPr="000A410D" w:rsidRDefault="00C51C53" w:rsidP="00347F86">
      <w:pPr>
        <w:pStyle w:val="ListParagraph"/>
        <w:keepNext w:val="0"/>
        <w:keepLines w:val="0"/>
        <w:widowControl/>
        <w:numPr>
          <w:ilvl w:val="0"/>
          <w:numId w:val="107"/>
        </w:numPr>
        <w:spacing w:after="160" w:line="259" w:lineRule="auto"/>
        <w:contextualSpacing/>
        <w:rPr>
          <w:b/>
          <w:bCs/>
        </w:rPr>
      </w:pPr>
      <w:r w:rsidRPr="000A410D">
        <w:rPr>
          <w:b/>
          <w:bCs/>
        </w:rPr>
        <w:t xml:space="preserve">Ensure that data collected on children’s rights covers all areas of the Convention, in particular relating to violence, alternative care, natural disasters and children in conflict with the law, and is disaggregated by age, sex, disability, geographic location, ethnic origin, national origin, and socioeconomic background, and identifies those in situations of vulnerability, such as Aboriginal and Torres Strait Islander children, children with disabilities, and asylum-seeking, refugee and migrant children; </w:t>
      </w:r>
    </w:p>
    <w:p w14:paraId="275A8CA0" w14:textId="77777777" w:rsidR="00C51C53" w:rsidRPr="000A410D" w:rsidRDefault="00C51C53" w:rsidP="00347F86">
      <w:pPr>
        <w:pStyle w:val="ListParagraph"/>
        <w:keepNext w:val="0"/>
        <w:keepLines w:val="0"/>
        <w:widowControl/>
        <w:numPr>
          <w:ilvl w:val="0"/>
          <w:numId w:val="107"/>
        </w:numPr>
        <w:spacing w:after="160" w:line="259" w:lineRule="auto"/>
        <w:contextualSpacing/>
        <w:rPr>
          <w:b/>
          <w:bCs/>
        </w:rPr>
      </w:pPr>
      <w:r w:rsidRPr="000A410D">
        <w:rPr>
          <w:b/>
          <w:bCs/>
        </w:rPr>
        <w:t xml:space="preserve">Ensure that the data and indicators are shared among the ministries concerned and used for the formulation, monitoring and evaluation of policies, programmes and projects for implementation of the Convention; </w:t>
      </w:r>
    </w:p>
    <w:p w14:paraId="57D198E3" w14:textId="77777777" w:rsidR="00C51C53" w:rsidRPr="000A410D" w:rsidRDefault="00C51C53" w:rsidP="00347F86">
      <w:pPr>
        <w:pStyle w:val="ListParagraph"/>
        <w:keepNext w:val="0"/>
        <w:keepLines w:val="0"/>
        <w:widowControl/>
        <w:numPr>
          <w:ilvl w:val="0"/>
          <w:numId w:val="107"/>
        </w:numPr>
        <w:spacing w:after="160" w:line="259" w:lineRule="auto"/>
        <w:contextualSpacing/>
        <w:rPr>
          <w:b/>
          <w:bCs/>
        </w:rPr>
      </w:pPr>
      <w:r w:rsidRPr="000A410D">
        <w:rPr>
          <w:b/>
          <w:bCs/>
        </w:rPr>
        <w:t xml:space="preserve">(Ensure that the Office of the National Data Commissioner has the resources necessary for its effective functioning. </w:t>
      </w:r>
    </w:p>
    <w:p w14:paraId="1EE3103D" w14:textId="77777777" w:rsidR="00C51C53" w:rsidRPr="000A410D" w:rsidRDefault="00C51C53" w:rsidP="00347F86">
      <w:pPr>
        <w:rPr>
          <w:b/>
          <w:bCs/>
          <w:u w:val="single"/>
        </w:rPr>
      </w:pPr>
      <w:r w:rsidRPr="000A410D">
        <w:rPr>
          <w:b/>
          <w:bCs/>
          <w:u w:val="single"/>
        </w:rPr>
        <w:t xml:space="preserve">Independent monitoring </w:t>
      </w:r>
    </w:p>
    <w:p w14:paraId="07F2AA7D" w14:textId="77777777" w:rsidR="00C51C53" w:rsidRPr="000A410D" w:rsidRDefault="00C51C53" w:rsidP="00347F86">
      <w:pPr>
        <w:pStyle w:val="ListParagraph"/>
        <w:keepNext w:val="0"/>
        <w:keepLines w:val="0"/>
        <w:widowControl/>
        <w:numPr>
          <w:ilvl w:val="0"/>
          <w:numId w:val="106"/>
        </w:numPr>
        <w:spacing w:after="160" w:line="259" w:lineRule="auto"/>
        <w:contextualSpacing/>
        <w:rPr>
          <w:b/>
          <w:bCs/>
        </w:rPr>
      </w:pPr>
      <w:r w:rsidRPr="000A410D">
        <w:rPr>
          <w:b/>
          <w:bCs/>
        </w:rPr>
        <w:t xml:space="preserve">The Committee recommends that the State party: </w:t>
      </w:r>
    </w:p>
    <w:p w14:paraId="038324FA" w14:textId="77777777" w:rsidR="00C51C53" w:rsidRPr="000A410D" w:rsidRDefault="00C51C53" w:rsidP="00347F86">
      <w:pPr>
        <w:pStyle w:val="ListParagraph"/>
        <w:keepNext w:val="0"/>
        <w:keepLines w:val="0"/>
        <w:widowControl/>
        <w:numPr>
          <w:ilvl w:val="1"/>
          <w:numId w:val="106"/>
        </w:numPr>
        <w:spacing w:after="160" w:line="259" w:lineRule="auto"/>
        <w:contextualSpacing/>
        <w:rPr>
          <w:b/>
          <w:bCs/>
        </w:rPr>
      </w:pPr>
      <w:r w:rsidRPr="000A410D">
        <w:rPr>
          <w:b/>
          <w:bCs/>
        </w:rPr>
        <w:t xml:space="preserve">Ensure that the National Children’s Commissioner (NCC) has adequate and sufficient human, technical and financial resources to implement and monitor the application of the Convention; </w:t>
      </w:r>
    </w:p>
    <w:p w14:paraId="592E3AB3" w14:textId="77777777" w:rsidR="00C51C53" w:rsidRPr="000A410D" w:rsidRDefault="00C51C53" w:rsidP="00347F86">
      <w:pPr>
        <w:pStyle w:val="ListParagraph"/>
        <w:keepNext w:val="0"/>
        <w:keepLines w:val="0"/>
        <w:widowControl/>
        <w:numPr>
          <w:ilvl w:val="1"/>
          <w:numId w:val="106"/>
        </w:numPr>
        <w:spacing w:after="160" w:line="259" w:lineRule="auto"/>
        <w:contextualSpacing/>
        <w:rPr>
          <w:b/>
          <w:bCs/>
        </w:rPr>
      </w:pPr>
      <w:r w:rsidRPr="000A410D">
        <w:rPr>
          <w:b/>
          <w:bCs/>
        </w:rPr>
        <w:t xml:space="preserve">Establish by law mandatory consultation between the NCC and children on issues that affect them, and ensure that the results of those consultations and any other recommendations from the NCC are taken into consideration in law and policy making; </w:t>
      </w:r>
    </w:p>
    <w:p w14:paraId="5D8EC17D" w14:textId="77777777" w:rsidR="00C51C53" w:rsidRPr="000A410D" w:rsidRDefault="00C51C53" w:rsidP="00347F86">
      <w:pPr>
        <w:pStyle w:val="ListParagraph"/>
        <w:keepNext w:val="0"/>
        <w:keepLines w:val="0"/>
        <w:widowControl/>
        <w:numPr>
          <w:ilvl w:val="1"/>
          <w:numId w:val="106"/>
        </w:numPr>
        <w:spacing w:after="160" w:line="259" w:lineRule="auto"/>
        <w:contextualSpacing/>
        <w:rPr>
          <w:b/>
          <w:bCs/>
        </w:rPr>
      </w:pPr>
      <w:r w:rsidRPr="000A410D">
        <w:rPr>
          <w:b/>
          <w:bCs/>
        </w:rPr>
        <w:t xml:space="preserve">Ensure effective coordination between the NCC and the Aboriginal and Torres Strait Islander Social Justice Commissioner on relevant policies and measures. </w:t>
      </w:r>
    </w:p>
    <w:p w14:paraId="7F14C959" w14:textId="77777777" w:rsidR="00C51C53" w:rsidRPr="00E46020" w:rsidRDefault="00C51C53" w:rsidP="00347F86">
      <w:pPr>
        <w:rPr>
          <w:b/>
          <w:bCs/>
          <w:u w:val="single"/>
        </w:rPr>
      </w:pPr>
      <w:r w:rsidRPr="00E46020">
        <w:rPr>
          <w:b/>
          <w:bCs/>
          <w:u w:val="single"/>
        </w:rPr>
        <w:t xml:space="preserve">Dissemination, awareness-raising and training </w:t>
      </w:r>
    </w:p>
    <w:p w14:paraId="5B7D5D08" w14:textId="77777777" w:rsidR="00C51C53" w:rsidRPr="00E46020" w:rsidRDefault="00C51C53" w:rsidP="00347F86">
      <w:pPr>
        <w:pStyle w:val="ListParagraph"/>
        <w:keepNext w:val="0"/>
        <w:keepLines w:val="0"/>
        <w:widowControl/>
        <w:numPr>
          <w:ilvl w:val="0"/>
          <w:numId w:val="106"/>
        </w:numPr>
        <w:spacing w:after="160" w:line="259" w:lineRule="auto"/>
        <w:contextualSpacing/>
        <w:rPr>
          <w:b/>
          <w:bCs/>
        </w:rPr>
      </w:pPr>
      <w:r w:rsidRPr="00E46020">
        <w:rPr>
          <w:b/>
          <w:bCs/>
        </w:rPr>
        <w:t xml:space="preserve">The Committee recommends that the State party strengthen its awareness- raising programmes on the Convention, including through greater media and social media engagement, in a child-friendly manner, promoting the active involvement of children in public outreach activities including measures targeting parents, social workers, teachers and law enforcement officials. </w:t>
      </w:r>
    </w:p>
    <w:p w14:paraId="7366E5ED" w14:textId="77777777" w:rsidR="00C51C53" w:rsidRPr="00E46020" w:rsidRDefault="00C51C53" w:rsidP="00347F86">
      <w:pPr>
        <w:pStyle w:val="ListParagraph"/>
        <w:keepNext w:val="0"/>
        <w:keepLines w:val="0"/>
        <w:widowControl/>
        <w:numPr>
          <w:ilvl w:val="0"/>
          <w:numId w:val="106"/>
        </w:numPr>
        <w:spacing w:after="160" w:line="259" w:lineRule="auto"/>
        <w:contextualSpacing/>
        <w:rPr>
          <w:b/>
          <w:bCs/>
        </w:rPr>
      </w:pPr>
      <w:r w:rsidRPr="00E46020">
        <w:rPr>
          <w:b/>
          <w:bCs/>
        </w:rPr>
        <w:t xml:space="preserve">Furthermore, the Committee recalls its previous recommendations (CRC/C/AUS/CO/4, para. 24) and recommends that the State party include mandatory modules on human rights and the Convention in the school curriculum and in training programmes for all professionals working with or for children, including all law enforcement officials, teachers, health personnel, social workers and personnel of childcare institutions, as well as State and local government officials. </w:t>
      </w:r>
    </w:p>
    <w:p w14:paraId="4D8FB620" w14:textId="77777777" w:rsidR="00C51C53" w:rsidRPr="000A410D" w:rsidRDefault="00C51C53" w:rsidP="00347F86">
      <w:pPr>
        <w:rPr>
          <w:b/>
          <w:bCs/>
          <w:u w:val="single"/>
        </w:rPr>
      </w:pPr>
      <w:r w:rsidRPr="000A410D">
        <w:rPr>
          <w:b/>
          <w:bCs/>
          <w:u w:val="single"/>
        </w:rPr>
        <w:t xml:space="preserve">Cooperation with civil society </w:t>
      </w:r>
    </w:p>
    <w:p w14:paraId="1D4ABB60" w14:textId="77777777" w:rsidR="00C51C53" w:rsidRPr="00E46020" w:rsidRDefault="00C51C53" w:rsidP="00347F86">
      <w:pPr>
        <w:pStyle w:val="ListParagraph"/>
        <w:keepNext w:val="0"/>
        <w:keepLines w:val="0"/>
        <w:widowControl/>
        <w:numPr>
          <w:ilvl w:val="0"/>
          <w:numId w:val="106"/>
        </w:numPr>
        <w:spacing w:after="160" w:line="259" w:lineRule="auto"/>
        <w:contextualSpacing/>
        <w:rPr>
          <w:b/>
          <w:bCs/>
        </w:rPr>
      </w:pPr>
      <w:r w:rsidRPr="00E46020">
        <w:rPr>
          <w:b/>
          <w:bCs/>
        </w:rPr>
        <w:t xml:space="preserve">The Committee recommends that the State party strengthen its support to: </w:t>
      </w:r>
    </w:p>
    <w:p w14:paraId="57030BDE" w14:textId="77777777" w:rsidR="00C51C53" w:rsidRPr="00E46020" w:rsidRDefault="00C51C53" w:rsidP="00347F86">
      <w:pPr>
        <w:pStyle w:val="ListParagraph"/>
        <w:keepNext w:val="0"/>
        <w:keepLines w:val="0"/>
        <w:widowControl/>
        <w:numPr>
          <w:ilvl w:val="1"/>
          <w:numId w:val="106"/>
        </w:numPr>
        <w:spacing w:after="160" w:line="259" w:lineRule="auto"/>
        <w:contextualSpacing/>
        <w:rPr>
          <w:b/>
          <w:bCs/>
        </w:rPr>
      </w:pPr>
      <w:r w:rsidRPr="00E46020">
        <w:rPr>
          <w:b/>
          <w:bCs/>
        </w:rPr>
        <w:t xml:space="preserve">Aboriginal and Torres Strait Islander organizations, including through capacity-building initiatives and increased resource allocation, and prioritizes them as service providers;  </w:t>
      </w:r>
    </w:p>
    <w:p w14:paraId="2AEB341E" w14:textId="77777777" w:rsidR="00C51C53" w:rsidRPr="00E46020" w:rsidRDefault="00C51C53" w:rsidP="00347F86">
      <w:pPr>
        <w:pStyle w:val="ListParagraph"/>
        <w:keepNext w:val="0"/>
        <w:keepLines w:val="0"/>
        <w:widowControl/>
        <w:numPr>
          <w:ilvl w:val="1"/>
          <w:numId w:val="106"/>
        </w:numPr>
        <w:spacing w:after="160" w:line="259" w:lineRule="auto"/>
        <w:contextualSpacing/>
        <w:rPr>
          <w:b/>
          <w:bCs/>
        </w:rPr>
      </w:pPr>
      <w:r w:rsidRPr="00E46020">
        <w:rPr>
          <w:b/>
          <w:bCs/>
        </w:rPr>
        <w:t xml:space="preserve">Organizations working with asylum-seeking, refugee and migrant children as well as those working on climate change and environmental issues.  </w:t>
      </w:r>
    </w:p>
    <w:p w14:paraId="1C3B2F07" w14:textId="77777777" w:rsidR="00C51C53" w:rsidRPr="000A410D" w:rsidRDefault="00C51C53" w:rsidP="00347F86">
      <w:pPr>
        <w:rPr>
          <w:b/>
          <w:bCs/>
          <w:u w:val="single"/>
        </w:rPr>
      </w:pPr>
      <w:r w:rsidRPr="000A410D">
        <w:rPr>
          <w:b/>
          <w:bCs/>
          <w:u w:val="single"/>
        </w:rPr>
        <w:t xml:space="preserve">International cooperation </w:t>
      </w:r>
    </w:p>
    <w:p w14:paraId="2587E800" w14:textId="77777777" w:rsidR="00C51C53" w:rsidRPr="00E46020" w:rsidRDefault="00C51C53" w:rsidP="00347F86">
      <w:pPr>
        <w:pStyle w:val="ListParagraph"/>
        <w:keepNext w:val="0"/>
        <w:keepLines w:val="0"/>
        <w:widowControl/>
        <w:numPr>
          <w:ilvl w:val="0"/>
          <w:numId w:val="106"/>
        </w:numPr>
        <w:spacing w:after="160" w:line="259" w:lineRule="auto"/>
        <w:contextualSpacing/>
        <w:rPr>
          <w:b/>
          <w:bCs/>
        </w:rPr>
      </w:pPr>
      <w:r w:rsidRPr="00E46020">
        <w:rPr>
          <w:b/>
          <w:bCs/>
        </w:rPr>
        <w:t xml:space="preserve">The Committee recommends that the State party adopt a child-rights based approach in respect of its trade agreements and development aid policy and programs, with the rights of children and their engagement included in program design, delivery and evaluation. </w:t>
      </w:r>
    </w:p>
    <w:p w14:paraId="69DC1446" w14:textId="77777777" w:rsidR="00C51C53" w:rsidRPr="00E46020" w:rsidRDefault="00C51C53" w:rsidP="00347F86">
      <w:pPr>
        <w:rPr>
          <w:b/>
          <w:bCs/>
          <w:u w:val="single"/>
        </w:rPr>
      </w:pPr>
      <w:r w:rsidRPr="00E46020">
        <w:rPr>
          <w:b/>
          <w:bCs/>
          <w:u w:val="single"/>
        </w:rPr>
        <w:t xml:space="preserve">Children’s rights and the business sector </w:t>
      </w:r>
    </w:p>
    <w:p w14:paraId="3B02BE30" w14:textId="77777777" w:rsidR="00C51C53" w:rsidRPr="00E46020" w:rsidRDefault="00C51C53" w:rsidP="00347F86">
      <w:pPr>
        <w:pStyle w:val="ListParagraph"/>
        <w:keepNext w:val="0"/>
        <w:keepLines w:val="0"/>
        <w:widowControl/>
        <w:numPr>
          <w:ilvl w:val="0"/>
          <w:numId w:val="106"/>
        </w:numPr>
        <w:spacing w:after="160" w:line="259" w:lineRule="auto"/>
        <w:contextualSpacing/>
        <w:rPr>
          <w:b/>
          <w:bCs/>
        </w:rPr>
      </w:pPr>
      <w:r w:rsidRPr="00E46020">
        <w:rPr>
          <w:b/>
          <w:bCs/>
        </w:rPr>
        <w:t xml:space="preserve">With reference to its general comment No. 16 (2013) on the impact of the business sector on children’s rights, the Committee recalls its previous recommendations (CRC/C/AUS/CO/4, para.28) and recommends that the State party: </w:t>
      </w:r>
    </w:p>
    <w:p w14:paraId="7346FB78" w14:textId="77777777" w:rsidR="00C51C53" w:rsidRPr="00E46020" w:rsidRDefault="00C51C53" w:rsidP="00347F86">
      <w:pPr>
        <w:pStyle w:val="ListParagraph"/>
        <w:keepNext w:val="0"/>
        <w:keepLines w:val="0"/>
        <w:widowControl/>
        <w:numPr>
          <w:ilvl w:val="1"/>
          <w:numId w:val="106"/>
        </w:numPr>
        <w:spacing w:after="160" w:line="259" w:lineRule="auto"/>
        <w:contextualSpacing/>
        <w:rPr>
          <w:b/>
          <w:bCs/>
        </w:rPr>
      </w:pPr>
      <w:r w:rsidRPr="00E46020">
        <w:rPr>
          <w:b/>
          <w:bCs/>
        </w:rPr>
        <w:t xml:space="preserve">Ensure the legal accountability of Australian companies and their subsidiaries for violations of children’s rights, including in relation to environment and health, committed within the State party or overseas by businesses domiciled in its territory, and establish mechanisms for the investigation and redress of such abuses; </w:t>
      </w:r>
    </w:p>
    <w:p w14:paraId="052A281A" w14:textId="77777777" w:rsidR="00C51C53" w:rsidRPr="00E46020" w:rsidRDefault="00C51C53" w:rsidP="00347F86">
      <w:pPr>
        <w:pStyle w:val="ListParagraph"/>
        <w:keepNext w:val="0"/>
        <w:keepLines w:val="0"/>
        <w:widowControl/>
        <w:numPr>
          <w:ilvl w:val="1"/>
          <w:numId w:val="106"/>
        </w:numPr>
        <w:spacing w:after="160" w:line="259" w:lineRule="auto"/>
        <w:contextualSpacing/>
        <w:rPr>
          <w:b/>
          <w:bCs/>
        </w:rPr>
      </w:pPr>
      <w:r w:rsidRPr="00E46020">
        <w:rPr>
          <w:b/>
          <w:bCs/>
        </w:rPr>
        <w:t xml:space="preserve">Require companies to undertake assessments, consultations, and to make full public disclosure of the environmental, health-related and children’s rights impacts of their business activities and their plans to address such impacts; </w:t>
      </w:r>
    </w:p>
    <w:p w14:paraId="290D2CCF" w14:textId="77777777" w:rsidR="005878BC" w:rsidRDefault="00C51C53" w:rsidP="00347F86">
      <w:pPr>
        <w:pStyle w:val="ListParagraph"/>
        <w:keepNext w:val="0"/>
        <w:keepLines w:val="0"/>
        <w:widowControl/>
        <w:numPr>
          <w:ilvl w:val="1"/>
          <w:numId w:val="106"/>
        </w:numPr>
        <w:spacing w:after="160" w:line="259" w:lineRule="auto"/>
        <w:contextualSpacing/>
        <w:rPr>
          <w:b/>
          <w:bCs/>
        </w:rPr>
      </w:pPr>
      <w:r w:rsidRPr="00E46020">
        <w:rPr>
          <w:b/>
          <w:bCs/>
        </w:rPr>
        <w:t>Strengthen its support to the Australian Human Rights Commission for the implementation of the UN Guiding Principles on Business and Human Rights, and make information available on the work of the Australian National Contact Point in implementation of the OECD Guidelines for Multinational Enterprises;</w:t>
      </w:r>
    </w:p>
    <w:p w14:paraId="3D512A83" w14:textId="7DAF67C5" w:rsidR="00C51C53" w:rsidRPr="00E46020" w:rsidRDefault="00C51C53" w:rsidP="00347F86">
      <w:pPr>
        <w:pStyle w:val="ListParagraph"/>
        <w:keepNext w:val="0"/>
        <w:keepLines w:val="0"/>
        <w:widowControl/>
        <w:numPr>
          <w:ilvl w:val="1"/>
          <w:numId w:val="106"/>
        </w:numPr>
        <w:spacing w:after="160" w:line="259" w:lineRule="auto"/>
        <w:contextualSpacing/>
        <w:rPr>
          <w:b/>
          <w:bCs/>
        </w:rPr>
      </w:pPr>
      <w:r w:rsidRPr="00E46020">
        <w:rPr>
          <w:b/>
          <w:bCs/>
        </w:rPr>
        <w:t xml:space="preserve">Undertake awareness-raising campaigns with the tourism industry and the public at large on the harmful effects of sexual exploitation of children in the context of travel and tourism and widely disseminate the World Tourism Organization global code of ethics for tourism. </w:t>
      </w:r>
    </w:p>
    <w:p w14:paraId="6DD8BEDA" w14:textId="77777777" w:rsidR="00C51C53" w:rsidRPr="00730A5C" w:rsidRDefault="00C51C53" w:rsidP="00347F86">
      <w:pPr>
        <w:spacing w:after="0"/>
        <w:rPr>
          <w:b/>
          <w:bCs/>
        </w:rPr>
      </w:pPr>
      <w:r w:rsidRPr="00730A5C">
        <w:rPr>
          <w:b/>
          <w:bCs/>
        </w:rPr>
        <w:t xml:space="preserve">B. Definition of the child </w:t>
      </w:r>
    </w:p>
    <w:p w14:paraId="2F1E942D" w14:textId="77777777" w:rsidR="00C51C53" w:rsidRPr="006A3ED3" w:rsidRDefault="00C51C53" w:rsidP="00347F86">
      <w:pPr>
        <w:pStyle w:val="ListParagraph"/>
        <w:keepNext w:val="0"/>
        <w:keepLines w:val="0"/>
        <w:widowControl/>
        <w:numPr>
          <w:ilvl w:val="0"/>
          <w:numId w:val="106"/>
        </w:numPr>
        <w:spacing w:after="160" w:line="259" w:lineRule="auto"/>
        <w:contextualSpacing/>
        <w:rPr>
          <w:b/>
          <w:bCs/>
        </w:rPr>
      </w:pPr>
      <w:r w:rsidRPr="006A3ED3">
        <w:rPr>
          <w:b/>
          <w:bCs/>
        </w:rPr>
        <w:t xml:space="preserve">The Committee recommends that the State party review the </w:t>
      </w:r>
      <w:r w:rsidRPr="006A3ED3">
        <w:rPr>
          <w:b/>
          <w:bCs/>
          <w:i/>
          <w:iCs/>
        </w:rPr>
        <w:t>Marriage Act of 1961</w:t>
      </w:r>
      <w:r w:rsidRPr="006A3ED3">
        <w:rPr>
          <w:b/>
          <w:bCs/>
        </w:rPr>
        <w:t xml:space="preserve"> (Cth) to eliminate any exception to the minimum age of marriage of 18 for girls and boys. </w:t>
      </w:r>
    </w:p>
    <w:p w14:paraId="43275A3D" w14:textId="77777777" w:rsidR="00C51C53" w:rsidRPr="00730A5C" w:rsidRDefault="00C51C53" w:rsidP="00347F86">
      <w:pPr>
        <w:spacing w:after="0"/>
        <w:rPr>
          <w:b/>
          <w:bCs/>
        </w:rPr>
      </w:pPr>
      <w:r w:rsidRPr="00730A5C">
        <w:rPr>
          <w:b/>
          <w:bCs/>
        </w:rPr>
        <w:t xml:space="preserve"> C. General principles (arts. 2, 3, 6 and 12) </w:t>
      </w:r>
    </w:p>
    <w:p w14:paraId="57BDB278" w14:textId="77777777" w:rsidR="00C51C53" w:rsidRPr="006A3ED3" w:rsidRDefault="00C51C53" w:rsidP="00347F86">
      <w:pPr>
        <w:rPr>
          <w:b/>
          <w:bCs/>
          <w:u w:val="single"/>
        </w:rPr>
      </w:pPr>
      <w:r w:rsidRPr="006A3ED3">
        <w:rPr>
          <w:b/>
          <w:bCs/>
          <w:u w:val="single"/>
        </w:rPr>
        <w:t xml:space="preserve">Non-discrimination </w:t>
      </w:r>
    </w:p>
    <w:p w14:paraId="23749D68" w14:textId="77777777" w:rsidR="00C51C53" w:rsidRPr="006A3ED3" w:rsidRDefault="00C51C53" w:rsidP="00347F86">
      <w:pPr>
        <w:pStyle w:val="ListParagraph"/>
        <w:keepNext w:val="0"/>
        <w:keepLines w:val="0"/>
        <w:widowControl/>
        <w:numPr>
          <w:ilvl w:val="0"/>
          <w:numId w:val="106"/>
        </w:numPr>
        <w:spacing w:after="160" w:line="259" w:lineRule="auto"/>
        <w:contextualSpacing/>
        <w:rPr>
          <w:b/>
          <w:bCs/>
        </w:rPr>
      </w:pPr>
      <w:r w:rsidRPr="006A3ED3">
        <w:rPr>
          <w:b/>
          <w:bCs/>
        </w:rPr>
        <w:t xml:space="preserve">Taking note of target 10.3 of the Sustainable Development Goals, the Committee recalls its previous recommendations (CRC/C/AUS/CO/4, para.30) and urges the State party to: </w:t>
      </w:r>
    </w:p>
    <w:p w14:paraId="4BC76344" w14:textId="77777777" w:rsidR="00C51C53" w:rsidRPr="006A3ED3" w:rsidRDefault="00C51C53" w:rsidP="00347F86">
      <w:pPr>
        <w:pStyle w:val="ListParagraph"/>
        <w:keepNext w:val="0"/>
        <w:keepLines w:val="0"/>
        <w:widowControl/>
        <w:numPr>
          <w:ilvl w:val="1"/>
          <w:numId w:val="106"/>
        </w:numPr>
        <w:spacing w:after="160" w:line="259" w:lineRule="auto"/>
        <w:contextualSpacing/>
        <w:rPr>
          <w:b/>
          <w:bCs/>
        </w:rPr>
      </w:pPr>
      <w:r w:rsidRPr="006A3ED3">
        <w:rPr>
          <w:b/>
          <w:bCs/>
        </w:rPr>
        <w:t xml:space="preserve">Address disparities in access to services by Aboriginal and Torres Strait Islander children, children with disabilities, children in alternative care, asylum-seeking, refugee and migrant children, regularly evaluate the enjoyment by those children of their rights and prevent and combat discrimination; </w:t>
      </w:r>
    </w:p>
    <w:p w14:paraId="3B38024B" w14:textId="77777777" w:rsidR="00C51C53" w:rsidRPr="006A3ED3" w:rsidRDefault="00C51C53" w:rsidP="00347F86">
      <w:pPr>
        <w:pStyle w:val="ListParagraph"/>
        <w:keepNext w:val="0"/>
        <w:keepLines w:val="0"/>
        <w:widowControl/>
        <w:numPr>
          <w:ilvl w:val="1"/>
          <w:numId w:val="106"/>
        </w:numPr>
        <w:spacing w:after="160" w:line="259" w:lineRule="auto"/>
        <w:contextualSpacing/>
        <w:rPr>
          <w:b/>
          <w:bCs/>
        </w:rPr>
      </w:pPr>
      <w:r w:rsidRPr="006A3ED3">
        <w:rPr>
          <w:b/>
          <w:bCs/>
        </w:rPr>
        <w:t xml:space="preserve">Strengthen its awareness-raising and other preventative activities against discrimination, including through the school curricula, and take affirmative action for the benefit of the groups of children mentioned above. </w:t>
      </w:r>
    </w:p>
    <w:p w14:paraId="6EBCC1DF" w14:textId="77777777" w:rsidR="00C51C53" w:rsidRPr="006A3ED3" w:rsidRDefault="00C51C53" w:rsidP="00347F86">
      <w:pPr>
        <w:rPr>
          <w:b/>
          <w:bCs/>
          <w:u w:val="single"/>
        </w:rPr>
      </w:pPr>
      <w:r w:rsidRPr="006A3ED3">
        <w:rPr>
          <w:b/>
          <w:bCs/>
          <w:u w:val="single"/>
        </w:rPr>
        <w:t xml:space="preserve">Best interests of the child </w:t>
      </w:r>
    </w:p>
    <w:p w14:paraId="5A6684EA" w14:textId="77777777" w:rsidR="00C51C53" w:rsidRPr="006A3ED3" w:rsidRDefault="00C51C53" w:rsidP="00347F86">
      <w:pPr>
        <w:pStyle w:val="ListParagraph"/>
        <w:keepNext w:val="0"/>
        <w:keepLines w:val="0"/>
        <w:widowControl/>
        <w:numPr>
          <w:ilvl w:val="0"/>
          <w:numId w:val="106"/>
        </w:numPr>
        <w:spacing w:after="160" w:line="259" w:lineRule="auto"/>
        <w:contextualSpacing/>
        <w:rPr>
          <w:b/>
          <w:bCs/>
        </w:rPr>
      </w:pPr>
      <w:r w:rsidRPr="006A3ED3">
        <w:rPr>
          <w:b/>
          <w:bCs/>
        </w:rPr>
        <w:t xml:space="preserve">With reference to its general comment No. 14 (2013) on the right of the child to have his or her best interests taken as a primary consideration, and recalling its previous recommendations (CRC/C/AUS/CO/4, para.32), the Committee recommends that the State party: </w:t>
      </w:r>
    </w:p>
    <w:p w14:paraId="2A05FD6B" w14:textId="77777777" w:rsidR="00C51C53" w:rsidRPr="006A3ED3" w:rsidRDefault="00C51C53" w:rsidP="00347F86">
      <w:pPr>
        <w:pStyle w:val="ListParagraph"/>
        <w:keepNext w:val="0"/>
        <w:keepLines w:val="0"/>
        <w:widowControl/>
        <w:numPr>
          <w:ilvl w:val="1"/>
          <w:numId w:val="106"/>
        </w:numPr>
        <w:spacing w:after="160" w:line="259" w:lineRule="auto"/>
        <w:contextualSpacing/>
        <w:rPr>
          <w:b/>
          <w:bCs/>
        </w:rPr>
      </w:pPr>
      <w:r w:rsidRPr="006A3ED3">
        <w:rPr>
          <w:b/>
          <w:bCs/>
        </w:rPr>
        <w:t xml:space="preserve">Ensure that procedures and criteria guiding all relevant persons in authority for determining the best interests of the child, and for giving it due weight as a primary consideration, are coherent and consistently applied throughout the State party; </w:t>
      </w:r>
    </w:p>
    <w:p w14:paraId="42D7C7BD" w14:textId="77777777" w:rsidR="00C51C53" w:rsidRPr="006A3ED3" w:rsidRDefault="00C51C53" w:rsidP="00347F86">
      <w:pPr>
        <w:pStyle w:val="ListParagraph"/>
        <w:keepNext w:val="0"/>
        <w:keepLines w:val="0"/>
        <w:widowControl/>
        <w:numPr>
          <w:ilvl w:val="1"/>
          <w:numId w:val="106"/>
        </w:numPr>
        <w:spacing w:after="160" w:line="259" w:lineRule="auto"/>
        <w:contextualSpacing/>
        <w:rPr>
          <w:b/>
          <w:bCs/>
        </w:rPr>
      </w:pPr>
      <w:r w:rsidRPr="006A3ED3">
        <w:rPr>
          <w:b/>
          <w:bCs/>
        </w:rPr>
        <w:t xml:space="preserve">Make publicly available all judicial and administrative judgments and decisions regarding children, specifying the criteria used in the individual assessment of the best interests of the child. </w:t>
      </w:r>
    </w:p>
    <w:p w14:paraId="6B167DA4" w14:textId="77777777" w:rsidR="00C51C53" w:rsidRPr="006A3ED3" w:rsidRDefault="00C51C53" w:rsidP="00347F86">
      <w:pPr>
        <w:rPr>
          <w:b/>
          <w:bCs/>
          <w:u w:val="single"/>
        </w:rPr>
      </w:pPr>
      <w:r w:rsidRPr="006A3ED3">
        <w:rPr>
          <w:b/>
          <w:bCs/>
          <w:u w:val="single"/>
        </w:rPr>
        <w:t xml:space="preserve">Right to life, survival and development </w:t>
      </w:r>
    </w:p>
    <w:p w14:paraId="58DEF091" w14:textId="77777777" w:rsidR="00C51C53" w:rsidRPr="00034C99" w:rsidRDefault="00C51C53" w:rsidP="00347F86">
      <w:pPr>
        <w:pStyle w:val="ListParagraph"/>
        <w:keepNext w:val="0"/>
        <w:keepLines w:val="0"/>
        <w:widowControl/>
        <w:numPr>
          <w:ilvl w:val="0"/>
          <w:numId w:val="106"/>
        </w:numPr>
        <w:spacing w:after="160" w:line="259" w:lineRule="auto"/>
        <w:contextualSpacing/>
        <w:rPr>
          <w:b/>
          <w:bCs/>
        </w:rPr>
      </w:pPr>
      <w:r w:rsidRPr="00034C99">
        <w:rPr>
          <w:b/>
          <w:bCs/>
        </w:rPr>
        <w:t xml:space="preserve">The Committee recommends that the State party ensure the effective implementation of the National Injury Prevention Strategy 2018-2021, targeting the underlying causes of child deaths, and continue to support the work of the Australia and New Zealand Child Death Review and Prevention Group. </w:t>
      </w:r>
    </w:p>
    <w:p w14:paraId="7BBFCB68" w14:textId="77777777" w:rsidR="00C51C53" w:rsidRPr="00034C99" w:rsidRDefault="00C51C53" w:rsidP="00347F86">
      <w:pPr>
        <w:rPr>
          <w:b/>
          <w:bCs/>
          <w:u w:val="single"/>
        </w:rPr>
      </w:pPr>
      <w:r w:rsidRPr="00034C99">
        <w:rPr>
          <w:b/>
          <w:bCs/>
          <w:u w:val="single"/>
        </w:rPr>
        <w:t xml:space="preserve">Respect for the views of the child </w:t>
      </w:r>
    </w:p>
    <w:p w14:paraId="07EB41BB" w14:textId="77777777" w:rsidR="00C51C53" w:rsidRPr="00034C99" w:rsidRDefault="00C51C53" w:rsidP="00347F86">
      <w:pPr>
        <w:pStyle w:val="ListParagraph"/>
        <w:keepNext w:val="0"/>
        <w:keepLines w:val="0"/>
        <w:widowControl/>
        <w:numPr>
          <w:ilvl w:val="0"/>
          <w:numId w:val="106"/>
        </w:numPr>
        <w:spacing w:after="160" w:line="259" w:lineRule="auto"/>
        <w:contextualSpacing/>
        <w:rPr>
          <w:b/>
          <w:bCs/>
        </w:rPr>
      </w:pPr>
      <w:r w:rsidRPr="00034C99">
        <w:rPr>
          <w:b/>
          <w:bCs/>
        </w:rPr>
        <w:t xml:space="preserve">With reference to its general comment No. 12 (2009) on the right of the child to be heard, the Committee recalls its previous recommendations (CRC/C/AUS/CO/4, para.34), and recommends that the State party:  </w:t>
      </w:r>
    </w:p>
    <w:p w14:paraId="67455A9A" w14:textId="77777777" w:rsidR="00C51C53" w:rsidRPr="00034C99" w:rsidRDefault="00C51C53" w:rsidP="00347F86">
      <w:pPr>
        <w:pStyle w:val="ListParagraph"/>
        <w:keepNext w:val="0"/>
        <w:keepLines w:val="0"/>
        <w:widowControl/>
        <w:numPr>
          <w:ilvl w:val="1"/>
          <w:numId w:val="106"/>
        </w:numPr>
        <w:spacing w:after="160" w:line="259" w:lineRule="auto"/>
        <w:contextualSpacing/>
        <w:rPr>
          <w:b/>
          <w:bCs/>
        </w:rPr>
      </w:pPr>
      <w:r w:rsidRPr="00034C99">
        <w:rPr>
          <w:b/>
          <w:bCs/>
        </w:rPr>
        <w:t xml:space="preserve">Amend the </w:t>
      </w:r>
      <w:r w:rsidRPr="00034C99">
        <w:rPr>
          <w:b/>
          <w:bCs/>
          <w:i/>
          <w:iCs/>
        </w:rPr>
        <w:t>Family Law Act of 1975</w:t>
      </w:r>
      <w:r w:rsidRPr="00034C99">
        <w:rPr>
          <w:b/>
          <w:bCs/>
        </w:rPr>
        <w:t xml:space="preserve"> (Cth) to provide all children, in accordance with their age and maturity, the opportunity to have their views heard in all matters concerning them, including in “non-court based family services”; </w:t>
      </w:r>
    </w:p>
    <w:p w14:paraId="6AB1C492" w14:textId="77777777" w:rsidR="00C51C53" w:rsidRPr="00034C99" w:rsidRDefault="00C51C53" w:rsidP="00347F86">
      <w:pPr>
        <w:pStyle w:val="ListParagraph"/>
        <w:keepNext w:val="0"/>
        <w:keepLines w:val="0"/>
        <w:widowControl/>
        <w:numPr>
          <w:ilvl w:val="1"/>
          <w:numId w:val="106"/>
        </w:numPr>
        <w:spacing w:after="160" w:line="259" w:lineRule="auto"/>
        <w:contextualSpacing/>
        <w:rPr>
          <w:b/>
          <w:bCs/>
        </w:rPr>
      </w:pPr>
      <w:r w:rsidRPr="00034C99">
        <w:rPr>
          <w:b/>
          <w:bCs/>
        </w:rPr>
        <w:t xml:space="preserve">Amend the </w:t>
      </w:r>
      <w:r w:rsidRPr="00034C99">
        <w:rPr>
          <w:b/>
          <w:bCs/>
          <w:i/>
          <w:iCs/>
        </w:rPr>
        <w:t>Migration Act of 1958</w:t>
      </w:r>
      <w:r w:rsidRPr="00034C99">
        <w:rPr>
          <w:b/>
          <w:bCs/>
        </w:rPr>
        <w:t xml:space="preserve"> (Cth) to guarantee respect for the views of the child at all stages of the migration process; </w:t>
      </w:r>
    </w:p>
    <w:p w14:paraId="40CF1431" w14:textId="77777777" w:rsidR="00C51C53" w:rsidRPr="00034C99" w:rsidRDefault="00C51C53" w:rsidP="00347F86">
      <w:pPr>
        <w:pStyle w:val="ListParagraph"/>
        <w:keepNext w:val="0"/>
        <w:keepLines w:val="0"/>
        <w:widowControl/>
        <w:numPr>
          <w:ilvl w:val="1"/>
          <w:numId w:val="106"/>
        </w:numPr>
        <w:spacing w:after="160" w:line="259" w:lineRule="auto"/>
        <w:contextualSpacing/>
        <w:rPr>
          <w:b/>
          <w:bCs/>
        </w:rPr>
      </w:pPr>
      <w:r w:rsidRPr="00034C99">
        <w:rPr>
          <w:b/>
          <w:bCs/>
        </w:rPr>
        <w:t xml:space="preserve">Provide training and support to the Independent Children’s Lawyers to ensure they have direct contact with the children they represent in Family Courts; </w:t>
      </w:r>
    </w:p>
    <w:p w14:paraId="63467F01" w14:textId="77777777" w:rsidR="00C51C53" w:rsidRPr="00034C99" w:rsidRDefault="00C51C53" w:rsidP="00347F86">
      <w:pPr>
        <w:pStyle w:val="ListParagraph"/>
        <w:keepNext w:val="0"/>
        <w:keepLines w:val="0"/>
        <w:widowControl/>
        <w:numPr>
          <w:ilvl w:val="1"/>
          <w:numId w:val="106"/>
        </w:numPr>
        <w:spacing w:after="160" w:line="259" w:lineRule="auto"/>
        <w:contextualSpacing/>
        <w:rPr>
          <w:b/>
          <w:bCs/>
        </w:rPr>
      </w:pPr>
      <w:r w:rsidRPr="00034C99">
        <w:rPr>
          <w:b/>
          <w:bCs/>
        </w:rPr>
        <w:t xml:space="preserve">Enhance children’s meaningful and empowered participation within the family, community and schools, with particular attention to girls, children with disabilities, Aboriginal and Torres Strait Islander children; </w:t>
      </w:r>
    </w:p>
    <w:p w14:paraId="22833616" w14:textId="77777777" w:rsidR="00C51C53" w:rsidRPr="00034C99" w:rsidRDefault="00C51C53" w:rsidP="00347F86">
      <w:pPr>
        <w:pStyle w:val="ListParagraph"/>
        <w:keepNext w:val="0"/>
        <w:keepLines w:val="0"/>
        <w:widowControl/>
        <w:numPr>
          <w:ilvl w:val="1"/>
          <w:numId w:val="106"/>
        </w:numPr>
        <w:spacing w:after="160" w:line="259" w:lineRule="auto"/>
        <w:contextualSpacing/>
        <w:rPr>
          <w:b/>
          <w:bCs/>
        </w:rPr>
      </w:pPr>
      <w:r w:rsidRPr="00034C99">
        <w:rPr>
          <w:b/>
          <w:bCs/>
        </w:rPr>
        <w:t xml:space="preserve">Develop toolkits for public consultation with children on issues that affect them, including on climate change and the environment.  </w:t>
      </w:r>
    </w:p>
    <w:p w14:paraId="1EBEB2FA" w14:textId="77777777" w:rsidR="00C51C53" w:rsidRPr="00730A5C" w:rsidRDefault="00C51C53" w:rsidP="00347F86">
      <w:pPr>
        <w:spacing w:after="0"/>
        <w:rPr>
          <w:b/>
          <w:bCs/>
        </w:rPr>
      </w:pPr>
      <w:r w:rsidRPr="00730A5C">
        <w:rPr>
          <w:b/>
          <w:bCs/>
        </w:rPr>
        <w:t xml:space="preserve"> D. Civil rights and freedoms (arts. 7, 8, and 13-17) </w:t>
      </w:r>
    </w:p>
    <w:p w14:paraId="14E4D127" w14:textId="77777777" w:rsidR="00C51C53" w:rsidRPr="00034C99" w:rsidRDefault="00C51C53" w:rsidP="00347F86">
      <w:pPr>
        <w:rPr>
          <w:b/>
          <w:bCs/>
          <w:u w:val="single"/>
        </w:rPr>
      </w:pPr>
      <w:r w:rsidRPr="00034C99">
        <w:rPr>
          <w:b/>
          <w:bCs/>
          <w:u w:val="single"/>
        </w:rPr>
        <w:t xml:space="preserve">Birth registration / Name and nationality </w:t>
      </w:r>
    </w:p>
    <w:p w14:paraId="29387EB7" w14:textId="77777777" w:rsidR="00C51C53" w:rsidRPr="00034C99" w:rsidRDefault="00C51C53" w:rsidP="00347F86">
      <w:pPr>
        <w:pStyle w:val="ListParagraph"/>
        <w:keepNext w:val="0"/>
        <w:keepLines w:val="0"/>
        <w:widowControl/>
        <w:numPr>
          <w:ilvl w:val="0"/>
          <w:numId w:val="106"/>
        </w:numPr>
        <w:spacing w:after="160" w:line="259" w:lineRule="auto"/>
        <w:contextualSpacing/>
        <w:rPr>
          <w:b/>
          <w:bCs/>
        </w:rPr>
      </w:pPr>
      <w:r w:rsidRPr="00034C99">
        <w:rPr>
          <w:b/>
          <w:bCs/>
        </w:rPr>
        <w:t xml:space="preserve">Taking note of target 16.9 of the Sustainable Development Goals, the Committee urges the State party to: </w:t>
      </w:r>
    </w:p>
    <w:p w14:paraId="7761F923" w14:textId="77777777" w:rsidR="00C51C53" w:rsidRPr="00034C99" w:rsidRDefault="00C51C53" w:rsidP="00347F86">
      <w:pPr>
        <w:pStyle w:val="ListParagraph"/>
        <w:keepNext w:val="0"/>
        <w:keepLines w:val="0"/>
        <w:widowControl/>
        <w:numPr>
          <w:ilvl w:val="1"/>
          <w:numId w:val="106"/>
        </w:numPr>
        <w:spacing w:after="160" w:line="259" w:lineRule="auto"/>
        <w:contextualSpacing/>
        <w:rPr>
          <w:b/>
          <w:bCs/>
        </w:rPr>
      </w:pPr>
      <w:r w:rsidRPr="00034C99">
        <w:rPr>
          <w:b/>
          <w:bCs/>
        </w:rPr>
        <w:t xml:space="preserve">Ensure that all children, particularly Aboriginal and Torres Strait Islander children, children living in remote areas, and children in child protection services, are registered at birth and receive free birth certificates;  </w:t>
      </w:r>
    </w:p>
    <w:p w14:paraId="049F9893" w14:textId="77777777" w:rsidR="00C51C53" w:rsidRPr="00034C99" w:rsidRDefault="00C51C53" w:rsidP="00347F86">
      <w:pPr>
        <w:pStyle w:val="ListParagraph"/>
        <w:keepNext w:val="0"/>
        <w:keepLines w:val="0"/>
        <w:widowControl/>
        <w:numPr>
          <w:ilvl w:val="1"/>
          <w:numId w:val="106"/>
        </w:numPr>
        <w:spacing w:after="160" w:line="259" w:lineRule="auto"/>
        <w:contextualSpacing/>
        <w:rPr>
          <w:b/>
          <w:bCs/>
        </w:rPr>
      </w:pPr>
      <w:r w:rsidRPr="00034C99">
        <w:rPr>
          <w:b/>
          <w:bCs/>
        </w:rPr>
        <w:t xml:space="preserve">Revoke the December 2015 amendments to the Citizenship Act which allow for children under 18 years to lose their Australian citizenship if they “engage in or are convicted of certain foreign fighting or terrorism related conduct”; </w:t>
      </w:r>
    </w:p>
    <w:p w14:paraId="79ACDF65" w14:textId="77777777" w:rsidR="00C51C53" w:rsidRPr="00034C99" w:rsidRDefault="00C51C53" w:rsidP="00347F86">
      <w:pPr>
        <w:pStyle w:val="ListParagraph"/>
        <w:keepNext w:val="0"/>
        <w:keepLines w:val="0"/>
        <w:widowControl/>
        <w:numPr>
          <w:ilvl w:val="1"/>
          <w:numId w:val="106"/>
        </w:numPr>
        <w:spacing w:after="160" w:line="259" w:lineRule="auto"/>
        <w:contextualSpacing/>
        <w:rPr>
          <w:b/>
          <w:bCs/>
        </w:rPr>
      </w:pPr>
      <w:r w:rsidRPr="00034C99">
        <w:rPr>
          <w:b/>
          <w:bCs/>
        </w:rPr>
        <w:t xml:space="preserve">Ensure that children born through international surrogacy arrangements have access to a clear process with uniform rules throughout the country to obtain Australian nationality. </w:t>
      </w:r>
    </w:p>
    <w:p w14:paraId="78031508" w14:textId="77777777" w:rsidR="00C51C53" w:rsidRPr="00034C99" w:rsidRDefault="00C51C53" w:rsidP="00347F86">
      <w:pPr>
        <w:rPr>
          <w:b/>
          <w:bCs/>
          <w:u w:val="single"/>
        </w:rPr>
      </w:pPr>
      <w:r w:rsidRPr="00034C99">
        <w:rPr>
          <w:b/>
          <w:bCs/>
          <w:u w:val="single"/>
        </w:rPr>
        <w:t xml:space="preserve">Right to identity </w:t>
      </w:r>
    </w:p>
    <w:p w14:paraId="294AD11D" w14:textId="77777777" w:rsidR="00C51C53" w:rsidRPr="003107E5" w:rsidRDefault="00C51C53" w:rsidP="00347F86">
      <w:pPr>
        <w:pStyle w:val="ListParagraph"/>
        <w:keepNext w:val="0"/>
        <w:keepLines w:val="0"/>
        <w:widowControl/>
        <w:numPr>
          <w:ilvl w:val="0"/>
          <w:numId w:val="106"/>
        </w:numPr>
        <w:spacing w:after="160" w:line="259" w:lineRule="auto"/>
        <w:contextualSpacing/>
        <w:rPr>
          <w:b/>
          <w:bCs/>
        </w:rPr>
      </w:pPr>
      <w:r w:rsidRPr="003107E5">
        <w:rPr>
          <w:b/>
          <w:bCs/>
        </w:rPr>
        <w:t xml:space="preserve">The Committee recalling its previous recommendations (CRC/C/AUS/CO/4, para. 38), recommends that the State party: </w:t>
      </w:r>
    </w:p>
    <w:p w14:paraId="36450D18" w14:textId="77777777" w:rsidR="00C51C53" w:rsidRPr="003107E5" w:rsidRDefault="00C51C53" w:rsidP="00347F86">
      <w:pPr>
        <w:pStyle w:val="ListParagraph"/>
        <w:keepNext w:val="0"/>
        <w:keepLines w:val="0"/>
        <w:widowControl/>
        <w:numPr>
          <w:ilvl w:val="1"/>
          <w:numId w:val="106"/>
        </w:numPr>
        <w:spacing w:after="160" w:line="259" w:lineRule="auto"/>
        <w:contextualSpacing/>
        <w:rPr>
          <w:b/>
          <w:bCs/>
        </w:rPr>
      </w:pPr>
      <w:r w:rsidRPr="003107E5">
        <w:rPr>
          <w:b/>
          <w:bCs/>
        </w:rPr>
        <w:t xml:space="preserve">Ensure full respect for the rights of Aboriginal and Torres Strait Islander children, including those placed for adoption, to their identity, name, culture, language and family relationships; </w:t>
      </w:r>
    </w:p>
    <w:p w14:paraId="1214171B" w14:textId="77777777" w:rsidR="00C51C53" w:rsidRPr="003107E5" w:rsidRDefault="00C51C53" w:rsidP="00347F86">
      <w:pPr>
        <w:pStyle w:val="ListParagraph"/>
        <w:keepNext w:val="0"/>
        <w:keepLines w:val="0"/>
        <w:widowControl/>
        <w:numPr>
          <w:ilvl w:val="1"/>
          <w:numId w:val="106"/>
        </w:numPr>
        <w:spacing w:after="160" w:line="259" w:lineRule="auto"/>
        <w:contextualSpacing/>
        <w:rPr>
          <w:b/>
          <w:bCs/>
        </w:rPr>
      </w:pPr>
      <w:r w:rsidRPr="003107E5">
        <w:rPr>
          <w:b/>
          <w:bCs/>
        </w:rPr>
        <w:t xml:space="preserve">Ensure that children born through assisted reproduction technologies, in particular through surrogacy, are able to access information about their origin, and that all involved are provided with appropriate counselling and support. </w:t>
      </w:r>
    </w:p>
    <w:p w14:paraId="27C721EE" w14:textId="77777777" w:rsidR="00C51C53" w:rsidRPr="00034C99" w:rsidRDefault="00C51C53" w:rsidP="00347F86">
      <w:pPr>
        <w:rPr>
          <w:b/>
          <w:bCs/>
          <w:u w:val="single"/>
        </w:rPr>
      </w:pPr>
      <w:r w:rsidRPr="00034C99">
        <w:rPr>
          <w:b/>
          <w:bCs/>
          <w:u w:val="single"/>
        </w:rPr>
        <w:t xml:space="preserve">Freedom of expression </w:t>
      </w:r>
    </w:p>
    <w:p w14:paraId="1D6D6701" w14:textId="77777777" w:rsidR="00C51C53" w:rsidRPr="003107E5" w:rsidRDefault="00C51C53" w:rsidP="00347F86">
      <w:pPr>
        <w:pStyle w:val="ListParagraph"/>
        <w:keepNext w:val="0"/>
        <w:keepLines w:val="0"/>
        <w:widowControl/>
        <w:numPr>
          <w:ilvl w:val="0"/>
          <w:numId w:val="106"/>
        </w:numPr>
        <w:spacing w:after="160" w:line="259" w:lineRule="auto"/>
        <w:contextualSpacing/>
        <w:rPr>
          <w:b/>
          <w:bCs/>
        </w:rPr>
      </w:pPr>
      <w:r w:rsidRPr="003107E5">
        <w:rPr>
          <w:b/>
          <w:bCs/>
        </w:rPr>
        <w:t xml:space="preserve">The Committee recommends that the State party promote the right to freedom of expression, paying particular attention to Aboriginal and Torres Strait Islander children, children with disabilities, children with a refugee or migrant background, and children living in rural or remote areas. </w:t>
      </w:r>
    </w:p>
    <w:p w14:paraId="0915460B" w14:textId="77777777" w:rsidR="00C51C53" w:rsidRPr="003107E5" w:rsidRDefault="00C51C53" w:rsidP="00347F86">
      <w:pPr>
        <w:rPr>
          <w:b/>
          <w:bCs/>
          <w:u w:val="single"/>
        </w:rPr>
      </w:pPr>
      <w:r w:rsidRPr="003107E5">
        <w:rPr>
          <w:b/>
          <w:bCs/>
          <w:u w:val="single"/>
        </w:rPr>
        <w:t xml:space="preserve">Freedom of association and peaceful assembly </w:t>
      </w:r>
    </w:p>
    <w:p w14:paraId="102CBBB6" w14:textId="77777777" w:rsidR="00C51C53" w:rsidRPr="003107E5" w:rsidRDefault="00C51C53" w:rsidP="00347F86">
      <w:pPr>
        <w:pStyle w:val="ListParagraph"/>
        <w:keepNext w:val="0"/>
        <w:keepLines w:val="0"/>
        <w:widowControl/>
        <w:numPr>
          <w:ilvl w:val="0"/>
          <w:numId w:val="106"/>
        </w:numPr>
        <w:spacing w:after="160" w:line="259" w:lineRule="auto"/>
        <w:contextualSpacing/>
        <w:rPr>
          <w:b/>
          <w:bCs/>
        </w:rPr>
      </w:pPr>
      <w:r w:rsidRPr="003107E5">
        <w:rPr>
          <w:b/>
          <w:bCs/>
        </w:rPr>
        <w:t xml:space="preserve">The Committee recalls its previous recommendations (CRC/C/AUS/CO/4, para. 40) and recommends that the State party review its legislation to respect children’s rights to freedom of association and peaceful assembly, particularly regarding Aboriginal and Torres Strait Islander children. </w:t>
      </w:r>
    </w:p>
    <w:p w14:paraId="1F29F2EF" w14:textId="77777777" w:rsidR="00C51C53" w:rsidRPr="003107E5" w:rsidRDefault="00C51C53" w:rsidP="00347F86">
      <w:pPr>
        <w:rPr>
          <w:b/>
          <w:bCs/>
          <w:u w:val="single"/>
        </w:rPr>
      </w:pPr>
      <w:r w:rsidRPr="003107E5">
        <w:rPr>
          <w:b/>
          <w:bCs/>
          <w:u w:val="single"/>
        </w:rPr>
        <w:t xml:space="preserve">Access to appropriate information </w:t>
      </w:r>
    </w:p>
    <w:p w14:paraId="27598F0C" w14:textId="77777777" w:rsidR="00C51C53" w:rsidRPr="005878BC" w:rsidRDefault="00C51C53" w:rsidP="00347F86">
      <w:pPr>
        <w:pStyle w:val="ListParagraph"/>
        <w:keepNext w:val="0"/>
        <w:keepLines w:val="0"/>
        <w:widowControl/>
        <w:numPr>
          <w:ilvl w:val="0"/>
          <w:numId w:val="106"/>
        </w:numPr>
        <w:spacing w:after="160" w:line="259" w:lineRule="auto"/>
        <w:contextualSpacing/>
        <w:rPr>
          <w:b/>
          <w:bCs/>
        </w:rPr>
      </w:pPr>
      <w:r w:rsidRPr="005878BC">
        <w:rPr>
          <w:b/>
          <w:bCs/>
        </w:rPr>
        <w:t xml:space="preserve">The Committee recommends that the State party: </w:t>
      </w:r>
    </w:p>
    <w:p w14:paraId="31D17921" w14:textId="77777777" w:rsidR="00C51C53" w:rsidRPr="005878BC" w:rsidRDefault="00C51C53" w:rsidP="00347F86">
      <w:pPr>
        <w:pStyle w:val="ListParagraph"/>
        <w:keepNext w:val="0"/>
        <w:keepLines w:val="0"/>
        <w:widowControl/>
        <w:numPr>
          <w:ilvl w:val="1"/>
          <w:numId w:val="106"/>
        </w:numPr>
        <w:spacing w:after="160" w:line="259" w:lineRule="auto"/>
        <w:contextualSpacing/>
        <w:rPr>
          <w:b/>
          <w:bCs/>
        </w:rPr>
      </w:pPr>
      <w:r w:rsidRPr="005878BC">
        <w:rPr>
          <w:b/>
          <w:bCs/>
        </w:rPr>
        <w:t xml:space="preserve">Expand access to information, including via the Internet, in the relevant language(s), to children in rural or remote areas; </w:t>
      </w:r>
    </w:p>
    <w:p w14:paraId="4C20C28D" w14:textId="77777777" w:rsidR="00C51C53" w:rsidRPr="005878BC" w:rsidRDefault="00C51C53" w:rsidP="00347F86">
      <w:pPr>
        <w:pStyle w:val="ListParagraph"/>
        <w:keepNext w:val="0"/>
        <w:keepLines w:val="0"/>
        <w:widowControl/>
        <w:numPr>
          <w:ilvl w:val="1"/>
          <w:numId w:val="106"/>
        </w:numPr>
        <w:spacing w:after="160" w:line="259" w:lineRule="auto"/>
        <w:contextualSpacing/>
        <w:rPr>
          <w:b/>
          <w:bCs/>
        </w:rPr>
      </w:pPr>
      <w:r w:rsidRPr="005878BC">
        <w:rPr>
          <w:b/>
          <w:bCs/>
        </w:rPr>
        <w:t xml:space="preserve">Promote children with disabilities’ access to online information through making available audio description and captioning; </w:t>
      </w:r>
    </w:p>
    <w:p w14:paraId="1FD473B7" w14:textId="77777777" w:rsidR="00C51C53" w:rsidRPr="005878BC" w:rsidRDefault="00C51C53" w:rsidP="00347F86">
      <w:pPr>
        <w:pStyle w:val="ListParagraph"/>
        <w:keepNext w:val="0"/>
        <w:keepLines w:val="0"/>
        <w:widowControl/>
        <w:numPr>
          <w:ilvl w:val="1"/>
          <w:numId w:val="106"/>
        </w:numPr>
        <w:spacing w:after="160" w:line="259" w:lineRule="auto"/>
        <w:contextualSpacing/>
        <w:rPr>
          <w:b/>
          <w:bCs/>
        </w:rPr>
      </w:pPr>
      <w:r w:rsidRPr="005878BC">
        <w:rPr>
          <w:b/>
          <w:bCs/>
        </w:rPr>
        <w:t>Ensure that children, their parents and other caregivers are taught appropriate online behaviour, including preventive strategies, against online abuse and/or exploitation.</w:t>
      </w:r>
    </w:p>
    <w:p w14:paraId="3467FAD0" w14:textId="77777777" w:rsidR="00C51C53" w:rsidRPr="00730A5C" w:rsidRDefault="00C51C53" w:rsidP="00347F86">
      <w:pPr>
        <w:spacing w:after="0"/>
        <w:rPr>
          <w:b/>
          <w:bCs/>
        </w:rPr>
      </w:pPr>
      <w:r w:rsidRPr="00730A5C">
        <w:rPr>
          <w:b/>
          <w:bCs/>
        </w:rPr>
        <w:t xml:space="preserve"> D. Violence against children (arts. 19, 24 (3), 28 (2), 34, 37 (a) and 39) </w:t>
      </w:r>
    </w:p>
    <w:p w14:paraId="140DD468" w14:textId="77777777" w:rsidR="00C51C53" w:rsidRPr="003107E5" w:rsidRDefault="00C51C53" w:rsidP="00347F86">
      <w:pPr>
        <w:rPr>
          <w:b/>
          <w:bCs/>
          <w:u w:val="single"/>
        </w:rPr>
      </w:pPr>
      <w:r w:rsidRPr="003107E5">
        <w:rPr>
          <w:b/>
          <w:bCs/>
          <w:u w:val="single"/>
        </w:rPr>
        <w:t xml:space="preserve">Corporal punishment </w:t>
      </w:r>
    </w:p>
    <w:p w14:paraId="719A6143" w14:textId="77777777" w:rsidR="00C51C53" w:rsidRPr="005878BC" w:rsidRDefault="00C51C53" w:rsidP="00347F86">
      <w:pPr>
        <w:pStyle w:val="ListParagraph"/>
        <w:keepNext w:val="0"/>
        <w:keepLines w:val="0"/>
        <w:widowControl/>
        <w:numPr>
          <w:ilvl w:val="0"/>
          <w:numId w:val="106"/>
        </w:numPr>
        <w:spacing w:after="160" w:line="259" w:lineRule="auto"/>
        <w:contextualSpacing/>
        <w:rPr>
          <w:b/>
          <w:bCs/>
        </w:rPr>
      </w:pPr>
      <w:r w:rsidRPr="005878BC">
        <w:rPr>
          <w:b/>
          <w:bCs/>
        </w:rPr>
        <w:t xml:space="preserve">The Committee recall its previous recommendations (CRC/C/AUS/CO/4, paras. 44-45) and urges the State party to: </w:t>
      </w:r>
    </w:p>
    <w:p w14:paraId="4A922C1E" w14:textId="77777777" w:rsidR="00C51C53" w:rsidRPr="005878BC" w:rsidRDefault="00C51C53" w:rsidP="00347F86">
      <w:pPr>
        <w:pStyle w:val="ListParagraph"/>
        <w:keepNext w:val="0"/>
        <w:keepLines w:val="0"/>
        <w:widowControl/>
        <w:numPr>
          <w:ilvl w:val="1"/>
          <w:numId w:val="106"/>
        </w:numPr>
        <w:spacing w:after="160" w:line="259" w:lineRule="auto"/>
        <w:contextualSpacing/>
        <w:rPr>
          <w:b/>
          <w:bCs/>
        </w:rPr>
      </w:pPr>
      <w:r w:rsidRPr="005878BC">
        <w:rPr>
          <w:b/>
          <w:bCs/>
        </w:rPr>
        <w:t xml:space="preserve">Explicitly prohibit corporal punishment in law in all settings, including in homes, public and private schools, detention centres and alternative care settings, and repeal the legal defence of “reasonable chastisement”; </w:t>
      </w:r>
    </w:p>
    <w:p w14:paraId="64B36093" w14:textId="77777777" w:rsidR="00C51C53" w:rsidRPr="005878BC" w:rsidRDefault="00C51C53" w:rsidP="00347F86">
      <w:pPr>
        <w:pStyle w:val="ListParagraph"/>
        <w:keepNext w:val="0"/>
        <w:keepLines w:val="0"/>
        <w:widowControl/>
        <w:numPr>
          <w:ilvl w:val="1"/>
          <w:numId w:val="106"/>
        </w:numPr>
        <w:spacing w:after="160" w:line="259" w:lineRule="auto"/>
        <w:contextualSpacing/>
        <w:rPr>
          <w:b/>
          <w:bCs/>
        </w:rPr>
      </w:pPr>
      <w:r w:rsidRPr="005878BC">
        <w:rPr>
          <w:b/>
          <w:bCs/>
        </w:rPr>
        <w:t xml:space="preserve">Develop awareness-raising and education campaigns to promote positive and alternative forms of discipline, and the adverse consequences of corporal punishment. </w:t>
      </w:r>
    </w:p>
    <w:p w14:paraId="508CD3E6" w14:textId="77777777" w:rsidR="00C51C53" w:rsidRPr="002B2610" w:rsidRDefault="00C51C53" w:rsidP="00347F86">
      <w:pPr>
        <w:rPr>
          <w:b/>
          <w:bCs/>
          <w:u w:val="single"/>
        </w:rPr>
      </w:pPr>
      <w:r w:rsidRPr="002B2610">
        <w:rPr>
          <w:b/>
          <w:bCs/>
          <w:u w:val="single"/>
        </w:rPr>
        <w:t xml:space="preserve">Violence, including sexual violence, abuse and neglect </w:t>
      </w:r>
    </w:p>
    <w:p w14:paraId="45A9F8FE" w14:textId="77777777" w:rsidR="00C51C53" w:rsidRDefault="00C51C53" w:rsidP="00347F86">
      <w:pPr>
        <w:pStyle w:val="ListParagraph"/>
        <w:keepNext w:val="0"/>
        <w:keepLines w:val="0"/>
        <w:widowControl/>
        <w:numPr>
          <w:ilvl w:val="0"/>
          <w:numId w:val="106"/>
        </w:numPr>
        <w:spacing w:after="160" w:line="259" w:lineRule="auto"/>
        <w:contextualSpacing/>
      </w:pPr>
      <w:r w:rsidRPr="006D458B">
        <w:t xml:space="preserve">The Committee welcomes the creation of the National Office for Child Safety in 2018, and the commitment to the National Centre for the Prevention of Child Sexual Abuse in March 2019; the adoption of the National Framework for Protecting Australia’s Children (2009-2020), and the National Plan to Reduce Violence against Women and their Children (2010-2022). It also welcomes the report of the Royal Commission into Institutional Responses to Child Sexual Abuse of December 2017 and the Prime Minister’s National Apology to Victims and Survivors of Institutional Child Sexual Abuse on 22 October 2018. However, the Committee remains seriously concerned about: </w:t>
      </w:r>
    </w:p>
    <w:p w14:paraId="24C20B55"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The high rates of violence against children at home, the third action plan under the National Plan to Reduce Violence against Women and their Children focuses on young people aged 12-20 years, when violence affects children of all ages; and that girls aged 1019 have the highest rate of sexual abuse, with an increasing number perpetrated by their partners;  </w:t>
      </w:r>
    </w:p>
    <w:p w14:paraId="4339744D"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The National Redress Scheme for people who have experienced institutional child sexual abuse excluding some groups of victims, such as non-citizens or non-permanent residents, persons sentenced for a crime to five years or longer, and children under 8 in 2018; </w:t>
      </w:r>
    </w:p>
    <w:p w14:paraId="0E2F7F33"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Victims and survivors of abuse by religious personnel of the Catholic church who participated in the two internal church processes – Towards Healing and The Melbourne Response – being required to sign “deeds of release” preventing them from pursuing independent secular justice mechanisms; </w:t>
      </w:r>
    </w:p>
    <w:p w14:paraId="4F2F771B"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The limited information about the support provided to child victims of family and domestic violence including sexual violence; </w:t>
      </w:r>
    </w:p>
    <w:p w14:paraId="6AF92DC2"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Aboriginal and Torres Strait Islander children continuing to be disproportionally affected by family and domestic violence, and sexual violence, both as victims and witnesses, enduring significant gaps in responses to such violence within these communities, and the limited involvement, leadership and participation of these communities in the development of solutions; </w:t>
      </w:r>
    </w:p>
    <w:p w14:paraId="745D5B57"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Children with disabilities being more vulnerable to violence, neglect and abuse, including girls with disabilities being forced to undergo sterilization procedures and as victims of sexual abuse; </w:t>
      </w:r>
    </w:p>
    <w:p w14:paraId="3C862027"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The limited information available regarding violence against children in remote areas, children with a culturally and linguistically diverse background, and LGBTI children. </w:t>
      </w:r>
    </w:p>
    <w:p w14:paraId="008C4247" w14:textId="77777777" w:rsidR="00C51C53" w:rsidRPr="002B2610" w:rsidRDefault="00C51C53" w:rsidP="00347F86">
      <w:pPr>
        <w:pStyle w:val="ListParagraph"/>
        <w:keepNext w:val="0"/>
        <w:keepLines w:val="0"/>
        <w:widowControl/>
        <w:numPr>
          <w:ilvl w:val="0"/>
          <w:numId w:val="106"/>
        </w:numPr>
        <w:spacing w:after="160" w:line="259" w:lineRule="auto"/>
        <w:contextualSpacing/>
        <w:rPr>
          <w:b/>
          <w:bCs/>
        </w:rPr>
      </w:pPr>
      <w:r w:rsidRPr="002B2610">
        <w:rPr>
          <w:b/>
          <w:bCs/>
        </w:rPr>
        <w:t xml:space="preserve">With reference to its general comment No. 13 (2011) on the right of the child to freedom from all forms of violence and taking note of target 16.2 of the Sustainable Development Goals, the Committee recalls its previous recommendations (CRC/C/AUS/CO/4, paras. 47-48), and urges the State party to: </w:t>
      </w:r>
    </w:p>
    <w:p w14:paraId="1FD7438F" w14:textId="77777777" w:rsidR="00C51C53" w:rsidRPr="002B2610" w:rsidRDefault="00C51C53" w:rsidP="00347F86">
      <w:pPr>
        <w:pStyle w:val="ListParagraph"/>
        <w:keepNext w:val="0"/>
        <w:keepLines w:val="0"/>
        <w:widowControl/>
        <w:numPr>
          <w:ilvl w:val="1"/>
          <w:numId w:val="106"/>
        </w:numPr>
        <w:spacing w:after="160" w:line="259" w:lineRule="auto"/>
        <w:contextualSpacing/>
        <w:rPr>
          <w:b/>
          <w:bCs/>
        </w:rPr>
      </w:pPr>
      <w:r w:rsidRPr="002B2610">
        <w:rPr>
          <w:b/>
          <w:bCs/>
        </w:rPr>
        <w:t xml:space="preserve">Review the action plans of the National Framework and the National Plan to prioritize implementation of key prevention measures and responses to violence against children of all ages, including sexual violence, in particular against girls; </w:t>
      </w:r>
    </w:p>
    <w:p w14:paraId="20478D69" w14:textId="77777777" w:rsidR="00C51C53" w:rsidRPr="002B2610" w:rsidRDefault="00C51C53" w:rsidP="00347F86">
      <w:pPr>
        <w:pStyle w:val="ListParagraph"/>
        <w:keepNext w:val="0"/>
        <w:keepLines w:val="0"/>
        <w:widowControl/>
        <w:numPr>
          <w:ilvl w:val="1"/>
          <w:numId w:val="106"/>
        </w:numPr>
        <w:spacing w:after="160" w:line="259" w:lineRule="auto"/>
        <w:contextualSpacing/>
        <w:rPr>
          <w:b/>
          <w:bCs/>
        </w:rPr>
      </w:pPr>
      <w:r w:rsidRPr="002B2610">
        <w:rPr>
          <w:b/>
          <w:bCs/>
        </w:rPr>
        <w:t xml:space="preserve">Ensure that the National Centre for the Prevention of Child Sexual Abuse establishes a comprehensive standard with regard to intervention in cases of child sexual abuse, including child-friendly, multi-agency measures and appropriate therapeutic services to avoid secondary or re-traumatisation of child victims; </w:t>
      </w:r>
    </w:p>
    <w:p w14:paraId="7408A68F" w14:textId="77777777" w:rsidR="00C51C53" w:rsidRPr="002B2610" w:rsidRDefault="00C51C53" w:rsidP="00347F86">
      <w:pPr>
        <w:pStyle w:val="ListParagraph"/>
        <w:keepNext w:val="0"/>
        <w:keepLines w:val="0"/>
        <w:widowControl/>
        <w:numPr>
          <w:ilvl w:val="1"/>
          <w:numId w:val="106"/>
        </w:numPr>
        <w:spacing w:after="160" w:line="259" w:lineRule="auto"/>
        <w:contextualSpacing/>
        <w:rPr>
          <w:b/>
          <w:bCs/>
        </w:rPr>
      </w:pPr>
      <w:r w:rsidRPr="002B2610">
        <w:rPr>
          <w:b/>
          <w:bCs/>
        </w:rPr>
        <w:t xml:space="preserve">Review the National Redress Scheme to include non-citizens or non-permanent residents, persons sentenced for a crime to five years or longer, and children under 8 in 2018; </w:t>
      </w:r>
    </w:p>
    <w:p w14:paraId="0AEAA0FE" w14:textId="77777777" w:rsidR="00C51C53" w:rsidRPr="002B2610" w:rsidRDefault="00C51C53" w:rsidP="00347F86">
      <w:pPr>
        <w:pStyle w:val="ListParagraph"/>
        <w:keepNext w:val="0"/>
        <w:keepLines w:val="0"/>
        <w:widowControl/>
        <w:numPr>
          <w:ilvl w:val="1"/>
          <w:numId w:val="106"/>
        </w:numPr>
        <w:spacing w:after="160" w:line="259" w:lineRule="auto"/>
        <w:contextualSpacing/>
        <w:rPr>
          <w:b/>
          <w:bCs/>
        </w:rPr>
      </w:pPr>
      <w:r w:rsidRPr="002B2610">
        <w:rPr>
          <w:b/>
          <w:bCs/>
        </w:rPr>
        <w:t xml:space="preserve">Disregard the Catholic church “deeds of release” for the victims and survivors of abuse by religious personnel who wish to pursue an independent and secular redress process; </w:t>
      </w:r>
    </w:p>
    <w:p w14:paraId="4DCD61F4" w14:textId="77777777" w:rsidR="005878BC" w:rsidRDefault="00C51C53" w:rsidP="00347F86">
      <w:pPr>
        <w:pStyle w:val="ListParagraph"/>
        <w:keepNext w:val="0"/>
        <w:keepLines w:val="0"/>
        <w:widowControl/>
        <w:numPr>
          <w:ilvl w:val="1"/>
          <w:numId w:val="106"/>
        </w:numPr>
        <w:spacing w:after="160" w:line="259" w:lineRule="auto"/>
        <w:contextualSpacing/>
        <w:rPr>
          <w:b/>
          <w:bCs/>
        </w:rPr>
      </w:pPr>
      <w:r w:rsidRPr="002B2610">
        <w:rPr>
          <w:b/>
          <w:bCs/>
        </w:rPr>
        <w:t xml:space="preserve">Provide child-specific therapeutic intervention and counselling to child victims of violence, in addition to the support provided to families; </w:t>
      </w:r>
    </w:p>
    <w:p w14:paraId="662EF4D5" w14:textId="40048807" w:rsidR="00C51C53" w:rsidRPr="002B2610" w:rsidRDefault="00C51C53" w:rsidP="00347F86">
      <w:pPr>
        <w:pStyle w:val="ListParagraph"/>
        <w:keepNext w:val="0"/>
        <w:keepLines w:val="0"/>
        <w:widowControl/>
        <w:numPr>
          <w:ilvl w:val="1"/>
          <w:numId w:val="106"/>
        </w:numPr>
        <w:spacing w:after="160" w:line="259" w:lineRule="auto"/>
        <w:contextualSpacing/>
        <w:rPr>
          <w:b/>
          <w:bCs/>
        </w:rPr>
      </w:pPr>
      <w:r w:rsidRPr="002B2610">
        <w:rPr>
          <w:b/>
          <w:bCs/>
        </w:rPr>
        <w:t xml:space="preserve">Substantially increase family violence prevention and responses related to Aboriginal and Torres Strait Islander children, including through the Indigenous Family Safety Programme; </w:t>
      </w:r>
    </w:p>
    <w:p w14:paraId="327370F0" w14:textId="77777777" w:rsidR="00C51C53" w:rsidRPr="002B2610" w:rsidRDefault="00C51C53" w:rsidP="00347F86">
      <w:pPr>
        <w:pStyle w:val="ListParagraph"/>
        <w:keepNext w:val="0"/>
        <w:keepLines w:val="0"/>
        <w:widowControl/>
        <w:numPr>
          <w:ilvl w:val="1"/>
          <w:numId w:val="106"/>
        </w:numPr>
        <w:spacing w:after="160" w:line="259" w:lineRule="auto"/>
        <w:contextualSpacing/>
        <w:rPr>
          <w:b/>
          <w:bCs/>
        </w:rPr>
      </w:pPr>
      <w:r w:rsidRPr="002B2610">
        <w:rPr>
          <w:b/>
          <w:bCs/>
        </w:rPr>
        <w:t xml:space="preserve">Review the National Framework and the National Plan to adequately address violence prevention against children with disabilities, and prohibit by law the sterilization of girls with disabilities without their prior, fully informed and free consent; </w:t>
      </w:r>
    </w:p>
    <w:p w14:paraId="11C06DB3" w14:textId="77777777" w:rsidR="00C51C53" w:rsidRPr="002B2610" w:rsidRDefault="00C51C53" w:rsidP="00347F86">
      <w:pPr>
        <w:pStyle w:val="ListParagraph"/>
        <w:keepNext w:val="0"/>
        <w:keepLines w:val="0"/>
        <w:widowControl/>
        <w:numPr>
          <w:ilvl w:val="1"/>
          <w:numId w:val="106"/>
        </w:numPr>
        <w:spacing w:after="160" w:line="259" w:lineRule="auto"/>
        <w:contextualSpacing/>
        <w:rPr>
          <w:b/>
          <w:bCs/>
        </w:rPr>
      </w:pPr>
      <w:r w:rsidRPr="002B2610">
        <w:rPr>
          <w:b/>
          <w:bCs/>
        </w:rPr>
        <w:t xml:space="preserve">Encourage community-based programmes to address violence in all its forms against children in remote areas and in communities with a culturally and linguistically diverse background, and for LGBTI children. </w:t>
      </w:r>
    </w:p>
    <w:p w14:paraId="1E3D1C95" w14:textId="77777777" w:rsidR="00C51C53" w:rsidRPr="002B2610" w:rsidRDefault="00C51C53" w:rsidP="00347F86">
      <w:pPr>
        <w:rPr>
          <w:b/>
          <w:bCs/>
          <w:u w:val="single"/>
        </w:rPr>
      </w:pPr>
      <w:r w:rsidRPr="002B2610">
        <w:rPr>
          <w:b/>
          <w:bCs/>
          <w:u w:val="single"/>
        </w:rPr>
        <w:t xml:space="preserve">Harmful practices </w:t>
      </w:r>
    </w:p>
    <w:p w14:paraId="297E4E95" w14:textId="77777777" w:rsidR="00C51C53" w:rsidRPr="002B2610" w:rsidRDefault="00C51C53" w:rsidP="00347F86">
      <w:pPr>
        <w:pStyle w:val="ListParagraph"/>
        <w:keepNext w:val="0"/>
        <w:keepLines w:val="0"/>
        <w:widowControl/>
        <w:numPr>
          <w:ilvl w:val="0"/>
          <w:numId w:val="106"/>
        </w:numPr>
        <w:spacing w:after="160" w:line="259" w:lineRule="auto"/>
        <w:contextualSpacing/>
        <w:rPr>
          <w:b/>
          <w:bCs/>
        </w:rPr>
      </w:pPr>
      <w:r w:rsidRPr="002B2610">
        <w:rPr>
          <w:b/>
          <w:bCs/>
        </w:rPr>
        <w:t xml:space="preserve">The Committee welcomes the criminalization of forced marriage and taking note of target 5.3 of the Sustainable Development Goals, urges the State party to: </w:t>
      </w:r>
    </w:p>
    <w:p w14:paraId="6D99646C" w14:textId="77777777" w:rsidR="00C51C53" w:rsidRPr="002B2610" w:rsidRDefault="00C51C53" w:rsidP="00347F86">
      <w:pPr>
        <w:pStyle w:val="ListParagraph"/>
        <w:keepNext w:val="0"/>
        <w:keepLines w:val="0"/>
        <w:widowControl/>
        <w:numPr>
          <w:ilvl w:val="1"/>
          <w:numId w:val="106"/>
        </w:numPr>
        <w:spacing w:after="160" w:line="259" w:lineRule="auto"/>
        <w:contextualSpacing/>
        <w:rPr>
          <w:b/>
          <w:bCs/>
        </w:rPr>
      </w:pPr>
      <w:r w:rsidRPr="002B2610">
        <w:rPr>
          <w:b/>
          <w:bCs/>
        </w:rPr>
        <w:t xml:space="preserve">Strengthen its measures to raise awareness on the harmful effects of child marriage on the physical, mental health and well-being of girls; </w:t>
      </w:r>
    </w:p>
    <w:p w14:paraId="30AE6937" w14:textId="77777777" w:rsidR="00C51C53" w:rsidRPr="002B2610" w:rsidRDefault="00C51C53" w:rsidP="00347F86">
      <w:pPr>
        <w:pStyle w:val="ListParagraph"/>
        <w:keepNext w:val="0"/>
        <w:keepLines w:val="0"/>
        <w:widowControl/>
        <w:numPr>
          <w:ilvl w:val="1"/>
          <w:numId w:val="106"/>
        </w:numPr>
        <w:spacing w:after="160" w:line="259" w:lineRule="auto"/>
        <w:contextualSpacing/>
        <w:rPr>
          <w:b/>
          <w:bCs/>
        </w:rPr>
      </w:pPr>
      <w:r w:rsidRPr="002B2610">
        <w:rPr>
          <w:b/>
          <w:bCs/>
        </w:rPr>
        <w:t xml:space="preserve">Enact legislation explicitly prohibiting coerced sterilisation or unnecessary medical or surgical treatment, guaranteeing bodily integrity and autonomy to intersex children as well as adequate support and counselling to families of intersex children. </w:t>
      </w:r>
    </w:p>
    <w:p w14:paraId="2E071EB3" w14:textId="77777777" w:rsidR="00C51C53" w:rsidRPr="00730A5C" w:rsidRDefault="00C51C53" w:rsidP="00347F86">
      <w:pPr>
        <w:spacing w:after="0"/>
        <w:rPr>
          <w:b/>
          <w:bCs/>
        </w:rPr>
      </w:pPr>
      <w:r w:rsidRPr="00730A5C">
        <w:rPr>
          <w:b/>
          <w:bCs/>
        </w:rPr>
        <w:t xml:space="preserve">E. Family environment and alternative care (arts. 5, 9-11, 18 (1) and (2), 20-21, 25 and 27 (4)) </w:t>
      </w:r>
    </w:p>
    <w:p w14:paraId="623189F3" w14:textId="77777777" w:rsidR="00C51C53" w:rsidRPr="002B2610" w:rsidRDefault="00C51C53" w:rsidP="00347F86">
      <w:pPr>
        <w:rPr>
          <w:b/>
          <w:bCs/>
          <w:u w:val="single"/>
        </w:rPr>
      </w:pPr>
      <w:r w:rsidRPr="002B2610">
        <w:rPr>
          <w:b/>
          <w:bCs/>
          <w:u w:val="single"/>
        </w:rPr>
        <w:t xml:space="preserve">Family environment </w:t>
      </w:r>
    </w:p>
    <w:p w14:paraId="21860FB6" w14:textId="77777777" w:rsidR="00C51C53" w:rsidRPr="00785130" w:rsidRDefault="00C51C53" w:rsidP="00347F86">
      <w:pPr>
        <w:pStyle w:val="ListParagraph"/>
        <w:keepNext w:val="0"/>
        <w:keepLines w:val="0"/>
        <w:widowControl/>
        <w:numPr>
          <w:ilvl w:val="0"/>
          <w:numId w:val="106"/>
        </w:numPr>
        <w:spacing w:after="160" w:line="259" w:lineRule="auto"/>
        <w:contextualSpacing/>
        <w:rPr>
          <w:b/>
          <w:bCs/>
        </w:rPr>
      </w:pPr>
      <w:r w:rsidRPr="00785130">
        <w:rPr>
          <w:b/>
          <w:bCs/>
        </w:rPr>
        <w:t xml:space="preserve">The Committee recalls its previous recommendations (CRC/C/AUS/CO/4, para. 50), and urges the State party to: </w:t>
      </w:r>
    </w:p>
    <w:p w14:paraId="2F158A31" w14:textId="77777777" w:rsidR="00C51C53" w:rsidRPr="00785130" w:rsidRDefault="00C51C53" w:rsidP="00347F86">
      <w:pPr>
        <w:pStyle w:val="ListParagraph"/>
        <w:keepNext w:val="0"/>
        <w:keepLines w:val="0"/>
        <w:widowControl/>
        <w:numPr>
          <w:ilvl w:val="1"/>
          <w:numId w:val="106"/>
        </w:numPr>
        <w:spacing w:after="160" w:line="259" w:lineRule="auto"/>
        <w:contextualSpacing/>
        <w:rPr>
          <w:b/>
          <w:bCs/>
        </w:rPr>
      </w:pPr>
      <w:r w:rsidRPr="00785130">
        <w:rPr>
          <w:b/>
          <w:bCs/>
        </w:rPr>
        <w:t xml:space="preserve">Provide the necessary human, technical and financial resources to family support services to provide children and their families, particularly Aboriginal and Torres Strait Islanders, with the support needed to prevent violence, abuse and neglect; </w:t>
      </w:r>
    </w:p>
    <w:p w14:paraId="686341CE" w14:textId="77777777" w:rsidR="00C51C53" w:rsidRPr="00785130" w:rsidRDefault="00C51C53" w:rsidP="00347F86">
      <w:pPr>
        <w:pStyle w:val="ListParagraph"/>
        <w:keepNext w:val="0"/>
        <w:keepLines w:val="0"/>
        <w:widowControl/>
        <w:numPr>
          <w:ilvl w:val="1"/>
          <w:numId w:val="106"/>
        </w:numPr>
        <w:spacing w:after="160" w:line="259" w:lineRule="auto"/>
        <w:contextualSpacing/>
        <w:rPr>
          <w:b/>
          <w:bCs/>
        </w:rPr>
      </w:pPr>
      <w:r w:rsidRPr="00785130">
        <w:rPr>
          <w:b/>
          <w:bCs/>
        </w:rPr>
        <w:t xml:space="preserve">Extend paid maternity leave to six months to support appropriate care of newborn children. </w:t>
      </w:r>
    </w:p>
    <w:p w14:paraId="42E06B08" w14:textId="77777777" w:rsidR="00C51C53" w:rsidRPr="00785130" w:rsidRDefault="00C51C53" w:rsidP="00347F86">
      <w:pPr>
        <w:rPr>
          <w:b/>
          <w:bCs/>
          <w:u w:val="single"/>
        </w:rPr>
      </w:pPr>
      <w:r w:rsidRPr="00785130">
        <w:rPr>
          <w:b/>
          <w:bCs/>
          <w:u w:val="single"/>
        </w:rPr>
        <w:t xml:space="preserve">Children deprived of a family environment </w:t>
      </w:r>
    </w:p>
    <w:p w14:paraId="3676DAAA" w14:textId="77777777" w:rsidR="00C51C53" w:rsidRDefault="00C51C53" w:rsidP="00347F86">
      <w:pPr>
        <w:pStyle w:val="ListParagraph"/>
        <w:keepNext w:val="0"/>
        <w:keepLines w:val="0"/>
        <w:widowControl/>
        <w:numPr>
          <w:ilvl w:val="0"/>
          <w:numId w:val="106"/>
        </w:numPr>
        <w:spacing w:after="160" w:line="259" w:lineRule="auto"/>
        <w:contextualSpacing/>
      </w:pPr>
      <w:r w:rsidRPr="006D458B">
        <w:t xml:space="preserve">The Committee notes the efforts undertaken by the State party to improve the situation regarding children in alternative care, but remains seriously concerned about: </w:t>
      </w:r>
    </w:p>
    <w:p w14:paraId="08AF6D8C"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The enduring high number of children in alternative care; </w:t>
      </w:r>
    </w:p>
    <w:p w14:paraId="4D0A59C4"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The continuing over-representation of Aboriginal and Torres Strait Islander children in alternative care, often outside their communities; </w:t>
      </w:r>
    </w:p>
    <w:p w14:paraId="2122A01A"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Different criteria across jurisdictions for decisions on child removal and placement in care; </w:t>
      </w:r>
    </w:p>
    <w:p w14:paraId="4864CE80"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Despite the 25 enquiries conducted since 2012, the child protection systems still not having sufficient human, technical and financial resources and not being able to provide adequate professional support to children, often resulting in: </w:t>
      </w:r>
    </w:p>
    <w:p w14:paraId="5E52E229" w14:textId="77777777" w:rsidR="00C51C53" w:rsidRDefault="00C51C53" w:rsidP="00347F86">
      <w:pPr>
        <w:pStyle w:val="ListParagraph"/>
        <w:keepNext w:val="0"/>
        <w:keepLines w:val="0"/>
        <w:widowControl/>
        <w:numPr>
          <w:ilvl w:val="2"/>
          <w:numId w:val="106"/>
        </w:numPr>
        <w:spacing w:after="160" w:line="259" w:lineRule="auto"/>
        <w:contextualSpacing/>
      </w:pPr>
      <w:r w:rsidRPr="006D458B">
        <w:t xml:space="preserve">Badly trained and poorly supported staff; </w:t>
      </w:r>
    </w:p>
    <w:p w14:paraId="2CBB1AAF" w14:textId="77777777" w:rsidR="00C51C53" w:rsidRDefault="00C51C53" w:rsidP="00347F86">
      <w:pPr>
        <w:pStyle w:val="ListParagraph"/>
        <w:keepNext w:val="0"/>
        <w:keepLines w:val="0"/>
        <w:widowControl/>
        <w:numPr>
          <w:ilvl w:val="2"/>
          <w:numId w:val="106"/>
        </w:numPr>
        <w:spacing w:after="160" w:line="259" w:lineRule="auto"/>
        <w:contextualSpacing/>
      </w:pPr>
      <w:r w:rsidRPr="006D458B">
        <w:t xml:space="preserve">Inadequate matching of children of different ages, experiences and background (in particular, child offenders and child victims of abuse are often placed together); </w:t>
      </w:r>
    </w:p>
    <w:p w14:paraId="20FB729C" w14:textId="77777777" w:rsidR="00C51C53" w:rsidRDefault="00C51C53" w:rsidP="00347F86">
      <w:pPr>
        <w:pStyle w:val="ListParagraph"/>
        <w:keepNext w:val="0"/>
        <w:keepLines w:val="0"/>
        <w:widowControl/>
        <w:numPr>
          <w:ilvl w:val="2"/>
          <w:numId w:val="106"/>
        </w:numPr>
        <w:spacing w:after="160" w:line="259" w:lineRule="auto"/>
        <w:contextualSpacing/>
      </w:pPr>
      <w:r w:rsidRPr="006D458B">
        <w:t xml:space="preserve">Excessive reliance on police interference and the criminal justice system when dealing with children’s behavioural problems without ensuring appropriate therapeutic services intervention; </w:t>
      </w:r>
    </w:p>
    <w:p w14:paraId="696885A3"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Children with disabilities being more at risk of maltreatment in institutions; </w:t>
      </w:r>
    </w:p>
    <w:p w14:paraId="69DBBC8B"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The limited access of children in alternative care to mental health and therapeutic services. </w:t>
      </w:r>
    </w:p>
    <w:p w14:paraId="2DDD03C7" w14:textId="77777777" w:rsidR="00C51C53" w:rsidRPr="00785130" w:rsidRDefault="00C51C53" w:rsidP="00347F86">
      <w:pPr>
        <w:pStyle w:val="ListParagraph"/>
        <w:keepNext w:val="0"/>
        <w:keepLines w:val="0"/>
        <w:widowControl/>
        <w:numPr>
          <w:ilvl w:val="0"/>
          <w:numId w:val="106"/>
        </w:numPr>
        <w:spacing w:after="160" w:line="259" w:lineRule="auto"/>
        <w:contextualSpacing/>
        <w:rPr>
          <w:b/>
          <w:bCs/>
        </w:rPr>
      </w:pPr>
      <w:r w:rsidRPr="00785130">
        <w:rPr>
          <w:b/>
          <w:bCs/>
        </w:rPr>
        <w:t xml:space="preserve">Drawing the State party’s attention to the Guidelines for the Alternative Care of Children (see General Assembly resolution 64/142, annex), the Committee recalls its previous recommendations (CRC/C/AUS/CO/4, para. 52), and urges the State party to: </w:t>
      </w:r>
    </w:p>
    <w:p w14:paraId="12E6B69F" w14:textId="77777777" w:rsidR="00C51C53" w:rsidRPr="00785130" w:rsidRDefault="00C51C53" w:rsidP="00347F86">
      <w:pPr>
        <w:pStyle w:val="ListParagraph"/>
        <w:keepNext w:val="0"/>
        <w:keepLines w:val="0"/>
        <w:widowControl/>
        <w:numPr>
          <w:ilvl w:val="1"/>
          <w:numId w:val="106"/>
        </w:numPr>
        <w:spacing w:after="160" w:line="259" w:lineRule="auto"/>
        <w:contextualSpacing/>
        <w:rPr>
          <w:b/>
          <w:bCs/>
        </w:rPr>
      </w:pPr>
      <w:r w:rsidRPr="00785130">
        <w:rPr>
          <w:b/>
          <w:bCs/>
        </w:rPr>
        <w:t xml:space="preserve">Strongly invest in prevention measures for children and their families to avoid child removal and, when this is a necessary measure, to limit it to the shortest time possible, and ensure participation of children, their families and communities in decision-making, to guarantee an individualised and community-sensitive approach; </w:t>
      </w:r>
    </w:p>
    <w:p w14:paraId="37F8B69F" w14:textId="77777777" w:rsidR="00C51C53" w:rsidRPr="00785130" w:rsidRDefault="00C51C53" w:rsidP="00347F86">
      <w:pPr>
        <w:pStyle w:val="ListParagraph"/>
        <w:keepNext w:val="0"/>
        <w:keepLines w:val="0"/>
        <w:widowControl/>
        <w:numPr>
          <w:ilvl w:val="1"/>
          <w:numId w:val="106"/>
        </w:numPr>
        <w:spacing w:after="160" w:line="259" w:lineRule="auto"/>
        <w:contextualSpacing/>
        <w:rPr>
          <w:b/>
          <w:bCs/>
        </w:rPr>
      </w:pPr>
      <w:r w:rsidRPr="00785130">
        <w:rPr>
          <w:b/>
          <w:bCs/>
        </w:rPr>
        <w:t xml:space="preserve">Harmonize, make transparent and publicize the criteria for removal and placement of a child in alternative care across jurisdictions to provide the highest level of protection;  </w:t>
      </w:r>
    </w:p>
    <w:p w14:paraId="5B82C8D4" w14:textId="77777777" w:rsidR="00C51C53" w:rsidRPr="00785130" w:rsidRDefault="00C51C53" w:rsidP="00347F86">
      <w:pPr>
        <w:pStyle w:val="ListParagraph"/>
        <w:keepNext w:val="0"/>
        <w:keepLines w:val="0"/>
        <w:widowControl/>
        <w:numPr>
          <w:ilvl w:val="1"/>
          <w:numId w:val="106"/>
        </w:numPr>
        <w:spacing w:after="160" w:line="259" w:lineRule="auto"/>
        <w:contextualSpacing/>
        <w:rPr>
          <w:b/>
          <w:bCs/>
        </w:rPr>
      </w:pPr>
      <w:r w:rsidRPr="00785130">
        <w:rPr>
          <w:b/>
          <w:bCs/>
        </w:rPr>
        <w:t xml:space="preserve">Ensure the adequate human, technical and financial resources to child protection services and alternative care and proper training of those working with and for children in alternative care, in particular to enhance preventive measures in order to avoid ‘care to crime drift’; </w:t>
      </w:r>
    </w:p>
    <w:p w14:paraId="435F4967" w14:textId="77777777" w:rsidR="00C51C53" w:rsidRPr="00785130" w:rsidRDefault="00C51C53" w:rsidP="00347F86">
      <w:pPr>
        <w:pStyle w:val="ListParagraph"/>
        <w:keepNext w:val="0"/>
        <w:keepLines w:val="0"/>
        <w:widowControl/>
        <w:numPr>
          <w:ilvl w:val="1"/>
          <w:numId w:val="106"/>
        </w:numPr>
        <w:spacing w:after="160" w:line="259" w:lineRule="auto"/>
        <w:contextualSpacing/>
        <w:rPr>
          <w:b/>
          <w:bCs/>
        </w:rPr>
      </w:pPr>
      <w:r w:rsidRPr="00785130">
        <w:rPr>
          <w:b/>
          <w:bCs/>
        </w:rPr>
        <w:t>Strongly invest in measures developed and implemented for Aboriginal and Torres Strait Islander children and communities to prevent their placement in out-of-home care, provide the adequate</w:t>
      </w:r>
      <w:r w:rsidRPr="006D458B">
        <w:t xml:space="preserve"> </w:t>
      </w:r>
      <w:r w:rsidRPr="00785130">
        <w:rPr>
          <w:b/>
          <w:bCs/>
        </w:rPr>
        <w:t xml:space="preserve">support while in alternative care and facilitate their reintegration into their families and communities; </w:t>
      </w:r>
    </w:p>
    <w:p w14:paraId="398FCCD6" w14:textId="77777777" w:rsidR="00C51C53" w:rsidRPr="00785130" w:rsidRDefault="00C51C53" w:rsidP="00347F86">
      <w:pPr>
        <w:pStyle w:val="ListParagraph"/>
        <w:keepNext w:val="0"/>
        <w:keepLines w:val="0"/>
        <w:widowControl/>
        <w:numPr>
          <w:ilvl w:val="1"/>
          <w:numId w:val="106"/>
        </w:numPr>
        <w:spacing w:after="160" w:line="259" w:lineRule="auto"/>
        <w:contextualSpacing/>
        <w:rPr>
          <w:b/>
          <w:bCs/>
        </w:rPr>
      </w:pPr>
      <w:r w:rsidRPr="00785130">
        <w:rPr>
          <w:b/>
          <w:bCs/>
        </w:rPr>
        <w:t xml:space="preserve">Provide adequate training to child protection carers on the rights and needs of children with disabilities to prevent their maltreatment and abuse; </w:t>
      </w:r>
    </w:p>
    <w:p w14:paraId="5CB1EE1B" w14:textId="77777777" w:rsidR="00C51C53" w:rsidRDefault="00C51C53" w:rsidP="00347F86">
      <w:pPr>
        <w:pStyle w:val="ListParagraph"/>
        <w:keepNext w:val="0"/>
        <w:keepLines w:val="0"/>
        <w:widowControl/>
        <w:numPr>
          <w:ilvl w:val="1"/>
          <w:numId w:val="106"/>
        </w:numPr>
        <w:spacing w:after="160" w:line="259" w:lineRule="auto"/>
        <w:contextualSpacing/>
        <w:rPr>
          <w:b/>
          <w:bCs/>
        </w:rPr>
      </w:pPr>
      <w:r w:rsidRPr="00785130">
        <w:rPr>
          <w:b/>
          <w:bCs/>
        </w:rPr>
        <w:t xml:space="preserve">Ensure that children in alternative care have access to the mental health and therapeutic services necessary for their healing and rehabilitation. </w:t>
      </w:r>
    </w:p>
    <w:p w14:paraId="31085CC6" w14:textId="77777777" w:rsidR="00C51C53" w:rsidRPr="00730A5C" w:rsidRDefault="00C51C53" w:rsidP="00347F86">
      <w:pPr>
        <w:spacing w:after="0"/>
        <w:rPr>
          <w:b/>
          <w:bCs/>
        </w:rPr>
      </w:pPr>
      <w:r w:rsidRPr="00730A5C">
        <w:rPr>
          <w:b/>
          <w:bCs/>
        </w:rPr>
        <w:t xml:space="preserve">F. Disability, basic health and welfare (arts. 6, 18 (3), 23, 24, 26, 27 (1)-(3) and 33) </w:t>
      </w:r>
    </w:p>
    <w:p w14:paraId="16084493" w14:textId="77777777" w:rsidR="00C51C53" w:rsidRPr="00785130" w:rsidRDefault="00C51C53" w:rsidP="00347F86">
      <w:pPr>
        <w:rPr>
          <w:b/>
          <w:bCs/>
          <w:u w:val="single"/>
        </w:rPr>
      </w:pPr>
      <w:r w:rsidRPr="00785130">
        <w:rPr>
          <w:b/>
          <w:bCs/>
          <w:u w:val="single"/>
        </w:rPr>
        <w:t xml:space="preserve">Children with disabilities </w:t>
      </w:r>
    </w:p>
    <w:p w14:paraId="563B68E2" w14:textId="77777777" w:rsidR="00C51C53" w:rsidRPr="00785130" w:rsidRDefault="00C51C53" w:rsidP="00347F86">
      <w:pPr>
        <w:pStyle w:val="ListParagraph"/>
        <w:keepNext w:val="0"/>
        <w:keepLines w:val="0"/>
        <w:widowControl/>
        <w:numPr>
          <w:ilvl w:val="0"/>
          <w:numId w:val="106"/>
        </w:numPr>
        <w:spacing w:after="160" w:line="259" w:lineRule="auto"/>
        <w:contextualSpacing/>
        <w:rPr>
          <w:b/>
          <w:bCs/>
        </w:rPr>
      </w:pPr>
      <w:r w:rsidRPr="00785130">
        <w:rPr>
          <w:b/>
          <w:bCs/>
        </w:rPr>
        <w:t xml:space="preserve">The Committee welcomes the establishment of the National Disability Insurance Scheme in 2013 and, recalling its previous recommendations (CRC/C/AUS/CO/4, para. 58) and the other recommendations herein, further recommends that the State party: </w:t>
      </w:r>
    </w:p>
    <w:p w14:paraId="403389C2" w14:textId="77777777" w:rsidR="00C51C53" w:rsidRPr="00785130" w:rsidRDefault="00C51C53" w:rsidP="00347F86">
      <w:pPr>
        <w:pStyle w:val="ListParagraph"/>
        <w:keepNext w:val="0"/>
        <w:keepLines w:val="0"/>
        <w:widowControl/>
        <w:numPr>
          <w:ilvl w:val="1"/>
          <w:numId w:val="106"/>
        </w:numPr>
        <w:spacing w:after="160" w:line="259" w:lineRule="auto"/>
        <w:contextualSpacing/>
        <w:rPr>
          <w:b/>
          <w:bCs/>
        </w:rPr>
      </w:pPr>
      <w:r w:rsidRPr="00785130">
        <w:rPr>
          <w:b/>
          <w:bCs/>
        </w:rPr>
        <w:t xml:space="preserve">Make clear the eligibility criteria and the types of support covered by the Scheme and ensure it has the necessary human, technical and financial resources for its optimal and timely implementation; </w:t>
      </w:r>
    </w:p>
    <w:p w14:paraId="1438A149" w14:textId="77777777" w:rsidR="00C51C53" w:rsidRPr="00785130" w:rsidRDefault="00C51C53" w:rsidP="00347F86">
      <w:pPr>
        <w:pStyle w:val="ListParagraph"/>
        <w:keepNext w:val="0"/>
        <w:keepLines w:val="0"/>
        <w:widowControl/>
        <w:numPr>
          <w:ilvl w:val="1"/>
          <w:numId w:val="106"/>
        </w:numPr>
        <w:spacing w:after="160" w:line="259" w:lineRule="auto"/>
        <w:contextualSpacing/>
        <w:rPr>
          <w:b/>
          <w:bCs/>
        </w:rPr>
      </w:pPr>
      <w:r w:rsidRPr="00785130">
        <w:rPr>
          <w:b/>
          <w:bCs/>
        </w:rPr>
        <w:t xml:space="preserve">Conduct awareness-raising campaigns aimed at government officials, the public and families to combat the stigmatization of and prejudice against children with disabilities and promote a positive image of such children. </w:t>
      </w:r>
    </w:p>
    <w:p w14:paraId="5B901DC6" w14:textId="77777777" w:rsidR="00C51C53" w:rsidRPr="00785130" w:rsidRDefault="00C51C53" w:rsidP="00347F86">
      <w:pPr>
        <w:rPr>
          <w:b/>
          <w:bCs/>
          <w:u w:val="single"/>
        </w:rPr>
      </w:pPr>
      <w:r w:rsidRPr="00785130">
        <w:rPr>
          <w:b/>
          <w:bCs/>
          <w:u w:val="single"/>
        </w:rPr>
        <w:t xml:space="preserve">Health and health services </w:t>
      </w:r>
    </w:p>
    <w:p w14:paraId="42D30DDF" w14:textId="77777777" w:rsidR="00C51C53" w:rsidRPr="00785130" w:rsidRDefault="00C51C53" w:rsidP="00347F86">
      <w:pPr>
        <w:pStyle w:val="ListParagraph"/>
        <w:keepNext w:val="0"/>
        <w:keepLines w:val="0"/>
        <w:widowControl/>
        <w:numPr>
          <w:ilvl w:val="0"/>
          <w:numId w:val="106"/>
        </w:numPr>
        <w:spacing w:after="160" w:line="259" w:lineRule="auto"/>
        <w:contextualSpacing/>
        <w:rPr>
          <w:b/>
          <w:bCs/>
        </w:rPr>
      </w:pPr>
      <w:r w:rsidRPr="00785130">
        <w:rPr>
          <w:b/>
          <w:bCs/>
        </w:rPr>
        <w:t xml:space="preserve">With reference to its general comment No. 15 (2013) on the right of the child to the enjoyment of the highest attainable standard of health, and recalling its previous recommendations (CRC/C/AUS/CO/4, para. 60), the Committee urges the State party to: </w:t>
      </w:r>
    </w:p>
    <w:p w14:paraId="35C7EECB" w14:textId="77777777" w:rsidR="00C51C53" w:rsidRPr="00785130" w:rsidRDefault="00C51C53" w:rsidP="00347F86">
      <w:pPr>
        <w:pStyle w:val="ListParagraph"/>
        <w:keepNext w:val="0"/>
        <w:keepLines w:val="0"/>
        <w:widowControl/>
        <w:numPr>
          <w:ilvl w:val="1"/>
          <w:numId w:val="106"/>
        </w:numPr>
        <w:spacing w:after="160" w:line="259" w:lineRule="auto"/>
        <w:contextualSpacing/>
        <w:rPr>
          <w:b/>
          <w:bCs/>
        </w:rPr>
      </w:pPr>
      <w:r w:rsidRPr="00785130">
        <w:rPr>
          <w:b/>
          <w:bCs/>
        </w:rPr>
        <w:t xml:space="preserve">Promptly address the disparities in health status of Aboriginal and Torres Strait Island children, children with disabilities, children living in remote or rural areas, and children in alternative care; </w:t>
      </w:r>
    </w:p>
    <w:p w14:paraId="52209FDC" w14:textId="77777777" w:rsidR="00C51C53" w:rsidRPr="00785130" w:rsidRDefault="00C51C53" w:rsidP="00347F86">
      <w:pPr>
        <w:pStyle w:val="ListParagraph"/>
        <w:keepNext w:val="0"/>
        <w:keepLines w:val="0"/>
        <w:widowControl/>
        <w:numPr>
          <w:ilvl w:val="1"/>
          <w:numId w:val="106"/>
        </w:numPr>
        <w:spacing w:after="160" w:line="259" w:lineRule="auto"/>
        <w:contextualSpacing/>
        <w:rPr>
          <w:b/>
          <w:bCs/>
        </w:rPr>
      </w:pPr>
      <w:r w:rsidRPr="00785130">
        <w:rPr>
          <w:b/>
          <w:bCs/>
        </w:rPr>
        <w:t xml:space="preserve">Address the increasing rate of child obesity. </w:t>
      </w:r>
    </w:p>
    <w:p w14:paraId="48A1AB04" w14:textId="77777777" w:rsidR="00C51C53" w:rsidRPr="00943F89" w:rsidRDefault="00C51C53" w:rsidP="00347F86">
      <w:pPr>
        <w:rPr>
          <w:b/>
          <w:bCs/>
          <w:u w:val="single"/>
        </w:rPr>
      </w:pPr>
      <w:r w:rsidRPr="00943F89">
        <w:rPr>
          <w:b/>
          <w:bCs/>
          <w:u w:val="single"/>
        </w:rPr>
        <w:t xml:space="preserve">Mental health </w:t>
      </w:r>
    </w:p>
    <w:p w14:paraId="7D2A8819" w14:textId="77777777" w:rsidR="00C51C53" w:rsidRDefault="00C51C53" w:rsidP="00347F86">
      <w:pPr>
        <w:pStyle w:val="ListParagraph"/>
        <w:keepNext w:val="0"/>
        <w:keepLines w:val="0"/>
        <w:widowControl/>
        <w:numPr>
          <w:ilvl w:val="0"/>
          <w:numId w:val="106"/>
        </w:numPr>
        <w:spacing w:after="160" w:line="259" w:lineRule="auto"/>
        <w:contextualSpacing/>
      </w:pPr>
      <w:r w:rsidRPr="006D458B">
        <w:t xml:space="preserve">The Committee is seriously concerned that the number of children with mental health problems is increasing and, while welcoming the adoption of the 2017 Fifth National Mental Health and Suicide Prevention Plan, is concerned that it insufficiently includes child-specific measures. The Committee is also particularly concerned that: </w:t>
      </w:r>
    </w:p>
    <w:p w14:paraId="63B42A81"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Almost one in seven children were assessed with mental health problems, with suicide being the leading cause of death for those aged 15-24; </w:t>
      </w:r>
    </w:p>
    <w:p w14:paraId="11CF87C9" w14:textId="77777777" w:rsidR="00C51C53" w:rsidRPr="006D458B" w:rsidRDefault="00C51C53" w:rsidP="00347F86">
      <w:pPr>
        <w:pStyle w:val="ListParagraph"/>
        <w:keepNext w:val="0"/>
        <w:keepLines w:val="0"/>
        <w:widowControl/>
        <w:numPr>
          <w:ilvl w:val="1"/>
          <w:numId w:val="106"/>
        </w:numPr>
        <w:spacing w:after="160" w:line="259" w:lineRule="auto"/>
        <w:contextualSpacing/>
      </w:pPr>
      <w:r w:rsidRPr="006D458B">
        <w:t xml:space="preserve">The State party is among the countries with the highest rate of ADHD diagnosis in the world for children 5-14 years, and the number of psychostimulant drugs prescriptions has increased dramatically; </w:t>
      </w:r>
    </w:p>
    <w:p w14:paraId="6198D33A"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Children themselves have identified mental health as a  main issue of concern, affecting in particular Aboriginal and Torres Strait Islander children, children in alternative care, homeless children, children living in rural and remote areas, asylum-seeker children, children from culturally and linguistically diverse backgrounds and LGBTI children; </w:t>
      </w:r>
    </w:p>
    <w:p w14:paraId="3EEC5487"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Despite the increase in mental health services for children, such as the centres Headspace and the Youth Early Psychosis Programme, children still have limited access to services, in particular those under 14 years. </w:t>
      </w:r>
    </w:p>
    <w:p w14:paraId="0B738D92" w14:textId="77777777" w:rsidR="00C51C53" w:rsidRPr="00943F89" w:rsidRDefault="00C51C53" w:rsidP="00347F86">
      <w:pPr>
        <w:pStyle w:val="ListParagraph"/>
        <w:keepNext w:val="0"/>
        <w:keepLines w:val="0"/>
        <w:widowControl/>
        <w:numPr>
          <w:ilvl w:val="0"/>
          <w:numId w:val="106"/>
        </w:numPr>
        <w:spacing w:after="160" w:line="259" w:lineRule="auto"/>
        <w:contextualSpacing/>
        <w:rPr>
          <w:b/>
          <w:bCs/>
        </w:rPr>
      </w:pPr>
      <w:r w:rsidRPr="00943F89">
        <w:rPr>
          <w:b/>
          <w:bCs/>
        </w:rPr>
        <w:t xml:space="preserve">Taking note of target 3.4 of the Sustainable Development Goals, the Committee recalls its previous recommendations (CRC/C/AUS/CO/4, para. 65), and urges the State party to: </w:t>
      </w:r>
    </w:p>
    <w:p w14:paraId="6B0ADB4D" w14:textId="77777777" w:rsidR="00C51C53" w:rsidRPr="00943F89" w:rsidRDefault="00C51C53" w:rsidP="00347F86">
      <w:pPr>
        <w:pStyle w:val="ListParagraph"/>
        <w:keepNext w:val="0"/>
        <w:keepLines w:val="0"/>
        <w:widowControl/>
        <w:numPr>
          <w:ilvl w:val="1"/>
          <w:numId w:val="106"/>
        </w:numPr>
        <w:spacing w:after="160" w:line="259" w:lineRule="auto"/>
        <w:contextualSpacing/>
        <w:rPr>
          <w:b/>
          <w:bCs/>
        </w:rPr>
      </w:pPr>
      <w:r w:rsidRPr="00943F89">
        <w:rPr>
          <w:b/>
          <w:bCs/>
        </w:rPr>
        <w:t xml:space="preserve">Invest in addressing the underlying causes of children’s suicide and poor mental health, improve mental health literacy for children to promote children’s awareness and access to support services, and ensure that the Fifth National Mental Health and Suicide Prevention Plan has a clear child focus strategy that involves children’s perspectives in the response services provided; </w:t>
      </w:r>
    </w:p>
    <w:p w14:paraId="1A8BFAD5" w14:textId="77777777" w:rsidR="00C51C53" w:rsidRPr="00943F89" w:rsidRDefault="00C51C53" w:rsidP="00347F86">
      <w:pPr>
        <w:pStyle w:val="ListParagraph"/>
        <w:keepNext w:val="0"/>
        <w:keepLines w:val="0"/>
        <w:widowControl/>
        <w:numPr>
          <w:ilvl w:val="1"/>
          <w:numId w:val="106"/>
        </w:numPr>
        <w:spacing w:after="160" w:line="259" w:lineRule="auto"/>
        <w:contextualSpacing/>
        <w:rPr>
          <w:b/>
          <w:bCs/>
        </w:rPr>
      </w:pPr>
      <w:r w:rsidRPr="00943F89">
        <w:rPr>
          <w:b/>
          <w:bCs/>
        </w:rPr>
        <w:t xml:space="preserve">Prioritize mental health service delivery to children in vulnerable situations, in particular Aboriginal and Torres Strait Islander children, children with disabilities, children in alternative care, homeless children, children living in rural and remote areas, asylum-seeker, refugee and migrant children, children from culturally and linguistically diverse backgrounds and LGBTI children; </w:t>
      </w:r>
    </w:p>
    <w:p w14:paraId="0722798D" w14:textId="77777777" w:rsidR="00C51C53" w:rsidRPr="00943F89" w:rsidRDefault="00C51C53" w:rsidP="00347F86">
      <w:pPr>
        <w:pStyle w:val="ListParagraph"/>
        <w:keepNext w:val="0"/>
        <w:keepLines w:val="0"/>
        <w:widowControl/>
        <w:numPr>
          <w:ilvl w:val="1"/>
          <w:numId w:val="106"/>
        </w:numPr>
        <w:spacing w:after="160" w:line="259" w:lineRule="auto"/>
        <w:contextualSpacing/>
        <w:rPr>
          <w:b/>
          <w:bCs/>
        </w:rPr>
      </w:pPr>
      <w:r w:rsidRPr="00943F89">
        <w:rPr>
          <w:b/>
          <w:bCs/>
        </w:rPr>
        <w:t xml:space="preserve">Strengthen measures to ensure that the prescription of psychostimulant drugs to children with ADHD is used as a measure of last resort and only after an individualised assessment of the best interests of that child, and that children and their parents are properly informed about the possible side effects of this medical treatment and about non-medical alternatives;  </w:t>
      </w:r>
    </w:p>
    <w:p w14:paraId="509DC43A" w14:textId="77777777" w:rsidR="00C51C53" w:rsidRPr="00943F89" w:rsidRDefault="00C51C53" w:rsidP="00347F86">
      <w:pPr>
        <w:pStyle w:val="ListParagraph"/>
        <w:keepNext w:val="0"/>
        <w:keepLines w:val="0"/>
        <w:widowControl/>
        <w:numPr>
          <w:ilvl w:val="1"/>
          <w:numId w:val="106"/>
        </w:numPr>
        <w:spacing w:after="160" w:line="259" w:lineRule="auto"/>
        <w:contextualSpacing/>
        <w:rPr>
          <w:b/>
          <w:bCs/>
        </w:rPr>
      </w:pPr>
      <w:r w:rsidRPr="00943F89">
        <w:rPr>
          <w:b/>
          <w:bCs/>
        </w:rPr>
        <w:t xml:space="preserve">Increase the availability of online mental health services and web-based counselling, while making in-person mental health services child-friendly and accessible to children, including those under 14 years, throughout the territory of the State party. </w:t>
      </w:r>
    </w:p>
    <w:p w14:paraId="4F7DD324" w14:textId="77777777" w:rsidR="00C51C53" w:rsidRPr="00943F89" w:rsidRDefault="00C51C53" w:rsidP="00347F86">
      <w:pPr>
        <w:rPr>
          <w:b/>
          <w:bCs/>
          <w:u w:val="single"/>
        </w:rPr>
      </w:pPr>
      <w:r w:rsidRPr="00943F89">
        <w:rPr>
          <w:b/>
          <w:bCs/>
          <w:u w:val="single"/>
        </w:rPr>
        <w:t xml:space="preserve">Adolescent health </w:t>
      </w:r>
    </w:p>
    <w:p w14:paraId="2919DF66" w14:textId="77777777" w:rsidR="00C51C53" w:rsidRPr="00943F89" w:rsidRDefault="00C51C53" w:rsidP="00347F86">
      <w:pPr>
        <w:pStyle w:val="ListParagraph"/>
        <w:keepNext w:val="0"/>
        <w:keepLines w:val="0"/>
        <w:widowControl/>
        <w:numPr>
          <w:ilvl w:val="0"/>
          <w:numId w:val="106"/>
        </w:numPr>
        <w:spacing w:after="160" w:line="259" w:lineRule="auto"/>
        <w:contextualSpacing/>
        <w:rPr>
          <w:b/>
          <w:bCs/>
        </w:rPr>
      </w:pPr>
      <w:r w:rsidRPr="00943F89">
        <w:rPr>
          <w:b/>
          <w:bCs/>
        </w:rPr>
        <w:t xml:space="preserve">With reference to its general comment No. 4 (2003) on adolescent health and general comment No. 20 (2016) on the implementation of the rights of the child during adolescence, the Committee recommends that the State party: </w:t>
      </w:r>
    </w:p>
    <w:p w14:paraId="609C254B" w14:textId="77777777" w:rsidR="00C51C53" w:rsidRPr="00943F89" w:rsidRDefault="00C51C53" w:rsidP="00347F86">
      <w:pPr>
        <w:pStyle w:val="ListParagraph"/>
        <w:keepNext w:val="0"/>
        <w:keepLines w:val="0"/>
        <w:widowControl/>
        <w:numPr>
          <w:ilvl w:val="1"/>
          <w:numId w:val="106"/>
        </w:numPr>
        <w:spacing w:after="160" w:line="259" w:lineRule="auto"/>
        <w:contextualSpacing/>
        <w:rPr>
          <w:b/>
          <w:bCs/>
        </w:rPr>
      </w:pPr>
      <w:r w:rsidRPr="00943F89">
        <w:rPr>
          <w:b/>
          <w:bCs/>
        </w:rPr>
        <w:t xml:space="preserve">Strengthen its measures to prevent teenage pregnancies among Aboriginal and Torres Strait Islanders girls, including by providing culturally sensitive and confidential medical advice and services; </w:t>
      </w:r>
    </w:p>
    <w:p w14:paraId="614F94E5" w14:textId="77777777" w:rsidR="00C51C53" w:rsidRPr="00943F89" w:rsidRDefault="00C51C53" w:rsidP="00347F86">
      <w:pPr>
        <w:pStyle w:val="ListParagraph"/>
        <w:keepNext w:val="0"/>
        <w:keepLines w:val="0"/>
        <w:widowControl/>
        <w:numPr>
          <w:ilvl w:val="1"/>
          <w:numId w:val="106"/>
        </w:numPr>
        <w:spacing w:after="160" w:line="259" w:lineRule="auto"/>
        <w:contextualSpacing/>
        <w:rPr>
          <w:b/>
          <w:bCs/>
        </w:rPr>
      </w:pPr>
      <w:r w:rsidRPr="00943F89">
        <w:rPr>
          <w:b/>
          <w:bCs/>
        </w:rPr>
        <w:t xml:space="preserve">Continue providing children with education on sexual and reproductive health as part of the mandatory school curriculum, with special attention on preventing early pregnancy and sexually transmitted infections. </w:t>
      </w:r>
    </w:p>
    <w:p w14:paraId="45100F8D" w14:textId="77777777" w:rsidR="00C51C53" w:rsidRPr="00943F89" w:rsidRDefault="00C51C53" w:rsidP="00347F86">
      <w:pPr>
        <w:rPr>
          <w:b/>
          <w:bCs/>
          <w:u w:val="single"/>
        </w:rPr>
      </w:pPr>
      <w:r w:rsidRPr="00943F89">
        <w:rPr>
          <w:b/>
          <w:bCs/>
          <w:u w:val="single"/>
        </w:rPr>
        <w:t xml:space="preserve">Impact of climate change on the rights of the child </w:t>
      </w:r>
    </w:p>
    <w:p w14:paraId="14315F74" w14:textId="77777777" w:rsidR="00C51C53" w:rsidRDefault="00C51C53" w:rsidP="00347F86">
      <w:pPr>
        <w:pStyle w:val="ListParagraph"/>
        <w:keepNext w:val="0"/>
        <w:keepLines w:val="0"/>
        <w:widowControl/>
        <w:numPr>
          <w:ilvl w:val="0"/>
          <w:numId w:val="106"/>
        </w:numPr>
        <w:spacing w:after="160" w:line="259" w:lineRule="auto"/>
        <w:contextualSpacing/>
      </w:pPr>
      <w:r w:rsidRPr="006D458B">
        <w:t xml:space="preserve">The Committee is very concerned about the State party’s position that “the Convention does not extend to protection from climate change”. The Committee emphasises that the effects of climate change have an undeniable impact on children’s rights, for example the rights to life, survival and development, non-discrimination, health, and an adequate standard of living. It is also concerned about the State party’s insufficient progress on climate goals and targets committed to in the Paris Climate Agreement and its continuing investment in extractive industries, in particular coal. The Committee expresses its concern and disappointment that the protest of children calling on government to protect the environment received a strongly worded negative response from those in authority, which demonstrates disrespect for their right to express their views on this important issue. </w:t>
      </w:r>
    </w:p>
    <w:p w14:paraId="4527A6B4" w14:textId="77777777" w:rsidR="00C51C53" w:rsidRPr="006D4BC8" w:rsidRDefault="00C51C53" w:rsidP="00347F86">
      <w:pPr>
        <w:pStyle w:val="ListParagraph"/>
        <w:keepNext w:val="0"/>
        <w:keepLines w:val="0"/>
        <w:widowControl/>
        <w:numPr>
          <w:ilvl w:val="0"/>
          <w:numId w:val="106"/>
        </w:numPr>
        <w:spacing w:after="160" w:line="259" w:lineRule="auto"/>
        <w:contextualSpacing/>
        <w:rPr>
          <w:b/>
          <w:bCs/>
        </w:rPr>
      </w:pPr>
      <w:r w:rsidRPr="006D4BC8">
        <w:rPr>
          <w:b/>
          <w:bCs/>
        </w:rPr>
        <w:t xml:space="preserve">The Committee draws attention to target 13.5 of the Sustainable Development Goals, and urges the State party to:  </w:t>
      </w:r>
    </w:p>
    <w:p w14:paraId="1D331EC2" w14:textId="77777777" w:rsidR="00C51C53" w:rsidRPr="006D4BC8" w:rsidRDefault="00C51C53" w:rsidP="00347F86">
      <w:pPr>
        <w:pStyle w:val="ListParagraph"/>
        <w:keepNext w:val="0"/>
        <w:keepLines w:val="0"/>
        <w:widowControl/>
        <w:numPr>
          <w:ilvl w:val="1"/>
          <w:numId w:val="106"/>
        </w:numPr>
        <w:spacing w:after="160" w:line="259" w:lineRule="auto"/>
        <w:contextualSpacing/>
        <w:rPr>
          <w:b/>
          <w:bCs/>
        </w:rPr>
      </w:pPr>
      <w:r w:rsidRPr="006D4BC8">
        <w:rPr>
          <w:b/>
          <w:bCs/>
        </w:rPr>
        <w:t xml:space="preserve">Ensure that children’s views are taken into account in developing policies and programmes addressing climate change, the environment and disaster risk management, and increase children’s awareness and preparedness for climate change and natural disasters; </w:t>
      </w:r>
    </w:p>
    <w:p w14:paraId="4D2FCA5F" w14:textId="77777777" w:rsidR="00C51C53" w:rsidRPr="006D4BC8" w:rsidRDefault="00C51C53" w:rsidP="00347F86">
      <w:pPr>
        <w:pStyle w:val="ListParagraph"/>
        <w:keepNext w:val="0"/>
        <w:keepLines w:val="0"/>
        <w:widowControl/>
        <w:numPr>
          <w:ilvl w:val="1"/>
          <w:numId w:val="106"/>
        </w:numPr>
        <w:spacing w:after="160" w:line="259" w:lineRule="auto"/>
        <w:contextualSpacing/>
        <w:rPr>
          <w:b/>
          <w:bCs/>
        </w:rPr>
      </w:pPr>
      <w:r w:rsidRPr="006D4BC8">
        <w:rPr>
          <w:b/>
          <w:bCs/>
        </w:rPr>
        <w:t xml:space="preserve">Promptly take measures to reduce its emissions of greenhouse gases, establishing targets and deadlines to phase out the domestic use of coal and its export, and accelerate the transition to renewable energy, including by committing to achieve 100 per cent renewable energy in the electricity sector. </w:t>
      </w:r>
    </w:p>
    <w:p w14:paraId="3D738CCF" w14:textId="77777777" w:rsidR="00C51C53" w:rsidRPr="006F33DC" w:rsidRDefault="00C51C53" w:rsidP="00347F86">
      <w:pPr>
        <w:rPr>
          <w:b/>
          <w:bCs/>
          <w:u w:val="single"/>
        </w:rPr>
      </w:pPr>
      <w:r w:rsidRPr="006F33DC">
        <w:rPr>
          <w:b/>
          <w:bCs/>
          <w:u w:val="single"/>
        </w:rPr>
        <w:t xml:space="preserve">Standard of living </w:t>
      </w:r>
    </w:p>
    <w:p w14:paraId="14EDA310" w14:textId="77777777" w:rsidR="00C51C53" w:rsidRPr="006D4BC8" w:rsidRDefault="00C51C53" w:rsidP="00347F86">
      <w:pPr>
        <w:pStyle w:val="ListParagraph"/>
        <w:keepNext w:val="0"/>
        <w:keepLines w:val="0"/>
        <w:widowControl/>
        <w:numPr>
          <w:ilvl w:val="0"/>
          <w:numId w:val="106"/>
        </w:numPr>
        <w:spacing w:after="160" w:line="259" w:lineRule="auto"/>
        <w:contextualSpacing/>
        <w:rPr>
          <w:b/>
          <w:bCs/>
        </w:rPr>
      </w:pPr>
      <w:r w:rsidRPr="006D4BC8">
        <w:rPr>
          <w:b/>
          <w:bCs/>
        </w:rPr>
        <w:t xml:space="preserve">The Committee urges the State party to address the high rates of homelessness among children, particularly focusing on children leaving alternative care, and to include children under 12 years in the Reconnect program. </w:t>
      </w:r>
    </w:p>
    <w:p w14:paraId="7B9569B0" w14:textId="77777777" w:rsidR="00C51C53" w:rsidRPr="00730A5C" w:rsidRDefault="00C51C53" w:rsidP="00347F86">
      <w:pPr>
        <w:spacing w:after="0"/>
        <w:rPr>
          <w:b/>
          <w:bCs/>
        </w:rPr>
      </w:pPr>
      <w:r w:rsidRPr="00730A5C">
        <w:rPr>
          <w:b/>
          <w:bCs/>
        </w:rPr>
        <w:t xml:space="preserve"> G. Education, leisure and cultural activities (arts. 28, 29, 30 and 31) </w:t>
      </w:r>
    </w:p>
    <w:p w14:paraId="2E046CB7" w14:textId="77777777" w:rsidR="00C51C53" w:rsidRPr="006F33DC" w:rsidRDefault="00C51C53" w:rsidP="00347F86">
      <w:pPr>
        <w:rPr>
          <w:b/>
          <w:bCs/>
          <w:u w:val="single"/>
        </w:rPr>
      </w:pPr>
      <w:r w:rsidRPr="006F33DC">
        <w:rPr>
          <w:b/>
          <w:bCs/>
          <w:u w:val="single"/>
        </w:rPr>
        <w:t xml:space="preserve">Education, including early childhood education and care </w:t>
      </w:r>
    </w:p>
    <w:p w14:paraId="7ACB71FB" w14:textId="77777777" w:rsidR="00C51C53" w:rsidRPr="006D4BC8" w:rsidRDefault="00C51C53" w:rsidP="00347F86">
      <w:pPr>
        <w:pStyle w:val="ListParagraph"/>
        <w:keepNext w:val="0"/>
        <w:keepLines w:val="0"/>
        <w:widowControl/>
        <w:numPr>
          <w:ilvl w:val="0"/>
          <w:numId w:val="106"/>
        </w:numPr>
        <w:spacing w:after="160" w:line="259" w:lineRule="auto"/>
        <w:contextualSpacing/>
        <w:rPr>
          <w:b/>
          <w:bCs/>
        </w:rPr>
      </w:pPr>
      <w:r w:rsidRPr="006D4BC8">
        <w:rPr>
          <w:b/>
          <w:bCs/>
        </w:rPr>
        <w:t xml:space="preserve">The Committee is still concerned that efforts to close the gap for Aboriginal and Torres Strait Islander children remain insufficient. The Committee, taking note of target 4.1 of the Sustainable Development Goals, urges the State party to: </w:t>
      </w:r>
    </w:p>
    <w:p w14:paraId="69E0B1A7" w14:textId="77777777" w:rsidR="00C51C53" w:rsidRPr="006D4BC8" w:rsidRDefault="00C51C53" w:rsidP="00347F86">
      <w:pPr>
        <w:pStyle w:val="ListParagraph"/>
        <w:keepNext w:val="0"/>
        <w:keepLines w:val="0"/>
        <w:widowControl/>
        <w:numPr>
          <w:ilvl w:val="1"/>
          <w:numId w:val="106"/>
        </w:numPr>
        <w:spacing w:after="160" w:line="259" w:lineRule="auto"/>
        <w:contextualSpacing/>
        <w:rPr>
          <w:b/>
          <w:bCs/>
        </w:rPr>
      </w:pPr>
      <w:r w:rsidRPr="006D4BC8">
        <w:rPr>
          <w:b/>
          <w:bCs/>
        </w:rPr>
        <w:t xml:space="preserve">Address the shortcomings of the Closing the Gap measures for Aboriginal and Torres Strait Islander children, to reach the targets on school attendance, retention rates, literacy and numeracy standards, paying particular attention to remote areas, and investing in teachers’ cultural competency of these communities’ history; </w:t>
      </w:r>
    </w:p>
    <w:p w14:paraId="6C0C3D17" w14:textId="77777777" w:rsidR="00C51C53" w:rsidRPr="006D4BC8" w:rsidRDefault="00C51C53" w:rsidP="00347F86">
      <w:pPr>
        <w:pStyle w:val="ListParagraph"/>
        <w:keepNext w:val="0"/>
        <w:keepLines w:val="0"/>
        <w:widowControl/>
        <w:numPr>
          <w:ilvl w:val="1"/>
          <w:numId w:val="106"/>
        </w:numPr>
        <w:spacing w:after="160" w:line="259" w:lineRule="auto"/>
        <w:contextualSpacing/>
        <w:rPr>
          <w:b/>
          <w:bCs/>
        </w:rPr>
      </w:pPr>
      <w:r w:rsidRPr="006D4BC8">
        <w:rPr>
          <w:b/>
          <w:bCs/>
        </w:rPr>
        <w:t xml:space="preserve">Strengthen its investments in improving education in early childhood, primary and secondary levels, paying particular attention to children living in remote areas, Indigenous and Torres Strait Islander children, children with disabilities, children in marginalized and disadvantaged situations, children in alternative care and children from refugee and migrant backgrounds;  </w:t>
      </w:r>
    </w:p>
    <w:p w14:paraId="2C908B00" w14:textId="77777777" w:rsidR="00C51C53" w:rsidRPr="006D4BC8" w:rsidRDefault="00C51C53" w:rsidP="00347F86">
      <w:pPr>
        <w:pStyle w:val="ListParagraph"/>
        <w:keepNext w:val="0"/>
        <w:keepLines w:val="0"/>
        <w:widowControl/>
        <w:numPr>
          <w:ilvl w:val="1"/>
          <w:numId w:val="106"/>
        </w:numPr>
        <w:spacing w:after="160" w:line="259" w:lineRule="auto"/>
        <w:contextualSpacing/>
        <w:rPr>
          <w:b/>
          <w:bCs/>
        </w:rPr>
      </w:pPr>
      <w:r w:rsidRPr="006D4BC8">
        <w:rPr>
          <w:b/>
          <w:bCs/>
        </w:rPr>
        <w:t xml:space="preserve">Ensure that all children with disabilities have access to inclusive education in mainstream schools, are provided with the support needed, and address cases of restraint and seclusion; </w:t>
      </w:r>
    </w:p>
    <w:p w14:paraId="40314B5A" w14:textId="77777777" w:rsidR="00C51C53" w:rsidRPr="006D4BC8" w:rsidRDefault="00C51C53" w:rsidP="00347F86">
      <w:pPr>
        <w:pStyle w:val="ListParagraph"/>
        <w:keepNext w:val="0"/>
        <w:keepLines w:val="0"/>
        <w:widowControl/>
        <w:numPr>
          <w:ilvl w:val="1"/>
          <w:numId w:val="106"/>
        </w:numPr>
        <w:spacing w:after="160" w:line="259" w:lineRule="auto"/>
        <w:contextualSpacing/>
        <w:rPr>
          <w:b/>
          <w:bCs/>
        </w:rPr>
      </w:pPr>
      <w:r w:rsidRPr="006D4BC8">
        <w:rPr>
          <w:b/>
          <w:bCs/>
        </w:rPr>
        <w:t xml:space="preserve">Strengthen the school-based Respectful Relationships initiative to promote gender equality and respect; </w:t>
      </w:r>
    </w:p>
    <w:p w14:paraId="3E24990E" w14:textId="77777777" w:rsidR="00C51C53" w:rsidRPr="006D4BC8" w:rsidRDefault="00C51C53" w:rsidP="00347F86">
      <w:pPr>
        <w:pStyle w:val="ListParagraph"/>
        <w:keepNext w:val="0"/>
        <w:keepLines w:val="0"/>
        <w:widowControl/>
        <w:numPr>
          <w:ilvl w:val="1"/>
          <w:numId w:val="106"/>
        </w:numPr>
        <w:spacing w:after="160" w:line="259" w:lineRule="auto"/>
        <w:contextualSpacing/>
        <w:rPr>
          <w:b/>
          <w:bCs/>
        </w:rPr>
      </w:pPr>
      <w:r w:rsidRPr="006D4BC8">
        <w:rPr>
          <w:b/>
          <w:bCs/>
        </w:rPr>
        <w:t xml:space="preserve">Intensify its efforts to prevent and address bullying in schools, including online bullying, through the eSafety Commissioner and provide support to child victims, in particular LGBTI children. </w:t>
      </w:r>
    </w:p>
    <w:p w14:paraId="1D10945E" w14:textId="77777777" w:rsidR="00C51C53" w:rsidRPr="00730A5C" w:rsidRDefault="00C51C53" w:rsidP="00347F86">
      <w:pPr>
        <w:spacing w:after="0"/>
        <w:rPr>
          <w:b/>
          <w:bCs/>
        </w:rPr>
      </w:pPr>
      <w:r w:rsidRPr="00730A5C">
        <w:rPr>
          <w:b/>
          <w:bCs/>
        </w:rPr>
        <w:t xml:space="preserve">H. Special protection measures (arts. 22, 30, 32-33, 35-36, 37 (b)-(d), 38, 39 and 40) </w:t>
      </w:r>
    </w:p>
    <w:p w14:paraId="20188B4E" w14:textId="77777777" w:rsidR="00C51C53" w:rsidRPr="006F33DC" w:rsidRDefault="00C51C53" w:rsidP="00347F86">
      <w:pPr>
        <w:rPr>
          <w:b/>
          <w:bCs/>
          <w:u w:val="single"/>
        </w:rPr>
      </w:pPr>
      <w:r w:rsidRPr="006F33DC">
        <w:rPr>
          <w:b/>
          <w:bCs/>
          <w:u w:val="single"/>
        </w:rPr>
        <w:t xml:space="preserve">Asylum-seeking, refugee and migrant children </w:t>
      </w:r>
    </w:p>
    <w:p w14:paraId="68A4E8CE" w14:textId="77777777" w:rsidR="00C51C53" w:rsidRDefault="00C51C53" w:rsidP="00347F86">
      <w:pPr>
        <w:pStyle w:val="ListParagraph"/>
        <w:keepNext w:val="0"/>
        <w:keepLines w:val="0"/>
        <w:widowControl/>
        <w:numPr>
          <w:ilvl w:val="0"/>
          <w:numId w:val="106"/>
        </w:numPr>
        <w:spacing w:after="160" w:line="259" w:lineRule="auto"/>
        <w:contextualSpacing/>
      </w:pPr>
      <w:r w:rsidRPr="006D458B">
        <w:t xml:space="preserve">The Committee notes that since 28 February 2019 there are no asylum-seeking, refugee and migrant children in regional processing countries but remains seriously concerned that: </w:t>
      </w:r>
    </w:p>
    <w:p w14:paraId="19840CE4"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The State party “is not intending to establish an independent guardianship entity for unaccompanied children” even though the Minister for Home Affairs is also responsible for granting immigration visas and approvals; </w:t>
      </w:r>
    </w:p>
    <w:p w14:paraId="79EF4970" w14:textId="77777777" w:rsidR="00C51C53" w:rsidRPr="006D458B" w:rsidRDefault="00C51C53" w:rsidP="00347F86">
      <w:pPr>
        <w:pStyle w:val="ListParagraph"/>
        <w:keepNext w:val="0"/>
        <w:keepLines w:val="0"/>
        <w:widowControl/>
        <w:numPr>
          <w:ilvl w:val="1"/>
          <w:numId w:val="106"/>
        </w:numPr>
        <w:spacing w:after="160" w:line="259" w:lineRule="auto"/>
        <w:contextualSpacing/>
      </w:pPr>
      <w:r w:rsidRPr="006D458B">
        <w:t xml:space="preserve">The </w:t>
      </w:r>
      <w:r w:rsidRPr="006F33DC">
        <w:rPr>
          <w:i/>
          <w:iCs/>
        </w:rPr>
        <w:t>Migration Act 1958</w:t>
      </w:r>
      <w:r w:rsidRPr="006D458B">
        <w:t xml:space="preserve"> </w:t>
      </w:r>
      <w:r>
        <w:t xml:space="preserve">(Cth) </w:t>
      </w:r>
      <w:r w:rsidRPr="006D458B">
        <w:t xml:space="preserve">still prescribes mandatory detention for irregular migration, including children, and that the State party “is not currently considering prohibiting the detention of children in all circumstances”; </w:t>
      </w:r>
    </w:p>
    <w:p w14:paraId="6BE139E2"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The amended </w:t>
      </w:r>
      <w:r w:rsidRPr="000267A7">
        <w:rPr>
          <w:i/>
          <w:iCs/>
        </w:rPr>
        <w:t>Migration and Maritime Powers Act 2014</w:t>
      </w:r>
      <w:r>
        <w:t xml:space="preserve"> (Cth)</w:t>
      </w:r>
      <w:r w:rsidRPr="006D458B">
        <w:t xml:space="preserve"> allows for the return of vessels carrying children who may be in need of international assistance;  </w:t>
      </w:r>
    </w:p>
    <w:p w14:paraId="3A767808"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The policy of utilizing regional processing countries and detention of children has not been revoked; </w:t>
      </w:r>
    </w:p>
    <w:p w14:paraId="6DE79828"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The best interests of the child is not a primary consideration in asylum, refugee and migration processes, leading to children going through lengthy assessment and determination procedures, and that the 286 children transferred from Nauru and the many thousands of children before them (the ‘legacy caseload’) “will not be settled in Australia and are encouraged to engage in third country migration options”, leaving them in limbo for an undetermined period of time; </w:t>
      </w:r>
    </w:p>
    <w:p w14:paraId="68C51AC8"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There is limited information on access to child protection, education and health services, including mental health, for all of these children; </w:t>
      </w:r>
    </w:p>
    <w:p w14:paraId="6CA16C5B"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Migration law and policies still allow disability to be the basis for rejecting an immigration request; </w:t>
      </w:r>
    </w:p>
    <w:p w14:paraId="07C6C903"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Inadequate mechanisms for monitoring the wellbeing of children involved in asylum, refugee and migration processes exist. </w:t>
      </w:r>
    </w:p>
    <w:p w14:paraId="701A2592" w14:textId="77777777" w:rsidR="00C51C53" w:rsidRPr="005C25BB" w:rsidRDefault="00C51C53" w:rsidP="00347F86">
      <w:pPr>
        <w:pStyle w:val="ListParagraph"/>
        <w:keepNext w:val="0"/>
        <w:keepLines w:val="0"/>
        <w:widowControl/>
        <w:numPr>
          <w:ilvl w:val="0"/>
          <w:numId w:val="106"/>
        </w:numPr>
        <w:spacing w:after="160" w:line="259" w:lineRule="auto"/>
        <w:contextualSpacing/>
        <w:rPr>
          <w:b/>
          <w:bCs/>
        </w:rPr>
      </w:pPr>
      <w:r w:rsidRPr="005C25BB">
        <w:rPr>
          <w:b/>
          <w:bCs/>
        </w:rPr>
        <w:t xml:space="preserve">With reference to its General Comment No. 6 (2005) on treatment of unaccompanied and separated children outside their country of origin, and to joint general comments No. 3 and No. 4 (2017) of the Committee on the Protection of the Rights of All Migrant Workers and Members of Their Families / No. 22 and No. 23 (2017) of the Committee on the Rights of the Child on the human rights of children in the context of international migration, and recalling its previous recommendations (CRC/C/AUS/CO/4, para. 81), the Committee urges the State party to immediately: </w:t>
      </w:r>
    </w:p>
    <w:p w14:paraId="362035B2" w14:textId="77777777" w:rsidR="00C51C53" w:rsidRPr="005C25BB"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 xml:space="preserve">Amend the </w:t>
      </w:r>
      <w:r w:rsidRPr="005C25BB">
        <w:rPr>
          <w:b/>
          <w:bCs/>
          <w:i/>
          <w:iCs/>
        </w:rPr>
        <w:t>Immigration (Guardianship of Children) Act 1946</w:t>
      </w:r>
      <w:r w:rsidRPr="005C25BB">
        <w:rPr>
          <w:b/>
          <w:bCs/>
        </w:rPr>
        <w:t xml:space="preserve"> (Cth) to create an independent guardian for children; </w:t>
      </w:r>
    </w:p>
    <w:p w14:paraId="0CB8B79F" w14:textId="77777777" w:rsidR="00C51C53" w:rsidRPr="005C25BB"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 xml:space="preserve">Amend the Migration Act to prohibit the detention of asylum seekers, refugee and migrant children; </w:t>
      </w:r>
    </w:p>
    <w:p w14:paraId="25690CF4" w14:textId="77777777" w:rsidR="00C51C53" w:rsidRPr="005C25BB"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 xml:space="preserve">Amend the Migration and Maritime Powers Act to ensure respect for the State party’s non-refoulement obligations, particularly in the course of maritime interceptions and returns; </w:t>
      </w:r>
    </w:p>
    <w:p w14:paraId="4A22BD57" w14:textId="77777777" w:rsidR="00C51C53" w:rsidRPr="005C25BB"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 xml:space="preserve">Enact legislation prohibiting the detention of children and their families in regional processing countries; </w:t>
      </w:r>
    </w:p>
    <w:p w14:paraId="31C67E22" w14:textId="77777777" w:rsidR="00C51C53" w:rsidRPr="005C25BB"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 xml:space="preserve">Ensure that the best interests of the child are a primary consideration in all decisions and agreements in relation to the reallocation of asylum-seeking, refugee or migrant children within Australia or to other countries; </w:t>
      </w:r>
    </w:p>
    <w:p w14:paraId="26E1BBCA" w14:textId="77777777" w:rsidR="00C51C53" w:rsidRPr="005C25BB"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 xml:space="preserve">Ensure that children who were detained in regional processing countries have access to adequate child protection, education and health services, including mental health; </w:t>
      </w:r>
    </w:p>
    <w:p w14:paraId="65068F00" w14:textId="77777777" w:rsidR="006D4BC8"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 xml:space="preserve">Review migration law and policies to withdraw disability as a criterion for immigration decisions; </w:t>
      </w:r>
    </w:p>
    <w:p w14:paraId="3CEDFB44" w14:textId="12910349" w:rsidR="00C51C53" w:rsidRPr="005C25BB"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 xml:space="preserve">Implement durable solutions including financial and other support for all refugee and migrant children to ensure their early rehabilitation, reintegration and sustainable resettlement; </w:t>
      </w:r>
    </w:p>
    <w:p w14:paraId="10CD331A" w14:textId="77777777" w:rsidR="00C51C53" w:rsidRPr="005C25BB"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 xml:space="preserve">Introduce adequate mechanisms for monitoring the wellbeing of children involved in asylum, refugee and migration processes. </w:t>
      </w:r>
    </w:p>
    <w:p w14:paraId="2B2E264B" w14:textId="77777777" w:rsidR="00C51C53" w:rsidRPr="005C25BB" w:rsidRDefault="00C51C53" w:rsidP="00347F86">
      <w:pPr>
        <w:rPr>
          <w:b/>
          <w:bCs/>
          <w:u w:val="single"/>
        </w:rPr>
      </w:pPr>
      <w:r w:rsidRPr="005C25BB">
        <w:rPr>
          <w:b/>
          <w:bCs/>
          <w:u w:val="single"/>
        </w:rPr>
        <w:t xml:space="preserve">Indigenous children </w:t>
      </w:r>
    </w:p>
    <w:p w14:paraId="247FC76A" w14:textId="77777777" w:rsidR="00C51C53" w:rsidRPr="005C25BB" w:rsidRDefault="00C51C53" w:rsidP="00347F86">
      <w:pPr>
        <w:pStyle w:val="ListParagraph"/>
        <w:keepNext w:val="0"/>
        <w:keepLines w:val="0"/>
        <w:widowControl/>
        <w:numPr>
          <w:ilvl w:val="0"/>
          <w:numId w:val="106"/>
        </w:numPr>
        <w:spacing w:after="160" w:line="259" w:lineRule="auto"/>
        <w:contextualSpacing/>
        <w:rPr>
          <w:b/>
          <w:bCs/>
        </w:rPr>
      </w:pPr>
      <w:r w:rsidRPr="005C25BB">
        <w:rPr>
          <w:b/>
          <w:bCs/>
        </w:rPr>
        <w:t xml:space="preserve">The Committee urges the State party to ensure that:  </w:t>
      </w:r>
    </w:p>
    <w:p w14:paraId="551201E0" w14:textId="77777777" w:rsidR="00C51C53" w:rsidRPr="005C25BB"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 xml:space="preserve">Aboriginal and Torres Strait Islander children and their communities are meaningfully involved in the planning, implementation and evaluation of policies concerning them;  </w:t>
      </w:r>
    </w:p>
    <w:p w14:paraId="2EDEDC72" w14:textId="77777777" w:rsidR="00C51C53" w:rsidRPr="005C25BB"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 xml:space="preserve">The Joint Council on Closing the Gap established in March 2019 has a clear mandate and the necessary human, technical and financial resources to function effectively. </w:t>
      </w:r>
    </w:p>
    <w:p w14:paraId="5EDD0989" w14:textId="77777777" w:rsidR="00C51C53" w:rsidRPr="005C25BB" w:rsidRDefault="00C51C53" w:rsidP="00347F86">
      <w:pPr>
        <w:rPr>
          <w:b/>
          <w:bCs/>
          <w:u w:val="single"/>
        </w:rPr>
      </w:pPr>
      <w:r w:rsidRPr="005C25BB">
        <w:rPr>
          <w:b/>
          <w:bCs/>
          <w:u w:val="single"/>
        </w:rPr>
        <w:t xml:space="preserve">Administration of child justice </w:t>
      </w:r>
    </w:p>
    <w:p w14:paraId="60C3B36B" w14:textId="77777777" w:rsidR="00C51C53" w:rsidRDefault="00C51C53" w:rsidP="00347F86">
      <w:pPr>
        <w:pStyle w:val="ListParagraph"/>
        <w:keepNext w:val="0"/>
        <w:keepLines w:val="0"/>
        <w:widowControl/>
        <w:numPr>
          <w:ilvl w:val="0"/>
          <w:numId w:val="106"/>
        </w:numPr>
        <w:spacing w:after="160" w:line="259" w:lineRule="auto"/>
        <w:contextualSpacing/>
      </w:pPr>
      <w:r w:rsidRPr="006D458B">
        <w:t xml:space="preserve">The Committee again regrets the lack of implementation of its previous recommendations and remains seriously concerned about: </w:t>
      </w:r>
    </w:p>
    <w:p w14:paraId="4EC70A3A"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The very low age of criminal responsibility; </w:t>
      </w:r>
    </w:p>
    <w:p w14:paraId="44E044A9"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The enduring over representation of Aboriginal and Torres Strait Islander children, and their parents/carers in the justice system; </w:t>
      </w:r>
    </w:p>
    <w:p w14:paraId="6AB6EF51"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Reports that children in detention are ‘frequently subjected to verbal abuse and racist remarks’, ‘deliberately denied access to water’, ’restrained in ways that were potentially dangerous’, and ’subjected to isolation excessively’; </w:t>
      </w:r>
    </w:p>
    <w:p w14:paraId="58C7EF5F" w14:textId="77777777" w:rsidR="006D4BC8" w:rsidRDefault="00C51C53" w:rsidP="00347F86">
      <w:pPr>
        <w:pStyle w:val="ListParagraph"/>
        <w:keepNext w:val="0"/>
        <w:keepLines w:val="0"/>
        <w:widowControl/>
        <w:numPr>
          <w:ilvl w:val="1"/>
          <w:numId w:val="106"/>
        </w:numPr>
        <w:spacing w:after="160" w:line="259" w:lineRule="auto"/>
        <w:contextualSpacing/>
      </w:pPr>
      <w:r w:rsidRPr="006D458B">
        <w:t xml:space="preserve">The high number of children in detention, both on remand and after sentencing; </w:t>
      </w:r>
    </w:p>
    <w:p w14:paraId="0707F429" w14:textId="1B381C05" w:rsidR="00C51C53" w:rsidRDefault="00C51C53" w:rsidP="00347F86">
      <w:pPr>
        <w:pStyle w:val="ListParagraph"/>
        <w:keepNext w:val="0"/>
        <w:keepLines w:val="0"/>
        <w:widowControl/>
        <w:numPr>
          <w:ilvl w:val="1"/>
          <w:numId w:val="106"/>
        </w:numPr>
        <w:spacing w:after="160" w:line="259" w:lineRule="auto"/>
        <w:contextualSpacing/>
      </w:pPr>
      <w:r w:rsidRPr="006D458B">
        <w:t xml:space="preserve">Children in detention not being separated from adults; </w:t>
      </w:r>
    </w:p>
    <w:p w14:paraId="572E746D"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The continuing existence of mandatory minimum sentences applicable to children in the Northern Territory and Western Australia; </w:t>
      </w:r>
    </w:p>
    <w:p w14:paraId="2C3567E5" w14:textId="77777777" w:rsidR="00C51C53" w:rsidRDefault="00C51C53" w:rsidP="00347F86">
      <w:pPr>
        <w:pStyle w:val="ListParagraph"/>
        <w:keepNext w:val="0"/>
        <w:keepLines w:val="0"/>
        <w:widowControl/>
        <w:numPr>
          <w:ilvl w:val="1"/>
          <w:numId w:val="106"/>
        </w:numPr>
        <w:spacing w:after="160" w:line="259" w:lineRule="auto"/>
        <w:contextualSpacing/>
      </w:pPr>
      <w:r w:rsidRPr="006D458B">
        <w:t>The continuing over representation of children with disabilities in the justice system;</w:t>
      </w:r>
    </w:p>
    <w:p w14:paraId="17DF7E0E" w14:textId="77777777" w:rsidR="00C51C53" w:rsidRDefault="00C51C53" w:rsidP="00347F86">
      <w:pPr>
        <w:pStyle w:val="ListParagraph"/>
        <w:keepNext w:val="0"/>
        <w:keepLines w:val="0"/>
        <w:widowControl/>
        <w:numPr>
          <w:ilvl w:val="1"/>
          <w:numId w:val="106"/>
        </w:numPr>
        <w:spacing w:after="160" w:line="259" w:lineRule="auto"/>
        <w:contextualSpacing/>
      </w:pPr>
      <w:r w:rsidRPr="006D458B">
        <w:t xml:space="preserve">Children’s lack of awareness about their rights and how to report abuses. </w:t>
      </w:r>
    </w:p>
    <w:p w14:paraId="73F3ABF6" w14:textId="77777777" w:rsidR="00C51C53" w:rsidRPr="005C25BB" w:rsidRDefault="00C51C53" w:rsidP="00347F86">
      <w:pPr>
        <w:pStyle w:val="ListParagraph"/>
        <w:keepNext w:val="0"/>
        <w:keepLines w:val="0"/>
        <w:widowControl/>
        <w:numPr>
          <w:ilvl w:val="0"/>
          <w:numId w:val="106"/>
        </w:numPr>
        <w:spacing w:after="160" w:line="259" w:lineRule="auto"/>
        <w:contextualSpacing/>
        <w:rPr>
          <w:b/>
          <w:bCs/>
        </w:rPr>
      </w:pPr>
      <w:r w:rsidRPr="005C25BB">
        <w:rPr>
          <w:b/>
          <w:bCs/>
        </w:rPr>
        <w:t xml:space="preserve">With reference to its general comment No. 24 (2019) on children’s rights in the child justice system, the Committee urges the State party to bring its child justice system fully into line with the Convention and to: </w:t>
      </w:r>
    </w:p>
    <w:p w14:paraId="6618E424" w14:textId="77777777" w:rsidR="00C51C53" w:rsidRPr="005C25BB"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 xml:space="preserve">Raise the minimum age of criminal responsibility to an internationally accepted level and make it conform with the upper age of 14 at which doli incapax applies; </w:t>
      </w:r>
    </w:p>
    <w:p w14:paraId="63F528F2" w14:textId="77777777" w:rsidR="00C51C53" w:rsidRPr="005C25BB"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 xml:space="preserve">Immediately implement the 2018 recommendations of the Australian Law Reform Commission to reduce the high rate of indigenous incarceration; </w:t>
      </w:r>
    </w:p>
    <w:p w14:paraId="4F30AD05" w14:textId="77777777" w:rsidR="00C51C53" w:rsidRPr="005C25BB"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 xml:space="preserve">Explicitly prohibit the use of isolation and force, including physical restraints, as a means of coercion/discipline of children under supervision, promptly investigate all cases of abuse and maltreatment of children in detention and adequately sanction the perpetrators; </w:t>
      </w:r>
    </w:p>
    <w:p w14:paraId="196A823E" w14:textId="77777777" w:rsidR="00C51C53" w:rsidRPr="005C25BB"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 xml:space="preserve">Actively promote non-judicial measures, such as diversion, mediation and counselling, for children accused of criminal offences and, wherever possible, the use of non-custodial sentences, such as probation or community service; </w:t>
      </w:r>
    </w:p>
    <w:p w14:paraId="26134DCE" w14:textId="77777777" w:rsidR="00C51C53" w:rsidRPr="005C25BB"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 xml:space="preserve">In cases where detention is unavoidable, ensure that the children are detained in separate facilities and for pre-trial detention, that detention is regularly and judicially reviewed; </w:t>
      </w:r>
    </w:p>
    <w:p w14:paraId="4D9CA40A" w14:textId="77777777" w:rsidR="00C51C53" w:rsidRPr="005C25BB"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 xml:space="preserve">Review its legislation to repeal mandatory minimum sentences to children in the Northern Territory and Western Australia; </w:t>
      </w:r>
    </w:p>
    <w:p w14:paraId="0D4DE30F" w14:textId="77777777" w:rsidR="00C51C53" w:rsidRPr="005C25BB"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 xml:space="preserve">Ensure that children with disabilities are not detained indefinitely without conviction and their detention is regularly and judicially reviewed; </w:t>
      </w:r>
    </w:p>
    <w:p w14:paraId="000C7E9C" w14:textId="77777777" w:rsidR="00C51C53" w:rsidRPr="005C25BB"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 xml:space="preserve">Provide children in conflict with the law with information about their rights and how to report abuses. </w:t>
      </w:r>
    </w:p>
    <w:p w14:paraId="7A61D713" w14:textId="77777777" w:rsidR="00C51C53" w:rsidRPr="005C25BB" w:rsidRDefault="00C51C53" w:rsidP="00347F86">
      <w:pPr>
        <w:rPr>
          <w:b/>
          <w:bCs/>
          <w:u w:val="single"/>
        </w:rPr>
      </w:pPr>
      <w:r w:rsidRPr="005C25BB">
        <w:rPr>
          <w:b/>
          <w:bCs/>
          <w:u w:val="single"/>
        </w:rPr>
        <w:t xml:space="preserve">Child victims and witnesses of crime </w:t>
      </w:r>
    </w:p>
    <w:p w14:paraId="1684DAC8" w14:textId="77777777" w:rsidR="00C51C53" w:rsidRPr="005C25BB" w:rsidRDefault="00C51C53" w:rsidP="00347F86">
      <w:pPr>
        <w:pStyle w:val="ListParagraph"/>
        <w:keepNext w:val="0"/>
        <w:keepLines w:val="0"/>
        <w:widowControl/>
        <w:numPr>
          <w:ilvl w:val="0"/>
          <w:numId w:val="106"/>
        </w:numPr>
        <w:spacing w:after="160" w:line="259" w:lineRule="auto"/>
        <w:contextualSpacing/>
        <w:rPr>
          <w:b/>
          <w:bCs/>
        </w:rPr>
      </w:pPr>
      <w:r w:rsidRPr="005C25BB">
        <w:rPr>
          <w:b/>
          <w:bCs/>
        </w:rPr>
        <w:t xml:space="preserve">The Committee urges the State party to:  </w:t>
      </w:r>
    </w:p>
    <w:p w14:paraId="01C9FAE9" w14:textId="77777777" w:rsidR="00C51C53" w:rsidRPr="005C25BB"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 xml:space="preserve">Apply a child-friendly and multisectoral approach to avoid retraumatization of child victims, and ensure that cases are promptly recorded, investigated and prosecuted, and that perpetrators are duly sanctioned; </w:t>
      </w:r>
    </w:p>
    <w:p w14:paraId="3CAB5E5D" w14:textId="77777777" w:rsidR="00C51C53" w:rsidRPr="005C25BB"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Put in place child-sensitive mechanisms to facilitate and promote reporting of cases and ensure that complaint mechanisms are available and child</w:t>
      </w:r>
      <w:r>
        <w:rPr>
          <w:b/>
          <w:bCs/>
        </w:rPr>
        <w:t>-</w:t>
      </w:r>
      <w:r w:rsidRPr="005C25BB">
        <w:rPr>
          <w:b/>
          <w:bCs/>
        </w:rPr>
        <w:t xml:space="preserve">friendly, both online and off-line, paying particular attention to alternative care places, detention facilities, and locations for asylum-seeking, refugee and migrant children; </w:t>
      </w:r>
    </w:p>
    <w:p w14:paraId="154FE597" w14:textId="77777777" w:rsidR="00C51C53" w:rsidRPr="005C25BB"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 xml:space="preserve">Ensure that the national mechanism for the prevention of torture has access to places where children are placed; </w:t>
      </w:r>
    </w:p>
    <w:p w14:paraId="35278721" w14:textId="77777777" w:rsidR="00C51C53" w:rsidRPr="005C25BB"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 xml:space="preserve">Ensure the development of programmes and policies for the full recovery and social reintegration of child victims; </w:t>
      </w:r>
    </w:p>
    <w:p w14:paraId="4877DC72" w14:textId="77777777" w:rsidR="00C51C53" w:rsidRPr="005C25BB"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 xml:space="preserve">Guarantee child victims’ access to adequate procedures to seek compensation for damages; </w:t>
      </w:r>
    </w:p>
    <w:p w14:paraId="3950EAFD" w14:textId="77777777" w:rsidR="00C51C53" w:rsidRPr="005C25BB" w:rsidRDefault="00C51C53" w:rsidP="00347F86">
      <w:pPr>
        <w:pStyle w:val="ListParagraph"/>
        <w:keepNext w:val="0"/>
        <w:keepLines w:val="0"/>
        <w:widowControl/>
        <w:numPr>
          <w:ilvl w:val="1"/>
          <w:numId w:val="106"/>
        </w:numPr>
        <w:spacing w:after="160" w:line="259" w:lineRule="auto"/>
        <w:contextualSpacing/>
        <w:rPr>
          <w:b/>
          <w:bCs/>
        </w:rPr>
      </w:pPr>
      <w:r w:rsidRPr="005C25BB">
        <w:rPr>
          <w:b/>
          <w:bCs/>
        </w:rPr>
        <w:t xml:space="preserve">Ensure that all child victims and witnesses of crime have access to adequate support, independently of assisting police investigations, prosecutions or trials. </w:t>
      </w:r>
    </w:p>
    <w:p w14:paraId="7053C320" w14:textId="77777777" w:rsidR="00C51C53" w:rsidRPr="000C6122" w:rsidRDefault="00C51C53" w:rsidP="00347F86">
      <w:pPr>
        <w:rPr>
          <w:b/>
          <w:bCs/>
        </w:rPr>
      </w:pPr>
      <w:r w:rsidRPr="000C6122">
        <w:rPr>
          <w:b/>
          <w:bCs/>
        </w:rPr>
        <w:t xml:space="preserve">Follow up to the Committee’s previous concluding observations on the Optional Protocol on the sale of children, child prostitution and child pornography: </w:t>
      </w:r>
    </w:p>
    <w:p w14:paraId="58718CF2" w14:textId="77777777" w:rsidR="00C51C53" w:rsidRPr="000C6122" w:rsidRDefault="00C51C53" w:rsidP="00347F86">
      <w:pPr>
        <w:pStyle w:val="ListParagraph"/>
        <w:keepNext w:val="0"/>
        <w:keepLines w:val="0"/>
        <w:widowControl/>
        <w:numPr>
          <w:ilvl w:val="0"/>
          <w:numId w:val="106"/>
        </w:numPr>
        <w:spacing w:after="160" w:line="259" w:lineRule="auto"/>
        <w:contextualSpacing/>
        <w:rPr>
          <w:b/>
          <w:bCs/>
        </w:rPr>
      </w:pPr>
      <w:r w:rsidRPr="000C6122">
        <w:rPr>
          <w:b/>
          <w:bCs/>
        </w:rPr>
        <w:t xml:space="preserve">The Committee, welcomes developments to fight slavery and trafficking and the establishment of the Australian Centre to Counter Child Exploitation in March 2018. With reference to its 2019 Guidelines on the implementation of the Optional Protocol, the Committee urges the State party to: </w:t>
      </w:r>
    </w:p>
    <w:p w14:paraId="17391687" w14:textId="77777777" w:rsidR="00C51C53" w:rsidRPr="000C6122" w:rsidRDefault="00C51C53" w:rsidP="00347F86">
      <w:pPr>
        <w:pStyle w:val="ListParagraph"/>
        <w:keepNext w:val="0"/>
        <w:keepLines w:val="0"/>
        <w:widowControl/>
        <w:numPr>
          <w:ilvl w:val="1"/>
          <w:numId w:val="106"/>
        </w:numPr>
        <w:spacing w:after="160" w:line="259" w:lineRule="auto"/>
        <w:contextualSpacing/>
        <w:rPr>
          <w:b/>
          <w:bCs/>
        </w:rPr>
      </w:pPr>
      <w:r w:rsidRPr="000C6122">
        <w:rPr>
          <w:b/>
          <w:bCs/>
        </w:rPr>
        <w:t xml:space="preserve">Define and criminalize child prostitution and child pornography (child sexual exploitation) for all children in accordance with articles 1, 2 and 3 of the Protocol, and harmonize legislation across its states and territories; </w:t>
      </w:r>
    </w:p>
    <w:p w14:paraId="04220121" w14:textId="77777777" w:rsidR="00C51C53" w:rsidRPr="000C6122" w:rsidRDefault="00C51C53" w:rsidP="00347F86">
      <w:pPr>
        <w:pStyle w:val="ListParagraph"/>
        <w:keepNext w:val="0"/>
        <w:keepLines w:val="0"/>
        <w:widowControl/>
        <w:numPr>
          <w:ilvl w:val="1"/>
          <w:numId w:val="106"/>
        </w:numPr>
        <w:spacing w:after="160" w:line="259" w:lineRule="auto"/>
        <w:contextualSpacing/>
        <w:rPr>
          <w:b/>
          <w:bCs/>
        </w:rPr>
      </w:pPr>
      <w:r w:rsidRPr="000C6122">
        <w:rPr>
          <w:b/>
          <w:bCs/>
        </w:rPr>
        <w:t xml:space="preserve">Ensure that crimes under the Protocol are investigated, and perpetrators prosecuted and sanctioned, in addition to trafficking cases; </w:t>
      </w:r>
    </w:p>
    <w:p w14:paraId="2791F86D" w14:textId="77777777" w:rsidR="00C51C53" w:rsidRPr="000C6122" w:rsidRDefault="00C51C53" w:rsidP="00347F86">
      <w:pPr>
        <w:pStyle w:val="ListParagraph"/>
        <w:keepNext w:val="0"/>
        <w:keepLines w:val="0"/>
        <w:widowControl/>
        <w:numPr>
          <w:ilvl w:val="1"/>
          <w:numId w:val="106"/>
        </w:numPr>
        <w:spacing w:after="160" w:line="259" w:lineRule="auto"/>
        <w:contextualSpacing/>
        <w:rPr>
          <w:b/>
          <w:bCs/>
        </w:rPr>
      </w:pPr>
      <w:r w:rsidRPr="000C6122">
        <w:rPr>
          <w:b/>
          <w:bCs/>
        </w:rPr>
        <w:t xml:space="preserve">Ensure that all children subject to any form of sexual exploitation, sale or trafficking, are treated as victims and not subject to criminal sanctions; </w:t>
      </w:r>
    </w:p>
    <w:p w14:paraId="25F4323C" w14:textId="77777777" w:rsidR="00C51C53" w:rsidRPr="000C6122" w:rsidRDefault="00C51C53" w:rsidP="00347F86">
      <w:pPr>
        <w:pStyle w:val="ListParagraph"/>
        <w:keepNext w:val="0"/>
        <w:keepLines w:val="0"/>
        <w:widowControl/>
        <w:numPr>
          <w:ilvl w:val="1"/>
          <w:numId w:val="106"/>
        </w:numPr>
        <w:spacing w:after="160" w:line="259" w:lineRule="auto"/>
        <w:contextualSpacing/>
        <w:rPr>
          <w:b/>
          <w:bCs/>
        </w:rPr>
      </w:pPr>
      <w:r w:rsidRPr="000C6122">
        <w:rPr>
          <w:b/>
          <w:bCs/>
        </w:rPr>
        <w:t xml:space="preserve">Amend its legislation to exercise extraterritorial jurisdiction over sexual exploitation of all children under 18 years, including sexual exploitation in travel and tourism where child victims are between 16 and 18 years of age; </w:t>
      </w:r>
    </w:p>
    <w:p w14:paraId="2437E9F6" w14:textId="77777777" w:rsidR="00C51C53" w:rsidRPr="000C6122" w:rsidRDefault="00C51C53" w:rsidP="00347F86">
      <w:pPr>
        <w:pStyle w:val="ListParagraph"/>
        <w:keepNext w:val="0"/>
        <w:keepLines w:val="0"/>
        <w:widowControl/>
        <w:numPr>
          <w:ilvl w:val="1"/>
          <w:numId w:val="106"/>
        </w:numPr>
        <w:spacing w:after="160" w:line="259" w:lineRule="auto"/>
        <w:contextualSpacing/>
        <w:rPr>
          <w:b/>
          <w:bCs/>
        </w:rPr>
      </w:pPr>
      <w:r w:rsidRPr="000C6122">
        <w:rPr>
          <w:b/>
          <w:bCs/>
        </w:rPr>
        <w:t xml:space="preserve">Further strengthen its measures to combat and prevent sexual exploitation of children online, including through the criminalization of online grooming of children; </w:t>
      </w:r>
    </w:p>
    <w:p w14:paraId="101744C2" w14:textId="77777777" w:rsidR="00C51C53" w:rsidRPr="000C6122" w:rsidRDefault="00C51C53" w:rsidP="00347F86">
      <w:pPr>
        <w:pStyle w:val="ListParagraph"/>
        <w:keepNext w:val="0"/>
        <w:keepLines w:val="0"/>
        <w:widowControl/>
        <w:numPr>
          <w:ilvl w:val="1"/>
          <w:numId w:val="106"/>
        </w:numPr>
        <w:spacing w:after="160" w:line="259" w:lineRule="auto"/>
        <w:contextualSpacing/>
        <w:rPr>
          <w:b/>
          <w:bCs/>
        </w:rPr>
      </w:pPr>
      <w:r w:rsidRPr="000C6122">
        <w:rPr>
          <w:b/>
          <w:bCs/>
        </w:rPr>
        <w:t xml:space="preserve">Strengthen training programmes on the identification and referral of child victims of sale, sexual exploitation and trafficking. </w:t>
      </w:r>
    </w:p>
    <w:p w14:paraId="67B57767" w14:textId="77777777" w:rsidR="00C51C53" w:rsidRPr="000C6122" w:rsidRDefault="00C51C53" w:rsidP="00347F86">
      <w:pPr>
        <w:rPr>
          <w:b/>
          <w:bCs/>
        </w:rPr>
      </w:pPr>
      <w:r w:rsidRPr="000C6122">
        <w:rPr>
          <w:b/>
          <w:bCs/>
        </w:rPr>
        <w:t>Follow up to the Committee’s previous concluding observations on the Optional Protocol on children in armed conflict</w:t>
      </w:r>
      <w:r>
        <w:rPr>
          <w:b/>
          <w:bCs/>
        </w:rPr>
        <w:t>:</w:t>
      </w:r>
    </w:p>
    <w:p w14:paraId="37B29BB6" w14:textId="77777777" w:rsidR="00C51C53" w:rsidRPr="008449F2" w:rsidRDefault="00C51C53" w:rsidP="00347F86">
      <w:pPr>
        <w:pStyle w:val="ListParagraph"/>
        <w:keepNext w:val="0"/>
        <w:keepLines w:val="0"/>
        <w:widowControl/>
        <w:numPr>
          <w:ilvl w:val="0"/>
          <w:numId w:val="106"/>
        </w:numPr>
        <w:spacing w:after="160" w:line="259" w:lineRule="auto"/>
        <w:contextualSpacing/>
        <w:rPr>
          <w:b/>
          <w:bCs/>
        </w:rPr>
      </w:pPr>
      <w:r w:rsidRPr="008449F2">
        <w:rPr>
          <w:b/>
          <w:bCs/>
        </w:rPr>
        <w:t xml:space="preserve">The Committee urges the State party to: </w:t>
      </w:r>
    </w:p>
    <w:p w14:paraId="5A0C612B" w14:textId="77777777" w:rsidR="00C51C53" w:rsidRPr="008449F2" w:rsidRDefault="00C51C53" w:rsidP="00347F86">
      <w:pPr>
        <w:pStyle w:val="ListParagraph"/>
        <w:keepNext w:val="0"/>
        <w:keepLines w:val="0"/>
        <w:widowControl/>
        <w:numPr>
          <w:ilvl w:val="1"/>
          <w:numId w:val="106"/>
        </w:numPr>
        <w:spacing w:after="160" w:line="259" w:lineRule="auto"/>
        <w:contextualSpacing/>
        <w:rPr>
          <w:b/>
          <w:bCs/>
        </w:rPr>
      </w:pPr>
      <w:r w:rsidRPr="008449F2">
        <w:rPr>
          <w:b/>
          <w:bCs/>
        </w:rPr>
        <w:t xml:space="preserve">Develop mechanisms for the early identification of asylum-seeking, refugee and migrant children who may have been recruited or used in hostilities abroad; conduct training for personnel responsible for the identification and referral of those children to protection services; and provide child victims with appropriate assistance for their full physical and psychological recovery and social reintegration;  </w:t>
      </w:r>
    </w:p>
    <w:p w14:paraId="27F89679" w14:textId="77777777" w:rsidR="00C51C53" w:rsidRPr="008449F2" w:rsidRDefault="00C51C53" w:rsidP="00347F86">
      <w:pPr>
        <w:pStyle w:val="ListParagraph"/>
        <w:keepNext w:val="0"/>
        <w:keepLines w:val="0"/>
        <w:widowControl/>
        <w:numPr>
          <w:ilvl w:val="1"/>
          <w:numId w:val="106"/>
        </w:numPr>
        <w:spacing w:after="160" w:line="259" w:lineRule="auto"/>
        <w:contextualSpacing/>
        <w:rPr>
          <w:b/>
          <w:bCs/>
        </w:rPr>
      </w:pPr>
      <w:r w:rsidRPr="008449F2">
        <w:rPr>
          <w:b/>
          <w:bCs/>
        </w:rPr>
        <w:t xml:space="preserve">Make the National Firearms Agreement binding on all states and territories, allowing firearms licenses to only be issued to people over 18 years;  </w:t>
      </w:r>
    </w:p>
    <w:p w14:paraId="06B1705C" w14:textId="77777777" w:rsidR="00C51C53" w:rsidRPr="008449F2" w:rsidRDefault="00C51C53" w:rsidP="00347F86">
      <w:pPr>
        <w:pStyle w:val="ListParagraph"/>
        <w:keepNext w:val="0"/>
        <w:keepLines w:val="0"/>
        <w:widowControl/>
        <w:numPr>
          <w:ilvl w:val="1"/>
          <w:numId w:val="106"/>
        </w:numPr>
        <w:spacing w:after="160" w:line="259" w:lineRule="auto"/>
        <w:contextualSpacing/>
        <w:rPr>
          <w:b/>
          <w:bCs/>
        </w:rPr>
      </w:pPr>
      <w:r w:rsidRPr="008449F2">
        <w:rPr>
          <w:b/>
          <w:bCs/>
        </w:rPr>
        <w:t xml:space="preserve">Strengthen measures prohibiting the sale of arms to countries known to be, or potentially recruiting or using children in armed conflict and/or hostilities. </w:t>
      </w:r>
    </w:p>
    <w:p w14:paraId="60302913" w14:textId="77777777" w:rsidR="00C51C53" w:rsidRPr="00730A5C" w:rsidRDefault="00C51C53" w:rsidP="00347F86">
      <w:pPr>
        <w:spacing w:after="0"/>
        <w:rPr>
          <w:b/>
          <w:bCs/>
        </w:rPr>
      </w:pPr>
      <w:r w:rsidRPr="00730A5C">
        <w:rPr>
          <w:b/>
          <w:bCs/>
        </w:rPr>
        <w:t xml:space="preserve">I. Ratification of the Optional Protocol on a communications procedure </w:t>
      </w:r>
    </w:p>
    <w:p w14:paraId="32A4ABD3" w14:textId="77777777" w:rsidR="00C51C53" w:rsidRPr="008449F2" w:rsidRDefault="00C51C53" w:rsidP="00347F86">
      <w:pPr>
        <w:pStyle w:val="ListParagraph"/>
        <w:keepNext w:val="0"/>
        <w:keepLines w:val="0"/>
        <w:widowControl/>
        <w:numPr>
          <w:ilvl w:val="0"/>
          <w:numId w:val="106"/>
        </w:numPr>
        <w:spacing w:after="160" w:line="259" w:lineRule="auto"/>
        <w:contextualSpacing/>
        <w:rPr>
          <w:b/>
          <w:bCs/>
        </w:rPr>
      </w:pPr>
      <w:r w:rsidRPr="008449F2">
        <w:rPr>
          <w:b/>
          <w:bCs/>
        </w:rPr>
        <w:t xml:space="preserve">The Committee recommends that the State party, in order to further strengthen the fulfilment of children’s rights, ratify the Optional Protocol to the Convention on the Rights of the Child on a communications procedure.  </w:t>
      </w:r>
    </w:p>
    <w:p w14:paraId="72608308" w14:textId="77777777" w:rsidR="00C51C53" w:rsidRPr="00730A5C" w:rsidRDefault="00C51C53" w:rsidP="00347F86">
      <w:pPr>
        <w:spacing w:after="0"/>
        <w:rPr>
          <w:b/>
          <w:bCs/>
        </w:rPr>
      </w:pPr>
      <w:r w:rsidRPr="00730A5C">
        <w:rPr>
          <w:b/>
          <w:bCs/>
        </w:rPr>
        <w:t xml:space="preserve"> J. Ratification of international human rights instruments </w:t>
      </w:r>
    </w:p>
    <w:p w14:paraId="7B8FD1BF" w14:textId="77777777" w:rsidR="00C51C53" w:rsidRPr="008449F2" w:rsidRDefault="00C51C53" w:rsidP="00347F86">
      <w:pPr>
        <w:pStyle w:val="ListParagraph"/>
        <w:keepNext w:val="0"/>
        <w:keepLines w:val="0"/>
        <w:widowControl/>
        <w:numPr>
          <w:ilvl w:val="0"/>
          <w:numId w:val="106"/>
        </w:numPr>
        <w:spacing w:after="160" w:line="259" w:lineRule="auto"/>
        <w:contextualSpacing/>
        <w:rPr>
          <w:b/>
          <w:bCs/>
        </w:rPr>
      </w:pPr>
      <w:r w:rsidRPr="008449F2">
        <w:rPr>
          <w:b/>
          <w:bCs/>
        </w:rPr>
        <w:t xml:space="preserve">The Committee recommends that the State party, in order to further strengthen the fulfilment of children’s rights, consider ratifying the following core human rights instruments to which it is not yet a party: </w:t>
      </w:r>
    </w:p>
    <w:p w14:paraId="576E98BA" w14:textId="77777777" w:rsidR="00C51C53" w:rsidRPr="008449F2" w:rsidRDefault="00C51C53" w:rsidP="00347F86">
      <w:pPr>
        <w:pStyle w:val="ListParagraph"/>
        <w:keepNext w:val="0"/>
        <w:keepLines w:val="0"/>
        <w:widowControl/>
        <w:numPr>
          <w:ilvl w:val="1"/>
          <w:numId w:val="106"/>
        </w:numPr>
        <w:spacing w:after="160" w:line="259" w:lineRule="auto"/>
        <w:contextualSpacing/>
        <w:rPr>
          <w:b/>
          <w:bCs/>
        </w:rPr>
      </w:pPr>
      <w:r w:rsidRPr="008449F2">
        <w:rPr>
          <w:b/>
          <w:bCs/>
          <w:i/>
          <w:iCs/>
        </w:rPr>
        <w:t>Convention for the Protection of All Persons from Enforced Disappearance</w:t>
      </w:r>
      <w:r w:rsidRPr="008449F2">
        <w:rPr>
          <w:b/>
          <w:bCs/>
        </w:rPr>
        <w:t xml:space="preserve">; (b) </w:t>
      </w:r>
      <w:r w:rsidRPr="008449F2">
        <w:rPr>
          <w:b/>
          <w:bCs/>
          <w:i/>
          <w:iCs/>
        </w:rPr>
        <w:t>International Convention on the Protection of the Rights of All Migrant Workers and Members of Their Families</w:t>
      </w:r>
      <w:r w:rsidRPr="008449F2">
        <w:rPr>
          <w:b/>
          <w:bCs/>
        </w:rPr>
        <w:t xml:space="preserve">. </w:t>
      </w:r>
    </w:p>
    <w:p w14:paraId="48E5F9A7" w14:textId="77777777" w:rsidR="00C51C53" w:rsidRPr="00730A5C" w:rsidRDefault="00C51C53" w:rsidP="00347F86">
      <w:pPr>
        <w:spacing w:after="0"/>
        <w:rPr>
          <w:b/>
          <w:bCs/>
        </w:rPr>
      </w:pPr>
      <w:r w:rsidRPr="00730A5C">
        <w:rPr>
          <w:b/>
          <w:bCs/>
        </w:rPr>
        <w:t xml:space="preserve">K. Cooperation with regional bodies </w:t>
      </w:r>
    </w:p>
    <w:p w14:paraId="39A74C97" w14:textId="77777777" w:rsidR="00C51C53" w:rsidRPr="008449F2" w:rsidRDefault="00C51C53" w:rsidP="00347F86">
      <w:pPr>
        <w:pStyle w:val="ListParagraph"/>
        <w:keepNext w:val="0"/>
        <w:keepLines w:val="0"/>
        <w:widowControl/>
        <w:numPr>
          <w:ilvl w:val="0"/>
          <w:numId w:val="106"/>
        </w:numPr>
        <w:spacing w:after="160" w:line="259" w:lineRule="auto"/>
        <w:contextualSpacing/>
        <w:rPr>
          <w:b/>
          <w:bCs/>
        </w:rPr>
      </w:pPr>
      <w:r w:rsidRPr="008449F2">
        <w:rPr>
          <w:b/>
          <w:bCs/>
        </w:rPr>
        <w:t xml:space="preserve">The Committee recommends that the State party cooperate, among others, with regional organizations such as the Pacific Community and the Pacific Islands Forum. </w:t>
      </w:r>
    </w:p>
    <w:p w14:paraId="62321D49" w14:textId="77777777" w:rsidR="00C51C53" w:rsidRPr="00730A5C" w:rsidRDefault="00C51C53" w:rsidP="00347F86">
      <w:pPr>
        <w:rPr>
          <w:b/>
          <w:bCs/>
          <w:sz w:val="28"/>
          <w:szCs w:val="28"/>
        </w:rPr>
      </w:pPr>
      <w:r>
        <w:rPr>
          <w:b/>
          <w:bCs/>
          <w:sz w:val="28"/>
          <w:szCs w:val="28"/>
        </w:rPr>
        <w:t xml:space="preserve">V. </w:t>
      </w:r>
      <w:r w:rsidRPr="00730A5C">
        <w:rPr>
          <w:b/>
          <w:bCs/>
          <w:sz w:val="28"/>
          <w:szCs w:val="28"/>
        </w:rPr>
        <w:t xml:space="preserve">Implementation and reporting </w:t>
      </w:r>
    </w:p>
    <w:p w14:paraId="379A70F5" w14:textId="77777777" w:rsidR="00C51C53" w:rsidRPr="00730A5C" w:rsidRDefault="00C51C53" w:rsidP="00347F86">
      <w:pPr>
        <w:spacing w:after="0"/>
        <w:rPr>
          <w:b/>
          <w:bCs/>
        </w:rPr>
      </w:pPr>
      <w:r w:rsidRPr="00730A5C">
        <w:rPr>
          <w:b/>
          <w:bCs/>
        </w:rPr>
        <w:t xml:space="preserve">A. Follow-up and dissemination </w:t>
      </w:r>
    </w:p>
    <w:p w14:paraId="3AEC2F03" w14:textId="77777777" w:rsidR="00C51C53" w:rsidRPr="00D47803" w:rsidRDefault="00C51C53" w:rsidP="00347F86">
      <w:pPr>
        <w:pStyle w:val="ListParagraph"/>
        <w:keepNext w:val="0"/>
        <w:keepLines w:val="0"/>
        <w:widowControl/>
        <w:numPr>
          <w:ilvl w:val="0"/>
          <w:numId w:val="106"/>
        </w:numPr>
        <w:spacing w:after="160" w:line="259" w:lineRule="auto"/>
        <w:contextualSpacing/>
        <w:rPr>
          <w:b/>
          <w:bCs/>
        </w:rPr>
      </w:pPr>
      <w:r w:rsidRPr="00D47803">
        <w:rPr>
          <w:b/>
          <w:bCs/>
        </w:rPr>
        <w:t xml:space="preserve">The Committee recommends that the State party take all appropriate measures to ensure that the recommendations contained in the present concluding observations are fully implemented. The Committee also recommends that the combined 5th and 6th periodic reports, the written replies to the list of issues and the present concluding observations be made widely available in the languages of the country. </w:t>
      </w:r>
    </w:p>
    <w:p w14:paraId="11D44EEC" w14:textId="77777777" w:rsidR="00C51C53" w:rsidRPr="00730A5C" w:rsidRDefault="00C51C53" w:rsidP="00347F86">
      <w:pPr>
        <w:spacing w:after="0"/>
        <w:rPr>
          <w:b/>
          <w:bCs/>
        </w:rPr>
      </w:pPr>
      <w:r w:rsidRPr="00730A5C">
        <w:rPr>
          <w:b/>
          <w:bCs/>
        </w:rPr>
        <w:t xml:space="preserve">B. National Mechanism for reporting and follow-up </w:t>
      </w:r>
    </w:p>
    <w:p w14:paraId="18E47C7E" w14:textId="77777777" w:rsidR="00C51C53" w:rsidRPr="00D47803" w:rsidRDefault="00C51C53" w:rsidP="00347F86">
      <w:pPr>
        <w:pStyle w:val="ListParagraph"/>
        <w:keepNext w:val="0"/>
        <w:keepLines w:val="0"/>
        <w:widowControl/>
        <w:numPr>
          <w:ilvl w:val="0"/>
          <w:numId w:val="106"/>
        </w:numPr>
        <w:spacing w:after="160" w:line="259" w:lineRule="auto"/>
        <w:contextualSpacing/>
        <w:rPr>
          <w:b/>
          <w:bCs/>
        </w:rPr>
      </w:pPr>
      <w:r w:rsidRPr="00D47803">
        <w:rPr>
          <w:b/>
          <w:bCs/>
        </w:rPr>
        <w:t xml:space="preserve">The Committee welcomes the creation of the Standing National Human Rights Mechanism by the State party and emphasizes that it should be adequately and continuously supported by dedicated staff to engage with international and regional human rights mechanisms and implement treaty obligations and the recommendations and decisions emanating from the mechanisms. </w:t>
      </w:r>
    </w:p>
    <w:p w14:paraId="1088AF90" w14:textId="77777777" w:rsidR="00C51C53" w:rsidRPr="00730A5C" w:rsidRDefault="00C51C53" w:rsidP="00347F86">
      <w:pPr>
        <w:spacing w:after="0"/>
        <w:rPr>
          <w:b/>
          <w:bCs/>
        </w:rPr>
      </w:pPr>
      <w:r w:rsidRPr="00730A5C">
        <w:rPr>
          <w:b/>
          <w:bCs/>
        </w:rPr>
        <w:t xml:space="preserve">C. Next report </w:t>
      </w:r>
    </w:p>
    <w:p w14:paraId="66C3ED38" w14:textId="77777777" w:rsidR="00C51C53" w:rsidRDefault="00C51C53" w:rsidP="00347F86">
      <w:pPr>
        <w:pStyle w:val="ListParagraph"/>
        <w:keepNext w:val="0"/>
        <w:keepLines w:val="0"/>
        <w:widowControl/>
        <w:numPr>
          <w:ilvl w:val="0"/>
          <w:numId w:val="106"/>
        </w:numPr>
        <w:spacing w:after="160" w:line="259" w:lineRule="auto"/>
        <w:contextualSpacing/>
        <w:rPr>
          <w:b/>
          <w:bCs/>
        </w:rPr>
      </w:pPr>
      <w:r w:rsidRPr="008449F2">
        <w:rPr>
          <w:b/>
          <w:bCs/>
        </w:rPr>
        <w:t xml:space="preserve">The Committee invites the State party to submit its 7th periodic report by 15 January 2024 and to include therein information on the follow-up to the present concluding observations. The report should be in compliance with the Committee’s harmonized treaty-specific reporting guidelines adopted on 31 January 2014 (CRC/C/58/Rev.3) and should not exceed 21,200 words (see General Assembly resolution 68/268, para. 16). In the event that a report exceeding the established word limit is submitted, the State party will be asked to shorten the report in accordance with the above-mentioned resolution. If the State party is not in a position to review and resubmit the report, translation thereof for the purposes of consideration by the treaty body cannot be guaranteed. </w:t>
      </w:r>
    </w:p>
    <w:p w14:paraId="42DD320E" w14:textId="3C615992" w:rsidR="00C51C53" w:rsidRDefault="00C51C53" w:rsidP="00347F86">
      <w:pPr>
        <w:pStyle w:val="ListParagraph"/>
        <w:keepNext w:val="0"/>
        <w:keepLines w:val="0"/>
        <w:widowControl/>
        <w:numPr>
          <w:ilvl w:val="0"/>
          <w:numId w:val="106"/>
        </w:numPr>
        <w:spacing w:after="160" w:line="259" w:lineRule="auto"/>
        <w:contextualSpacing/>
        <w:rPr>
          <w:b/>
          <w:bCs/>
        </w:rPr>
        <w:sectPr w:rsidR="00C51C53">
          <w:headerReference w:type="even" r:id="rId159"/>
          <w:headerReference w:type="default" r:id="rId160"/>
          <w:endnotePr>
            <w:numFmt w:val="decimal"/>
            <w:numRestart w:val="eachSect"/>
          </w:endnotePr>
          <w:pgSz w:w="11906" w:h="16838"/>
          <w:pgMar w:top="1440" w:right="1440" w:bottom="1440" w:left="1440" w:header="708" w:footer="708" w:gutter="0"/>
          <w:cols w:space="708"/>
          <w:docGrid w:linePitch="360"/>
        </w:sectPr>
      </w:pPr>
      <w:r w:rsidRPr="00D47803">
        <w:rPr>
          <w:b/>
          <w:bCs/>
        </w:rPr>
        <w:t>The Committee also invites the State party to submit an updated core document, not exceeding 42,400 words, in accordance with the requirements for the common core document contained in the harmonized guidelines on reporting under the international human rights treaties, including guidelines on a common core document and treaty-specific documents (see HRI/GEN/2/Rev.6, chap. I) and paragraph 16 of General Assembly resolution 68/268.</w:t>
      </w:r>
    </w:p>
    <w:p w14:paraId="53B5840B" w14:textId="77777777" w:rsidR="00C51C53" w:rsidRPr="0015571D" w:rsidRDefault="00C51C53" w:rsidP="00347F86">
      <w:pPr>
        <w:spacing w:after="0"/>
      </w:pPr>
    </w:p>
    <w:p w14:paraId="614151EA" w14:textId="77777777" w:rsidR="00C51C53" w:rsidRPr="0015571D" w:rsidRDefault="00C51C53" w:rsidP="00347F86">
      <w:pPr>
        <w:spacing w:after="0"/>
      </w:pPr>
    </w:p>
    <w:p w14:paraId="21F06D6E" w14:textId="77777777" w:rsidR="00C51C53" w:rsidRPr="0015571D" w:rsidRDefault="00C51C53" w:rsidP="00347F86">
      <w:pPr>
        <w:spacing w:after="0"/>
        <w:ind w:left="-284"/>
        <w:rPr>
          <w:sz w:val="20"/>
          <w:szCs w:val="20"/>
        </w:rPr>
      </w:pPr>
      <w:r w:rsidRPr="0015571D">
        <w:rPr>
          <w:sz w:val="20"/>
          <w:szCs w:val="20"/>
        </w:rPr>
        <w:t>Further Information</w:t>
      </w:r>
    </w:p>
    <w:p w14:paraId="1FA2CC43" w14:textId="77777777" w:rsidR="00C51C53" w:rsidRPr="0015571D" w:rsidRDefault="00C51C53" w:rsidP="00347F86">
      <w:pPr>
        <w:spacing w:after="0"/>
        <w:ind w:left="-284"/>
      </w:pPr>
    </w:p>
    <w:p w14:paraId="4382DBC4" w14:textId="77777777" w:rsidR="00C51C53" w:rsidRPr="0015571D" w:rsidRDefault="00C51C53" w:rsidP="00347F86">
      <w:pPr>
        <w:spacing w:after="0"/>
        <w:ind w:left="-284"/>
        <w:rPr>
          <w:b/>
          <w:sz w:val="18"/>
          <w:szCs w:val="18"/>
        </w:rPr>
      </w:pPr>
      <w:r w:rsidRPr="0015571D">
        <w:rPr>
          <w:b/>
          <w:sz w:val="18"/>
          <w:szCs w:val="18"/>
        </w:rPr>
        <w:t>Australian Human Rights Commission</w:t>
      </w:r>
    </w:p>
    <w:p w14:paraId="0E35B53D" w14:textId="77777777" w:rsidR="00C51C53" w:rsidRPr="0015571D" w:rsidRDefault="00C51C53" w:rsidP="00347F86">
      <w:pPr>
        <w:spacing w:after="0"/>
        <w:ind w:left="-284"/>
        <w:rPr>
          <w:sz w:val="18"/>
          <w:szCs w:val="18"/>
        </w:rPr>
      </w:pPr>
    </w:p>
    <w:p w14:paraId="3D76A021" w14:textId="77777777" w:rsidR="00C51C53" w:rsidRPr="0015571D" w:rsidRDefault="00C51C53" w:rsidP="00347F86">
      <w:pPr>
        <w:spacing w:after="0"/>
        <w:ind w:left="-284"/>
        <w:rPr>
          <w:sz w:val="18"/>
          <w:szCs w:val="18"/>
        </w:rPr>
      </w:pPr>
      <w:r w:rsidRPr="0015571D">
        <w:rPr>
          <w:sz w:val="18"/>
          <w:szCs w:val="18"/>
        </w:rPr>
        <w:t>Level 3, 175 Pitt Street</w:t>
      </w:r>
    </w:p>
    <w:p w14:paraId="0AE9E9F5" w14:textId="77777777" w:rsidR="00C51C53" w:rsidRPr="0015571D" w:rsidRDefault="00C51C53" w:rsidP="00347F86">
      <w:pPr>
        <w:spacing w:after="0"/>
        <w:ind w:left="-284"/>
        <w:rPr>
          <w:sz w:val="18"/>
          <w:szCs w:val="18"/>
        </w:rPr>
      </w:pPr>
      <w:r w:rsidRPr="0015571D">
        <w:rPr>
          <w:sz w:val="18"/>
          <w:szCs w:val="18"/>
        </w:rPr>
        <w:t>SYDNEY NSW 2000</w:t>
      </w:r>
    </w:p>
    <w:p w14:paraId="4AC118EC" w14:textId="77777777" w:rsidR="00C51C53" w:rsidRPr="0015571D" w:rsidRDefault="00C51C53" w:rsidP="00347F86">
      <w:pPr>
        <w:spacing w:after="0"/>
        <w:ind w:left="-284"/>
        <w:rPr>
          <w:sz w:val="18"/>
          <w:szCs w:val="18"/>
        </w:rPr>
      </w:pPr>
    </w:p>
    <w:p w14:paraId="6CE5E30F" w14:textId="77777777" w:rsidR="00C51C53" w:rsidRPr="0015571D" w:rsidRDefault="00C51C53" w:rsidP="00347F86">
      <w:pPr>
        <w:spacing w:after="0"/>
        <w:ind w:left="-284"/>
        <w:rPr>
          <w:sz w:val="18"/>
          <w:szCs w:val="18"/>
        </w:rPr>
      </w:pPr>
      <w:r w:rsidRPr="0015571D">
        <w:rPr>
          <w:sz w:val="18"/>
          <w:szCs w:val="18"/>
        </w:rPr>
        <w:t>GPO Box 5218</w:t>
      </w:r>
    </w:p>
    <w:p w14:paraId="4A44A1AC" w14:textId="77777777" w:rsidR="00C51C53" w:rsidRPr="0015571D" w:rsidRDefault="00C51C53" w:rsidP="00347F86">
      <w:pPr>
        <w:spacing w:after="0"/>
        <w:ind w:left="-284"/>
        <w:rPr>
          <w:sz w:val="18"/>
          <w:szCs w:val="18"/>
        </w:rPr>
      </w:pPr>
      <w:r w:rsidRPr="0015571D">
        <w:rPr>
          <w:sz w:val="18"/>
          <w:szCs w:val="18"/>
        </w:rPr>
        <w:t>SYDNEY NSW 2001</w:t>
      </w:r>
    </w:p>
    <w:p w14:paraId="45FB1AA0" w14:textId="77777777" w:rsidR="00C51C53" w:rsidRPr="0015571D" w:rsidRDefault="00C51C53" w:rsidP="00347F86">
      <w:pPr>
        <w:spacing w:after="0"/>
        <w:ind w:left="-284"/>
        <w:rPr>
          <w:sz w:val="18"/>
          <w:szCs w:val="18"/>
        </w:rPr>
      </w:pPr>
    </w:p>
    <w:p w14:paraId="4D394F7B" w14:textId="77777777" w:rsidR="00C51C53" w:rsidRPr="0015571D" w:rsidRDefault="00C51C53" w:rsidP="00347F86">
      <w:pPr>
        <w:spacing w:after="0"/>
        <w:ind w:left="-284"/>
        <w:rPr>
          <w:sz w:val="18"/>
          <w:szCs w:val="18"/>
        </w:rPr>
      </w:pPr>
      <w:r w:rsidRPr="0015571D">
        <w:rPr>
          <w:sz w:val="18"/>
          <w:szCs w:val="18"/>
        </w:rPr>
        <w:t>Telephone: (02) 9284 9000</w:t>
      </w:r>
    </w:p>
    <w:p w14:paraId="2AAAF5FB" w14:textId="77777777" w:rsidR="00C51C53" w:rsidRPr="0015571D" w:rsidRDefault="00C51C53" w:rsidP="00347F86">
      <w:pPr>
        <w:spacing w:after="0"/>
        <w:ind w:left="-284"/>
        <w:rPr>
          <w:sz w:val="18"/>
          <w:szCs w:val="18"/>
        </w:rPr>
      </w:pPr>
      <w:r w:rsidRPr="0015571D">
        <w:rPr>
          <w:sz w:val="18"/>
          <w:szCs w:val="18"/>
        </w:rPr>
        <w:t>Complaints Infoline: 1300 656 419</w:t>
      </w:r>
    </w:p>
    <w:p w14:paraId="7BAB5EEB" w14:textId="77777777" w:rsidR="00C51C53" w:rsidRPr="0015571D" w:rsidRDefault="00C51C53" w:rsidP="00347F86">
      <w:pPr>
        <w:spacing w:after="0"/>
        <w:ind w:left="-284"/>
        <w:rPr>
          <w:sz w:val="18"/>
          <w:szCs w:val="18"/>
        </w:rPr>
      </w:pPr>
      <w:r w:rsidRPr="0015571D">
        <w:rPr>
          <w:sz w:val="18"/>
          <w:szCs w:val="18"/>
        </w:rPr>
        <w:t>General enquiries and Publications: 1300 369 711</w:t>
      </w:r>
    </w:p>
    <w:p w14:paraId="78655B2C" w14:textId="77777777" w:rsidR="00C51C53" w:rsidRPr="0015571D" w:rsidRDefault="00C51C53" w:rsidP="00347F86">
      <w:pPr>
        <w:spacing w:after="0"/>
        <w:ind w:left="-284"/>
        <w:rPr>
          <w:sz w:val="18"/>
          <w:szCs w:val="18"/>
        </w:rPr>
      </w:pPr>
      <w:r w:rsidRPr="0015571D">
        <w:rPr>
          <w:sz w:val="18"/>
          <w:szCs w:val="18"/>
        </w:rPr>
        <w:t>TTY: 1800 620 241</w:t>
      </w:r>
    </w:p>
    <w:p w14:paraId="6367A649" w14:textId="77777777" w:rsidR="00C51C53" w:rsidRPr="0015571D" w:rsidRDefault="00C51C53" w:rsidP="00347F86">
      <w:pPr>
        <w:spacing w:after="0"/>
        <w:ind w:left="-284"/>
        <w:rPr>
          <w:sz w:val="18"/>
          <w:szCs w:val="18"/>
        </w:rPr>
      </w:pPr>
      <w:r w:rsidRPr="0015571D">
        <w:rPr>
          <w:sz w:val="18"/>
          <w:szCs w:val="18"/>
        </w:rPr>
        <w:t>Fax: (02) 9284 9611</w:t>
      </w:r>
    </w:p>
    <w:p w14:paraId="1A632FBD" w14:textId="77777777" w:rsidR="00C51C53" w:rsidRPr="0015571D" w:rsidRDefault="00C51C53" w:rsidP="00347F86">
      <w:pPr>
        <w:spacing w:after="0"/>
        <w:ind w:left="-284"/>
        <w:rPr>
          <w:sz w:val="18"/>
          <w:szCs w:val="18"/>
        </w:rPr>
      </w:pPr>
      <w:r w:rsidRPr="0015571D">
        <w:rPr>
          <w:sz w:val="18"/>
          <w:szCs w:val="18"/>
        </w:rPr>
        <w:t xml:space="preserve">Website: </w:t>
      </w:r>
      <w:hyperlink r:id="rId161" w:history="1">
        <w:r w:rsidRPr="0015571D">
          <w:rPr>
            <w:rStyle w:val="Hyperlink"/>
            <w:b/>
            <w:sz w:val="18"/>
            <w:szCs w:val="18"/>
          </w:rPr>
          <w:t>www.humanrights.gov.au</w:t>
        </w:r>
      </w:hyperlink>
    </w:p>
    <w:p w14:paraId="6A2B2ABE" w14:textId="77777777" w:rsidR="00C51C53" w:rsidRPr="0015571D" w:rsidRDefault="00C51C53" w:rsidP="00347F86">
      <w:pPr>
        <w:spacing w:after="0"/>
        <w:ind w:left="-284"/>
        <w:rPr>
          <w:sz w:val="18"/>
          <w:szCs w:val="18"/>
        </w:rPr>
      </w:pPr>
    </w:p>
    <w:p w14:paraId="7B4C2A1A" w14:textId="6E24E827" w:rsidR="00EC1134" w:rsidRPr="000C73BA" w:rsidRDefault="00C51C53" w:rsidP="000C73BA">
      <w:pPr>
        <w:spacing w:after="0"/>
        <w:ind w:left="-284"/>
        <w:rPr>
          <w:sz w:val="18"/>
          <w:szCs w:val="18"/>
        </w:rPr>
      </w:pPr>
      <w:r w:rsidRPr="0015571D">
        <w:rPr>
          <w:sz w:val="18"/>
          <w:szCs w:val="18"/>
        </w:rPr>
        <w:t>For detailed and update</w:t>
      </w:r>
      <w:r>
        <w:rPr>
          <w:sz w:val="18"/>
          <w:szCs w:val="18"/>
        </w:rPr>
        <w:t>d</w:t>
      </w:r>
      <w:r w:rsidRPr="0015571D">
        <w:rPr>
          <w:sz w:val="18"/>
          <w:szCs w:val="18"/>
        </w:rPr>
        <w:t xml:space="preserve"> information about the Australian Human Rights Commission visit our web</w:t>
      </w:r>
      <w:r>
        <w:rPr>
          <w:sz w:val="18"/>
          <w:szCs w:val="18"/>
        </w:rPr>
        <w:t>s</w:t>
      </w:r>
      <w:r w:rsidRPr="0015571D">
        <w:rPr>
          <w:sz w:val="18"/>
          <w:szCs w:val="18"/>
        </w:rPr>
        <w:t xml:space="preserve">ite at: </w:t>
      </w:r>
      <w:hyperlink r:id="rId162" w:history="1">
        <w:r w:rsidRPr="0015571D">
          <w:rPr>
            <w:rStyle w:val="Hyperlink"/>
            <w:b/>
            <w:sz w:val="18"/>
            <w:szCs w:val="18"/>
          </w:rPr>
          <w:t>www.humanrights.gov.au</w:t>
        </w:r>
      </w:hyperlink>
      <w:r w:rsidRPr="0015571D">
        <w:rPr>
          <w:sz w:val="18"/>
          <w:szCs w:val="18"/>
        </w:rPr>
        <w:t>.</w:t>
      </w:r>
      <w:bookmarkEnd w:id="330"/>
    </w:p>
    <w:sectPr w:rsidR="00EC1134" w:rsidRPr="000C73BA">
      <w:headerReference w:type="even" r:id="rId163"/>
      <w:headerReference w:type="default" r:id="rId164"/>
      <w:endnotePr>
        <w:numFmt w:val="decimal"/>
        <w:numRestart w:val="eachSect"/>
      </w:endnotePr>
      <w:pgSz w:w="11906" w:h="16838"/>
      <w:pgMar w:top="1440" w:right="1440" w:bottom="1440" w:left="144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061053D1" w14:textId="77777777" w:rsidR="006C3D0A" w:rsidRDefault="006C3D0A" w:rsidP="00B94D5A">
      <w:pPr>
        <w:spacing w:after="0"/>
      </w:pPr>
      <w:r>
        <w:separator/>
      </w:r>
    </w:p>
  </w:endnote>
  <w:endnote w:type="continuationSeparator" w:id="0">
    <w:p w14:paraId="3D46FBBE" w14:textId="77777777" w:rsidR="006C3D0A" w:rsidRDefault="006C3D0A" w:rsidP="00B94D5A">
      <w:pPr>
        <w:spacing w:after="0"/>
      </w:pPr>
      <w:r>
        <w:continuationSeparator/>
      </w:r>
    </w:p>
  </w:endnote>
  <w:endnote w:id="1">
    <w:p w14:paraId="263DBA36" w14:textId="3D689AC0" w:rsidR="00FD1665" w:rsidRPr="00170149" w:rsidRDefault="00FD1665" w:rsidP="007D2675">
      <w:pPr>
        <w:pStyle w:val="EndnoteText"/>
        <w:contextualSpacing/>
      </w:pPr>
      <w:r w:rsidRPr="00170149">
        <w:rPr>
          <w:rStyle w:val="EndnoteReference"/>
        </w:rPr>
        <w:endnoteRef/>
      </w:r>
      <w:r w:rsidRPr="00170149">
        <w:t xml:space="preserve"> Australian Bureau of Statistics</w:t>
      </w:r>
      <w:r>
        <w:rPr>
          <w:i/>
        </w:rPr>
        <w:t>,</w:t>
      </w:r>
      <w:r w:rsidRPr="00170149">
        <w:rPr>
          <w:i/>
        </w:rPr>
        <w:t xml:space="preserve"> 3101.0 – Australian Demographic Statistics, Dec 2018</w:t>
      </w:r>
      <w:r w:rsidRPr="003F3910">
        <w:rPr>
          <w:iCs/>
        </w:rPr>
        <w:t xml:space="preserve"> </w:t>
      </w:r>
      <w:r w:rsidRPr="00170149">
        <w:t>(</w:t>
      </w:r>
      <w:r>
        <w:t xml:space="preserve">20 June </w:t>
      </w:r>
      <w:r w:rsidRPr="00170149">
        <w:t>201</w:t>
      </w:r>
      <w:r>
        <w:t>9</w:t>
      </w:r>
      <w:r w:rsidRPr="00170149">
        <w:t>)</w:t>
      </w:r>
      <w:r>
        <w:t xml:space="preserve"> </w:t>
      </w:r>
      <w:r w:rsidRPr="003F3910">
        <w:rPr>
          <w:iCs/>
        </w:rPr>
        <w:t>Population by Age and Sex Tables</w:t>
      </w:r>
      <w:r>
        <w:t>.</w:t>
      </w:r>
    </w:p>
  </w:endnote>
  <w:endnote w:id="2">
    <w:p w14:paraId="291D6CAE" w14:textId="26A86E77" w:rsidR="00FD1665" w:rsidRPr="00170149" w:rsidRDefault="00FD1665" w:rsidP="007D2675">
      <w:pPr>
        <w:pStyle w:val="EndnoteText"/>
        <w:contextualSpacing/>
      </w:pPr>
      <w:r w:rsidRPr="00170149">
        <w:rPr>
          <w:rStyle w:val="EndnoteReference"/>
        </w:rPr>
        <w:endnoteRef/>
      </w:r>
      <w:r w:rsidRPr="00170149">
        <w:t xml:space="preserve"> </w:t>
      </w:r>
      <w:r w:rsidRPr="00D55575">
        <w:t xml:space="preserve">Australian Bureau of Statistics, </w:t>
      </w:r>
      <w:r>
        <w:rPr>
          <w:i/>
          <w:iCs/>
        </w:rPr>
        <w:t xml:space="preserve">3238.0.55.001 – Estimates of Aboriginal </w:t>
      </w:r>
      <w:r w:rsidRPr="00D55575">
        <w:rPr>
          <w:i/>
        </w:rPr>
        <w:t xml:space="preserve">and Torres Strait Islander </w:t>
      </w:r>
      <w:r>
        <w:rPr>
          <w:i/>
        </w:rPr>
        <w:t xml:space="preserve">Australians, </w:t>
      </w:r>
      <w:r w:rsidRPr="00D55575">
        <w:rPr>
          <w:i/>
        </w:rPr>
        <w:t>June 2016</w:t>
      </w:r>
      <w:r w:rsidRPr="00D55575">
        <w:t xml:space="preserve"> (</w:t>
      </w:r>
      <w:r>
        <w:t xml:space="preserve">31 August </w:t>
      </w:r>
      <w:r w:rsidRPr="00D55575">
        <w:t>2018)</w:t>
      </w:r>
      <w:r>
        <w:t>.</w:t>
      </w:r>
    </w:p>
  </w:endnote>
  <w:endnote w:id="3">
    <w:p w14:paraId="68DF187D" w14:textId="697B5C3C" w:rsidR="00FD1665" w:rsidRPr="00170149" w:rsidRDefault="00FD1665" w:rsidP="007D2675">
      <w:pPr>
        <w:pStyle w:val="EndnoteText"/>
        <w:contextualSpacing/>
      </w:pPr>
      <w:r w:rsidRPr="00170149">
        <w:rPr>
          <w:rStyle w:val="EndnoteReference"/>
        </w:rPr>
        <w:endnoteRef/>
      </w:r>
      <w:r w:rsidRPr="00170149">
        <w:t xml:space="preserve"> Australian Bureau of Statistics, </w:t>
      </w:r>
      <w:r>
        <w:rPr>
          <w:i/>
          <w:iCs/>
        </w:rPr>
        <w:t xml:space="preserve">3238.0.55.001 – Estimates of Aboriginal </w:t>
      </w:r>
      <w:r w:rsidRPr="00D55575">
        <w:rPr>
          <w:i/>
        </w:rPr>
        <w:t xml:space="preserve">and Torres Strait Islander </w:t>
      </w:r>
      <w:r>
        <w:rPr>
          <w:i/>
        </w:rPr>
        <w:t xml:space="preserve">Australians, </w:t>
      </w:r>
      <w:r w:rsidRPr="00D55575">
        <w:rPr>
          <w:i/>
        </w:rPr>
        <w:t>June 2016</w:t>
      </w:r>
      <w:r w:rsidRPr="00D55575">
        <w:t xml:space="preserve"> (</w:t>
      </w:r>
      <w:r>
        <w:t xml:space="preserve">31 August </w:t>
      </w:r>
      <w:r w:rsidRPr="00D55575">
        <w:t>2018)</w:t>
      </w:r>
      <w:r>
        <w:t>.</w:t>
      </w:r>
    </w:p>
  </w:endnote>
  <w:endnote w:id="4">
    <w:p w14:paraId="1D43F73F" w14:textId="0E50346C" w:rsidR="00FD1665" w:rsidRDefault="00FD1665" w:rsidP="003F3910">
      <w:pPr>
        <w:pStyle w:val="EndnoteText"/>
        <w:contextualSpacing/>
      </w:pPr>
      <w:r>
        <w:rPr>
          <w:rStyle w:val="EndnoteReference"/>
        </w:rPr>
        <w:endnoteRef/>
      </w:r>
      <w:r>
        <w:t xml:space="preserve"> </w:t>
      </w:r>
      <w:r w:rsidRPr="00170149">
        <w:t xml:space="preserve">Australian Bureau of Statistics, </w:t>
      </w:r>
      <w:r>
        <w:rPr>
          <w:i/>
          <w:iCs/>
        </w:rPr>
        <w:t xml:space="preserve">3238.0.55.001 – Estimates of Aboriginal </w:t>
      </w:r>
      <w:r w:rsidRPr="00D55575">
        <w:rPr>
          <w:i/>
        </w:rPr>
        <w:t xml:space="preserve">and Torres Strait Islander </w:t>
      </w:r>
      <w:r>
        <w:rPr>
          <w:i/>
        </w:rPr>
        <w:t xml:space="preserve">Australians, </w:t>
      </w:r>
      <w:r w:rsidRPr="00D55575">
        <w:rPr>
          <w:i/>
        </w:rPr>
        <w:t>June 2016</w:t>
      </w:r>
      <w:r w:rsidRPr="00D55575">
        <w:t xml:space="preserve"> (</w:t>
      </w:r>
      <w:r>
        <w:t xml:space="preserve">31 August </w:t>
      </w:r>
      <w:r w:rsidRPr="00D55575">
        <w:t>2018)</w:t>
      </w:r>
      <w:r>
        <w:t>.</w:t>
      </w:r>
    </w:p>
  </w:endnote>
  <w:endnote w:id="5">
    <w:p w14:paraId="2F4F20C4" w14:textId="4C002E68" w:rsidR="00FD1665" w:rsidRPr="00C14EC3" w:rsidRDefault="00FD1665" w:rsidP="003F3910">
      <w:pPr>
        <w:pStyle w:val="EndnoteText"/>
        <w:contextualSpacing/>
      </w:pPr>
      <w:r>
        <w:rPr>
          <w:rStyle w:val="EndnoteReference"/>
        </w:rPr>
        <w:endnoteRef/>
      </w:r>
      <w:r>
        <w:t xml:space="preserve"> Australian Bureau of Statistics, </w:t>
      </w:r>
      <w:r w:rsidRPr="00260554">
        <w:rPr>
          <w:i/>
          <w:iCs/>
        </w:rPr>
        <w:t xml:space="preserve">2071.0 - Census of Population and Housing: Reflecting Australia - Stories from the Census, 2016 </w:t>
      </w:r>
      <w:r>
        <w:t>(28 June 2017).</w:t>
      </w:r>
    </w:p>
  </w:endnote>
  <w:endnote w:id="6">
    <w:p w14:paraId="29CFB862" w14:textId="59FD192E" w:rsidR="00FD1665" w:rsidRPr="00170149" w:rsidRDefault="00FD1665" w:rsidP="003F3910">
      <w:pPr>
        <w:pStyle w:val="EndnoteText"/>
        <w:contextualSpacing/>
      </w:pPr>
      <w:r w:rsidRPr="00170149">
        <w:rPr>
          <w:rStyle w:val="EndnoteReference"/>
        </w:rPr>
        <w:endnoteRef/>
      </w:r>
      <w:r w:rsidRPr="00170149">
        <w:t xml:space="preserve"> Australian Bureau of Statistics, </w:t>
      </w:r>
      <w:r w:rsidRPr="00342E89">
        <w:rPr>
          <w:i/>
        </w:rPr>
        <w:t>Estimated resident population, Country of birth, Age and sex - as at 30 June 1996 to 2018</w:t>
      </w:r>
      <w:r>
        <w:t>.</w:t>
      </w:r>
    </w:p>
  </w:endnote>
  <w:endnote w:id="7">
    <w:p w14:paraId="7D592C47" w14:textId="0CDB77CD" w:rsidR="00FD1665" w:rsidRDefault="00FD1665" w:rsidP="003F3910">
      <w:pPr>
        <w:pStyle w:val="EndnoteText"/>
        <w:contextualSpacing/>
      </w:pPr>
      <w:r>
        <w:rPr>
          <w:rStyle w:val="EndnoteReference"/>
        </w:rPr>
        <w:endnoteRef/>
      </w:r>
      <w:r>
        <w:t xml:space="preserve"> Australian Bureau of Statistics, </w:t>
      </w:r>
      <w:r w:rsidRPr="008F609C">
        <w:rPr>
          <w:i/>
          <w:iCs/>
        </w:rPr>
        <w:t>2071.0 – Census of Population and Housing: Reflecting Australia – Stories from the Census, 2016</w:t>
      </w:r>
      <w:r>
        <w:t xml:space="preserve"> (June 2017).</w:t>
      </w:r>
    </w:p>
  </w:endnote>
  <w:endnote w:id="8">
    <w:p w14:paraId="02816EA8" w14:textId="77777777" w:rsidR="00FD1665" w:rsidRPr="00E34F79" w:rsidRDefault="00FD1665" w:rsidP="003F3910">
      <w:pPr>
        <w:pStyle w:val="EndnoteText"/>
        <w:contextualSpacing/>
      </w:pPr>
      <w:r>
        <w:rPr>
          <w:rStyle w:val="EndnoteReference"/>
        </w:rPr>
        <w:endnoteRef/>
      </w:r>
      <w:r>
        <w:t xml:space="preserve"> .id the population experts, </w:t>
      </w:r>
      <w:r>
        <w:rPr>
          <w:i/>
          <w:iCs/>
        </w:rPr>
        <w:t>Australia Households with children</w:t>
      </w:r>
    </w:p>
    <w:p w14:paraId="0786A1E4" w14:textId="3A7EDCF4" w:rsidR="00FD1665" w:rsidRDefault="00FD1665" w:rsidP="003F3910">
      <w:pPr>
        <w:pStyle w:val="EndnoteText"/>
        <w:contextualSpacing/>
      </w:pPr>
      <w:r>
        <w:t xml:space="preserve"> &lt;</w:t>
      </w:r>
      <w:r w:rsidRPr="00973949">
        <w:t>https://profile.id.com.au/australia/households-with-children?WebID=10</w:t>
      </w:r>
      <w:r>
        <w:t>&gt;.</w:t>
      </w:r>
    </w:p>
  </w:endnote>
  <w:endnote w:id="9">
    <w:p w14:paraId="52FD55FC" w14:textId="03B664EE" w:rsidR="00FD1665" w:rsidRPr="00170149" w:rsidRDefault="00FD1665" w:rsidP="007D2675">
      <w:pPr>
        <w:pStyle w:val="EndnoteText"/>
        <w:contextualSpacing/>
      </w:pPr>
      <w:r w:rsidRPr="00170149">
        <w:rPr>
          <w:rStyle w:val="EndnoteReference"/>
        </w:rPr>
        <w:endnoteRef/>
      </w:r>
      <w:r w:rsidRPr="00170149">
        <w:t xml:space="preserve"> </w:t>
      </w:r>
      <w:r>
        <w:t>Roger Wilkins, Inga Laß, Peter Butterworth and Esperanza Vera-Toscano,</w:t>
      </w:r>
      <w:r w:rsidRPr="00DF5CBE">
        <w:rPr>
          <w:i/>
          <w:iCs/>
        </w:rPr>
        <w:t xml:space="preserve"> The Household, Income and Labour Dynamics in Australia Survey: Selected Findings from Waves 1 to 17</w:t>
      </w:r>
      <w:r>
        <w:rPr>
          <w:i/>
          <w:iCs/>
        </w:rPr>
        <w:t xml:space="preserve">, </w:t>
      </w:r>
      <w:r>
        <w:t xml:space="preserve">Melbourne Institute: Applied Economic &amp; Social Research, University of Melbourne (2019) </w:t>
      </w:r>
      <w:r w:rsidRPr="00170149">
        <w:t xml:space="preserve">8 </w:t>
      </w:r>
      <w:r>
        <w:t>&lt;</w:t>
      </w:r>
      <w:r w:rsidRPr="00973949">
        <w:t>https://melbourneinstitute.unimelb.edu.au/__data/assets/pdf_file/0011/3127664/HILDA-Statistical-Report-201</w:t>
      </w:r>
      <w:r w:rsidRPr="003F3910">
        <w:t>9.pdf</w:t>
      </w:r>
      <w:r w:rsidRPr="003F3910">
        <w:rPr>
          <w:rStyle w:val="Hyperlink"/>
          <w:rFonts w:eastAsia="MS Mincho"/>
          <w:color w:val="auto"/>
          <w:u w:val="none"/>
        </w:rPr>
        <w:t>&gt;</w:t>
      </w:r>
      <w:r>
        <w:rPr>
          <w:rStyle w:val="Hyperlink"/>
          <w:rFonts w:eastAsia="MS Mincho"/>
          <w:color w:val="auto"/>
          <w:u w:val="none"/>
        </w:rPr>
        <w:t>.</w:t>
      </w:r>
    </w:p>
  </w:endnote>
  <w:endnote w:id="10">
    <w:p w14:paraId="4CEDF346" w14:textId="77777777" w:rsidR="00FD1665" w:rsidRPr="00E34F79" w:rsidRDefault="00FD1665" w:rsidP="003F3910">
      <w:pPr>
        <w:pStyle w:val="EndnoteText"/>
        <w:contextualSpacing/>
      </w:pPr>
      <w:r>
        <w:rPr>
          <w:rStyle w:val="EndnoteReference"/>
        </w:rPr>
        <w:endnoteRef/>
      </w:r>
      <w:r>
        <w:t xml:space="preserve"> .id the population experts, </w:t>
      </w:r>
      <w:r>
        <w:rPr>
          <w:i/>
          <w:iCs/>
        </w:rPr>
        <w:t>Australia Households with children</w:t>
      </w:r>
    </w:p>
    <w:p w14:paraId="1AD474E2" w14:textId="5F9AA6A9" w:rsidR="00FD1665" w:rsidRDefault="00FD1665" w:rsidP="003F3910">
      <w:pPr>
        <w:pStyle w:val="EndnoteText"/>
        <w:contextualSpacing/>
      </w:pPr>
      <w:r>
        <w:t xml:space="preserve"> &lt;</w:t>
      </w:r>
      <w:r w:rsidRPr="00973949">
        <w:t>https://profile.id.com.au/australia/households-with-children?WebID=10</w:t>
      </w:r>
      <w:r>
        <w:t>&gt;.</w:t>
      </w:r>
    </w:p>
  </w:endnote>
  <w:endnote w:id="11">
    <w:p w14:paraId="6394B5BA" w14:textId="31719E49" w:rsidR="00FD1665" w:rsidRDefault="00FD1665" w:rsidP="007D2675">
      <w:pPr>
        <w:pStyle w:val="EndnoteText"/>
        <w:contextualSpacing/>
      </w:pPr>
      <w:r>
        <w:rPr>
          <w:rStyle w:val="EndnoteReference"/>
        </w:rPr>
        <w:endnoteRef/>
      </w:r>
      <w:r w:rsidRPr="00345271">
        <w:t xml:space="preserve">Australian Institute of Health and Welfare, </w:t>
      </w:r>
      <w:r w:rsidRPr="00345271">
        <w:rPr>
          <w:i/>
        </w:rPr>
        <w:t>Child protection Australia 201</w:t>
      </w:r>
      <w:r>
        <w:rPr>
          <w:i/>
        </w:rPr>
        <w:t>0</w:t>
      </w:r>
      <w:r w:rsidRPr="00345271">
        <w:rPr>
          <w:i/>
        </w:rPr>
        <w:t>–20</w:t>
      </w:r>
      <w:r>
        <w:rPr>
          <w:i/>
        </w:rPr>
        <w:t>11</w:t>
      </w:r>
      <w:r w:rsidRPr="00345271">
        <w:t xml:space="preserve"> (</w:t>
      </w:r>
      <w:r>
        <w:t xml:space="preserve">Report, </w:t>
      </w:r>
      <w:r w:rsidRPr="00345271">
        <w:t>201</w:t>
      </w:r>
      <w:r>
        <w:t>2</w:t>
      </w:r>
      <w:r w:rsidRPr="00345271">
        <w:t>)</w:t>
      </w:r>
      <w:r>
        <w:t xml:space="preserve"> 31 &lt;</w:t>
      </w:r>
      <w:r w:rsidRPr="00973949">
        <w:t>https://www.aihw.gov.au/reports/child-protection/child-protection-australia-2011-12/contents/summary</w:t>
      </w:r>
      <w:r>
        <w:t>&gt;.</w:t>
      </w:r>
    </w:p>
  </w:endnote>
  <w:endnote w:id="12">
    <w:p w14:paraId="5B0C802D" w14:textId="27D7AF7C" w:rsidR="00FD1665" w:rsidRDefault="00FD1665" w:rsidP="007D2675">
      <w:pPr>
        <w:pStyle w:val="EndnoteText"/>
        <w:contextualSpacing/>
      </w:pPr>
      <w:r>
        <w:rPr>
          <w:rStyle w:val="EndnoteReference"/>
        </w:rPr>
        <w:endnoteRef/>
      </w:r>
      <w:r>
        <w:t xml:space="preserve"> </w:t>
      </w:r>
      <w:r w:rsidRPr="00345271">
        <w:t xml:space="preserve">Australian Institute of Health and Welfare, </w:t>
      </w:r>
      <w:r w:rsidRPr="00345271">
        <w:rPr>
          <w:i/>
        </w:rPr>
        <w:t>Child protection Australia 2016–2017</w:t>
      </w:r>
      <w:r w:rsidRPr="00345271">
        <w:t xml:space="preserve"> (</w:t>
      </w:r>
      <w:r>
        <w:t xml:space="preserve">Report, </w:t>
      </w:r>
      <w:r w:rsidRPr="00345271">
        <w:t xml:space="preserve">2018) </w:t>
      </w:r>
      <w:r>
        <w:t>45</w:t>
      </w:r>
      <w:r w:rsidRPr="00345271">
        <w:t xml:space="preserve"> &lt;</w:t>
      </w:r>
      <w:r w:rsidRPr="00973949">
        <w:t>https://www.aihw.gov.au/reports/child-protection/child-protection-australia-2016-17/contents/children-receiving-child-protection-services</w:t>
      </w:r>
      <w:r w:rsidRPr="00345271">
        <w:t>&gt;.</w:t>
      </w:r>
    </w:p>
  </w:endnote>
  <w:endnote w:id="13">
    <w:p w14:paraId="158507E6" w14:textId="30C7519B" w:rsidR="00FD1665" w:rsidRPr="00345271" w:rsidRDefault="00FD1665" w:rsidP="003F3910">
      <w:pPr>
        <w:pStyle w:val="EndnoteText"/>
        <w:contextualSpacing/>
      </w:pPr>
      <w:r w:rsidRPr="00345271">
        <w:rPr>
          <w:rStyle w:val="EndnoteReference"/>
        </w:rPr>
        <w:endnoteRef/>
      </w:r>
      <w:r w:rsidRPr="00345271">
        <w:t xml:space="preserve"> Australian Bureau of Statistics, </w:t>
      </w:r>
      <w:r w:rsidRPr="00345271">
        <w:rPr>
          <w:i/>
        </w:rPr>
        <w:t>2049.0</w:t>
      </w:r>
      <w:r>
        <w:rPr>
          <w:i/>
        </w:rPr>
        <w:t>s</w:t>
      </w:r>
      <w:r w:rsidRPr="00345271">
        <w:rPr>
          <w:i/>
        </w:rPr>
        <w:t xml:space="preserve"> Census of </w:t>
      </w:r>
      <w:r>
        <w:rPr>
          <w:i/>
        </w:rPr>
        <w:t>P</w:t>
      </w:r>
      <w:r w:rsidRPr="00345271">
        <w:rPr>
          <w:i/>
        </w:rPr>
        <w:t xml:space="preserve">opulation and </w:t>
      </w:r>
      <w:r>
        <w:rPr>
          <w:i/>
        </w:rPr>
        <w:t>H</w:t>
      </w:r>
      <w:r w:rsidRPr="00345271">
        <w:rPr>
          <w:i/>
        </w:rPr>
        <w:t>ousing: Estimating homelessness</w:t>
      </w:r>
      <w:r>
        <w:rPr>
          <w:i/>
        </w:rPr>
        <w:t>,</w:t>
      </w:r>
      <w:r w:rsidRPr="00345271">
        <w:rPr>
          <w:i/>
        </w:rPr>
        <w:t xml:space="preserve"> 2016</w:t>
      </w:r>
      <w:r>
        <w:rPr>
          <w:i/>
        </w:rPr>
        <w:t>,</w:t>
      </w:r>
      <w:r w:rsidRPr="00345271">
        <w:t xml:space="preserve"> </w:t>
      </w:r>
      <w:r w:rsidRPr="00373C4A">
        <w:rPr>
          <w:i/>
          <w:iCs/>
        </w:rPr>
        <w:t>Table 1</w:t>
      </w:r>
      <w:r>
        <w:rPr>
          <w:i/>
          <w:iCs/>
        </w:rPr>
        <w:t>.1</w:t>
      </w:r>
      <w:r>
        <w:t xml:space="preserve"> </w:t>
      </w:r>
      <w:r w:rsidRPr="00345271">
        <w:t>(</w:t>
      </w:r>
      <w:r>
        <w:t xml:space="preserve">14 March </w:t>
      </w:r>
      <w:r w:rsidRPr="00345271">
        <w:t>2018)</w:t>
      </w:r>
      <w:r>
        <w:t>.</w:t>
      </w:r>
    </w:p>
  </w:endnote>
  <w:endnote w:id="14">
    <w:p w14:paraId="516ABA58" w14:textId="77777777" w:rsidR="00FD1665" w:rsidRDefault="00FD1665" w:rsidP="00A147AA">
      <w:pPr>
        <w:pStyle w:val="EndnoteText"/>
        <w:rPr>
          <w:rFonts w:cs="Open Sans"/>
        </w:rPr>
      </w:pPr>
      <w:r w:rsidRPr="00EB49B5">
        <w:rPr>
          <w:rStyle w:val="EndnoteReference"/>
        </w:rPr>
        <w:endnoteRef/>
      </w:r>
      <w:r w:rsidRPr="00EB49B5">
        <w:rPr>
          <w:rFonts w:cs="Open Sans"/>
        </w:rPr>
        <w:t xml:space="preserve"> </w:t>
      </w:r>
      <w:r w:rsidRPr="00EB49B5">
        <w:rPr>
          <w:rFonts w:cs="Open Sans"/>
          <w:lang w:val="en-US"/>
        </w:rPr>
        <w:t xml:space="preserve">The NCC has included a chapter focused on the work of the PJCHR in each of her statutory reports: </w:t>
      </w:r>
      <w:r w:rsidRPr="00EB49B5">
        <w:rPr>
          <w:rFonts w:cs="Open Sans"/>
        </w:rPr>
        <w:t xml:space="preserve">Australian Human Rights Commission, </w:t>
      </w:r>
      <w:r w:rsidRPr="00EB49B5">
        <w:rPr>
          <w:rFonts w:cs="Open Sans"/>
          <w:i/>
        </w:rPr>
        <w:t>Children’s Rights Reports 2013–2017</w:t>
      </w:r>
    </w:p>
    <w:p w14:paraId="067B9A03" w14:textId="77777777" w:rsidR="00FD1665" w:rsidRPr="009E04A8" w:rsidRDefault="00FD1665" w:rsidP="00A147AA">
      <w:pPr>
        <w:pStyle w:val="EndnoteText"/>
        <w:rPr>
          <w:rFonts w:cs="Open Sans"/>
        </w:rPr>
      </w:pPr>
      <w:r>
        <w:rPr>
          <w:rFonts w:cs="Open Sans"/>
        </w:rPr>
        <w:t>&lt;</w:t>
      </w:r>
      <w:r w:rsidRPr="00B21BD6">
        <w:rPr>
          <w:rFonts w:cs="Open Sans"/>
        </w:rPr>
        <w:t>www.humanrights.gov.au/our-work/childrens-rights/projects/childrens-rights-reports</w:t>
      </w:r>
      <w:r>
        <w:rPr>
          <w:rFonts w:cs="Open Sans"/>
        </w:rPr>
        <w:t>&gt;.</w:t>
      </w:r>
    </w:p>
  </w:endnote>
  <w:endnote w:id="15">
    <w:p w14:paraId="49238965" w14:textId="77777777" w:rsidR="00FD1665" w:rsidRPr="00EB49B5" w:rsidRDefault="00FD1665" w:rsidP="00A147AA">
      <w:pPr>
        <w:pStyle w:val="EndnoteText"/>
        <w:rPr>
          <w:rFonts w:cs="Open Sans"/>
        </w:rPr>
      </w:pPr>
      <w:r w:rsidRPr="00EB49B5">
        <w:rPr>
          <w:rStyle w:val="EndnoteReference"/>
        </w:rPr>
        <w:endnoteRef/>
      </w:r>
      <w:r w:rsidRPr="00EB49B5">
        <w:rPr>
          <w:rFonts w:cs="Open Sans"/>
        </w:rPr>
        <w:t xml:space="preserve"> </w:t>
      </w:r>
      <w:r w:rsidRPr="00561A31">
        <w:rPr>
          <w:rFonts w:cs="Open Sans"/>
        </w:rPr>
        <w:fldChar w:fldCharType="begin"/>
      </w:r>
      <w:r w:rsidRPr="00561A31">
        <w:rPr>
          <w:rFonts w:cs="Open Sans"/>
        </w:rPr>
        <w:instrText xml:space="preserve"> ADDIN ZOTERO_ITEM CSL_CITATION {"citationID":"rEh6ECAm","properties":{"formattedCitation":"United Nations Committee on the Rights of the Child, {\\i{}Concluding Observations on the Combined Fifth and Sixth Periodic Reports of Australia}, 82nd Sess, UN Doc CRC/C/AUS/CO/5-6 (30 September 2019) 6.","plainCitation":"United Nations Committee on the Rights of the Child, Concluding Observations on the Combined Fifth and Sixth Periodic Reports of Australia, 82nd Sess, UN Doc CRC/C/AUS/CO/5-6 (30 September 2019) 6.","noteIndex":11},"citationItems":[{"id":6055,"uris":["http://zotero.org/groups/1703699/items/9WXWI639"],"uri":["http://zotero.org/groups/1703699/items/9WXWI639"],"itemData":{"id":6055,"type":"bill","title":"United Nations Committee on the Rights of the Child, &lt;i&gt;Concluding Observations on the Combined Fifth and Sixth Periodic Reports of Australia&lt;/i&gt;, 82nd sess, UN Doc CRC/C/AUS/CO/5-6 (30 September 2019)"},"locator":"6"}],"schema":"https://github.com/citation-style-language/schema/raw/master/csl-citation.json"} </w:instrText>
      </w:r>
      <w:r w:rsidRPr="00561A31">
        <w:rPr>
          <w:rFonts w:cs="Open Sans"/>
        </w:rPr>
        <w:fldChar w:fldCharType="separate"/>
      </w:r>
      <w:r w:rsidRPr="00561A31">
        <w:rPr>
          <w:rFonts w:cs="Open Sans"/>
          <w:szCs w:val="24"/>
        </w:rPr>
        <w:t xml:space="preserve">United Nations Committee on the Rights of the Child, </w:t>
      </w:r>
      <w:r w:rsidRPr="00561A31">
        <w:rPr>
          <w:rFonts w:cs="Open Sans"/>
          <w:i/>
          <w:iCs/>
          <w:szCs w:val="24"/>
        </w:rPr>
        <w:t>Concluding Observations on the Combined Fifth and Sixth Periodic Reports of Australia</w:t>
      </w:r>
      <w:r w:rsidRPr="00561A31">
        <w:rPr>
          <w:rFonts w:cs="Open Sans"/>
          <w:szCs w:val="24"/>
        </w:rPr>
        <w:t xml:space="preserve">, 82nd Sess, UN Doc CRC/C/AUS/CO/5-6 (30 September 2019) </w:t>
      </w:r>
      <w:r>
        <w:rPr>
          <w:rFonts w:cs="Open Sans"/>
          <w:szCs w:val="24"/>
        </w:rPr>
        <w:t>para</w:t>
      </w:r>
      <w:r w:rsidRPr="00561A31">
        <w:rPr>
          <w:rFonts w:cs="Open Sans"/>
          <w:szCs w:val="24"/>
        </w:rPr>
        <w:t xml:space="preserve"> 7(a) </w:t>
      </w:r>
      <w:r w:rsidRPr="00561A31">
        <w:rPr>
          <w:rFonts w:cs="Open Sans"/>
        </w:rPr>
        <w:fldChar w:fldCharType="end"/>
      </w:r>
      <w:r w:rsidRPr="00561A31">
        <w:rPr>
          <w:rFonts w:cs="Open Sans"/>
        </w:rPr>
        <w:t>.</w:t>
      </w:r>
    </w:p>
  </w:endnote>
  <w:endnote w:id="16">
    <w:p w14:paraId="735AD0E3" w14:textId="77777777" w:rsidR="00FD1665" w:rsidRPr="00EB49B5" w:rsidRDefault="00FD1665" w:rsidP="00A147AA">
      <w:pPr>
        <w:pStyle w:val="EndnoteText"/>
        <w:rPr>
          <w:rFonts w:cs="Open Sans"/>
        </w:rPr>
      </w:pPr>
      <w:r w:rsidRPr="00EB49B5">
        <w:rPr>
          <w:rStyle w:val="EndnoteReference"/>
        </w:rPr>
        <w:endnoteRef/>
      </w:r>
      <w:r w:rsidRPr="00EB49B5">
        <w:rPr>
          <w:rFonts w:cs="Open Sans"/>
        </w:rPr>
        <w:t xml:space="preserve"> </w:t>
      </w:r>
      <w:r w:rsidRPr="00A36B26">
        <w:rPr>
          <w:rFonts w:cs="Open Sans"/>
          <w:szCs w:val="24"/>
        </w:rPr>
        <w:t xml:space="preserve">United Nations Committee on the Rights of the Child, </w:t>
      </w:r>
      <w:r w:rsidRPr="00A36B26">
        <w:rPr>
          <w:rFonts w:cs="Open Sans"/>
          <w:i/>
          <w:iCs/>
          <w:szCs w:val="24"/>
        </w:rPr>
        <w:t>Concluding Observations on the Combined Fifth and Sixth Periodic Reports of Australia</w:t>
      </w:r>
      <w:r w:rsidRPr="00A36B26">
        <w:rPr>
          <w:rFonts w:cs="Open Sans"/>
          <w:szCs w:val="24"/>
        </w:rPr>
        <w:t xml:space="preserve">, 82nd Sess, UN Doc CRC/C/AUS/CO/5-6 (30 September 2019) </w:t>
      </w:r>
      <w:r>
        <w:rPr>
          <w:rFonts w:cs="Open Sans"/>
        </w:rPr>
        <w:t>p</w:t>
      </w:r>
      <w:r w:rsidRPr="00EB49B5">
        <w:rPr>
          <w:rFonts w:cs="Open Sans"/>
        </w:rPr>
        <w:t>ara 7(a</w:t>
      </w:r>
      <w:r>
        <w:rPr>
          <w:rFonts w:cs="Open Sans"/>
        </w:rPr>
        <w:t>)–(</w:t>
      </w:r>
      <w:r w:rsidRPr="00EB49B5">
        <w:rPr>
          <w:rFonts w:cs="Open Sans"/>
        </w:rPr>
        <w:t>b)</w:t>
      </w:r>
      <w:r>
        <w:rPr>
          <w:rFonts w:cs="Open Sans"/>
        </w:rPr>
        <w:t>.</w:t>
      </w:r>
    </w:p>
  </w:endnote>
  <w:endnote w:id="17">
    <w:p w14:paraId="07C7015C" w14:textId="77777777" w:rsidR="00FD1665" w:rsidRPr="00EB49B5" w:rsidRDefault="00FD1665" w:rsidP="00A147AA">
      <w:pPr>
        <w:pStyle w:val="EndnoteText"/>
        <w:rPr>
          <w:rFonts w:cs="Open Sans"/>
        </w:rPr>
      </w:pPr>
      <w:r w:rsidRPr="00EB49B5">
        <w:rPr>
          <w:rStyle w:val="EndnoteReference"/>
        </w:rPr>
        <w:endnoteRef/>
      </w:r>
      <w:r w:rsidRPr="00EB49B5">
        <w:rPr>
          <w:rFonts w:cs="Open Sans"/>
        </w:rPr>
        <w:t xml:space="preserve"> </w:t>
      </w:r>
      <w:r w:rsidRPr="00EB49B5">
        <w:rPr>
          <w:rFonts w:cs="Open Sans"/>
          <w:color w:val="000000"/>
          <w:lang w:eastAsia="en-US"/>
        </w:rPr>
        <w:t xml:space="preserve">Jesuit Social Services, Submission No 84 </w:t>
      </w:r>
      <w:r w:rsidRPr="00EB49B5">
        <w:rPr>
          <w:rFonts w:cs="Open Sans"/>
        </w:rPr>
        <w:t>to Australian Human Rights Commission,</w:t>
      </w:r>
      <w:r w:rsidRPr="00EB49B5">
        <w:rPr>
          <w:rFonts w:cs="Open Sans"/>
          <w:i/>
        </w:rPr>
        <w:t xml:space="preserve"> Report under article 44, paragraph 1 (b), on the </w:t>
      </w:r>
      <w:r>
        <w:rPr>
          <w:rFonts w:cs="Open Sans"/>
          <w:i/>
        </w:rPr>
        <w:t>Convention on the Rights of the Child</w:t>
      </w:r>
      <w:r w:rsidRPr="00EB49B5">
        <w:rPr>
          <w:rFonts w:cs="Open Sans"/>
        </w:rPr>
        <w:t xml:space="preserve">, </w:t>
      </w:r>
      <w:r>
        <w:rPr>
          <w:rFonts w:cs="Open Sans"/>
        </w:rPr>
        <w:t>(</w:t>
      </w:r>
      <w:r w:rsidRPr="00EB49B5">
        <w:rPr>
          <w:rFonts w:cs="Open Sans"/>
        </w:rPr>
        <w:t>30 May 2018</w:t>
      </w:r>
      <w:r>
        <w:rPr>
          <w:rFonts w:cs="Open Sans"/>
        </w:rPr>
        <w:t>)</w:t>
      </w:r>
      <w:r w:rsidRPr="00EB49B5">
        <w:rPr>
          <w:rFonts w:cs="Open Sans"/>
        </w:rPr>
        <w:t xml:space="preserve">; </w:t>
      </w:r>
      <w:r w:rsidRPr="00EB49B5">
        <w:rPr>
          <w:rFonts w:cs="Open Sans"/>
          <w:color w:val="000000"/>
          <w:lang w:eastAsia="en-US"/>
        </w:rPr>
        <w:t xml:space="preserve">Benevolent Society, Submission No 92 </w:t>
      </w:r>
      <w:r w:rsidRPr="00EB49B5">
        <w:rPr>
          <w:rFonts w:cs="Open Sans"/>
        </w:rPr>
        <w:t>to Australian Human Rights Commission,</w:t>
      </w:r>
      <w:r w:rsidRPr="00EB49B5">
        <w:rPr>
          <w:rFonts w:cs="Open Sans"/>
          <w:i/>
        </w:rPr>
        <w:t xml:space="preserve"> Report under article 44, paragraph 1 (b), on the </w:t>
      </w:r>
      <w:r>
        <w:rPr>
          <w:rFonts w:cs="Open Sans"/>
          <w:i/>
        </w:rPr>
        <w:t>Convention on the Rights of the Child</w:t>
      </w:r>
      <w:r w:rsidRPr="00EB49B5">
        <w:rPr>
          <w:rFonts w:cs="Open Sans"/>
        </w:rPr>
        <w:t xml:space="preserve">, </w:t>
      </w:r>
      <w:r>
        <w:rPr>
          <w:rFonts w:cs="Open Sans"/>
        </w:rPr>
        <w:t>(</w:t>
      </w:r>
      <w:r w:rsidRPr="00EB49B5">
        <w:rPr>
          <w:rFonts w:cs="Open Sans"/>
        </w:rPr>
        <w:t>30 May 2018</w:t>
      </w:r>
      <w:r>
        <w:rPr>
          <w:rFonts w:cs="Open Sans"/>
        </w:rPr>
        <w:t>)</w:t>
      </w:r>
      <w:r w:rsidRPr="00EB49B5">
        <w:rPr>
          <w:rFonts w:cs="Open Sans"/>
        </w:rPr>
        <w:t xml:space="preserve">; </w:t>
      </w:r>
      <w:r w:rsidRPr="00EB49B5">
        <w:rPr>
          <w:rFonts w:cs="Open Sans"/>
          <w:color w:val="000000"/>
          <w:lang w:eastAsia="en-US"/>
        </w:rPr>
        <w:t xml:space="preserve">World Vision Australia, Submission 95 </w:t>
      </w:r>
      <w:r w:rsidRPr="00EB49B5">
        <w:rPr>
          <w:rFonts w:cs="Open Sans"/>
        </w:rPr>
        <w:t>to Australian Human Rights Commission,</w:t>
      </w:r>
      <w:r w:rsidRPr="00EB49B5">
        <w:rPr>
          <w:rFonts w:cs="Open Sans"/>
          <w:i/>
        </w:rPr>
        <w:t xml:space="preserve"> Report under article 44, paragraph 1 (b), on the </w:t>
      </w:r>
      <w:r>
        <w:rPr>
          <w:rFonts w:cs="Open Sans"/>
          <w:i/>
        </w:rPr>
        <w:t>Convention on the Rights of the Child</w:t>
      </w:r>
      <w:r w:rsidRPr="00EB49B5">
        <w:rPr>
          <w:rFonts w:cs="Open Sans"/>
        </w:rPr>
        <w:t xml:space="preserve">, </w:t>
      </w:r>
      <w:r>
        <w:rPr>
          <w:rFonts w:cs="Open Sans"/>
        </w:rPr>
        <w:t>(</w:t>
      </w:r>
      <w:r w:rsidRPr="00EB49B5">
        <w:rPr>
          <w:rFonts w:cs="Open Sans"/>
        </w:rPr>
        <w:t>30 May 2018</w:t>
      </w:r>
      <w:r>
        <w:rPr>
          <w:rFonts w:cs="Open Sans"/>
        </w:rPr>
        <w:t>)</w:t>
      </w:r>
      <w:r w:rsidRPr="00EB49B5">
        <w:rPr>
          <w:rFonts w:cs="Open Sans"/>
        </w:rPr>
        <w:t xml:space="preserve">; </w:t>
      </w:r>
      <w:r w:rsidRPr="00EB49B5">
        <w:rPr>
          <w:rFonts w:cs="Open Sans"/>
          <w:color w:val="000000"/>
          <w:lang w:eastAsia="en-US"/>
        </w:rPr>
        <w:t xml:space="preserve">Berry Street, Submission No 103 </w:t>
      </w:r>
      <w:r w:rsidRPr="00EB49B5">
        <w:rPr>
          <w:rFonts w:cs="Open Sans"/>
        </w:rPr>
        <w:t>to Australian Human Rights Commission</w:t>
      </w:r>
      <w:r w:rsidRPr="00EB49B5">
        <w:rPr>
          <w:rFonts w:cs="Open Sans"/>
          <w:i/>
        </w:rPr>
        <w:t xml:space="preserve">, Report under article 44, paragraph 1 (b), on the </w:t>
      </w:r>
      <w:r>
        <w:rPr>
          <w:rFonts w:cs="Open Sans"/>
          <w:i/>
        </w:rPr>
        <w:t>Convention on the Rights of the Child</w:t>
      </w:r>
      <w:r w:rsidRPr="00EB49B5">
        <w:rPr>
          <w:rFonts w:cs="Open Sans"/>
        </w:rPr>
        <w:t xml:space="preserve">, </w:t>
      </w:r>
      <w:r>
        <w:rPr>
          <w:rFonts w:cs="Open Sans"/>
        </w:rPr>
        <w:t>(</w:t>
      </w:r>
      <w:r w:rsidRPr="00EB49B5">
        <w:rPr>
          <w:rFonts w:cs="Open Sans"/>
        </w:rPr>
        <w:t>30 May 2018</w:t>
      </w:r>
      <w:r>
        <w:rPr>
          <w:rFonts w:cs="Open Sans"/>
        </w:rPr>
        <w:t>)</w:t>
      </w:r>
      <w:r w:rsidRPr="00EB49B5">
        <w:rPr>
          <w:rFonts w:cs="Open Sans"/>
        </w:rPr>
        <w:t>; Families Australia, Submission No 109 to Australian Human Rights Commission</w:t>
      </w:r>
      <w:r w:rsidRPr="00EB49B5">
        <w:rPr>
          <w:rFonts w:cs="Open Sans"/>
          <w:i/>
        </w:rPr>
        <w:t xml:space="preserve">, Report under article 44, paragraph 1 (b), on the </w:t>
      </w:r>
      <w:r>
        <w:rPr>
          <w:rFonts w:cs="Open Sans"/>
          <w:i/>
        </w:rPr>
        <w:t>Convention on the Rights of the Child</w:t>
      </w:r>
      <w:r w:rsidRPr="00EB49B5">
        <w:rPr>
          <w:rFonts w:cs="Open Sans"/>
        </w:rPr>
        <w:t xml:space="preserve">, </w:t>
      </w:r>
      <w:r>
        <w:rPr>
          <w:rFonts w:cs="Open Sans"/>
        </w:rPr>
        <w:t>(</w:t>
      </w:r>
      <w:r w:rsidRPr="00EB49B5">
        <w:rPr>
          <w:rFonts w:cs="Open Sans"/>
        </w:rPr>
        <w:t>30 May 2018</w:t>
      </w:r>
      <w:r>
        <w:rPr>
          <w:rFonts w:cs="Open Sans"/>
        </w:rPr>
        <w:t>)</w:t>
      </w:r>
      <w:r w:rsidRPr="00EB49B5">
        <w:rPr>
          <w:rFonts w:cs="Open Sans"/>
        </w:rPr>
        <w:t>; Multicultural Youth Advocacy Network Australia, Submission No 119 to Australian Human Rights Commission</w:t>
      </w:r>
      <w:r w:rsidRPr="00EB49B5">
        <w:rPr>
          <w:rFonts w:cs="Open Sans"/>
          <w:i/>
        </w:rPr>
        <w:t xml:space="preserve">, Report under article 44, paragraph 1 (b), on the </w:t>
      </w:r>
      <w:r>
        <w:rPr>
          <w:rFonts w:cs="Open Sans"/>
          <w:i/>
        </w:rPr>
        <w:t>Convention on the Rights of the Child</w:t>
      </w:r>
      <w:r w:rsidRPr="00EB49B5">
        <w:rPr>
          <w:rFonts w:cs="Open Sans"/>
        </w:rPr>
        <w:t xml:space="preserve">, </w:t>
      </w:r>
      <w:r>
        <w:rPr>
          <w:rFonts w:cs="Open Sans"/>
        </w:rPr>
        <w:t>(</w:t>
      </w:r>
      <w:r w:rsidRPr="00EB49B5">
        <w:rPr>
          <w:rFonts w:cs="Open Sans"/>
        </w:rPr>
        <w:t>30 May 2018</w:t>
      </w:r>
      <w:r>
        <w:rPr>
          <w:rFonts w:cs="Open Sans"/>
        </w:rPr>
        <w:t>)</w:t>
      </w:r>
      <w:r w:rsidRPr="00EB49B5">
        <w:rPr>
          <w:rFonts w:cs="Open Sans"/>
        </w:rPr>
        <w:t xml:space="preserve">; </w:t>
      </w:r>
      <w:r w:rsidRPr="00EB49B5">
        <w:rPr>
          <w:rFonts w:cs="Open Sans"/>
          <w:color w:val="000000"/>
          <w:lang w:eastAsia="en-US"/>
        </w:rPr>
        <w:t xml:space="preserve">Valuing Children Initiative, Submission No 121 </w:t>
      </w:r>
      <w:r w:rsidRPr="00EB49B5">
        <w:rPr>
          <w:rFonts w:cs="Open Sans"/>
        </w:rPr>
        <w:t>to Australian Human Rights Commission</w:t>
      </w:r>
      <w:r w:rsidRPr="00EB49B5">
        <w:rPr>
          <w:rFonts w:cs="Open Sans"/>
          <w:i/>
        </w:rPr>
        <w:t xml:space="preserve">, Report under article 44, paragraph 1 (b), on the </w:t>
      </w:r>
      <w:r>
        <w:rPr>
          <w:rFonts w:cs="Open Sans"/>
          <w:i/>
        </w:rPr>
        <w:t>Convention on the Rights of the Child</w:t>
      </w:r>
      <w:r w:rsidRPr="00EB49B5">
        <w:rPr>
          <w:rFonts w:cs="Open Sans"/>
        </w:rPr>
        <w:t xml:space="preserve">, </w:t>
      </w:r>
      <w:r>
        <w:rPr>
          <w:rFonts w:cs="Open Sans"/>
        </w:rPr>
        <w:t>(</w:t>
      </w:r>
      <w:r w:rsidRPr="00EB49B5">
        <w:rPr>
          <w:rFonts w:cs="Open Sans"/>
        </w:rPr>
        <w:t>30 May 2018</w:t>
      </w:r>
      <w:r>
        <w:rPr>
          <w:rFonts w:cs="Open Sans"/>
        </w:rPr>
        <w:t>).</w:t>
      </w:r>
    </w:p>
  </w:endnote>
  <w:endnote w:id="18">
    <w:p w14:paraId="1482D67A" w14:textId="77777777" w:rsidR="00FD1665" w:rsidRPr="00EB49B5" w:rsidRDefault="00FD1665" w:rsidP="00A147AA">
      <w:pPr>
        <w:pStyle w:val="EndnoteText"/>
        <w:rPr>
          <w:rFonts w:cs="Open Sans"/>
        </w:rPr>
      </w:pPr>
      <w:r w:rsidRPr="00EB49B5">
        <w:rPr>
          <w:rStyle w:val="EndnoteReference"/>
        </w:rPr>
        <w:endnoteRef/>
      </w:r>
      <w:r w:rsidRPr="00EB49B5">
        <w:rPr>
          <w:rFonts w:cs="Open Sans"/>
        </w:rPr>
        <w:t xml:space="preserve"> </w:t>
      </w:r>
      <w:r w:rsidRPr="00A36B26">
        <w:rPr>
          <w:rFonts w:cs="Open Sans"/>
          <w:szCs w:val="24"/>
        </w:rPr>
        <w:t xml:space="preserve">United Nations Committee on the Rights of the Child, </w:t>
      </w:r>
      <w:r w:rsidRPr="00A36B26">
        <w:rPr>
          <w:rFonts w:cs="Open Sans"/>
          <w:i/>
          <w:iCs/>
          <w:szCs w:val="24"/>
        </w:rPr>
        <w:t>Concluding Observations on the Combined Fifth and Sixth Periodic Reports of Australia</w:t>
      </w:r>
      <w:r w:rsidRPr="00A36B26">
        <w:rPr>
          <w:rFonts w:cs="Open Sans"/>
          <w:szCs w:val="24"/>
        </w:rPr>
        <w:t xml:space="preserve">, 82nd Sess, UN Doc CRC/C/AUS/CO/5-6 (30 September 2019) </w:t>
      </w:r>
      <w:r>
        <w:rPr>
          <w:rFonts w:cs="Open Sans"/>
        </w:rPr>
        <w:t>p</w:t>
      </w:r>
      <w:r w:rsidRPr="00EB49B5">
        <w:rPr>
          <w:rFonts w:cs="Open Sans"/>
        </w:rPr>
        <w:t>ara 8.</w:t>
      </w:r>
    </w:p>
  </w:endnote>
  <w:endnote w:id="19">
    <w:p w14:paraId="7A6AC5A2" w14:textId="77777777" w:rsidR="00FD1665" w:rsidRPr="00EB49B5" w:rsidRDefault="00FD1665" w:rsidP="00A147AA">
      <w:pPr>
        <w:pStyle w:val="EndnoteText"/>
        <w:rPr>
          <w:rFonts w:cs="Open Sans"/>
        </w:rPr>
      </w:pPr>
      <w:r w:rsidRPr="00EB49B5">
        <w:rPr>
          <w:rStyle w:val="EndnoteReference"/>
        </w:rPr>
        <w:endnoteRef/>
      </w:r>
      <w:r w:rsidRPr="00EB49B5">
        <w:rPr>
          <w:rFonts w:cs="Open Sans"/>
        </w:rPr>
        <w:t xml:space="preserve"> </w:t>
      </w:r>
      <w:bookmarkStart w:id="47" w:name="_Hlk22718484"/>
      <w:r w:rsidRPr="00A36B26">
        <w:rPr>
          <w:rFonts w:cs="Open Sans"/>
          <w:szCs w:val="24"/>
        </w:rPr>
        <w:t xml:space="preserve">United Nations Committee on the Rights of the Child, </w:t>
      </w:r>
      <w:r w:rsidRPr="00A36B26">
        <w:rPr>
          <w:rFonts w:cs="Open Sans"/>
          <w:i/>
          <w:iCs/>
          <w:szCs w:val="24"/>
        </w:rPr>
        <w:t>Concluding Observations on the Combined Fifth and Sixth Periodic Reports of Australia</w:t>
      </w:r>
      <w:r w:rsidRPr="00A36B26">
        <w:rPr>
          <w:rFonts w:cs="Open Sans"/>
          <w:szCs w:val="24"/>
        </w:rPr>
        <w:t xml:space="preserve">, 82nd Sess, UN Doc CRC/C/AUS/CO/5-6 (30 September 2019) </w:t>
      </w:r>
      <w:r>
        <w:rPr>
          <w:rFonts w:cs="Open Sans"/>
        </w:rPr>
        <w:t>p</w:t>
      </w:r>
      <w:r w:rsidRPr="00EB49B5">
        <w:rPr>
          <w:rFonts w:cs="Open Sans"/>
        </w:rPr>
        <w:t>ara 9.</w:t>
      </w:r>
      <w:bookmarkEnd w:id="47"/>
    </w:p>
  </w:endnote>
  <w:endnote w:id="20">
    <w:p w14:paraId="2D147107" w14:textId="77777777" w:rsidR="00FD1665" w:rsidRPr="00EB49B5" w:rsidRDefault="00FD1665" w:rsidP="00A147AA">
      <w:pPr>
        <w:pStyle w:val="EndnoteText"/>
        <w:rPr>
          <w:rFonts w:cs="Open Sans"/>
        </w:rPr>
      </w:pPr>
      <w:r w:rsidRPr="00F044B5">
        <w:rPr>
          <w:rFonts w:cs="Open Sans"/>
          <w:sz w:val="16"/>
          <w:szCs w:val="16"/>
        </w:rPr>
        <w:endnoteRef/>
      </w:r>
      <w:r w:rsidRPr="00F044B5">
        <w:rPr>
          <w:rFonts w:cs="Open Sans"/>
          <w:sz w:val="16"/>
          <w:szCs w:val="16"/>
        </w:rPr>
        <w:t xml:space="preserve"> </w:t>
      </w:r>
      <w:r w:rsidRPr="00F044B5">
        <w:rPr>
          <w:rStyle w:val="EndnoteTextChar"/>
          <w:rFonts w:cs="Open Sans"/>
        </w:rPr>
        <w:t xml:space="preserve">Australian Institute of Health and Welfare, </w:t>
      </w:r>
      <w:r w:rsidRPr="00F044B5">
        <w:rPr>
          <w:rFonts w:cs="Open Sans"/>
          <w:i/>
          <w:iCs/>
        </w:rPr>
        <w:t>Aboriginal and Torres Strait Islander adolescent and youth health and wellbeing</w:t>
      </w:r>
      <w:r>
        <w:rPr>
          <w:rFonts w:cs="Open Sans"/>
        </w:rPr>
        <w:t xml:space="preserve"> </w:t>
      </w:r>
      <w:r w:rsidRPr="00F044B5">
        <w:rPr>
          <w:rStyle w:val="EndnoteTextChar"/>
          <w:rFonts w:cs="Open Sans"/>
          <w:i/>
        </w:rPr>
        <w:t>2018</w:t>
      </w:r>
      <w:r w:rsidRPr="00F044B5">
        <w:rPr>
          <w:rStyle w:val="EndnoteTextChar"/>
          <w:rFonts w:cs="Open Sans"/>
        </w:rPr>
        <w:t xml:space="preserve"> (</w:t>
      </w:r>
      <w:r>
        <w:rPr>
          <w:rStyle w:val="EndnoteTextChar"/>
          <w:rFonts w:cs="Open Sans"/>
        </w:rPr>
        <w:t xml:space="preserve">Report, 29 Nov </w:t>
      </w:r>
      <w:r w:rsidRPr="00F044B5">
        <w:rPr>
          <w:rStyle w:val="EndnoteTextChar"/>
          <w:rFonts w:cs="Open Sans"/>
        </w:rPr>
        <w:t>2018) 7.</w:t>
      </w:r>
    </w:p>
  </w:endnote>
  <w:endnote w:id="21">
    <w:p w14:paraId="0440EA9F" w14:textId="77777777" w:rsidR="00FD1665" w:rsidRPr="00EB49B5" w:rsidRDefault="00FD1665" w:rsidP="00A147AA">
      <w:pPr>
        <w:pStyle w:val="EndnoteText"/>
        <w:rPr>
          <w:rFonts w:cs="Open Sans"/>
        </w:rPr>
      </w:pPr>
      <w:r w:rsidRPr="00EB49B5">
        <w:rPr>
          <w:rStyle w:val="EndnoteReference"/>
        </w:rPr>
        <w:endnoteRef/>
      </w:r>
      <w:r w:rsidRPr="00EB49B5">
        <w:rPr>
          <w:rFonts w:cs="Open Sans"/>
        </w:rPr>
        <w:t xml:space="preserve"> </w:t>
      </w:r>
      <w:bookmarkStart w:id="49" w:name="_Hlk23348793"/>
      <w:r w:rsidRPr="00414AEB">
        <w:rPr>
          <w:rFonts w:cs="Open Sans"/>
          <w:i/>
          <w:iCs/>
        </w:rPr>
        <w:t>Royal Commission and Board of Inquiry into the Protection and Detention of Children in the Northern Territory</w:t>
      </w:r>
      <w:r>
        <w:rPr>
          <w:rFonts w:cs="Open Sans"/>
        </w:rPr>
        <w:t xml:space="preserve"> </w:t>
      </w:r>
      <w:r w:rsidRPr="00EB49B5">
        <w:rPr>
          <w:rFonts w:cs="Open Sans"/>
        </w:rPr>
        <w:t>(</w:t>
      </w:r>
      <w:r w:rsidRPr="005743AC">
        <w:rPr>
          <w:rFonts w:cs="Open Sans"/>
          <w:iCs/>
        </w:rPr>
        <w:t>Final Report</w:t>
      </w:r>
      <w:r>
        <w:rPr>
          <w:rFonts w:cs="Open Sans"/>
          <w:iCs/>
        </w:rPr>
        <w:t>,</w:t>
      </w:r>
      <w:r w:rsidRPr="00EB49B5">
        <w:rPr>
          <w:rFonts w:cs="Open Sans"/>
          <w:i/>
        </w:rPr>
        <w:t xml:space="preserve"> </w:t>
      </w:r>
      <w:r w:rsidRPr="00EB49B5">
        <w:rPr>
          <w:rFonts w:cs="Open Sans"/>
        </w:rPr>
        <w:t xml:space="preserve">2017) vol </w:t>
      </w:r>
      <w:r>
        <w:rPr>
          <w:rFonts w:cs="Open Sans"/>
        </w:rPr>
        <w:t>1</w:t>
      </w:r>
      <w:r w:rsidRPr="00EB49B5">
        <w:rPr>
          <w:rFonts w:cs="Open Sans"/>
        </w:rPr>
        <w:t xml:space="preserve">, 222 </w:t>
      </w:r>
      <w:bookmarkEnd w:id="49"/>
      <w:r>
        <w:rPr>
          <w:rFonts w:cs="Open Sans"/>
        </w:rPr>
        <w:t>&lt;</w:t>
      </w:r>
      <w:r w:rsidRPr="00B21BD6">
        <w:t>https://www.royalcommission.gov.au/sites/default/files/2019-01/rcnt-royal-commission-nt-final-report-volume-1.pdf</w:t>
      </w:r>
      <w:r>
        <w:t>&gt;.</w:t>
      </w:r>
    </w:p>
  </w:endnote>
  <w:endnote w:id="22">
    <w:p w14:paraId="36E8F88F" w14:textId="77777777" w:rsidR="00FD1665" w:rsidRPr="00EB49B5" w:rsidRDefault="00FD1665" w:rsidP="00A147AA">
      <w:pPr>
        <w:pStyle w:val="EndnoteText"/>
        <w:rPr>
          <w:rFonts w:cs="Open Sans"/>
        </w:rPr>
      </w:pPr>
      <w:r w:rsidRPr="00EB49B5">
        <w:rPr>
          <w:rStyle w:val="EndnoteReference"/>
        </w:rPr>
        <w:endnoteRef/>
      </w:r>
      <w:r w:rsidRPr="00EB49B5">
        <w:rPr>
          <w:rFonts w:cs="Open Sans"/>
        </w:rPr>
        <w:t xml:space="preserve"> </w:t>
      </w:r>
      <w:r w:rsidRPr="00240FFD">
        <w:rPr>
          <w:rFonts w:cs="Open Sans"/>
          <w:i/>
          <w:iCs/>
        </w:rPr>
        <w:t>Royal Commission and Board of Inquiry into the Protection and Detention of Children in the Northern Territory</w:t>
      </w:r>
      <w:r w:rsidRPr="00EB49B5">
        <w:rPr>
          <w:rFonts w:cs="Open Sans"/>
        </w:rPr>
        <w:t xml:space="preserve"> </w:t>
      </w:r>
      <w:r>
        <w:rPr>
          <w:rFonts w:cs="Open Sans"/>
        </w:rPr>
        <w:t>(</w:t>
      </w:r>
      <w:r w:rsidRPr="00B75051">
        <w:rPr>
          <w:rFonts w:cs="Open Sans"/>
          <w:iCs/>
        </w:rPr>
        <w:t>Final Report</w:t>
      </w:r>
      <w:r>
        <w:rPr>
          <w:rFonts w:cs="Open Sans"/>
          <w:iCs/>
        </w:rPr>
        <w:t xml:space="preserve"> - </w:t>
      </w:r>
      <w:r w:rsidRPr="00B75051">
        <w:rPr>
          <w:rFonts w:cs="Open Sans"/>
          <w:iCs/>
        </w:rPr>
        <w:t>findings and recommendations,</w:t>
      </w:r>
      <w:r w:rsidRPr="00EB49B5">
        <w:rPr>
          <w:rFonts w:cs="Open Sans"/>
          <w:i/>
        </w:rPr>
        <w:t xml:space="preserve"> </w:t>
      </w:r>
      <w:r w:rsidRPr="00EB49B5">
        <w:rPr>
          <w:rFonts w:cs="Open Sans"/>
        </w:rPr>
        <w:t xml:space="preserve">2017) </w:t>
      </w:r>
      <w:r>
        <w:rPr>
          <w:rFonts w:cs="Open Sans"/>
        </w:rPr>
        <w:t xml:space="preserve">vol 1, </w:t>
      </w:r>
      <w:r w:rsidRPr="00EB49B5">
        <w:rPr>
          <w:rFonts w:cs="Open Sans"/>
        </w:rPr>
        <w:t xml:space="preserve">28 </w:t>
      </w:r>
      <w:r>
        <w:rPr>
          <w:rFonts w:cs="Open Sans"/>
        </w:rPr>
        <w:t>&lt;</w:t>
      </w:r>
      <w:r w:rsidRPr="00B21BD6">
        <w:t>https://www.royalcommission.gov.au/sites/default/files/2019-01/rcnt-royal-commission-nt-final-report-volume-1.pdf</w:t>
      </w:r>
      <w:r>
        <w:t>&gt;.</w:t>
      </w:r>
    </w:p>
  </w:endnote>
  <w:endnote w:id="23">
    <w:p w14:paraId="22945A9F" w14:textId="77777777" w:rsidR="00FD1665" w:rsidRDefault="00FD1665" w:rsidP="00A147AA">
      <w:pPr>
        <w:pStyle w:val="EndnoteText"/>
        <w:rPr>
          <w:rFonts w:cs="Open Sans"/>
          <w:bCs/>
        </w:rPr>
      </w:pPr>
      <w:r w:rsidRPr="00EB49B5">
        <w:rPr>
          <w:rStyle w:val="EndnoteReference"/>
        </w:rPr>
        <w:endnoteRef/>
      </w:r>
      <w:r w:rsidRPr="00EB49B5">
        <w:rPr>
          <w:rFonts w:cs="Open Sans"/>
        </w:rPr>
        <w:t xml:space="preserve"> Commonwealth, </w:t>
      </w:r>
      <w:r w:rsidRPr="00EB49B5">
        <w:rPr>
          <w:rFonts w:cs="Open Sans"/>
          <w:bCs/>
          <w:i/>
        </w:rPr>
        <w:t>Detailed Commonwealth response to the Royal Commission into the Protection of Children and Detention of Children in the Northern Territory</w:t>
      </w:r>
      <w:r w:rsidRPr="00EB49B5">
        <w:rPr>
          <w:rFonts w:cs="Open Sans"/>
          <w:bCs/>
        </w:rPr>
        <w:t xml:space="preserve"> (2018) 2 </w:t>
      </w:r>
    </w:p>
    <w:p w14:paraId="306542FB" w14:textId="77777777" w:rsidR="00FD1665" w:rsidRPr="00F27A99" w:rsidRDefault="00FD1665" w:rsidP="00A147AA">
      <w:pPr>
        <w:pStyle w:val="EndnoteText"/>
        <w:rPr>
          <w:rFonts w:cs="Open Sans"/>
          <w:bCs/>
        </w:rPr>
      </w:pPr>
      <w:r>
        <w:rPr>
          <w:rFonts w:cs="Open Sans"/>
          <w:bCs/>
        </w:rPr>
        <w:t>&lt;</w:t>
      </w:r>
      <w:r w:rsidRPr="00B21BD6">
        <w:rPr>
          <w:rFonts w:cs="Open Sans"/>
          <w:bCs/>
        </w:rPr>
        <w:t>www.dss.gov.au/sites/default/files/files/our-responsibility/families-and-children/Government-response-Attachment-A--Integrating-Comments.pdf</w:t>
      </w:r>
      <w:r w:rsidRPr="005551AE">
        <w:rPr>
          <w:rStyle w:val="Hyperlink"/>
        </w:rPr>
        <w:t>&gt;</w:t>
      </w:r>
      <w:r w:rsidRPr="005551AE">
        <w:rPr>
          <w:rFonts w:cs="Open Sans"/>
          <w:bCs/>
        </w:rPr>
        <w:t>.</w:t>
      </w:r>
    </w:p>
  </w:endnote>
  <w:endnote w:id="24">
    <w:p w14:paraId="37C75A05" w14:textId="77777777" w:rsidR="00FD1665" w:rsidRPr="00EB49B5" w:rsidRDefault="00FD1665" w:rsidP="00A147AA">
      <w:pPr>
        <w:pStyle w:val="EndnoteText"/>
        <w:rPr>
          <w:rFonts w:cs="Open Sans"/>
        </w:rPr>
      </w:pPr>
      <w:r w:rsidRPr="00EB49B5">
        <w:rPr>
          <w:rStyle w:val="EndnoteReference"/>
        </w:rPr>
        <w:endnoteRef/>
      </w:r>
      <w:r w:rsidRPr="00EB49B5">
        <w:rPr>
          <w:rFonts w:cs="Open Sans"/>
        </w:rPr>
        <w:t xml:space="preserve"> </w:t>
      </w:r>
      <w:r w:rsidRPr="00A36B26">
        <w:rPr>
          <w:rFonts w:cs="Open Sans"/>
          <w:szCs w:val="24"/>
        </w:rPr>
        <w:t xml:space="preserve">United Nations Committee on the Rights of the Child, </w:t>
      </w:r>
      <w:r w:rsidRPr="00A36B26">
        <w:rPr>
          <w:rFonts w:cs="Open Sans"/>
          <w:i/>
          <w:iCs/>
          <w:szCs w:val="24"/>
        </w:rPr>
        <w:t>Concluding Observations on the Combined Fifth and Sixth Periodic Reports of Australia</w:t>
      </w:r>
      <w:r w:rsidRPr="00A36B26">
        <w:rPr>
          <w:rFonts w:cs="Open Sans"/>
          <w:szCs w:val="24"/>
        </w:rPr>
        <w:t xml:space="preserve">, 82nd Sess, UN Doc CRC/C/AUS/CO/5-6 (30 September 2019) </w:t>
      </w:r>
      <w:r>
        <w:rPr>
          <w:rFonts w:cs="Open Sans"/>
        </w:rPr>
        <w:t>p</w:t>
      </w:r>
      <w:r w:rsidRPr="00EB49B5">
        <w:rPr>
          <w:rFonts w:cs="Open Sans"/>
        </w:rPr>
        <w:t>ara 10(a</w:t>
      </w:r>
      <w:r>
        <w:rPr>
          <w:rFonts w:cs="Open Sans"/>
        </w:rPr>
        <w:t>)–(</w:t>
      </w:r>
      <w:r w:rsidRPr="00EB49B5">
        <w:rPr>
          <w:rFonts w:cs="Open Sans"/>
        </w:rPr>
        <w:t>b</w:t>
      </w:r>
      <w:r>
        <w:rPr>
          <w:rFonts w:cs="Open Sans"/>
        </w:rPr>
        <w:t>)</w:t>
      </w:r>
      <w:r w:rsidRPr="00EB49B5">
        <w:rPr>
          <w:rFonts w:cs="Open Sans"/>
        </w:rPr>
        <w:t>.</w:t>
      </w:r>
    </w:p>
  </w:endnote>
  <w:endnote w:id="25">
    <w:p w14:paraId="51A18D1B" w14:textId="77777777" w:rsidR="00FD1665" w:rsidRDefault="00FD1665" w:rsidP="00A147AA">
      <w:pPr>
        <w:pStyle w:val="EndnoteText"/>
        <w:rPr>
          <w:rFonts w:cs="Open Sans"/>
        </w:rPr>
      </w:pPr>
      <w:r w:rsidRPr="00EB49B5">
        <w:rPr>
          <w:rStyle w:val="EndnoteReference"/>
        </w:rPr>
        <w:endnoteRef/>
      </w:r>
      <w:r w:rsidRPr="00EB49B5">
        <w:rPr>
          <w:rFonts w:cs="Open Sans"/>
        </w:rPr>
        <w:t xml:space="preserve"> Australian Human Rights Commission, </w:t>
      </w:r>
      <w:r w:rsidRPr="00EB49B5">
        <w:rPr>
          <w:rFonts w:cs="Open Sans"/>
          <w:i/>
        </w:rPr>
        <w:t>Children’s Rights Report 2013</w:t>
      </w:r>
      <w:r w:rsidRPr="00EB49B5">
        <w:rPr>
          <w:rFonts w:cs="Open Sans"/>
        </w:rPr>
        <w:t xml:space="preserve"> (2013) 9 </w:t>
      </w:r>
    </w:p>
    <w:p w14:paraId="3DAF3534" w14:textId="77777777" w:rsidR="00FD1665" w:rsidRPr="00F044B5" w:rsidRDefault="00FD1665" w:rsidP="00A147AA">
      <w:pPr>
        <w:pStyle w:val="EndnoteText"/>
        <w:rPr>
          <w:rFonts w:cs="Open Sans"/>
        </w:rPr>
      </w:pPr>
      <w:r>
        <w:rPr>
          <w:rFonts w:cs="Open Sans"/>
        </w:rPr>
        <w:t>&lt;</w:t>
      </w:r>
      <w:r w:rsidRPr="00B21BD6">
        <w:rPr>
          <w:rFonts w:cs="Open Sans"/>
        </w:rPr>
        <w:t>www.humanrights.gov.au/sites/default/files/document/publication/ChildrenRightsReport2013.pdf</w:t>
      </w:r>
      <w:r>
        <w:rPr>
          <w:rFonts w:cs="Open Sans"/>
        </w:rPr>
        <w:t>&gt;</w:t>
      </w:r>
    </w:p>
  </w:endnote>
  <w:endnote w:id="26">
    <w:p w14:paraId="539CD726" w14:textId="77777777" w:rsidR="00FD1665" w:rsidRPr="00EB49B5" w:rsidRDefault="00FD1665" w:rsidP="00A147AA">
      <w:pPr>
        <w:pStyle w:val="EndnoteText"/>
        <w:rPr>
          <w:rFonts w:cs="Open Sans"/>
        </w:rPr>
      </w:pPr>
      <w:r w:rsidRPr="00EB49B5">
        <w:rPr>
          <w:rStyle w:val="EndnoteReference"/>
        </w:rPr>
        <w:endnoteRef/>
      </w:r>
      <w:r w:rsidRPr="00EB49B5">
        <w:rPr>
          <w:rFonts w:cs="Open Sans"/>
        </w:rPr>
        <w:t xml:space="preserve"> Macquarie University, Submission No 13 to Australian Human Rights Commission</w:t>
      </w:r>
      <w:r w:rsidRPr="00EB49B5">
        <w:rPr>
          <w:rFonts w:cs="Open Sans"/>
          <w:i/>
        </w:rPr>
        <w:t xml:space="preserve">, Report under article 44, paragraph 1(b), on the </w:t>
      </w:r>
      <w:r>
        <w:rPr>
          <w:rFonts w:cs="Open Sans"/>
          <w:i/>
        </w:rPr>
        <w:t>Convention on the Rights of the Child</w:t>
      </w:r>
      <w:r w:rsidRPr="00EB49B5">
        <w:rPr>
          <w:rFonts w:cs="Open Sans"/>
        </w:rPr>
        <w:t xml:space="preserve">, </w:t>
      </w:r>
      <w:r>
        <w:rPr>
          <w:rFonts w:cs="Open Sans"/>
        </w:rPr>
        <w:t>(</w:t>
      </w:r>
      <w:r w:rsidRPr="00EB49B5">
        <w:rPr>
          <w:rFonts w:cs="Open Sans"/>
        </w:rPr>
        <w:t>30 May 2018</w:t>
      </w:r>
      <w:r>
        <w:rPr>
          <w:rFonts w:cs="Open Sans"/>
        </w:rPr>
        <w:t>)</w:t>
      </w:r>
      <w:r w:rsidRPr="00EB49B5">
        <w:rPr>
          <w:rFonts w:cs="Open Sans"/>
        </w:rPr>
        <w:t>, 35; ACT</w:t>
      </w:r>
      <w:r w:rsidRPr="00EB49B5">
        <w:rPr>
          <w:rFonts w:cs="Open Sans"/>
          <w:color w:val="000000"/>
          <w:lang w:eastAsia="en-US"/>
        </w:rPr>
        <w:t xml:space="preserve"> Children and Young People Death Review Committee, Submission No 56 </w:t>
      </w:r>
      <w:r w:rsidRPr="00EB49B5">
        <w:rPr>
          <w:rFonts w:cs="Open Sans"/>
        </w:rPr>
        <w:t>to Australian Human Rights Commission,</w:t>
      </w:r>
      <w:r w:rsidRPr="00EB49B5">
        <w:rPr>
          <w:rFonts w:cs="Open Sans"/>
          <w:i/>
        </w:rPr>
        <w:t xml:space="preserve"> Report under article 44, paragraph 1(b), on the </w:t>
      </w:r>
      <w:r>
        <w:rPr>
          <w:rFonts w:cs="Open Sans"/>
          <w:i/>
        </w:rPr>
        <w:t>Convention on the Rights of the Child</w:t>
      </w:r>
      <w:r w:rsidRPr="00EB49B5">
        <w:rPr>
          <w:rFonts w:cs="Open Sans"/>
        </w:rPr>
        <w:t xml:space="preserve">, </w:t>
      </w:r>
      <w:r>
        <w:rPr>
          <w:rFonts w:cs="Open Sans"/>
        </w:rPr>
        <w:t>(</w:t>
      </w:r>
      <w:r w:rsidRPr="00EB49B5">
        <w:rPr>
          <w:rFonts w:cs="Open Sans"/>
        </w:rPr>
        <w:t>30 May 2018</w:t>
      </w:r>
      <w:r>
        <w:rPr>
          <w:rFonts w:cs="Open Sans"/>
        </w:rPr>
        <w:t>)</w:t>
      </w:r>
      <w:r w:rsidRPr="00EB49B5">
        <w:rPr>
          <w:rFonts w:cs="Open Sans"/>
        </w:rPr>
        <w:t xml:space="preserve">; </w:t>
      </w:r>
      <w:r w:rsidRPr="00EB49B5">
        <w:rPr>
          <w:rFonts w:cs="Open Sans"/>
          <w:color w:val="000000"/>
          <w:lang w:eastAsia="en-US"/>
        </w:rPr>
        <w:t xml:space="preserve">National Coronial Information System, Submission No 91 </w:t>
      </w:r>
      <w:r w:rsidRPr="00EB49B5">
        <w:rPr>
          <w:rFonts w:cs="Open Sans"/>
        </w:rPr>
        <w:t>to Australian Human Rights Commission,</w:t>
      </w:r>
      <w:r w:rsidRPr="00EB49B5">
        <w:rPr>
          <w:rFonts w:cs="Open Sans"/>
          <w:i/>
        </w:rPr>
        <w:t xml:space="preserve"> Report under article 44, paragraph 1(b), on the </w:t>
      </w:r>
      <w:r>
        <w:rPr>
          <w:rFonts w:cs="Open Sans"/>
          <w:i/>
        </w:rPr>
        <w:t>Convention on the Rights of the Child,</w:t>
      </w:r>
      <w:r w:rsidRPr="00EB49B5">
        <w:rPr>
          <w:rFonts w:cs="Open Sans"/>
        </w:rPr>
        <w:t xml:space="preserve"> </w:t>
      </w:r>
      <w:r>
        <w:rPr>
          <w:rFonts w:cs="Open Sans"/>
        </w:rPr>
        <w:t>(</w:t>
      </w:r>
      <w:r w:rsidRPr="00EB49B5">
        <w:rPr>
          <w:rFonts w:cs="Open Sans"/>
        </w:rPr>
        <w:t>30 May 2018</w:t>
      </w:r>
      <w:r>
        <w:rPr>
          <w:rFonts w:cs="Open Sans"/>
        </w:rPr>
        <w:t>)</w:t>
      </w:r>
      <w:r w:rsidRPr="00EB49B5">
        <w:rPr>
          <w:rFonts w:cs="Open Sans"/>
        </w:rPr>
        <w:t xml:space="preserve">; </w:t>
      </w:r>
      <w:r w:rsidRPr="00EB49B5">
        <w:rPr>
          <w:rFonts w:cs="Open Sans"/>
          <w:color w:val="000000"/>
          <w:lang w:eastAsia="en-US"/>
        </w:rPr>
        <w:t xml:space="preserve">Association of Children’s Welfare Agencies, Submission No 93 </w:t>
      </w:r>
      <w:r w:rsidRPr="00EB49B5">
        <w:rPr>
          <w:rFonts w:cs="Open Sans"/>
        </w:rPr>
        <w:t>to Australian Human Rights Commission</w:t>
      </w:r>
      <w:r w:rsidRPr="00EB49B5">
        <w:rPr>
          <w:rFonts w:cs="Open Sans"/>
          <w:i/>
        </w:rPr>
        <w:t xml:space="preserve">, Report under article 44, paragraph 1(b), on the </w:t>
      </w:r>
      <w:r>
        <w:rPr>
          <w:rFonts w:cs="Open Sans"/>
          <w:i/>
        </w:rPr>
        <w:t>Convention on the Rights of the Child</w:t>
      </w:r>
      <w:r w:rsidRPr="00EB49B5">
        <w:rPr>
          <w:rFonts w:cs="Open Sans"/>
          <w:i/>
        </w:rPr>
        <w:t>,</w:t>
      </w:r>
      <w:r w:rsidRPr="00EB49B5">
        <w:rPr>
          <w:rFonts w:cs="Open Sans"/>
        </w:rPr>
        <w:t xml:space="preserve"> </w:t>
      </w:r>
      <w:r>
        <w:rPr>
          <w:rFonts w:cs="Open Sans"/>
        </w:rPr>
        <w:t>(</w:t>
      </w:r>
      <w:r w:rsidRPr="00EB49B5">
        <w:rPr>
          <w:rFonts w:cs="Open Sans"/>
        </w:rPr>
        <w:t>30 May 2018</w:t>
      </w:r>
      <w:r>
        <w:rPr>
          <w:rFonts w:cs="Open Sans"/>
        </w:rPr>
        <w:t>)</w:t>
      </w:r>
      <w:r w:rsidRPr="00EB49B5">
        <w:rPr>
          <w:rFonts w:cs="Open Sans"/>
        </w:rPr>
        <w:t xml:space="preserve">; </w:t>
      </w:r>
      <w:r w:rsidRPr="00EB49B5">
        <w:rPr>
          <w:rFonts w:cs="Open Sans"/>
          <w:color w:val="000000"/>
          <w:lang w:eastAsia="en-US"/>
        </w:rPr>
        <w:t xml:space="preserve">Berry Street, Submission No 103 </w:t>
      </w:r>
      <w:r w:rsidRPr="00EB49B5">
        <w:rPr>
          <w:rFonts w:cs="Open Sans"/>
        </w:rPr>
        <w:t>to Australian Human Rights Commission,</w:t>
      </w:r>
      <w:r w:rsidRPr="00EB49B5">
        <w:rPr>
          <w:rFonts w:cs="Open Sans"/>
          <w:i/>
        </w:rPr>
        <w:t xml:space="preserve"> Report under article 44, paragraph 1(b), on the </w:t>
      </w:r>
      <w:r>
        <w:rPr>
          <w:rFonts w:cs="Open Sans"/>
          <w:i/>
        </w:rPr>
        <w:t>Convention on the Rights of the Child</w:t>
      </w:r>
      <w:r w:rsidRPr="00EB49B5">
        <w:rPr>
          <w:rFonts w:cs="Open Sans"/>
        </w:rPr>
        <w:t xml:space="preserve">, </w:t>
      </w:r>
      <w:r>
        <w:rPr>
          <w:rFonts w:cs="Open Sans"/>
        </w:rPr>
        <w:t>(</w:t>
      </w:r>
      <w:r w:rsidRPr="00EB49B5">
        <w:rPr>
          <w:rFonts w:cs="Open Sans"/>
        </w:rPr>
        <w:t>30 May 2018</w:t>
      </w:r>
      <w:r>
        <w:rPr>
          <w:rFonts w:cs="Open Sans"/>
        </w:rPr>
        <w:t>)</w:t>
      </w:r>
      <w:r w:rsidRPr="00EB49B5">
        <w:rPr>
          <w:rFonts w:cs="Open Sans"/>
        </w:rPr>
        <w:t xml:space="preserve">; </w:t>
      </w:r>
      <w:r w:rsidRPr="00EB49B5">
        <w:rPr>
          <w:rFonts w:cs="Open Sans"/>
          <w:color w:val="000000"/>
          <w:lang w:eastAsia="en-US"/>
        </w:rPr>
        <w:t xml:space="preserve">Secretariat of National Aboriginal and Islander Child Care, Submission No 104 </w:t>
      </w:r>
      <w:r w:rsidRPr="00EB49B5">
        <w:rPr>
          <w:rFonts w:cs="Open Sans"/>
        </w:rPr>
        <w:t>to Australian Human Rights Commission</w:t>
      </w:r>
      <w:r w:rsidRPr="00EB49B5">
        <w:rPr>
          <w:rFonts w:cs="Open Sans"/>
          <w:i/>
        </w:rPr>
        <w:t xml:space="preserve">, Report under article 44, paragraph 1(b), on the </w:t>
      </w:r>
      <w:r>
        <w:rPr>
          <w:rFonts w:cs="Open Sans"/>
          <w:i/>
        </w:rPr>
        <w:t>Convention on the Rights of the Child</w:t>
      </w:r>
      <w:r w:rsidRPr="00EB49B5">
        <w:rPr>
          <w:rFonts w:cs="Open Sans"/>
        </w:rPr>
        <w:t xml:space="preserve">, </w:t>
      </w:r>
      <w:r>
        <w:rPr>
          <w:rFonts w:cs="Open Sans"/>
        </w:rPr>
        <w:t>(</w:t>
      </w:r>
      <w:r w:rsidRPr="00EB49B5">
        <w:rPr>
          <w:rFonts w:cs="Open Sans"/>
        </w:rPr>
        <w:t>30 May 2018</w:t>
      </w:r>
      <w:r>
        <w:rPr>
          <w:rFonts w:cs="Open Sans"/>
        </w:rPr>
        <w:t>)</w:t>
      </w:r>
      <w:r w:rsidRPr="00EB49B5">
        <w:rPr>
          <w:rFonts w:cs="Open Sans"/>
        </w:rPr>
        <w:t xml:space="preserve">; </w:t>
      </w:r>
      <w:r w:rsidRPr="00EB49B5">
        <w:rPr>
          <w:rFonts w:cs="Open Sans"/>
          <w:color w:val="000000"/>
          <w:lang w:eastAsia="en-US"/>
        </w:rPr>
        <w:t xml:space="preserve">Barnardos, Submission No 105 </w:t>
      </w:r>
      <w:r w:rsidRPr="00EB49B5">
        <w:rPr>
          <w:rFonts w:cs="Open Sans"/>
        </w:rPr>
        <w:t>to Australian Human Rights Commission</w:t>
      </w:r>
      <w:r w:rsidRPr="00EB49B5">
        <w:rPr>
          <w:rFonts w:cs="Open Sans"/>
          <w:i/>
        </w:rPr>
        <w:t xml:space="preserve">, Report under article 44, paragraph 1(b), on the </w:t>
      </w:r>
      <w:r>
        <w:rPr>
          <w:rFonts w:cs="Open Sans"/>
          <w:i/>
        </w:rPr>
        <w:t>Convention on the Rights of the Child</w:t>
      </w:r>
      <w:r w:rsidRPr="00EB49B5">
        <w:rPr>
          <w:rFonts w:cs="Open Sans"/>
        </w:rPr>
        <w:t xml:space="preserve">, </w:t>
      </w:r>
      <w:r>
        <w:rPr>
          <w:rFonts w:cs="Open Sans"/>
        </w:rPr>
        <w:t>(</w:t>
      </w:r>
      <w:r w:rsidRPr="00EB49B5">
        <w:rPr>
          <w:rFonts w:cs="Open Sans"/>
        </w:rPr>
        <w:t>30 May 2018</w:t>
      </w:r>
      <w:r>
        <w:rPr>
          <w:rFonts w:cs="Open Sans"/>
        </w:rPr>
        <w:t>)</w:t>
      </w:r>
      <w:r w:rsidRPr="00EB49B5">
        <w:rPr>
          <w:rFonts w:cs="Open Sans"/>
        </w:rPr>
        <w:t xml:space="preserve">; </w:t>
      </w:r>
      <w:r w:rsidRPr="00EB49B5">
        <w:rPr>
          <w:rFonts w:cs="Open Sans"/>
          <w:color w:val="000000"/>
          <w:lang w:eastAsia="en-US"/>
        </w:rPr>
        <w:t xml:space="preserve">Valuing Children Initiative, Submission No 121 </w:t>
      </w:r>
      <w:r w:rsidRPr="00EB49B5">
        <w:rPr>
          <w:rFonts w:cs="Open Sans"/>
        </w:rPr>
        <w:t>to Australian Human Rights Commission</w:t>
      </w:r>
      <w:r w:rsidRPr="00EB49B5">
        <w:rPr>
          <w:rFonts w:cs="Open Sans"/>
          <w:i/>
        </w:rPr>
        <w:t xml:space="preserve">, Report under article 44, paragraph 1(b), on the </w:t>
      </w:r>
      <w:r>
        <w:rPr>
          <w:rFonts w:cs="Open Sans"/>
          <w:i/>
        </w:rPr>
        <w:t>Convention on the Rights of the Child</w:t>
      </w:r>
      <w:r w:rsidRPr="00EB49B5">
        <w:rPr>
          <w:rFonts w:cs="Open Sans"/>
        </w:rPr>
        <w:t xml:space="preserve">, </w:t>
      </w:r>
      <w:r>
        <w:rPr>
          <w:rFonts w:cs="Open Sans"/>
        </w:rPr>
        <w:t>(</w:t>
      </w:r>
      <w:r w:rsidRPr="00EB49B5">
        <w:rPr>
          <w:rFonts w:cs="Open Sans"/>
        </w:rPr>
        <w:t>30 May 2018</w:t>
      </w:r>
      <w:r>
        <w:rPr>
          <w:rFonts w:cs="Open Sans"/>
        </w:rPr>
        <w:t>)</w:t>
      </w:r>
      <w:r w:rsidRPr="00EB49B5">
        <w:rPr>
          <w:rFonts w:cs="Open Sans"/>
        </w:rPr>
        <w:t>.</w:t>
      </w:r>
    </w:p>
  </w:endnote>
  <w:endnote w:id="27">
    <w:p w14:paraId="42F6A8D1" w14:textId="77777777" w:rsidR="00FD1665" w:rsidRPr="00EB49B5" w:rsidRDefault="00FD1665" w:rsidP="00A147AA">
      <w:pPr>
        <w:pStyle w:val="EndnoteText"/>
        <w:rPr>
          <w:rFonts w:cs="Open Sans"/>
        </w:rPr>
      </w:pPr>
      <w:r w:rsidRPr="00EB49B5">
        <w:rPr>
          <w:rStyle w:val="EndnoteReference"/>
        </w:rPr>
        <w:endnoteRef/>
      </w:r>
      <w:r w:rsidRPr="00EB49B5">
        <w:rPr>
          <w:rFonts w:cs="Open Sans"/>
        </w:rPr>
        <w:t xml:space="preserve"> Multicultural Youth Advocacy Network Australia, Submission No 119 to Australian Human Rights Commission</w:t>
      </w:r>
      <w:r w:rsidRPr="00EB49B5">
        <w:rPr>
          <w:rFonts w:cs="Open Sans"/>
          <w:i/>
        </w:rPr>
        <w:t xml:space="preserve">, Report under article 44, paragraph 1(b), on the </w:t>
      </w:r>
      <w:r>
        <w:rPr>
          <w:rFonts w:cs="Open Sans"/>
          <w:i/>
        </w:rPr>
        <w:t>Convention on the Rights of the Child</w:t>
      </w:r>
      <w:r w:rsidRPr="00EB49B5">
        <w:rPr>
          <w:rFonts w:cs="Open Sans"/>
        </w:rPr>
        <w:t xml:space="preserve">, </w:t>
      </w:r>
      <w:r>
        <w:rPr>
          <w:rFonts w:cs="Open Sans"/>
        </w:rPr>
        <w:t>(</w:t>
      </w:r>
      <w:r w:rsidRPr="00EB49B5">
        <w:rPr>
          <w:rFonts w:cs="Open Sans"/>
        </w:rPr>
        <w:t>30 May 2018</w:t>
      </w:r>
      <w:r>
        <w:rPr>
          <w:rFonts w:cs="Open Sans"/>
        </w:rPr>
        <w:t>)</w:t>
      </w:r>
      <w:r w:rsidRPr="00EB49B5">
        <w:rPr>
          <w:rFonts w:cs="Open Sans"/>
        </w:rPr>
        <w:t>, 35.</w:t>
      </w:r>
    </w:p>
  </w:endnote>
  <w:endnote w:id="28">
    <w:p w14:paraId="4B3479C3" w14:textId="77777777" w:rsidR="00FD1665" w:rsidRPr="00EB49B5" w:rsidRDefault="00FD1665" w:rsidP="00E26C63">
      <w:pPr>
        <w:pStyle w:val="EndnoteText"/>
        <w:rPr>
          <w:rFonts w:cs="Open Sans"/>
        </w:rPr>
      </w:pPr>
      <w:r w:rsidRPr="00EB49B5">
        <w:rPr>
          <w:rStyle w:val="EndnoteReference"/>
        </w:rPr>
        <w:endnoteRef/>
      </w:r>
      <w:r w:rsidRPr="00EB49B5">
        <w:rPr>
          <w:rFonts w:cs="Open Sans"/>
        </w:rPr>
        <w:t xml:space="preserve"> Australian Government, </w:t>
      </w:r>
      <w:r w:rsidRPr="00EB49B5">
        <w:rPr>
          <w:rFonts w:cs="Open Sans"/>
          <w:bCs/>
        </w:rPr>
        <w:t>Office of the National Data Commissioner, 2018 &lt;</w:t>
      </w:r>
      <w:r w:rsidRPr="00B21BD6">
        <w:rPr>
          <w:rFonts w:cs="Open Sans"/>
        </w:rPr>
        <w:t>www.datacommissioner.gov.au</w:t>
      </w:r>
      <w:r w:rsidRPr="005551AE">
        <w:rPr>
          <w:rStyle w:val="Hyperlink"/>
        </w:rPr>
        <w:t>&gt;</w:t>
      </w:r>
      <w:r w:rsidRPr="005551AE">
        <w:rPr>
          <w:rFonts w:cs="Open Sans"/>
        </w:rPr>
        <w:t>.</w:t>
      </w:r>
    </w:p>
  </w:endnote>
  <w:endnote w:id="29">
    <w:p w14:paraId="41245356" w14:textId="77777777" w:rsidR="00FD1665" w:rsidRPr="00EB49B5" w:rsidRDefault="00FD1665" w:rsidP="00E26C63">
      <w:pPr>
        <w:pStyle w:val="EndnoteText"/>
        <w:rPr>
          <w:rFonts w:cs="Open Sans"/>
        </w:rPr>
      </w:pPr>
      <w:r w:rsidRPr="00EB49B5">
        <w:rPr>
          <w:rStyle w:val="EndnoteReference"/>
        </w:rPr>
        <w:endnoteRef/>
      </w:r>
      <w:r w:rsidRPr="00EB49B5">
        <w:rPr>
          <w:rFonts w:cs="Open Sans"/>
        </w:rPr>
        <w:t xml:space="preserve"> </w:t>
      </w:r>
      <w:r w:rsidRPr="00A36B26">
        <w:rPr>
          <w:rFonts w:cs="Open Sans"/>
          <w:szCs w:val="24"/>
        </w:rPr>
        <w:t xml:space="preserve">United Nations Committee on the Rights of the Child, </w:t>
      </w:r>
      <w:r w:rsidRPr="00A36B26">
        <w:rPr>
          <w:rFonts w:cs="Open Sans"/>
          <w:i/>
          <w:iCs/>
          <w:szCs w:val="24"/>
        </w:rPr>
        <w:t>Concluding Observations on the Combined Fifth and Sixth Periodic Reports of Australia</w:t>
      </w:r>
      <w:r w:rsidRPr="00A36B26">
        <w:rPr>
          <w:rFonts w:cs="Open Sans"/>
          <w:szCs w:val="24"/>
        </w:rPr>
        <w:t xml:space="preserve">, 82nd Sess, UN Doc CRC/C/AUS/CO/5-6 (30 September 2019) </w:t>
      </w:r>
      <w:r>
        <w:rPr>
          <w:rFonts w:cs="Open Sans"/>
        </w:rPr>
        <w:t>p</w:t>
      </w:r>
      <w:r w:rsidRPr="00EB49B5">
        <w:rPr>
          <w:rFonts w:cs="Open Sans"/>
        </w:rPr>
        <w:t>ara 11(d)</w:t>
      </w:r>
      <w:r>
        <w:rPr>
          <w:rFonts w:cs="Open Sans"/>
        </w:rPr>
        <w:softHyphen/>
        <w:t>–(f)</w:t>
      </w:r>
      <w:r w:rsidRPr="00EB49B5">
        <w:rPr>
          <w:rFonts w:cs="Open Sans"/>
        </w:rPr>
        <w:t>.</w:t>
      </w:r>
    </w:p>
  </w:endnote>
  <w:endnote w:id="30">
    <w:p w14:paraId="56D496AC" w14:textId="77777777" w:rsidR="00FD1665" w:rsidRPr="00EB49B5" w:rsidRDefault="00FD1665" w:rsidP="00E26C63">
      <w:pPr>
        <w:pStyle w:val="EndnoteText"/>
        <w:rPr>
          <w:rFonts w:cs="Open Sans"/>
          <w:b/>
          <w:bCs/>
        </w:rPr>
      </w:pPr>
      <w:r w:rsidRPr="00EB49B5">
        <w:rPr>
          <w:rStyle w:val="EndnoteReference"/>
        </w:rPr>
        <w:endnoteRef/>
      </w:r>
      <w:r w:rsidRPr="00EB49B5">
        <w:rPr>
          <w:rFonts w:cs="Open Sans"/>
        </w:rPr>
        <w:t xml:space="preserve"> </w:t>
      </w:r>
      <w:r w:rsidRPr="00EB49B5">
        <w:rPr>
          <w:rFonts w:cs="Open Sans"/>
          <w:lang w:val="en-US"/>
        </w:rPr>
        <w:t xml:space="preserve">Report of the Inter-Agency and Expert Group on Sustainable Development Goal Indicators (E/CN.3/2016/2/Rev.1) </w:t>
      </w:r>
      <w:r w:rsidRPr="00EB49B5">
        <w:rPr>
          <w:rFonts w:cs="Open Sans"/>
        </w:rPr>
        <w:t xml:space="preserve">Annex IV Final list of proposed Sustainable Development </w:t>
      </w:r>
      <w:r w:rsidRPr="00EB49B5">
        <w:rPr>
          <w:rFonts w:cs="Open Sans"/>
          <w:lang w:val="en-US"/>
        </w:rPr>
        <w:t>Goal indicators</w:t>
      </w:r>
      <w:r>
        <w:rPr>
          <w:rFonts w:cs="Open Sans"/>
          <w:lang w:val="en-US"/>
        </w:rPr>
        <w:t>.</w:t>
      </w:r>
    </w:p>
  </w:endnote>
  <w:endnote w:id="31">
    <w:p w14:paraId="1232F26B" w14:textId="77777777" w:rsidR="00FD1665" w:rsidRPr="00EB49B5" w:rsidRDefault="00FD1665" w:rsidP="00DE500D">
      <w:pPr>
        <w:pStyle w:val="EndnoteText"/>
        <w:rPr>
          <w:rFonts w:cs="Open Sans"/>
        </w:rPr>
      </w:pPr>
      <w:r w:rsidRPr="00EB49B5">
        <w:rPr>
          <w:rStyle w:val="EndnoteReference"/>
        </w:rPr>
        <w:endnoteRef/>
      </w:r>
      <w:r w:rsidRPr="00EB49B5">
        <w:rPr>
          <w:rFonts w:cs="Open Sans"/>
        </w:rPr>
        <w:t xml:space="preserve"> </w:t>
      </w:r>
      <w:r w:rsidRPr="00A36B26">
        <w:rPr>
          <w:rFonts w:cs="Open Sans"/>
          <w:szCs w:val="24"/>
        </w:rPr>
        <w:t xml:space="preserve">United Nations Committee on the Rights of the Child, </w:t>
      </w:r>
      <w:r w:rsidRPr="00A36B26">
        <w:rPr>
          <w:rFonts w:cs="Open Sans"/>
          <w:i/>
          <w:iCs/>
          <w:szCs w:val="24"/>
        </w:rPr>
        <w:t>Concluding Observations on the Combined Fifth and Sixth Periodic Reports of Australia</w:t>
      </w:r>
      <w:r w:rsidRPr="00A36B26">
        <w:rPr>
          <w:rFonts w:cs="Open Sans"/>
          <w:szCs w:val="24"/>
        </w:rPr>
        <w:t xml:space="preserve">, 82nd Sess, UN Doc CRC/C/AUS/CO/5-6 (30 September 2019) </w:t>
      </w:r>
      <w:r>
        <w:rPr>
          <w:rFonts w:cs="Open Sans"/>
        </w:rPr>
        <w:t>p</w:t>
      </w:r>
      <w:r w:rsidRPr="00EB49B5">
        <w:rPr>
          <w:rFonts w:cs="Open Sans"/>
        </w:rPr>
        <w:t>ara 13.</w:t>
      </w:r>
    </w:p>
  </w:endnote>
  <w:endnote w:id="32">
    <w:p w14:paraId="478AA200" w14:textId="77777777" w:rsidR="00FD1665" w:rsidRPr="00EB49B5" w:rsidRDefault="00FD1665" w:rsidP="00DE500D">
      <w:pPr>
        <w:pStyle w:val="EndnoteText"/>
        <w:rPr>
          <w:rFonts w:cs="Open Sans"/>
        </w:rPr>
      </w:pPr>
      <w:r w:rsidRPr="00EB49B5">
        <w:rPr>
          <w:rStyle w:val="EndnoteReference"/>
        </w:rPr>
        <w:endnoteRef/>
      </w:r>
      <w:r w:rsidRPr="00EB49B5">
        <w:rPr>
          <w:rFonts w:cs="Open Sans"/>
        </w:rPr>
        <w:t xml:space="preserve"> </w:t>
      </w:r>
      <w:r w:rsidRPr="00A36B26">
        <w:rPr>
          <w:rFonts w:cs="Open Sans"/>
          <w:szCs w:val="24"/>
        </w:rPr>
        <w:t xml:space="preserve">United Nations Committee on the Rights of the Child, </w:t>
      </w:r>
      <w:r w:rsidRPr="00A36B26">
        <w:rPr>
          <w:rFonts w:cs="Open Sans"/>
          <w:i/>
          <w:iCs/>
          <w:szCs w:val="24"/>
        </w:rPr>
        <w:t>Concluding Observations on the Combined Fifth and Sixth Periodic Reports of Australia</w:t>
      </w:r>
      <w:r w:rsidRPr="00A36B26">
        <w:rPr>
          <w:rFonts w:cs="Open Sans"/>
          <w:szCs w:val="24"/>
        </w:rPr>
        <w:t xml:space="preserve">, 82nd Sess, UN Doc CRC/C/AUS/CO/5-6 (30 September 2019) </w:t>
      </w:r>
      <w:r>
        <w:rPr>
          <w:rFonts w:cs="Open Sans"/>
        </w:rPr>
        <w:t>p</w:t>
      </w:r>
      <w:r w:rsidRPr="00EB49B5">
        <w:rPr>
          <w:rFonts w:cs="Open Sans"/>
        </w:rPr>
        <w:t>ara 14.</w:t>
      </w:r>
    </w:p>
  </w:endnote>
  <w:endnote w:id="33">
    <w:p w14:paraId="1EDD59E5" w14:textId="0CF9BA9D" w:rsidR="00FD1665" w:rsidRPr="008160DE" w:rsidRDefault="00FD1665" w:rsidP="00026054">
      <w:pPr>
        <w:pStyle w:val="EndnoteText"/>
        <w:rPr>
          <w:rFonts w:cs="Open Sans"/>
        </w:rPr>
      </w:pPr>
      <w:r w:rsidRPr="008160DE">
        <w:rPr>
          <w:rStyle w:val="EndnoteReference"/>
        </w:rPr>
        <w:endnoteRef/>
      </w:r>
      <w:r w:rsidRPr="008160DE">
        <w:rPr>
          <w:rFonts w:cs="Open Sans"/>
        </w:rPr>
        <w:t xml:space="preserve"> </w:t>
      </w:r>
      <w:r w:rsidRPr="008160DE">
        <w:rPr>
          <w:rFonts w:cs="Open Sans"/>
        </w:rPr>
        <w:fldChar w:fldCharType="begin"/>
      </w:r>
      <w:r w:rsidRPr="008160DE">
        <w:rPr>
          <w:rFonts w:cs="Open Sans"/>
        </w:rPr>
        <w:instrText xml:space="preserve"> ADDIN ZOTERO_ITEM CSL_CITATION {"citationID":"9ozWawXO","properties":{"formattedCitation":"{\\i{}{\\i0{}Convention on the Rights of the Child}, Opened for Signature 20 November 1989, 1577 UNTS 171 (Entered into Force 2 September 1990)} art 12.","plainCitation":"Convention on the Rights of the Child, Opened for Signature 20 November 1989, 1577 UNTS 171 (Entered into Force 2 September 1990) art 12.","noteIndex":1},"citationItems":[{"id":20,"uris":["http://zotero.org/groups/1703699/items/2HQ3C9UQ"],"uri":["http://zotero.org/groups/1703699/items/2HQ3C9UQ"],"itemData":{"id":20,"type":"manuscript","title":"&lt;i&gt;Convention on the Rights of the Child&lt;/i&gt;, opened for signature 20 November 1989, 1577 UNTS 171 (entered into force 2 September 1990)"},"locator":"art 12"}],"schema":"https://github.com/citation-style-language/schema/raw/master/csl-citation.json"} </w:instrText>
      </w:r>
      <w:r w:rsidRPr="008160DE">
        <w:rPr>
          <w:rFonts w:cs="Open Sans"/>
        </w:rPr>
        <w:fldChar w:fldCharType="separate"/>
      </w:r>
      <w:r w:rsidRPr="00D959C4">
        <w:rPr>
          <w:rFonts w:cs="Open Sans"/>
          <w:i/>
          <w:iCs/>
        </w:rPr>
        <w:t>Convention on the Rights of the Child</w:t>
      </w:r>
      <w:r w:rsidRPr="008160DE">
        <w:rPr>
          <w:rFonts w:cs="Open Sans"/>
          <w:i/>
          <w:iCs/>
        </w:rPr>
        <w:t xml:space="preserve">, </w:t>
      </w:r>
      <w:r>
        <w:rPr>
          <w:rFonts w:cs="Open Sans"/>
        </w:rPr>
        <w:t>o</w:t>
      </w:r>
      <w:r w:rsidRPr="00D959C4">
        <w:rPr>
          <w:rFonts w:cs="Open Sans"/>
        </w:rPr>
        <w:t xml:space="preserve">pened for </w:t>
      </w:r>
      <w:r>
        <w:rPr>
          <w:rFonts w:cs="Open Sans"/>
        </w:rPr>
        <w:t>s</w:t>
      </w:r>
      <w:r w:rsidRPr="00D959C4">
        <w:rPr>
          <w:rFonts w:cs="Open Sans"/>
        </w:rPr>
        <w:t>ignature 20 November 1989, 1577 UNTS 171 (</w:t>
      </w:r>
      <w:r>
        <w:rPr>
          <w:rFonts w:cs="Open Sans"/>
        </w:rPr>
        <w:t>e</w:t>
      </w:r>
      <w:r w:rsidRPr="00D959C4">
        <w:rPr>
          <w:rFonts w:cs="Open Sans"/>
        </w:rPr>
        <w:t xml:space="preserve">ntered into </w:t>
      </w:r>
      <w:r>
        <w:rPr>
          <w:rFonts w:cs="Open Sans"/>
        </w:rPr>
        <w:t>f</w:t>
      </w:r>
      <w:r w:rsidRPr="00D959C4">
        <w:rPr>
          <w:rFonts w:cs="Open Sans"/>
        </w:rPr>
        <w:t>orce 2 September 1990)</w:t>
      </w:r>
      <w:r w:rsidRPr="008160DE">
        <w:rPr>
          <w:rFonts w:cs="Open Sans"/>
        </w:rPr>
        <w:t xml:space="preserve"> art 12.</w:t>
      </w:r>
      <w:r w:rsidRPr="008160DE">
        <w:rPr>
          <w:rFonts w:cs="Open Sans"/>
        </w:rPr>
        <w:fldChar w:fldCharType="end"/>
      </w:r>
    </w:p>
  </w:endnote>
  <w:endnote w:id="34">
    <w:p w14:paraId="50450765" w14:textId="77777777" w:rsidR="00FD1665" w:rsidRPr="008160DE" w:rsidRDefault="00FD1665" w:rsidP="00EE1C3C">
      <w:pPr>
        <w:pStyle w:val="EndnoteText"/>
        <w:rPr>
          <w:rFonts w:cs="Open Sans"/>
        </w:rPr>
      </w:pPr>
      <w:r w:rsidRPr="008160DE">
        <w:rPr>
          <w:rStyle w:val="EndnoteReference"/>
        </w:rPr>
        <w:endnoteRef/>
      </w:r>
      <w:r w:rsidRPr="008160DE">
        <w:rPr>
          <w:rFonts w:cs="Open Sans"/>
        </w:rPr>
        <w:t xml:space="preserve"> ACT Human Rights Commission, Submission No 97 to Australian Human Rights Commission, </w:t>
      </w:r>
      <w:r w:rsidRPr="008160DE">
        <w:rPr>
          <w:rFonts w:cs="Open Sans"/>
          <w:i/>
          <w:iCs/>
        </w:rPr>
        <w:t>Report under Article 44, Paragraph 1(b), on the Convention on the Rights of the Child</w:t>
      </w:r>
      <w:r w:rsidRPr="008160DE">
        <w:rPr>
          <w:rFonts w:cs="Open Sans"/>
        </w:rPr>
        <w:t>, 30 May 2018. 97.</w:t>
      </w:r>
    </w:p>
  </w:endnote>
  <w:endnote w:id="35">
    <w:p w14:paraId="4E386E5B" w14:textId="77777777" w:rsidR="00FD1665" w:rsidRPr="008160DE" w:rsidRDefault="00FD1665" w:rsidP="00EE1C3C">
      <w:pPr>
        <w:pStyle w:val="EndnoteText"/>
        <w:rPr>
          <w:rFonts w:cs="Open Sans"/>
        </w:rPr>
      </w:pPr>
      <w:r w:rsidRPr="008160DE">
        <w:rPr>
          <w:rStyle w:val="EndnoteReference"/>
        </w:rPr>
        <w:endnoteRef/>
      </w:r>
      <w:r w:rsidRPr="008160DE">
        <w:rPr>
          <w:rFonts w:cs="Open Sans"/>
        </w:rPr>
        <w:t xml:space="preserve"> Australian Institute of Family Studies, </w:t>
      </w:r>
      <w:r w:rsidRPr="008160DE">
        <w:rPr>
          <w:rFonts w:cs="Open Sans"/>
          <w:i/>
          <w:iCs/>
        </w:rPr>
        <w:t>Children and Young People in Separated Families: Family Law System Experiences and Needs</w:t>
      </w:r>
      <w:r w:rsidRPr="008160DE">
        <w:rPr>
          <w:rFonts w:cs="Open Sans"/>
        </w:rPr>
        <w:t xml:space="preserve"> (Research Report, 2018) vii.</w:t>
      </w:r>
    </w:p>
  </w:endnote>
  <w:endnote w:id="36">
    <w:p w14:paraId="7D8B5CF5" w14:textId="77777777" w:rsidR="00FD1665" w:rsidRPr="008160DE" w:rsidRDefault="00FD1665" w:rsidP="00026054">
      <w:pPr>
        <w:pStyle w:val="EndnoteText"/>
        <w:rPr>
          <w:rFonts w:cs="Open Sans"/>
        </w:rPr>
      </w:pPr>
      <w:r w:rsidRPr="008160DE">
        <w:rPr>
          <w:rStyle w:val="EndnoteReference"/>
        </w:rPr>
        <w:endnoteRef/>
      </w:r>
      <w:r w:rsidRPr="008160DE">
        <w:rPr>
          <w:rFonts w:cs="Open Sans"/>
        </w:rPr>
        <w:t xml:space="preserve"> </w:t>
      </w:r>
      <w:r w:rsidRPr="008160DE">
        <w:rPr>
          <w:rFonts w:cs="Open Sans"/>
        </w:rPr>
        <w:fldChar w:fldCharType="begin"/>
      </w:r>
      <w:r w:rsidRPr="008160DE">
        <w:rPr>
          <w:rFonts w:cs="Open Sans"/>
        </w:rPr>
        <w:instrText xml:space="preserve"> ADDIN ZOTERO_ITEM CSL_CITATION {"citationID":"hPRe2Vj5","properties":{"formattedCitation":"United Nations Committee on the Rights of the Child, {\\i{}Concluding Observations on the Combined Fifth and Sixth Periodic Reports of Australia}, 82nd Sess, UN Doc CRC/C/AUS/CO/5-6 (30 September 2019) para 12(b).","plainCitation":"United Nations Committee on the Rights of the Child, Concluding Observations on the Combined Fifth and Sixth Periodic Reports of Australia, 82nd Sess, UN Doc CRC/C/AUS/CO/5-6 (30 September 2019) para 12(b).","noteIndex":4},"citationItems":[{"id":6055,"uris":["http://zotero.org/groups/1703699/items/9WXWI639"],"uri":["http://zotero.org/groups/1703699/items/9WXWI639"],"itemData":{"id":6055,"type":"bill","title":"United Nations Committee on the Rights of the Child, &lt;i&gt;Concluding Observations on the Combined Fifth and Sixth Periodic Reports of Australia&lt;/i&gt;, 82nd sess, UN Doc CRC/C/AUS/CO/5-6 (30 September 2019)"},"locator":"para 12(b)"}],"schema":"https://github.com/citation-style-language/schema/raw/master/csl-citation.json"} </w:instrText>
      </w:r>
      <w:r w:rsidRPr="008160DE">
        <w:rPr>
          <w:rFonts w:cs="Open Sans"/>
        </w:rPr>
        <w:fldChar w:fldCharType="separate"/>
      </w:r>
      <w:r w:rsidRPr="008160DE">
        <w:rPr>
          <w:rFonts w:cs="Open Sans"/>
        </w:rPr>
        <w:t xml:space="preserve">United Nations Committee on the Rights of the Child, </w:t>
      </w:r>
      <w:r w:rsidRPr="008160DE">
        <w:rPr>
          <w:rFonts w:cs="Open Sans"/>
          <w:i/>
          <w:iCs/>
        </w:rPr>
        <w:t>Concluding Observations on the Combined Fifth and Sixth Periodic Reports of Australia</w:t>
      </w:r>
      <w:r w:rsidRPr="008160DE">
        <w:rPr>
          <w:rFonts w:cs="Open Sans"/>
        </w:rPr>
        <w:t>, 82nd Sess, UN Doc CRC/C/AUS/CO/5-6 (30 September 2019) para 12(b).</w:t>
      </w:r>
      <w:r w:rsidRPr="008160DE">
        <w:rPr>
          <w:rFonts w:cs="Open Sans"/>
        </w:rPr>
        <w:fldChar w:fldCharType="end"/>
      </w:r>
    </w:p>
  </w:endnote>
  <w:endnote w:id="37">
    <w:p w14:paraId="667A0BE7" w14:textId="77777777" w:rsidR="00FD1665" w:rsidRPr="008160DE" w:rsidRDefault="00FD1665" w:rsidP="00026054">
      <w:pPr>
        <w:pStyle w:val="EndnoteText"/>
        <w:rPr>
          <w:rFonts w:cs="Open Sans"/>
        </w:rPr>
      </w:pPr>
      <w:r w:rsidRPr="008160DE">
        <w:rPr>
          <w:rStyle w:val="EndnoteReference"/>
        </w:rPr>
        <w:endnoteRef/>
      </w:r>
      <w:r w:rsidRPr="008160DE">
        <w:rPr>
          <w:rFonts w:cs="Open Sans"/>
        </w:rPr>
        <w:t xml:space="preserve"> </w:t>
      </w:r>
      <w:r w:rsidRPr="008160DE">
        <w:rPr>
          <w:rFonts w:cs="Open Sans"/>
        </w:rPr>
        <w:fldChar w:fldCharType="begin"/>
      </w:r>
      <w:r w:rsidRPr="008160DE">
        <w:rPr>
          <w:rFonts w:cs="Open Sans"/>
        </w:rPr>
        <w:instrText xml:space="preserve"> ADDIN ZOTERO_ITEM CSL_CITATION {"citationID":"pvmQ8FxU","properties":{"formattedCitation":"United Nations Committee on the Rights of the Child, {\\i{}Concluding Observations on the Combined Fifth and Sixth Periodic Reports of Australia}, 82nd Sess, UN Doc CRC/C/AUS/CO/5-6 (30 September 2019) para 12(b).","plainCitation":"United Nations Committee on the Rights of the Child, Concluding Observations on the Combined Fifth and Sixth Periodic Reports of Australia, 82nd Sess, UN Doc CRC/C/AUS/CO/5-6 (30 September 2019) para 12(b).","noteIndex":5},"citationItems":[{"id":6055,"uris":["http://zotero.org/groups/1703699/items/9WXWI639"],"uri":["http://zotero.org/groups/1703699/items/9WXWI639"],"itemData":{"id":6055,"type":"bill","title":"United Nations Committee on the Rights of the Child, &lt;i&gt;Concluding Observations on the Combined Fifth and Sixth Periodic Reports of Australia&lt;/i&gt;, 82nd sess, UN Doc CRC/C/AUS/CO/5-6 (30 September 2019)"},"locator":"para 12(b)"}],"schema":"https://github.com/citation-style-language/schema/raw/master/csl-citation.json"} </w:instrText>
      </w:r>
      <w:r w:rsidRPr="008160DE">
        <w:rPr>
          <w:rFonts w:cs="Open Sans"/>
        </w:rPr>
        <w:fldChar w:fldCharType="separate"/>
      </w:r>
      <w:r w:rsidRPr="008160DE">
        <w:rPr>
          <w:rFonts w:cs="Open Sans"/>
        </w:rPr>
        <w:t xml:space="preserve">United Nations Committee on the Rights of the Child, </w:t>
      </w:r>
      <w:r w:rsidRPr="008160DE">
        <w:rPr>
          <w:rFonts w:cs="Open Sans"/>
          <w:i/>
          <w:iCs/>
        </w:rPr>
        <w:t>Concluding Observations on the Combined Fifth and Sixth Periodic Reports of Australia</w:t>
      </w:r>
      <w:r w:rsidRPr="008160DE">
        <w:rPr>
          <w:rFonts w:cs="Open Sans"/>
        </w:rPr>
        <w:t>, 82nd Sess, UN Doc CRC/C/AUS/CO/5-6 (30 September 2019) para 12(b).</w:t>
      </w:r>
      <w:r w:rsidRPr="008160DE">
        <w:rPr>
          <w:rFonts w:cs="Open Sans"/>
        </w:rPr>
        <w:fldChar w:fldCharType="end"/>
      </w:r>
    </w:p>
  </w:endnote>
  <w:endnote w:id="38">
    <w:p w14:paraId="73278225" w14:textId="77777777" w:rsidR="00FD1665" w:rsidRPr="008160DE" w:rsidRDefault="00FD1665" w:rsidP="00026054">
      <w:pPr>
        <w:pStyle w:val="EndnoteText"/>
        <w:rPr>
          <w:rFonts w:cs="Open Sans"/>
        </w:rPr>
      </w:pPr>
      <w:r w:rsidRPr="008160DE">
        <w:rPr>
          <w:rStyle w:val="EndnoteReference"/>
        </w:rPr>
        <w:endnoteRef/>
      </w:r>
      <w:r w:rsidRPr="008160DE">
        <w:rPr>
          <w:rFonts w:cs="Open Sans"/>
        </w:rPr>
        <w:t xml:space="preserve"> </w:t>
      </w:r>
      <w:r w:rsidRPr="008160DE">
        <w:rPr>
          <w:rFonts w:cs="Open Sans"/>
        </w:rPr>
        <w:fldChar w:fldCharType="begin"/>
      </w:r>
      <w:r w:rsidRPr="008160DE">
        <w:rPr>
          <w:rFonts w:cs="Open Sans"/>
        </w:rPr>
        <w:instrText xml:space="preserve"> ADDIN ZOTERO_ITEM CSL_CITATION {"citationID":"2wGiGPDn","properties":{"formattedCitation":"United Nations Committee on the Rights of the Child, {\\i{}Concluding Observations on the Combined Fifth and Sixth Periodic Reports of Australia}, 82nd Sess, UN Doc CRC/C/AUS/CO/5-6 (30 September 2019) para 22(e).","plainCitation":"United Nations Committee on the Rights of the Child, Concluding Observations on the Combined Fifth and Sixth Periodic Reports of Australia, 82nd Sess, UN Doc CRC/C/AUS/CO/5-6 (30 September 2019) para 22(e).","noteIndex":5},"citationItems":[{"id":6055,"uris":["http://zotero.org/groups/1703699/items/9WXWI639"],"uri":["http://zotero.org/groups/1703699/items/9WXWI639"],"itemData":{"id":6055,"type":"bill","title":"United Nations Committee on the Rights of the Child, &lt;i&gt;Concluding Observations on the Combined Fifth and Sixth Periodic Reports of Australia&lt;/i&gt;, 82nd sess, UN Doc CRC/C/AUS/CO/5-6 (30 September 2019)"},"locator":"para 22(e)"}],"schema":"https://github.com/citation-style-language/schema/raw/master/csl-citation.json"} </w:instrText>
      </w:r>
      <w:r w:rsidRPr="008160DE">
        <w:rPr>
          <w:rFonts w:cs="Open Sans"/>
        </w:rPr>
        <w:fldChar w:fldCharType="separate"/>
      </w:r>
      <w:r w:rsidRPr="008160DE">
        <w:rPr>
          <w:rFonts w:cs="Open Sans"/>
        </w:rPr>
        <w:t xml:space="preserve">United Nations Committee on the Rights of the Child, </w:t>
      </w:r>
      <w:r w:rsidRPr="008160DE">
        <w:rPr>
          <w:rFonts w:cs="Open Sans"/>
          <w:i/>
          <w:iCs/>
        </w:rPr>
        <w:t>Concluding Observations on the Combined Fifth and Sixth Periodic Reports of Australia</w:t>
      </w:r>
      <w:r w:rsidRPr="008160DE">
        <w:rPr>
          <w:rFonts w:cs="Open Sans"/>
        </w:rPr>
        <w:t>, 82nd Sess, UN Doc CRC/C/AUS/CO/5-6 (30 September 2019) para 22(e).</w:t>
      </w:r>
      <w:r w:rsidRPr="008160DE">
        <w:rPr>
          <w:rFonts w:cs="Open Sans"/>
        </w:rPr>
        <w:fldChar w:fldCharType="end"/>
      </w:r>
    </w:p>
  </w:endnote>
  <w:endnote w:id="39">
    <w:p w14:paraId="4DB8AE7E" w14:textId="77777777" w:rsidR="00FD1665" w:rsidRPr="008160DE" w:rsidRDefault="00FD1665" w:rsidP="00026054">
      <w:pPr>
        <w:pStyle w:val="EndnoteText"/>
        <w:rPr>
          <w:rFonts w:cs="Open Sans"/>
        </w:rPr>
      </w:pPr>
      <w:r w:rsidRPr="008160DE">
        <w:rPr>
          <w:rStyle w:val="EndnoteReference"/>
        </w:rPr>
        <w:endnoteRef/>
      </w:r>
      <w:r w:rsidRPr="008160DE">
        <w:rPr>
          <w:rFonts w:cs="Open Sans"/>
        </w:rPr>
        <w:t xml:space="preserve"> </w:t>
      </w:r>
      <w:r w:rsidRPr="008160DE">
        <w:rPr>
          <w:rFonts w:cs="Open Sans"/>
        </w:rPr>
        <w:fldChar w:fldCharType="begin"/>
      </w:r>
      <w:r w:rsidRPr="008160DE">
        <w:rPr>
          <w:rFonts w:cs="Open Sans"/>
        </w:rPr>
        <w:instrText xml:space="preserve"> ADDIN ZOTERO_ITEM CSL_CITATION {"citationID":"Ip4L6Miu","properties":{"formattedCitation":"United Nations Committee on the Rights of the Child, {\\i{}Concluding Observations on the Combined Fifth and Sixth Periodic Reports of Australia}, 82nd Sess, UN Doc CRC/C/AUS/CO/5-6 (30 September 2019) para 13.","plainCitation":"United Nations Committee on the Rights of the Child, Concluding Observations on the Combined Fifth and Sixth Periodic Reports of Australia, 82nd Sess, UN Doc CRC/C/AUS/CO/5-6 (30 September 2019) para 13.","noteIndex":7},"citationItems":[{"id":6055,"uris":["http://zotero.org/groups/1703699/items/9WXWI639"],"uri":["http://zotero.org/groups/1703699/items/9WXWI639"],"itemData":{"id":6055,"type":"bill","title":"United Nations Committee on the Rights of the Child, &lt;i&gt;Concluding Observations on the Combined Fifth and Sixth Periodic Reports of Australia&lt;/i&gt;, 82nd sess, UN Doc CRC/C/AUS/CO/5-6 (30 September 2019)"},"locator":"para 13"}],"schema":"https://github.com/citation-style-language/schema/raw/master/csl-citation.json"} </w:instrText>
      </w:r>
      <w:r w:rsidRPr="008160DE">
        <w:rPr>
          <w:rFonts w:cs="Open Sans"/>
        </w:rPr>
        <w:fldChar w:fldCharType="separate"/>
      </w:r>
      <w:r w:rsidRPr="008160DE">
        <w:rPr>
          <w:rFonts w:cs="Open Sans"/>
        </w:rPr>
        <w:t xml:space="preserve">United Nations Committee on the Rights of the Child, </w:t>
      </w:r>
      <w:r w:rsidRPr="008160DE">
        <w:rPr>
          <w:rFonts w:cs="Open Sans"/>
          <w:i/>
          <w:iCs/>
        </w:rPr>
        <w:t>Concluding Observations on the Combined Fifth and Sixth Periodic Reports of Australia</w:t>
      </w:r>
      <w:r w:rsidRPr="008160DE">
        <w:rPr>
          <w:rFonts w:cs="Open Sans"/>
        </w:rPr>
        <w:t>, 82nd Sess, UN Doc CRC/C/AUS/CO/5-6 (30 September 2019) para 13.</w:t>
      </w:r>
      <w:r w:rsidRPr="008160DE">
        <w:rPr>
          <w:rFonts w:cs="Open Sans"/>
        </w:rPr>
        <w:fldChar w:fldCharType="end"/>
      </w:r>
    </w:p>
  </w:endnote>
  <w:endnote w:id="40">
    <w:p w14:paraId="410AE4BA" w14:textId="77777777" w:rsidR="00FD1665" w:rsidRPr="008160DE" w:rsidRDefault="00FD1665" w:rsidP="00026054">
      <w:pPr>
        <w:pStyle w:val="EndnoteText"/>
        <w:rPr>
          <w:rFonts w:cs="Open Sans"/>
        </w:rPr>
      </w:pPr>
      <w:r w:rsidRPr="008160DE">
        <w:rPr>
          <w:rStyle w:val="EndnoteReference"/>
        </w:rPr>
        <w:endnoteRef/>
      </w:r>
      <w:r w:rsidRPr="008160DE">
        <w:rPr>
          <w:rFonts w:cs="Open Sans"/>
        </w:rPr>
        <w:t xml:space="preserve"> </w:t>
      </w:r>
      <w:r w:rsidRPr="008160DE">
        <w:rPr>
          <w:rFonts w:cs="Open Sans"/>
        </w:rPr>
        <w:fldChar w:fldCharType="begin"/>
      </w:r>
      <w:r w:rsidRPr="008160DE">
        <w:rPr>
          <w:rFonts w:cs="Open Sans"/>
        </w:rPr>
        <w:instrText xml:space="preserve"> ADDIN ZOTERO_ITEM CSL_CITATION {"citationID":"IHBi7qlx","properties":{"formattedCitation":"United Nations Committee on the Rights of the Child, {\\i{}Concluding Observations on the Combined Fifth and Sixth Periodic Reports of Australia}, 82nd Sess, UN Doc CRC/C/AUS/CO/5-6 (30 September 2019) para 13.","plainCitation":"United Nations Committee on the Rights of the Child, Concluding Observations on the Combined Fifth and Sixth Periodic Reports of Australia, 82nd Sess, UN Doc CRC/C/AUS/CO/5-6 (30 September 2019) para 13.","noteIndex":8},"citationItems":[{"id":6055,"uris":["http://zotero.org/groups/1703699/items/9WXWI639"],"uri":["http://zotero.org/groups/1703699/items/9WXWI639"],"itemData":{"id":6055,"type":"bill","title":"United Nations Committee on the Rights of the Child, &lt;i&gt;Concluding Observations on the Combined Fifth and Sixth Periodic Reports of Australia&lt;/i&gt;, 82nd sess, UN Doc CRC/C/AUS/CO/5-6 (30 September 2019)"},"locator":"para 13"}],"schema":"https://github.com/citation-style-language/schema/raw/master/csl-citation.json"} </w:instrText>
      </w:r>
      <w:r w:rsidRPr="008160DE">
        <w:rPr>
          <w:rFonts w:cs="Open Sans"/>
        </w:rPr>
        <w:fldChar w:fldCharType="separate"/>
      </w:r>
      <w:r w:rsidRPr="008160DE">
        <w:rPr>
          <w:rFonts w:cs="Open Sans"/>
        </w:rPr>
        <w:t xml:space="preserve">United Nations Committee on the Rights of the Child, </w:t>
      </w:r>
      <w:r w:rsidRPr="008160DE">
        <w:rPr>
          <w:rFonts w:cs="Open Sans"/>
          <w:i/>
          <w:iCs/>
        </w:rPr>
        <w:t>Concluding Observations on the Combined Fifth and Sixth Periodic Reports of Australia</w:t>
      </w:r>
      <w:r w:rsidRPr="008160DE">
        <w:rPr>
          <w:rFonts w:cs="Open Sans"/>
        </w:rPr>
        <w:t>, 82nd Sess, UN Doc CRC/C/AUS/CO/5-6 (30 September 2019) para 13.</w:t>
      </w:r>
      <w:r w:rsidRPr="008160DE">
        <w:rPr>
          <w:rFonts w:cs="Open Sans"/>
        </w:rPr>
        <w:fldChar w:fldCharType="end"/>
      </w:r>
    </w:p>
  </w:endnote>
  <w:endnote w:id="41">
    <w:p w14:paraId="59F57BF3" w14:textId="77777777" w:rsidR="00FD1665" w:rsidRPr="008160DE" w:rsidRDefault="00FD1665" w:rsidP="00026054">
      <w:pPr>
        <w:pStyle w:val="EndnoteText"/>
        <w:rPr>
          <w:rFonts w:cs="Open Sans"/>
        </w:rPr>
      </w:pPr>
      <w:r w:rsidRPr="008160DE">
        <w:rPr>
          <w:rStyle w:val="EndnoteReference"/>
        </w:rPr>
        <w:endnoteRef/>
      </w:r>
      <w:r w:rsidRPr="008160DE">
        <w:rPr>
          <w:rFonts w:cs="Open Sans"/>
        </w:rPr>
        <w:t xml:space="preserve"> </w:t>
      </w:r>
      <w:r w:rsidRPr="008160DE">
        <w:rPr>
          <w:rFonts w:cs="Open Sans"/>
        </w:rPr>
        <w:fldChar w:fldCharType="begin"/>
      </w:r>
      <w:r w:rsidRPr="008160DE">
        <w:rPr>
          <w:rFonts w:cs="Open Sans"/>
        </w:rPr>
        <w:instrText xml:space="preserve"> ADDIN ZOTERO_ITEM CSL_CITATION {"citationID":"M9zQ5wb6","properties":{"formattedCitation":"United Nations Committee on the Rights of the Child, {\\i{}Concluding Observations on the Combined Fifth and Sixth Periodic Reports of Australia}, 82nd Sess, UN Doc CRC/C/AUS/CO/5-6 (30 September 2019) para 14.","plainCitation":"United Nations Committee on the Rights of the Child, Concluding Observations on the Combined Fifth and Sixth Periodic Reports of Australia, 82nd Sess, UN Doc CRC/C/AUS/CO/5-6 (30 September 2019) para 14.","noteIndex":9},"citationItems":[{"id":6055,"uris":["http://zotero.org/groups/1703699/items/9WXWI639"],"uri":["http://zotero.org/groups/1703699/items/9WXWI639"],"itemData":{"id":6055,"type":"bill","title":"United Nations Committee on the Rights of the Child, &lt;i&gt;Concluding Observations on the Combined Fifth and Sixth Periodic Reports of Australia&lt;/i&gt;, 82nd sess, UN Doc CRC/C/AUS/CO/5-6 (30 September 2019)"},"locator":"para 14"}],"schema":"https://github.com/citation-style-language/schema/raw/master/csl-citation.json"} </w:instrText>
      </w:r>
      <w:r w:rsidRPr="008160DE">
        <w:rPr>
          <w:rFonts w:cs="Open Sans"/>
        </w:rPr>
        <w:fldChar w:fldCharType="separate"/>
      </w:r>
      <w:r w:rsidRPr="008160DE">
        <w:rPr>
          <w:rFonts w:cs="Open Sans"/>
        </w:rPr>
        <w:t xml:space="preserve">United Nations Committee on the Rights of the Child, </w:t>
      </w:r>
      <w:r w:rsidRPr="008160DE">
        <w:rPr>
          <w:rFonts w:cs="Open Sans"/>
          <w:i/>
          <w:iCs/>
        </w:rPr>
        <w:t>Concluding Observations on the Combined Fifth and Sixth Periodic Reports of Australia</w:t>
      </w:r>
      <w:r w:rsidRPr="008160DE">
        <w:rPr>
          <w:rFonts w:cs="Open Sans"/>
        </w:rPr>
        <w:t>, 82nd Sess, UN Doc CRC/C/AUS/CO/5-6 (30 September 2019) para 14.</w:t>
      </w:r>
      <w:r w:rsidRPr="008160DE">
        <w:rPr>
          <w:rFonts w:cs="Open Sans"/>
        </w:rPr>
        <w:fldChar w:fldCharType="end"/>
      </w:r>
    </w:p>
  </w:endnote>
  <w:endnote w:id="42">
    <w:p w14:paraId="39A104F3" w14:textId="77777777" w:rsidR="00FD1665" w:rsidRPr="008160DE" w:rsidRDefault="00FD1665" w:rsidP="00026054">
      <w:pPr>
        <w:pStyle w:val="EndnoteText"/>
        <w:rPr>
          <w:rFonts w:cs="Open Sans"/>
        </w:rPr>
      </w:pPr>
      <w:r w:rsidRPr="008160DE">
        <w:rPr>
          <w:rStyle w:val="EndnoteReference"/>
        </w:rPr>
        <w:endnoteRef/>
      </w:r>
      <w:r w:rsidRPr="008160DE">
        <w:rPr>
          <w:rFonts w:cs="Open Sans"/>
        </w:rPr>
        <w:t xml:space="preserve"> </w:t>
      </w:r>
      <w:r w:rsidRPr="008160DE">
        <w:rPr>
          <w:rFonts w:cs="Open Sans"/>
        </w:rPr>
        <w:fldChar w:fldCharType="begin"/>
      </w:r>
      <w:r w:rsidRPr="008160DE">
        <w:rPr>
          <w:rFonts w:cs="Open Sans"/>
        </w:rPr>
        <w:instrText xml:space="preserve"> ADDIN ZOTERO_ITEM CSL_CITATION {"citationID":"cqtdMyrc","properties":{"formattedCitation":"United Nations Committee on the Rights of the Child, {\\i{}Concluding Observations on the Combined Fifth and Sixth Periodic Reports of Australia}, 82nd Sess, UN Doc CRC/C/AUS/CO/5-6 (30 September 2019) para 14.","plainCitation":"United Nations Committee on the Rights of the Child, Concluding Observations on the Combined Fifth and Sixth Periodic Reports of Australia, 82nd Sess, UN Doc CRC/C/AUS/CO/5-6 (30 September 2019) para 14.","noteIndex":10},"citationItems":[{"id":6055,"uris":["http://zotero.org/groups/1703699/items/9WXWI639"],"uri":["http://zotero.org/groups/1703699/items/9WXWI639"],"itemData":{"id":6055,"type":"bill","title":"United Nations Committee on the Rights of the Child, &lt;i&gt;Concluding Observations on the Combined Fifth and Sixth Periodic Reports of Australia&lt;/i&gt;, 82nd sess, UN Doc CRC/C/AUS/CO/5-6 (30 September 2019)"},"locator":"para 14"}],"schema":"https://github.com/citation-style-language/schema/raw/master/csl-citation.json"} </w:instrText>
      </w:r>
      <w:r w:rsidRPr="008160DE">
        <w:rPr>
          <w:rFonts w:cs="Open Sans"/>
        </w:rPr>
        <w:fldChar w:fldCharType="separate"/>
      </w:r>
      <w:r w:rsidRPr="008160DE">
        <w:rPr>
          <w:rFonts w:cs="Open Sans"/>
        </w:rPr>
        <w:t xml:space="preserve">United Nations Committee on the Rights of the Child, </w:t>
      </w:r>
      <w:r w:rsidRPr="008160DE">
        <w:rPr>
          <w:rFonts w:cs="Open Sans"/>
          <w:i/>
          <w:iCs/>
        </w:rPr>
        <w:t>Concluding Observations on the Combined Fifth and Sixth Periodic Reports of Australia</w:t>
      </w:r>
      <w:r w:rsidRPr="008160DE">
        <w:rPr>
          <w:rFonts w:cs="Open Sans"/>
        </w:rPr>
        <w:t>, 82nd Sess, UN Doc CRC/C/AUS/CO/5-6 (30 September 2019) para 14.</w:t>
      </w:r>
      <w:r w:rsidRPr="008160DE">
        <w:rPr>
          <w:rFonts w:cs="Open Sans"/>
        </w:rPr>
        <w:fldChar w:fldCharType="end"/>
      </w:r>
    </w:p>
  </w:endnote>
  <w:endnote w:id="43">
    <w:p w14:paraId="7147B8CA" w14:textId="77777777" w:rsidR="00FD1665" w:rsidRPr="008160DE" w:rsidRDefault="00FD1665" w:rsidP="00026054">
      <w:pPr>
        <w:pStyle w:val="EndnoteText"/>
        <w:rPr>
          <w:rFonts w:cs="Open Sans"/>
        </w:rPr>
      </w:pPr>
      <w:r w:rsidRPr="008160DE">
        <w:rPr>
          <w:rStyle w:val="EndnoteReference"/>
        </w:rPr>
        <w:endnoteRef/>
      </w:r>
      <w:r w:rsidRPr="008160DE">
        <w:rPr>
          <w:rFonts w:cs="Open Sans"/>
        </w:rPr>
        <w:t xml:space="preserve"> </w:t>
      </w:r>
      <w:r w:rsidRPr="008160DE">
        <w:rPr>
          <w:rFonts w:cs="Open Sans"/>
        </w:rPr>
        <w:fldChar w:fldCharType="begin"/>
      </w:r>
      <w:r w:rsidRPr="008160DE">
        <w:rPr>
          <w:rFonts w:cs="Open Sans"/>
        </w:rPr>
        <w:instrText xml:space="preserve"> ADDIN ZOTERO_ITEM CSL_CITATION {"citationID":"H2TcOdYi","properties":{"formattedCitation":"United Nations Committee on the Rights of the Child, {\\i{}Concluding Observations on the Combined Fifth and Sixth Periodic Reports of Australia}, 82nd Sess, UN Doc CRC/C/AUS/CO/5-6 (30 September 2019) para 22(d).","plainCitation":"United Nations Committee on the Rights of the Child, Concluding Observations on the Combined Fifth and Sixth Periodic Reports of Australia, 82nd Sess, UN Doc CRC/C/AUS/CO/5-6 (30 September 2019) para 22(d).","noteIndex":11},"citationItems":[{"id":6055,"uris":["http://zotero.org/groups/1703699/items/9WXWI639"],"uri":["http://zotero.org/groups/1703699/items/9WXWI639"],"itemData":{"id":6055,"type":"bill","title":"United Nations Committee on the Rights of the Child, &lt;i&gt;Concluding Observations on the Combined Fifth and Sixth Periodic Reports of Australia&lt;/i&gt;, 82nd sess, UN Doc CRC/C/AUS/CO/5-6 (30 September 2019)"},"locator":"para 22(d)"}],"schema":"https://github.com/citation-style-language/schema/raw/master/csl-citation.json"} </w:instrText>
      </w:r>
      <w:r w:rsidRPr="008160DE">
        <w:rPr>
          <w:rFonts w:cs="Open Sans"/>
        </w:rPr>
        <w:fldChar w:fldCharType="separate"/>
      </w:r>
      <w:r w:rsidRPr="008160DE">
        <w:rPr>
          <w:rFonts w:cs="Open Sans"/>
        </w:rPr>
        <w:t xml:space="preserve">United Nations Committee on the Rights of the Child, </w:t>
      </w:r>
      <w:r w:rsidRPr="008160DE">
        <w:rPr>
          <w:rFonts w:cs="Open Sans"/>
          <w:i/>
          <w:iCs/>
        </w:rPr>
        <w:t>Concluding Observations on the Combined Fifth and Sixth Periodic Reports of Australia</w:t>
      </w:r>
      <w:r w:rsidRPr="008160DE">
        <w:rPr>
          <w:rFonts w:cs="Open Sans"/>
        </w:rPr>
        <w:t>, 82nd Sess, UN Doc CRC/C/AUS/CO/5-6 (30 September 2019) para 22(d).</w:t>
      </w:r>
      <w:r w:rsidRPr="008160DE">
        <w:rPr>
          <w:rFonts w:cs="Open Sans"/>
        </w:rPr>
        <w:fldChar w:fldCharType="end"/>
      </w:r>
    </w:p>
  </w:endnote>
  <w:endnote w:id="44">
    <w:p w14:paraId="67890767" w14:textId="77777777" w:rsidR="00FD1665" w:rsidRPr="008160DE" w:rsidRDefault="00FD1665" w:rsidP="00026054">
      <w:pPr>
        <w:pStyle w:val="EndnoteText"/>
        <w:rPr>
          <w:rFonts w:cs="Open Sans"/>
        </w:rPr>
      </w:pPr>
      <w:r w:rsidRPr="008160DE">
        <w:rPr>
          <w:rStyle w:val="EndnoteReference"/>
        </w:rPr>
        <w:endnoteRef/>
      </w:r>
      <w:r w:rsidRPr="008160DE">
        <w:rPr>
          <w:rFonts w:cs="Open Sans"/>
        </w:rPr>
        <w:t xml:space="preserve"> </w:t>
      </w:r>
      <w:r w:rsidRPr="008160DE">
        <w:rPr>
          <w:rFonts w:cs="Open Sans"/>
        </w:rPr>
        <w:fldChar w:fldCharType="begin"/>
      </w:r>
      <w:r w:rsidRPr="008160DE">
        <w:rPr>
          <w:rFonts w:cs="Open Sans"/>
        </w:rPr>
        <w:instrText xml:space="preserve"> ADDIN ZOTERO_ITEM CSL_CITATION {"citationID":"HqpIlIan","properties":{"formattedCitation":"United Nations Committee on the Rights of the Child, {\\i{}Concluding Observations on the Combined Fifth and Sixth Periodic Reports of Australia}, 82nd Sess, UN Doc CRC/C/AUS/CO/5-6 (30 September 2019) para 22(a).","plainCitation":"United Nations Committee on the Rights of the Child, Concluding Observations on the Combined Fifth and Sixth Periodic Reports of Australia, 82nd Sess, UN Doc CRC/C/AUS/CO/5-6 (30 September 2019) para 22(a).","noteIndex":12},"citationItems":[{"id":6055,"uris":["http://zotero.org/groups/1703699/items/9WXWI639"],"uri":["http://zotero.org/groups/1703699/items/9WXWI639"],"itemData":{"id":6055,"type":"bill","title":"United Nations Committee on the Rights of the Child, &lt;i&gt;Concluding Observations on the Combined Fifth and Sixth Periodic Reports of Australia&lt;/i&gt;, 82nd sess, UN Doc CRC/C/AUS/CO/5-6 (30 September 2019)"},"locator":"para 22(a)"}],"schema":"https://github.com/citation-style-language/schema/raw/master/csl-citation.json"} </w:instrText>
      </w:r>
      <w:r w:rsidRPr="008160DE">
        <w:rPr>
          <w:rFonts w:cs="Open Sans"/>
        </w:rPr>
        <w:fldChar w:fldCharType="separate"/>
      </w:r>
      <w:r w:rsidRPr="008160DE">
        <w:rPr>
          <w:rFonts w:cs="Open Sans"/>
        </w:rPr>
        <w:t xml:space="preserve">United Nations Committee on the Rights of the Child, </w:t>
      </w:r>
      <w:r w:rsidRPr="008160DE">
        <w:rPr>
          <w:rFonts w:cs="Open Sans"/>
          <w:i/>
          <w:iCs/>
        </w:rPr>
        <w:t>Concluding Observations on the Combined Fifth and Sixth Periodic Reports of Australia</w:t>
      </w:r>
      <w:r w:rsidRPr="008160DE">
        <w:rPr>
          <w:rFonts w:cs="Open Sans"/>
        </w:rPr>
        <w:t>, 82nd Sess, UN Doc CRC/C/AUS/CO/5-6 (30 September 2019) para 22(a).</w:t>
      </w:r>
      <w:r w:rsidRPr="008160DE">
        <w:rPr>
          <w:rFonts w:cs="Open Sans"/>
        </w:rPr>
        <w:fldChar w:fldCharType="end"/>
      </w:r>
    </w:p>
  </w:endnote>
  <w:endnote w:id="45">
    <w:p w14:paraId="0EEDFB86" w14:textId="77777777" w:rsidR="00FD1665" w:rsidRDefault="00FD1665" w:rsidP="00026054">
      <w:pPr>
        <w:pStyle w:val="EndnoteText"/>
      </w:pPr>
      <w:r w:rsidRPr="008160DE">
        <w:rPr>
          <w:rStyle w:val="EndnoteReference"/>
        </w:rPr>
        <w:endnoteRef/>
      </w:r>
      <w:r w:rsidRPr="008160DE">
        <w:rPr>
          <w:rFonts w:cs="Open Sans"/>
        </w:rPr>
        <w:t xml:space="preserve"> </w:t>
      </w:r>
      <w:r w:rsidRPr="008160DE">
        <w:rPr>
          <w:rFonts w:cs="Open Sans"/>
        </w:rPr>
        <w:fldChar w:fldCharType="begin"/>
      </w:r>
      <w:r w:rsidRPr="008160DE">
        <w:rPr>
          <w:rFonts w:cs="Open Sans"/>
        </w:rPr>
        <w:instrText xml:space="preserve"> ADDIN ZOTERO_ITEM CSL_CITATION {"citationID":"zpnS2TFD","properties":{"formattedCitation":"United Nations Committee on the Rights of the Child, {\\i{}Concluding Observations on the Combined Fifth and Sixth Periodic Reports of Australia}, 82nd Sess, UN Doc CRC/C/AUS/CO/5-6 (30 September 2019) para 22(b).","plainCitation":"United Nations Committee on the Rights of the Child, Concluding Observations on the Combined Fifth and Sixth Periodic Reports of Australia, 82nd Sess, UN Doc CRC/C/AUS/CO/5-6 (30 September 2019) para 22(b).","noteIndex":13},"citationItems":[{"id":6055,"uris":["http://zotero.org/groups/1703699/items/9WXWI639"],"uri":["http://zotero.org/groups/1703699/items/9WXWI639"],"itemData":{"id":6055,"type":"bill","title":"United Nations Committee on the Rights of the Child, &lt;i&gt;Concluding Observations on the Combined Fifth and Sixth Periodic Reports of Australia&lt;/i&gt;, 82nd sess, UN Doc CRC/C/AUS/CO/5-6 (30 September 2019)"},"locator":"para 22(b)"}],"schema":"https://github.com/citation-style-language/schema/raw/master/csl-citation.json"} </w:instrText>
      </w:r>
      <w:r w:rsidRPr="008160DE">
        <w:rPr>
          <w:rFonts w:cs="Open Sans"/>
        </w:rPr>
        <w:fldChar w:fldCharType="separate"/>
      </w:r>
      <w:r w:rsidRPr="008160DE">
        <w:rPr>
          <w:rFonts w:cs="Open Sans"/>
        </w:rPr>
        <w:t xml:space="preserve">United Nations Committee on the Rights of the Child, </w:t>
      </w:r>
      <w:r w:rsidRPr="008160DE">
        <w:rPr>
          <w:rFonts w:cs="Open Sans"/>
          <w:i/>
          <w:iCs/>
        </w:rPr>
        <w:t>Concluding Observations on the Combined Fifth and Sixth Periodic Reports of Australia</w:t>
      </w:r>
      <w:r w:rsidRPr="008160DE">
        <w:rPr>
          <w:rFonts w:cs="Open Sans"/>
        </w:rPr>
        <w:t>, 82nd Sess, UN Doc CRC/C/AUS/CO/5-6 (30 September 2019) para 22(b).</w:t>
      </w:r>
      <w:r w:rsidRPr="008160DE">
        <w:rPr>
          <w:rFonts w:cs="Open Sans"/>
        </w:rPr>
        <w:fldChar w:fldCharType="end"/>
      </w:r>
    </w:p>
    <w:bookmarkStart w:id="70" w:name="_Hlk24100059"/>
    <w:bookmarkEnd w:id="70"/>
  </w:endnote>
  <w:endnote w:id="46">
    <w:p w14:paraId="29BFB810" w14:textId="77777777" w:rsidR="00FD1665" w:rsidRPr="00FA7D81" w:rsidRDefault="00FD1665" w:rsidP="00E3285A">
      <w:pPr>
        <w:pStyle w:val="EndnoteText"/>
        <w:rPr>
          <w:rFonts w:cs="Open Sans"/>
        </w:rPr>
      </w:pPr>
      <w:bookmarkStart w:id="75" w:name="_Hlk24100059"/>
      <w:bookmarkEnd w:id="75"/>
      <w:r w:rsidRPr="00405112">
        <w:rPr>
          <w:rStyle w:val="EndnoteReference"/>
        </w:rPr>
        <w:endnoteRef/>
      </w:r>
      <w:r w:rsidRPr="00405112">
        <w:rPr>
          <w:rFonts w:cs="Open Sans"/>
        </w:rPr>
        <w:t xml:space="preserve"> </w:t>
      </w:r>
      <w:r w:rsidRPr="00FA7D81">
        <w:rPr>
          <w:rFonts w:cs="Open Sans"/>
          <w:i/>
          <w:iCs/>
        </w:rPr>
        <w:t>Convention on the Rights of the Child</w:t>
      </w:r>
      <w:r w:rsidRPr="00FA7D81">
        <w:rPr>
          <w:rFonts w:cs="Open Sans"/>
        </w:rPr>
        <w:t>, opened for signature 20 November 1989, 1577 UNTS 171 (entered into force 2 September 1990) art 7.</w:t>
      </w:r>
    </w:p>
  </w:endnote>
  <w:endnote w:id="47">
    <w:p w14:paraId="3B05079E" w14:textId="77777777" w:rsidR="00FD1665" w:rsidRPr="00FA7D81" w:rsidRDefault="00FD1665" w:rsidP="00E3285A">
      <w:pPr>
        <w:pStyle w:val="EndnoteText"/>
        <w:rPr>
          <w:rFonts w:cs="Open Sans"/>
        </w:rPr>
      </w:pPr>
      <w:r w:rsidRPr="00FA7D81">
        <w:rPr>
          <w:rStyle w:val="EndnoteReference"/>
        </w:rPr>
        <w:endnoteRef/>
      </w:r>
      <w:r w:rsidRPr="00FA7D81">
        <w:rPr>
          <w:rFonts w:cs="Open Sans"/>
        </w:rPr>
        <w:t xml:space="preserve"> </w:t>
      </w:r>
      <w:r w:rsidRPr="00FA7D81">
        <w:rPr>
          <w:rFonts w:cs="Open Sans"/>
          <w:i/>
          <w:iCs/>
        </w:rPr>
        <w:t xml:space="preserve">Convention on the Rights of the Child, </w:t>
      </w:r>
      <w:r w:rsidRPr="00FA7D81">
        <w:rPr>
          <w:rFonts w:cs="Open Sans"/>
        </w:rPr>
        <w:t>opened for signature 20 November 1989, 1577 UNTS 171 (entered into force 2 September 1990) art 2.</w:t>
      </w:r>
    </w:p>
  </w:endnote>
  <w:endnote w:id="48">
    <w:p w14:paraId="4B020F04" w14:textId="77777777" w:rsidR="00FD1665" w:rsidRPr="00FA7D81" w:rsidRDefault="00FD1665" w:rsidP="00E3285A">
      <w:pPr>
        <w:pStyle w:val="EndnoteText"/>
        <w:rPr>
          <w:rFonts w:cs="Open Sans"/>
        </w:rPr>
      </w:pPr>
      <w:r w:rsidRPr="00FA7D81">
        <w:rPr>
          <w:rStyle w:val="EndnoteReference"/>
        </w:rPr>
        <w:endnoteRef/>
      </w:r>
      <w:r w:rsidRPr="00FA7D81">
        <w:rPr>
          <w:rFonts w:cs="Open Sans"/>
        </w:rPr>
        <w:t xml:space="preserve"> </w:t>
      </w:r>
      <w:r w:rsidRPr="00FA7D81">
        <w:rPr>
          <w:rFonts w:cs="Open Sans"/>
          <w:i/>
          <w:iCs/>
        </w:rPr>
        <w:t xml:space="preserve">Convention on the Rights of the Child, </w:t>
      </w:r>
      <w:r w:rsidRPr="00FA7D81">
        <w:rPr>
          <w:rFonts w:cs="Open Sans"/>
        </w:rPr>
        <w:t>opened for signature 20 November 1989, 1577 UNTS 171 (entered into force 2 September 1990) art 13.</w:t>
      </w:r>
    </w:p>
  </w:endnote>
  <w:endnote w:id="49">
    <w:p w14:paraId="36845E67" w14:textId="77777777" w:rsidR="00FD1665" w:rsidRPr="00FA7D81" w:rsidRDefault="00FD1665" w:rsidP="00E3285A">
      <w:pPr>
        <w:pStyle w:val="EndnoteText"/>
        <w:rPr>
          <w:rFonts w:cs="Open Sans"/>
        </w:rPr>
      </w:pPr>
      <w:r w:rsidRPr="00FA7D81">
        <w:rPr>
          <w:rStyle w:val="EndnoteReference"/>
        </w:rPr>
        <w:endnoteRef/>
      </w:r>
      <w:r w:rsidRPr="00FA7D81">
        <w:rPr>
          <w:rFonts w:cs="Open Sans"/>
        </w:rPr>
        <w:t xml:space="preserve"> Queensland Ombudsman, </w:t>
      </w:r>
      <w:r w:rsidRPr="00FA7D81">
        <w:rPr>
          <w:rFonts w:cs="Open Sans"/>
          <w:i/>
        </w:rPr>
        <w:t>The Indigenous Birth Registration Report: An investigation into the under-registration of Indigenous births in Queensland</w:t>
      </w:r>
      <w:r w:rsidRPr="00FA7D81">
        <w:rPr>
          <w:rFonts w:cs="Open Sans"/>
        </w:rPr>
        <w:t xml:space="preserve"> (June 2018) vii &lt;www.ombudsman.qld.gov.au/improve-public-administration/reports-and-case-studies/investigative-reports/the-indigenous-birth-registration-report&gt;.</w:t>
      </w:r>
    </w:p>
  </w:endnote>
  <w:endnote w:id="50">
    <w:p w14:paraId="0F265D94" w14:textId="77777777" w:rsidR="00FD1665" w:rsidRPr="00FA7D81" w:rsidRDefault="00FD1665" w:rsidP="00E3285A">
      <w:pPr>
        <w:pStyle w:val="EndnoteText"/>
        <w:rPr>
          <w:rFonts w:cs="Open Sans"/>
        </w:rPr>
      </w:pPr>
      <w:r w:rsidRPr="00FA7D81">
        <w:rPr>
          <w:rStyle w:val="EndnoteReference"/>
        </w:rPr>
        <w:endnoteRef/>
      </w:r>
      <w:r w:rsidRPr="00FA7D81">
        <w:rPr>
          <w:rFonts w:cs="Open Sans"/>
        </w:rPr>
        <w:t xml:space="preserve"> Queensland Ombudsman, </w:t>
      </w:r>
      <w:r w:rsidRPr="00FA7D81">
        <w:rPr>
          <w:rFonts w:cs="Open Sans"/>
          <w:i/>
        </w:rPr>
        <w:t>The Indigenous Birth Registration Report: An investigation into the under-registration of Indigenous births in Queensland</w:t>
      </w:r>
      <w:r w:rsidRPr="00FA7D81">
        <w:rPr>
          <w:rFonts w:cs="Open Sans"/>
        </w:rPr>
        <w:t xml:space="preserve"> (June 2018) vii &lt;www.ombudsman.qld.gov.au/improve-public-administration/reports-and-case-studies/investigative-reports/the-indigenous-birth-registration-report&gt;.</w:t>
      </w:r>
    </w:p>
  </w:endnote>
  <w:endnote w:id="51">
    <w:p w14:paraId="61A77654" w14:textId="77777777" w:rsidR="00FD1665" w:rsidRPr="00FA7D81" w:rsidRDefault="00FD1665" w:rsidP="00E3285A">
      <w:pPr>
        <w:pStyle w:val="EndnoteText"/>
        <w:rPr>
          <w:rFonts w:cs="Open Sans"/>
          <w:iCs/>
        </w:rPr>
      </w:pPr>
      <w:r w:rsidRPr="00FA7D81">
        <w:rPr>
          <w:rStyle w:val="EndnoteReference"/>
        </w:rPr>
        <w:endnoteRef/>
      </w:r>
      <w:r w:rsidRPr="00FA7D81">
        <w:rPr>
          <w:rFonts w:cs="Open Sans"/>
        </w:rPr>
        <w:t xml:space="preserve"> Australian Human Rights Commission, </w:t>
      </w:r>
      <w:r w:rsidRPr="00FA7D81">
        <w:rPr>
          <w:rFonts w:cs="Open Sans"/>
          <w:i/>
        </w:rPr>
        <w:t xml:space="preserve">Protecting the Human Rights of People Born with Variations in Sex Characteristics in the Context of Medical Interventions </w:t>
      </w:r>
      <w:r w:rsidRPr="00FA7D81">
        <w:rPr>
          <w:rFonts w:cs="Open Sans"/>
        </w:rPr>
        <w:t>(</w:t>
      </w:r>
      <w:r w:rsidRPr="00912BAE">
        <w:rPr>
          <w:rFonts w:cs="Open Sans"/>
          <w:iCs/>
        </w:rPr>
        <w:t>Consultation Paper</w:t>
      </w:r>
      <w:r>
        <w:rPr>
          <w:rFonts w:cs="Open Sans"/>
          <w:iCs/>
        </w:rPr>
        <w:t>,</w:t>
      </w:r>
      <w:r w:rsidRPr="00FA7D81">
        <w:rPr>
          <w:rFonts w:cs="Open Sans"/>
        </w:rPr>
        <w:t xml:space="preserve"> July 2018) &lt;</w:t>
      </w:r>
      <w:r w:rsidRPr="00FA7D81">
        <w:rPr>
          <w:rFonts w:cs="Open Sans"/>
          <w:iCs/>
        </w:rPr>
        <w:t>www.humanrights.gov.au/sites/default/files/AHRC_Consultation%20paper_2018_2.pdf&gt;.</w:t>
      </w:r>
    </w:p>
  </w:endnote>
  <w:endnote w:id="52">
    <w:p w14:paraId="2A19A8FA" w14:textId="77777777" w:rsidR="00FD1665" w:rsidRPr="00FA7D81" w:rsidRDefault="00FD1665" w:rsidP="00E3285A">
      <w:pPr>
        <w:pStyle w:val="EndnoteText"/>
        <w:rPr>
          <w:rFonts w:cs="Open Sans"/>
        </w:rPr>
      </w:pPr>
      <w:r w:rsidRPr="00FA7D81">
        <w:rPr>
          <w:rStyle w:val="EndnoteReference"/>
        </w:rPr>
        <w:endnoteRef/>
      </w:r>
      <w:r w:rsidRPr="00FA7D81">
        <w:rPr>
          <w:rFonts w:cs="Open Sans"/>
        </w:rPr>
        <w:t xml:space="preserve"> Department of Social Services (Cth), </w:t>
      </w:r>
      <w:r w:rsidRPr="00FA7D81">
        <w:rPr>
          <w:rFonts w:cs="Open Sans"/>
          <w:i/>
          <w:iCs/>
        </w:rPr>
        <w:t>Third Three-Year Action Plan 2015–2018, Driving Change: Intervening Early, National Framework for Protecting Australia’s Children 2009–2020</w:t>
      </w:r>
      <w:r w:rsidRPr="00FA7D81">
        <w:rPr>
          <w:rFonts w:cs="Open Sans"/>
        </w:rPr>
        <w:t xml:space="preserve"> (2011).</w:t>
      </w:r>
    </w:p>
  </w:endnote>
  <w:endnote w:id="53">
    <w:p w14:paraId="3574561D" w14:textId="77777777" w:rsidR="00FD1665" w:rsidRPr="00FA7D81" w:rsidRDefault="00FD1665" w:rsidP="00E3285A">
      <w:pPr>
        <w:pStyle w:val="EndnoteText"/>
        <w:rPr>
          <w:rFonts w:cs="Open Sans"/>
        </w:rPr>
      </w:pPr>
      <w:r w:rsidRPr="00FA7D81">
        <w:rPr>
          <w:rStyle w:val="EndnoteReference"/>
        </w:rPr>
        <w:endnoteRef/>
      </w:r>
      <w:r w:rsidRPr="00FA7D81">
        <w:rPr>
          <w:rFonts w:cs="Open Sans"/>
        </w:rPr>
        <w:t xml:space="preserve"> United Nations Committee on the Rights of the Child, </w:t>
      </w:r>
      <w:r w:rsidRPr="00FA7D81">
        <w:rPr>
          <w:rFonts w:cs="Open Sans"/>
          <w:i/>
          <w:iCs/>
        </w:rPr>
        <w:t>Concluding Observations on the Combined Fifth and Sixth Periodic Reports of Australia</w:t>
      </w:r>
      <w:r w:rsidRPr="00FA7D81">
        <w:rPr>
          <w:rFonts w:cs="Open Sans"/>
        </w:rPr>
        <w:t>, 82nd Sess, UN Doc CRC/C/AUS/CO/5-6 (30 September 2019) para 23(a).</w:t>
      </w:r>
    </w:p>
  </w:endnote>
  <w:endnote w:id="54">
    <w:p w14:paraId="44505AD3" w14:textId="77777777" w:rsidR="00FD1665" w:rsidRPr="00FA7D81" w:rsidRDefault="00FD1665" w:rsidP="00E3285A">
      <w:pPr>
        <w:pStyle w:val="EndnoteText"/>
        <w:rPr>
          <w:rFonts w:cs="Open Sans"/>
        </w:rPr>
      </w:pPr>
      <w:r w:rsidRPr="00FA7D81">
        <w:rPr>
          <w:rStyle w:val="EndnoteReference"/>
        </w:rPr>
        <w:endnoteRef/>
      </w:r>
      <w:r w:rsidRPr="00FA7D81">
        <w:rPr>
          <w:rFonts w:cs="Open Sans"/>
        </w:rPr>
        <w:t xml:space="preserve"> Australian Human Rights Commission, Submission to the House of Representatives Standing Committee on Social Policy and Legal Affairs, </w:t>
      </w:r>
      <w:r w:rsidRPr="00FA7D81">
        <w:rPr>
          <w:rFonts w:cs="Open Sans"/>
          <w:i/>
        </w:rPr>
        <w:t>Inquiry into the Regulatory and Legislative Aspects of Surrogacy Arrangements</w:t>
      </w:r>
      <w:r w:rsidRPr="00FA7D81">
        <w:rPr>
          <w:rFonts w:cs="Open Sans"/>
        </w:rPr>
        <w:t>, 17 February 2016, 11.</w:t>
      </w:r>
    </w:p>
  </w:endnote>
  <w:endnote w:id="55">
    <w:p w14:paraId="59B9362E" w14:textId="77777777" w:rsidR="00FD1665" w:rsidRPr="00FA7D81" w:rsidRDefault="00FD1665" w:rsidP="00E3285A">
      <w:pPr>
        <w:pStyle w:val="EndnoteText"/>
        <w:rPr>
          <w:rFonts w:cs="Open Sans"/>
        </w:rPr>
      </w:pPr>
      <w:r w:rsidRPr="00FA7D81">
        <w:rPr>
          <w:rStyle w:val="EndnoteReference"/>
        </w:rPr>
        <w:endnoteRef/>
      </w:r>
      <w:r w:rsidRPr="00FA7D81">
        <w:rPr>
          <w:rFonts w:cs="Open Sans"/>
        </w:rPr>
        <w:t xml:space="preserve"> United Nations Committee on the Rights of the Child, </w:t>
      </w:r>
      <w:r w:rsidRPr="00FA7D81">
        <w:rPr>
          <w:rFonts w:cs="Open Sans"/>
          <w:i/>
          <w:iCs/>
        </w:rPr>
        <w:t>Concluding Observations on the Combined Fifth and Sixth Periodic Reports of Australia</w:t>
      </w:r>
      <w:r w:rsidRPr="00FA7D81">
        <w:rPr>
          <w:rFonts w:cs="Open Sans"/>
        </w:rPr>
        <w:t>, 82nd Sess, UN Doc CRC/C/AUS/CO/5-6 (30 September 2019) para 23(c).</w:t>
      </w:r>
    </w:p>
  </w:endnote>
  <w:endnote w:id="56">
    <w:p w14:paraId="31606146" w14:textId="77777777" w:rsidR="00FD1665" w:rsidRPr="00FA7D81" w:rsidRDefault="00FD1665" w:rsidP="00E3285A">
      <w:pPr>
        <w:pStyle w:val="EndnoteText"/>
        <w:rPr>
          <w:rFonts w:cs="Open Sans"/>
        </w:rPr>
      </w:pPr>
      <w:r w:rsidRPr="00FA7D81">
        <w:rPr>
          <w:rStyle w:val="EndnoteReference"/>
        </w:rPr>
        <w:endnoteRef/>
      </w:r>
      <w:r w:rsidRPr="00FA7D81">
        <w:rPr>
          <w:rFonts w:cs="Open Sans"/>
        </w:rPr>
        <w:t xml:space="preserve"> United Nations Committee on the Rights of the Child, </w:t>
      </w:r>
      <w:r w:rsidRPr="00FA7D81">
        <w:rPr>
          <w:rFonts w:cs="Open Sans"/>
          <w:i/>
          <w:iCs/>
        </w:rPr>
        <w:t>Concluding Observations on the Combined Fifth and Sixth Periodic Reports of Australia</w:t>
      </w:r>
      <w:r w:rsidRPr="00FA7D81">
        <w:rPr>
          <w:rFonts w:cs="Open Sans"/>
        </w:rPr>
        <w:t>, 82nd Sess, UN Doc CRC/C/AUS/CO/5-6 (30 September 2019) 6.</w:t>
      </w:r>
    </w:p>
  </w:endnote>
  <w:endnote w:id="57">
    <w:p w14:paraId="536EF72F" w14:textId="77777777" w:rsidR="00FD1665" w:rsidRPr="00FA7D81" w:rsidRDefault="00FD1665" w:rsidP="00E3285A">
      <w:pPr>
        <w:pStyle w:val="EndnoteText"/>
        <w:rPr>
          <w:rFonts w:cs="Open Sans"/>
        </w:rPr>
      </w:pPr>
      <w:r w:rsidRPr="00FA7D81">
        <w:rPr>
          <w:rStyle w:val="EndnoteReference"/>
        </w:rPr>
        <w:endnoteRef/>
      </w:r>
      <w:r w:rsidRPr="00FA7D81">
        <w:rPr>
          <w:rFonts w:cs="Open Sans"/>
        </w:rPr>
        <w:t xml:space="preserve"> </w:t>
      </w:r>
      <w:r w:rsidRPr="00FA7D81">
        <w:rPr>
          <w:rFonts w:cs="Open Sans"/>
          <w:i/>
          <w:iCs/>
        </w:rPr>
        <w:t xml:space="preserve">Convention on the Rights of the Child, </w:t>
      </w:r>
      <w:r w:rsidRPr="00FA7D81">
        <w:rPr>
          <w:rFonts w:cs="Open Sans"/>
        </w:rPr>
        <w:t>opened for signature 20 November 1989, 1577 UNTS 171 (entered into force 2 September 1990) art 2.</w:t>
      </w:r>
    </w:p>
  </w:endnote>
  <w:endnote w:id="58">
    <w:p w14:paraId="630DA681" w14:textId="77777777" w:rsidR="00FD1665" w:rsidRPr="00FA7D81" w:rsidRDefault="00FD1665" w:rsidP="00E3285A">
      <w:pPr>
        <w:pStyle w:val="EndnoteText"/>
        <w:rPr>
          <w:rFonts w:cs="Open Sans"/>
        </w:rPr>
      </w:pPr>
      <w:r w:rsidRPr="00FA7D81">
        <w:rPr>
          <w:rStyle w:val="EndnoteReference"/>
        </w:rPr>
        <w:endnoteRef/>
      </w:r>
      <w:r w:rsidRPr="00FA7D81">
        <w:rPr>
          <w:rFonts w:cs="Open Sans"/>
        </w:rPr>
        <w:t xml:space="preserve"> </w:t>
      </w:r>
      <w:r w:rsidRPr="00FA7D81">
        <w:rPr>
          <w:rFonts w:cs="Open Sans"/>
          <w:i/>
          <w:iCs/>
        </w:rPr>
        <w:t>General Comment No. 5 (2003): General Measures of Implementation of the Convention on the Rights of the Child</w:t>
      </w:r>
      <w:r w:rsidRPr="00FA7D81">
        <w:rPr>
          <w:rFonts w:cs="Open Sans"/>
        </w:rPr>
        <w:t xml:space="preserve"> </w:t>
      </w:r>
      <w:r w:rsidRPr="00FA7D81">
        <w:rPr>
          <w:rFonts w:cs="Open Sans"/>
          <w:i/>
          <w:iCs/>
        </w:rPr>
        <w:t>(arts. 4, 42 and 44, para. 6)</w:t>
      </w:r>
      <w:r w:rsidRPr="00FA7D81">
        <w:rPr>
          <w:rFonts w:cs="Open Sans"/>
        </w:rPr>
        <w:t xml:space="preserve"> 4.</w:t>
      </w:r>
    </w:p>
  </w:endnote>
  <w:endnote w:id="59">
    <w:p w14:paraId="1DB99A4D" w14:textId="77777777" w:rsidR="00FD1665" w:rsidRPr="00FA7D81" w:rsidRDefault="00FD1665" w:rsidP="00E3285A">
      <w:pPr>
        <w:pStyle w:val="EndnoteText"/>
        <w:rPr>
          <w:rFonts w:cs="Open Sans"/>
        </w:rPr>
      </w:pPr>
      <w:r w:rsidRPr="00FA7D81">
        <w:rPr>
          <w:rStyle w:val="EndnoteReference"/>
        </w:rPr>
        <w:endnoteRef/>
      </w:r>
      <w:r w:rsidRPr="00FA7D81">
        <w:rPr>
          <w:rFonts w:cs="Open Sans"/>
        </w:rPr>
        <w:t xml:space="preserve"> </w:t>
      </w:r>
      <w:r w:rsidRPr="00FA7D81">
        <w:rPr>
          <w:rFonts w:cs="Open Sans"/>
          <w:i/>
          <w:iCs/>
        </w:rPr>
        <w:t>General Comment No. 5 (2003): General Measures of Implementation of the Convention on the Rights of the Child (arts. 4, 42 and 44, para. 6)</w:t>
      </w:r>
      <w:r w:rsidRPr="00FA7D81">
        <w:rPr>
          <w:rFonts w:cs="Open Sans"/>
        </w:rPr>
        <w:t xml:space="preserve"> 4.</w:t>
      </w:r>
    </w:p>
  </w:endnote>
  <w:endnote w:id="60">
    <w:p w14:paraId="6270F670" w14:textId="77777777" w:rsidR="00FD1665" w:rsidRPr="00FA7D81" w:rsidRDefault="00FD1665" w:rsidP="00E3285A">
      <w:pPr>
        <w:pStyle w:val="EndnoteText"/>
        <w:rPr>
          <w:rFonts w:cs="Open Sans"/>
        </w:rPr>
      </w:pPr>
      <w:r w:rsidRPr="00FA7D81">
        <w:rPr>
          <w:rStyle w:val="EndnoteReference"/>
        </w:rPr>
        <w:endnoteRef/>
      </w:r>
      <w:r w:rsidRPr="00FA7D81">
        <w:rPr>
          <w:rFonts w:cs="Open Sans"/>
        </w:rPr>
        <w:t xml:space="preserve"> United Nations Committee on the Rights of the Child, </w:t>
      </w:r>
      <w:r w:rsidRPr="00FA7D81">
        <w:rPr>
          <w:rFonts w:cs="Open Sans"/>
          <w:i/>
          <w:iCs/>
        </w:rPr>
        <w:t>Concluding Observations on the Combined Fifth and Sixth Periodic Reports of Australia</w:t>
      </w:r>
      <w:r w:rsidRPr="00FA7D81">
        <w:rPr>
          <w:rFonts w:cs="Open Sans"/>
        </w:rPr>
        <w:t>, 82nd Sess, UN Doc CRC/C/AUS/CO/5-6 (30 September 2019) para 19(a).</w:t>
      </w:r>
    </w:p>
  </w:endnote>
  <w:endnote w:id="61">
    <w:p w14:paraId="22AB08EC" w14:textId="77777777" w:rsidR="00FD1665" w:rsidRPr="00FA7D81" w:rsidRDefault="00FD1665" w:rsidP="00E3285A">
      <w:pPr>
        <w:pStyle w:val="EndnoteText"/>
        <w:rPr>
          <w:rFonts w:cs="Open Sans"/>
        </w:rPr>
      </w:pPr>
      <w:r w:rsidRPr="00FA7D81">
        <w:rPr>
          <w:rStyle w:val="EndnoteReference"/>
        </w:rPr>
        <w:endnoteRef/>
      </w:r>
      <w:r w:rsidRPr="00FA7D81">
        <w:rPr>
          <w:rFonts w:cs="Open Sans"/>
        </w:rPr>
        <w:t xml:space="preserve"> United Nations Committee on the Rights of the Child, </w:t>
      </w:r>
      <w:r w:rsidRPr="00FA7D81">
        <w:rPr>
          <w:rFonts w:cs="Open Sans"/>
          <w:i/>
          <w:iCs/>
        </w:rPr>
        <w:t>Concluding Observations on the Combined Fifth and Sixth Periodic Reports of Australia</w:t>
      </w:r>
      <w:r w:rsidRPr="00FA7D81">
        <w:rPr>
          <w:rFonts w:cs="Open Sans"/>
        </w:rPr>
        <w:t>, 82nd Sess, UN Doc CRC/C/AUS/CO/5-6 (30 September 2019) para 19(b).</w:t>
      </w:r>
    </w:p>
  </w:endnote>
  <w:endnote w:id="62">
    <w:p w14:paraId="024F1586" w14:textId="77777777" w:rsidR="00FD1665" w:rsidRPr="00FA7D81" w:rsidRDefault="00FD1665" w:rsidP="00E3285A">
      <w:pPr>
        <w:pStyle w:val="EndnoteText"/>
        <w:rPr>
          <w:rFonts w:cs="Open Sans"/>
        </w:rPr>
      </w:pPr>
      <w:r w:rsidRPr="00FA7D81">
        <w:rPr>
          <w:rStyle w:val="EndnoteReference"/>
        </w:rPr>
        <w:endnoteRef/>
      </w:r>
      <w:r w:rsidRPr="00FA7D81">
        <w:rPr>
          <w:rFonts w:cs="Open Sans"/>
        </w:rPr>
        <w:t xml:space="preserve"> Australian Bureau of Statistics, </w:t>
      </w:r>
      <w:r w:rsidRPr="00FA7D81">
        <w:rPr>
          <w:rFonts w:cs="Open Sans"/>
          <w:i/>
          <w:iCs/>
        </w:rPr>
        <w:t>2071.0 - Census of Population and Housing: Reflecting Australia – Stories from the Census, 2016</w:t>
      </w:r>
      <w:r>
        <w:rPr>
          <w:rFonts w:cs="Open Sans"/>
        </w:rPr>
        <w:t xml:space="preserve"> </w:t>
      </w:r>
      <w:r w:rsidRPr="00FA7D81">
        <w:rPr>
          <w:rFonts w:cs="Open Sans"/>
        </w:rPr>
        <w:t>(June 2017)</w:t>
      </w:r>
      <w:r>
        <w:rPr>
          <w:rFonts w:cs="Open Sans"/>
        </w:rPr>
        <w:t xml:space="preserve"> </w:t>
      </w:r>
      <w:r w:rsidRPr="00FA7D81">
        <w:rPr>
          <w:rFonts w:cs="Open Sans"/>
        </w:rPr>
        <w:t>Snapshot of Australia &lt;www.abs.gov.au/ausstats/abs@.nsf/Lookup/by%20Subject/2071.0~2016~Main%20Features~Snapshot%20of%20Australia,%202016~2&gt;.</w:t>
      </w:r>
    </w:p>
  </w:endnote>
  <w:endnote w:id="63">
    <w:p w14:paraId="2EF95FB7" w14:textId="77777777" w:rsidR="00FD1665" w:rsidRPr="00FA7D81" w:rsidRDefault="00FD1665" w:rsidP="00E3285A">
      <w:pPr>
        <w:pStyle w:val="EndnoteText"/>
        <w:rPr>
          <w:rFonts w:cs="Open Sans"/>
        </w:rPr>
      </w:pPr>
      <w:r w:rsidRPr="00FA7D81">
        <w:rPr>
          <w:rStyle w:val="EndnoteReference"/>
        </w:rPr>
        <w:endnoteRef/>
      </w:r>
      <w:r w:rsidRPr="00FA7D81">
        <w:rPr>
          <w:rFonts w:cs="Open Sans"/>
        </w:rPr>
        <w:t xml:space="preserve"> Australia Council for Educational Research, </w:t>
      </w:r>
      <w:r w:rsidRPr="00FA7D81">
        <w:rPr>
          <w:rFonts w:cs="Open Sans"/>
          <w:i/>
        </w:rPr>
        <w:t>Close the gender gap; build the future STEM workforce</w:t>
      </w:r>
      <w:r w:rsidRPr="00FA7D81">
        <w:rPr>
          <w:rFonts w:cs="Open Sans"/>
        </w:rPr>
        <w:t xml:space="preserve"> (</w:t>
      </w:r>
      <w:r>
        <w:rPr>
          <w:rFonts w:cs="Open Sans"/>
        </w:rPr>
        <w:t xml:space="preserve">Media Release, </w:t>
      </w:r>
      <w:r w:rsidRPr="00FA7D81">
        <w:rPr>
          <w:rFonts w:cs="Open Sans"/>
        </w:rPr>
        <w:t>14 April 2016) &lt;www.acer.org/about-us/media/media-releases/close-the-gender-gap-build-the-future-stem-workforce&gt;</w:t>
      </w:r>
      <w:r>
        <w:rPr>
          <w:rFonts w:cs="Open Sans"/>
        </w:rPr>
        <w:t>.</w:t>
      </w:r>
    </w:p>
  </w:endnote>
  <w:endnote w:id="64">
    <w:p w14:paraId="2FD9C580" w14:textId="77777777" w:rsidR="00FD1665" w:rsidRPr="00FA7D81" w:rsidRDefault="00FD1665" w:rsidP="00E3285A">
      <w:pPr>
        <w:pStyle w:val="EndnoteText"/>
        <w:rPr>
          <w:rFonts w:cs="Open Sans"/>
        </w:rPr>
      </w:pPr>
      <w:r w:rsidRPr="00FA7D81">
        <w:rPr>
          <w:rStyle w:val="EndnoteReference"/>
        </w:rPr>
        <w:endnoteRef/>
      </w:r>
      <w:r w:rsidRPr="00FA7D81">
        <w:rPr>
          <w:rFonts w:cs="Open Sans"/>
        </w:rPr>
        <w:t xml:space="preserve"> </w:t>
      </w:r>
      <w:r w:rsidRPr="00FA7D81">
        <w:rPr>
          <w:rFonts w:cs="Open Sans"/>
          <w:lang w:val="en-US"/>
        </w:rPr>
        <w:t xml:space="preserve">Australian Human Rights Commission, </w:t>
      </w:r>
      <w:r w:rsidRPr="00FA7D81">
        <w:rPr>
          <w:rFonts w:cs="Open Sans"/>
          <w:i/>
        </w:rPr>
        <w:t>Everyone’s business: Fourth national survey on sexual harassment in Australian workplaces</w:t>
      </w:r>
      <w:r w:rsidRPr="00FA7D81">
        <w:rPr>
          <w:rFonts w:cs="Open Sans"/>
        </w:rPr>
        <w:t xml:space="preserve"> (2018) &lt;www.humanrights.gov.au/sites/default/files/document/publication/AHRC_WORKPLACE_SH_2018.pdf&gt;.</w:t>
      </w:r>
    </w:p>
  </w:endnote>
  <w:endnote w:id="65">
    <w:p w14:paraId="507A9E0F" w14:textId="77777777" w:rsidR="00FD1665" w:rsidRPr="00FA7D81" w:rsidRDefault="00FD1665" w:rsidP="00E3285A">
      <w:pPr>
        <w:pStyle w:val="EndnoteText"/>
        <w:rPr>
          <w:rFonts w:cs="Open Sans"/>
        </w:rPr>
      </w:pPr>
      <w:r w:rsidRPr="00FA7D81">
        <w:rPr>
          <w:rStyle w:val="EndnoteReference"/>
        </w:rPr>
        <w:endnoteRef/>
      </w:r>
      <w:r w:rsidRPr="00FA7D81">
        <w:rPr>
          <w:rFonts w:cs="Open Sans"/>
        </w:rPr>
        <w:t xml:space="preserve"> Workplace Gender Equality Agency, </w:t>
      </w:r>
      <w:r w:rsidRPr="00FA7D81">
        <w:rPr>
          <w:rFonts w:cs="Open Sans"/>
          <w:i/>
          <w:iCs/>
        </w:rPr>
        <w:t>Pay gaps and life hacks</w:t>
      </w:r>
      <w:r>
        <w:rPr>
          <w:rFonts w:cs="Open Sans"/>
          <w:i/>
          <w:iCs/>
        </w:rPr>
        <w:t xml:space="preserve"> </w:t>
      </w:r>
      <w:r w:rsidRPr="00FA7D81">
        <w:rPr>
          <w:rFonts w:cs="Open Sans"/>
        </w:rPr>
        <w:t>&lt;www.wgea.gov.au/learn/pay-gaps-and-life-hacks&gt;.</w:t>
      </w:r>
    </w:p>
  </w:endnote>
  <w:endnote w:id="66">
    <w:p w14:paraId="17AD6692" w14:textId="77777777" w:rsidR="00FD1665" w:rsidRPr="00FA7D81" w:rsidRDefault="00FD1665" w:rsidP="00D17B19">
      <w:pPr>
        <w:pStyle w:val="EndnoteText"/>
        <w:rPr>
          <w:rFonts w:cs="Open Sans"/>
        </w:rPr>
      </w:pPr>
      <w:r w:rsidRPr="00FA7D81">
        <w:rPr>
          <w:rStyle w:val="EndnoteReference"/>
        </w:rPr>
        <w:endnoteRef/>
      </w:r>
      <w:r w:rsidRPr="00FA7D81">
        <w:rPr>
          <w:rFonts w:cs="Open Sans"/>
        </w:rPr>
        <w:t xml:space="preserve"> Johanna Wyn, Rimi Khan and Babak Dadvand, </w:t>
      </w:r>
      <w:r>
        <w:rPr>
          <w:rFonts w:cs="Open Sans"/>
        </w:rPr>
        <w:t>‘What’s</w:t>
      </w:r>
      <w:r w:rsidRPr="00A85921">
        <w:rPr>
          <w:rFonts w:cs="Open Sans"/>
          <w:iCs/>
        </w:rPr>
        <w:t xml:space="preserve"> it like to be young and from overseas in Australia?</w:t>
      </w:r>
      <w:r>
        <w:rPr>
          <w:rFonts w:cs="Open Sans"/>
          <w:iCs/>
        </w:rPr>
        <w:t>’</w:t>
      </w:r>
      <w:r w:rsidRPr="00FA7D81">
        <w:rPr>
          <w:rFonts w:cs="Open Sans"/>
        </w:rPr>
        <w:t xml:space="preserve"> (30 May 2018) </w:t>
      </w:r>
      <w:r w:rsidRPr="00A85921">
        <w:rPr>
          <w:rFonts w:cs="Open Sans"/>
          <w:i/>
          <w:iCs/>
        </w:rPr>
        <w:t>University of Melbourne</w:t>
      </w:r>
      <w:r w:rsidRPr="00FA7D81">
        <w:rPr>
          <w:rFonts w:cs="Open Sans"/>
        </w:rPr>
        <w:t xml:space="preserve"> &lt;www.pursuit.unimelb.edu.au/articles/what-s-it-like-to-be-young-and-from-overseas-in-australia&gt;.</w:t>
      </w:r>
    </w:p>
  </w:endnote>
  <w:endnote w:id="67">
    <w:p w14:paraId="7244B53E" w14:textId="77777777" w:rsidR="00FD1665" w:rsidRPr="00FA7D81" w:rsidRDefault="00FD1665" w:rsidP="00D17B19">
      <w:pPr>
        <w:pStyle w:val="EndnoteText"/>
        <w:rPr>
          <w:rFonts w:cs="Open Sans"/>
        </w:rPr>
      </w:pPr>
      <w:r w:rsidRPr="00FA7D81">
        <w:rPr>
          <w:rStyle w:val="EndnoteReference"/>
        </w:rPr>
        <w:endnoteRef/>
      </w:r>
      <w:r w:rsidRPr="00FA7D81">
        <w:rPr>
          <w:rFonts w:cs="Open Sans"/>
        </w:rPr>
        <w:t xml:space="preserve"> </w:t>
      </w:r>
      <w:r w:rsidRPr="00FA7D81">
        <w:rPr>
          <w:rFonts w:cs="Open Sans"/>
          <w:szCs w:val="24"/>
        </w:rPr>
        <w:t xml:space="preserve">Johanna Wyn, Rimi Khan and Babak Dadvand, </w:t>
      </w:r>
      <w:r>
        <w:rPr>
          <w:rFonts w:cs="Open Sans"/>
          <w:szCs w:val="24"/>
        </w:rPr>
        <w:t>‘</w:t>
      </w:r>
      <w:r w:rsidRPr="00C0344A">
        <w:rPr>
          <w:rFonts w:cs="Open Sans"/>
          <w:szCs w:val="24"/>
        </w:rPr>
        <w:t>Multicultural Youth Australia Census Report 2017/18</w:t>
      </w:r>
      <w:r>
        <w:rPr>
          <w:rFonts w:cs="Open Sans"/>
          <w:szCs w:val="24"/>
        </w:rPr>
        <w:t>’</w:t>
      </w:r>
      <w:r w:rsidRPr="00FA7D81">
        <w:rPr>
          <w:rFonts w:cs="Open Sans"/>
          <w:szCs w:val="24"/>
        </w:rPr>
        <w:t xml:space="preserve"> (November 2018) </w:t>
      </w:r>
      <w:r w:rsidRPr="00C0344A">
        <w:rPr>
          <w:rFonts w:cs="Open Sans"/>
          <w:i/>
          <w:iCs/>
          <w:szCs w:val="24"/>
        </w:rPr>
        <w:t>University of Melbourne</w:t>
      </w:r>
      <w:r w:rsidRPr="00FA7D81">
        <w:rPr>
          <w:rFonts w:cs="Open Sans"/>
          <w:szCs w:val="24"/>
        </w:rPr>
        <w:t xml:space="preserve"> 17.</w:t>
      </w:r>
    </w:p>
  </w:endnote>
  <w:endnote w:id="68">
    <w:p w14:paraId="31F1B3FB" w14:textId="77777777" w:rsidR="00FD1665" w:rsidRPr="00FA7D81" w:rsidRDefault="00FD1665" w:rsidP="00D17B19">
      <w:pPr>
        <w:pStyle w:val="EndnoteText"/>
        <w:rPr>
          <w:rFonts w:cs="Open Sans"/>
        </w:rPr>
      </w:pPr>
      <w:r w:rsidRPr="00FA7D81">
        <w:rPr>
          <w:rStyle w:val="EndnoteReference"/>
        </w:rPr>
        <w:endnoteRef/>
      </w:r>
      <w:r w:rsidRPr="00FA7D81">
        <w:rPr>
          <w:rFonts w:cs="Open Sans"/>
        </w:rPr>
        <w:t xml:space="preserve"> </w:t>
      </w:r>
      <w:r w:rsidRPr="00FA7D81">
        <w:rPr>
          <w:rFonts w:cs="Open Sans"/>
          <w:szCs w:val="24"/>
        </w:rPr>
        <w:t xml:space="preserve">Australian National University, </w:t>
      </w:r>
      <w:r w:rsidRPr="00FA7D81">
        <w:rPr>
          <w:rFonts w:cs="Open Sans"/>
          <w:i/>
          <w:iCs/>
          <w:szCs w:val="24"/>
        </w:rPr>
        <w:t>Findings from the 2017 Speak Out Against Racism (SOAR) Student and Staff Surveys</w:t>
      </w:r>
      <w:r w:rsidRPr="00FA7D81">
        <w:rPr>
          <w:rFonts w:cs="Open Sans"/>
          <w:szCs w:val="24"/>
        </w:rPr>
        <w:t xml:space="preserve"> (Report, 2019).</w:t>
      </w:r>
    </w:p>
  </w:endnote>
  <w:endnote w:id="69">
    <w:p w14:paraId="1A061AE7" w14:textId="77777777" w:rsidR="00FD1665" w:rsidRPr="00FA7D81" w:rsidRDefault="00FD1665" w:rsidP="00CC135B">
      <w:pPr>
        <w:pStyle w:val="EndnoteText"/>
        <w:rPr>
          <w:rFonts w:cs="Open Sans"/>
        </w:rPr>
      </w:pPr>
      <w:r w:rsidRPr="00FA7D81">
        <w:rPr>
          <w:rStyle w:val="EndnoteReference"/>
        </w:rPr>
        <w:endnoteRef/>
      </w:r>
      <w:r w:rsidRPr="00FA7D81">
        <w:rPr>
          <w:rFonts w:cs="Open Sans"/>
        </w:rPr>
        <w:t xml:space="preserve"> Caroline Zielinski and Chloe Booker, ‘Moomba riots: Police rule out race as a motive’, </w:t>
      </w:r>
      <w:r w:rsidRPr="00FA7D81">
        <w:rPr>
          <w:rFonts w:cs="Open Sans"/>
          <w:i/>
          <w:iCs/>
        </w:rPr>
        <w:t>Age</w:t>
      </w:r>
      <w:r w:rsidRPr="00FA7D81">
        <w:rPr>
          <w:rFonts w:cs="Open Sans"/>
        </w:rPr>
        <w:t xml:space="preserve"> (online) 11 April 2016 &lt;www.theage.com.au/national/victoria/police-charge-24-over-moomba-riots-20160411-go34vr.html&gt;; Luke Henriques-Gomes, ‘It’s not safe for us’: South Sudanese-Australians weather ‘African gangs’ storm’, </w:t>
      </w:r>
      <w:r w:rsidRPr="00FA7D81">
        <w:rPr>
          <w:rFonts w:cs="Open Sans"/>
          <w:i/>
          <w:iCs/>
        </w:rPr>
        <w:t xml:space="preserve">Guardian </w:t>
      </w:r>
      <w:r w:rsidRPr="00FA7D81">
        <w:rPr>
          <w:rFonts w:cs="Open Sans"/>
        </w:rPr>
        <w:t>(online) 25 July 2018 &lt;www.theguardian.com/australia-news/2018/jul/25/its-not-safe-for-us-south-sudanese-australians-weather-african-gangs-storm&gt;.</w:t>
      </w:r>
    </w:p>
  </w:endnote>
  <w:endnote w:id="70">
    <w:p w14:paraId="7742C02B" w14:textId="77777777" w:rsidR="00FD1665" w:rsidRPr="00FA7D81" w:rsidRDefault="00FD1665" w:rsidP="00CC135B">
      <w:pPr>
        <w:pStyle w:val="EndnoteText"/>
        <w:rPr>
          <w:rFonts w:cs="Open Sans"/>
        </w:rPr>
      </w:pPr>
      <w:r w:rsidRPr="00FA7D81">
        <w:rPr>
          <w:rStyle w:val="EndnoteReference"/>
        </w:rPr>
        <w:endnoteRef/>
      </w:r>
      <w:r w:rsidRPr="00FA7D81">
        <w:rPr>
          <w:rFonts w:cs="Open Sans"/>
        </w:rPr>
        <w:t xml:space="preserve"> Andrew Markus, </w:t>
      </w:r>
      <w:r w:rsidRPr="00FA7D81">
        <w:rPr>
          <w:rFonts w:cs="Open Sans"/>
          <w:i/>
        </w:rPr>
        <w:t>Australians Today: The Australia@2015 Scanlon Foundation Survey</w:t>
      </w:r>
      <w:r w:rsidRPr="00FA7D81">
        <w:rPr>
          <w:rFonts w:cs="Open Sans"/>
        </w:rPr>
        <w:t xml:space="preserve"> (Scanlon Foundation, Australian Multicultural Foundation and Monash University, August 2016), 62 &lt;www.scanlonfoundation.org.au/wp-content/uploads/2016/08/Australians-Today.pdf&gt;.</w:t>
      </w:r>
    </w:p>
  </w:endnote>
  <w:endnote w:id="71">
    <w:p w14:paraId="56D330EC" w14:textId="77777777" w:rsidR="00FD1665" w:rsidRPr="00FA7D81" w:rsidRDefault="00FD1665" w:rsidP="00CC135B">
      <w:pPr>
        <w:pStyle w:val="EndnoteText"/>
        <w:rPr>
          <w:rFonts w:cs="Open Sans"/>
        </w:rPr>
      </w:pPr>
      <w:r w:rsidRPr="00FA7D81">
        <w:rPr>
          <w:rStyle w:val="EndnoteReference"/>
        </w:rPr>
        <w:endnoteRef/>
      </w:r>
      <w:r w:rsidRPr="00FA7D81">
        <w:rPr>
          <w:rFonts w:cs="Open Sans"/>
        </w:rPr>
        <w:t xml:space="preserve"> Multicultural Youth Advocacy Network Australia, Submission No 119 to Australian Human Rights Commission,</w:t>
      </w:r>
      <w:r w:rsidRPr="00FA7D81">
        <w:rPr>
          <w:rFonts w:cs="Open Sans"/>
          <w:i/>
        </w:rPr>
        <w:t xml:space="preserve"> Report under article 44, paragraph 1(b), on the Convention on the Rights of the Child</w:t>
      </w:r>
      <w:r w:rsidRPr="00FA7D81">
        <w:rPr>
          <w:rFonts w:cs="Open Sans"/>
        </w:rPr>
        <w:t>, 30 May 2018, 20.</w:t>
      </w:r>
    </w:p>
  </w:endnote>
  <w:endnote w:id="72">
    <w:p w14:paraId="069F6C9E" w14:textId="77777777" w:rsidR="00FD1665" w:rsidRPr="00FA7D81" w:rsidRDefault="00FD1665" w:rsidP="00CC135B">
      <w:pPr>
        <w:pStyle w:val="EndnoteText"/>
        <w:rPr>
          <w:rFonts w:cs="Open Sans"/>
        </w:rPr>
      </w:pPr>
      <w:r w:rsidRPr="00FA7D81">
        <w:rPr>
          <w:rStyle w:val="EndnoteReference"/>
        </w:rPr>
        <w:endnoteRef/>
      </w:r>
      <w:r w:rsidRPr="00FA7D81">
        <w:rPr>
          <w:rFonts w:cs="Open Sans"/>
        </w:rPr>
        <w:t xml:space="preserve"> Carrington Shepherd, Jianghong Li, Matthew Cooper, Katrina Hopkins and Brad Farrant, ‘The Impact of Racial Discrimination on the Health of Australian Indigenous Children Aged 5-10 Years: Analysis of National Longitudinal Data.’ [2017] (2017) </w:t>
      </w:r>
      <w:r w:rsidRPr="00FA7D81">
        <w:rPr>
          <w:rFonts w:cs="Open Sans"/>
          <w:i/>
          <w:iCs/>
        </w:rPr>
        <w:t>International Journal for Equity Health</w:t>
      </w:r>
      <w:r w:rsidRPr="00FA7D81">
        <w:rPr>
          <w:rFonts w:cs="Open Sans"/>
        </w:rPr>
        <w:t xml:space="preserve"> &lt;https://doi.org/10.1186/s12939-017-0612-0&gt;.</w:t>
      </w:r>
    </w:p>
  </w:endnote>
  <w:endnote w:id="73">
    <w:p w14:paraId="580B15BF" w14:textId="77777777" w:rsidR="00FD1665" w:rsidRPr="00FA7D81" w:rsidRDefault="00FD1665" w:rsidP="00CC135B">
      <w:pPr>
        <w:pStyle w:val="EndnoteText"/>
        <w:rPr>
          <w:rFonts w:cs="Open Sans"/>
        </w:rPr>
      </w:pPr>
      <w:r w:rsidRPr="00FA7D81">
        <w:rPr>
          <w:rStyle w:val="EndnoteReference"/>
        </w:rPr>
        <w:endnoteRef/>
      </w:r>
      <w:r w:rsidRPr="00FA7D81">
        <w:rPr>
          <w:rFonts w:cs="Open Sans"/>
        </w:rPr>
        <w:t xml:space="preserve"> Australian Institute of Health and Welfare, </w:t>
      </w:r>
      <w:r w:rsidRPr="00FA7D81">
        <w:rPr>
          <w:rFonts w:cs="Open Sans"/>
          <w:i/>
          <w:iCs/>
        </w:rPr>
        <w:t>People with Disability in Australia 2019 - in Brief</w:t>
      </w:r>
      <w:r w:rsidRPr="00FA7D81">
        <w:rPr>
          <w:rFonts w:cs="Open Sans"/>
        </w:rPr>
        <w:t xml:space="preserve"> (Report, 3 September 2019) 9.</w:t>
      </w:r>
    </w:p>
  </w:endnote>
  <w:endnote w:id="74">
    <w:p w14:paraId="60A6A1A9" w14:textId="77777777" w:rsidR="00FD1665" w:rsidRPr="00FA7D81" w:rsidRDefault="00FD1665" w:rsidP="00CC135B">
      <w:pPr>
        <w:pStyle w:val="EndnoteText"/>
        <w:rPr>
          <w:rFonts w:cs="Open Sans"/>
        </w:rPr>
      </w:pPr>
      <w:r w:rsidRPr="00FA7D81">
        <w:rPr>
          <w:rStyle w:val="EndnoteReference"/>
        </w:rPr>
        <w:endnoteRef/>
      </w:r>
      <w:r w:rsidRPr="00FA7D81">
        <w:rPr>
          <w:rFonts w:cs="Open Sans"/>
        </w:rPr>
        <w:t xml:space="preserve"> </w:t>
      </w:r>
      <w:bookmarkStart w:id="95" w:name="_Hlk23775417"/>
      <w:r w:rsidRPr="00FA7D81">
        <w:rPr>
          <w:rFonts w:cs="Open Sans"/>
        </w:rPr>
        <w:t xml:space="preserve">Young and Well Cooperative Research Centre, </w:t>
      </w:r>
      <w:r w:rsidRPr="00FA7D81">
        <w:rPr>
          <w:rFonts w:cs="Open Sans"/>
          <w:i/>
          <w:iCs/>
        </w:rPr>
        <w:t>Growing Up Queer: Issues Facing Young Australians Who Are Gender Variant and Sexuality Diverse</w:t>
      </w:r>
      <w:r w:rsidRPr="00FA7D81">
        <w:rPr>
          <w:rFonts w:cs="Open Sans"/>
        </w:rPr>
        <w:t xml:space="preserve"> (Report, 2014).</w:t>
      </w:r>
    </w:p>
    <w:bookmarkEnd w:id="95"/>
  </w:endnote>
  <w:endnote w:id="75">
    <w:p w14:paraId="7394BDAD" w14:textId="77777777" w:rsidR="00FD1665" w:rsidRPr="00FA7D81" w:rsidRDefault="00FD1665" w:rsidP="00CC135B">
      <w:pPr>
        <w:pStyle w:val="EndnoteText"/>
        <w:rPr>
          <w:rFonts w:cs="Open Sans"/>
        </w:rPr>
      </w:pPr>
      <w:r w:rsidRPr="00FA7D81">
        <w:rPr>
          <w:rStyle w:val="EndnoteReference"/>
        </w:rPr>
        <w:endnoteRef/>
      </w:r>
      <w:r w:rsidRPr="00FA7D81">
        <w:rPr>
          <w:rFonts w:cs="Open Sans"/>
        </w:rPr>
        <w:t xml:space="preserve"> </w:t>
      </w:r>
      <w:bookmarkStart w:id="96" w:name="_Hlk23775425"/>
      <w:r w:rsidRPr="00FA7D81">
        <w:rPr>
          <w:rFonts w:cs="Open Sans"/>
        </w:rPr>
        <w:t xml:space="preserve">Young and Well Cooperative Research Centre, </w:t>
      </w:r>
      <w:r w:rsidRPr="00FA7D81">
        <w:rPr>
          <w:rFonts w:cs="Open Sans"/>
          <w:i/>
          <w:iCs/>
        </w:rPr>
        <w:t>Growing Up Queer: Issues Facing Young Australians Who Are Gender Variant and Sexuality Diverse</w:t>
      </w:r>
      <w:r w:rsidRPr="00FA7D81">
        <w:rPr>
          <w:rFonts w:cs="Open Sans"/>
        </w:rPr>
        <w:t xml:space="preserve"> (Report, 2014) 26.</w:t>
      </w:r>
      <w:bookmarkEnd w:id="96"/>
    </w:p>
  </w:endnote>
  <w:endnote w:id="76">
    <w:p w14:paraId="302A2AB8" w14:textId="77777777" w:rsidR="00FD1665" w:rsidRPr="00FA7D81" w:rsidRDefault="00FD1665" w:rsidP="00CC135B">
      <w:pPr>
        <w:pStyle w:val="EndnoteText"/>
        <w:rPr>
          <w:rFonts w:cs="Open Sans"/>
        </w:rPr>
      </w:pPr>
      <w:r w:rsidRPr="00FA7D81">
        <w:rPr>
          <w:rStyle w:val="EndnoteReference"/>
        </w:rPr>
        <w:endnoteRef/>
      </w:r>
      <w:r w:rsidRPr="00FA7D81">
        <w:rPr>
          <w:rFonts w:cs="Open Sans"/>
        </w:rPr>
        <w:t xml:space="preserve"> </w:t>
      </w:r>
      <w:r w:rsidRPr="00FA7D81">
        <w:rPr>
          <w:rFonts w:cs="Open Sans"/>
          <w:i/>
          <w:iCs/>
        </w:rPr>
        <w:t xml:space="preserve">Convention on the Rights of the Child, </w:t>
      </w:r>
      <w:r w:rsidRPr="00FA7D81">
        <w:rPr>
          <w:rFonts w:cs="Open Sans"/>
        </w:rPr>
        <w:t>opened for signature 20 November 1989, 1577 UNTS 171 (entered into force 2 September 1990) art 2.</w:t>
      </w:r>
    </w:p>
  </w:endnote>
  <w:endnote w:id="77">
    <w:p w14:paraId="11E15EB3" w14:textId="77777777" w:rsidR="00FD1665" w:rsidRPr="00FA7D81" w:rsidRDefault="00FD1665" w:rsidP="00CC135B">
      <w:pPr>
        <w:pStyle w:val="EndnoteText"/>
        <w:rPr>
          <w:rFonts w:cs="Open Sans"/>
        </w:rPr>
      </w:pPr>
      <w:r w:rsidRPr="00FA7D81">
        <w:rPr>
          <w:rStyle w:val="EndnoteReference"/>
        </w:rPr>
        <w:endnoteRef/>
      </w:r>
      <w:r w:rsidRPr="00FA7D81">
        <w:rPr>
          <w:rFonts w:cs="Open Sans"/>
        </w:rPr>
        <w:t xml:space="preserve"> United Nations Committee on the Rights of the Child, </w:t>
      </w:r>
      <w:r w:rsidRPr="00FA7D81">
        <w:rPr>
          <w:rFonts w:cs="Open Sans"/>
          <w:i/>
          <w:iCs/>
        </w:rPr>
        <w:t>Concluding Observations on the Combined Fifth and Sixth Periodic Reports of Australia</w:t>
      </w:r>
      <w:r w:rsidRPr="00FA7D81">
        <w:rPr>
          <w:rFonts w:cs="Open Sans"/>
        </w:rPr>
        <w:t>, 82nd Sess, UN Doc CRC/C/AUS/CO/5-6 (30 September 2019) para 23(b).</w:t>
      </w:r>
    </w:p>
  </w:endnote>
  <w:endnote w:id="78">
    <w:p w14:paraId="0DFAA95C" w14:textId="77777777" w:rsidR="00FD1665" w:rsidRPr="00FA7D81" w:rsidRDefault="00FD1665" w:rsidP="00CC135B">
      <w:pPr>
        <w:pStyle w:val="EndnoteText"/>
        <w:rPr>
          <w:rFonts w:cs="Open Sans"/>
        </w:rPr>
      </w:pPr>
      <w:r w:rsidRPr="00FA7D81">
        <w:rPr>
          <w:rStyle w:val="EndnoteReference"/>
        </w:rPr>
        <w:endnoteRef/>
      </w:r>
      <w:r w:rsidRPr="00FA7D81">
        <w:rPr>
          <w:rFonts w:cs="Open Sans"/>
        </w:rPr>
        <w:t xml:space="preserve"> Australian Human Rights Commission, Submission No 7 to the Independent National Security Legislation Monitor, </w:t>
      </w:r>
      <w:r w:rsidRPr="00FA7D81">
        <w:rPr>
          <w:rFonts w:cs="Open Sans"/>
          <w:i/>
          <w:iCs/>
        </w:rPr>
        <w:t>Review of Citizenship Loss Provisions in the Australian Citizenship Act 2007 (Cth)</w:t>
      </w:r>
      <w:r w:rsidRPr="00FA7D81">
        <w:rPr>
          <w:rFonts w:cs="Open Sans"/>
        </w:rPr>
        <w:t xml:space="preserve"> (14 June 2019) 4.</w:t>
      </w:r>
    </w:p>
  </w:endnote>
  <w:endnote w:id="79">
    <w:p w14:paraId="643FE7F7" w14:textId="77777777" w:rsidR="00FD1665" w:rsidRPr="00FA7D81" w:rsidRDefault="00FD1665" w:rsidP="00CC135B">
      <w:pPr>
        <w:pStyle w:val="EndnoteText"/>
        <w:rPr>
          <w:rFonts w:cs="Open Sans"/>
        </w:rPr>
      </w:pPr>
      <w:r w:rsidRPr="00FA7D81">
        <w:rPr>
          <w:rStyle w:val="EndnoteReference"/>
        </w:rPr>
        <w:endnoteRef/>
      </w:r>
      <w:r w:rsidRPr="00FA7D81">
        <w:rPr>
          <w:rFonts w:cs="Open Sans"/>
        </w:rPr>
        <w:t xml:space="preserve"> Independent National Security Legislation Monitor, </w:t>
      </w:r>
      <w:r w:rsidRPr="00FA7D81">
        <w:rPr>
          <w:rFonts w:cs="Open Sans"/>
          <w:i/>
          <w:iCs/>
        </w:rPr>
        <w:t>Report to the Attorney-General: Review of the Operation, Effectiveness and Implications of Terrorism-Related Citizenship Loss Provisions Contained in the Australian Citizenship Act 2007</w:t>
      </w:r>
      <w:r w:rsidRPr="00FA7D81">
        <w:rPr>
          <w:rFonts w:cs="Open Sans"/>
        </w:rPr>
        <w:t xml:space="preserve"> (Report, 18 September 2019) 57.</w:t>
      </w:r>
    </w:p>
  </w:endnote>
  <w:endnote w:id="80">
    <w:p w14:paraId="7D347106" w14:textId="77777777" w:rsidR="00FD1665" w:rsidRPr="00FA7D81" w:rsidRDefault="00FD1665" w:rsidP="00CC135B">
      <w:pPr>
        <w:pStyle w:val="EndnoteText"/>
        <w:rPr>
          <w:rFonts w:cs="Open Sans"/>
        </w:rPr>
      </w:pPr>
      <w:r w:rsidRPr="00FA7D81">
        <w:rPr>
          <w:rStyle w:val="EndnoteReference"/>
        </w:rPr>
        <w:endnoteRef/>
      </w:r>
      <w:r w:rsidRPr="00FA7D81">
        <w:rPr>
          <w:rFonts w:cs="Open Sans"/>
        </w:rPr>
        <w:t xml:space="preserve"> Australian Human Rights Commission, Submission No 7 to the Independent National Security Legislation Monitor, </w:t>
      </w:r>
      <w:r w:rsidRPr="00FA7D81">
        <w:rPr>
          <w:rFonts w:cs="Open Sans"/>
          <w:i/>
          <w:iCs/>
        </w:rPr>
        <w:t>Review of Citizenship Loss Provisions in the Australian Citizenship Act 2007 (Cth)</w:t>
      </w:r>
      <w:r w:rsidRPr="00FA7D81">
        <w:rPr>
          <w:rFonts w:cs="Open Sans"/>
        </w:rPr>
        <w:t xml:space="preserve"> (14 June 2019).</w:t>
      </w:r>
    </w:p>
  </w:endnote>
  <w:endnote w:id="81">
    <w:p w14:paraId="4468C1F4" w14:textId="77777777" w:rsidR="00FD1665" w:rsidRPr="00405112" w:rsidRDefault="00FD1665" w:rsidP="00CC135B">
      <w:pPr>
        <w:pStyle w:val="EndnoteText"/>
        <w:rPr>
          <w:rFonts w:cs="Open Sans"/>
        </w:rPr>
      </w:pPr>
      <w:r w:rsidRPr="00533336">
        <w:rPr>
          <w:rStyle w:val="EndnoteReference"/>
        </w:rPr>
        <w:endnoteRef/>
      </w:r>
      <w:r w:rsidRPr="00533336">
        <w:rPr>
          <w:rFonts w:cs="Open Sans"/>
        </w:rPr>
        <w:t xml:space="preserve"> </w:t>
      </w:r>
      <w:r w:rsidRPr="00DF6373">
        <w:rPr>
          <w:rFonts w:cs="Open Sans"/>
          <w:szCs w:val="24"/>
        </w:rPr>
        <w:t xml:space="preserve">Australian Bureau of Statistics, </w:t>
      </w:r>
      <w:r w:rsidRPr="00DF6373">
        <w:rPr>
          <w:rFonts w:cs="Open Sans"/>
          <w:i/>
          <w:iCs/>
          <w:szCs w:val="24"/>
        </w:rPr>
        <w:t xml:space="preserve">8146.0 - Household Use of Information Technology, Australia, 2016-17 </w:t>
      </w:r>
      <w:r w:rsidRPr="00DF6373">
        <w:rPr>
          <w:rFonts w:cs="Open Sans"/>
          <w:szCs w:val="24"/>
        </w:rPr>
        <w:t>(28 March 2019).</w:t>
      </w:r>
    </w:p>
  </w:endnote>
  <w:endnote w:id="82">
    <w:p w14:paraId="7EC89B45" w14:textId="77777777" w:rsidR="00FD1665" w:rsidRPr="00405112" w:rsidRDefault="00FD1665" w:rsidP="00CC135B">
      <w:pPr>
        <w:pStyle w:val="EndnoteText"/>
        <w:rPr>
          <w:rFonts w:cs="Open Sans"/>
        </w:rPr>
      </w:pPr>
      <w:r w:rsidRPr="00405112">
        <w:rPr>
          <w:rStyle w:val="EndnoteReference"/>
        </w:rPr>
        <w:endnoteRef/>
      </w:r>
      <w:r w:rsidRPr="00405112">
        <w:rPr>
          <w:rFonts w:cs="Open Sans"/>
        </w:rPr>
        <w:t xml:space="preserve"> J. Thomas, J. Barraket, C. K. Wilson, K. Cook, Y. M. Louie, I. Holcombe-James, S. Ewing, T. MacDonald</w:t>
      </w:r>
      <w:r>
        <w:rPr>
          <w:rFonts w:cs="Open Sans"/>
        </w:rPr>
        <w:t>,</w:t>
      </w:r>
      <w:r w:rsidRPr="00405112">
        <w:rPr>
          <w:rFonts w:cs="Open Sans"/>
        </w:rPr>
        <w:t xml:space="preserve"> </w:t>
      </w:r>
      <w:r>
        <w:rPr>
          <w:rFonts w:cs="Open Sans"/>
        </w:rPr>
        <w:t>‘</w:t>
      </w:r>
      <w:r w:rsidRPr="009E481E">
        <w:rPr>
          <w:rFonts w:cs="Open Sans"/>
        </w:rPr>
        <w:t>Measuring Australia’s Digital Divide: The Australian Digital Inclusion Index 2018</w:t>
      </w:r>
      <w:r>
        <w:rPr>
          <w:rFonts w:cs="Open Sans"/>
        </w:rPr>
        <w:t>’</w:t>
      </w:r>
      <w:r w:rsidRPr="00405112">
        <w:rPr>
          <w:rFonts w:cs="Open Sans"/>
        </w:rPr>
        <w:t xml:space="preserve"> (2018)</w:t>
      </w:r>
      <w:r>
        <w:rPr>
          <w:rFonts w:cs="Open Sans"/>
        </w:rPr>
        <w:t xml:space="preserve"> </w:t>
      </w:r>
      <w:r>
        <w:rPr>
          <w:rFonts w:cs="Open Sans"/>
          <w:i/>
          <w:iCs/>
        </w:rPr>
        <w:t>RMIT University, Melbourne, for Telstra</w:t>
      </w:r>
      <w:r w:rsidRPr="00405112">
        <w:rPr>
          <w:rFonts w:cs="Open Sans"/>
        </w:rPr>
        <w:t xml:space="preserve"> 23.</w:t>
      </w:r>
    </w:p>
  </w:endnote>
  <w:endnote w:id="83">
    <w:p w14:paraId="70F9975B" w14:textId="77777777" w:rsidR="00FD1665" w:rsidRPr="00405112" w:rsidRDefault="00FD1665" w:rsidP="00CC135B">
      <w:pPr>
        <w:pStyle w:val="EndnoteText"/>
        <w:rPr>
          <w:rFonts w:cs="Open Sans"/>
        </w:rPr>
      </w:pPr>
      <w:r w:rsidRPr="00405112">
        <w:rPr>
          <w:rStyle w:val="EndnoteReference"/>
        </w:rPr>
        <w:endnoteRef/>
      </w:r>
      <w:r w:rsidRPr="00405112">
        <w:rPr>
          <w:rFonts w:cs="Open Sans"/>
        </w:rPr>
        <w:t xml:space="preserve"> J. Thomas, J. Barraket, C. K. Wilson, K. Cook, Y. M. Louie, I. Holcombe-James, S. Ewing, T. MacDonald</w:t>
      </w:r>
      <w:r>
        <w:rPr>
          <w:rFonts w:cs="Open Sans"/>
        </w:rPr>
        <w:t>,</w:t>
      </w:r>
      <w:r w:rsidRPr="00405112">
        <w:rPr>
          <w:rFonts w:cs="Open Sans"/>
        </w:rPr>
        <w:t xml:space="preserve"> </w:t>
      </w:r>
      <w:r>
        <w:rPr>
          <w:rFonts w:cs="Open Sans"/>
        </w:rPr>
        <w:t>‘</w:t>
      </w:r>
      <w:r w:rsidRPr="009E481E">
        <w:rPr>
          <w:rFonts w:cs="Open Sans"/>
        </w:rPr>
        <w:t>Measuring Australia’s Digital Divide: The Australian Digital Inclusion Index 2018</w:t>
      </w:r>
      <w:r>
        <w:rPr>
          <w:rFonts w:cs="Open Sans"/>
        </w:rPr>
        <w:t>’</w:t>
      </w:r>
      <w:r w:rsidRPr="00405112">
        <w:rPr>
          <w:rFonts w:cs="Open Sans"/>
        </w:rPr>
        <w:t xml:space="preserve"> (2018)</w:t>
      </w:r>
      <w:r>
        <w:rPr>
          <w:rFonts w:cs="Open Sans"/>
        </w:rPr>
        <w:t xml:space="preserve"> </w:t>
      </w:r>
      <w:r>
        <w:rPr>
          <w:rFonts w:cs="Open Sans"/>
          <w:i/>
          <w:iCs/>
        </w:rPr>
        <w:t>RMIT University, Melbourne, for Telstra</w:t>
      </w:r>
      <w:r w:rsidRPr="00405112">
        <w:rPr>
          <w:rFonts w:cs="Open Sans"/>
        </w:rPr>
        <w:t xml:space="preserve"> 6.</w:t>
      </w:r>
    </w:p>
  </w:endnote>
  <w:endnote w:id="84">
    <w:p w14:paraId="3230707A" w14:textId="77777777" w:rsidR="00FD1665" w:rsidRPr="00405112" w:rsidRDefault="00FD1665" w:rsidP="00CC135B">
      <w:pPr>
        <w:pStyle w:val="EndnoteText"/>
        <w:rPr>
          <w:rFonts w:cs="Open Sans"/>
        </w:rPr>
      </w:pPr>
      <w:r w:rsidRPr="00405112">
        <w:rPr>
          <w:rStyle w:val="EndnoteReference"/>
        </w:rPr>
        <w:endnoteRef/>
      </w:r>
      <w:r w:rsidRPr="00405112">
        <w:rPr>
          <w:rFonts w:cs="Open Sans"/>
        </w:rPr>
        <w:t xml:space="preserve"> J. Thomas, J. Barraket, C. K. Wilson, K. Cook, Y. M. Louie, I. Holcombe-James, S. Ewing, T. MacDonald</w:t>
      </w:r>
      <w:r>
        <w:rPr>
          <w:rFonts w:cs="Open Sans"/>
        </w:rPr>
        <w:t>,</w:t>
      </w:r>
      <w:r w:rsidRPr="00405112">
        <w:rPr>
          <w:rFonts w:cs="Open Sans"/>
        </w:rPr>
        <w:t xml:space="preserve"> </w:t>
      </w:r>
      <w:r>
        <w:rPr>
          <w:rFonts w:cs="Open Sans"/>
        </w:rPr>
        <w:t>‘</w:t>
      </w:r>
      <w:r w:rsidRPr="009E481E">
        <w:rPr>
          <w:rFonts w:cs="Open Sans"/>
        </w:rPr>
        <w:t>Measuring Australia’s Digital Divide: The Australian Digital Inclusion Index 2018</w:t>
      </w:r>
      <w:r>
        <w:rPr>
          <w:rFonts w:cs="Open Sans"/>
        </w:rPr>
        <w:t>’</w:t>
      </w:r>
      <w:r w:rsidRPr="00405112">
        <w:rPr>
          <w:rFonts w:cs="Open Sans"/>
        </w:rPr>
        <w:t xml:space="preserve"> (2018)</w:t>
      </w:r>
      <w:r>
        <w:rPr>
          <w:rFonts w:cs="Open Sans"/>
        </w:rPr>
        <w:t xml:space="preserve"> </w:t>
      </w:r>
      <w:r>
        <w:rPr>
          <w:rFonts w:cs="Open Sans"/>
          <w:i/>
          <w:iCs/>
        </w:rPr>
        <w:t>RMIT University, Melbourne, for Telstra</w:t>
      </w:r>
      <w:r w:rsidRPr="00405112">
        <w:rPr>
          <w:rFonts w:cs="Open Sans"/>
        </w:rPr>
        <w:t xml:space="preserve"> 6.</w:t>
      </w:r>
    </w:p>
  </w:endnote>
  <w:endnote w:id="85">
    <w:p w14:paraId="04591B0A" w14:textId="77777777" w:rsidR="00FD1665" w:rsidRPr="00405112" w:rsidRDefault="00FD1665" w:rsidP="00CC135B">
      <w:pPr>
        <w:pStyle w:val="EndnoteText"/>
        <w:rPr>
          <w:rFonts w:cs="Open Sans"/>
        </w:rPr>
      </w:pPr>
      <w:r w:rsidRPr="00405112">
        <w:rPr>
          <w:rStyle w:val="EndnoteReference"/>
        </w:rPr>
        <w:endnoteRef/>
      </w:r>
      <w:r w:rsidRPr="00405112">
        <w:rPr>
          <w:rFonts w:cs="Open Sans"/>
        </w:rPr>
        <w:t xml:space="preserve"> United Nations Committee on the Rights of the Child, </w:t>
      </w:r>
      <w:r w:rsidRPr="00405112">
        <w:rPr>
          <w:rFonts w:cs="Open Sans"/>
          <w:i/>
          <w:iCs/>
        </w:rPr>
        <w:t>Concluding Observations on the Combined Fifth and Sixth Periodic Reports of Australia</w:t>
      </w:r>
      <w:r w:rsidRPr="00405112">
        <w:rPr>
          <w:rFonts w:cs="Open Sans"/>
        </w:rPr>
        <w:t>, 82nd Sess, UN Doc CRC/C/AUS/CO/5-6 (30 September 2019) para 27(a).</w:t>
      </w:r>
    </w:p>
  </w:endnote>
  <w:endnote w:id="86">
    <w:p w14:paraId="696F02A1" w14:textId="77777777" w:rsidR="00FD1665" w:rsidRPr="00405112" w:rsidRDefault="00FD1665" w:rsidP="00CC135B">
      <w:pPr>
        <w:pStyle w:val="EndnoteText"/>
        <w:rPr>
          <w:rFonts w:cs="Open Sans"/>
        </w:rPr>
      </w:pPr>
      <w:r w:rsidRPr="00405112">
        <w:rPr>
          <w:rStyle w:val="EndnoteReference"/>
        </w:rPr>
        <w:endnoteRef/>
      </w:r>
      <w:r w:rsidRPr="00405112">
        <w:rPr>
          <w:rFonts w:cs="Open Sans"/>
        </w:rPr>
        <w:t xml:space="preserve"> Young and Well Cooperative Research Centre, </w:t>
      </w:r>
      <w:r w:rsidRPr="00405112">
        <w:rPr>
          <w:rFonts w:cs="Open Sans"/>
          <w:i/>
          <w:iCs/>
        </w:rPr>
        <w:t>Growing Up Queer: Issues Facing Young Australians Who Are Gender Variant and Sexuality Diverse</w:t>
      </w:r>
      <w:r w:rsidRPr="00405112">
        <w:rPr>
          <w:rFonts w:cs="Open Sans"/>
        </w:rPr>
        <w:t xml:space="preserve"> (Report, 2014) 18.</w:t>
      </w:r>
    </w:p>
  </w:endnote>
  <w:endnote w:id="87">
    <w:p w14:paraId="62C4DCF0" w14:textId="77777777" w:rsidR="00FD1665" w:rsidRPr="00405112" w:rsidRDefault="00FD1665" w:rsidP="00CC135B">
      <w:pPr>
        <w:pStyle w:val="EndnoteText"/>
        <w:rPr>
          <w:rFonts w:cs="Open Sans"/>
        </w:rPr>
      </w:pPr>
      <w:r w:rsidRPr="00405112">
        <w:rPr>
          <w:rStyle w:val="EndnoteReference"/>
        </w:rPr>
        <w:endnoteRef/>
      </w:r>
      <w:r w:rsidRPr="00405112">
        <w:rPr>
          <w:rFonts w:cs="Open Sans"/>
        </w:rPr>
        <w:t xml:space="preserve"> Young and Well Cooperative Research Centre, </w:t>
      </w:r>
      <w:r w:rsidRPr="00405112">
        <w:rPr>
          <w:rFonts w:cs="Open Sans"/>
          <w:i/>
          <w:iCs/>
        </w:rPr>
        <w:t>Growing Up Queer: Issues Facing Young Australians Who Are Gender Variant and Sexuality Diverse</w:t>
      </w:r>
      <w:r w:rsidRPr="00405112">
        <w:rPr>
          <w:rFonts w:cs="Open Sans"/>
        </w:rPr>
        <w:t xml:space="preserve"> (Report, 2014) 19.</w:t>
      </w:r>
    </w:p>
  </w:endnote>
  <w:endnote w:id="88">
    <w:p w14:paraId="4C3C351C" w14:textId="77777777" w:rsidR="00FD1665" w:rsidRPr="00405112" w:rsidRDefault="00FD1665" w:rsidP="00CC135B">
      <w:pPr>
        <w:pStyle w:val="EndnoteText"/>
        <w:rPr>
          <w:rFonts w:cs="Open Sans"/>
        </w:rPr>
      </w:pPr>
      <w:r w:rsidRPr="00405112">
        <w:rPr>
          <w:rStyle w:val="EndnoteReference"/>
        </w:rPr>
        <w:endnoteRef/>
      </w:r>
      <w:r w:rsidRPr="00405112">
        <w:rPr>
          <w:rFonts w:cs="Open Sans"/>
        </w:rPr>
        <w:t xml:space="preserve"> Kristen Smith, Richard Chenhall, Scott McQuire and Emma Kowal, ‘Digital Futures in Indigenous Communities’ </w:t>
      </w:r>
      <w:r>
        <w:rPr>
          <w:rFonts w:cs="Open Sans"/>
        </w:rPr>
        <w:t>(</w:t>
      </w:r>
      <w:r w:rsidRPr="00405112">
        <w:rPr>
          <w:rFonts w:cs="Open Sans"/>
        </w:rPr>
        <w:t>Research Paper, No 3</w:t>
      </w:r>
      <w:r>
        <w:rPr>
          <w:rFonts w:cs="Open Sans"/>
        </w:rPr>
        <w:t xml:space="preserve">, 2016) </w:t>
      </w:r>
      <w:bookmarkStart w:id="108" w:name="_Hlk23775521"/>
      <w:r w:rsidRPr="007A30B7">
        <w:rPr>
          <w:rFonts w:cs="Open Sans"/>
          <w:i/>
          <w:iCs/>
        </w:rPr>
        <w:t>Melbourne Networked Society Institute, University of Melbourne</w:t>
      </w:r>
      <w:r>
        <w:rPr>
          <w:rFonts w:cs="Open Sans"/>
        </w:rPr>
        <w:t xml:space="preserve"> </w:t>
      </w:r>
      <w:r w:rsidRPr="00405112">
        <w:rPr>
          <w:rFonts w:cs="Open Sans"/>
        </w:rPr>
        <w:t>4 &lt;</w:t>
      </w:r>
      <w:r w:rsidRPr="00495C45">
        <w:rPr>
          <w:rFonts w:cs="Open Sans"/>
        </w:rPr>
        <w:t>www.networkedsociety.unimelb.edu.au/__data/assets/pdf_file/0010/2057482/Digital-Futures-in-Indigenous-Communities-MNSI-RP-3-2016.pdf</w:t>
      </w:r>
      <w:r w:rsidRPr="00405112">
        <w:rPr>
          <w:rFonts w:cs="Open Sans"/>
        </w:rPr>
        <w:t>&gt;.</w:t>
      </w:r>
      <w:bookmarkEnd w:id="108"/>
    </w:p>
  </w:endnote>
  <w:endnote w:id="89">
    <w:p w14:paraId="1D48288E" w14:textId="77777777" w:rsidR="00FD1665" w:rsidRPr="00405112" w:rsidRDefault="00FD1665" w:rsidP="00880BA2">
      <w:pPr>
        <w:pStyle w:val="EndnoteText"/>
        <w:rPr>
          <w:rFonts w:cs="Open Sans"/>
        </w:rPr>
      </w:pPr>
      <w:r w:rsidRPr="00405112">
        <w:rPr>
          <w:rStyle w:val="EndnoteReference"/>
        </w:rPr>
        <w:endnoteRef/>
      </w:r>
      <w:r w:rsidRPr="00405112">
        <w:rPr>
          <w:rFonts w:cs="Open Sans"/>
        </w:rPr>
        <w:t xml:space="preserve"> Australian Human Rights Commission, </w:t>
      </w:r>
      <w:r w:rsidRPr="00405112">
        <w:rPr>
          <w:rFonts w:cs="Open Sans"/>
          <w:i/>
        </w:rPr>
        <w:t>Cyberbullying and the Bystander</w:t>
      </w:r>
      <w:r w:rsidRPr="00405112">
        <w:rPr>
          <w:rFonts w:cs="Open Sans"/>
        </w:rPr>
        <w:t xml:space="preserve"> (Report</w:t>
      </w:r>
      <w:r>
        <w:rPr>
          <w:rFonts w:cs="Open Sans"/>
        </w:rPr>
        <w:t>,</w:t>
      </w:r>
      <w:r w:rsidRPr="00405112">
        <w:rPr>
          <w:rFonts w:cs="Open Sans"/>
        </w:rPr>
        <w:t xml:space="preserve"> 2012) &lt;</w:t>
      </w:r>
      <w:r w:rsidRPr="00495C45">
        <w:rPr>
          <w:rFonts w:cs="Open Sans"/>
        </w:rPr>
        <w:t>www.humanrights.gov.au/our-work/childrens-rights/publications/cyberbullying-and-bystander</w:t>
      </w:r>
      <w:r w:rsidRPr="00405112">
        <w:rPr>
          <w:rFonts w:cs="Open Sans"/>
        </w:rPr>
        <w:t>&gt;.</w:t>
      </w:r>
    </w:p>
  </w:endnote>
  <w:endnote w:id="90">
    <w:p w14:paraId="5E7BA5DE" w14:textId="77777777" w:rsidR="00FD1665" w:rsidRPr="00405112" w:rsidRDefault="00FD1665" w:rsidP="00880BA2">
      <w:pPr>
        <w:pStyle w:val="EndnoteText"/>
        <w:rPr>
          <w:rFonts w:cs="Open Sans"/>
        </w:rPr>
      </w:pPr>
      <w:r w:rsidRPr="00405112">
        <w:rPr>
          <w:rStyle w:val="EndnoteReference"/>
        </w:rPr>
        <w:endnoteRef/>
      </w:r>
      <w:r w:rsidRPr="00405112">
        <w:rPr>
          <w:rFonts w:cs="Open Sans"/>
        </w:rPr>
        <w:t xml:space="preserve"> </w:t>
      </w:r>
      <w:bookmarkStart w:id="111" w:name="_Hlk23326071"/>
      <w:r w:rsidRPr="00405112">
        <w:rPr>
          <w:rFonts w:cs="Open Sans"/>
        </w:rPr>
        <w:t xml:space="preserve">United Nations Committee on the Rights of the Child, </w:t>
      </w:r>
      <w:r w:rsidRPr="00405112">
        <w:rPr>
          <w:rFonts w:cs="Open Sans"/>
          <w:i/>
          <w:iCs/>
        </w:rPr>
        <w:t>Concluding Observations on the Combined Fifth and Sixth Periodic Reports of Australia</w:t>
      </w:r>
      <w:r w:rsidRPr="00405112">
        <w:rPr>
          <w:rFonts w:cs="Open Sans"/>
        </w:rPr>
        <w:t>, 82nd Sess, UN Doc CRC/C/AUS/CO/5-6 (30 September 2019) para 27(c)</w:t>
      </w:r>
      <w:bookmarkEnd w:id="111"/>
      <w:r w:rsidRPr="00405112">
        <w:rPr>
          <w:rFonts w:cs="Open Sans"/>
        </w:rPr>
        <w:t>.</w:t>
      </w:r>
    </w:p>
  </w:endnote>
  <w:endnote w:id="91">
    <w:p w14:paraId="183BCDD7" w14:textId="77777777" w:rsidR="00FD1665" w:rsidRPr="00405112" w:rsidRDefault="00FD1665" w:rsidP="00880BA2">
      <w:pPr>
        <w:pStyle w:val="EndnoteText"/>
        <w:rPr>
          <w:rFonts w:cs="Open Sans"/>
        </w:rPr>
      </w:pPr>
      <w:r w:rsidRPr="00405112">
        <w:rPr>
          <w:rStyle w:val="EndnoteReference"/>
        </w:rPr>
        <w:endnoteRef/>
      </w:r>
      <w:r w:rsidRPr="00405112">
        <w:rPr>
          <w:rFonts w:cs="Open Sans"/>
        </w:rPr>
        <w:t>Antonia Quadara, Alissa El-Murr and Joe Latham</w:t>
      </w:r>
      <w:r>
        <w:rPr>
          <w:rFonts w:cs="Open Sans"/>
        </w:rPr>
        <w:t>,</w:t>
      </w:r>
      <w:r w:rsidRPr="00405112">
        <w:rPr>
          <w:rFonts w:cs="Open Sans"/>
        </w:rPr>
        <w:t xml:space="preserve"> </w:t>
      </w:r>
      <w:r>
        <w:rPr>
          <w:rFonts w:cs="Open Sans"/>
        </w:rPr>
        <w:t>‘</w:t>
      </w:r>
      <w:r w:rsidRPr="0082330F">
        <w:rPr>
          <w:rFonts w:cs="Open Sans"/>
        </w:rPr>
        <w:t xml:space="preserve">Online </w:t>
      </w:r>
      <w:r>
        <w:rPr>
          <w:rFonts w:cs="Open Sans"/>
        </w:rPr>
        <w:t>p</w:t>
      </w:r>
      <w:r w:rsidRPr="0082330F">
        <w:rPr>
          <w:rFonts w:cs="Open Sans"/>
        </w:rPr>
        <w:t xml:space="preserve">ornography: Effects on </w:t>
      </w:r>
      <w:r>
        <w:rPr>
          <w:rFonts w:cs="Open Sans"/>
        </w:rPr>
        <w:t>c</w:t>
      </w:r>
      <w:r w:rsidRPr="0082330F">
        <w:rPr>
          <w:rFonts w:cs="Open Sans"/>
        </w:rPr>
        <w:t xml:space="preserve">hildren &amp; </w:t>
      </w:r>
      <w:r>
        <w:rPr>
          <w:rFonts w:cs="Open Sans"/>
        </w:rPr>
        <w:t>y</w:t>
      </w:r>
      <w:r w:rsidRPr="0082330F">
        <w:rPr>
          <w:rFonts w:cs="Open Sans"/>
        </w:rPr>
        <w:t xml:space="preserve">oung </w:t>
      </w:r>
      <w:r>
        <w:rPr>
          <w:rFonts w:cs="Open Sans"/>
        </w:rPr>
        <w:t>p</w:t>
      </w:r>
      <w:r w:rsidRPr="0082330F">
        <w:rPr>
          <w:rFonts w:cs="Open Sans"/>
        </w:rPr>
        <w:t>eople</w:t>
      </w:r>
      <w:r>
        <w:rPr>
          <w:rFonts w:cs="Open Sans"/>
        </w:rPr>
        <w:t>’</w:t>
      </w:r>
      <w:r w:rsidRPr="00405112">
        <w:rPr>
          <w:rFonts w:cs="Open Sans"/>
        </w:rPr>
        <w:t xml:space="preserve"> (</w:t>
      </w:r>
      <w:r>
        <w:rPr>
          <w:rFonts w:cs="Open Sans"/>
        </w:rPr>
        <w:t xml:space="preserve">Research Snapshot, </w:t>
      </w:r>
      <w:r w:rsidRPr="00405112">
        <w:rPr>
          <w:rFonts w:cs="Open Sans"/>
        </w:rPr>
        <w:t>December 2017)</w:t>
      </w:r>
      <w:r>
        <w:rPr>
          <w:rFonts w:cs="Open Sans"/>
        </w:rPr>
        <w:t xml:space="preserve"> </w:t>
      </w:r>
      <w:r>
        <w:rPr>
          <w:rFonts w:cs="Open Sans"/>
          <w:i/>
          <w:iCs/>
        </w:rPr>
        <w:t>Australian Institute of Family Studies</w:t>
      </w:r>
      <w:r w:rsidRPr="00405112">
        <w:rPr>
          <w:rFonts w:cs="Open Sans"/>
        </w:rPr>
        <w:t xml:space="preserve"> 2.</w:t>
      </w:r>
    </w:p>
  </w:endnote>
  <w:endnote w:id="92">
    <w:p w14:paraId="4954658E" w14:textId="77777777" w:rsidR="00FD1665" w:rsidRPr="00405112" w:rsidRDefault="00FD1665" w:rsidP="00880BA2">
      <w:pPr>
        <w:pStyle w:val="EndnoteText"/>
        <w:rPr>
          <w:rFonts w:cs="Open Sans"/>
        </w:rPr>
      </w:pPr>
      <w:r w:rsidRPr="00405112">
        <w:rPr>
          <w:rStyle w:val="EndnoteReference"/>
        </w:rPr>
        <w:endnoteRef/>
      </w:r>
      <w:r w:rsidRPr="00405112">
        <w:rPr>
          <w:rFonts w:cs="Open Sans"/>
        </w:rPr>
        <w:t xml:space="preserve"> Office of the ESafety Commissioner, </w:t>
      </w:r>
      <w:r w:rsidRPr="00405112">
        <w:rPr>
          <w:rFonts w:cs="Open Sans"/>
          <w:i/>
          <w:iCs/>
        </w:rPr>
        <w:t>Young People and Sexting - Attitudes and Behaviours</w:t>
      </w:r>
      <w:r w:rsidRPr="00405112">
        <w:rPr>
          <w:rFonts w:cs="Open Sans"/>
        </w:rPr>
        <w:t xml:space="preserve"> (Report, 14 December 2017) 14.</w:t>
      </w:r>
    </w:p>
  </w:endnote>
  <w:endnote w:id="93">
    <w:p w14:paraId="45C8D81F" w14:textId="77777777" w:rsidR="00FD1665" w:rsidRPr="00405112" w:rsidRDefault="00FD1665" w:rsidP="00880BA2">
      <w:pPr>
        <w:pStyle w:val="EndnoteText"/>
        <w:rPr>
          <w:rFonts w:cs="Open Sans"/>
        </w:rPr>
      </w:pPr>
      <w:r w:rsidRPr="00405112">
        <w:rPr>
          <w:rStyle w:val="EndnoteReference"/>
        </w:rPr>
        <w:endnoteRef/>
      </w:r>
      <w:r w:rsidRPr="00405112">
        <w:rPr>
          <w:rFonts w:cs="Open Sans"/>
        </w:rPr>
        <w:t xml:space="preserve"> Youth Advocacy Centre, Submission No 73 to Australian Human Rights Commission,</w:t>
      </w:r>
      <w:r w:rsidRPr="00405112">
        <w:rPr>
          <w:rFonts w:cs="Open Sans"/>
          <w:i/>
        </w:rPr>
        <w:t xml:space="preserve"> Report under article 44, paragraph 1(b), on the Convention on the Rights of the Child</w:t>
      </w:r>
      <w:r w:rsidRPr="00405112">
        <w:rPr>
          <w:rFonts w:cs="Open Sans"/>
        </w:rPr>
        <w:t>, 30 May 2018, 14.</w:t>
      </w:r>
    </w:p>
  </w:endnote>
  <w:endnote w:id="94">
    <w:p w14:paraId="757AACE7" w14:textId="77777777" w:rsidR="00FD1665" w:rsidRPr="00DB1744" w:rsidRDefault="00FD1665" w:rsidP="00880BA2">
      <w:pPr>
        <w:pStyle w:val="EndnoteText"/>
        <w:rPr>
          <w:rFonts w:cs="Open Sans"/>
        </w:rPr>
      </w:pPr>
      <w:r>
        <w:rPr>
          <w:rStyle w:val="EndnoteReference"/>
        </w:rPr>
        <w:endnoteRef/>
      </w:r>
      <w:r>
        <w:t xml:space="preserve"> </w:t>
      </w:r>
      <w:r>
        <w:rPr>
          <w:rFonts w:cs="Open Sans"/>
        </w:rPr>
        <w:t>Centre for Inclusive Design, Submission No 89 to Australian Human Rights Commission,</w:t>
      </w:r>
      <w:r>
        <w:rPr>
          <w:rFonts w:cs="Open Sans"/>
          <w:i/>
        </w:rPr>
        <w:t xml:space="preserve"> Report under article 44, paragraph 1(b), on the Convention on the Rights of the Child</w:t>
      </w:r>
      <w:r>
        <w:rPr>
          <w:rFonts w:cs="Open Sans"/>
        </w:rPr>
        <w:t>, 30 May, 2018, 7.</w:t>
      </w:r>
    </w:p>
  </w:endnote>
  <w:endnote w:id="95">
    <w:p w14:paraId="7E480DAE" w14:textId="77777777" w:rsidR="00FD1665" w:rsidRDefault="00FD1665" w:rsidP="00880BA2">
      <w:pPr>
        <w:pStyle w:val="EndnoteText"/>
        <w:rPr>
          <w:rFonts w:cs="Open Sans"/>
        </w:rPr>
      </w:pPr>
      <w:r w:rsidRPr="00405112">
        <w:rPr>
          <w:rStyle w:val="EndnoteReference"/>
        </w:rPr>
        <w:endnoteRef/>
      </w:r>
      <w:r w:rsidRPr="00405112">
        <w:rPr>
          <w:rFonts w:cs="Open Sans"/>
        </w:rPr>
        <w:t xml:space="preserve"> United Nations Committee on the Rights of the Child, </w:t>
      </w:r>
      <w:r w:rsidRPr="00405112">
        <w:rPr>
          <w:rFonts w:cs="Open Sans"/>
          <w:i/>
          <w:iCs/>
        </w:rPr>
        <w:t>Concluding Observations on the Combined Fifth and Sixth Periodic Reports of Australia</w:t>
      </w:r>
      <w:r w:rsidRPr="00405112">
        <w:rPr>
          <w:rFonts w:cs="Open Sans"/>
        </w:rPr>
        <w:t>, 82nd Sess, UN Doc CRC/C/AUS/CO/5-6 (30 September 2019) para 27(b).</w:t>
      </w:r>
    </w:p>
    <w:p w14:paraId="5E9EA332" w14:textId="77777777" w:rsidR="00FD1665" w:rsidRPr="00113E1D" w:rsidRDefault="00FD1665" w:rsidP="00113E1D"/>
    <w:p w14:paraId="06E7A0D7" w14:textId="77777777" w:rsidR="00FD1665" w:rsidRPr="00405112" w:rsidRDefault="00FD1665" w:rsidP="00880BA2">
      <w:pPr>
        <w:pStyle w:val="EndnoteText"/>
        <w:rPr>
          <w:rFonts w:cs="Open Sans"/>
        </w:rPr>
      </w:pPr>
    </w:p>
  </w:endnote>
  <w:endnote w:id="96">
    <w:p w14:paraId="316F2807" w14:textId="77777777" w:rsidR="00FD1665" w:rsidRDefault="00FD1665" w:rsidP="00935B6F">
      <w:pPr>
        <w:pStyle w:val="EndnoteText"/>
      </w:pPr>
      <w:r>
        <w:rPr>
          <w:rStyle w:val="EndnoteReference"/>
        </w:rPr>
        <w:endnoteRef/>
      </w:r>
      <w:r>
        <w:t xml:space="preserve"> </w:t>
      </w:r>
      <w:r w:rsidRPr="00D3244E">
        <w:t xml:space="preserve">See also the consultation of 4,000 children and young people for the development of the ‘NSW Strategic Plan for Children and Young People 2016–2019’ in NSW, cited in the Australian Institute of Health and Welfare, </w:t>
      </w:r>
      <w:r w:rsidRPr="00D3244E">
        <w:rPr>
          <w:i/>
          <w:iCs/>
        </w:rPr>
        <w:t>Family, domestic and sexual violence in Australia 2018</w:t>
      </w:r>
      <w:r w:rsidRPr="00D3244E">
        <w:t xml:space="preserve"> (2018) 111 &lt;</w:t>
      </w:r>
      <w:r w:rsidRPr="002031A6">
        <w:t>www.aihw.gov.au/reports/domestic-violence/family-domestic-sexual-violence-in-australia-2018/contents/table-of-contents</w:t>
      </w:r>
      <w:r w:rsidRPr="00D3244E">
        <w:t>&gt;.</w:t>
      </w:r>
    </w:p>
  </w:endnote>
  <w:endnote w:id="97">
    <w:p w14:paraId="72D5BB8A" w14:textId="77777777" w:rsidR="00FD1665" w:rsidRPr="00345271" w:rsidRDefault="00FD1665" w:rsidP="00935B6F">
      <w:pPr>
        <w:pStyle w:val="EndnoteText"/>
        <w:rPr>
          <w:rFonts w:cs="Open Sans"/>
        </w:rPr>
      </w:pPr>
      <w:r w:rsidRPr="00345271">
        <w:rPr>
          <w:rStyle w:val="EndnoteReference"/>
        </w:rPr>
        <w:endnoteRef/>
      </w:r>
      <w:r w:rsidRPr="00345271">
        <w:rPr>
          <w:rFonts w:cs="Open Sans"/>
        </w:rPr>
        <w:t xml:space="preserve"> Australian Human Rights Commission, </w:t>
      </w:r>
      <w:r w:rsidRPr="00345271">
        <w:rPr>
          <w:rFonts w:cs="Open Sans"/>
          <w:i/>
        </w:rPr>
        <w:t>Children’s Rights Report 2015</w:t>
      </w:r>
      <w:r w:rsidRPr="00345271">
        <w:rPr>
          <w:rFonts w:cs="Open Sans"/>
        </w:rPr>
        <w:t xml:space="preserve"> </w:t>
      </w:r>
      <w:r>
        <w:rPr>
          <w:rFonts w:cs="Open Sans"/>
        </w:rPr>
        <w:t>(</w:t>
      </w:r>
      <w:r w:rsidRPr="00345271">
        <w:rPr>
          <w:rFonts w:cs="Open Sans"/>
        </w:rPr>
        <w:t>2015) 99 &lt;</w:t>
      </w:r>
      <w:r w:rsidRPr="002031A6">
        <w:rPr>
          <w:rFonts w:cs="Open Sans"/>
        </w:rPr>
        <w:t>www.humanrights.gov.au/our-work/childrens-rights/projects/childrens-rights-reports</w:t>
      </w:r>
      <w:r w:rsidRPr="00345271">
        <w:rPr>
          <w:rFonts w:cs="Open Sans"/>
        </w:rPr>
        <w:t>&gt;.</w:t>
      </w:r>
    </w:p>
  </w:endnote>
  <w:endnote w:id="98">
    <w:p w14:paraId="51D19E2F" w14:textId="77777777" w:rsidR="00FD1665" w:rsidRDefault="00FD1665" w:rsidP="00935B6F">
      <w:pPr>
        <w:pStyle w:val="EndnoteText"/>
      </w:pPr>
      <w:r>
        <w:rPr>
          <w:rStyle w:val="EndnoteReference"/>
        </w:rPr>
        <w:endnoteRef/>
      </w:r>
      <w:r>
        <w:t xml:space="preserve"> </w:t>
      </w:r>
      <w:r w:rsidRPr="005100A9">
        <w:rPr>
          <w:rFonts w:cs="Open Sans"/>
          <w:szCs w:val="24"/>
        </w:rPr>
        <w:t xml:space="preserve">Australian Bureau of Statistics, </w:t>
      </w:r>
      <w:r w:rsidRPr="005100A9">
        <w:rPr>
          <w:rFonts w:cs="Open Sans"/>
          <w:i/>
          <w:iCs/>
          <w:szCs w:val="24"/>
        </w:rPr>
        <w:t>4906.0: Personal Safety Survey, Australia, 2016</w:t>
      </w:r>
      <w:r w:rsidRPr="005100A9">
        <w:rPr>
          <w:rFonts w:cs="Open Sans"/>
          <w:szCs w:val="24"/>
        </w:rPr>
        <w:t xml:space="preserve"> (</w:t>
      </w:r>
      <w:r>
        <w:rPr>
          <w:rFonts w:cs="Open Sans"/>
          <w:szCs w:val="24"/>
        </w:rPr>
        <w:t xml:space="preserve">8 November </w:t>
      </w:r>
      <w:r w:rsidRPr="005100A9">
        <w:rPr>
          <w:rFonts w:cs="Open Sans"/>
          <w:szCs w:val="24"/>
        </w:rPr>
        <w:t>2017)</w:t>
      </w:r>
      <w:r>
        <w:t>.</w:t>
      </w:r>
    </w:p>
  </w:endnote>
  <w:endnote w:id="99">
    <w:p w14:paraId="0FF74F50" w14:textId="77777777" w:rsidR="00FD1665" w:rsidRPr="002031A6" w:rsidRDefault="00FD1665" w:rsidP="00D80385">
      <w:pPr>
        <w:pStyle w:val="EndnoteText"/>
        <w:rPr>
          <w:rFonts w:cs="Open Sans"/>
          <w:szCs w:val="24"/>
        </w:rPr>
      </w:pPr>
      <w:r>
        <w:rPr>
          <w:rStyle w:val="EndnoteReference"/>
        </w:rPr>
        <w:endnoteRef/>
      </w:r>
      <w:r>
        <w:t xml:space="preserve"> </w:t>
      </w:r>
      <w:r w:rsidRPr="000A65AC">
        <w:rPr>
          <w:rFonts w:cs="Open Sans"/>
          <w:szCs w:val="24"/>
        </w:rPr>
        <w:t xml:space="preserve">Australian Bureau of Statistics, </w:t>
      </w:r>
      <w:r w:rsidRPr="000A65AC">
        <w:rPr>
          <w:rFonts w:cs="Open Sans"/>
          <w:i/>
          <w:iCs/>
          <w:szCs w:val="24"/>
        </w:rPr>
        <w:t>4906.0: Personal Safety Survey, Australia, 2016</w:t>
      </w:r>
      <w:r w:rsidRPr="000A65AC">
        <w:rPr>
          <w:rFonts w:cs="Open Sans"/>
          <w:szCs w:val="24"/>
        </w:rPr>
        <w:t xml:space="preserve"> (</w:t>
      </w:r>
      <w:r>
        <w:rPr>
          <w:rFonts w:cs="Open Sans"/>
          <w:szCs w:val="24"/>
        </w:rPr>
        <w:t xml:space="preserve">8 November </w:t>
      </w:r>
      <w:r w:rsidRPr="000A65AC">
        <w:rPr>
          <w:rFonts w:cs="Open Sans"/>
          <w:szCs w:val="24"/>
        </w:rPr>
        <w:t>2017)</w:t>
      </w:r>
      <w:r>
        <w:rPr>
          <w:rFonts w:cs="Open Sans"/>
          <w:szCs w:val="24"/>
        </w:rPr>
        <w:t>.</w:t>
      </w:r>
    </w:p>
  </w:endnote>
  <w:endnote w:id="100">
    <w:p w14:paraId="1DAA6B42" w14:textId="77777777" w:rsidR="00FD1665" w:rsidRDefault="00FD1665" w:rsidP="00D80385">
      <w:pPr>
        <w:pStyle w:val="EndnoteText"/>
      </w:pPr>
      <w:r>
        <w:rPr>
          <w:rStyle w:val="EndnoteReference"/>
        </w:rPr>
        <w:endnoteRef/>
      </w:r>
      <w:r>
        <w:t xml:space="preserve"> </w:t>
      </w:r>
      <w:r w:rsidRPr="000A65AC">
        <w:rPr>
          <w:rFonts w:cs="Open Sans"/>
          <w:szCs w:val="24"/>
        </w:rPr>
        <w:t xml:space="preserve">Australian Bureau of Statistics, </w:t>
      </w:r>
      <w:r w:rsidRPr="000A65AC">
        <w:rPr>
          <w:rFonts w:cs="Open Sans"/>
          <w:i/>
          <w:iCs/>
          <w:szCs w:val="24"/>
        </w:rPr>
        <w:t>4906.0: Personal Safety Survey, Australia, 2016</w:t>
      </w:r>
      <w:r w:rsidRPr="000A65AC">
        <w:rPr>
          <w:rFonts w:cs="Open Sans"/>
          <w:szCs w:val="24"/>
        </w:rPr>
        <w:t xml:space="preserve"> (</w:t>
      </w:r>
      <w:r>
        <w:rPr>
          <w:rFonts w:cs="Open Sans"/>
          <w:szCs w:val="24"/>
        </w:rPr>
        <w:t xml:space="preserve">8 November </w:t>
      </w:r>
      <w:r w:rsidRPr="000A65AC">
        <w:rPr>
          <w:rFonts w:cs="Open Sans"/>
          <w:szCs w:val="24"/>
        </w:rPr>
        <w:t>2017)</w:t>
      </w:r>
      <w:r>
        <w:rPr>
          <w:rFonts w:cs="Open Sans"/>
          <w:szCs w:val="24"/>
        </w:rPr>
        <w:t>.</w:t>
      </w:r>
    </w:p>
  </w:endnote>
  <w:endnote w:id="101">
    <w:p w14:paraId="2DE1897C" w14:textId="77777777" w:rsidR="00FD1665" w:rsidRDefault="00FD1665" w:rsidP="00D80385">
      <w:pPr>
        <w:pStyle w:val="EndnoteText"/>
      </w:pPr>
      <w:r>
        <w:rPr>
          <w:rStyle w:val="EndnoteReference"/>
        </w:rPr>
        <w:endnoteRef/>
      </w:r>
      <w:r>
        <w:t xml:space="preserve"> Australian Institute of Health and Welfare, </w:t>
      </w:r>
      <w:r w:rsidRPr="001152EF">
        <w:rPr>
          <w:i/>
          <w:iCs/>
        </w:rPr>
        <w:t>Family, Domestic and Sexual Violence in Australia: Continuing the National Story</w:t>
      </w:r>
      <w:r>
        <w:t xml:space="preserve"> </w:t>
      </w:r>
      <w:r w:rsidRPr="001152EF">
        <w:rPr>
          <w:i/>
          <w:iCs/>
        </w:rPr>
        <w:t>2019</w:t>
      </w:r>
      <w:r>
        <w:t xml:space="preserve"> (Report, 5 June 2019) 73 &lt;</w:t>
      </w:r>
      <w:r w:rsidRPr="002031A6">
        <w:rPr>
          <w:rFonts w:cs="Open Sans"/>
          <w:szCs w:val="24"/>
        </w:rPr>
        <w:t>www.aihw.gov.au/reports/domestic-violence/family-domestic-sexual-violence-australia-2019/report-editions</w:t>
      </w:r>
      <w:r>
        <w:rPr>
          <w:rFonts w:cs="Open Sans"/>
          <w:szCs w:val="24"/>
        </w:rPr>
        <w:t>&gt;.</w:t>
      </w:r>
    </w:p>
  </w:endnote>
  <w:endnote w:id="102">
    <w:p w14:paraId="406430F7" w14:textId="77777777" w:rsidR="00FD1665" w:rsidRDefault="00FD1665" w:rsidP="00D80385">
      <w:pPr>
        <w:pStyle w:val="EndnoteText"/>
      </w:pPr>
      <w:r>
        <w:rPr>
          <w:rStyle w:val="EndnoteReference"/>
        </w:rPr>
        <w:endnoteRef/>
      </w:r>
      <w:r>
        <w:t xml:space="preserve"> Australian Institute of Health and Welfare, </w:t>
      </w:r>
      <w:r w:rsidRPr="001152EF">
        <w:rPr>
          <w:i/>
          <w:iCs/>
        </w:rPr>
        <w:t>Family, Domestic and Sexual Violence in Australia: Continuing the National Story 2019</w:t>
      </w:r>
      <w:r>
        <w:t xml:space="preserve"> (Report, 5 June 2019) 74 &lt;</w:t>
      </w:r>
      <w:r w:rsidRPr="002031A6">
        <w:rPr>
          <w:rFonts w:cs="Open Sans"/>
          <w:szCs w:val="24"/>
        </w:rPr>
        <w:t>www.aihw.gov.au/reports/domestic-violence/family-domestic-sexual-violence-australia-2019/report-editions</w:t>
      </w:r>
      <w:r>
        <w:rPr>
          <w:rFonts w:cs="Open Sans"/>
          <w:szCs w:val="24"/>
        </w:rPr>
        <w:t xml:space="preserve">&gt;. </w:t>
      </w:r>
    </w:p>
  </w:endnote>
  <w:endnote w:id="103">
    <w:p w14:paraId="5EB7422E" w14:textId="77777777" w:rsidR="00FD1665" w:rsidRDefault="00FD1665" w:rsidP="00D80385">
      <w:pPr>
        <w:pStyle w:val="EndnoteText"/>
      </w:pPr>
      <w:r>
        <w:rPr>
          <w:rStyle w:val="EndnoteReference"/>
        </w:rPr>
        <w:endnoteRef/>
      </w:r>
      <w:r>
        <w:t xml:space="preserve"> Australian Institute of Health and Welfare,</w:t>
      </w:r>
      <w:r w:rsidRPr="00D812EB">
        <w:rPr>
          <w:i/>
          <w:iCs/>
        </w:rPr>
        <w:t xml:space="preserve"> </w:t>
      </w:r>
      <w:r w:rsidRPr="001152EF">
        <w:rPr>
          <w:i/>
          <w:iCs/>
        </w:rPr>
        <w:t>Family, Domestic and Sexual Violence in Australia: Continuing the National Story 2019</w:t>
      </w:r>
      <w:r>
        <w:t xml:space="preserve"> (Report, 5 June 2019) 80 &lt;</w:t>
      </w:r>
      <w:r w:rsidRPr="002031A6">
        <w:rPr>
          <w:rFonts w:cs="Open Sans"/>
          <w:szCs w:val="24"/>
        </w:rPr>
        <w:t>www.aihw.gov.au/reports/domestic-violence/family-domestic-sexual-violence-australia-2019/report-editions</w:t>
      </w:r>
      <w:r>
        <w:rPr>
          <w:rFonts w:cs="Open Sans"/>
          <w:szCs w:val="24"/>
        </w:rPr>
        <w:t>&gt;.</w:t>
      </w:r>
    </w:p>
  </w:endnote>
  <w:endnote w:id="104">
    <w:p w14:paraId="743175E1" w14:textId="77777777" w:rsidR="00FD1665" w:rsidRDefault="00FD1665" w:rsidP="00D80385">
      <w:pPr>
        <w:pStyle w:val="EndnoteText"/>
      </w:pPr>
      <w:r>
        <w:rPr>
          <w:rStyle w:val="EndnoteReference"/>
        </w:rPr>
        <w:endnoteRef/>
      </w:r>
      <w:r>
        <w:t xml:space="preserve"> Australian Bureau of Statistics, </w:t>
      </w:r>
      <w:r w:rsidRPr="00CC7BA5">
        <w:rPr>
          <w:i/>
          <w:iCs/>
        </w:rPr>
        <w:t>4510.0: Recorded Crime</w:t>
      </w:r>
      <w:r>
        <w:rPr>
          <w:i/>
          <w:iCs/>
        </w:rPr>
        <w:t>—</w:t>
      </w:r>
      <w:r w:rsidRPr="00CC7BA5">
        <w:rPr>
          <w:i/>
          <w:iCs/>
        </w:rPr>
        <w:t>Victims, Australia, 2018</w:t>
      </w:r>
      <w:r>
        <w:t xml:space="preserve"> (27 June 2019) Table 23. </w:t>
      </w:r>
    </w:p>
  </w:endnote>
  <w:endnote w:id="105">
    <w:p w14:paraId="288436EB" w14:textId="77777777" w:rsidR="00FD1665" w:rsidRDefault="00FD1665" w:rsidP="00D80385">
      <w:pPr>
        <w:pStyle w:val="EndnoteText"/>
      </w:pPr>
      <w:r>
        <w:rPr>
          <w:rStyle w:val="EndnoteReference"/>
        </w:rPr>
        <w:endnoteRef/>
      </w:r>
      <w:r>
        <w:t xml:space="preserve"> Australian Institute of Health and Welfare, </w:t>
      </w:r>
      <w:r w:rsidRPr="00D812EB">
        <w:rPr>
          <w:i/>
          <w:iCs/>
        </w:rPr>
        <w:t>Child Protection Australia 2016–17</w:t>
      </w:r>
      <w:r>
        <w:t xml:space="preserve"> (Report, 2018) 28. Child protection data for 2017–18 does not include data from NSW, which was implementing a new client management system in 2017–18 and provided only limited information. Historically, NSW records about one-third of child protection substantiations. See Australian Institute of Health and Welfare, </w:t>
      </w:r>
      <w:r w:rsidRPr="007C5019">
        <w:rPr>
          <w:i/>
          <w:iCs/>
        </w:rPr>
        <w:t>Child Protection Australia 2017–18</w:t>
      </w:r>
      <w:r>
        <w:t xml:space="preserve"> (Report, 8 March 2019) 32. </w:t>
      </w:r>
    </w:p>
    <w:p w14:paraId="733BAAB6" w14:textId="77777777" w:rsidR="00FD1665" w:rsidRDefault="00FD1665" w:rsidP="00D80385">
      <w:pPr>
        <w:pStyle w:val="EndnoteText"/>
      </w:pPr>
      <w:r>
        <w:t>&lt;</w:t>
      </w:r>
      <w:r w:rsidRPr="002031A6">
        <w:t>www.aihw.gov.au/reports/child-protection/child-protection-australia-2017-18/contents/table-of-contents</w:t>
      </w:r>
      <w:r>
        <w:t xml:space="preserve">&gt;. </w:t>
      </w:r>
    </w:p>
  </w:endnote>
  <w:endnote w:id="106">
    <w:p w14:paraId="1B34F340" w14:textId="77777777" w:rsidR="00FD1665" w:rsidRDefault="00FD1665" w:rsidP="00D80385">
      <w:pPr>
        <w:pStyle w:val="EndnoteText"/>
      </w:pPr>
      <w:r>
        <w:rPr>
          <w:rStyle w:val="EndnoteReference"/>
        </w:rPr>
        <w:endnoteRef/>
      </w:r>
      <w:r>
        <w:t xml:space="preserve"> Australian Institute of Health and Welfare, </w:t>
      </w:r>
      <w:r w:rsidRPr="00D812EB">
        <w:rPr>
          <w:i/>
          <w:iCs/>
        </w:rPr>
        <w:t>Child Protection Australia 2016–17</w:t>
      </w:r>
      <w:r>
        <w:t xml:space="preserve"> (Report, 8 March 2018) 28 </w:t>
      </w:r>
    </w:p>
    <w:p w14:paraId="59649685" w14:textId="77777777" w:rsidR="00FD1665" w:rsidRDefault="00FD1665" w:rsidP="00D80385">
      <w:pPr>
        <w:pStyle w:val="EndnoteText"/>
      </w:pPr>
      <w:r>
        <w:t>&lt;</w:t>
      </w:r>
      <w:r w:rsidRPr="007C5019">
        <w:t>www.aihw.gov.au/reports/child-protection/child-protection-australia-2016-17/contents/table-of-contents-print-report</w:t>
      </w:r>
      <w:r>
        <w:t>&gt;.</w:t>
      </w:r>
    </w:p>
  </w:endnote>
  <w:endnote w:id="107">
    <w:p w14:paraId="02EF55F8" w14:textId="77777777" w:rsidR="00FD1665" w:rsidRDefault="00FD1665" w:rsidP="00D80385">
      <w:pPr>
        <w:pStyle w:val="EndnoteText"/>
      </w:pPr>
      <w:r>
        <w:rPr>
          <w:rStyle w:val="EndnoteReference"/>
        </w:rPr>
        <w:endnoteRef/>
      </w:r>
      <w:r>
        <w:t xml:space="preserve"> Australian Institute of Health and Welfare, </w:t>
      </w:r>
      <w:r w:rsidRPr="00D812EB">
        <w:rPr>
          <w:i/>
          <w:iCs/>
        </w:rPr>
        <w:t>Child Protection Australia 2016–17</w:t>
      </w:r>
      <w:r>
        <w:t xml:space="preserve"> (Report, 8 March 2018) 27 &lt;</w:t>
      </w:r>
      <w:r w:rsidRPr="002031A6">
        <w:t>www.aihw.gov.au/reports/child-protection/child-protection-australia-2016-17/contents/table-of-contents-print-report</w:t>
      </w:r>
      <w:r>
        <w:t>&gt;.</w:t>
      </w:r>
    </w:p>
  </w:endnote>
  <w:endnote w:id="108">
    <w:p w14:paraId="11B61CD2" w14:textId="77777777" w:rsidR="00FD1665" w:rsidRDefault="00FD1665" w:rsidP="00195FE9">
      <w:pPr>
        <w:pStyle w:val="EndnoteText"/>
      </w:pPr>
      <w:r>
        <w:rPr>
          <w:rStyle w:val="EndnoteReference"/>
        </w:rPr>
        <w:endnoteRef/>
      </w:r>
      <w:r>
        <w:t xml:space="preserve"> Council of Australian Governments, </w:t>
      </w:r>
      <w:r w:rsidRPr="000378EE">
        <w:rPr>
          <w:i/>
        </w:rPr>
        <w:t>National Action Plan to Reduce Violence against Women and their Children 2010–2022</w:t>
      </w:r>
      <w:r>
        <w:t xml:space="preserve">, </w:t>
      </w:r>
      <w:r w:rsidRPr="000378EE">
        <w:t>https://www.dss.gov.au/women/programs-services/reducing-violence/the-national-plan-to-reduce-violence-against-women-and-their-children-2010-2022</w:t>
      </w:r>
    </w:p>
  </w:endnote>
  <w:endnote w:id="109">
    <w:p w14:paraId="42599315" w14:textId="77777777" w:rsidR="00FD1665" w:rsidRDefault="00FD1665" w:rsidP="00D80385">
      <w:pPr>
        <w:pStyle w:val="EndnoteText"/>
      </w:pPr>
      <w:r>
        <w:rPr>
          <w:rStyle w:val="EndnoteReference"/>
        </w:rPr>
        <w:endnoteRef/>
      </w:r>
      <w:r>
        <w:t xml:space="preserve"> </w:t>
      </w:r>
      <w:r w:rsidRPr="000D08D8">
        <w:rPr>
          <w:rFonts w:cs="Open Sans"/>
          <w:szCs w:val="24"/>
        </w:rPr>
        <w:t xml:space="preserve">United Nations Committee on the Rights of the Child, </w:t>
      </w:r>
      <w:r w:rsidRPr="000D08D8">
        <w:rPr>
          <w:rFonts w:cs="Open Sans"/>
          <w:i/>
          <w:iCs/>
          <w:szCs w:val="24"/>
        </w:rPr>
        <w:t>Concluding Observations on the Combined Fifth and Sixth Periodic Reports of Australia</w:t>
      </w:r>
      <w:r w:rsidRPr="000D08D8">
        <w:rPr>
          <w:rFonts w:cs="Open Sans"/>
          <w:szCs w:val="24"/>
        </w:rPr>
        <w:t>, 82nd Sess, UN Doc CRC/C/AUS/CO/5-6 (30 September 2019) para 29.</w:t>
      </w:r>
    </w:p>
  </w:endnote>
  <w:endnote w:id="110">
    <w:p w14:paraId="016C56E3" w14:textId="77777777" w:rsidR="00FD1665" w:rsidRDefault="00FD1665" w:rsidP="00D80385">
      <w:pPr>
        <w:pStyle w:val="EndnoteText"/>
      </w:pPr>
      <w:r>
        <w:rPr>
          <w:rStyle w:val="EndnoteReference"/>
        </w:rPr>
        <w:endnoteRef/>
      </w:r>
      <w:r>
        <w:t xml:space="preserve"> </w:t>
      </w:r>
      <w:r w:rsidRPr="00B10ED7">
        <w:rPr>
          <w:rFonts w:cs="Open Sans"/>
          <w:szCs w:val="24"/>
        </w:rPr>
        <w:t xml:space="preserve">United Nations Committee on the Rights of the Child, </w:t>
      </w:r>
      <w:r w:rsidRPr="00B10ED7">
        <w:rPr>
          <w:rFonts w:cs="Open Sans"/>
          <w:i/>
          <w:iCs/>
          <w:szCs w:val="24"/>
        </w:rPr>
        <w:t>Concluding Observations on the Combined Fifth and Sixth Periodic Reports of Australia</w:t>
      </w:r>
      <w:r w:rsidRPr="00B10ED7">
        <w:rPr>
          <w:rFonts w:cs="Open Sans"/>
          <w:szCs w:val="24"/>
        </w:rPr>
        <w:t>, 82nd Sess, UN Doc CRC/C/AUS/CO/5-6 (30 September 2019) para 30(a).</w:t>
      </w:r>
    </w:p>
  </w:endnote>
  <w:endnote w:id="111">
    <w:p w14:paraId="437D8E60" w14:textId="77777777" w:rsidR="00FD1665" w:rsidRDefault="00FD1665" w:rsidP="005E6B4E">
      <w:pPr>
        <w:pStyle w:val="EndnoteText"/>
      </w:pPr>
      <w:r>
        <w:rPr>
          <w:rStyle w:val="EndnoteReference"/>
        </w:rPr>
        <w:endnoteRef/>
      </w:r>
      <w:r>
        <w:t xml:space="preserve"> </w:t>
      </w:r>
      <w:r w:rsidRPr="00B35C8C">
        <w:rPr>
          <w:rFonts w:cs="Open Sans"/>
          <w:szCs w:val="24"/>
        </w:rPr>
        <w:t xml:space="preserve">Australian Bureau of Statistics, </w:t>
      </w:r>
      <w:r w:rsidRPr="00B35C8C">
        <w:rPr>
          <w:rFonts w:cs="Open Sans"/>
          <w:i/>
          <w:iCs/>
          <w:szCs w:val="24"/>
        </w:rPr>
        <w:t>4510.0: Recorded Crime</w:t>
      </w:r>
      <w:r>
        <w:rPr>
          <w:rFonts w:cs="Open Sans"/>
          <w:i/>
          <w:iCs/>
          <w:szCs w:val="24"/>
        </w:rPr>
        <w:t>—</w:t>
      </w:r>
      <w:r w:rsidRPr="00B35C8C">
        <w:rPr>
          <w:rFonts w:cs="Open Sans"/>
          <w:i/>
          <w:iCs/>
          <w:szCs w:val="24"/>
        </w:rPr>
        <w:t>Victims, Australia, 2018</w:t>
      </w:r>
      <w:r w:rsidRPr="00B35C8C">
        <w:rPr>
          <w:rFonts w:cs="Open Sans"/>
          <w:szCs w:val="24"/>
        </w:rPr>
        <w:t xml:space="preserve"> (</w:t>
      </w:r>
      <w:r>
        <w:rPr>
          <w:rFonts w:cs="Open Sans"/>
          <w:szCs w:val="24"/>
        </w:rPr>
        <w:t xml:space="preserve">27 June </w:t>
      </w:r>
      <w:r w:rsidRPr="00B35C8C">
        <w:rPr>
          <w:rFonts w:cs="Open Sans"/>
          <w:szCs w:val="24"/>
        </w:rPr>
        <w:t>2019) Table 2.</w:t>
      </w:r>
    </w:p>
  </w:endnote>
  <w:endnote w:id="112">
    <w:p w14:paraId="42CBCAEC" w14:textId="77777777" w:rsidR="00FD1665" w:rsidRDefault="00FD1665" w:rsidP="005E6B4E">
      <w:pPr>
        <w:pStyle w:val="EndnoteText"/>
      </w:pPr>
      <w:r>
        <w:rPr>
          <w:rStyle w:val="EndnoteReference"/>
        </w:rPr>
        <w:endnoteRef/>
      </w:r>
      <w:r>
        <w:t xml:space="preserve"> </w:t>
      </w:r>
      <w:r w:rsidRPr="00B35C8C">
        <w:rPr>
          <w:rFonts w:cs="Open Sans"/>
          <w:szCs w:val="24"/>
        </w:rPr>
        <w:t xml:space="preserve">Australian Bureau of Statistics, </w:t>
      </w:r>
      <w:r w:rsidRPr="00B35C8C">
        <w:rPr>
          <w:rFonts w:cs="Open Sans"/>
          <w:i/>
          <w:iCs/>
          <w:szCs w:val="24"/>
        </w:rPr>
        <w:t>4510.0: Recorded Crime</w:t>
      </w:r>
      <w:r>
        <w:rPr>
          <w:rFonts w:cs="Open Sans"/>
          <w:i/>
          <w:iCs/>
          <w:szCs w:val="24"/>
        </w:rPr>
        <w:t>—</w:t>
      </w:r>
      <w:r w:rsidRPr="00B35C8C">
        <w:rPr>
          <w:rFonts w:cs="Open Sans"/>
          <w:i/>
          <w:iCs/>
          <w:szCs w:val="24"/>
        </w:rPr>
        <w:t>Victims, Australia, 2018</w:t>
      </w:r>
      <w:r w:rsidRPr="00B35C8C">
        <w:rPr>
          <w:rFonts w:cs="Open Sans"/>
          <w:szCs w:val="24"/>
        </w:rPr>
        <w:t xml:space="preserve"> (</w:t>
      </w:r>
      <w:r>
        <w:rPr>
          <w:rFonts w:cs="Open Sans"/>
          <w:szCs w:val="24"/>
        </w:rPr>
        <w:t xml:space="preserve">27 June </w:t>
      </w:r>
      <w:r w:rsidRPr="00B35C8C">
        <w:rPr>
          <w:rFonts w:cs="Open Sans"/>
          <w:szCs w:val="24"/>
        </w:rPr>
        <w:t>2019) Tables 2</w:t>
      </w:r>
      <w:r>
        <w:rPr>
          <w:rFonts w:cs="Open Sans"/>
          <w:szCs w:val="24"/>
        </w:rPr>
        <w:t>–</w:t>
      </w:r>
      <w:r w:rsidRPr="00B35C8C">
        <w:rPr>
          <w:rFonts w:cs="Open Sans"/>
          <w:szCs w:val="24"/>
        </w:rPr>
        <w:t>4.</w:t>
      </w:r>
    </w:p>
  </w:endnote>
  <w:endnote w:id="113">
    <w:p w14:paraId="1F34959B" w14:textId="77777777" w:rsidR="00FD1665" w:rsidRDefault="00FD1665" w:rsidP="005E6B4E">
      <w:pPr>
        <w:pStyle w:val="EndnoteText"/>
      </w:pPr>
      <w:r>
        <w:rPr>
          <w:rStyle w:val="EndnoteReference"/>
        </w:rPr>
        <w:endnoteRef/>
      </w:r>
      <w:r>
        <w:t xml:space="preserve"> </w:t>
      </w:r>
      <w:r w:rsidRPr="009C3EFF">
        <w:rPr>
          <w:rFonts w:cs="Open Sans"/>
          <w:szCs w:val="24"/>
        </w:rPr>
        <w:t xml:space="preserve">Australian Human Rights Commission, </w:t>
      </w:r>
      <w:r w:rsidRPr="009C3EFF">
        <w:rPr>
          <w:rFonts w:cs="Open Sans"/>
          <w:i/>
          <w:iCs/>
          <w:szCs w:val="24"/>
        </w:rPr>
        <w:t>Children’s Rights Report 2015</w:t>
      </w:r>
      <w:r w:rsidRPr="009C3EFF">
        <w:rPr>
          <w:rFonts w:cs="Open Sans"/>
          <w:szCs w:val="24"/>
        </w:rPr>
        <w:t xml:space="preserve"> (2015) 162; Australian Bureau of Statistics, </w:t>
      </w:r>
      <w:r w:rsidRPr="009C3EFF">
        <w:rPr>
          <w:rFonts w:cs="Open Sans"/>
          <w:i/>
          <w:iCs/>
          <w:szCs w:val="24"/>
        </w:rPr>
        <w:t>4906.0: Personal Safety Survey, Australia, 2016</w:t>
      </w:r>
      <w:r w:rsidRPr="009C3EFF">
        <w:rPr>
          <w:rFonts w:cs="Open Sans"/>
          <w:szCs w:val="24"/>
        </w:rPr>
        <w:t xml:space="preserve"> (</w:t>
      </w:r>
      <w:r>
        <w:rPr>
          <w:rFonts w:cs="Open Sans"/>
          <w:szCs w:val="24"/>
        </w:rPr>
        <w:t xml:space="preserve">8 November </w:t>
      </w:r>
      <w:r w:rsidRPr="009C3EFF">
        <w:rPr>
          <w:rFonts w:cs="Open Sans"/>
          <w:szCs w:val="24"/>
        </w:rPr>
        <w:t>2017).</w:t>
      </w:r>
    </w:p>
  </w:endnote>
  <w:endnote w:id="114">
    <w:p w14:paraId="02F1BDFB" w14:textId="77777777" w:rsidR="00FD1665" w:rsidRDefault="00FD1665" w:rsidP="005E6B4E">
      <w:pPr>
        <w:pStyle w:val="EndnoteText"/>
      </w:pPr>
      <w:r>
        <w:rPr>
          <w:rStyle w:val="EndnoteReference"/>
        </w:rPr>
        <w:endnoteRef/>
      </w:r>
      <w:r>
        <w:t xml:space="preserve"> Australian Institute of Health and Welfare,</w:t>
      </w:r>
      <w:r w:rsidRPr="00D812EB">
        <w:rPr>
          <w:i/>
          <w:iCs/>
        </w:rPr>
        <w:t xml:space="preserve"> </w:t>
      </w:r>
      <w:r w:rsidRPr="001152EF">
        <w:rPr>
          <w:i/>
          <w:iCs/>
        </w:rPr>
        <w:t>Family, Domestic and Sexual Violence in Australia: Continuing the National Story 2019</w:t>
      </w:r>
      <w:r>
        <w:t xml:space="preserve"> (Report, 5 June 2019) 113 &lt;</w:t>
      </w:r>
      <w:r w:rsidRPr="00CC0A00">
        <w:rPr>
          <w:rFonts w:cs="Open Sans"/>
          <w:szCs w:val="24"/>
        </w:rPr>
        <w:t>www.aihw.gov.au/reports/domestic-violence/family-domestic-sexual-violence-australia-2019/report-editions</w:t>
      </w:r>
      <w:r>
        <w:rPr>
          <w:rFonts w:cs="Open Sans"/>
          <w:szCs w:val="24"/>
        </w:rPr>
        <w:t>&gt;.</w:t>
      </w:r>
    </w:p>
  </w:endnote>
  <w:endnote w:id="115">
    <w:p w14:paraId="0F11EEF3" w14:textId="77777777" w:rsidR="00FD1665" w:rsidRDefault="00FD1665" w:rsidP="005E6B4E">
      <w:pPr>
        <w:pStyle w:val="EndnoteText"/>
      </w:pPr>
      <w:r>
        <w:rPr>
          <w:rStyle w:val="EndnoteReference"/>
        </w:rPr>
        <w:endnoteRef/>
      </w:r>
      <w:r>
        <w:t xml:space="preserve"> </w:t>
      </w:r>
      <w:r w:rsidRPr="00F91DA1">
        <w:rPr>
          <w:rFonts w:cs="Open Sans"/>
          <w:szCs w:val="24"/>
        </w:rPr>
        <w:t xml:space="preserve">Secretariat of National Aboriginal and Islander Child Care, National Family Violence Prevention Legal Services and National Aboriginal and Torres Strait Islander Legal Services, </w:t>
      </w:r>
      <w:r w:rsidRPr="00F91DA1">
        <w:rPr>
          <w:rFonts w:cs="Open Sans"/>
          <w:i/>
          <w:iCs/>
          <w:szCs w:val="24"/>
        </w:rPr>
        <w:t>Strong Families, Safe Kids: Family Violence Response and Prevention for Aboriginal and Torres Strait Islander Children and Families</w:t>
      </w:r>
      <w:r w:rsidRPr="00F91DA1">
        <w:rPr>
          <w:rFonts w:cs="Open Sans"/>
          <w:szCs w:val="24"/>
        </w:rPr>
        <w:t xml:space="preserve"> (</w:t>
      </w:r>
      <w:r>
        <w:rPr>
          <w:rFonts w:cs="Open Sans"/>
          <w:szCs w:val="24"/>
        </w:rPr>
        <w:t xml:space="preserve">Report, </w:t>
      </w:r>
      <w:r w:rsidRPr="00F91DA1">
        <w:rPr>
          <w:rFonts w:cs="Open Sans"/>
          <w:szCs w:val="24"/>
        </w:rPr>
        <w:t>September 2017) 9.</w:t>
      </w:r>
    </w:p>
  </w:endnote>
  <w:endnote w:id="116">
    <w:p w14:paraId="0143A742" w14:textId="77777777" w:rsidR="00FD1665" w:rsidRDefault="00FD1665" w:rsidP="005E6B4E">
      <w:pPr>
        <w:pStyle w:val="EndnoteText"/>
      </w:pPr>
      <w:r>
        <w:rPr>
          <w:rStyle w:val="EndnoteReference"/>
        </w:rPr>
        <w:endnoteRef/>
      </w:r>
      <w:r>
        <w:t xml:space="preserve"> </w:t>
      </w:r>
      <w:r w:rsidRPr="00F252FB">
        <w:rPr>
          <w:rFonts w:cs="Open Sans"/>
          <w:i/>
          <w:iCs/>
        </w:rPr>
        <w:t>Royal Commission into Institutional Responses to Child Sexual Abuse</w:t>
      </w:r>
      <w:r w:rsidRPr="00345271">
        <w:rPr>
          <w:rFonts w:cs="Open Sans"/>
        </w:rPr>
        <w:t xml:space="preserve">, </w:t>
      </w:r>
      <w:r>
        <w:rPr>
          <w:rFonts w:cs="Open Sans"/>
        </w:rPr>
        <w:t>(</w:t>
      </w:r>
      <w:r w:rsidRPr="00CB28FC">
        <w:rPr>
          <w:rFonts w:cs="Open Sans"/>
          <w:iCs/>
        </w:rPr>
        <w:t>Final Report</w:t>
      </w:r>
      <w:r>
        <w:rPr>
          <w:rFonts w:cs="Open Sans"/>
          <w:iCs/>
        </w:rPr>
        <w:t>,</w:t>
      </w:r>
      <w:r>
        <w:rPr>
          <w:rFonts w:cs="Open Sans"/>
        </w:rPr>
        <w:t xml:space="preserve"> 2017) </w:t>
      </w:r>
      <w:r>
        <w:rPr>
          <w:rFonts w:cs="Open Sans"/>
          <w:szCs w:val="24"/>
        </w:rPr>
        <w:t>v</w:t>
      </w:r>
      <w:r w:rsidRPr="00D32142">
        <w:rPr>
          <w:rFonts w:cs="Open Sans"/>
          <w:szCs w:val="24"/>
        </w:rPr>
        <w:t>ol 2, 91.</w:t>
      </w:r>
    </w:p>
  </w:endnote>
  <w:endnote w:id="117">
    <w:p w14:paraId="1B74515E" w14:textId="77777777" w:rsidR="00FD1665" w:rsidRDefault="00FD1665" w:rsidP="005E6B4E">
      <w:pPr>
        <w:pStyle w:val="EndnoteText"/>
      </w:pPr>
      <w:r>
        <w:rPr>
          <w:rStyle w:val="EndnoteReference"/>
        </w:rPr>
        <w:endnoteRef/>
      </w:r>
      <w:r>
        <w:t xml:space="preserve"> </w:t>
      </w:r>
      <w:r w:rsidRPr="00A92671">
        <w:rPr>
          <w:rFonts w:cs="Open Sans"/>
          <w:szCs w:val="24"/>
        </w:rPr>
        <w:t xml:space="preserve">Gwynnyth Llewellyn, Sarah Wayland and Gabrielle Hindmarsh, </w:t>
      </w:r>
      <w:r w:rsidRPr="00427C9A">
        <w:rPr>
          <w:rFonts w:cs="Open Sans"/>
          <w:i/>
          <w:iCs/>
          <w:szCs w:val="24"/>
        </w:rPr>
        <w:t>Disability and Child Sexual Abuse in Institutional Contexts</w:t>
      </w:r>
      <w:r>
        <w:rPr>
          <w:rFonts w:cs="Open Sans"/>
          <w:i/>
          <w:iCs/>
          <w:szCs w:val="24"/>
        </w:rPr>
        <w:t>,</w:t>
      </w:r>
      <w:r w:rsidRPr="00A92671">
        <w:rPr>
          <w:rFonts w:cs="Open Sans"/>
          <w:szCs w:val="24"/>
        </w:rPr>
        <w:t xml:space="preserve"> </w:t>
      </w:r>
      <w:r w:rsidRPr="00427C9A">
        <w:rPr>
          <w:rFonts w:cs="Open Sans"/>
          <w:szCs w:val="24"/>
        </w:rPr>
        <w:t>The University of Sydney</w:t>
      </w:r>
      <w:r w:rsidRPr="00A92671">
        <w:rPr>
          <w:rFonts w:cs="Open Sans"/>
          <w:szCs w:val="24"/>
        </w:rPr>
        <w:t xml:space="preserve"> (</w:t>
      </w:r>
      <w:r>
        <w:rPr>
          <w:rFonts w:cs="Open Sans"/>
          <w:szCs w:val="24"/>
        </w:rPr>
        <w:t xml:space="preserve">November </w:t>
      </w:r>
      <w:r w:rsidRPr="00A92671">
        <w:rPr>
          <w:rFonts w:cs="Open Sans"/>
          <w:szCs w:val="24"/>
        </w:rPr>
        <w:t>2016) 65–70.</w:t>
      </w:r>
    </w:p>
  </w:endnote>
  <w:endnote w:id="118">
    <w:p w14:paraId="58623414" w14:textId="77777777" w:rsidR="00FD1665" w:rsidRPr="00345271" w:rsidRDefault="00FD1665" w:rsidP="005E6B4E">
      <w:pPr>
        <w:pStyle w:val="EndnoteText"/>
        <w:rPr>
          <w:rFonts w:cs="Open Sans"/>
        </w:rPr>
      </w:pPr>
      <w:r w:rsidRPr="00345271">
        <w:rPr>
          <w:rStyle w:val="EndnoteReference"/>
        </w:rPr>
        <w:endnoteRef/>
      </w:r>
      <w:r w:rsidRPr="00345271">
        <w:rPr>
          <w:rFonts w:cs="Open Sans"/>
        </w:rPr>
        <w:t xml:space="preserve"> Australian Human Rights Commission, </w:t>
      </w:r>
      <w:r w:rsidRPr="00345271">
        <w:rPr>
          <w:rFonts w:cs="Open Sans"/>
          <w:i/>
        </w:rPr>
        <w:t>Children’s Rights Report 2015</w:t>
      </w:r>
      <w:r w:rsidRPr="00345271">
        <w:rPr>
          <w:rFonts w:cs="Open Sans"/>
        </w:rPr>
        <w:t xml:space="preserve"> (2015) 104 &lt;</w:t>
      </w:r>
      <w:r w:rsidRPr="00BD1A51">
        <w:rPr>
          <w:rFonts w:cs="Open Sans"/>
        </w:rPr>
        <w:t>www.humanrights.gov.au/our-work/childrens-rights/projects/childrens-rights-reports</w:t>
      </w:r>
      <w:r w:rsidRPr="00345271">
        <w:rPr>
          <w:rFonts w:cs="Open Sans"/>
        </w:rPr>
        <w:t>&gt;.</w:t>
      </w:r>
    </w:p>
  </w:endnote>
  <w:endnote w:id="119">
    <w:p w14:paraId="4A74B9B2" w14:textId="77777777" w:rsidR="00FD1665" w:rsidRPr="00345271" w:rsidRDefault="00FD1665" w:rsidP="005E6B4E">
      <w:pPr>
        <w:pStyle w:val="EndnoteText"/>
        <w:rPr>
          <w:rFonts w:cs="Open Sans"/>
        </w:rPr>
      </w:pPr>
      <w:r w:rsidRPr="00345271">
        <w:rPr>
          <w:rStyle w:val="EndnoteReference"/>
        </w:rPr>
        <w:endnoteRef/>
      </w:r>
      <w:r w:rsidRPr="00345271">
        <w:rPr>
          <w:rFonts w:cs="Open Sans"/>
        </w:rPr>
        <w:t xml:space="preserve"> Australian Human Rights Commission, </w:t>
      </w:r>
      <w:r w:rsidRPr="00345271">
        <w:rPr>
          <w:rFonts w:cs="Open Sans"/>
          <w:i/>
        </w:rPr>
        <w:t xml:space="preserve">Children’s Rights Report 2015 </w:t>
      </w:r>
      <w:r w:rsidRPr="00345271">
        <w:rPr>
          <w:rFonts w:cs="Open Sans"/>
        </w:rPr>
        <w:t xml:space="preserve">(2015) 160 </w:t>
      </w:r>
      <w:r w:rsidRPr="00BD1A51">
        <w:rPr>
          <w:rFonts w:cs="Open Sans"/>
        </w:rPr>
        <w:t>&lt;www.humanrights.gov.au/our-work/childrens-rights/projects/childrens-rights-reports</w:t>
      </w:r>
      <w:r w:rsidRPr="00345271">
        <w:rPr>
          <w:rFonts w:cs="Open Sans"/>
        </w:rPr>
        <w:t>&gt;.</w:t>
      </w:r>
    </w:p>
  </w:endnote>
  <w:endnote w:id="120">
    <w:p w14:paraId="7B04BC53" w14:textId="77777777" w:rsidR="00FD1665" w:rsidRPr="00345271" w:rsidRDefault="00FD1665" w:rsidP="005E6B4E">
      <w:pPr>
        <w:pStyle w:val="EndnoteText"/>
        <w:rPr>
          <w:rFonts w:cs="Open Sans"/>
        </w:rPr>
      </w:pPr>
      <w:r w:rsidRPr="00345271">
        <w:rPr>
          <w:rStyle w:val="EndnoteReference"/>
        </w:rPr>
        <w:endnoteRef/>
      </w:r>
      <w:r w:rsidRPr="00345271">
        <w:rPr>
          <w:rFonts w:cs="Open Sans"/>
        </w:rPr>
        <w:t xml:space="preserve"> Australian Human Rights Commission, </w:t>
      </w:r>
      <w:r w:rsidRPr="00345271">
        <w:rPr>
          <w:rFonts w:cs="Open Sans"/>
          <w:i/>
        </w:rPr>
        <w:t xml:space="preserve">Children’s Rights Report 2015 </w:t>
      </w:r>
      <w:r w:rsidRPr="00345271">
        <w:rPr>
          <w:rFonts w:cs="Open Sans"/>
        </w:rPr>
        <w:t>(2015) Chapter 4 &lt;</w:t>
      </w:r>
      <w:r w:rsidRPr="00BD1A51">
        <w:rPr>
          <w:rFonts w:cs="Open Sans"/>
        </w:rPr>
        <w:t>www.humanrights.gov.au/our-work/childrens-rights/projects/childrens-rights-reports</w:t>
      </w:r>
      <w:r w:rsidRPr="00345271">
        <w:rPr>
          <w:rFonts w:cs="Open Sans"/>
        </w:rPr>
        <w:t>&gt;.</w:t>
      </w:r>
    </w:p>
  </w:endnote>
  <w:endnote w:id="121">
    <w:p w14:paraId="7FB9B41C" w14:textId="77777777" w:rsidR="00FD1665" w:rsidRPr="005F67C1" w:rsidRDefault="00FD1665" w:rsidP="005E6B4E">
      <w:pPr>
        <w:pStyle w:val="EndnoteText"/>
        <w:rPr>
          <w:lang w:val="en-US"/>
        </w:rPr>
      </w:pPr>
      <w:r>
        <w:rPr>
          <w:rStyle w:val="EndnoteReference"/>
        </w:rPr>
        <w:endnoteRef/>
      </w:r>
      <w:r>
        <w:t xml:space="preserve"> United Nations </w:t>
      </w:r>
      <w:r w:rsidRPr="00F4408B">
        <w:rPr>
          <w:lang w:val="en-US"/>
        </w:rPr>
        <w:t xml:space="preserve">Committee on the Rights of Persons with Disabilities, </w:t>
      </w:r>
      <w:r w:rsidRPr="00F4408B">
        <w:rPr>
          <w:i/>
          <w:iCs/>
          <w:lang w:val="en-US"/>
        </w:rPr>
        <w:t xml:space="preserve">Concluding </w:t>
      </w:r>
      <w:r>
        <w:rPr>
          <w:i/>
          <w:iCs/>
          <w:lang w:val="en-US"/>
        </w:rPr>
        <w:t>O</w:t>
      </w:r>
      <w:r w:rsidRPr="00F4408B">
        <w:rPr>
          <w:i/>
          <w:iCs/>
          <w:lang w:val="en-US"/>
        </w:rPr>
        <w:t xml:space="preserve">bservations on the </w:t>
      </w:r>
      <w:r>
        <w:rPr>
          <w:i/>
          <w:iCs/>
          <w:lang w:val="en-US"/>
        </w:rPr>
        <w:t>C</w:t>
      </w:r>
      <w:r w:rsidRPr="00F4408B">
        <w:rPr>
          <w:i/>
          <w:iCs/>
          <w:lang w:val="en-US"/>
        </w:rPr>
        <w:t xml:space="preserve">ombined </w:t>
      </w:r>
      <w:r>
        <w:rPr>
          <w:i/>
          <w:iCs/>
          <w:lang w:val="en-US"/>
        </w:rPr>
        <w:t>S</w:t>
      </w:r>
      <w:r w:rsidRPr="00F4408B">
        <w:rPr>
          <w:i/>
          <w:iCs/>
          <w:lang w:val="en-US"/>
        </w:rPr>
        <w:t>econd and</w:t>
      </w:r>
      <w:r>
        <w:rPr>
          <w:i/>
          <w:iCs/>
          <w:lang w:val="en-US"/>
        </w:rPr>
        <w:t xml:space="preserve"> T</w:t>
      </w:r>
      <w:r w:rsidRPr="00F4408B">
        <w:rPr>
          <w:i/>
          <w:iCs/>
          <w:lang w:val="en-US"/>
        </w:rPr>
        <w:t xml:space="preserve">hird </w:t>
      </w:r>
      <w:r>
        <w:rPr>
          <w:i/>
          <w:iCs/>
          <w:lang w:val="en-US"/>
        </w:rPr>
        <w:t>R</w:t>
      </w:r>
      <w:r w:rsidRPr="00F4408B">
        <w:rPr>
          <w:i/>
          <w:iCs/>
          <w:lang w:val="en-US"/>
        </w:rPr>
        <w:t>eports of Australia</w:t>
      </w:r>
      <w:r w:rsidRPr="00F4408B">
        <w:rPr>
          <w:lang w:val="en-US"/>
        </w:rPr>
        <w:t xml:space="preserve">, Advanced unedited version, </w:t>
      </w:r>
      <w:r>
        <w:rPr>
          <w:lang w:val="en-US"/>
        </w:rPr>
        <w:t xml:space="preserve">UN Doc </w:t>
      </w:r>
      <w:r w:rsidRPr="00F4408B">
        <w:rPr>
          <w:lang w:val="en-US"/>
        </w:rPr>
        <w:t>CRPD/C/AUS/CO/2-3 (23 September 2019) para 32.</w:t>
      </w:r>
    </w:p>
  </w:endnote>
  <w:endnote w:id="122">
    <w:p w14:paraId="123F8F09" w14:textId="77777777" w:rsidR="00FD1665" w:rsidRDefault="00FD1665" w:rsidP="005E6B4E">
      <w:pPr>
        <w:pStyle w:val="EndnoteText"/>
      </w:pPr>
      <w:r w:rsidRPr="000D38E8">
        <w:rPr>
          <w:rStyle w:val="EndnoteReference"/>
        </w:rPr>
        <w:endnoteRef/>
      </w:r>
      <w:r w:rsidRPr="000D38E8">
        <w:t xml:space="preserve"> </w:t>
      </w:r>
      <w:r>
        <w:t xml:space="preserve">Australian Institute of Health and Welfare, </w:t>
      </w:r>
      <w:r w:rsidRPr="00D812EB">
        <w:rPr>
          <w:i/>
          <w:iCs/>
        </w:rPr>
        <w:t>Child Protection Australia 2016–17</w:t>
      </w:r>
      <w:r>
        <w:t xml:space="preserve"> (Report, 2018) 51. </w:t>
      </w:r>
    </w:p>
  </w:endnote>
  <w:endnote w:id="123">
    <w:p w14:paraId="2B5EFF4C" w14:textId="77777777" w:rsidR="00FD1665" w:rsidRPr="00345271" w:rsidRDefault="00FD1665" w:rsidP="005E6B4E">
      <w:pPr>
        <w:pStyle w:val="EndnoteText"/>
        <w:rPr>
          <w:rFonts w:cs="Open Sans"/>
        </w:rPr>
      </w:pPr>
      <w:r w:rsidRPr="00345271">
        <w:rPr>
          <w:rStyle w:val="EndnoteReference"/>
        </w:rPr>
        <w:endnoteRef/>
      </w:r>
      <w:r w:rsidRPr="00345271">
        <w:rPr>
          <w:rFonts w:cs="Open Sans"/>
        </w:rPr>
        <w:t xml:space="preserve"> </w:t>
      </w:r>
      <w:r w:rsidRPr="00A31010">
        <w:rPr>
          <w:rFonts w:cs="Open Sans"/>
          <w:i/>
          <w:iCs/>
        </w:rPr>
        <w:t>Royal Commission into Institutional Responses to Child Sexual Abuse,</w:t>
      </w:r>
      <w:r w:rsidRPr="00345271">
        <w:rPr>
          <w:rFonts w:cs="Open Sans"/>
          <w:i/>
        </w:rPr>
        <w:t xml:space="preserve"> </w:t>
      </w:r>
      <w:r>
        <w:rPr>
          <w:rFonts w:cs="Open Sans"/>
          <w:iCs/>
        </w:rPr>
        <w:t>(</w:t>
      </w:r>
      <w:r w:rsidRPr="00900D70">
        <w:rPr>
          <w:rFonts w:cs="Open Sans"/>
          <w:iCs/>
        </w:rPr>
        <w:t>Final Report</w:t>
      </w:r>
      <w:r>
        <w:rPr>
          <w:rFonts w:cs="Open Sans"/>
          <w:iCs/>
        </w:rPr>
        <w:t>,</w:t>
      </w:r>
      <w:r w:rsidRPr="00345271">
        <w:rPr>
          <w:rFonts w:cs="Open Sans"/>
        </w:rPr>
        <w:t xml:space="preserve"> vol 2</w:t>
      </w:r>
      <w:r>
        <w:rPr>
          <w:rFonts w:cs="Open Sans"/>
        </w:rPr>
        <w:t xml:space="preserve">, </w:t>
      </w:r>
      <w:r w:rsidRPr="00345271">
        <w:rPr>
          <w:rFonts w:cs="Open Sans"/>
        </w:rPr>
        <w:t>2017) 78</w:t>
      </w:r>
      <w:r>
        <w:rPr>
          <w:rFonts w:cs="Open Sans"/>
        </w:rPr>
        <w:t xml:space="preserve">. </w:t>
      </w:r>
      <w:r w:rsidRPr="00484E15">
        <w:rPr>
          <w:rFonts w:cs="Open Sans"/>
        </w:rPr>
        <w:t>The N</w:t>
      </w:r>
      <w:r>
        <w:rPr>
          <w:rFonts w:cs="Open Sans"/>
        </w:rPr>
        <w:t>ational Children’s Commissioner</w:t>
      </w:r>
      <w:r w:rsidRPr="00484E15">
        <w:rPr>
          <w:rFonts w:cs="Open Sans"/>
        </w:rPr>
        <w:t xml:space="preserve">, in her </w:t>
      </w:r>
      <w:r w:rsidRPr="006010A6">
        <w:rPr>
          <w:rFonts w:cs="Open Sans"/>
          <w:i/>
          <w:iCs/>
        </w:rPr>
        <w:t>Children’s Rights Report 2017</w:t>
      </w:r>
      <w:r w:rsidRPr="00484E15">
        <w:rPr>
          <w:rFonts w:cs="Open Sans"/>
        </w:rPr>
        <w:t>, has also recommended a routine national child maltreatment incidence and prevalence study. See</w:t>
      </w:r>
      <w:r>
        <w:rPr>
          <w:rFonts w:cs="Open Sans"/>
        </w:rPr>
        <w:t xml:space="preserve"> </w:t>
      </w:r>
      <w:r w:rsidRPr="00484E15">
        <w:rPr>
          <w:rFonts w:cs="Open Sans"/>
        </w:rPr>
        <w:t>Australian Human Rights Commission</w:t>
      </w:r>
      <w:r w:rsidRPr="006010A6">
        <w:rPr>
          <w:rFonts w:cs="Open Sans"/>
          <w:i/>
          <w:iCs/>
        </w:rPr>
        <w:t>, Children’s Rights Report 2017</w:t>
      </w:r>
      <w:r w:rsidRPr="00484E15">
        <w:rPr>
          <w:rFonts w:cs="Open Sans"/>
        </w:rPr>
        <w:t xml:space="preserve"> (2017) 186 &lt;https://www.humanrights.gov.au/our-work/childrens-rights/projects/childrens-rights-reports&gt;.</w:t>
      </w:r>
    </w:p>
  </w:endnote>
  <w:endnote w:id="124">
    <w:p w14:paraId="7674D4D5" w14:textId="77777777" w:rsidR="00FD1665" w:rsidRPr="00345271" w:rsidRDefault="00FD1665" w:rsidP="005E6B4E">
      <w:pPr>
        <w:pStyle w:val="EndnoteText"/>
        <w:rPr>
          <w:rFonts w:cs="Open Sans"/>
        </w:rPr>
      </w:pPr>
      <w:r w:rsidRPr="00345271">
        <w:rPr>
          <w:rStyle w:val="EndnoteReference"/>
        </w:rPr>
        <w:endnoteRef/>
      </w:r>
      <w:r w:rsidRPr="00345271">
        <w:rPr>
          <w:rFonts w:cs="Open Sans"/>
        </w:rPr>
        <w:t xml:space="preserve"> </w:t>
      </w:r>
      <w:r>
        <w:rPr>
          <w:rFonts w:cs="Open Sans"/>
        </w:rPr>
        <w:t xml:space="preserve">Australian Government, </w:t>
      </w:r>
      <w:r w:rsidRPr="00345271">
        <w:rPr>
          <w:rFonts w:cs="Open Sans"/>
          <w:i/>
        </w:rPr>
        <w:t>Australian Government Response to the Royal Commission into Institutional Responses to Child Sexual Abuse</w:t>
      </w:r>
      <w:r w:rsidRPr="00345271">
        <w:rPr>
          <w:rFonts w:cs="Open Sans"/>
        </w:rPr>
        <w:t xml:space="preserve"> (13 June 2018)</w:t>
      </w:r>
      <w:r>
        <w:rPr>
          <w:rFonts w:cs="Open Sans"/>
        </w:rPr>
        <w:t>.</w:t>
      </w:r>
      <w:r w:rsidRPr="00345271">
        <w:rPr>
          <w:rFonts w:cs="Open Sans"/>
        </w:rPr>
        <w:t xml:space="preserve"> </w:t>
      </w:r>
    </w:p>
  </w:endnote>
  <w:endnote w:id="125">
    <w:p w14:paraId="616C5556" w14:textId="77777777" w:rsidR="00FD1665" w:rsidRDefault="00FD1665" w:rsidP="005E6B4E">
      <w:pPr>
        <w:pStyle w:val="EndnoteText"/>
      </w:pPr>
      <w:r>
        <w:rPr>
          <w:rStyle w:val="EndnoteReference"/>
        </w:rPr>
        <w:endnoteRef/>
      </w:r>
      <w:r>
        <w:t xml:space="preserve"> </w:t>
      </w:r>
      <w:r w:rsidRPr="00B10ED7">
        <w:rPr>
          <w:rFonts w:cs="Open Sans"/>
          <w:szCs w:val="24"/>
        </w:rPr>
        <w:t xml:space="preserve">United Nations Committee on the Rights of the Child, </w:t>
      </w:r>
      <w:r w:rsidRPr="00B10ED7">
        <w:rPr>
          <w:rFonts w:cs="Open Sans"/>
          <w:i/>
          <w:iCs/>
          <w:szCs w:val="24"/>
        </w:rPr>
        <w:t>Concluding Observations on the Combined Fifth and Sixth Periodic Reports of Australia</w:t>
      </w:r>
      <w:r w:rsidRPr="00B10ED7">
        <w:rPr>
          <w:rFonts w:cs="Open Sans"/>
          <w:szCs w:val="24"/>
        </w:rPr>
        <w:t>, 82nd Sess, UN Doc CRC/C/AUS/CO/5-6 (30 September 2019) para 30(f).</w:t>
      </w:r>
    </w:p>
  </w:endnote>
  <w:endnote w:id="126">
    <w:p w14:paraId="1412BA42" w14:textId="77777777" w:rsidR="00FD1665" w:rsidRDefault="00FD1665" w:rsidP="005E6B4E">
      <w:pPr>
        <w:pStyle w:val="EndnoteText"/>
      </w:pPr>
      <w:r>
        <w:rPr>
          <w:rStyle w:val="EndnoteReference"/>
        </w:rPr>
        <w:endnoteRef/>
      </w:r>
      <w:r>
        <w:t xml:space="preserve"> </w:t>
      </w:r>
      <w:r w:rsidRPr="00B10ED7">
        <w:rPr>
          <w:rFonts w:cs="Open Sans"/>
          <w:szCs w:val="24"/>
        </w:rPr>
        <w:t xml:space="preserve">United Nations Committee on the Rights of the Child, </w:t>
      </w:r>
      <w:r w:rsidRPr="00B10ED7">
        <w:rPr>
          <w:rFonts w:cs="Open Sans"/>
          <w:i/>
          <w:iCs/>
          <w:szCs w:val="24"/>
        </w:rPr>
        <w:t>Concluding Observations on the Combined Fifth and Sixth Periodic Reports of Australia</w:t>
      </w:r>
      <w:r w:rsidRPr="00B10ED7">
        <w:rPr>
          <w:rFonts w:cs="Open Sans"/>
          <w:szCs w:val="24"/>
        </w:rPr>
        <w:t>, 82nd Sess, UN Doc CRC/C/AUS/CO/5-6 (30 September 2019) para 30(f).</w:t>
      </w:r>
    </w:p>
  </w:endnote>
  <w:endnote w:id="127">
    <w:p w14:paraId="2D802CAD" w14:textId="77777777" w:rsidR="00FD1665" w:rsidRDefault="00FD1665" w:rsidP="005E6B4E">
      <w:pPr>
        <w:pStyle w:val="EndnoteText"/>
      </w:pPr>
      <w:r>
        <w:rPr>
          <w:rStyle w:val="EndnoteReference"/>
        </w:rPr>
        <w:endnoteRef/>
      </w:r>
      <w:r>
        <w:t xml:space="preserve"> </w:t>
      </w:r>
      <w:r w:rsidRPr="00B10ED7">
        <w:rPr>
          <w:rFonts w:cs="Open Sans"/>
          <w:szCs w:val="24"/>
        </w:rPr>
        <w:t xml:space="preserve">United Nations Committee on the Rights of the Child, </w:t>
      </w:r>
      <w:r w:rsidRPr="00B10ED7">
        <w:rPr>
          <w:rFonts w:cs="Open Sans"/>
          <w:i/>
          <w:iCs/>
          <w:szCs w:val="24"/>
        </w:rPr>
        <w:t>Concluding Observations on the Combined Fifth and Sixth Periodic Reports of Australia</w:t>
      </w:r>
      <w:r w:rsidRPr="00B10ED7">
        <w:rPr>
          <w:rFonts w:cs="Open Sans"/>
          <w:szCs w:val="24"/>
        </w:rPr>
        <w:t>, 82nd Sess, UN Doc CRC/C/AUS/CO/5-6 (30 September 2019) para 30(h).</w:t>
      </w:r>
    </w:p>
  </w:endnote>
  <w:endnote w:id="128">
    <w:p w14:paraId="373F095B" w14:textId="77777777" w:rsidR="00FD1665" w:rsidRPr="00EE43A4" w:rsidRDefault="00FD1665" w:rsidP="00871DDC">
      <w:pPr>
        <w:pStyle w:val="EndnoteText"/>
        <w:rPr>
          <w:lang w:val="en-US"/>
        </w:rPr>
      </w:pPr>
      <w:r>
        <w:rPr>
          <w:rStyle w:val="EndnoteReference"/>
        </w:rPr>
        <w:endnoteRef/>
      </w:r>
      <w:r>
        <w:t xml:space="preserve"> </w:t>
      </w:r>
      <w:r w:rsidRPr="00EE43A4">
        <w:rPr>
          <w:rFonts w:cs="Open Sans"/>
          <w:szCs w:val="24"/>
        </w:rPr>
        <w:t>Debbie Noble-Carr, Morag McArthur and Tim Moore</w:t>
      </w:r>
      <w:r>
        <w:rPr>
          <w:rFonts w:cs="Open Sans"/>
          <w:szCs w:val="24"/>
        </w:rPr>
        <w:t xml:space="preserve">, </w:t>
      </w:r>
      <w:r w:rsidRPr="00E906A7">
        <w:rPr>
          <w:rFonts w:cs="Open Sans"/>
          <w:i/>
          <w:iCs/>
          <w:szCs w:val="24"/>
        </w:rPr>
        <w:t>Children’s Experiences of Domestic and Family Violence: Findings from Meta-Synthesis</w:t>
      </w:r>
      <w:r>
        <w:rPr>
          <w:rFonts w:cs="Open Sans"/>
          <w:i/>
          <w:iCs/>
          <w:szCs w:val="24"/>
        </w:rPr>
        <w:t>,</w:t>
      </w:r>
      <w:r w:rsidRPr="002D2616">
        <w:rPr>
          <w:rFonts w:cs="Open Sans"/>
          <w:i/>
          <w:iCs/>
          <w:szCs w:val="24"/>
        </w:rPr>
        <w:t xml:space="preserve"> </w:t>
      </w:r>
      <w:r w:rsidRPr="002D2616">
        <w:rPr>
          <w:rFonts w:cs="Open Sans"/>
          <w:szCs w:val="24"/>
        </w:rPr>
        <w:t>Institute of Child Protection Studies, Australian Catholic University</w:t>
      </w:r>
      <w:r>
        <w:rPr>
          <w:rFonts w:cs="Open Sans"/>
          <w:szCs w:val="24"/>
        </w:rPr>
        <w:t xml:space="preserve"> </w:t>
      </w:r>
      <w:r w:rsidRPr="00EE43A4">
        <w:rPr>
          <w:rFonts w:cs="Open Sans"/>
          <w:szCs w:val="24"/>
        </w:rPr>
        <w:t>(</w:t>
      </w:r>
      <w:r>
        <w:rPr>
          <w:rFonts w:cs="Open Sans"/>
          <w:szCs w:val="24"/>
        </w:rPr>
        <w:t xml:space="preserve">Report, </w:t>
      </w:r>
      <w:r w:rsidRPr="00EE43A4">
        <w:rPr>
          <w:rFonts w:cs="Open Sans"/>
          <w:szCs w:val="24"/>
        </w:rPr>
        <w:t>2017)</w:t>
      </w:r>
      <w:r>
        <w:rPr>
          <w:rFonts w:cs="Open Sans"/>
          <w:szCs w:val="24"/>
        </w:rPr>
        <w:t xml:space="preserve"> </w:t>
      </w:r>
      <w:r w:rsidRPr="00EE43A4">
        <w:rPr>
          <w:rFonts w:cs="Open Sans"/>
          <w:szCs w:val="24"/>
        </w:rPr>
        <w:t>8.</w:t>
      </w:r>
    </w:p>
  </w:endnote>
  <w:endnote w:id="129">
    <w:p w14:paraId="0856B038" w14:textId="77777777" w:rsidR="00FD1665" w:rsidRDefault="00FD1665" w:rsidP="00871DDC">
      <w:pPr>
        <w:pStyle w:val="EndnoteText"/>
      </w:pPr>
      <w:r>
        <w:rPr>
          <w:rStyle w:val="EndnoteReference"/>
        </w:rPr>
        <w:endnoteRef/>
      </w:r>
      <w:r>
        <w:t xml:space="preserve"> </w:t>
      </w:r>
      <w:r w:rsidRPr="00F4408B">
        <w:t>Australian Bureau of Statistics,</w:t>
      </w:r>
      <w:r>
        <w:t xml:space="preserve"> </w:t>
      </w:r>
      <w:r w:rsidRPr="00F4408B">
        <w:rPr>
          <w:i/>
          <w:iCs/>
        </w:rPr>
        <w:t>4906.0: Personal Safety Survey, Australia, 2016</w:t>
      </w:r>
      <w:r>
        <w:t xml:space="preserve"> </w:t>
      </w:r>
      <w:r w:rsidRPr="00F4408B">
        <w:t>(2017)</w:t>
      </w:r>
      <w:r>
        <w:t xml:space="preserve">, </w:t>
      </w:r>
      <w:r w:rsidRPr="00BE0063">
        <w:t>Characteristics and Outcomes of Childhood Abuse</w:t>
      </w:r>
      <w:r>
        <w:t>.</w:t>
      </w:r>
      <w:r w:rsidRPr="00BD1A51">
        <w:t xml:space="preserve"> </w:t>
      </w:r>
    </w:p>
  </w:endnote>
  <w:endnote w:id="130">
    <w:p w14:paraId="386C7184" w14:textId="77777777" w:rsidR="00FD1665" w:rsidRPr="00345271" w:rsidRDefault="00FD1665" w:rsidP="00871DDC">
      <w:pPr>
        <w:pStyle w:val="EndnoteText"/>
        <w:rPr>
          <w:rFonts w:cs="Open Sans"/>
          <w:lang w:val="en-US"/>
        </w:rPr>
      </w:pPr>
      <w:r w:rsidRPr="00345271">
        <w:rPr>
          <w:rStyle w:val="EndnoteReference"/>
        </w:rPr>
        <w:endnoteRef/>
      </w:r>
      <w:r w:rsidRPr="00345271">
        <w:rPr>
          <w:rFonts w:cs="Open Sans"/>
        </w:rPr>
        <w:t xml:space="preserve"> </w:t>
      </w:r>
      <w:r w:rsidRPr="00345271">
        <w:rPr>
          <w:rFonts w:cs="Open Sans"/>
          <w:lang w:val="en-US"/>
        </w:rPr>
        <w:t xml:space="preserve">Australian Human Rights Commission, </w:t>
      </w:r>
      <w:r w:rsidRPr="00345271">
        <w:rPr>
          <w:rFonts w:cs="Open Sans"/>
          <w:i/>
          <w:lang w:val="en-US"/>
        </w:rPr>
        <w:t>Children’s Rights Report</w:t>
      </w:r>
      <w:r w:rsidRPr="00345271">
        <w:rPr>
          <w:rFonts w:cs="Open Sans"/>
          <w:lang w:val="en-US"/>
        </w:rPr>
        <w:t xml:space="preserve"> </w:t>
      </w:r>
      <w:r w:rsidRPr="006010A6">
        <w:rPr>
          <w:rFonts w:cs="Open Sans"/>
          <w:i/>
          <w:iCs/>
          <w:lang w:val="en-US"/>
        </w:rPr>
        <w:t xml:space="preserve">2015 </w:t>
      </w:r>
      <w:r w:rsidRPr="00345271">
        <w:rPr>
          <w:rFonts w:cs="Open Sans"/>
          <w:lang w:val="en-US"/>
        </w:rPr>
        <w:t xml:space="preserve">(2015) 138 </w:t>
      </w:r>
      <w:r w:rsidRPr="00345271">
        <w:rPr>
          <w:rFonts w:cs="Open Sans"/>
        </w:rPr>
        <w:t>&lt;</w:t>
      </w:r>
      <w:r w:rsidRPr="002A009A">
        <w:rPr>
          <w:rFonts w:cs="Open Sans"/>
        </w:rPr>
        <w:t>www.humanrights.gov.au/our-work/childrens-rights/projects/childrens-rights-reports</w:t>
      </w:r>
      <w:r w:rsidRPr="00345271">
        <w:rPr>
          <w:rFonts w:cs="Open Sans"/>
        </w:rPr>
        <w:t>&gt;.</w:t>
      </w:r>
    </w:p>
  </w:endnote>
  <w:endnote w:id="131">
    <w:p w14:paraId="334BB3BD" w14:textId="77777777" w:rsidR="00FD1665" w:rsidRDefault="00FD1665" w:rsidP="00871DDC">
      <w:pPr>
        <w:pStyle w:val="EndnoteText"/>
      </w:pPr>
      <w:r>
        <w:rPr>
          <w:rStyle w:val="EndnoteReference"/>
        </w:rPr>
        <w:endnoteRef/>
      </w:r>
      <w:r>
        <w:t xml:space="preserve"> </w:t>
      </w:r>
      <w:r w:rsidRPr="007C70CE">
        <w:rPr>
          <w:rFonts w:cs="Open Sans"/>
          <w:szCs w:val="24"/>
        </w:rPr>
        <w:t xml:space="preserve">United Nations Committee on the Rights of the Child, </w:t>
      </w:r>
      <w:r w:rsidRPr="007C70CE">
        <w:rPr>
          <w:rFonts w:cs="Open Sans"/>
          <w:i/>
          <w:iCs/>
          <w:szCs w:val="24"/>
        </w:rPr>
        <w:t>Concluding Observations on the Combined Fifth and Sixth Periodic Reports of Australia</w:t>
      </w:r>
      <w:r w:rsidRPr="007C70CE">
        <w:rPr>
          <w:rFonts w:cs="Open Sans"/>
          <w:szCs w:val="24"/>
        </w:rPr>
        <w:t>, 82nd Sess, UN Doc CRC/C/AUS/CO/5-6 (30 September 2019) para 30(b).</w:t>
      </w:r>
    </w:p>
  </w:endnote>
  <w:endnote w:id="132">
    <w:p w14:paraId="7A3B2AE1" w14:textId="77777777" w:rsidR="00FD1665" w:rsidRDefault="00FD1665" w:rsidP="00871DDC">
      <w:pPr>
        <w:pStyle w:val="EndnoteText"/>
      </w:pPr>
      <w:r>
        <w:rPr>
          <w:rStyle w:val="EndnoteReference"/>
        </w:rPr>
        <w:endnoteRef/>
      </w:r>
      <w:r>
        <w:t xml:space="preserve"> </w:t>
      </w:r>
      <w:r w:rsidRPr="007C70CE">
        <w:rPr>
          <w:rFonts w:cs="Open Sans"/>
          <w:szCs w:val="24"/>
        </w:rPr>
        <w:t xml:space="preserve">United Nations Committee on the Rights of the Child, </w:t>
      </w:r>
      <w:r w:rsidRPr="007C70CE">
        <w:rPr>
          <w:rFonts w:cs="Open Sans"/>
          <w:i/>
          <w:iCs/>
          <w:szCs w:val="24"/>
        </w:rPr>
        <w:t>Concluding Observations on the Combined Fifth and Sixth Periodic Reports of Australia</w:t>
      </w:r>
      <w:r w:rsidRPr="007C70CE">
        <w:rPr>
          <w:rFonts w:cs="Open Sans"/>
          <w:szCs w:val="24"/>
        </w:rPr>
        <w:t>, 82nd Sess, UN Doc CRC/C/AUS/CO/5-6 (30 September 2019) para 30(e).</w:t>
      </w:r>
    </w:p>
  </w:endnote>
  <w:endnote w:id="133">
    <w:p w14:paraId="732E63BC" w14:textId="77777777" w:rsidR="00FD1665" w:rsidRDefault="00FD1665" w:rsidP="005D54CD">
      <w:pPr>
        <w:pStyle w:val="EndnoteText"/>
      </w:pPr>
      <w:r>
        <w:rPr>
          <w:rStyle w:val="EndnoteReference"/>
        </w:rPr>
        <w:endnoteRef/>
      </w:r>
      <w:r>
        <w:t xml:space="preserve"> </w:t>
      </w:r>
      <w:r w:rsidRPr="009F6349">
        <w:rPr>
          <w:rFonts w:cs="Open Sans"/>
          <w:szCs w:val="24"/>
        </w:rPr>
        <w:t xml:space="preserve">Australian Institute of Family Studies, </w:t>
      </w:r>
      <w:r w:rsidRPr="009F6349">
        <w:rPr>
          <w:rFonts w:cs="Open Sans"/>
          <w:i/>
          <w:iCs/>
          <w:szCs w:val="24"/>
        </w:rPr>
        <w:t>Corporal Punishment: Key Issues</w:t>
      </w:r>
      <w:r w:rsidRPr="009F6349">
        <w:rPr>
          <w:rFonts w:cs="Open Sans"/>
          <w:szCs w:val="24"/>
        </w:rPr>
        <w:t xml:space="preserve"> (CFCA Resource Sheet, March 2017).</w:t>
      </w:r>
    </w:p>
  </w:endnote>
  <w:endnote w:id="134">
    <w:p w14:paraId="55B51197" w14:textId="77777777" w:rsidR="00FD1665" w:rsidRDefault="00FD1665" w:rsidP="005D54CD">
      <w:pPr>
        <w:pStyle w:val="EndnoteText"/>
      </w:pPr>
      <w:r>
        <w:rPr>
          <w:rStyle w:val="EndnoteReference"/>
        </w:rPr>
        <w:endnoteRef/>
      </w:r>
      <w:r>
        <w:t xml:space="preserve"> Australian Capital Territory, common law; Northern Territory, </w:t>
      </w:r>
      <w:r w:rsidRPr="00D005BF">
        <w:rPr>
          <w:i/>
          <w:iCs/>
        </w:rPr>
        <w:t>Criminal Code Act 1983</w:t>
      </w:r>
      <w:r>
        <w:t xml:space="preserve"> (NT)</w:t>
      </w:r>
      <w:r w:rsidRPr="00BD1A51">
        <w:t xml:space="preserve"> </w:t>
      </w:r>
      <w:r>
        <w:t xml:space="preserve">s 27; Queensland, </w:t>
      </w:r>
      <w:r w:rsidRPr="00D005BF">
        <w:rPr>
          <w:i/>
          <w:iCs/>
        </w:rPr>
        <w:t>Criminal Code Act 1899</w:t>
      </w:r>
      <w:r>
        <w:t xml:space="preserve"> (Qld) s 280; South Australia, common law plus </w:t>
      </w:r>
      <w:r w:rsidRPr="00102709">
        <w:rPr>
          <w:i/>
          <w:iCs/>
        </w:rPr>
        <w:t>Criminal Law Consolidation Act 1935</w:t>
      </w:r>
      <w:r>
        <w:t xml:space="preserve"> (SA)</w:t>
      </w:r>
      <w:r w:rsidRPr="00BD1A51">
        <w:t xml:space="preserve"> </w:t>
      </w:r>
      <w:r>
        <w:t xml:space="preserve">s 22 which provides for contact between persons that would generally be regarded as accepted within the community; Tasmania, </w:t>
      </w:r>
      <w:r w:rsidRPr="00102709">
        <w:rPr>
          <w:i/>
          <w:iCs/>
        </w:rPr>
        <w:t>Criminal Code Act 1924</w:t>
      </w:r>
      <w:r>
        <w:t xml:space="preserve"> s 50 (Tas); Western Australia, </w:t>
      </w:r>
      <w:r w:rsidRPr="00CC3D5F">
        <w:rPr>
          <w:i/>
          <w:iCs/>
        </w:rPr>
        <w:t>Criminal Code 1913</w:t>
      </w:r>
      <w:r>
        <w:t xml:space="preserve"> (WA) s 257; Victoria, common law.</w:t>
      </w:r>
    </w:p>
  </w:endnote>
  <w:endnote w:id="135">
    <w:p w14:paraId="1E70B615" w14:textId="77777777" w:rsidR="00FD1665" w:rsidRDefault="00FD1665" w:rsidP="005D54CD">
      <w:pPr>
        <w:pStyle w:val="EndnoteText"/>
      </w:pPr>
      <w:r>
        <w:rPr>
          <w:rStyle w:val="EndnoteReference"/>
        </w:rPr>
        <w:endnoteRef/>
      </w:r>
      <w:r>
        <w:t xml:space="preserve"> </w:t>
      </w:r>
      <w:r w:rsidRPr="00E96580">
        <w:rPr>
          <w:rFonts w:cs="Open Sans"/>
          <w:szCs w:val="24"/>
        </w:rPr>
        <w:t xml:space="preserve">Australian Institute of Family Studies, </w:t>
      </w:r>
      <w:r w:rsidRPr="00E96580">
        <w:rPr>
          <w:rFonts w:cs="Open Sans"/>
          <w:i/>
          <w:iCs/>
          <w:szCs w:val="24"/>
        </w:rPr>
        <w:t>Corporal Punishment: Key Issues</w:t>
      </w:r>
      <w:r w:rsidRPr="00E96580">
        <w:rPr>
          <w:rFonts w:cs="Open Sans"/>
          <w:szCs w:val="24"/>
        </w:rPr>
        <w:t xml:space="preserve"> (CFCA Resource Sheet, March 2017).</w:t>
      </w:r>
    </w:p>
  </w:endnote>
  <w:endnote w:id="136">
    <w:p w14:paraId="65061081" w14:textId="77777777" w:rsidR="00FD1665" w:rsidRDefault="00FD1665" w:rsidP="005D54CD">
      <w:pPr>
        <w:pStyle w:val="EndnoteText"/>
      </w:pPr>
      <w:r>
        <w:rPr>
          <w:rStyle w:val="EndnoteReference"/>
        </w:rPr>
        <w:endnoteRef/>
      </w:r>
      <w:r>
        <w:t xml:space="preserve"> </w:t>
      </w:r>
      <w:r w:rsidRPr="00A427C3">
        <w:rPr>
          <w:i/>
          <w:iCs/>
        </w:rPr>
        <w:t>Crimes Act 1900</w:t>
      </w:r>
      <w:r>
        <w:t xml:space="preserve"> (NSW) s 61AA.</w:t>
      </w:r>
    </w:p>
  </w:endnote>
  <w:endnote w:id="137">
    <w:p w14:paraId="34B40CA4" w14:textId="77777777" w:rsidR="00FD1665" w:rsidRDefault="00FD1665" w:rsidP="005D54CD">
      <w:pPr>
        <w:pStyle w:val="EndnoteText"/>
      </w:pPr>
      <w:r>
        <w:rPr>
          <w:rStyle w:val="EndnoteReference"/>
        </w:rPr>
        <w:endnoteRef/>
      </w:r>
      <w:r>
        <w:t xml:space="preserve"> </w:t>
      </w:r>
      <w:r w:rsidRPr="00A92671">
        <w:rPr>
          <w:rFonts w:cs="Open Sans"/>
          <w:szCs w:val="24"/>
        </w:rPr>
        <w:t xml:space="preserve">Elizabeth T Gershoff and Andrew Grogan-Kaylor, ‘Spanking and Child Outcomes: Old Controversies and New Meta-Analyses.’ (2016) 30(4) </w:t>
      </w:r>
      <w:r w:rsidRPr="00A92671">
        <w:rPr>
          <w:rFonts w:cs="Open Sans"/>
          <w:i/>
          <w:iCs/>
          <w:szCs w:val="24"/>
        </w:rPr>
        <w:t>Journal of Family Psychology</w:t>
      </w:r>
      <w:r w:rsidRPr="00A92671">
        <w:rPr>
          <w:rFonts w:cs="Open Sans"/>
          <w:szCs w:val="24"/>
        </w:rPr>
        <w:t xml:space="preserve"> 453.</w:t>
      </w:r>
    </w:p>
  </w:endnote>
  <w:endnote w:id="138">
    <w:p w14:paraId="7A55B901" w14:textId="77777777" w:rsidR="00FD1665" w:rsidRDefault="00FD1665" w:rsidP="005D54CD">
      <w:pPr>
        <w:pStyle w:val="EndnoteText"/>
      </w:pPr>
      <w:r>
        <w:rPr>
          <w:rStyle w:val="EndnoteReference"/>
        </w:rPr>
        <w:endnoteRef/>
      </w:r>
      <w:r>
        <w:t xml:space="preserve"> </w:t>
      </w:r>
      <w:r w:rsidRPr="00E96580">
        <w:rPr>
          <w:rFonts w:cs="Open Sans"/>
          <w:szCs w:val="24"/>
        </w:rPr>
        <w:t xml:space="preserve">Australian Institute of Family Studies, </w:t>
      </w:r>
      <w:r w:rsidRPr="00E96580">
        <w:rPr>
          <w:rFonts w:cs="Open Sans"/>
          <w:i/>
          <w:iCs/>
          <w:szCs w:val="24"/>
        </w:rPr>
        <w:t>Corporal Punishment: Key Issues</w:t>
      </w:r>
      <w:r w:rsidRPr="00E96580">
        <w:rPr>
          <w:rFonts w:cs="Open Sans"/>
          <w:szCs w:val="24"/>
        </w:rPr>
        <w:t xml:space="preserve"> (CFCA Resource Sheet, March 2017).</w:t>
      </w:r>
    </w:p>
  </w:endnote>
  <w:endnote w:id="139">
    <w:p w14:paraId="45A75BDE" w14:textId="77777777" w:rsidR="00FD1665" w:rsidRDefault="00FD1665" w:rsidP="005D54CD">
      <w:pPr>
        <w:pStyle w:val="EndnoteText"/>
      </w:pPr>
      <w:r>
        <w:rPr>
          <w:rStyle w:val="EndnoteReference"/>
        </w:rPr>
        <w:endnoteRef/>
      </w:r>
      <w:r>
        <w:t xml:space="preserve"> </w:t>
      </w:r>
      <w:r w:rsidRPr="00E96580">
        <w:rPr>
          <w:rFonts w:cs="Open Sans"/>
          <w:szCs w:val="24"/>
        </w:rPr>
        <w:t xml:space="preserve">UNICEF, </w:t>
      </w:r>
      <w:r w:rsidRPr="00E96580">
        <w:rPr>
          <w:rFonts w:cs="Open Sans"/>
          <w:i/>
          <w:iCs/>
          <w:szCs w:val="24"/>
        </w:rPr>
        <w:t>Hidden in Plain Sight: A Statistical Analysis of Violence against Children</w:t>
      </w:r>
      <w:r w:rsidRPr="00E96580">
        <w:rPr>
          <w:rFonts w:cs="Open Sans"/>
          <w:szCs w:val="24"/>
        </w:rPr>
        <w:t xml:space="preserve"> (September 2014) 96.</w:t>
      </w:r>
    </w:p>
  </w:endnote>
  <w:endnote w:id="140">
    <w:p w14:paraId="3BD8D47C" w14:textId="77777777" w:rsidR="00FD1665" w:rsidRDefault="00FD1665" w:rsidP="002A4164">
      <w:pPr>
        <w:pStyle w:val="EndnoteText"/>
      </w:pPr>
      <w:r>
        <w:rPr>
          <w:rStyle w:val="EndnoteReference"/>
        </w:rPr>
        <w:endnoteRef/>
      </w:r>
      <w:r>
        <w:t xml:space="preserve"> </w:t>
      </w:r>
      <w:r w:rsidRPr="00206BAD">
        <w:rPr>
          <w:i/>
          <w:iCs/>
        </w:rPr>
        <w:t>Education Act 2004</w:t>
      </w:r>
      <w:r>
        <w:t xml:space="preserve"> (ACT) s 7.</w:t>
      </w:r>
    </w:p>
  </w:endnote>
  <w:endnote w:id="141">
    <w:p w14:paraId="085C7523" w14:textId="77777777" w:rsidR="00FD1665" w:rsidRDefault="00FD1665" w:rsidP="002A4164">
      <w:pPr>
        <w:pStyle w:val="EndnoteText"/>
      </w:pPr>
      <w:r>
        <w:rPr>
          <w:rStyle w:val="EndnoteReference"/>
        </w:rPr>
        <w:endnoteRef/>
      </w:r>
      <w:r>
        <w:t xml:space="preserve"> </w:t>
      </w:r>
      <w:r w:rsidRPr="00206BAD">
        <w:rPr>
          <w:i/>
          <w:iCs/>
        </w:rPr>
        <w:t>Education Act 1990</w:t>
      </w:r>
      <w:r>
        <w:t xml:space="preserve"> (NSW), s 35(2a) and s 47(1h); </w:t>
      </w:r>
      <w:r w:rsidRPr="00206BAD">
        <w:rPr>
          <w:i/>
          <w:iCs/>
        </w:rPr>
        <w:t>Children (Education and Care Services) National Law</w:t>
      </w:r>
      <w:r>
        <w:t xml:space="preserve"> (NSW) No 104a.</w:t>
      </w:r>
    </w:p>
  </w:endnote>
  <w:endnote w:id="142">
    <w:p w14:paraId="5E067C41" w14:textId="77777777" w:rsidR="00FD1665" w:rsidRDefault="00FD1665" w:rsidP="002A4164">
      <w:pPr>
        <w:pStyle w:val="EndnoteText"/>
      </w:pPr>
      <w:r w:rsidRPr="00900201">
        <w:rPr>
          <w:rStyle w:val="EndnoteReference"/>
        </w:rPr>
        <w:endnoteRef/>
      </w:r>
      <w:r w:rsidRPr="00900201">
        <w:t xml:space="preserve"> </w:t>
      </w:r>
      <w:r w:rsidRPr="00900201">
        <w:rPr>
          <w:i/>
          <w:iCs/>
        </w:rPr>
        <w:t>Education Act 2015</w:t>
      </w:r>
      <w:r w:rsidRPr="00900201">
        <w:t xml:space="preserve"> (NT)</w:t>
      </w:r>
      <w:r>
        <w:t xml:space="preserve"> s 162.</w:t>
      </w:r>
    </w:p>
  </w:endnote>
  <w:endnote w:id="143">
    <w:p w14:paraId="39D9C0D3" w14:textId="77777777" w:rsidR="00FD1665" w:rsidRDefault="00FD1665" w:rsidP="002A4164">
      <w:pPr>
        <w:pStyle w:val="EndnoteText"/>
      </w:pPr>
      <w:r>
        <w:rPr>
          <w:rStyle w:val="EndnoteReference"/>
        </w:rPr>
        <w:endnoteRef/>
      </w:r>
      <w:r>
        <w:t xml:space="preserve"> </w:t>
      </w:r>
      <w:r w:rsidRPr="009416FD">
        <w:rPr>
          <w:i/>
          <w:iCs/>
        </w:rPr>
        <w:t>Education and Children’s Services Act 2019</w:t>
      </w:r>
      <w:r>
        <w:t xml:space="preserve"> (SA) s 83.</w:t>
      </w:r>
    </w:p>
  </w:endnote>
  <w:endnote w:id="144">
    <w:p w14:paraId="71C7381D" w14:textId="77777777" w:rsidR="00FD1665" w:rsidRDefault="00FD1665" w:rsidP="002A4164">
      <w:pPr>
        <w:pStyle w:val="EndnoteText"/>
      </w:pPr>
      <w:r>
        <w:rPr>
          <w:rStyle w:val="EndnoteReference"/>
        </w:rPr>
        <w:endnoteRef/>
      </w:r>
      <w:r>
        <w:t xml:space="preserve"> </w:t>
      </w:r>
      <w:r w:rsidRPr="00DD0B81">
        <w:rPr>
          <w:i/>
          <w:iCs/>
        </w:rPr>
        <w:t>Education Act 2016</w:t>
      </w:r>
      <w:r>
        <w:t xml:space="preserve"> (Tas) s 248.</w:t>
      </w:r>
    </w:p>
  </w:endnote>
  <w:endnote w:id="145">
    <w:p w14:paraId="02C0AC19" w14:textId="77777777" w:rsidR="00FD1665" w:rsidRDefault="00FD1665" w:rsidP="002A4164">
      <w:pPr>
        <w:pStyle w:val="EndnoteText"/>
      </w:pPr>
      <w:r>
        <w:rPr>
          <w:rStyle w:val="EndnoteReference"/>
        </w:rPr>
        <w:endnoteRef/>
      </w:r>
      <w:r>
        <w:t xml:space="preserve"> </w:t>
      </w:r>
      <w:r w:rsidRPr="00525ADF">
        <w:rPr>
          <w:i/>
          <w:iCs/>
        </w:rPr>
        <w:t>Education and Training Reform Act 2006</w:t>
      </w:r>
      <w:r>
        <w:t xml:space="preserve"> (Vic) s 4.3.1; Education and Training Reform Regulations 2007 (Vic), reg 14; </w:t>
      </w:r>
      <w:r w:rsidRPr="00525ADF">
        <w:rPr>
          <w:i/>
          <w:iCs/>
        </w:rPr>
        <w:t xml:space="preserve">Education and Care Services </w:t>
      </w:r>
      <w:r>
        <w:rPr>
          <w:i/>
          <w:iCs/>
        </w:rPr>
        <w:t>N</w:t>
      </w:r>
      <w:r w:rsidRPr="00525ADF">
        <w:rPr>
          <w:i/>
          <w:iCs/>
        </w:rPr>
        <w:t>ational Law Act 2010</w:t>
      </w:r>
      <w:r>
        <w:t xml:space="preserve"> (Vic) s 166.</w:t>
      </w:r>
    </w:p>
  </w:endnote>
  <w:endnote w:id="146">
    <w:p w14:paraId="3496DC6D" w14:textId="77777777" w:rsidR="00FD1665" w:rsidRPr="00345271" w:rsidRDefault="00FD1665" w:rsidP="002A4164">
      <w:pPr>
        <w:pStyle w:val="EndnoteText"/>
        <w:rPr>
          <w:rFonts w:cs="Open Sans"/>
        </w:rPr>
      </w:pPr>
      <w:r w:rsidRPr="00345271">
        <w:rPr>
          <w:rStyle w:val="EndnoteReference"/>
        </w:rPr>
        <w:endnoteRef/>
      </w:r>
      <w:r w:rsidRPr="00345271">
        <w:rPr>
          <w:rFonts w:cs="Open Sans"/>
        </w:rPr>
        <w:t xml:space="preserve"> Australian Institute of Family Studies, </w:t>
      </w:r>
      <w:r w:rsidRPr="00345271">
        <w:rPr>
          <w:rFonts w:cs="Open Sans"/>
          <w:i/>
        </w:rPr>
        <w:t>Corporal punishment: Key Issues</w:t>
      </w:r>
      <w:r w:rsidRPr="00345271">
        <w:rPr>
          <w:rFonts w:cs="Open Sans"/>
        </w:rPr>
        <w:t xml:space="preserve"> (March 2017) &lt;</w:t>
      </w:r>
      <w:r w:rsidRPr="002A009A">
        <w:rPr>
          <w:rFonts w:cs="Open Sans"/>
        </w:rPr>
        <w:t>aifs.gov.au/cfca/publications/corporal-punishment-key-issues</w:t>
      </w:r>
      <w:r>
        <w:rPr>
          <w:rFonts w:cs="Open Sans"/>
        </w:rPr>
        <w:t>&gt;.</w:t>
      </w:r>
    </w:p>
  </w:endnote>
  <w:endnote w:id="147">
    <w:p w14:paraId="1A9314EC" w14:textId="77777777" w:rsidR="00FD1665" w:rsidRDefault="00FD1665" w:rsidP="002A4164">
      <w:pPr>
        <w:pStyle w:val="EndnoteText"/>
      </w:pPr>
      <w:r>
        <w:rPr>
          <w:rStyle w:val="EndnoteReference"/>
        </w:rPr>
        <w:endnoteRef/>
      </w:r>
      <w:r>
        <w:t xml:space="preserve"> </w:t>
      </w:r>
      <w:r w:rsidRPr="00DF6A88">
        <w:rPr>
          <w:rFonts w:cs="Open Sans"/>
          <w:szCs w:val="24"/>
        </w:rPr>
        <w:t xml:space="preserve">Australian Institute of Family Studies, </w:t>
      </w:r>
      <w:r w:rsidRPr="00DF6A88">
        <w:rPr>
          <w:rFonts w:cs="Open Sans"/>
          <w:i/>
          <w:iCs/>
          <w:szCs w:val="24"/>
        </w:rPr>
        <w:t>Corporal Punishment: Key Issues</w:t>
      </w:r>
      <w:r w:rsidRPr="00DF6A88">
        <w:rPr>
          <w:rFonts w:cs="Open Sans"/>
          <w:szCs w:val="24"/>
        </w:rPr>
        <w:t xml:space="preserve"> (CFCA Resource Sheet, March 2017).</w:t>
      </w:r>
    </w:p>
  </w:endnote>
  <w:endnote w:id="148">
    <w:p w14:paraId="17966B9E" w14:textId="77777777" w:rsidR="00FD1665" w:rsidRDefault="00FD1665" w:rsidP="002A4164">
      <w:pPr>
        <w:pStyle w:val="EndnoteText"/>
      </w:pPr>
      <w:r>
        <w:rPr>
          <w:rStyle w:val="EndnoteReference"/>
        </w:rPr>
        <w:endnoteRef/>
      </w:r>
      <w:r>
        <w:t xml:space="preserve"> </w:t>
      </w:r>
      <w:r w:rsidRPr="00DF6A88">
        <w:rPr>
          <w:rFonts w:cs="Open Sans"/>
          <w:szCs w:val="24"/>
        </w:rPr>
        <w:t xml:space="preserve">Australian Institute of Family Studies, </w:t>
      </w:r>
      <w:r w:rsidRPr="00DF6A88">
        <w:rPr>
          <w:rFonts w:cs="Open Sans"/>
          <w:i/>
          <w:iCs/>
          <w:szCs w:val="24"/>
        </w:rPr>
        <w:t>Corporal Punishment: Key Issues</w:t>
      </w:r>
      <w:r w:rsidRPr="00DF6A88">
        <w:rPr>
          <w:rFonts w:cs="Open Sans"/>
          <w:szCs w:val="24"/>
        </w:rPr>
        <w:t xml:space="preserve"> (CFCA Resource Sheet, March 2017).</w:t>
      </w:r>
    </w:p>
  </w:endnote>
  <w:endnote w:id="149">
    <w:p w14:paraId="00AB43A0" w14:textId="77777777" w:rsidR="00FD1665" w:rsidRPr="00DD0B81" w:rsidRDefault="00FD1665" w:rsidP="002A4164">
      <w:pPr>
        <w:pStyle w:val="EndnoteText"/>
        <w:rPr>
          <w:lang w:val="en-US"/>
        </w:rPr>
      </w:pPr>
      <w:r>
        <w:rPr>
          <w:rStyle w:val="EndnoteReference"/>
        </w:rPr>
        <w:endnoteRef/>
      </w:r>
      <w:r>
        <w:t xml:space="preserve"> </w:t>
      </w:r>
      <w:r w:rsidRPr="00DD0B81">
        <w:rPr>
          <w:rFonts w:cs="Open Sans"/>
          <w:szCs w:val="24"/>
        </w:rPr>
        <w:t xml:space="preserve">Global Initiative to End All Corporal Punishment of Children, </w:t>
      </w:r>
      <w:r w:rsidRPr="00DD0B81">
        <w:rPr>
          <w:rFonts w:cs="Open Sans"/>
          <w:i/>
          <w:iCs/>
          <w:szCs w:val="24"/>
        </w:rPr>
        <w:t>Corporal Punishment of Children in Australia</w:t>
      </w:r>
      <w:r>
        <w:rPr>
          <w:rFonts w:cs="Open Sans"/>
          <w:i/>
          <w:iCs/>
          <w:szCs w:val="24"/>
        </w:rPr>
        <w:t xml:space="preserve"> </w:t>
      </w:r>
      <w:r w:rsidRPr="00DD0B81">
        <w:rPr>
          <w:rFonts w:cs="Open Sans"/>
          <w:szCs w:val="24"/>
        </w:rPr>
        <w:t>(August 2019) 5.</w:t>
      </w:r>
    </w:p>
  </w:endnote>
  <w:endnote w:id="150">
    <w:p w14:paraId="454DFF95" w14:textId="77777777" w:rsidR="00FD1665" w:rsidRPr="00DD0B81" w:rsidRDefault="00FD1665" w:rsidP="002A4164">
      <w:pPr>
        <w:pStyle w:val="EndnoteText"/>
        <w:rPr>
          <w:lang w:val="en-US"/>
        </w:rPr>
      </w:pPr>
      <w:r>
        <w:rPr>
          <w:rStyle w:val="EndnoteReference"/>
        </w:rPr>
        <w:endnoteRef/>
      </w:r>
      <w:r>
        <w:t xml:space="preserve"> </w:t>
      </w:r>
      <w:r w:rsidRPr="00DD0B81">
        <w:rPr>
          <w:rFonts w:cs="Open Sans"/>
          <w:szCs w:val="24"/>
        </w:rPr>
        <w:t xml:space="preserve">Global Initiative to End All Corporal Punishment of Children, </w:t>
      </w:r>
      <w:r w:rsidRPr="00DD0B81">
        <w:rPr>
          <w:rFonts w:cs="Open Sans"/>
          <w:i/>
          <w:iCs/>
          <w:szCs w:val="24"/>
        </w:rPr>
        <w:t>Corporal Punishment of Children in Australia</w:t>
      </w:r>
      <w:r>
        <w:rPr>
          <w:rFonts w:cs="Open Sans"/>
          <w:i/>
          <w:iCs/>
          <w:szCs w:val="24"/>
        </w:rPr>
        <w:t xml:space="preserve"> </w:t>
      </w:r>
      <w:r w:rsidRPr="00DD0B81">
        <w:rPr>
          <w:rFonts w:cs="Open Sans"/>
          <w:szCs w:val="24"/>
        </w:rPr>
        <w:t>(August 2019) 5.</w:t>
      </w:r>
    </w:p>
  </w:endnote>
  <w:endnote w:id="151">
    <w:p w14:paraId="58807E00" w14:textId="77777777" w:rsidR="00FD1665" w:rsidRPr="00C127A8" w:rsidRDefault="00FD1665" w:rsidP="002A4164">
      <w:pPr>
        <w:pStyle w:val="EndnoteText"/>
        <w:rPr>
          <w:lang w:val="en-US"/>
        </w:rPr>
      </w:pPr>
      <w:r>
        <w:rPr>
          <w:rStyle w:val="EndnoteReference"/>
        </w:rPr>
        <w:endnoteRef/>
      </w:r>
      <w:r>
        <w:t xml:space="preserve"> United Nations </w:t>
      </w:r>
      <w:r w:rsidRPr="00360EB0">
        <w:rPr>
          <w:lang w:val="en-US"/>
        </w:rPr>
        <w:t xml:space="preserve">Committee on the Rights of Persons with Disabilities, </w:t>
      </w:r>
      <w:r w:rsidRPr="00360EB0">
        <w:rPr>
          <w:i/>
          <w:iCs/>
          <w:lang w:val="en-US"/>
        </w:rPr>
        <w:t xml:space="preserve">Concluding </w:t>
      </w:r>
      <w:r>
        <w:rPr>
          <w:i/>
          <w:iCs/>
          <w:lang w:val="en-US"/>
        </w:rPr>
        <w:t>O</w:t>
      </w:r>
      <w:r w:rsidRPr="00360EB0">
        <w:rPr>
          <w:i/>
          <w:iCs/>
          <w:lang w:val="en-US"/>
        </w:rPr>
        <w:t xml:space="preserve">bservations on the </w:t>
      </w:r>
      <w:r>
        <w:rPr>
          <w:i/>
          <w:iCs/>
          <w:lang w:val="en-US"/>
        </w:rPr>
        <w:t>Co</w:t>
      </w:r>
      <w:r w:rsidRPr="00360EB0">
        <w:rPr>
          <w:i/>
          <w:iCs/>
          <w:lang w:val="en-US"/>
        </w:rPr>
        <w:t xml:space="preserve">mbined </w:t>
      </w:r>
      <w:r>
        <w:rPr>
          <w:i/>
          <w:iCs/>
          <w:lang w:val="en-US"/>
        </w:rPr>
        <w:t>S</w:t>
      </w:r>
      <w:r w:rsidRPr="00360EB0">
        <w:rPr>
          <w:i/>
          <w:iCs/>
          <w:lang w:val="en-US"/>
        </w:rPr>
        <w:t xml:space="preserve">econd and </w:t>
      </w:r>
      <w:r>
        <w:rPr>
          <w:i/>
          <w:iCs/>
          <w:lang w:val="en-US"/>
        </w:rPr>
        <w:t>T</w:t>
      </w:r>
      <w:r w:rsidRPr="00360EB0">
        <w:rPr>
          <w:i/>
          <w:iCs/>
          <w:lang w:val="en-US"/>
        </w:rPr>
        <w:t xml:space="preserve">hird </w:t>
      </w:r>
      <w:r>
        <w:rPr>
          <w:i/>
          <w:iCs/>
          <w:lang w:val="en-US"/>
        </w:rPr>
        <w:t>R</w:t>
      </w:r>
      <w:r w:rsidRPr="00360EB0">
        <w:rPr>
          <w:i/>
          <w:iCs/>
          <w:lang w:val="en-US"/>
        </w:rPr>
        <w:t>eports of Australia</w:t>
      </w:r>
      <w:r w:rsidRPr="00360EB0">
        <w:rPr>
          <w:lang w:val="en-US"/>
        </w:rPr>
        <w:t xml:space="preserve">, Advanced unedited version, </w:t>
      </w:r>
      <w:r>
        <w:rPr>
          <w:lang w:val="en-US"/>
        </w:rPr>
        <w:t xml:space="preserve">CRPD/C/AUS/CO/2-3 </w:t>
      </w:r>
      <w:r w:rsidRPr="00360EB0">
        <w:rPr>
          <w:lang w:val="en-US"/>
        </w:rPr>
        <w:t>(23 September 2019)</w:t>
      </w:r>
      <w:r>
        <w:rPr>
          <w:lang w:val="en-US"/>
        </w:rPr>
        <w:t xml:space="preserve"> para 30(a). </w:t>
      </w:r>
    </w:p>
  </w:endnote>
  <w:endnote w:id="152">
    <w:p w14:paraId="546EAB9A" w14:textId="77777777" w:rsidR="00FD1665" w:rsidRDefault="00FD1665" w:rsidP="002A4164">
      <w:pPr>
        <w:pStyle w:val="EndnoteText"/>
      </w:pPr>
      <w:r>
        <w:rPr>
          <w:rStyle w:val="EndnoteReference"/>
        </w:rPr>
        <w:endnoteRef/>
      </w:r>
      <w:r>
        <w:t xml:space="preserve"> </w:t>
      </w:r>
      <w:r w:rsidRPr="00041F7B">
        <w:rPr>
          <w:rFonts w:cs="Open Sans"/>
          <w:szCs w:val="24"/>
        </w:rPr>
        <w:t xml:space="preserve">United Nations Committee on the Rights of the Child, </w:t>
      </w:r>
      <w:r w:rsidRPr="00041F7B">
        <w:rPr>
          <w:rFonts w:cs="Open Sans"/>
          <w:i/>
          <w:iCs/>
          <w:szCs w:val="24"/>
        </w:rPr>
        <w:t>Concluding Observations on the Combined Fifth and Sixth Periodic Reports of Australia</w:t>
      </w:r>
      <w:r w:rsidRPr="00041F7B">
        <w:rPr>
          <w:rFonts w:cs="Open Sans"/>
          <w:szCs w:val="24"/>
        </w:rPr>
        <w:t>, 82nd Sess, UN Doc CRC/C/AUS/CO/5-6 (30 September 2019) para 28(a).</w:t>
      </w:r>
    </w:p>
  </w:endnote>
  <w:endnote w:id="153">
    <w:p w14:paraId="34BA1879" w14:textId="77777777" w:rsidR="00FD1665" w:rsidRDefault="00FD1665" w:rsidP="002A4164">
      <w:pPr>
        <w:pStyle w:val="EndnoteText"/>
      </w:pPr>
      <w:r>
        <w:rPr>
          <w:rStyle w:val="EndnoteReference"/>
        </w:rPr>
        <w:endnoteRef/>
      </w:r>
      <w:r>
        <w:t xml:space="preserve"> </w:t>
      </w:r>
      <w:r w:rsidRPr="00041F7B">
        <w:rPr>
          <w:rFonts w:cs="Open Sans"/>
          <w:szCs w:val="24"/>
        </w:rPr>
        <w:t xml:space="preserve">United Nations Committee on the Rights of the Child, </w:t>
      </w:r>
      <w:r w:rsidRPr="00041F7B">
        <w:rPr>
          <w:rFonts w:cs="Open Sans"/>
          <w:i/>
          <w:iCs/>
          <w:szCs w:val="24"/>
        </w:rPr>
        <w:t>Concluding Observations on the Combined Fifth and Sixth Periodic Reports of Australia</w:t>
      </w:r>
      <w:r w:rsidRPr="00041F7B">
        <w:rPr>
          <w:rFonts w:cs="Open Sans"/>
          <w:szCs w:val="24"/>
        </w:rPr>
        <w:t>, 82nd Sess, UN Doc CRC/C/AUS/CO/5-6 (30 September 2019) para 28(b).</w:t>
      </w:r>
    </w:p>
  </w:endnote>
  <w:endnote w:id="154">
    <w:p w14:paraId="243EF821" w14:textId="77777777" w:rsidR="00FD1665" w:rsidRDefault="00FD1665" w:rsidP="002A4164">
      <w:pPr>
        <w:pStyle w:val="EndnoteText"/>
      </w:pPr>
      <w:r>
        <w:rPr>
          <w:rStyle w:val="EndnoteReference"/>
        </w:rPr>
        <w:endnoteRef/>
      </w:r>
      <w:r>
        <w:t xml:space="preserve"> </w:t>
      </w:r>
      <w:r w:rsidRPr="00417D7E">
        <w:rPr>
          <w:rFonts w:cs="Open Sans"/>
          <w:szCs w:val="24"/>
        </w:rPr>
        <w:t xml:space="preserve">Australian Bureau of Statistics, </w:t>
      </w:r>
      <w:r w:rsidRPr="00417D7E">
        <w:rPr>
          <w:rFonts w:cs="Open Sans"/>
          <w:i/>
          <w:iCs/>
          <w:szCs w:val="24"/>
        </w:rPr>
        <w:t>4906.0: Personal Safety Survey, Australia, 2016</w:t>
      </w:r>
      <w:r w:rsidRPr="00417D7E">
        <w:rPr>
          <w:rFonts w:cs="Open Sans"/>
          <w:szCs w:val="24"/>
        </w:rPr>
        <w:t xml:space="preserve"> (2017).</w:t>
      </w:r>
    </w:p>
  </w:endnote>
  <w:endnote w:id="155">
    <w:p w14:paraId="1EC1DD50" w14:textId="77777777" w:rsidR="00FD1665" w:rsidRDefault="00FD1665" w:rsidP="002A4164">
      <w:pPr>
        <w:pStyle w:val="EndnoteText"/>
      </w:pPr>
      <w:r>
        <w:rPr>
          <w:rStyle w:val="EndnoteReference"/>
        </w:rPr>
        <w:endnoteRef/>
      </w:r>
      <w:r>
        <w:t xml:space="preserve"> </w:t>
      </w:r>
      <w:r w:rsidRPr="00417D7E">
        <w:rPr>
          <w:rFonts w:cs="Open Sans"/>
          <w:szCs w:val="24"/>
        </w:rPr>
        <w:t xml:space="preserve">Australian Bureau of Statistics, </w:t>
      </w:r>
      <w:r w:rsidRPr="00417D7E">
        <w:rPr>
          <w:rFonts w:cs="Open Sans"/>
          <w:i/>
          <w:iCs/>
          <w:szCs w:val="24"/>
        </w:rPr>
        <w:t>4906.0: Personal Safety Survey, Australia, 2016</w:t>
      </w:r>
      <w:r w:rsidRPr="00417D7E">
        <w:rPr>
          <w:rFonts w:cs="Open Sans"/>
          <w:szCs w:val="24"/>
        </w:rPr>
        <w:t xml:space="preserve"> (2017) Table 30.</w:t>
      </w:r>
    </w:p>
  </w:endnote>
  <w:endnote w:id="156">
    <w:p w14:paraId="0E53F8F1" w14:textId="77777777" w:rsidR="00FD1665" w:rsidRDefault="00FD1665" w:rsidP="002A4164">
      <w:pPr>
        <w:pStyle w:val="EndnoteText"/>
      </w:pPr>
      <w:r>
        <w:rPr>
          <w:rStyle w:val="EndnoteReference"/>
        </w:rPr>
        <w:endnoteRef/>
      </w:r>
      <w:r>
        <w:t xml:space="preserve"> </w:t>
      </w:r>
      <w:r w:rsidRPr="00417D7E">
        <w:rPr>
          <w:rFonts w:cs="Open Sans"/>
          <w:szCs w:val="24"/>
        </w:rPr>
        <w:t xml:space="preserve">Australian Bureau of Statistics, </w:t>
      </w:r>
      <w:r w:rsidRPr="00417D7E">
        <w:rPr>
          <w:rFonts w:cs="Open Sans"/>
          <w:i/>
          <w:iCs/>
          <w:szCs w:val="24"/>
        </w:rPr>
        <w:t>4906.0: Personal Safety Survey, Australia, 2016</w:t>
      </w:r>
      <w:r w:rsidRPr="00417D7E">
        <w:rPr>
          <w:rFonts w:cs="Open Sans"/>
          <w:szCs w:val="24"/>
        </w:rPr>
        <w:t xml:space="preserve"> (2017) Table 30.</w:t>
      </w:r>
    </w:p>
  </w:endnote>
  <w:endnote w:id="157">
    <w:p w14:paraId="4681F5D7" w14:textId="77777777" w:rsidR="00FD1665" w:rsidRDefault="00FD1665" w:rsidP="002A4164">
      <w:pPr>
        <w:pStyle w:val="EndnoteText"/>
      </w:pPr>
      <w:r>
        <w:rPr>
          <w:rStyle w:val="EndnoteReference"/>
        </w:rPr>
        <w:endnoteRef/>
      </w:r>
      <w:r>
        <w:t xml:space="preserve"> </w:t>
      </w:r>
      <w:r w:rsidRPr="00417D7E">
        <w:rPr>
          <w:rFonts w:cs="Open Sans"/>
          <w:szCs w:val="24"/>
        </w:rPr>
        <w:t xml:space="preserve">Australian Bureau of Statistics, </w:t>
      </w:r>
      <w:r w:rsidRPr="00417D7E">
        <w:rPr>
          <w:rFonts w:cs="Open Sans"/>
          <w:i/>
          <w:iCs/>
          <w:szCs w:val="24"/>
        </w:rPr>
        <w:t>4906.0: Personal Safety Survey, Australia, 2016</w:t>
      </w:r>
      <w:r w:rsidRPr="00417D7E">
        <w:rPr>
          <w:rFonts w:cs="Open Sans"/>
          <w:szCs w:val="24"/>
        </w:rPr>
        <w:t xml:space="preserve"> (2017) Table 30.</w:t>
      </w:r>
    </w:p>
  </w:endnote>
  <w:endnote w:id="158">
    <w:p w14:paraId="131A83FD" w14:textId="77777777" w:rsidR="00FD1665" w:rsidRPr="00345271" w:rsidRDefault="00FD1665" w:rsidP="002A4164">
      <w:pPr>
        <w:pStyle w:val="EndnoteText"/>
        <w:rPr>
          <w:rFonts w:cs="Open Sans"/>
          <w:shd w:val="clear" w:color="auto" w:fill="FFFFFF"/>
        </w:rPr>
      </w:pPr>
      <w:r w:rsidRPr="00345271">
        <w:rPr>
          <w:rStyle w:val="EndnoteReference"/>
        </w:rPr>
        <w:endnoteRef/>
      </w:r>
      <w:r w:rsidRPr="00345271">
        <w:rPr>
          <w:rFonts w:cs="Open Sans"/>
        </w:rPr>
        <w:t xml:space="preserve"> </w:t>
      </w:r>
      <w:r w:rsidRPr="00345271">
        <w:rPr>
          <w:rFonts w:cs="Open Sans"/>
          <w:shd w:val="clear" w:color="auto" w:fill="FFFFFF"/>
        </w:rPr>
        <w:t xml:space="preserve">Australia’s National Research Organisation for Women’s Safety, </w:t>
      </w:r>
      <w:r w:rsidRPr="00345271">
        <w:rPr>
          <w:rFonts w:cs="Open Sans"/>
          <w:i/>
          <w:shd w:val="clear" w:color="auto" w:fill="FFFFFF"/>
        </w:rPr>
        <w:t>Domestic and family violence and parenting: Mixed method insights into impact and support needs</w:t>
      </w:r>
      <w:r>
        <w:rPr>
          <w:rFonts w:cs="Open Sans"/>
          <w:i/>
          <w:shd w:val="clear" w:color="auto" w:fill="FFFFFF"/>
        </w:rPr>
        <w:t xml:space="preserve"> </w:t>
      </w:r>
      <w:r w:rsidRPr="00345271">
        <w:rPr>
          <w:rFonts w:cs="Open Sans"/>
          <w:shd w:val="clear" w:color="auto" w:fill="FFFFFF"/>
        </w:rPr>
        <w:t>(</w:t>
      </w:r>
      <w:r>
        <w:rPr>
          <w:rFonts w:cs="Open Sans"/>
          <w:shd w:val="clear" w:color="auto" w:fill="FFFFFF"/>
        </w:rPr>
        <w:t xml:space="preserve">Final Report, </w:t>
      </w:r>
      <w:r w:rsidRPr="00345271">
        <w:rPr>
          <w:rFonts w:cs="Open Sans"/>
          <w:shd w:val="clear" w:color="auto" w:fill="FFFFFF"/>
        </w:rPr>
        <w:t>June 2017) 14 &lt;</w:t>
      </w:r>
      <w:r w:rsidRPr="002A009A">
        <w:rPr>
          <w:rFonts w:cs="Open Sans"/>
          <w:shd w:val="clear" w:color="auto" w:fill="FFFFFF"/>
        </w:rPr>
        <w:t>www.anrows.org.au/domestic-and-family-violence-and-parenting-mixed-method-insights-impact-and-support-needs</w:t>
      </w:r>
      <w:r>
        <w:rPr>
          <w:rFonts w:cs="Open Sans"/>
          <w:shd w:val="clear" w:color="auto" w:fill="FFFFFF"/>
        </w:rPr>
        <w:t>&gt;.</w:t>
      </w:r>
    </w:p>
  </w:endnote>
  <w:endnote w:id="159">
    <w:p w14:paraId="7B464D42" w14:textId="77777777" w:rsidR="00FD1665" w:rsidRPr="00345271" w:rsidRDefault="00FD1665" w:rsidP="002A4164">
      <w:pPr>
        <w:pStyle w:val="EndnoteText"/>
        <w:rPr>
          <w:rFonts w:cs="Open Sans"/>
          <w:lang w:val="en-US"/>
        </w:rPr>
      </w:pPr>
      <w:r w:rsidRPr="00345271">
        <w:rPr>
          <w:rStyle w:val="EndnoteReference"/>
        </w:rPr>
        <w:endnoteRef/>
      </w:r>
      <w:r w:rsidRPr="00345271">
        <w:rPr>
          <w:rFonts w:cs="Open Sans"/>
        </w:rPr>
        <w:t xml:space="preserve"> </w:t>
      </w:r>
      <w:r w:rsidRPr="00345271">
        <w:rPr>
          <w:rFonts w:cs="Open Sans"/>
          <w:lang w:val="en-US"/>
        </w:rPr>
        <w:t xml:space="preserve">Australian Human Rights Commission, </w:t>
      </w:r>
      <w:r w:rsidRPr="00345271">
        <w:rPr>
          <w:rFonts w:cs="Open Sans"/>
          <w:i/>
          <w:lang w:val="en-US"/>
        </w:rPr>
        <w:t xml:space="preserve">Children’s Rights </w:t>
      </w:r>
      <w:r w:rsidRPr="002C55A3">
        <w:rPr>
          <w:rFonts w:cs="Open Sans"/>
          <w:i/>
          <w:lang w:val="en-US"/>
        </w:rPr>
        <w:t>Report 2015</w:t>
      </w:r>
      <w:r w:rsidRPr="00345271">
        <w:rPr>
          <w:rFonts w:cs="Open Sans"/>
          <w:lang w:val="en-US"/>
        </w:rPr>
        <w:t xml:space="preserve"> (2015) 138 </w:t>
      </w:r>
      <w:r w:rsidRPr="00345271">
        <w:rPr>
          <w:rFonts w:cs="Open Sans"/>
        </w:rPr>
        <w:t>&lt;</w:t>
      </w:r>
      <w:r w:rsidRPr="002A009A">
        <w:rPr>
          <w:rFonts w:cs="Open Sans"/>
        </w:rPr>
        <w:t>www.humanrights.gov.au/our-work/childrens-rights/projects/childrens-rights-reports</w:t>
      </w:r>
      <w:r w:rsidRPr="00345271">
        <w:rPr>
          <w:rFonts w:cs="Open Sans"/>
        </w:rPr>
        <w:t>&gt;.</w:t>
      </w:r>
    </w:p>
  </w:endnote>
  <w:endnote w:id="160">
    <w:p w14:paraId="543E5CD5" w14:textId="77777777" w:rsidR="00FD1665" w:rsidRDefault="00FD1665" w:rsidP="00FA7D27">
      <w:pPr>
        <w:pStyle w:val="EndnoteText"/>
      </w:pPr>
      <w:r>
        <w:rPr>
          <w:rStyle w:val="EndnoteReference"/>
        </w:rPr>
        <w:endnoteRef/>
      </w:r>
      <w:r>
        <w:t xml:space="preserve"> </w:t>
      </w:r>
      <w:r w:rsidRPr="00EE43A4">
        <w:rPr>
          <w:rFonts w:cs="Open Sans"/>
          <w:szCs w:val="24"/>
        </w:rPr>
        <w:t>Debbie Noble-Carr, Morag McArthur and Tim Moore</w:t>
      </w:r>
      <w:r>
        <w:rPr>
          <w:rFonts w:cs="Open Sans"/>
          <w:szCs w:val="24"/>
        </w:rPr>
        <w:t xml:space="preserve">, </w:t>
      </w:r>
      <w:r w:rsidRPr="00E906A7">
        <w:rPr>
          <w:rFonts w:cs="Open Sans"/>
          <w:i/>
          <w:iCs/>
          <w:szCs w:val="24"/>
        </w:rPr>
        <w:t>Children’s Experiences of Domestic and Family Violence: Findings from Meta-Synthesis</w:t>
      </w:r>
      <w:r>
        <w:rPr>
          <w:rFonts w:cs="Open Sans"/>
          <w:i/>
          <w:iCs/>
          <w:szCs w:val="24"/>
        </w:rPr>
        <w:t>,</w:t>
      </w:r>
      <w:r w:rsidRPr="002D2616">
        <w:rPr>
          <w:rFonts w:cs="Open Sans"/>
          <w:i/>
          <w:iCs/>
          <w:szCs w:val="24"/>
        </w:rPr>
        <w:t xml:space="preserve"> </w:t>
      </w:r>
      <w:r w:rsidRPr="002D2616">
        <w:rPr>
          <w:rFonts w:cs="Open Sans"/>
          <w:szCs w:val="24"/>
        </w:rPr>
        <w:t>Institute of Child Protection Studies, Australian Catholic University</w:t>
      </w:r>
      <w:r>
        <w:rPr>
          <w:rFonts w:cs="Open Sans"/>
          <w:szCs w:val="24"/>
        </w:rPr>
        <w:t xml:space="preserve"> </w:t>
      </w:r>
      <w:r w:rsidRPr="00EE43A4">
        <w:rPr>
          <w:rFonts w:cs="Open Sans"/>
          <w:szCs w:val="24"/>
        </w:rPr>
        <w:t>(</w:t>
      </w:r>
      <w:r>
        <w:rPr>
          <w:rFonts w:cs="Open Sans"/>
          <w:szCs w:val="24"/>
        </w:rPr>
        <w:t xml:space="preserve">Report, </w:t>
      </w:r>
      <w:r w:rsidRPr="00EE43A4">
        <w:rPr>
          <w:rFonts w:cs="Open Sans"/>
          <w:szCs w:val="24"/>
        </w:rPr>
        <w:t>2017)</w:t>
      </w:r>
      <w:r w:rsidRPr="002A7FA4">
        <w:rPr>
          <w:rFonts w:cs="Open Sans"/>
          <w:szCs w:val="24"/>
        </w:rPr>
        <w:t xml:space="preserve"> 4.</w:t>
      </w:r>
    </w:p>
  </w:endnote>
  <w:endnote w:id="161">
    <w:p w14:paraId="29D41C1D" w14:textId="77777777" w:rsidR="00FD1665" w:rsidRPr="00345271" w:rsidRDefault="00FD1665" w:rsidP="00FA7D27">
      <w:pPr>
        <w:pStyle w:val="EndnoteText"/>
        <w:rPr>
          <w:rFonts w:cs="Open Sans"/>
          <w:lang w:val="en-US"/>
        </w:rPr>
      </w:pPr>
      <w:r w:rsidRPr="00345271">
        <w:rPr>
          <w:rStyle w:val="EndnoteReference"/>
        </w:rPr>
        <w:endnoteRef/>
      </w:r>
      <w:r w:rsidRPr="00345271">
        <w:rPr>
          <w:rFonts w:cs="Open Sans"/>
        </w:rPr>
        <w:t xml:space="preserve"> </w:t>
      </w:r>
      <w:r w:rsidRPr="00345271">
        <w:rPr>
          <w:rFonts w:cs="Open Sans"/>
          <w:lang w:val="en-US"/>
        </w:rPr>
        <w:t xml:space="preserve">Australian Law Reform Commission, </w:t>
      </w:r>
      <w:r w:rsidRPr="00345271">
        <w:rPr>
          <w:rFonts w:cs="Open Sans"/>
          <w:i/>
          <w:lang w:val="en-US"/>
        </w:rPr>
        <w:t>Review of the Family Law System</w:t>
      </w:r>
      <w:r w:rsidRPr="00345271">
        <w:rPr>
          <w:rFonts w:cs="Open Sans"/>
          <w:lang w:val="en-US"/>
        </w:rPr>
        <w:t xml:space="preserve"> (31 May 2018) &lt;</w:t>
      </w:r>
      <w:r w:rsidRPr="002A009A">
        <w:rPr>
          <w:rFonts w:cs="Open Sans"/>
          <w:lang w:val="en-US"/>
        </w:rPr>
        <w:t>www.alrc.gov.au/inquiries/family-law-system</w:t>
      </w:r>
      <w:r w:rsidRPr="00345271">
        <w:rPr>
          <w:rFonts w:cs="Open Sans"/>
          <w:lang w:val="en-US"/>
        </w:rPr>
        <w:t>&gt;.</w:t>
      </w:r>
    </w:p>
  </w:endnote>
  <w:endnote w:id="162">
    <w:p w14:paraId="49475070" w14:textId="77777777" w:rsidR="00FD1665" w:rsidRPr="00345271" w:rsidRDefault="00FD1665" w:rsidP="00FA7D27">
      <w:pPr>
        <w:pStyle w:val="EndnoteText"/>
        <w:rPr>
          <w:rFonts w:cs="Open Sans"/>
          <w:lang w:val="en-US"/>
        </w:rPr>
      </w:pPr>
      <w:r w:rsidRPr="00345271">
        <w:rPr>
          <w:rStyle w:val="EndnoteReference"/>
        </w:rPr>
        <w:endnoteRef/>
      </w:r>
      <w:r w:rsidRPr="00345271">
        <w:rPr>
          <w:rFonts w:cs="Open Sans"/>
        </w:rPr>
        <w:t xml:space="preserve"> </w:t>
      </w:r>
      <w:r w:rsidRPr="00345271">
        <w:rPr>
          <w:rFonts w:cs="Open Sans"/>
          <w:lang w:val="en-US"/>
        </w:rPr>
        <w:t xml:space="preserve">Australian Human Rights Commission, Submission No 4 to </w:t>
      </w:r>
      <w:r w:rsidRPr="00345271">
        <w:rPr>
          <w:rFonts w:cs="Open Sans"/>
          <w:lang w:val="en"/>
        </w:rPr>
        <w:t xml:space="preserve">Senate Legal and Constitutional Affairs Legislation Committee, </w:t>
      </w:r>
      <w:r w:rsidRPr="00345271">
        <w:rPr>
          <w:rFonts w:cs="Open Sans"/>
          <w:i/>
          <w:lang w:val="en"/>
        </w:rPr>
        <w:t>Inquiry into the Family Law Amendment (Family Violence and Other Measures) Bill 2017</w:t>
      </w:r>
      <w:r w:rsidRPr="00345271">
        <w:rPr>
          <w:rFonts w:cs="Open Sans"/>
          <w:lang w:val="en"/>
        </w:rPr>
        <w:t xml:space="preserve"> (7 February 2018) &lt;</w:t>
      </w:r>
      <w:r w:rsidRPr="002A009A">
        <w:rPr>
          <w:rFonts w:cs="Open Sans"/>
          <w:lang w:val="en-US"/>
        </w:rPr>
        <w:t>www.humanrights.gov.au/submissions/family-law-amendment-family-violence-and-other-measures-bill-2017</w:t>
      </w:r>
      <w:r w:rsidRPr="00345271">
        <w:rPr>
          <w:rFonts w:cs="Open Sans"/>
          <w:lang w:val="en-US"/>
        </w:rPr>
        <w:t>&gt;.</w:t>
      </w:r>
    </w:p>
  </w:endnote>
  <w:endnote w:id="163">
    <w:p w14:paraId="4FE5B29A" w14:textId="77777777" w:rsidR="00FD1665" w:rsidRDefault="00FD1665" w:rsidP="00FA7D27">
      <w:pPr>
        <w:pStyle w:val="EndnoteText"/>
      </w:pPr>
      <w:r>
        <w:rPr>
          <w:rStyle w:val="EndnoteReference"/>
        </w:rPr>
        <w:endnoteRef/>
      </w:r>
      <w:r>
        <w:t xml:space="preserve"> </w:t>
      </w:r>
      <w:r w:rsidRPr="001140E6">
        <w:t xml:space="preserve">Rae Kaspiew et al, </w:t>
      </w:r>
      <w:r w:rsidRPr="000218AC">
        <w:rPr>
          <w:i/>
          <w:iCs/>
        </w:rPr>
        <w:t>Independent Children’s Lawyers Study</w:t>
      </w:r>
      <w:r>
        <w:rPr>
          <w:i/>
          <w:iCs/>
        </w:rPr>
        <w:t>,</w:t>
      </w:r>
      <w:r w:rsidRPr="001140E6">
        <w:rPr>
          <w:i/>
          <w:iCs/>
        </w:rPr>
        <w:t xml:space="preserve"> </w:t>
      </w:r>
      <w:r w:rsidRPr="008B0712">
        <w:t>Attorney General’s Department, Australian Institute of Family Studies</w:t>
      </w:r>
      <w:r>
        <w:t xml:space="preserve"> (</w:t>
      </w:r>
      <w:r w:rsidRPr="00C81B8E">
        <w:t>Final report</w:t>
      </w:r>
      <w:r>
        <w:t>,</w:t>
      </w:r>
      <w:r w:rsidRPr="001140E6">
        <w:rPr>
          <w:i/>
          <w:iCs/>
        </w:rPr>
        <w:t xml:space="preserve"> </w:t>
      </w:r>
      <w:r w:rsidRPr="00A877F0">
        <w:t>2nd ed</w:t>
      </w:r>
      <w:r>
        <w:t>, 2014) 58. &lt;</w:t>
      </w:r>
      <w:r w:rsidRPr="002A009A">
        <w:t>www.ag.gov.au/Publications/Pages/IndependentChildrensLawyersStudy.aspx</w:t>
      </w:r>
      <w:r>
        <w:t>&gt;.</w:t>
      </w:r>
    </w:p>
  </w:endnote>
  <w:endnote w:id="164">
    <w:p w14:paraId="1FE138C7" w14:textId="77777777" w:rsidR="00FD1665" w:rsidRDefault="00FD1665" w:rsidP="00AC606A">
      <w:pPr>
        <w:pStyle w:val="EndnoteText"/>
      </w:pPr>
      <w:r>
        <w:rPr>
          <w:rStyle w:val="EndnoteReference"/>
        </w:rPr>
        <w:endnoteRef/>
      </w:r>
      <w:r>
        <w:t xml:space="preserve"> </w:t>
      </w:r>
      <w:r w:rsidRPr="001140E6">
        <w:t xml:space="preserve">Rae Kaspiew et al, </w:t>
      </w:r>
      <w:r w:rsidRPr="000218AC">
        <w:rPr>
          <w:i/>
          <w:iCs/>
        </w:rPr>
        <w:t>Independent Children’s Lawyers Study</w:t>
      </w:r>
      <w:r>
        <w:rPr>
          <w:i/>
          <w:iCs/>
        </w:rPr>
        <w:t>,</w:t>
      </w:r>
      <w:r w:rsidRPr="001140E6">
        <w:rPr>
          <w:i/>
          <w:iCs/>
        </w:rPr>
        <w:t xml:space="preserve"> </w:t>
      </w:r>
      <w:r w:rsidRPr="008B0712">
        <w:t>Attorney General’s Department, Australian Institute of Family Studies</w:t>
      </w:r>
      <w:r>
        <w:t xml:space="preserve"> (</w:t>
      </w:r>
      <w:r w:rsidRPr="00C81B8E">
        <w:t>Final report</w:t>
      </w:r>
      <w:r>
        <w:t>,</w:t>
      </w:r>
      <w:r w:rsidRPr="001140E6">
        <w:rPr>
          <w:i/>
          <w:iCs/>
        </w:rPr>
        <w:t xml:space="preserve"> </w:t>
      </w:r>
      <w:r w:rsidRPr="00A877F0">
        <w:t>2nd ed</w:t>
      </w:r>
      <w:r>
        <w:t>, 2014) 58. &lt;</w:t>
      </w:r>
      <w:r w:rsidRPr="002A009A">
        <w:t>www.ag.gov.au/Publications/Pages/IndependentChildrensLawyersStudy.aspx</w:t>
      </w:r>
      <w:r>
        <w:t>&gt;</w:t>
      </w:r>
      <w:r w:rsidRPr="001140E6">
        <w:t xml:space="preserve">. </w:t>
      </w:r>
    </w:p>
  </w:endnote>
  <w:endnote w:id="165">
    <w:p w14:paraId="1E4BDA79" w14:textId="77777777" w:rsidR="00FD1665" w:rsidRPr="0099610D" w:rsidRDefault="00FD1665" w:rsidP="00AC606A">
      <w:pPr>
        <w:pStyle w:val="EndnoteText"/>
        <w:rPr>
          <w:lang w:val="en-US"/>
        </w:rPr>
      </w:pPr>
      <w:r>
        <w:rPr>
          <w:rStyle w:val="EndnoteReference"/>
        </w:rPr>
        <w:endnoteRef/>
      </w:r>
      <w:r>
        <w:t xml:space="preserve"> </w:t>
      </w:r>
      <w:r w:rsidRPr="00360EB0">
        <w:rPr>
          <w:lang w:val="en-US"/>
        </w:rPr>
        <w:t>Australian Human Rights Commission, Submission to the United Nations Committee on the Rights of Persons with Disabilities</w:t>
      </w:r>
      <w:r>
        <w:rPr>
          <w:lang w:val="en-US"/>
        </w:rPr>
        <w:t xml:space="preserve">, </w:t>
      </w:r>
      <w:r w:rsidRPr="00D26E42">
        <w:rPr>
          <w:i/>
          <w:iCs/>
          <w:lang w:val="en-US"/>
        </w:rPr>
        <w:t>Information concerning Australia’s compliance with the Convention on the Rights of Persons with Disabilities</w:t>
      </w:r>
      <w:r>
        <w:rPr>
          <w:lang w:val="en-US"/>
        </w:rPr>
        <w:t xml:space="preserve"> </w:t>
      </w:r>
      <w:r w:rsidRPr="00360EB0">
        <w:rPr>
          <w:lang w:val="en-US"/>
        </w:rPr>
        <w:t>(25 July 2019)</w:t>
      </w:r>
      <w:r>
        <w:rPr>
          <w:lang w:val="en-US"/>
        </w:rPr>
        <w:t>.</w:t>
      </w:r>
    </w:p>
  </w:endnote>
  <w:endnote w:id="166">
    <w:p w14:paraId="5F0925ED" w14:textId="77777777" w:rsidR="00FD1665" w:rsidRDefault="00FD1665" w:rsidP="00AC606A">
      <w:pPr>
        <w:pStyle w:val="EndnoteText"/>
      </w:pPr>
      <w:r>
        <w:rPr>
          <w:rStyle w:val="EndnoteReference"/>
        </w:rPr>
        <w:endnoteRef/>
      </w:r>
      <w:r>
        <w:t xml:space="preserve"> Christian Porter, Attorney-General for Australia, ‘Australian Law Reform Commission Review of the Family Law System’ (Media Release, 10 April 2019) &lt;</w:t>
      </w:r>
      <w:r w:rsidRPr="002A009A">
        <w:t>www.attorneygeneral.gov.au/Media/Pages/Australian-law-reform-commission-review-of-the-family-law-system-10-april-19.aspx</w:t>
      </w:r>
      <w:r>
        <w:t>&gt;.</w:t>
      </w:r>
    </w:p>
  </w:endnote>
  <w:endnote w:id="167">
    <w:p w14:paraId="7D00EA5B" w14:textId="77777777" w:rsidR="00FD1665" w:rsidRDefault="00FD1665" w:rsidP="00AC606A">
      <w:pPr>
        <w:pStyle w:val="EndnoteText"/>
      </w:pPr>
      <w:r>
        <w:rPr>
          <w:rStyle w:val="EndnoteReference"/>
        </w:rPr>
        <w:endnoteRef/>
      </w:r>
      <w:r>
        <w:t xml:space="preserve"> </w:t>
      </w:r>
      <w:r w:rsidRPr="00041F7B">
        <w:rPr>
          <w:rFonts w:cs="Open Sans"/>
          <w:szCs w:val="24"/>
        </w:rPr>
        <w:t xml:space="preserve">United Nations Committee on the Rights of the Child, </w:t>
      </w:r>
      <w:r w:rsidRPr="00041F7B">
        <w:rPr>
          <w:rFonts w:cs="Open Sans"/>
          <w:i/>
          <w:iCs/>
          <w:szCs w:val="24"/>
        </w:rPr>
        <w:t>Concluding Observations on the Combined Fifth and Sixth Periodic Reports of Australia</w:t>
      </w:r>
      <w:r w:rsidRPr="00041F7B">
        <w:rPr>
          <w:rFonts w:cs="Open Sans"/>
          <w:szCs w:val="24"/>
        </w:rPr>
        <w:t>, 82nd Sess, UN Doc CRC/C/AUS/CO/5-6 (30 September 2019) para 22(a).</w:t>
      </w:r>
    </w:p>
  </w:endnote>
  <w:endnote w:id="168">
    <w:p w14:paraId="272BAF87" w14:textId="77777777" w:rsidR="00FD1665" w:rsidRDefault="00FD1665" w:rsidP="00AC606A">
      <w:pPr>
        <w:pStyle w:val="EndnoteText"/>
      </w:pPr>
      <w:r>
        <w:rPr>
          <w:rStyle w:val="EndnoteReference"/>
        </w:rPr>
        <w:endnoteRef/>
      </w:r>
      <w:r>
        <w:t xml:space="preserve"> </w:t>
      </w:r>
      <w:r w:rsidRPr="0086750C">
        <w:rPr>
          <w:rFonts w:cs="Open Sans"/>
          <w:szCs w:val="24"/>
        </w:rPr>
        <w:t xml:space="preserve">United Nations Committee on the Rights of the Child, </w:t>
      </w:r>
      <w:r w:rsidRPr="0086750C">
        <w:rPr>
          <w:rFonts w:cs="Open Sans"/>
          <w:i/>
          <w:iCs/>
          <w:szCs w:val="24"/>
        </w:rPr>
        <w:t>Concluding Observations on the Combined Fifth and Sixth Periodic Reports of Australia</w:t>
      </w:r>
      <w:r w:rsidRPr="0086750C">
        <w:rPr>
          <w:rFonts w:cs="Open Sans"/>
          <w:szCs w:val="24"/>
        </w:rPr>
        <w:t>, 82nd Sess, UN Doc CRC/C/AUS/CO/5-6 (30 September 2019) para 22(c).</w:t>
      </w:r>
    </w:p>
  </w:endnote>
  <w:endnote w:id="169">
    <w:p w14:paraId="434883DE" w14:textId="77777777" w:rsidR="00FD1665" w:rsidRPr="00345271" w:rsidRDefault="00FD1665" w:rsidP="00AC606A">
      <w:pPr>
        <w:pStyle w:val="EndnoteText"/>
        <w:rPr>
          <w:rFonts w:cs="Open Sans"/>
        </w:rPr>
      </w:pPr>
      <w:r w:rsidRPr="00345271">
        <w:rPr>
          <w:rStyle w:val="EndnoteReference"/>
        </w:rPr>
        <w:endnoteRef/>
      </w:r>
      <w:r w:rsidRPr="00345271">
        <w:rPr>
          <w:rFonts w:cs="Open Sans"/>
        </w:rPr>
        <w:t xml:space="preserve"> Australian Human Rights Commission, Submission No 41 to Senate Finance and Public Administration Reference Committee,</w:t>
      </w:r>
      <w:r>
        <w:rPr>
          <w:rFonts w:cs="Open Sans"/>
        </w:rPr>
        <w:t xml:space="preserve"> </w:t>
      </w:r>
      <w:r w:rsidRPr="00345271">
        <w:rPr>
          <w:rFonts w:cs="Open Sans"/>
          <w:i/>
        </w:rPr>
        <w:t>Inquiry into Domestic Violence and Gender Inequality</w:t>
      </w:r>
      <w:r w:rsidRPr="00345271">
        <w:rPr>
          <w:rFonts w:cs="Open Sans"/>
        </w:rPr>
        <w:t xml:space="preserve"> (4 April 2016) &lt;</w:t>
      </w:r>
      <w:r w:rsidRPr="002A009A">
        <w:rPr>
          <w:rFonts w:cs="Open Sans"/>
        </w:rPr>
        <w:t>www.humanrights.gov.au/submissions/submission-inquiry-domestic-violence-and-gender-inequality-2016</w:t>
      </w:r>
      <w:r w:rsidRPr="00345271">
        <w:rPr>
          <w:rFonts w:cs="Open Sans"/>
        </w:rPr>
        <w:t>&gt;.</w:t>
      </w:r>
    </w:p>
  </w:endnote>
  <w:endnote w:id="170">
    <w:p w14:paraId="4FF7B839" w14:textId="77777777" w:rsidR="00FD1665" w:rsidRPr="00A7159A" w:rsidRDefault="00FD1665" w:rsidP="00AC606A">
      <w:pPr>
        <w:pStyle w:val="EndnoteText"/>
        <w:rPr>
          <w:lang w:val="en-US"/>
        </w:rPr>
      </w:pPr>
      <w:r>
        <w:rPr>
          <w:rStyle w:val="EndnoteReference"/>
        </w:rPr>
        <w:endnoteRef/>
      </w:r>
      <w:r>
        <w:t xml:space="preserve"> </w:t>
      </w:r>
      <w:r>
        <w:rPr>
          <w:rFonts w:cs="Open Sans"/>
          <w:szCs w:val="24"/>
        </w:rPr>
        <w:t>K Webster</w:t>
      </w:r>
      <w:r w:rsidRPr="00A7159A">
        <w:rPr>
          <w:rFonts w:cs="Open Sans"/>
          <w:szCs w:val="24"/>
        </w:rPr>
        <w:t xml:space="preserve"> et al,</w:t>
      </w:r>
      <w:r w:rsidRPr="008816BF">
        <w:t xml:space="preserve"> </w:t>
      </w:r>
      <w:r w:rsidRPr="008816BF">
        <w:rPr>
          <w:rFonts w:cs="Open Sans"/>
          <w:i/>
          <w:iCs/>
          <w:szCs w:val="24"/>
        </w:rPr>
        <w:t>Australians Attitudes to Violence against Women and Gender Equality: Findings from the 2017 National Community Attitudes towards Violence against Women Survey (NCAS)</w:t>
      </w:r>
      <w:r w:rsidRPr="00A7159A">
        <w:rPr>
          <w:rFonts w:cs="Open Sans"/>
          <w:szCs w:val="24"/>
        </w:rPr>
        <w:t xml:space="preserve"> </w:t>
      </w:r>
      <w:r w:rsidRPr="008816BF">
        <w:t>Australia’s National Research Organisation for Women’s Safety (ANROWS)</w:t>
      </w:r>
      <w:r w:rsidRPr="00A7159A">
        <w:rPr>
          <w:rFonts w:cs="Open Sans"/>
          <w:szCs w:val="24"/>
        </w:rPr>
        <w:t xml:space="preserve"> </w:t>
      </w:r>
      <w:r>
        <w:rPr>
          <w:rFonts w:cs="Open Sans"/>
          <w:szCs w:val="24"/>
        </w:rPr>
        <w:t xml:space="preserve">(Report, 2018) </w:t>
      </w:r>
    </w:p>
  </w:endnote>
  <w:endnote w:id="171">
    <w:p w14:paraId="6D633952" w14:textId="77777777" w:rsidR="00FD1665" w:rsidRPr="00070308" w:rsidRDefault="00FD1665" w:rsidP="00AC606A">
      <w:pPr>
        <w:pStyle w:val="EndnoteText"/>
      </w:pPr>
      <w:r>
        <w:rPr>
          <w:rStyle w:val="EndnoteReference"/>
        </w:rPr>
        <w:endnoteRef/>
      </w:r>
      <w:r>
        <w:t xml:space="preserve"> V Politoff et al, </w:t>
      </w:r>
      <w:r w:rsidRPr="001236D2">
        <w:rPr>
          <w:i/>
          <w:iCs/>
        </w:rPr>
        <w:t>Young Australians’ attitudes to violence against women and gender equality: Findings from the 2017 National Community Attitudes towards Violence against Women Survey</w:t>
      </w:r>
      <w:r>
        <w:rPr>
          <w:i/>
          <w:iCs/>
        </w:rPr>
        <w:t xml:space="preserve">, </w:t>
      </w:r>
      <w:r w:rsidRPr="001236D2">
        <w:t>Australia’s National Research Organisation for Women’s Safety (ANROWS)</w:t>
      </w:r>
      <w:r>
        <w:t xml:space="preserve"> </w:t>
      </w:r>
      <w:r w:rsidRPr="00E05E6C">
        <w:t>(</w:t>
      </w:r>
      <w:r>
        <w:t>Report, 2019) 28.</w:t>
      </w:r>
    </w:p>
  </w:endnote>
  <w:endnote w:id="172">
    <w:p w14:paraId="129AFE18" w14:textId="77777777" w:rsidR="00FD1665" w:rsidRDefault="00FD1665" w:rsidP="00AC606A">
      <w:pPr>
        <w:pStyle w:val="EndnoteText"/>
      </w:pPr>
      <w:r>
        <w:rPr>
          <w:rStyle w:val="EndnoteReference"/>
        </w:rPr>
        <w:endnoteRef/>
      </w:r>
      <w:r>
        <w:t xml:space="preserve"> V Politoff et al, </w:t>
      </w:r>
      <w:r w:rsidRPr="001236D2">
        <w:rPr>
          <w:i/>
          <w:iCs/>
        </w:rPr>
        <w:t>Young Australians’ attitudes to violence against women and gender equality: Findings from the 2017 National Community Attitudes towards Violence against Women Survey</w:t>
      </w:r>
      <w:r>
        <w:rPr>
          <w:i/>
          <w:iCs/>
        </w:rPr>
        <w:t xml:space="preserve">, </w:t>
      </w:r>
      <w:r w:rsidRPr="001236D2">
        <w:t>Australia’s National Research Organisation for Women’s Safety (ANROWS)</w:t>
      </w:r>
      <w:r>
        <w:t xml:space="preserve"> </w:t>
      </w:r>
      <w:r w:rsidRPr="00E05E6C">
        <w:t>(</w:t>
      </w:r>
      <w:r>
        <w:t>Report, 2019) 28.</w:t>
      </w:r>
    </w:p>
  </w:endnote>
  <w:endnote w:id="173">
    <w:p w14:paraId="5F12A992" w14:textId="77777777" w:rsidR="00FD1665" w:rsidRDefault="00FD1665" w:rsidP="00AC606A">
      <w:pPr>
        <w:pStyle w:val="EndnoteText"/>
      </w:pPr>
      <w:r>
        <w:rPr>
          <w:rStyle w:val="EndnoteReference"/>
        </w:rPr>
        <w:endnoteRef/>
      </w:r>
      <w:r>
        <w:t xml:space="preserve"> V Politoff et al, </w:t>
      </w:r>
      <w:r w:rsidRPr="001236D2">
        <w:rPr>
          <w:i/>
          <w:iCs/>
        </w:rPr>
        <w:t>Young Australians’ attitudes to violence against women and gender equality: Findings from the 2017 National Community Attitudes towards Violence against Women Survey</w:t>
      </w:r>
      <w:r>
        <w:rPr>
          <w:i/>
          <w:iCs/>
        </w:rPr>
        <w:t xml:space="preserve">, </w:t>
      </w:r>
      <w:r w:rsidRPr="001236D2">
        <w:t>Australia’s National Research Organisation for Women’s Safety (ANROWS)</w:t>
      </w:r>
      <w:r>
        <w:t xml:space="preserve"> </w:t>
      </w:r>
      <w:r w:rsidRPr="00E05E6C">
        <w:t>(</w:t>
      </w:r>
      <w:r>
        <w:t>Report, 2019) 20.</w:t>
      </w:r>
    </w:p>
  </w:endnote>
  <w:endnote w:id="174">
    <w:p w14:paraId="6A00317C" w14:textId="77777777" w:rsidR="00FD1665" w:rsidRDefault="00FD1665" w:rsidP="00AC606A">
      <w:pPr>
        <w:pStyle w:val="EndnoteText"/>
      </w:pPr>
      <w:r>
        <w:rPr>
          <w:rStyle w:val="EndnoteReference"/>
        </w:rPr>
        <w:endnoteRef/>
      </w:r>
      <w:r>
        <w:t xml:space="preserve"> </w:t>
      </w:r>
      <w:r>
        <w:rPr>
          <w:rFonts w:cs="Open Sans"/>
        </w:rPr>
        <w:t xml:space="preserve">Australian Government, </w:t>
      </w:r>
      <w:r>
        <w:rPr>
          <w:rFonts w:cs="Open Sans"/>
          <w:i/>
          <w:iCs/>
        </w:rPr>
        <w:t>Third Action Plan 2016–2019 of the National Action Plan to Reduce Violence Against Women and their Children</w:t>
      </w:r>
      <w:r>
        <w:rPr>
          <w:rFonts w:cs="Open Sans"/>
        </w:rPr>
        <w:t xml:space="preserve"> (2016), National Priority Area 1: Prevention and early intervention.</w:t>
      </w:r>
    </w:p>
  </w:endnote>
  <w:endnote w:id="175">
    <w:p w14:paraId="24774E05" w14:textId="77777777" w:rsidR="00FD1665" w:rsidRPr="002830F9" w:rsidRDefault="00FD1665" w:rsidP="00AC606A">
      <w:pPr>
        <w:pStyle w:val="EndnoteText"/>
        <w:rPr>
          <w:rFonts w:cs="Open Sans"/>
          <w:i/>
          <w:iCs/>
        </w:rPr>
      </w:pPr>
      <w:r w:rsidRPr="00BE1EBF">
        <w:rPr>
          <w:rStyle w:val="EndnoteReference"/>
        </w:rPr>
        <w:endnoteRef/>
      </w:r>
      <w:r w:rsidRPr="00BE1EBF">
        <w:rPr>
          <w:rFonts w:cs="Open Sans"/>
        </w:rPr>
        <w:t xml:space="preserve"> Department of Social Services</w:t>
      </w:r>
      <w:r>
        <w:rPr>
          <w:rFonts w:cs="Open Sans"/>
        </w:rPr>
        <w:t xml:space="preserve"> (Commonwealth)</w:t>
      </w:r>
      <w:r w:rsidRPr="00BE1EBF">
        <w:rPr>
          <w:rFonts w:cs="Open Sans"/>
        </w:rPr>
        <w:t xml:space="preserve">, </w:t>
      </w:r>
      <w:r w:rsidRPr="00BE1EBF">
        <w:rPr>
          <w:rFonts w:cs="Open Sans"/>
          <w:i/>
          <w:iCs/>
        </w:rPr>
        <w:t>Respectful Relationships Evaluation: Summary of findings</w:t>
      </w:r>
      <w:r w:rsidRPr="00BE1EBF">
        <w:rPr>
          <w:rFonts w:cs="Open Sans"/>
        </w:rPr>
        <w:t xml:space="preserve"> (July 2014) &lt;</w:t>
      </w:r>
      <w:r w:rsidRPr="002A009A">
        <w:rPr>
          <w:rFonts w:cs="Open Sans"/>
        </w:rPr>
        <w:t>www.dss.gov.au/women/publications-articles/respectful-relationships-evaluation-summary-of-findings</w:t>
      </w:r>
      <w:r w:rsidRPr="00BE1EBF">
        <w:rPr>
          <w:rFonts w:cs="Open Sans"/>
        </w:rPr>
        <w:t>&gt;</w:t>
      </w:r>
      <w:r>
        <w:rPr>
          <w:rFonts w:cs="Open Sans"/>
        </w:rPr>
        <w:t xml:space="preserve">; </w:t>
      </w:r>
      <w:r w:rsidRPr="00A56A80">
        <w:rPr>
          <w:rFonts w:cs="Open Sans"/>
          <w:szCs w:val="24"/>
        </w:rPr>
        <w:t>Karen Struthers, Natalie Parmenter and Clare Tilbury,</w:t>
      </w:r>
      <w:r w:rsidRPr="00E05E6C">
        <w:rPr>
          <w:rFonts w:cs="Open Sans"/>
          <w:szCs w:val="24"/>
        </w:rPr>
        <w:t xml:space="preserve"> </w:t>
      </w:r>
      <w:r w:rsidRPr="002843D6">
        <w:rPr>
          <w:rFonts w:cs="Open Sans"/>
          <w:i/>
          <w:iCs/>
          <w:szCs w:val="24"/>
        </w:rPr>
        <w:t>Young People as Agents of Change in Preventing Violence against Women</w:t>
      </w:r>
      <w:r>
        <w:rPr>
          <w:rFonts w:cs="Open Sans"/>
          <w:i/>
          <w:iCs/>
          <w:szCs w:val="24"/>
        </w:rPr>
        <w:t>,</w:t>
      </w:r>
      <w:r w:rsidRPr="002843D6">
        <w:rPr>
          <w:rFonts w:cs="Open Sans"/>
          <w:i/>
          <w:iCs/>
          <w:szCs w:val="24"/>
        </w:rPr>
        <w:t xml:space="preserve"> </w:t>
      </w:r>
      <w:r w:rsidRPr="00245460">
        <w:t>Australia’s National Research Organisation for Women’s Safety (ANROWS)</w:t>
      </w:r>
      <w:r>
        <w:rPr>
          <w:rFonts w:cs="Open Sans"/>
          <w:szCs w:val="24"/>
        </w:rPr>
        <w:t xml:space="preserve"> (2019) 2</w:t>
      </w:r>
      <w:r w:rsidRPr="00A56A80">
        <w:rPr>
          <w:rFonts w:cs="Open Sans"/>
          <w:szCs w:val="24"/>
        </w:rPr>
        <w:t xml:space="preserve"> </w:t>
      </w:r>
    </w:p>
  </w:endnote>
  <w:endnote w:id="176">
    <w:p w14:paraId="5F9B92EF" w14:textId="77777777" w:rsidR="00FD1665" w:rsidRPr="00345271" w:rsidRDefault="00FD1665" w:rsidP="00F46D9F">
      <w:pPr>
        <w:pStyle w:val="EndnoteText"/>
        <w:rPr>
          <w:rFonts w:cs="Open Sans"/>
        </w:rPr>
      </w:pPr>
      <w:r w:rsidRPr="007D57CB">
        <w:rPr>
          <w:rStyle w:val="EndnoteReference"/>
        </w:rPr>
        <w:endnoteRef/>
      </w:r>
      <w:r w:rsidRPr="00345271">
        <w:rPr>
          <w:rFonts w:cs="Open Sans"/>
        </w:rPr>
        <w:t xml:space="preserve"> </w:t>
      </w:r>
      <w:r w:rsidRPr="003713FE">
        <w:rPr>
          <w:rFonts w:cs="Open Sans"/>
          <w:i/>
          <w:iCs/>
        </w:rPr>
        <w:t>Royal Commission into Institutional Responses to Child Sexual Abuse</w:t>
      </w:r>
      <w:r w:rsidRPr="00345271">
        <w:rPr>
          <w:rFonts w:cs="Open Sans"/>
          <w:i/>
        </w:rPr>
        <w:t xml:space="preserve">, </w:t>
      </w:r>
      <w:r>
        <w:rPr>
          <w:rFonts w:cs="Open Sans"/>
          <w:iCs/>
        </w:rPr>
        <w:t>(</w:t>
      </w:r>
      <w:r w:rsidRPr="003713FE">
        <w:rPr>
          <w:rFonts w:cs="Open Sans"/>
          <w:iCs/>
        </w:rPr>
        <w:t>Final Report 2017</w:t>
      </w:r>
      <w:r w:rsidRPr="00345271">
        <w:rPr>
          <w:rFonts w:cs="Open Sans"/>
        </w:rPr>
        <w:t>) &lt;</w:t>
      </w:r>
      <w:r w:rsidRPr="002A009A">
        <w:rPr>
          <w:rFonts w:cs="Open Sans"/>
        </w:rPr>
        <w:t>www.childabuseroyalcommission.gov.au/final-report</w:t>
      </w:r>
      <w:r w:rsidRPr="00345271">
        <w:rPr>
          <w:rFonts w:cs="Open Sans"/>
        </w:rPr>
        <w:t>&gt;.</w:t>
      </w:r>
    </w:p>
  </w:endnote>
  <w:endnote w:id="177">
    <w:p w14:paraId="6E60D70E" w14:textId="77777777" w:rsidR="00FD1665" w:rsidRPr="00345271" w:rsidRDefault="00FD1665" w:rsidP="00F46D9F">
      <w:pPr>
        <w:pStyle w:val="EndnoteText"/>
        <w:rPr>
          <w:rFonts w:cs="Open Sans"/>
        </w:rPr>
      </w:pPr>
      <w:r w:rsidRPr="00345271">
        <w:rPr>
          <w:rStyle w:val="EndnoteReference"/>
        </w:rPr>
        <w:endnoteRef/>
      </w:r>
      <w:r w:rsidRPr="00345271">
        <w:rPr>
          <w:rFonts w:cs="Open Sans"/>
        </w:rPr>
        <w:t xml:space="preserve"> </w:t>
      </w:r>
      <w:r w:rsidRPr="003713FE">
        <w:rPr>
          <w:rFonts w:cs="Open Sans"/>
          <w:i/>
          <w:iCs/>
        </w:rPr>
        <w:t>Royal Commission into Institutional Responses to Child Sexual Abuse</w:t>
      </w:r>
      <w:r w:rsidRPr="00345271">
        <w:rPr>
          <w:rFonts w:cs="Open Sans"/>
          <w:i/>
        </w:rPr>
        <w:t xml:space="preserve">, </w:t>
      </w:r>
      <w:r>
        <w:rPr>
          <w:rFonts w:cs="Open Sans"/>
          <w:iCs/>
        </w:rPr>
        <w:t>(</w:t>
      </w:r>
      <w:r w:rsidRPr="003713FE">
        <w:rPr>
          <w:rFonts w:cs="Open Sans"/>
          <w:iCs/>
        </w:rPr>
        <w:t>Final Report 2017</w:t>
      </w:r>
      <w:r w:rsidRPr="00345271">
        <w:rPr>
          <w:rFonts w:cs="Open Sans"/>
        </w:rPr>
        <w:t>) vol 2, 69–71 &lt;</w:t>
      </w:r>
      <w:r w:rsidRPr="002A009A">
        <w:rPr>
          <w:rFonts w:cs="Open Sans"/>
        </w:rPr>
        <w:t>www.childabuseroyalcommission.gov.au/final-report</w:t>
      </w:r>
      <w:r w:rsidRPr="00345271">
        <w:rPr>
          <w:rFonts w:cs="Open Sans"/>
        </w:rPr>
        <w:t>&gt;.</w:t>
      </w:r>
    </w:p>
  </w:endnote>
  <w:endnote w:id="178">
    <w:p w14:paraId="14271412" w14:textId="77777777" w:rsidR="00FD1665" w:rsidRPr="00345271" w:rsidRDefault="00FD1665" w:rsidP="00F46D9F">
      <w:pPr>
        <w:pStyle w:val="EndnoteText"/>
        <w:rPr>
          <w:rFonts w:cs="Open Sans"/>
        </w:rPr>
      </w:pPr>
      <w:r w:rsidRPr="00345271">
        <w:rPr>
          <w:rStyle w:val="EndnoteReference"/>
        </w:rPr>
        <w:endnoteRef/>
      </w:r>
      <w:r w:rsidRPr="00345271">
        <w:rPr>
          <w:rFonts w:cs="Open Sans"/>
        </w:rPr>
        <w:t xml:space="preserve"> </w:t>
      </w:r>
      <w:r w:rsidRPr="003713FE">
        <w:rPr>
          <w:rFonts w:cs="Open Sans"/>
          <w:i/>
          <w:iCs/>
        </w:rPr>
        <w:t>Royal Commission into Institutional Responses to Child Sexual Abuse</w:t>
      </w:r>
      <w:r w:rsidRPr="00345271">
        <w:rPr>
          <w:rFonts w:cs="Open Sans"/>
          <w:i/>
        </w:rPr>
        <w:t xml:space="preserve">, </w:t>
      </w:r>
      <w:r>
        <w:rPr>
          <w:rFonts w:cs="Open Sans"/>
          <w:iCs/>
        </w:rPr>
        <w:t>(</w:t>
      </w:r>
      <w:r w:rsidRPr="003713FE">
        <w:rPr>
          <w:rFonts w:cs="Open Sans"/>
          <w:iCs/>
        </w:rPr>
        <w:t>Final Report 2017</w:t>
      </w:r>
      <w:r w:rsidRPr="00345271">
        <w:rPr>
          <w:rFonts w:cs="Open Sans"/>
        </w:rPr>
        <w:t>) vol 2, 65 &lt;</w:t>
      </w:r>
      <w:r w:rsidRPr="002A009A">
        <w:rPr>
          <w:rFonts w:cs="Open Sans"/>
        </w:rPr>
        <w:t>www.childabuseroyalcommission.gov.au/final-report</w:t>
      </w:r>
      <w:r w:rsidRPr="00345271">
        <w:rPr>
          <w:rFonts w:cs="Open Sans"/>
        </w:rPr>
        <w:t>&gt;.</w:t>
      </w:r>
    </w:p>
  </w:endnote>
  <w:endnote w:id="179">
    <w:p w14:paraId="3A39C43E" w14:textId="77777777" w:rsidR="00FD1665" w:rsidRPr="00345271" w:rsidRDefault="00FD1665" w:rsidP="00F46D9F">
      <w:pPr>
        <w:pStyle w:val="EndnoteText"/>
        <w:rPr>
          <w:rFonts w:cs="Open Sans"/>
        </w:rPr>
      </w:pPr>
      <w:r w:rsidRPr="00345271">
        <w:rPr>
          <w:rStyle w:val="EndnoteReference"/>
        </w:rPr>
        <w:endnoteRef/>
      </w:r>
      <w:r w:rsidRPr="00345271">
        <w:rPr>
          <w:rFonts w:cs="Open Sans"/>
        </w:rPr>
        <w:t xml:space="preserve"> </w:t>
      </w:r>
      <w:r w:rsidRPr="003713FE">
        <w:rPr>
          <w:rFonts w:cs="Open Sans"/>
          <w:i/>
          <w:iCs/>
        </w:rPr>
        <w:t>Royal Commission into Institutional Responses to Child Sexual Abuse</w:t>
      </w:r>
      <w:r w:rsidRPr="00345271">
        <w:rPr>
          <w:rFonts w:cs="Open Sans"/>
          <w:i/>
        </w:rPr>
        <w:t xml:space="preserve">, </w:t>
      </w:r>
      <w:r>
        <w:rPr>
          <w:rFonts w:cs="Open Sans"/>
          <w:iCs/>
        </w:rPr>
        <w:t>(</w:t>
      </w:r>
      <w:r w:rsidRPr="003713FE">
        <w:rPr>
          <w:rFonts w:cs="Open Sans"/>
          <w:iCs/>
        </w:rPr>
        <w:t>Final Report 2017</w:t>
      </w:r>
      <w:r w:rsidRPr="00345271">
        <w:rPr>
          <w:rFonts w:cs="Open Sans"/>
        </w:rPr>
        <w:t>) vol 2, 3 &lt;</w:t>
      </w:r>
      <w:r w:rsidRPr="002A009A">
        <w:rPr>
          <w:rFonts w:cs="Open Sans"/>
        </w:rPr>
        <w:t>www.childabuseroyalcommission.gov.au/final-report</w:t>
      </w:r>
      <w:r w:rsidRPr="00345271">
        <w:rPr>
          <w:rFonts w:cs="Open Sans"/>
        </w:rPr>
        <w:t>&gt;.</w:t>
      </w:r>
    </w:p>
  </w:endnote>
  <w:endnote w:id="180">
    <w:p w14:paraId="552A3FDC" w14:textId="77777777" w:rsidR="00FD1665" w:rsidRPr="00345271" w:rsidRDefault="00FD1665" w:rsidP="00F46D9F">
      <w:pPr>
        <w:pStyle w:val="EndnoteText"/>
        <w:rPr>
          <w:rFonts w:cs="Open Sans"/>
        </w:rPr>
      </w:pPr>
      <w:r w:rsidRPr="00345271">
        <w:rPr>
          <w:rStyle w:val="EndnoteReference"/>
        </w:rPr>
        <w:endnoteRef/>
      </w:r>
      <w:r w:rsidRPr="00345271">
        <w:rPr>
          <w:rFonts w:cs="Open Sans"/>
        </w:rPr>
        <w:t xml:space="preserve"> </w:t>
      </w:r>
      <w:r w:rsidRPr="003713FE">
        <w:rPr>
          <w:rFonts w:cs="Open Sans"/>
          <w:i/>
          <w:iCs/>
        </w:rPr>
        <w:t>Royal Commission into Institutional Responses to Child Sexual Abuse</w:t>
      </w:r>
      <w:r w:rsidRPr="00345271">
        <w:rPr>
          <w:rFonts w:cs="Open Sans"/>
          <w:i/>
        </w:rPr>
        <w:t xml:space="preserve">, </w:t>
      </w:r>
      <w:r>
        <w:rPr>
          <w:rFonts w:cs="Open Sans"/>
          <w:iCs/>
        </w:rPr>
        <w:t>(</w:t>
      </w:r>
      <w:r w:rsidRPr="003713FE">
        <w:rPr>
          <w:rFonts w:cs="Open Sans"/>
          <w:iCs/>
        </w:rPr>
        <w:t>Final Report 2017</w:t>
      </w:r>
      <w:r w:rsidRPr="00345271">
        <w:rPr>
          <w:rFonts w:cs="Open Sans"/>
        </w:rPr>
        <w:t>) vol 2, 5 &lt;</w:t>
      </w:r>
      <w:r w:rsidRPr="002A009A">
        <w:rPr>
          <w:rFonts w:cs="Open Sans"/>
        </w:rPr>
        <w:t>www.childabuseroyalcommission.gov.au/final-report</w:t>
      </w:r>
      <w:r w:rsidRPr="00345271">
        <w:rPr>
          <w:rFonts w:cs="Open Sans"/>
        </w:rPr>
        <w:t xml:space="preserve">&gt;. </w:t>
      </w:r>
    </w:p>
  </w:endnote>
  <w:endnote w:id="181">
    <w:p w14:paraId="3A37E568" w14:textId="77777777" w:rsidR="00FD1665" w:rsidRPr="00345271" w:rsidRDefault="00FD1665" w:rsidP="00900AD9">
      <w:pPr>
        <w:pStyle w:val="EndnoteText"/>
        <w:rPr>
          <w:rFonts w:cs="Open Sans"/>
        </w:rPr>
      </w:pPr>
      <w:r w:rsidRPr="00345271">
        <w:rPr>
          <w:rStyle w:val="EndnoteReference"/>
        </w:rPr>
        <w:endnoteRef/>
      </w:r>
      <w:r w:rsidRPr="00345271">
        <w:rPr>
          <w:rFonts w:cs="Open Sans"/>
        </w:rPr>
        <w:t xml:space="preserve"> Australian Government</w:t>
      </w:r>
      <w:r w:rsidRPr="00345271">
        <w:rPr>
          <w:rFonts w:cs="Open Sans"/>
          <w:i/>
        </w:rPr>
        <w:t>, Australian Government Response to the Royal Commission into Institutional Responses to Child Sexual Abuse</w:t>
      </w:r>
      <w:r w:rsidRPr="00345271">
        <w:rPr>
          <w:rFonts w:cs="Open Sans"/>
        </w:rPr>
        <w:t xml:space="preserve"> (2018) &lt;</w:t>
      </w:r>
      <w:r w:rsidRPr="002A009A">
        <w:rPr>
          <w:rFonts w:cs="Open Sans"/>
        </w:rPr>
        <w:t>www.ag.gov.au/RightsAndProtections/Australian-Government-Response-to-the-Royal-Commission-into-Institutional-Responses-to-Child-Sexual-Abuse/Pages/default.aspx</w:t>
      </w:r>
      <w:r>
        <w:rPr>
          <w:rFonts w:cs="Open Sans"/>
        </w:rPr>
        <w:t>&gt;.</w:t>
      </w:r>
    </w:p>
  </w:endnote>
  <w:endnote w:id="182">
    <w:p w14:paraId="0D689E87" w14:textId="77777777" w:rsidR="00FD1665" w:rsidRPr="00345271" w:rsidRDefault="00FD1665" w:rsidP="00900AD9">
      <w:pPr>
        <w:pStyle w:val="EndnoteText"/>
        <w:rPr>
          <w:rFonts w:cs="Open Sans"/>
          <w:highlight w:val="yellow"/>
        </w:rPr>
      </w:pPr>
      <w:r w:rsidRPr="00345271">
        <w:rPr>
          <w:rStyle w:val="EndnoteReference"/>
        </w:rPr>
        <w:endnoteRef/>
      </w:r>
      <w:r w:rsidRPr="00345271">
        <w:rPr>
          <w:rFonts w:cs="Open Sans"/>
        </w:rPr>
        <w:t xml:space="preserve"> </w:t>
      </w:r>
      <w:r w:rsidRPr="00345271">
        <w:rPr>
          <w:rFonts w:cs="Open Sans"/>
          <w:i/>
          <w:iCs/>
        </w:rPr>
        <w:t xml:space="preserve">National Redress Scheme for Institutional Child Sexual Abuse Act 2018 </w:t>
      </w:r>
      <w:r w:rsidRPr="00345271">
        <w:rPr>
          <w:rFonts w:cs="Open Sans"/>
        </w:rPr>
        <w:t>(Cth) s 16(</w:t>
      </w:r>
      <w:r>
        <w:rPr>
          <w:rFonts w:cs="Open Sans"/>
        </w:rPr>
        <w:t>1).</w:t>
      </w:r>
    </w:p>
  </w:endnote>
  <w:endnote w:id="183">
    <w:p w14:paraId="0196490F" w14:textId="77777777" w:rsidR="00FD1665" w:rsidRPr="00345271" w:rsidRDefault="00FD1665" w:rsidP="00900AD9">
      <w:pPr>
        <w:pStyle w:val="EndnoteText"/>
        <w:rPr>
          <w:rFonts w:cs="Open Sans"/>
        </w:rPr>
      </w:pPr>
      <w:r w:rsidRPr="00345271">
        <w:rPr>
          <w:rStyle w:val="EndnoteReference"/>
        </w:rPr>
        <w:endnoteRef/>
      </w:r>
      <w:r w:rsidRPr="00345271">
        <w:rPr>
          <w:rFonts w:cs="Open Sans"/>
        </w:rPr>
        <w:t xml:space="preserve"> Australian Human Rights Commission, Submission No 23 to Senate Standing Committee on Community Affairs</w:t>
      </w:r>
      <w:r w:rsidRPr="00345271">
        <w:rPr>
          <w:rFonts w:cs="Open Sans"/>
          <w:i/>
          <w:iCs/>
        </w:rPr>
        <w:t xml:space="preserve">, Inquiry into National Redress Scheme for Institutional Child Sexual Abuse Bill 2018 and Related Bill </w:t>
      </w:r>
      <w:r w:rsidRPr="00345271">
        <w:rPr>
          <w:rFonts w:cs="Open Sans"/>
        </w:rPr>
        <w:t>(2018) &lt;</w:t>
      </w:r>
      <w:r w:rsidRPr="002A009A">
        <w:rPr>
          <w:rFonts w:cs="Open Sans"/>
        </w:rPr>
        <w:t>www.aph.gov.au/Parliamentary_Business/Committees/Senate/Community_Affairs/NationalRedressScheme/Submissions</w:t>
      </w:r>
      <w:r w:rsidRPr="002A009A">
        <w:rPr>
          <w:rStyle w:val="Hyperlink"/>
          <w:rFonts w:cs="Open Sans"/>
        </w:rPr>
        <w:t>&gt;.</w:t>
      </w:r>
    </w:p>
  </w:endnote>
  <w:endnote w:id="184">
    <w:p w14:paraId="7D7D77C6" w14:textId="77777777" w:rsidR="00FD1665" w:rsidRPr="00345271" w:rsidRDefault="00FD1665" w:rsidP="00900AD9">
      <w:pPr>
        <w:pStyle w:val="EndnoteText"/>
        <w:rPr>
          <w:rFonts w:cs="Open Sans"/>
        </w:rPr>
      </w:pPr>
      <w:r w:rsidRPr="00345271">
        <w:rPr>
          <w:rStyle w:val="EndnoteReference"/>
        </w:rPr>
        <w:endnoteRef/>
      </w:r>
      <w:r w:rsidRPr="00345271">
        <w:rPr>
          <w:rFonts w:cs="Open Sans"/>
        </w:rPr>
        <w:t xml:space="preserve"> Australian Human Rights Commission, Submission No 23 to Senate Standing Committee on Community Affairs</w:t>
      </w:r>
      <w:r w:rsidRPr="00345271">
        <w:rPr>
          <w:rFonts w:cs="Open Sans"/>
          <w:i/>
          <w:iCs/>
        </w:rPr>
        <w:t xml:space="preserve">, Inquiry into National Redress Scheme for Institutional Child Sexual Abuse Bill 2018 and Related Bill </w:t>
      </w:r>
      <w:r w:rsidRPr="00345271">
        <w:rPr>
          <w:rFonts w:cs="Open Sans"/>
        </w:rPr>
        <w:t>(2018) &lt;</w:t>
      </w:r>
      <w:r w:rsidRPr="002A009A">
        <w:rPr>
          <w:rFonts w:cs="Open Sans"/>
        </w:rPr>
        <w:t>www.aph.gov.au/Parliamentary_Business/Committees/Senate/Community_Affairs/NationalRedressScheme/Submissions</w:t>
      </w:r>
      <w:r w:rsidRPr="002A009A">
        <w:rPr>
          <w:rStyle w:val="Hyperlink"/>
          <w:rFonts w:cs="Open Sans"/>
        </w:rPr>
        <w:t>&gt;.</w:t>
      </w:r>
    </w:p>
  </w:endnote>
  <w:endnote w:id="185">
    <w:p w14:paraId="5168D107" w14:textId="77777777" w:rsidR="00FD1665" w:rsidRPr="00345271" w:rsidRDefault="00FD1665" w:rsidP="00900AD9">
      <w:pPr>
        <w:pStyle w:val="EndnoteText"/>
        <w:rPr>
          <w:rFonts w:cs="Open Sans"/>
        </w:rPr>
      </w:pPr>
      <w:r w:rsidRPr="00345271">
        <w:rPr>
          <w:rStyle w:val="EndnoteReference"/>
        </w:rPr>
        <w:endnoteRef/>
      </w:r>
      <w:r w:rsidRPr="00345271">
        <w:rPr>
          <w:rFonts w:cs="Open Sans"/>
        </w:rPr>
        <w:t xml:space="preserve"> </w:t>
      </w:r>
      <w:r w:rsidRPr="00345271">
        <w:rPr>
          <w:rFonts w:cs="Open Sans"/>
          <w:i/>
          <w:iCs/>
        </w:rPr>
        <w:t xml:space="preserve">National Redress Scheme for Institutional Child Sexual Abuse Act 2018 </w:t>
      </w:r>
      <w:r>
        <w:rPr>
          <w:rFonts w:cs="Open Sans"/>
        </w:rPr>
        <w:t>(Cth) s 13(1)(e).</w:t>
      </w:r>
    </w:p>
  </w:endnote>
  <w:endnote w:id="186">
    <w:p w14:paraId="3D27E6B7" w14:textId="77777777" w:rsidR="00FD1665" w:rsidRPr="00345271" w:rsidRDefault="00FD1665" w:rsidP="00900AD9">
      <w:pPr>
        <w:pStyle w:val="EndnoteText"/>
        <w:rPr>
          <w:rFonts w:cs="Open Sans"/>
        </w:rPr>
      </w:pPr>
      <w:r w:rsidRPr="00345271">
        <w:rPr>
          <w:rStyle w:val="EndnoteReference"/>
        </w:rPr>
        <w:endnoteRef/>
      </w:r>
      <w:r w:rsidRPr="00345271">
        <w:rPr>
          <w:rFonts w:cs="Open Sans"/>
        </w:rPr>
        <w:t xml:space="preserve"> </w:t>
      </w:r>
      <w:r w:rsidRPr="00345271">
        <w:rPr>
          <w:rFonts w:cs="Open Sans"/>
          <w:i/>
          <w:iCs/>
        </w:rPr>
        <w:t xml:space="preserve">National Redress Scheme for Institutional Child Sexual Abuse Act 2018 </w:t>
      </w:r>
      <w:r>
        <w:rPr>
          <w:rFonts w:cs="Open Sans"/>
        </w:rPr>
        <w:t>(Cth) s 20(1)(c).</w:t>
      </w:r>
    </w:p>
  </w:endnote>
  <w:endnote w:id="187">
    <w:p w14:paraId="3ECAC6E8" w14:textId="57279752" w:rsidR="00FD1665" w:rsidRPr="00345271" w:rsidRDefault="00FD1665" w:rsidP="00900AD9">
      <w:pPr>
        <w:pStyle w:val="EndnoteText"/>
        <w:rPr>
          <w:rFonts w:cs="Open Sans"/>
          <w:lang w:val="en-US"/>
        </w:rPr>
      </w:pPr>
      <w:r w:rsidRPr="00345271">
        <w:rPr>
          <w:rStyle w:val="EndnoteReference"/>
        </w:rPr>
        <w:endnoteRef/>
      </w:r>
      <w:r w:rsidRPr="00345271">
        <w:rPr>
          <w:rFonts w:cs="Open Sans"/>
        </w:rPr>
        <w:t xml:space="preserve"> </w:t>
      </w:r>
      <w:r w:rsidRPr="003713FE">
        <w:rPr>
          <w:rFonts w:cs="Open Sans"/>
          <w:i/>
          <w:iCs/>
        </w:rPr>
        <w:t>Royal Commission into Institutional Responses to Child Sexual Abuse</w:t>
      </w:r>
      <w:r w:rsidRPr="00345271">
        <w:rPr>
          <w:rFonts w:cs="Open Sans"/>
          <w:i/>
        </w:rPr>
        <w:t xml:space="preserve">, </w:t>
      </w:r>
      <w:r>
        <w:rPr>
          <w:rFonts w:cs="Open Sans"/>
          <w:iCs/>
        </w:rPr>
        <w:t>(</w:t>
      </w:r>
      <w:r w:rsidRPr="003E026F">
        <w:rPr>
          <w:rFonts w:cs="Open Sans"/>
          <w:iCs/>
        </w:rPr>
        <w:t>Final Report - Recommendations 2017</w:t>
      </w:r>
      <w:r w:rsidRPr="00345271">
        <w:rPr>
          <w:rFonts w:cs="Open Sans"/>
        </w:rPr>
        <w:t>)</w:t>
      </w:r>
      <w:r>
        <w:rPr>
          <w:rFonts w:cs="Open Sans"/>
        </w:rPr>
        <w:t xml:space="preserve"> </w:t>
      </w:r>
      <w:r w:rsidRPr="00345271">
        <w:rPr>
          <w:rFonts w:cs="Open Sans"/>
        </w:rPr>
        <w:t>13 &lt;</w:t>
      </w:r>
      <w:r w:rsidRPr="002A009A">
        <w:rPr>
          <w:rFonts w:cs="Open Sans"/>
        </w:rPr>
        <w:t>www.childabuseroyalcommission.gov.au/recommendations</w:t>
      </w:r>
      <w:r>
        <w:rPr>
          <w:rFonts w:cs="Open Sans"/>
        </w:rPr>
        <w:t>&gt;.</w:t>
      </w:r>
    </w:p>
  </w:endnote>
  <w:endnote w:id="188">
    <w:p w14:paraId="043D969D" w14:textId="77777777" w:rsidR="00FD1665" w:rsidRPr="00EA6609" w:rsidRDefault="00FD1665" w:rsidP="00900AD9">
      <w:pPr>
        <w:pStyle w:val="EndnoteText"/>
        <w:rPr>
          <w:lang w:val="en-US"/>
        </w:rPr>
      </w:pPr>
      <w:r>
        <w:rPr>
          <w:rStyle w:val="EndnoteReference"/>
        </w:rPr>
        <w:endnoteRef/>
      </w:r>
      <w:r>
        <w:t xml:space="preserve"> </w:t>
      </w:r>
      <w:r>
        <w:rPr>
          <w:lang w:val="en-US"/>
        </w:rPr>
        <w:t xml:space="preserve">Scott Morrison and Paul Fletcher, ’$22.5m for Centre for Prevention of Child Sexual Abuse’ (Joint Media Release, 30 March 2019). </w:t>
      </w:r>
    </w:p>
  </w:endnote>
  <w:endnote w:id="189">
    <w:p w14:paraId="49C7C0D4" w14:textId="0D6A99E3" w:rsidR="00FD1665" w:rsidRPr="00345271" w:rsidRDefault="00FD1665" w:rsidP="00900AD9">
      <w:pPr>
        <w:pStyle w:val="EndnoteText"/>
        <w:rPr>
          <w:rFonts w:cs="Open Sans"/>
          <w:lang w:val="en-US"/>
        </w:rPr>
      </w:pPr>
      <w:r w:rsidRPr="00345271">
        <w:rPr>
          <w:rStyle w:val="EndnoteReference"/>
        </w:rPr>
        <w:endnoteRef/>
      </w:r>
      <w:r>
        <w:rPr>
          <w:rFonts w:cs="Open Sans"/>
        </w:rPr>
        <w:t xml:space="preserve"> </w:t>
      </w:r>
      <w:r w:rsidRPr="003713FE">
        <w:rPr>
          <w:rFonts w:cs="Open Sans"/>
          <w:i/>
          <w:iCs/>
        </w:rPr>
        <w:t>Royal Commission into Institutional Responses to Child Sexual Abuse</w:t>
      </w:r>
      <w:r w:rsidRPr="00345271">
        <w:rPr>
          <w:rFonts w:cs="Open Sans"/>
          <w:i/>
        </w:rPr>
        <w:t xml:space="preserve">, </w:t>
      </w:r>
      <w:r>
        <w:rPr>
          <w:rFonts w:cs="Open Sans"/>
          <w:iCs/>
        </w:rPr>
        <w:t>(</w:t>
      </w:r>
      <w:r w:rsidRPr="003E026F">
        <w:rPr>
          <w:rFonts w:cs="Open Sans"/>
          <w:iCs/>
        </w:rPr>
        <w:t>Final Report - Recommendations 2017</w:t>
      </w:r>
      <w:r w:rsidRPr="00345271">
        <w:rPr>
          <w:rFonts w:cs="Open Sans"/>
        </w:rPr>
        <w:t>)</w:t>
      </w:r>
      <w:r>
        <w:rPr>
          <w:rFonts w:cs="Open Sans"/>
        </w:rPr>
        <w:t xml:space="preserve"> </w:t>
      </w:r>
      <w:r w:rsidRPr="00345271">
        <w:rPr>
          <w:rFonts w:cs="Open Sans"/>
        </w:rPr>
        <w:t>13 &lt;</w:t>
      </w:r>
      <w:r w:rsidRPr="002A009A">
        <w:rPr>
          <w:rFonts w:cs="Open Sans"/>
        </w:rPr>
        <w:t>www.childabuseroyalcommission.gov.au/recommendations</w:t>
      </w:r>
      <w:r>
        <w:rPr>
          <w:rFonts w:cs="Open Sans"/>
        </w:rPr>
        <w:t>&gt;.</w:t>
      </w:r>
    </w:p>
  </w:endnote>
  <w:endnote w:id="190">
    <w:p w14:paraId="0F3D5CE9" w14:textId="4CC6CD8D" w:rsidR="00FD1665" w:rsidRPr="00345271" w:rsidRDefault="00FD1665" w:rsidP="00900AD9">
      <w:pPr>
        <w:pStyle w:val="EndnoteText"/>
        <w:rPr>
          <w:rFonts w:cs="Open Sans"/>
          <w:lang w:val="en-US"/>
        </w:rPr>
      </w:pPr>
      <w:r w:rsidRPr="00345271">
        <w:rPr>
          <w:rStyle w:val="EndnoteReference"/>
        </w:rPr>
        <w:endnoteRef/>
      </w:r>
      <w:r w:rsidRPr="00345271">
        <w:rPr>
          <w:rFonts w:cs="Open Sans"/>
        </w:rPr>
        <w:t xml:space="preserve"> </w:t>
      </w:r>
      <w:r w:rsidRPr="003713FE">
        <w:rPr>
          <w:rFonts w:cs="Open Sans"/>
          <w:i/>
          <w:iCs/>
        </w:rPr>
        <w:t>Royal Commission into Institutional Responses to Child Sexual Abuse</w:t>
      </w:r>
      <w:r w:rsidRPr="00345271">
        <w:rPr>
          <w:rFonts w:cs="Open Sans"/>
          <w:i/>
        </w:rPr>
        <w:t xml:space="preserve">, </w:t>
      </w:r>
      <w:r>
        <w:rPr>
          <w:rFonts w:cs="Open Sans"/>
          <w:iCs/>
        </w:rPr>
        <w:t>(</w:t>
      </w:r>
      <w:r w:rsidRPr="003E026F">
        <w:rPr>
          <w:rFonts w:cs="Open Sans"/>
          <w:iCs/>
        </w:rPr>
        <w:t>Final Report - Recommendations 2017</w:t>
      </w:r>
      <w:r w:rsidRPr="00345271">
        <w:rPr>
          <w:rFonts w:cs="Open Sans"/>
        </w:rPr>
        <w:t>)</w:t>
      </w:r>
      <w:r>
        <w:rPr>
          <w:rFonts w:cs="Open Sans"/>
        </w:rPr>
        <w:t xml:space="preserve"> </w:t>
      </w:r>
      <w:r w:rsidRPr="00345271">
        <w:rPr>
          <w:rFonts w:cs="Open Sans"/>
        </w:rPr>
        <w:t>13 &lt;</w:t>
      </w:r>
      <w:r w:rsidRPr="002A009A">
        <w:rPr>
          <w:rFonts w:cs="Open Sans"/>
        </w:rPr>
        <w:t>www.childabuseroyalcommission.gov.au/recommendations</w:t>
      </w:r>
      <w:r w:rsidRPr="00345271">
        <w:rPr>
          <w:rFonts w:cs="Open Sans"/>
        </w:rPr>
        <w:t>&gt;.</w:t>
      </w:r>
    </w:p>
  </w:endnote>
  <w:endnote w:id="191">
    <w:p w14:paraId="40220C98" w14:textId="5FA5B349" w:rsidR="00FD1665" w:rsidRPr="00345271" w:rsidRDefault="00FD1665" w:rsidP="00900AD9">
      <w:pPr>
        <w:pStyle w:val="EndnoteText"/>
        <w:rPr>
          <w:rFonts w:cs="Open Sans"/>
        </w:rPr>
      </w:pPr>
      <w:r w:rsidRPr="00345271">
        <w:rPr>
          <w:rStyle w:val="EndnoteReference"/>
        </w:rPr>
        <w:endnoteRef/>
      </w:r>
      <w:r w:rsidRPr="00345271">
        <w:rPr>
          <w:rFonts w:cs="Open Sans"/>
        </w:rPr>
        <w:t xml:space="preserve"> Royal Commission into Institutional Responses to Child Sexual Abuse, </w:t>
      </w:r>
      <w:r w:rsidRPr="00345271">
        <w:rPr>
          <w:rFonts w:cs="Open Sans"/>
          <w:i/>
        </w:rPr>
        <w:t>Working with Children’s Checks Report</w:t>
      </w:r>
      <w:r w:rsidRPr="00345271">
        <w:rPr>
          <w:rFonts w:cs="Open Sans"/>
        </w:rPr>
        <w:t xml:space="preserve"> (2015) 6</w:t>
      </w:r>
      <w:r>
        <w:rPr>
          <w:rFonts w:cs="Open Sans"/>
        </w:rPr>
        <w:t xml:space="preserve"> </w:t>
      </w:r>
      <w:r w:rsidRPr="00345271">
        <w:rPr>
          <w:rFonts w:cs="Open Sans"/>
        </w:rPr>
        <w:t>&lt;</w:t>
      </w:r>
      <w:r w:rsidRPr="002A009A">
        <w:rPr>
          <w:rFonts w:cs="Open Sans"/>
        </w:rPr>
        <w:t>www.childabuseroyalcommission.gov.au/working-children-checks</w:t>
      </w:r>
      <w:r w:rsidRPr="00345271">
        <w:rPr>
          <w:rFonts w:cs="Open Sans"/>
        </w:rPr>
        <w:t>&gt;.</w:t>
      </w:r>
    </w:p>
  </w:endnote>
  <w:endnote w:id="192">
    <w:p w14:paraId="72050978" w14:textId="77777777" w:rsidR="00FD1665" w:rsidRDefault="00FD1665" w:rsidP="003874CE">
      <w:pPr>
        <w:pStyle w:val="EndnoteText"/>
      </w:pPr>
      <w:r>
        <w:rPr>
          <w:rStyle w:val="EndnoteReference"/>
        </w:rPr>
        <w:endnoteRef/>
      </w:r>
      <w:r>
        <w:t xml:space="preserve"> </w:t>
      </w:r>
      <w:r w:rsidRPr="0086750C">
        <w:rPr>
          <w:rFonts w:cs="Open Sans"/>
          <w:szCs w:val="24"/>
        </w:rPr>
        <w:t xml:space="preserve">United Nations Committee on the Rights of the Child, </w:t>
      </w:r>
      <w:r w:rsidRPr="0086750C">
        <w:rPr>
          <w:rFonts w:cs="Open Sans"/>
          <w:i/>
          <w:iCs/>
          <w:szCs w:val="24"/>
        </w:rPr>
        <w:t>Concluding Observations on the Combined Fifth and Sixth Periodic Reports of Australia</w:t>
      </w:r>
      <w:r w:rsidRPr="0086750C">
        <w:rPr>
          <w:rFonts w:cs="Open Sans"/>
          <w:szCs w:val="24"/>
        </w:rPr>
        <w:t>, 82nd Sess, UN Doc CRC/C/AUS/CO/5-6 (30 September 2019) para 30(c).</w:t>
      </w:r>
    </w:p>
  </w:endnote>
  <w:endnote w:id="193">
    <w:p w14:paraId="5A365088" w14:textId="77777777" w:rsidR="00FD1665" w:rsidRPr="00345271" w:rsidRDefault="00FD1665" w:rsidP="006950D8">
      <w:pPr>
        <w:pStyle w:val="EndnoteText"/>
        <w:rPr>
          <w:rFonts w:cs="Open Sans"/>
          <w:lang w:val="en-US"/>
        </w:rPr>
      </w:pPr>
      <w:r w:rsidRPr="00345271">
        <w:rPr>
          <w:rStyle w:val="EndnoteReference"/>
        </w:rPr>
        <w:endnoteRef/>
      </w:r>
      <w:r w:rsidRPr="00345271">
        <w:rPr>
          <w:rFonts w:cs="Open Sans"/>
        </w:rPr>
        <w:t xml:space="preserve"> </w:t>
      </w:r>
      <w:r w:rsidRPr="009B2D58">
        <w:rPr>
          <w:rFonts w:cs="Open Sans"/>
          <w:i/>
          <w:iCs/>
        </w:rPr>
        <w:t>Royal Commission into Institutional Responses to Child Sexual Abuse</w:t>
      </w:r>
      <w:r w:rsidRPr="00345271">
        <w:rPr>
          <w:rFonts w:cs="Open Sans"/>
          <w:i/>
        </w:rPr>
        <w:t xml:space="preserve">, </w:t>
      </w:r>
      <w:r w:rsidRPr="009B2D58">
        <w:rPr>
          <w:rFonts w:cs="Open Sans"/>
          <w:iCs/>
        </w:rPr>
        <w:t>(Final Report</w:t>
      </w:r>
      <w:r>
        <w:rPr>
          <w:rFonts w:cs="Open Sans"/>
          <w:iCs/>
        </w:rPr>
        <w:t xml:space="preserve"> - </w:t>
      </w:r>
      <w:r w:rsidRPr="009B2D58">
        <w:rPr>
          <w:rFonts w:cs="Open Sans"/>
          <w:iCs/>
        </w:rPr>
        <w:t>Recommendations 2017)</w:t>
      </w:r>
      <w:r w:rsidRPr="00345271">
        <w:rPr>
          <w:rFonts w:cs="Open Sans"/>
        </w:rPr>
        <w:t xml:space="preserve"> 6 &lt;</w:t>
      </w:r>
      <w:r w:rsidRPr="002A009A">
        <w:rPr>
          <w:rFonts w:cs="Open Sans"/>
        </w:rPr>
        <w:t>www.childabuseroyalcommission.gov.au/recommendations</w:t>
      </w:r>
      <w:r w:rsidRPr="00345271">
        <w:rPr>
          <w:rFonts w:cs="Open Sans"/>
        </w:rPr>
        <w:t>&gt;.</w:t>
      </w:r>
    </w:p>
  </w:endnote>
  <w:endnote w:id="194">
    <w:p w14:paraId="534B2992" w14:textId="77777777" w:rsidR="00FD1665" w:rsidRDefault="00FD1665" w:rsidP="006950D8">
      <w:pPr>
        <w:pStyle w:val="EndnoteText"/>
      </w:pPr>
      <w:r>
        <w:rPr>
          <w:rStyle w:val="EndnoteReference"/>
        </w:rPr>
        <w:endnoteRef/>
      </w:r>
      <w:r>
        <w:t xml:space="preserve"> </w:t>
      </w:r>
      <w:r w:rsidRPr="00382AE1">
        <w:rPr>
          <w:rFonts w:cs="Open Sans"/>
          <w:szCs w:val="24"/>
        </w:rPr>
        <w:t xml:space="preserve">Australian Institute of Family Studies, </w:t>
      </w:r>
      <w:r w:rsidRPr="00382AE1">
        <w:rPr>
          <w:rFonts w:cs="Open Sans"/>
          <w:i/>
          <w:iCs/>
          <w:szCs w:val="24"/>
        </w:rPr>
        <w:t>Growing Up in Australia: The Longitudinal Study of Australian Children Annual Statistical Report 2017</w:t>
      </w:r>
      <w:r w:rsidRPr="00382AE1">
        <w:rPr>
          <w:rFonts w:cs="Open Sans"/>
          <w:szCs w:val="24"/>
        </w:rPr>
        <w:t xml:space="preserve"> (2018) 54.</w:t>
      </w:r>
    </w:p>
  </w:endnote>
  <w:endnote w:id="195">
    <w:p w14:paraId="0586A760" w14:textId="77777777" w:rsidR="00FD1665" w:rsidRPr="004D52B4" w:rsidRDefault="00FD1665" w:rsidP="006950D8">
      <w:pPr>
        <w:pStyle w:val="EndnoteText"/>
        <w:rPr>
          <w:lang w:val="en-US"/>
        </w:rPr>
      </w:pPr>
      <w:r>
        <w:rPr>
          <w:rStyle w:val="EndnoteReference"/>
        </w:rPr>
        <w:endnoteRef/>
      </w:r>
      <w:r>
        <w:t xml:space="preserve"> </w:t>
      </w:r>
      <w:r>
        <w:rPr>
          <w:lang w:val="en-US"/>
        </w:rPr>
        <w:t xml:space="preserve">Organisation for Economic Cooperation and Development, </w:t>
      </w:r>
      <w:r w:rsidRPr="004D52B4">
        <w:rPr>
          <w:i/>
          <w:iCs/>
          <w:lang w:val="en-US"/>
        </w:rPr>
        <w:t>PISA 2015 Results (Volume III): Students’ Well-Being</w:t>
      </w:r>
      <w:r>
        <w:rPr>
          <w:lang w:val="en-US"/>
        </w:rPr>
        <w:t xml:space="preserve"> (2017) 136. </w:t>
      </w:r>
    </w:p>
  </w:endnote>
  <w:endnote w:id="196">
    <w:p w14:paraId="6E8AEE3E" w14:textId="77777777" w:rsidR="00FD1665" w:rsidRDefault="00FD1665" w:rsidP="006950D8">
      <w:pPr>
        <w:pStyle w:val="EndnoteText"/>
      </w:pPr>
      <w:r>
        <w:rPr>
          <w:rStyle w:val="EndnoteReference"/>
        </w:rPr>
        <w:endnoteRef/>
      </w:r>
      <w:r>
        <w:t xml:space="preserve"> </w:t>
      </w:r>
      <w:r w:rsidRPr="00382AE1">
        <w:rPr>
          <w:rFonts w:cs="Open Sans"/>
          <w:szCs w:val="24"/>
        </w:rPr>
        <w:t xml:space="preserve">Australian Institute of Family Studies, </w:t>
      </w:r>
      <w:r w:rsidRPr="00382AE1">
        <w:rPr>
          <w:rFonts w:cs="Open Sans"/>
          <w:i/>
          <w:iCs/>
          <w:szCs w:val="24"/>
        </w:rPr>
        <w:t>Growing Up in Australia: The Longitudinal Study of Australian Children Annual Statistical Report 2017</w:t>
      </w:r>
      <w:r w:rsidRPr="00382AE1">
        <w:rPr>
          <w:rFonts w:cs="Open Sans"/>
          <w:szCs w:val="24"/>
        </w:rPr>
        <w:t xml:space="preserve"> (2018) 54.</w:t>
      </w:r>
    </w:p>
  </w:endnote>
  <w:endnote w:id="197">
    <w:p w14:paraId="62E2B64F" w14:textId="77777777" w:rsidR="00FD1665" w:rsidRDefault="00FD1665" w:rsidP="006950D8">
      <w:pPr>
        <w:pStyle w:val="EndnoteText"/>
      </w:pPr>
      <w:r>
        <w:rPr>
          <w:rStyle w:val="EndnoteReference"/>
        </w:rPr>
        <w:endnoteRef/>
      </w:r>
      <w:r>
        <w:t xml:space="preserve"> </w:t>
      </w:r>
      <w:r w:rsidRPr="00382AE1">
        <w:rPr>
          <w:rFonts w:cs="Open Sans"/>
          <w:szCs w:val="24"/>
        </w:rPr>
        <w:t xml:space="preserve">Australian Institute of Family Studies, </w:t>
      </w:r>
      <w:r w:rsidRPr="00382AE1">
        <w:rPr>
          <w:rFonts w:cs="Open Sans"/>
          <w:i/>
          <w:iCs/>
          <w:szCs w:val="24"/>
        </w:rPr>
        <w:t>Growing Up in Australia: The Longitudinal Study of Australian Children Annual Statistical Report 2017</w:t>
      </w:r>
      <w:r w:rsidRPr="00382AE1">
        <w:rPr>
          <w:rFonts w:cs="Open Sans"/>
          <w:szCs w:val="24"/>
        </w:rPr>
        <w:t xml:space="preserve"> (2018) 57.</w:t>
      </w:r>
    </w:p>
  </w:endnote>
  <w:endnote w:id="198">
    <w:p w14:paraId="392C2267" w14:textId="77777777" w:rsidR="00FD1665" w:rsidRPr="0049248F" w:rsidRDefault="00FD1665" w:rsidP="001C217C">
      <w:pPr>
        <w:pStyle w:val="EndnoteText"/>
        <w:rPr>
          <w:lang w:val="en-US"/>
        </w:rPr>
      </w:pPr>
      <w:r>
        <w:rPr>
          <w:rStyle w:val="EndnoteReference"/>
        </w:rPr>
        <w:endnoteRef/>
      </w:r>
      <w:r>
        <w:t xml:space="preserve"> </w:t>
      </w:r>
      <w:r>
        <w:rPr>
          <w:lang w:val="en-US"/>
        </w:rPr>
        <w:t xml:space="preserve">Ken Rigby and Kaye Johnson, </w:t>
      </w:r>
      <w:r w:rsidRPr="0058354C">
        <w:rPr>
          <w:i/>
          <w:iCs/>
          <w:lang w:val="en-US"/>
        </w:rPr>
        <w:t>The Prevalence and Effectiveness of Anti-Bullying Strategies Employed in Australian Schools</w:t>
      </w:r>
      <w:r>
        <w:rPr>
          <w:lang w:val="en-US"/>
        </w:rPr>
        <w:t>,</w:t>
      </w:r>
      <w:r>
        <w:rPr>
          <w:i/>
          <w:iCs/>
          <w:lang w:val="en-US"/>
        </w:rPr>
        <w:t xml:space="preserve"> </w:t>
      </w:r>
      <w:r w:rsidRPr="0058354C">
        <w:rPr>
          <w:lang w:val="en-US"/>
        </w:rPr>
        <w:t>University of South Australia</w:t>
      </w:r>
      <w:r>
        <w:rPr>
          <w:lang w:val="en-US"/>
        </w:rPr>
        <w:t xml:space="preserve"> (Report, 2016) 81. </w:t>
      </w:r>
    </w:p>
  </w:endnote>
  <w:endnote w:id="199">
    <w:p w14:paraId="6D30A940" w14:textId="77777777" w:rsidR="00FD1665" w:rsidRDefault="00FD1665" w:rsidP="001C217C">
      <w:pPr>
        <w:pStyle w:val="EndnoteText"/>
      </w:pPr>
      <w:r>
        <w:rPr>
          <w:rStyle w:val="EndnoteReference"/>
        </w:rPr>
        <w:endnoteRef/>
      </w:r>
      <w:r>
        <w:t xml:space="preserve"> </w:t>
      </w:r>
      <w:r w:rsidRPr="005B2FD8">
        <w:rPr>
          <w:rFonts w:cs="Open Sans"/>
          <w:szCs w:val="24"/>
        </w:rPr>
        <w:t xml:space="preserve">Australian Communications Media Authority (ACMA) &amp; Office of the Children’s ESafety Commissioner, </w:t>
      </w:r>
      <w:r w:rsidRPr="005B2FD8">
        <w:rPr>
          <w:rFonts w:cs="Open Sans"/>
          <w:i/>
          <w:iCs/>
          <w:szCs w:val="24"/>
        </w:rPr>
        <w:t>Annual Reports 2017-18</w:t>
      </w:r>
      <w:r w:rsidRPr="005B2FD8">
        <w:rPr>
          <w:rFonts w:cs="Open Sans"/>
          <w:szCs w:val="24"/>
        </w:rPr>
        <w:t xml:space="preserve"> (2018) 121.</w:t>
      </w:r>
    </w:p>
  </w:endnote>
  <w:endnote w:id="200">
    <w:p w14:paraId="5C21AA85" w14:textId="77777777" w:rsidR="00FD1665" w:rsidRDefault="00FD1665" w:rsidP="001C217C">
      <w:pPr>
        <w:pStyle w:val="EndnoteText"/>
      </w:pPr>
      <w:r>
        <w:rPr>
          <w:rStyle w:val="EndnoteReference"/>
        </w:rPr>
        <w:endnoteRef/>
      </w:r>
      <w:r>
        <w:t xml:space="preserve"> Australian Human Rights Commission, </w:t>
      </w:r>
      <w:r w:rsidRPr="0049248F">
        <w:rPr>
          <w:i/>
          <w:iCs/>
        </w:rPr>
        <w:t>Back Me Up</w:t>
      </w:r>
      <w:r>
        <w:rPr>
          <w:i/>
          <w:iCs/>
        </w:rPr>
        <w:t xml:space="preserve"> </w:t>
      </w:r>
      <w:r>
        <w:t>(webpage), &lt;</w:t>
      </w:r>
      <w:r w:rsidRPr="002A009A">
        <w:t>www.humanrights.gov.au/our-work/childrens-rights/projects/back-me</w:t>
      </w:r>
      <w:r>
        <w:t>&gt;.</w:t>
      </w:r>
    </w:p>
  </w:endnote>
  <w:endnote w:id="201">
    <w:p w14:paraId="6C18E6B8" w14:textId="77777777" w:rsidR="00FD1665" w:rsidRPr="00345271" w:rsidRDefault="00FD1665" w:rsidP="003931DF">
      <w:pPr>
        <w:pStyle w:val="EndnoteText"/>
        <w:rPr>
          <w:rFonts w:cs="Open Sans"/>
        </w:rPr>
      </w:pPr>
      <w:r w:rsidRPr="00345271">
        <w:rPr>
          <w:rStyle w:val="EndnoteReference"/>
        </w:rPr>
        <w:endnoteRef/>
      </w:r>
      <w:r w:rsidRPr="00345271">
        <w:rPr>
          <w:rFonts w:cs="Open Sans"/>
        </w:rPr>
        <w:t xml:space="preserve"> </w:t>
      </w:r>
      <w:r>
        <w:rPr>
          <w:lang w:val="en-US"/>
        </w:rPr>
        <w:t xml:space="preserve">Ken Rigby and Kaye Johnson, </w:t>
      </w:r>
      <w:r w:rsidRPr="00134DF0">
        <w:rPr>
          <w:i/>
          <w:iCs/>
          <w:lang w:val="en-US"/>
        </w:rPr>
        <w:t>The Prevalence and Effectiveness of Anti-Bullying Strategies Employed in Australian Schools</w:t>
      </w:r>
      <w:r>
        <w:rPr>
          <w:i/>
          <w:iCs/>
          <w:lang w:val="en-US"/>
        </w:rPr>
        <w:t>,</w:t>
      </w:r>
      <w:r w:rsidRPr="00134DF0">
        <w:rPr>
          <w:i/>
          <w:iCs/>
          <w:lang w:val="en-US"/>
        </w:rPr>
        <w:t xml:space="preserve"> </w:t>
      </w:r>
      <w:r w:rsidRPr="00134DF0">
        <w:rPr>
          <w:lang w:val="en-US"/>
        </w:rPr>
        <w:t>University of South Australia</w:t>
      </w:r>
      <w:r>
        <w:rPr>
          <w:lang w:val="en-US"/>
        </w:rPr>
        <w:t xml:space="preserve"> (Report, 2016) </w:t>
      </w:r>
      <w:r w:rsidRPr="00345271">
        <w:rPr>
          <w:rFonts w:cs="Open Sans"/>
        </w:rPr>
        <w:t>67</w:t>
      </w:r>
      <w:r>
        <w:rPr>
          <w:rFonts w:cs="Open Sans"/>
        </w:rPr>
        <w:t>.</w:t>
      </w:r>
    </w:p>
  </w:endnote>
  <w:endnote w:id="202">
    <w:p w14:paraId="2BCE545A" w14:textId="77777777" w:rsidR="00FD1665" w:rsidRDefault="00FD1665" w:rsidP="00D1294E">
      <w:pPr>
        <w:pStyle w:val="EndnoteText"/>
      </w:pPr>
      <w:r>
        <w:rPr>
          <w:rStyle w:val="EndnoteReference"/>
        </w:rPr>
        <w:endnoteRef/>
      </w:r>
      <w:r>
        <w:t xml:space="preserve"> </w:t>
      </w:r>
      <w:bookmarkStart w:id="153" w:name="_Hlk24555979"/>
      <w:r w:rsidRPr="0086750C">
        <w:rPr>
          <w:rFonts w:cs="Open Sans"/>
          <w:szCs w:val="24"/>
        </w:rPr>
        <w:t xml:space="preserve">United Nations Committee on the Rights of the Child, </w:t>
      </w:r>
      <w:r w:rsidRPr="0086750C">
        <w:rPr>
          <w:rFonts w:cs="Open Sans"/>
          <w:i/>
          <w:iCs/>
          <w:szCs w:val="24"/>
        </w:rPr>
        <w:t>Concluding Observations on the Combined Fifth and Sixth Periodic Reports of Australia</w:t>
      </w:r>
      <w:r w:rsidRPr="0086750C">
        <w:rPr>
          <w:rFonts w:cs="Open Sans"/>
          <w:szCs w:val="24"/>
        </w:rPr>
        <w:t xml:space="preserve">, 82nd Sess, UN Doc CRC/C/AUS/CO/5-6 (30 September 2019) </w:t>
      </w:r>
      <w:bookmarkEnd w:id="153"/>
      <w:r w:rsidRPr="0086750C">
        <w:rPr>
          <w:rFonts w:cs="Open Sans"/>
          <w:szCs w:val="24"/>
        </w:rPr>
        <w:t>para 43(e).</w:t>
      </w:r>
    </w:p>
  </w:endnote>
  <w:endnote w:id="203">
    <w:p w14:paraId="308E7669" w14:textId="77777777" w:rsidR="00FD1665" w:rsidRPr="009750F3" w:rsidRDefault="00FD1665" w:rsidP="00D1294E">
      <w:pPr>
        <w:pStyle w:val="EndnoteText"/>
        <w:rPr>
          <w:lang w:val="en-US"/>
        </w:rPr>
      </w:pPr>
      <w:r>
        <w:rPr>
          <w:rStyle w:val="EndnoteReference"/>
        </w:rPr>
        <w:endnoteRef/>
      </w:r>
      <w:r>
        <w:t xml:space="preserve"> </w:t>
      </w:r>
      <w:r w:rsidRPr="009750F3">
        <w:rPr>
          <w:rFonts w:cs="Open Sans"/>
          <w:szCs w:val="24"/>
        </w:rPr>
        <w:t xml:space="preserve">Anti-Slavery Australia, </w:t>
      </w:r>
      <w:r w:rsidRPr="009750F3">
        <w:rPr>
          <w:rFonts w:cs="Open Sans"/>
          <w:i/>
          <w:iCs/>
          <w:szCs w:val="24"/>
        </w:rPr>
        <w:t>Behind the Screen: Online Child Exploitation in Australia</w:t>
      </w:r>
      <w:r>
        <w:rPr>
          <w:rFonts w:cs="Open Sans"/>
          <w:i/>
          <w:iCs/>
          <w:szCs w:val="24"/>
        </w:rPr>
        <w:t xml:space="preserve"> </w:t>
      </w:r>
      <w:r w:rsidRPr="009750F3">
        <w:rPr>
          <w:rFonts w:cs="Open Sans"/>
          <w:szCs w:val="24"/>
        </w:rPr>
        <w:t>(2017) v.</w:t>
      </w:r>
    </w:p>
  </w:endnote>
  <w:endnote w:id="204">
    <w:p w14:paraId="64615B41" w14:textId="77777777" w:rsidR="00FD1665" w:rsidRDefault="00FD1665" w:rsidP="00D1294E">
      <w:pPr>
        <w:pStyle w:val="EndnoteText"/>
      </w:pPr>
      <w:r>
        <w:rPr>
          <w:rStyle w:val="EndnoteReference"/>
        </w:rPr>
        <w:endnoteRef/>
      </w:r>
      <w:r>
        <w:t xml:space="preserve"> Australian Centre to Counter Child Exploitation &lt;</w:t>
      </w:r>
      <w:r w:rsidRPr="002A009A">
        <w:t>www.accce.gov.au/home</w:t>
      </w:r>
      <w:r>
        <w:t>&gt;.</w:t>
      </w:r>
    </w:p>
  </w:endnote>
  <w:endnote w:id="205">
    <w:p w14:paraId="05F6C6E6" w14:textId="77777777" w:rsidR="00FD1665" w:rsidRDefault="00FD1665" w:rsidP="00D1294E">
      <w:pPr>
        <w:pStyle w:val="EndnoteText"/>
      </w:pPr>
      <w:r>
        <w:rPr>
          <w:rStyle w:val="EndnoteReference"/>
        </w:rPr>
        <w:endnoteRef/>
      </w:r>
      <w:r>
        <w:t xml:space="preserve"> </w:t>
      </w:r>
      <w:r w:rsidRPr="0031432B">
        <w:rPr>
          <w:rFonts w:cs="Open Sans"/>
          <w:szCs w:val="24"/>
        </w:rPr>
        <w:t xml:space="preserve">Australian Communications Media Authority (ACMA) &amp; Office of the Children’s ESafety Commissioner, </w:t>
      </w:r>
      <w:r w:rsidRPr="0031432B">
        <w:rPr>
          <w:rFonts w:cs="Open Sans"/>
          <w:i/>
          <w:iCs/>
          <w:szCs w:val="24"/>
        </w:rPr>
        <w:t>Annual Reports 2017-18</w:t>
      </w:r>
      <w:r w:rsidRPr="0031432B">
        <w:rPr>
          <w:rFonts w:cs="Open Sans"/>
          <w:szCs w:val="24"/>
        </w:rPr>
        <w:t xml:space="preserve"> (2018) 128.</w:t>
      </w:r>
    </w:p>
  </w:endnote>
  <w:endnote w:id="206">
    <w:p w14:paraId="673929D0" w14:textId="77777777" w:rsidR="00FD1665" w:rsidRDefault="00FD1665" w:rsidP="00D1294E">
      <w:pPr>
        <w:pStyle w:val="EndnoteText"/>
      </w:pPr>
      <w:r>
        <w:rPr>
          <w:rStyle w:val="EndnoteReference"/>
        </w:rPr>
        <w:endnoteRef/>
      </w:r>
      <w:r>
        <w:t xml:space="preserve"> Australian Government, Response to the list of issues in relation to the combined fifth and sixth reports of Australia to the UN Committee on the Rights of the Child (June 2019) 35.</w:t>
      </w:r>
    </w:p>
  </w:endnote>
  <w:endnote w:id="207">
    <w:p w14:paraId="1705FC9D" w14:textId="77777777" w:rsidR="00FD1665" w:rsidRDefault="00FD1665" w:rsidP="00D1294E">
      <w:pPr>
        <w:pStyle w:val="EndnoteText"/>
      </w:pPr>
      <w:r>
        <w:rPr>
          <w:rStyle w:val="EndnoteReference"/>
        </w:rPr>
        <w:endnoteRef/>
      </w:r>
      <w:r>
        <w:t xml:space="preserve"> </w:t>
      </w:r>
      <w:r w:rsidRPr="00B858C5">
        <w:rPr>
          <w:i/>
          <w:iCs/>
        </w:rPr>
        <w:t xml:space="preserve">Crimes Act 1900 </w:t>
      </w:r>
      <w:r w:rsidRPr="00B858C5">
        <w:t>(NSW),</w:t>
      </w:r>
      <w:r>
        <w:t xml:space="preserve"> div 10; </w:t>
      </w:r>
      <w:r w:rsidRPr="00B858C5">
        <w:rPr>
          <w:i/>
          <w:iCs/>
        </w:rPr>
        <w:t>Crimes Act 1958</w:t>
      </w:r>
      <w:r>
        <w:t xml:space="preserve"> (Vic), pt 1; </w:t>
      </w:r>
      <w:r w:rsidRPr="00B858C5">
        <w:rPr>
          <w:i/>
          <w:iCs/>
        </w:rPr>
        <w:t>Criminal Code Act 1899</w:t>
      </w:r>
      <w:r>
        <w:t xml:space="preserve"> (Qld), </w:t>
      </w:r>
      <w:r w:rsidRPr="00B858C5">
        <w:rPr>
          <w:i/>
          <w:iCs/>
        </w:rPr>
        <w:t>Criminal Consolidation Act 1935</w:t>
      </w:r>
      <w:r>
        <w:t xml:space="preserve"> (SA), div 11A; </w:t>
      </w:r>
      <w:r w:rsidRPr="00B858C5">
        <w:rPr>
          <w:i/>
          <w:iCs/>
        </w:rPr>
        <w:t>Crimes Act 1900</w:t>
      </w:r>
      <w:r>
        <w:t xml:space="preserve"> (ACT), pt 3; </w:t>
      </w:r>
      <w:r w:rsidRPr="00B858C5">
        <w:rPr>
          <w:i/>
          <w:iCs/>
        </w:rPr>
        <w:t>Criminal Code Act Compilation Act 1913</w:t>
      </w:r>
      <w:r>
        <w:t xml:space="preserve"> (WA), Ch XIV; </w:t>
      </w:r>
      <w:r w:rsidRPr="00B858C5">
        <w:rPr>
          <w:i/>
          <w:iCs/>
        </w:rPr>
        <w:t>Criminal Code Act 1924</w:t>
      </w:r>
      <w:r>
        <w:t xml:space="preserve"> (Tas) sch 1, Ch XIV; </w:t>
      </w:r>
      <w:r w:rsidRPr="00B858C5">
        <w:rPr>
          <w:i/>
          <w:iCs/>
        </w:rPr>
        <w:t>Criminal Code Act 1983</w:t>
      </w:r>
      <w:r>
        <w:t xml:space="preserve"> (NT), sch 1, div 2, sub-div 1. </w:t>
      </w:r>
    </w:p>
  </w:endnote>
  <w:endnote w:id="208">
    <w:p w14:paraId="5BB8C3AA" w14:textId="77777777" w:rsidR="00FD1665" w:rsidRDefault="00FD1665" w:rsidP="00D1294E">
      <w:pPr>
        <w:pStyle w:val="EndnoteText"/>
      </w:pPr>
      <w:r>
        <w:rPr>
          <w:rStyle w:val="EndnoteReference"/>
        </w:rPr>
        <w:endnoteRef/>
      </w:r>
      <w:r>
        <w:t xml:space="preserve"> Australian Government, Response to the list of issues in relation to the combined fifth and sixth reports of Australia to the UN Committee on the Rights of the Child (June 2019) 34.</w:t>
      </w:r>
    </w:p>
  </w:endnote>
  <w:endnote w:id="209">
    <w:p w14:paraId="765FBCB1" w14:textId="77777777" w:rsidR="00FD1665" w:rsidRDefault="00FD1665" w:rsidP="00D1294E">
      <w:pPr>
        <w:pStyle w:val="EndnoteText"/>
      </w:pPr>
      <w:r>
        <w:rPr>
          <w:rStyle w:val="EndnoteReference"/>
        </w:rPr>
        <w:endnoteRef/>
      </w:r>
      <w:r>
        <w:t xml:space="preserve"> </w:t>
      </w:r>
      <w:r w:rsidRPr="00C80519">
        <w:rPr>
          <w:i/>
          <w:iCs/>
        </w:rPr>
        <w:t>Criminal Code Act 1995</w:t>
      </w:r>
      <w:r>
        <w:t xml:space="preserve"> (Cth), sub-div B, C.</w:t>
      </w:r>
    </w:p>
  </w:endnote>
  <w:endnote w:id="210">
    <w:p w14:paraId="51D6D905" w14:textId="77777777" w:rsidR="00FD1665" w:rsidRDefault="00FD1665" w:rsidP="00D1294E">
      <w:pPr>
        <w:pStyle w:val="EndnoteText"/>
      </w:pPr>
      <w:r>
        <w:rPr>
          <w:rStyle w:val="EndnoteReference"/>
        </w:rPr>
        <w:endnoteRef/>
      </w:r>
      <w:r>
        <w:t xml:space="preserve"> </w:t>
      </w:r>
      <w:r w:rsidRPr="00C80519">
        <w:rPr>
          <w:i/>
          <w:iCs/>
        </w:rPr>
        <w:t>Criminal Code Act 1995</w:t>
      </w:r>
      <w:r>
        <w:t xml:space="preserve"> (Cth), sub-div F.</w:t>
      </w:r>
    </w:p>
  </w:endnote>
  <w:endnote w:id="211">
    <w:p w14:paraId="3A50856F" w14:textId="77777777" w:rsidR="00FD1665" w:rsidRDefault="00FD1665" w:rsidP="00D1294E">
      <w:pPr>
        <w:pStyle w:val="EndnoteText"/>
      </w:pPr>
      <w:r>
        <w:rPr>
          <w:rStyle w:val="EndnoteReference"/>
        </w:rPr>
        <w:endnoteRef/>
      </w:r>
      <w:r>
        <w:t xml:space="preserve"> Combatting Child Sexual Exploitation Legislation Amendment Bill 2019 (Cth), &lt;</w:t>
      </w:r>
      <w:r w:rsidRPr="002A009A">
        <w:t>www.aph.gov.au/Parliamentary_Business/Committees/Senate/Legal_and_Constitutional_Affairs/ChildExploitationBill</w:t>
      </w:r>
      <w:r>
        <w:t xml:space="preserve">&gt;. </w:t>
      </w:r>
    </w:p>
  </w:endnote>
  <w:endnote w:id="212">
    <w:p w14:paraId="3E1BCD63" w14:textId="77777777" w:rsidR="00FD1665" w:rsidRPr="007E590F" w:rsidRDefault="00FD1665" w:rsidP="00D1294E">
      <w:pPr>
        <w:pStyle w:val="EndnoteText"/>
        <w:rPr>
          <w:lang w:val="en-US"/>
        </w:rPr>
      </w:pPr>
      <w:r>
        <w:rPr>
          <w:rStyle w:val="EndnoteReference"/>
        </w:rPr>
        <w:endnoteRef/>
      </w:r>
      <w:r>
        <w:t xml:space="preserve"> </w:t>
      </w:r>
      <w:r>
        <w:rPr>
          <w:lang w:val="en-US"/>
        </w:rPr>
        <w:t xml:space="preserve">Australia’s Child Rights Taskforce, </w:t>
      </w:r>
      <w:r w:rsidRPr="00360EB0">
        <w:rPr>
          <w:i/>
          <w:iCs/>
          <w:lang w:val="en-US"/>
        </w:rPr>
        <w:t>The Children’s Report-Australia’s NGO coalition report to the United Nations Committee on the Rights of the Child</w:t>
      </w:r>
      <w:r>
        <w:rPr>
          <w:lang w:val="en-US"/>
        </w:rPr>
        <w:t xml:space="preserve"> (2018) 76. </w:t>
      </w:r>
    </w:p>
  </w:endnote>
  <w:endnote w:id="213">
    <w:p w14:paraId="4BA3358B" w14:textId="77777777" w:rsidR="00FD1665" w:rsidRPr="00AE3E54" w:rsidRDefault="00FD1665" w:rsidP="00D1294E">
      <w:pPr>
        <w:pStyle w:val="EndnoteText"/>
        <w:rPr>
          <w:lang w:val="en-US"/>
        </w:rPr>
      </w:pPr>
      <w:r>
        <w:rPr>
          <w:rStyle w:val="EndnoteReference"/>
        </w:rPr>
        <w:endnoteRef/>
      </w:r>
      <w:r>
        <w:t xml:space="preserve"> </w:t>
      </w:r>
      <w:r w:rsidRPr="00EE2ACC">
        <w:rPr>
          <w:rFonts w:cs="Open Sans"/>
          <w:szCs w:val="24"/>
        </w:rPr>
        <w:t xml:space="preserve">Anti-Slavery Australia, </w:t>
      </w:r>
      <w:r w:rsidRPr="00EE2ACC">
        <w:rPr>
          <w:rFonts w:cs="Open Sans"/>
          <w:i/>
          <w:iCs/>
          <w:szCs w:val="24"/>
        </w:rPr>
        <w:t>Behind the Screen: Online Child Exploitation in Australia</w:t>
      </w:r>
      <w:r w:rsidRPr="00EE2ACC">
        <w:rPr>
          <w:rFonts w:cs="Open Sans"/>
          <w:szCs w:val="24"/>
        </w:rPr>
        <w:t xml:space="preserve"> (2017) v–x.</w:t>
      </w:r>
    </w:p>
  </w:endnote>
  <w:endnote w:id="214">
    <w:p w14:paraId="4F49E286" w14:textId="77777777" w:rsidR="00FD1665" w:rsidRDefault="00FD1665" w:rsidP="00D1294E">
      <w:pPr>
        <w:pStyle w:val="EndnoteText"/>
      </w:pPr>
      <w:r>
        <w:rPr>
          <w:rStyle w:val="EndnoteReference"/>
        </w:rPr>
        <w:endnoteRef/>
      </w:r>
      <w:r>
        <w:t xml:space="preserve"> </w:t>
      </w:r>
      <w:r w:rsidRPr="00AE3E54">
        <w:rPr>
          <w:rFonts w:cs="Open Sans"/>
          <w:szCs w:val="24"/>
        </w:rPr>
        <w:t xml:space="preserve">Anti-Slavery Australia, </w:t>
      </w:r>
      <w:r w:rsidRPr="00AE3E54">
        <w:rPr>
          <w:rFonts w:cs="Open Sans"/>
          <w:i/>
          <w:iCs/>
          <w:szCs w:val="24"/>
        </w:rPr>
        <w:t>Behind the Screen: Online Child Exploitation in Australia</w:t>
      </w:r>
      <w:r>
        <w:rPr>
          <w:rFonts w:cs="Open Sans"/>
          <w:i/>
          <w:iCs/>
          <w:szCs w:val="24"/>
        </w:rPr>
        <w:t xml:space="preserve"> </w:t>
      </w:r>
      <w:r w:rsidRPr="00AE3E54">
        <w:rPr>
          <w:rFonts w:cs="Open Sans"/>
          <w:szCs w:val="24"/>
        </w:rPr>
        <w:t>(2017) x.</w:t>
      </w:r>
    </w:p>
  </w:endnote>
  <w:endnote w:id="215">
    <w:p w14:paraId="0A94C503" w14:textId="77777777" w:rsidR="00FD1665" w:rsidRDefault="00FD1665" w:rsidP="00D1294E">
      <w:pPr>
        <w:pStyle w:val="EndnoteText"/>
      </w:pPr>
      <w:r>
        <w:rPr>
          <w:rStyle w:val="EndnoteReference"/>
        </w:rPr>
        <w:endnoteRef/>
      </w:r>
      <w:r>
        <w:t xml:space="preserve"> </w:t>
      </w:r>
      <w:r w:rsidRPr="0086750C">
        <w:rPr>
          <w:rFonts w:cs="Open Sans"/>
          <w:szCs w:val="24"/>
        </w:rPr>
        <w:t xml:space="preserve">United Nations Committee on the Rights of the Child, </w:t>
      </w:r>
      <w:r w:rsidRPr="0086750C">
        <w:rPr>
          <w:rFonts w:cs="Open Sans"/>
          <w:i/>
          <w:iCs/>
          <w:szCs w:val="24"/>
        </w:rPr>
        <w:t>Concluding Observations on the Combined Fifth and Sixth Periodic Reports of Australia</w:t>
      </w:r>
      <w:r w:rsidRPr="0086750C">
        <w:rPr>
          <w:rFonts w:cs="Open Sans"/>
          <w:szCs w:val="24"/>
        </w:rPr>
        <w:t>, 82nd Sess, UN Doc CRC/C/AUS/CO/5-6 (30 September 2019) para 50(a).</w:t>
      </w:r>
    </w:p>
  </w:endnote>
  <w:endnote w:id="216">
    <w:p w14:paraId="0856B1E0" w14:textId="77777777" w:rsidR="00FD1665" w:rsidRDefault="00FD1665" w:rsidP="00D1294E">
      <w:pPr>
        <w:pStyle w:val="EndnoteText"/>
      </w:pPr>
      <w:r>
        <w:rPr>
          <w:rStyle w:val="EndnoteReference"/>
        </w:rPr>
        <w:endnoteRef/>
      </w:r>
      <w:r>
        <w:t xml:space="preserve"> </w:t>
      </w:r>
      <w:r w:rsidRPr="007C3F20">
        <w:rPr>
          <w:rFonts w:cs="Open Sans"/>
          <w:szCs w:val="24"/>
        </w:rPr>
        <w:t xml:space="preserve">United Nations Committee on the Rights of the Child, </w:t>
      </w:r>
      <w:r w:rsidRPr="007C3F20">
        <w:rPr>
          <w:rFonts w:cs="Open Sans"/>
          <w:i/>
          <w:iCs/>
          <w:szCs w:val="24"/>
        </w:rPr>
        <w:t>Concluding Observations on the Combined Fifth and Sixth Periodic Reports of Australia</w:t>
      </w:r>
      <w:r w:rsidRPr="007C3F20">
        <w:rPr>
          <w:rFonts w:cs="Open Sans"/>
          <w:szCs w:val="24"/>
        </w:rPr>
        <w:t>, 82nd Sess, UN Doc CRC/C/AUS/CO/5-6 (30 September 2019) para 50(b).</w:t>
      </w:r>
    </w:p>
  </w:endnote>
  <w:endnote w:id="217">
    <w:p w14:paraId="00F2912E" w14:textId="77777777" w:rsidR="00FD1665" w:rsidRDefault="00FD1665" w:rsidP="00D1294E">
      <w:pPr>
        <w:pStyle w:val="EndnoteText"/>
      </w:pPr>
      <w:r>
        <w:rPr>
          <w:rStyle w:val="EndnoteReference"/>
        </w:rPr>
        <w:endnoteRef/>
      </w:r>
      <w:r>
        <w:t xml:space="preserve"> </w:t>
      </w:r>
      <w:r w:rsidRPr="007C3F20">
        <w:rPr>
          <w:rFonts w:cs="Open Sans"/>
          <w:szCs w:val="24"/>
        </w:rPr>
        <w:t xml:space="preserve">United Nations Committee on the Rights of the Child, </w:t>
      </w:r>
      <w:r w:rsidRPr="007C3F20">
        <w:rPr>
          <w:rFonts w:cs="Open Sans"/>
          <w:i/>
          <w:iCs/>
          <w:szCs w:val="24"/>
        </w:rPr>
        <w:t>Concluding Observations on the Combined Fifth and Sixth Periodic Reports of Australia</w:t>
      </w:r>
      <w:r w:rsidRPr="007C3F20">
        <w:rPr>
          <w:rFonts w:cs="Open Sans"/>
          <w:szCs w:val="24"/>
        </w:rPr>
        <w:t>, 82nd Sess, UN Doc CRC/C/AUS/CO/5-6 (30 September 2019) para 50(d).</w:t>
      </w:r>
    </w:p>
  </w:endnote>
  <w:endnote w:id="218">
    <w:p w14:paraId="74B84B07" w14:textId="77777777" w:rsidR="00FD1665" w:rsidRDefault="00FD1665" w:rsidP="00D1294E">
      <w:pPr>
        <w:pStyle w:val="EndnoteText"/>
      </w:pPr>
      <w:r>
        <w:rPr>
          <w:rStyle w:val="EndnoteReference"/>
        </w:rPr>
        <w:endnoteRef/>
      </w:r>
      <w:r>
        <w:t xml:space="preserve"> </w:t>
      </w:r>
      <w:r w:rsidRPr="007C3F20">
        <w:rPr>
          <w:rFonts w:cs="Open Sans"/>
          <w:szCs w:val="24"/>
        </w:rPr>
        <w:t xml:space="preserve">United Nations Committee on the Rights of the Child, </w:t>
      </w:r>
      <w:r w:rsidRPr="007C3F20">
        <w:rPr>
          <w:rFonts w:cs="Open Sans"/>
          <w:i/>
          <w:iCs/>
          <w:szCs w:val="24"/>
        </w:rPr>
        <w:t>Concluding Observations on the Combined Fifth and Sixth Periodic Reports of Australia</w:t>
      </w:r>
      <w:r w:rsidRPr="007C3F20">
        <w:rPr>
          <w:rFonts w:cs="Open Sans"/>
          <w:szCs w:val="24"/>
        </w:rPr>
        <w:t>, 82nd Sess, UN Doc CRC/C/AUS/CO/5-6 (30 September 2019) para 50(d).</w:t>
      </w:r>
    </w:p>
  </w:endnote>
  <w:endnote w:id="219">
    <w:p w14:paraId="25CEA8AD" w14:textId="77777777" w:rsidR="00FD1665" w:rsidRPr="00345271" w:rsidRDefault="00FD1665" w:rsidP="00BB3AD0">
      <w:pPr>
        <w:pStyle w:val="EndnoteText"/>
        <w:rPr>
          <w:rFonts w:cs="Open Sans"/>
        </w:rPr>
      </w:pPr>
      <w:r w:rsidRPr="00345271">
        <w:rPr>
          <w:rStyle w:val="EndnoteReference"/>
        </w:rPr>
        <w:endnoteRef/>
      </w:r>
      <w:r w:rsidRPr="00345271">
        <w:rPr>
          <w:rFonts w:cs="Open Sans"/>
        </w:rPr>
        <w:t xml:space="preserve"> Australian Government, </w:t>
      </w:r>
      <w:r w:rsidRPr="00345271">
        <w:rPr>
          <w:rFonts w:cs="Open Sans"/>
          <w:i/>
        </w:rPr>
        <w:t>Australia’s joint fifth and sixth report under the Convention on the Rights of the Child, second report on the Optional Protocol on the sale of children, child prostitution and child pornography and second report on the Optional Protocol on the involvement of children in armed conflict</w:t>
      </w:r>
      <w:r w:rsidRPr="00345271">
        <w:rPr>
          <w:rFonts w:cs="Open Sans"/>
        </w:rPr>
        <w:t xml:space="preserve"> (2018) 40</w:t>
      </w:r>
      <w:r>
        <w:rPr>
          <w:rFonts w:cs="Open Sans"/>
        </w:rPr>
        <w:t>.</w:t>
      </w:r>
      <w:r w:rsidRPr="00345271">
        <w:rPr>
          <w:rFonts w:cs="Open Sans"/>
        </w:rPr>
        <w:t xml:space="preserve"> </w:t>
      </w:r>
    </w:p>
  </w:endnote>
  <w:endnote w:id="220">
    <w:p w14:paraId="0429BEF5" w14:textId="77777777" w:rsidR="00FD1665" w:rsidRPr="00345271" w:rsidRDefault="00FD1665" w:rsidP="00BB3AD0">
      <w:pPr>
        <w:pStyle w:val="EndnoteText"/>
        <w:rPr>
          <w:rFonts w:cs="Open Sans"/>
          <w:highlight w:val="yellow"/>
        </w:rPr>
      </w:pPr>
      <w:r w:rsidRPr="00345271">
        <w:rPr>
          <w:rStyle w:val="EndnoteReference"/>
        </w:rPr>
        <w:endnoteRef/>
      </w:r>
      <w:r w:rsidRPr="00345271">
        <w:rPr>
          <w:rFonts w:cs="Open Sans"/>
        </w:rPr>
        <w:t xml:space="preserve"> Australian Government, </w:t>
      </w:r>
      <w:r w:rsidRPr="00345271">
        <w:rPr>
          <w:rFonts w:cs="Open Sans"/>
          <w:i/>
        </w:rPr>
        <w:t>Australia’s joint fifth and sixth report under the Convention on the Rights of the Child, second report on the Optional Protocol on the sale of children, child prostitution and child pornography and second report on the Optional Protocol on the involvement of children in armed conflict</w:t>
      </w:r>
      <w:r w:rsidRPr="00345271">
        <w:rPr>
          <w:rFonts w:cs="Open Sans"/>
        </w:rPr>
        <w:t xml:space="preserve"> (2018) 40</w:t>
      </w:r>
      <w:r>
        <w:rPr>
          <w:rFonts w:cs="Open Sans"/>
        </w:rPr>
        <w:t>.</w:t>
      </w:r>
    </w:p>
  </w:endnote>
  <w:endnote w:id="221">
    <w:p w14:paraId="508F62C4" w14:textId="77777777" w:rsidR="00FD1665" w:rsidRPr="00345271" w:rsidRDefault="00FD1665" w:rsidP="00BB3AD0">
      <w:pPr>
        <w:pStyle w:val="EndnoteText"/>
        <w:rPr>
          <w:rFonts w:cs="Open Sans"/>
          <w:lang w:val="en-US"/>
        </w:rPr>
      </w:pPr>
      <w:r w:rsidRPr="00345271">
        <w:rPr>
          <w:rStyle w:val="EndnoteReference"/>
        </w:rPr>
        <w:endnoteRef/>
      </w:r>
      <w:r w:rsidRPr="00345271">
        <w:rPr>
          <w:rFonts w:cs="Open Sans"/>
        </w:rPr>
        <w:t xml:space="preserve"> </w:t>
      </w:r>
      <w:r w:rsidRPr="00345271">
        <w:rPr>
          <w:rFonts w:cs="Open Sans"/>
          <w:lang w:val="en-US"/>
        </w:rPr>
        <w:t xml:space="preserve">Australian Human Rights Commission, Submission No 23 to </w:t>
      </w:r>
      <w:r w:rsidRPr="00345271">
        <w:rPr>
          <w:rFonts w:cs="Open Sans"/>
        </w:rPr>
        <w:t>Parliamentary Joint Committee on Law Enforcement</w:t>
      </w:r>
      <w:r w:rsidRPr="00345271">
        <w:rPr>
          <w:rFonts w:cs="Open Sans"/>
          <w:i/>
        </w:rPr>
        <w:t>, Inquiry into Human Trafficking</w:t>
      </w:r>
      <w:r>
        <w:rPr>
          <w:rFonts w:cs="Open Sans"/>
        </w:rPr>
        <w:t xml:space="preserve"> (</w:t>
      </w:r>
      <w:r w:rsidRPr="00345271">
        <w:rPr>
          <w:rFonts w:cs="Open Sans"/>
        </w:rPr>
        <w:t>4 March 2016</w:t>
      </w:r>
      <w:r>
        <w:rPr>
          <w:rFonts w:cs="Open Sans"/>
        </w:rPr>
        <w:t>)</w:t>
      </w:r>
      <w:r w:rsidRPr="00345271">
        <w:rPr>
          <w:rFonts w:cs="Open Sans"/>
        </w:rPr>
        <w:t xml:space="preserve"> &lt;</w:t>
      </w:r>
      <w:r w:rsidRPr="002A009A">
        <w:rPr>
          <w:rFonts w:cs="Open Sans"/>
        </w:rPr>
        <w:t>www.humanrights.gov.au/submissions/submission-inquiry-human-trafficking-2016</w:t>
      </w:r>
      <w:r w:rsidRPr="00345271">
        <w:rPr>
          <w:rFonts w:cs="Open Sans"/>
        </w:rPr>
        <w:t>&gt;.</w:t>
      </w:r>
    </w:p>
  </w:endnote>
  <w:endnote w:id="222">
    <w:p w14:paraId="27CCE806" w14:textId="77777777" w:rsidR="00FD1665" w:rsidRPr="00345271" w:rsidRDefault="00FD1665" w:rsidP="00BB3AD0">
      <w:pPr>
        <w:pStyle w:val="EndnoteText"/>
        <w:rPr>
          <w:rFonts w:cs="Open Sans"/>
        </w:rPr>
      </w:pPr>
      <w:r w:rsidRPr="00345271">
        <w:rPr>
          <w:rStyle w:val="EndnoteReference"/>
        </w:rPr>
        <w:endnoteRef/>
      </w:r>
      <w:r w:rsidRPr="00345271">
        <w:rPr>
          <w:rFonts w:cs="Open Sans"/>
        </w:rPr>
        <w:t xml:space="preserve"> Australian Government, </w:t>
      </w:r>
      <w:r w:rsidRPr="00345271">
        <w:rPr>
          <w:rFonts w:cs="Open Sans"/>
          <w:i/>
        </w:rPr>
        <w:t>Australia’s joint fifth and sixth report under the Convention on the Rights of the Child, second report on the Optional Protocol on the sale of children, child prostitution and child pornography and second report on the Optional Protocol on the involvement of children in armed conflict</w:t>
      </w:r>
      <w:r w:rsidRPr="00345271">
        <w:rPr>
          <w:rFonts w:cs="Open Sans"/>
        </w:rPr>
        <w:t xml:space="preserve"> (2018) 38</w:t>
      </w:r>
      <w:r>
        <w:rPr>
          <w:rFonts w:cs="Open Sans"/>
        </w:rPr>
        <w:t>.</w:t>
      </w:r>
    </w:p>
  </w:endnote>
  <w:endnote w:id="223">
    <w:p w14:paraId="7AEDFA74" w14:textId="77777777" w:rsidR="00FD1665" w:rsidRPr="00345271" w:rsidRDefault="00FD1665" w:rsidP="00BB3AD0">
      <w:pPr>
        <w:pStyle w:val="EndnoteText"/>
        <w:rPr>
          <w:rFonts w:cs="Open Sans"/>
        </w:rPr>
      </w:pPr>
      <w:r w:rsidRPr="00345271">
        <w:rPr>
          <w:rStyle w:val="EndnoteReference"/>
        </w:rPr>
        <w:endnoteRef/>
      </w:r>
      <w:r w:rsidRPr="00345271">
        <w:rPr>
          <w:rFonts w:cs="Open Sans"/>
        </w:rPr>
        <w:t xml:space="preserve"> </w:t>
      </w:r>
      <w:r w:rsidRPr="00837DA6">
        <w:rPr>
          <w:rFonts w:cs="Open Sans"/>
          <w:i/>
          <w:iCs/>
        </w:rPr>
        <w:t>Modern Slavery Act 2018</w:t>
      </w:r>
      <w:r w:rsidRPr="00345271">
        <w:rPr>
          <w:rFonts w:cs="Open Sans"/>
        </w:rPr>
        <w:t xml:space="preserve"> (Cth)</w:t>
      </w:r>
      <w:r>
        <w:rPr>
          <w:rFonts w:cs="Open Sans"/>
        </w:rPr>
        <w:t>.</w:t>
      </w:r>
    </w:p>
  </w:endnote>
  <w:endnote w:id="224">
    <w:p w14:paraId="5DDF7F18" w14:textId="77777777" w:rsidR="00FD1665" w:rsidRDefault="00FD1665" w:rsidP="00BB3AD0">
      <w:pPr>
        <w:pStyle w:val="EndnoteText"/>
      </w:pPr>
      <w:r>
        <w:rPr>
          <w:rStyle w:val="EndnoteReference"/>
        </w:rPr>
        <w:endnoteRef/>
      </w:r>
      <w:r>
        <w:t xml:space="preserve"> Department of Social Services (Commonwealth), ‘Support for Trafficked People Program’ (webpage), &lt;</w:t>
      </w:r>
      <w:r w:rsidRPr="002A009A">
        <w:t>www.dss.gov.au/women/programs-services/reducing-violence/anti-people-trafficking-strategy/support-for-trafficked-people-program</w:t>
      </w:r>
      <w:r w:rsidRPr="002A009A">
        <w:rPr>
          <w:rStyle w:val="Hyperlink"/>
        </w:rPr>
        <w:t xml:space="preserve">&gt;. </w:t>
      </w:r>
    </w:p>
  </w:endnote>
  <w:endnote w:id="225">
    <w:p w14:paraId="6A7F46E3" w14:textId="77777777" w:rsidR="00FD1665" w:rsidRPr="00C662E2" w:rsidRDefault="00FD1665" w:rsidP="00BB3AD0">
      <w:pPr>
        <w:pStyle w:val="EndnoteText"/>
        <w:rPr>
          <w:rFonts w:cs="Open Sans"/>
        </w:rPr>
      </w:pPr>
      <w:r>
        <w:rPr>
          <w:rStyle w:val="EndnoteReference"/>
        </w:rPr>
        <w:endnoteRef/>
      </w:r>
      <w:r>
        <w:t xml:space="preserve"> </w:t>
      </w:r>
      <w:r w:rsidRPr="00345271">
        <w:rPr>
          <w:rFonts w:cs="Open Sans"/>
        </w:rPr>
        <w:t xml:space="preserve">Anti-Slavery Australia and Law Council of Australia, </w:t>
      </w:r>
      <w:r w:rsidRPr="00345271">
        <w:rPr>
          <w:rFonts w:cs="Open Sans"/>
          <w:i/>
        </w:rPr>
        <w:t>Report on establishing a compensation scheme for victims of Commonwealth crime</w:t>
      </w:r>
      <w:r w:rsidRPr="00345271">
        <w:rPr>
          <w:rFonts w:cs="Open Sans"/>
        </w:rPr>
        <w:t xml:space="preserve"> (2016) 7 &lt;</w:t>
      </w:r>
      <w:r w:rsidRPr="002A009A">
        <w:rPr>
          <w:rFonts w:cs="Open Sans"/>
        </w:rPr>
        <w:t>www.lawcouncil.asn.au/media/media-releases/new-report-calls-for-national-compensation-scheme-for-survivors-of-slavery-and-human-trafficking</w:t>
      </w:r>
      <w:r w:rsidRPr="00345271">
        <w:rPr>
          <w:rFonts w:cs="Open Sans"/>
        </w:rPr>
        <w:t>&gt;.</w:t>
      </w:r>
    </w:p>
  </w:endnote>
  <w:endnote w:id="226">
    <w:p w14:paraId="2FCF584B" w14:textId="77777777" w:rsidR="00FD1665" w:rsidRPr="00EF47F6" w:rsidRDefault="00FD1665" w:rsidP="00BB3AD0">
      <w:pPr>
        <w:pStyle w:val="EndnoteText"/>
        <w:rPr>
          <w:lang w:val="en-US"/>
        </w:rPr>
      </w:pPr>
      <w:r>
        <w:rPr>
          <w:rStyle w:val="EndnoteReference"/>
        </w:rPr>
        <w:endnoteRef/>
      </w:r>
      <w:r>
        <w:t xml:space="preserve"> </w:t>
      </w:r>
      <w:r>
        <w:rPr>
          <w:lang w:val="en-US"/>
        </w:rPr>
        <w:t xml:space="preserve">Commonwealth, National Action Plan to Combat Human Trafficking and Slavery 2015-19. </w:t>
      </w:r>
    </w:p>
  </w:endnote>
  <w:endnote w:id="227">
    <w:p w14:paraId="407B0951" w14:textId="77777777" w:rsidR="00FD1665" w:rsidRDefault="00FD1665" w:rsidP="00BB3AD0">
      <w:pPr>
        <w:pStyle w:val="EndnoteText"/>
      </w:pPr>
      <w:r>
        <w:rPr>
          <w:rStyle w:val="EndnoteReference"/>
        </w:rPr>
        <w:endnoteRef/>
      </w:r>
      <w:r>
        <w:t xml:space="preserve"> </w:t>
      </w:r>
      <w:r w:rsidRPr="00D77C41">
        <w:rPr>
          <w:rFonts w:cs="Open Sans"/>
          <w:szCs w:val="24"/>
        </w:rPr>
        <w:t xml:space="preserve">United Nations Committee on the Rights of the Child, </w:t>
      </w:r>
      <w:r w:rsidRPr="00D77C41">
        <w:rPr>
          <w:rFonts w:cs="Open Sans"/>
          <w:i/>
          <w:iCs/>
          <w:szCs w:val="24"/>
        </w:rPr>
        <w:t>Concluding Observations on the Combined Fifth and Sixth Periodic Reports of Australia</w:t>
      </w:r>
      <w:r w:rsidRPr="00D77C41">
        <w:rPr>
          <w:rFonts w:cs="Open Sans"/>
          <w:szCs w:val="24"/>
        </w:rPr>
        <w:t>, 82nd Sess, UN Doc CRC/C/AUS/CO/5-6 (30 September 2019) para 50(c).</w:t>
      </w:r>
    </w:p>
  </w:endnote>
  <w:endnote w:id="228">
    <w:p w14:paraId="4B213A9F" w14:textId="77777777" w:rsidR="00FD1665" w:rsidRDefault="00FD1665" w:rsidP="00BB3AD0">
      <w:pPr>
        <w:pStyle w:val="EndnoteText"/>
      </w:pPr>
      <w:r>
        <w:rPr>
          <w:rStyle w:val="EndnoteReference"/>
        </w:rPr>
        <w:endnoteRef/>
      </w:r>
      <w:r>
        <w:t xml:space="preserve"> </w:t>
      </w:r>
      <w:r w:rsidRPr="00D77C41">
        <w:rPr>
          <w:rFonts w:cs="Open Sans"/>
          <w:szCs w:val="24"/>
        </w:rPr>
        <w:t xml:space="preserve">United Nations Committee on the Rights of the Child, </w:t>
      </w:r>
      <w:r w:rsidRPr="00D77C41">
        <w:rPr>
          <w:rFonts w:cs="Open Sans"/>
          <w:i/>
          <w:iCs/>
          <w:szCs w:val="24"/>
        </w:rPr>
        <w:t>Concluding Observations on the Combined Fifth and Sixth Periodic Reports of Australia</w:t>
      </w:r>
      <w:r w:rsidRPr="00D77C41">
        <w:rPr>
          <w:rFonts w:cs="Open Sans"/>
          <w:szCs w:val="24"/>
        </w:rPr>
        <w:t>, 82nd Sess, UN Doc CRC/C/AUS/CO/5-6 (30 September 2019) para 50(f).</w:t>
      </w:r>
    </w:p>
  </w:endnote>
  <w:endnote w:id="229">
    <w:p w14:paraId="375FAADE" w14:textId="77777777" w:rsidR="00FD1665" w:rsidRDefault="00FD1665" w:rsidP="00012669">
      <w:pPr>
        <w:pStyle w:val="EndnoteText"/>
      </w:pPr>
      <w:r>
        <w:rPr>
          <w:rStyle w:val="EndnoteReference"/>
        </w:rPr>
        <w:endnoteRef/>
      </w:r>
      <w:r>
        <w:t xml:space="preserve"> Australian Human Rights Commission, Submission to the House of Representatives Standing Committee on Social Policy and Legal Affairs, </w:t>
      </w:r>
      <w:r w:rsidRPr="007516B4">
        <w:rPr>
          <w:i/>
          <w:iCs/>
        </w:rPr>
        <w:t>Inquiry into the Regulatory and Legislative Aspects of Surrogacy Arrangements</w:t>
      </w:r>
      <w:r>
        <w:t xml:space="preserve"> (17 February 2016) &lt;</w:t>
      </w:r>
      <w:r w:rsidRPr="002A009A">
        <w:t>www.humanrights.gov.au/our</w:t>
      </w:r>
      <w:r>
        <w:t>-</w:t>
      </w:r>
      <w:r w:rsidRPr="002A009A">
        <w:t>work/legal/submission/submission-inquiry-regulatory-and-legislative-aspects-surrogacy#Heading209</w:t>
      </w:r>
      <w:r w:rsidRPr="002A009A">
        <w:rPr>
          <w:rStyle w:val="Hyperlink"/>
        </w:rPr>
        <w:t>&gt;.</w:t>
      </w:r>
    </w:p>
  </w:endnote>
  <w:endnote w:id="230">
    <w:p w14:paraId="6C2AD1A6" w14:textId="77777777" w:rsidR="00FD1665" w:rsidRPr="00470363" w:rsidRDefault="00FD1665" w:rsidP="00012669">
      <w:pPr>
        <w:pStyle w:val="EndnoteText"/>
      </w:pPr>
      <w:r>
        <w:rPr>
          <w:rStyle w:val="EndnoteReference"/>
        </w:rPr>
        <w:endnoteRef/>
      </w:r>
      <w:r>
        <w:t xml:space="preserve"> Katherine Wade, ‘The regulation of surrogacy: a children’s rights perspective’ (29 June 2017) 29(2) </w:t>
      </w:r>
      <w:r w:rsidRPr="00C02079">
        <w:rPr>
          <w:i/>
          <w:iCs/>
        </w:rPr>
        <w:t>Child Family Law Q</w:t>
      </w:r>
      <w:r>
        <w:t xml:space="preserve"> 113–131 &lt;</w:t>
      </w:r>
      <w:r w:rsidRPr="002A009A">
        <w:t>www.ncbi.nlm.nih.gov/pmc/articles/PMC5540169/</w:t>
      </w:r>
      <w:r w:rsidRPr="002A009A">
        <w:rPr>
          <w:rStyle w:val="Hyperlink"/>
        </w:rPr>
        <w:t>&gt;.</w:t>
      </w:r>
    </w:p>
  </w:endnote>
  <w:endnote w:id="231">
    <w:p w14:paraId="41B9C6B0" w14:textId="77777777" w:rsidR="00FD1665" w:rsidRDefault="00FD1665" w:rsidP="00012669">
      <w:pPr>
        <w:pStyle w:val="EndnoteText"/>
      </w:pPr>
      <w:r>
        <w:rPr>
          <w:rStyle w:val="EndnoteReference"/>
        </w:rPr>
        <w:endnoteRef/>
      </w:r>
      <w:r>
        <w:t xml:space="preserve"> Frances Finney, Department of Immigration and Border Protection, </w:t>
      </w:r>
      <w:r w:rsidRPr="005A2046">
        <w:t>Standing Committee on Social Policy and Legal Affairs, Inquiry into the regulatory and legislative aspects of international and domestic surrogacy arrangements</w:t>
      </w:r>
      <w:r>
        <w:rPr>
          <w:i/>
          <w:iCs/>
        </w:rPr>
        <w:t xml:space="preserve">, </w:t>
      </w:r>
      <w:r w:rsidRPr="005A2046">
        <w:rPr>
          <w:i/>
          <w:iCs/>
        </w:rPr>
        <w:t>Committee Hansard</w:t>
      </w:r>
      <w:r>
        <w:t xml:space="preserve">, 3 March 2016, 2. </w:t>
      </w:r>
    </w:p>
  </w:endnote>
  <w:endnote w:id="232">
    <w:p w14:paraId="0F0831AC" w14:textId="77777777" w:rsidR="00FD1665" w:rsidRPr="00345271" w:rsidRDefault="00FD1665" w:rsidP="00012669">
      <w:pPr>
        <w:pStyle w:val="EndnoteText"/>
        <w:rPr>
          <w:rFonts w:cs="Open Sans"/>
        </w:rPr>
      </w:pPr>
      <w:r w:rsidRPr="00345271">
        <w:rPr>
          <w:rStyle w:val="EndnoteReference"/>
        </w:rPr>
        <w:endnoteRef/>
      </w:r>
      <w:r w:rsidRPr="00345271">
        <w:rPr>
          <w:rFonts w:cs="Open Sans"/>
        </w:rPr>
        <w:t xml:space="preserve"> </w:t>
      </w:r>
      <w:r w:rsidRPr="00345271">
        <w:rPr>
          <w:rFonts w:cs="Open Sans"/>
          <w:i/>
        </w:rPr>
        <w:t xml:space="preserve">Surrogacy Act 2010 </w:t>
      </w:r>
      <w:r w:rsidRPr="00345271">
        <w:rPr>
          <w:rFonts w:cs="Open Sans"/>
        </w:rPr>
        <w:t xml:space="preserve">(Qld), </w:t>
      </w:r>
      <w:r w:rsidRPr="00345271">
        <w:rPr>
          <w:rFonts w:cs="Open Sans"/>
          <w:i/>
        </w:rPr>
        <w:t>Surrogacy Act 2010</w:t>
      </w:r>
      <w:r w:rsidRPr="00345271">
        <w:rPr>
          <w:rFonts w:cs="Open Sans"/>
        </w:rPr>
        <w:t xml:space="preserve"> (NSW), </w:t>
      </w:r>
      <w:r w:rsidRPr="00345271">
        <w:rPr>
          <w:rFonts w:cs="Open Sans"/>
          <w:i/>
        </w:rPr>
        <w:t>Assisted Reproductive Treatment Act 2008</w:t>
      </w:r>
      <w:r w:rsidRPr="00345271">
        <w:rPr>
          <w:rFonts w:cs="Open Sans"/>
        </w:rPr>
        <w:t xml:space="preserve"> (Vic), </w:t>
      </w:r>
      <w:r w:rsidRPr="00345271">
        <w:rPr>
          <w:rFonts w:cs="Open Sans"/>
          <w:i/>
        </w:rPr>
        <w:t>Parentage Act 2004</w:t>
      </w:r>
      <w:r w:rsidRPr="00345271">
        <w:rPr>
          <w:rFonts w:cs="Open Sans"/>
        </w:rPr>
        <w:t xml:space="preserve"> (ACT), </w:t>
      </w:r>
      <w:r w:rsidRPr="00345271">
        <w:rPr>
          <w:rFonts w:cs="Open Sans"/>
          <w:i/>
        </w:rPr>
        <w:t>Surrogacy Act 2008</w:t>
      </w:r>
      <w:r w:rsidRPr="00345271">
        <w:rPr>
          <w:rFonts w:cs="Open Sans"/>
        </w:rPr>
        <w:t xml:space="preserve"> (WA), </w:t>
      </w:r>
      <w:r w:rsidRPr="00345271">
        <w:rPr>
          <w:rFonts w:cs="Open Sans"/>
          <w:i/>
        </w:rPr>
        <w:t>Family Relationships Act 1975</w:t>
      </w:r>
      <w:r w:rsidRPr="00345271">
        <w:rPr>
          <w:rFonts w:cs="Open Sans"/>
        </w:rPr>
        <w:t xml:space="preserve"> (SA), </w:t>
      </w:r>
      <w:r w:rsidRPr="00345271">
        <w:rPr>
          <w:rFonts w:cs="Open Sans"/>
          <w:i/>
        </w:rPr>
        <w:t>Surrogacy Act 2012</w:t>
      </w:r>
      <w:r w:rsidRPr="00345271">
        <w:rPr>
          <w:rFonts w:cs="Open Sans"/>
        </w:rPr>
        <w:t xml:space="preserve"> (Tas).</w:t>
      </w:r>
    </w:p>
  </w:endnote>
  <w:endnote w:id="233">
    <w:p w14:paraId="48663DE5" w14:textId="77777777" w:rsidR="00FD1665" w:rsidRPr="00345271" w:rsidRDefault="00FD1665" w:rsidP="00012669">
      <w:pPr>
        <w:pStyle w:val="EndnoteText"/>
        <w:rPr>
          <w:rFonts w:cs="Open Sans"/>
        </w:rPr>
      </w:pPr>
      <w:r w:rsidRPr="00345271">
        <w:rPr>
          <w:rStyle w:val="EndnoteReference"/>
          <w:sz w:val="16"/>
        </w:rPr>
        <w:endnoteRef/>
      </w:r>
      <w:r w:rsidRPr="00345271">
        <w:rPr>
          <w:rFonts w:cs="Open Sans"/>
          <w:sz w:val="16"/>
        </w:rPr>
        <w:t xml:space="preserve"> </w:t>
      </w:r>
      <w:r w:rsidRPr="00345271">
        <w:rPr>
          <w:rFonts w:cs="Open Sans"/>
          <w:i/>
          <w:iCs/>
        </w:rPr>
        <w:t>Surrogacy Act 2010</w:t>
      </w:r>
      <w:r w:rsidRPr="00345271">
        <w:rPr>
          <w:rFonts w:cs="Open Sans"/>
        </w:rPr>
        <w:t xml:space="preserve"> (NSW) ss 8-11</w:t>
      </w:r>
      <w:r w:rsidRPr="00345271">
        <w:rPr>
          <w:rFonts w:cs="Open Sans"/>
          <w:sz w:val="16"/>
        </w:rPr>
        <w:t xml:space="preserve">, </w:t>
      </w:r>
      <w:r w:rsidRPr="00345271">
        <w:rPr>
          <w:rFonts w:cs="Open Sans"/>
          <w:i/>
          <w:iCs/>
        </w:rPr>
        <w:t>Surrogacy Act 2010</w:t>
      </w:r>
      <w:r w:rsidRPr="00345271">
        <w:rPr>
          <w:rFonts w:cs="Open Sans"/>
        </w:rPr>
        <w:t xml:space="preserve"> (Qld) ss 54-58, </w:t>
      </w:r>
      <w:r w:rsidRPr="00345271">
        <w:rPr>
          <w:rFonts w:cs="Open Sans"/>
          <w:i/>
          <w:iCs/>
        </w:rPr>
        <w:t>Parentage Act 2004</w:t>
      </w:r>
      <w:r w:rsidRPr="00345271">
        <w:rPr>
          <w:rFonts w:cs="Open Sans"/>
        </w:rPr>
        <w:t xml:space="preserve"> (ACT) ss 40–45.</w:t>
      </w:r>
    </w:p>
  </w:endnote>
  <w:endnote w:id="234">
    <w:p w14:paraId="15614CB1" w14:textId="77777777" w:rsidR="00FD1665" w:rsidRPr="00345271" w:rsidRDefault="00FD1665" w:rsidP="00012669">
      <w:pPr>
        <w:pStyle w:val="EndnoteText"/>
        <w:rPr>
          <w:rFonts w:cs="Open Sans"/>
        </w:rPr>
      </w:pPr>
      <w:r w:rsidRPr="00345271">
        <w:rPr>
          <w:rStyle w:val="EndnoteReference"/>
        </w:rPr>
        <w:endnoteRef/>
      </w:r>
      <w:r w:rsidRPr="00345271">
        <w:rPr>
          <w:rFonts w:cs="Open Sans"/>
        </w:rPr>
        <w:t xml:space="preserve"> Australian Human Rights Commission, Submission No 67 to House of Representatives Standing Committee on Social Policy and Legal Affairs, </w:t>
      </w:r>
      <w:r w:rsidRPr="00345271">
        <w:rPr>
          <w:rFonts w:cs="Open Sans"/>
          <w:i/>
        </w:rPr>
        <w:t>Inquiry into the Regulatory and Legislative Aspects of Surrogacy Arrangements</w:t>
      </w:r>
      <w:r>
        <w:rPr>
          <w:rFonts w:cs="Open Sans"/>
        </w:rPr>
        <w:t xml:space="preserve"> (</w:t>
      </w:r>
      <w:r w:rsidRPr="00345271">
        <w:rPr>
          <w:rFonts w:cs="Open Sans"/>
        </w:rPr>
        <w:t>17 February 2016</w:t>
      </w:r>
      <w:r>
        <w:rPr>
          <w:rFonts w:cs="Open Sans"/>
        </w:rPr>
        <w:t>)</w:t>
      </w:r>
      <w:r w:rsidRPr="00345271">
        <w:rPr>
          <w:rFonts w:cs="Open Sans"/>
        </w:rPr>
        <w:t xml:space="preserve"> 4 &lt;</w:t>
      </w:r>
      <w:r w:rsidRPr="00CC0A00">
        <w:rPr>
          <w:rFonts w:cs="Open Sans"/>
        </w:rPr>
        <w:t>www.aph.gov.au/Parliamentary_Business/Committees/House/Social_Policy_and_Legal_Affairs/Inquiry_into_surrogacy/Submissions</w:t>
      </w:r>
      <w:r w:rsidRPr="00345271">
        <w:rPr>
          <w:rFonts w:cs="Open Sans"/>
        </w:rPr>
        <w:t>&gt;.</w:t>
      </w:r>
    </w:p>
  </w:endnote>
  <w:endnote w:id="235">
    <w:p w14:paraId="50C7D540" w14:textId="77777777" w:rsidR="00FD1665" w:rsidRDefault="00FD1665" w:rsidP="00012669">
      <w:pPr>
        <w:pStyle w:val="EndnoteText"/>
      </w:pPr>
      <w:r>
        <w:rPr>
          <w:rStyle w:val="EndnoteReference"/>
        </w:rPr>
        <w:endnoteRef/>
      </w:r>
      <w:r>
        <w:t xml:space="preserve"> </w:t>
      </w:r>
      <w:r w:rsidRPr="00B2110C">
        <w:t>A</w:t>
      </w:r>
      <w:r>
        <w:t xml:space="preserve">ustralian </w:t>
      </w:r>
      <w:r w:rsidRPr="00B2110C">
        <w:t>H</w:t>
      </w:r>
      <w:r>
        <w:t xml:space="preserve">uman </w:t>
      </w:r>
      <w:r w:rsidRPr="00B2110C">
        <w:t>R</w:t>
      </w:r>
      <w:r>
        <w:t xml:space="preserve">ights </w:t>
      </w:r>
      <w:r w:rsidRPr="00B2110C">
        <w:t>C</w:t>
      </w:r>
      <w:r>
        <w:t>ommission,</w:t>
      </w:r>
      <w:r w:rsidRPr="00B2110C">
        <w:t xml:space="preserve"> Submission </w:t>
      </w:r>
      <w:r>
        <w:t xml:space="preserve">No 67 </w:t>
      </w:r>
      <w:r w:rsidRPr="00B2110C">
        <w:t xml:space="preserve">to </w:t>
      </w:r>
      <w:r>
        <w:t xml:space="preserve">the House of Representatives Standing Committee on Social Policy and Legal Affairs, </w:t>
      </w:r>
      <w:r w:rsidRPr="00307C31">
        <w:rPr>
          <w:i/>
        </w:rPr>
        <w:t>Inquiry into the Regulatory and Legislative Aspects of Surrogacy Arrangements</w:t>
      </w:r>
      <w:r>
        <w:t>, (17 February 2016)</w:t>
      </w:r>
      <w:r w:rsidRPr="00B2110C">
        <w:t xml:space="preserve"> 4</w:t>
      </w:r>
      <w:r>
        <w:t xml:space="preserve"> </w:t>
      </w:r>
      <w:r w:rsidRPr="00345271">
        <w:rPr>
          <w:rFonts w:cs="Open Sans"/>
        </w:rPr>
        <w:t>&lt;</w:t>
      </w:r>
      <w:r w:rsidRPr="00CC0A00">
        <w:rPr>
          <w:rFonts w:cs="Open Sans"/>
        </w:rPr>
        <w:t>www.aph.gov.au/Parliamentary_Business/Committees/House/Social_Policy_and_Legal_Affairs/Inquiry_into_surrogacy/Submissions</w:t>
      </w:r>
      <w:r w:rsidRPr="00345271">
        <w:rPr>
          <w:rFonts w:cs="Open Sans"/>
        </w:rPr>
        <w:t>&gt;.</w:t>
      </w:r>
    </w:p>
  </w:endnote>
  <w:endnote w:id="236">
    <w:p w14:paraId="1D4CE5DF" w14:textId="77777777" w:rsidR="00FD1665" w:rsidRPr="00345271" w:rsidRDefault="00FD1665" w:rsidP="00012669">
      <w:pPr>
        <w:pStyle w:val="EndnoteText"/>
        <w:rPr>
          <w:rFonts w:cs="Open Sans"/>
          <w:highlight w:val="yellow"/>
        </w:rPr>
      </w:pPr>
      <w:r w:rsidRPr="00345271">
        <w:rPr>
          <w:rStyle w:val="EndnoteReference"/>
        </w:rPr>
        <w:endnoteRef/>
      </w:r>
      <w:r w:rsidRPr="00345271">
        <w:rPr>
          <w:rFonts w:cs="Open Sans"/>
        </w:rPr>
        <w:t xml:space="preserve"> Australian Human Rights Commission, Submission No 67 to House of Representatives Standing Committee on Social Policy and Legal Affairs, </w:t>
      </w:r>
      <w:r w:rsidRPr="00345271">
        <w:rPr>
          <w:rFonts w:cs="Open Sans"/>
          <w:i/>
        </w:rPr>
        <w:t>Inquiry into the Regulatory and Legislative Aspects of Surrogacy Arrangements</w:t>
      </w:r>
      <w:r>
        <w:rPr>
          <w:rFonts w:cs="Open Sans"/>
        </w:rPr>
        <w:t xml:space="preserve"> (</w:t>
      </w:r>
      <w:r w:rsidRPr="00345271">
        <w:rPr>
          <w:rFonts w:cs="Open Sans"/>
        </w:rPr>
        <w:t>17 February 2016</w:t>
      </w:r>
      <w:r>
        <w:rPr>
          <w:rFonts w:cs="Open Sans"/>
        </w:rPr>
        <w:t>)</w:t>
      </w:r>
      <w:r w:rsidRPr="00345271">
        <w:rPr>
          <w:rFonts w:cs="Open Sans"/>
        </w:rPr>
        <w:t xml:space="preserve"> 30 &lt;</w:t>
      </w:r>
      <w:r w:rsidRPr="00CC0A00">
        <w:rPr>
          <w:rFonts w:cs="Open Sans"/>
        </w:rPr>
        <w:t>www.aph.gov.au/Parliamentary_Business/Committees/House/Social_Policy_and_Legal_Affairs/Inquiry_into_surrogacy/Submissions</w:t>
      </w:r>
      <w:r w:rsidRPr="00345271">
        <w:rPr>
          <w:rFonts w:cs="Open Sans"/>
        </w:rPr>
        <w:t>&gt;.</w:t>
      </w:r>
    </w:p>
  </w:endnote>
  <w:endnote w:id="237">
    <w:p w14:paraId="2A1B6BE3" w14:textId="77777777" w:rsidR="00FD1665" w:rsidRDefault="00FD1665" w:rsidP="00012669">
      <w:pPr>
        <w:pStyle w:val="EndnoteText"/>
      </w:pPr>
      <w:r>
        <w:rPr>
          <w:rStyle w:val="EndnoteReference"/>
        </w:rPr>
        <w:endnoteRef/>
      </w:r>
      <w:r>
        <w:t xml:space="preserve"> House of Representatives Standing Committee on Social Policy and Legal Affairs, </w:t>
      </w:r>
      <w:r w:rsidRPr="00042076">
        <w:rPr>
          <w:i/>
          <w:iCs/>
        </w:rPr>
        <w:t>Surrogacy Matters: Inquiry into the regulatory and legislative aspects of international and domestic surrogacy arrangements</w:t>
      </w:r>
      <w:r>
        <w:t xml:space="preserve"> (April 2016) Rec 8, 34 &lt;</w:t>
      </w:r>
      <w:r w:rsidRPr="002A009A">
        <w:t>www.aph.gov.au/Parliamentary_Business/Committees/House/Social_Policy_and_Legal_Affairs/Inquiry_into_surrogacy/Report</w:t>
      </w:r>
      <w:r>
        <w:t>&gt;.</w:t>
      </w:r>
    </w:p>
  </w:endnote>
  <w:endnote w:id="238">
    <w:p w14:paraId="7906AF10" w14:textId="77777777" w:rsidR="00FD1665" w:rsidRDefault="00FD1665" w:rsidP="00012669">
      <w:pPr>
        <w:pStyle w:val="EndnoteText"/>
      </w:pPr>
      <w:r>
        <w:rPr>
          <w:rStyle w:val="EndnoteReference"/>
        </w:rPr>
        <w:endnoteRef/>
      </w:r>
      <w:r>
        <w:t xml:space="preserve"> Australian Government, </w:t>
      </w:r>
      <w:r w:rsidRPr="00635B20">
        <w:rPr>
          <w:i/>
          <w:iCs/>
        </w:rPr>
        <w:t>Australian Government response to the Standing Committee on Social Policy and Legal Affairs report: Surrogacy Matters</w:t>
      </w:r>
      <w:r>
        <w:t xml:space="preserve"> (November 2018) 7.</w:t>
      </w:r>
    </w:p>
  </w:endnote>
  <w:endnote w:id="239">
    <w:p w14:paraId="7B859AA8" w14:textId="77777777" w:rsidR="00FD1665" w:rsidRPr="00345271" w:rsidRDefault="00FD1665" w:rsidP="00012669">
      <w:pPr>
        <w:pStyle w:val="EndnoteText"/>
        <w:rPr>
          <w:rFonts w:cs="Open Sans"/>
        </w:rPr>
      </w:pPr>
      <w:r w:rsidRPr="00345271">
        <w:rPr>
          <w:rStyle w:val="EndnoteReference"/>
        </w:rPr>
        <w:endnoteRef/>
      </w:r>
      <w:r w:rsidRPr="00345271">
        <w:rPr>
          <w:rFonts w:cs="Open Sans"/>
        </w:rPr>
        <w:t xml:space="preserve"> </w:t>
      </w:r>
      <w:r w:rsidRPr="005C0411">
        <w:rPr>
          <w:i/>
          <w:iCs/>
        </w:rPr>
        <w:t xml:space="preserve">Criminal Code </w:t>
      </w:r>
      <w:r>
        <w:rPr>
          <w:i/>
          <w:iCs/>
        </w:rPr>
        <w:t xml:space="preserve">Act </w:t>
      </w:r>
      <w:r w:rsidRPr="005C0411">
        <w:rPr>
          <w:i/>
          <w:iCs/>
        </w:rPr>
        <w:t>1995</w:t>
      </w:r>
      <w:r>
        <w:t xml:space="preserve"> (Cth) s 270; </w:t>
      </w:r>
      <w:r w:rsidRPr="00345271">
        <w:rPr>
          <w:rFonts w:cs="Open Sans"/>
        </w:rPr>
        <w:t>Laura Vidal, ‘Developing Innovative, Best Practice Solutions to Address Forced Marriage in Australia’ (Report to The Winston Churchill Memorial Trust of Australia 2016) 6.</w:t>
      </w:r>
    </w:p>
  </w:endnote>
  <w:endnote w:id="240">
    <w:p w14:paraId="4F8B19C3" w14:textId="77777777" w:rsidR="00FD1665" w:rsidRDefault="00FD1665" w:rsidP="00012669">
      <w:pPr>
        <w:pStyle w:val="EndnoteText"/>
      </w:pPr>
      <w:r>
        <w:rPr>
          <w:rStyle w:val="EndnoteReference"/>
        </w:rPr>
        <w:endnoteRef/>
      </w:r>
      <w:r>
        <w:t xml:space="preserve"> </w:t>
      </w:r>
      <w:r w:rsidRPr="005C0411">
        <w:rPr>
          <w:i/>
          <w:iCs/>
        </w:rPr>
        <w:t>Modern Slavery Act 2018</w:t>
      </w:r>
      <w:r>
        <w:t xml:space="preserve"> (Cth) s 4.</w:t>
      </w:r>
    </w:p>
  </w:endnote>
  <w:endnote w:id="241">
    <w:p w14:paraId="26683C10" w14:textId="77777777" w:rsidR="00FD1665" w:rsidRPr="00345271" w:rsidRDefault="00FD1665" w:rsidP="00012669">
      <w:pPr>
        <w:pStyle w:val="EndnoteText"/>
        <w:rPr>
          <w:rFonts w:cs="Open Sans"/>
        </w:rPr>
      </w:pPr>
      <w:r w:rsidRPr="00345271">
        <w:rPr>
          <w:rStyle w:val="EndnoteReference"/>
        </w:rPr>
        <w:endnoteRef/>
      </w:r>
      <w:r w:rsidRPr="00345271">
        <w:rPr>
          <w:rFonts w:cs="Open Sans"/>
        </w:rPr>
        <w:t xml:space="preserve"> Australian Government, </w:t>
      </w:r>
      <w:r w:rsidRPr="00345271">
        <w:rPr>
          <w:rFonts w:cs="Open Sans"/>
          <w:i/>
        </w:rPr>
        <w:t xml:space="preserve">Australia’s joint fifth and sixth report under the Convention on the Rights of the Child, second </w:t>
      </w:r>
      <w:r>
        <w:rPr>
          <w:rFonts w:cs="Open Sans"/>
          <w:i/>
        </w:rPr>
        <w:t>s</w:t>
      </w:r>
      <w:r w:rsidRPr="00345271">
        <w:rPr>
          <w:rFonts w:cs="Open Sans"/>
          <w:i/>
        </w:rPr>
        <w:t>report on the Optional Protocol on the sale of children, child prostitution and child pornography and second report on the Optional Protocol on the involvement of children in armed conflict</w:t>
      </w:r>
      <w:r w:rsidRPr="00345271">
        <w:rPr>
          <w:rFonts w:cs="Open Sans"/>
        </w:rPr>
        <w:t xml:space="preserve"> (2018), Endnotes and Appendices, 209</w:t>
      </w:r>
      <w:r>
        <w:rPr>
          <w:rFonts w:cs="Open Sans"/>
        </w:rPr>
        <w:t>.</w:t>
      </w:r>
      <w:r w:rsidRPr="00345271">
        <w:rPr>
          <w:rFonts w:cs="Open Sans"/>
        </w:rPr>
        <w:t xml:space="preserve"> </w:t>
      </w:r>
    </w:p>
  </w:endnote>
  <w:endnote w:id="242">
    <w:p w14:paraId="07D4ECB6" w14:textId="77777777" w:rsidR="00FD1665" w:rsidRPr="00345271" w:rsidRDefault="00FD1665" w:rsidP="00012669">
      <w:pPr>
        <w:pStyle w:val="EndnoteText"/>
        <w:rPr>
          <w:rFonts w:cs="Open Sans"/>
        </w:rPr>
      </w:pPr>
      <w:r w:rsidRPr="00345271">
        <w:rPr>
          <w:rStyle w:val="EndnoteReference"/>
        </w:rPr>
        <w:endnoteRef/>
      </w:r>
      <w:r w:rsidRPr="00345271">
        <w:rPr>
          <w:rFonts w:cs="Open Sans"/>
        </w:rPr>
        <w:t xml:space="preserve"> Salvation Army, Supplemental Submission No 25 to Joint Committee on Law Enforcement, </w:t>
      </w:r>
      <w:r w:rsidRPr="00345271">
        <w:rPr>
          <w:rFonts w:cs="Open Sans"/>
          <w:i/>
        </w:rPr>
        <w:t xml:space="preserve">Inquiry into Human Trafficking </w:t>
      </w:r>
      <w:r w:rsidRPr="00345271">
        <w:rPr>
          <w:rFonts w:cs="Open Sans"/>
        </w:rPr>
        <w:t>(January 2017) &lt;</w:t>
      </w:r>
      <w:r w:rsidRPr="002A009A">
        <w:rPr>
          <w:rFonts w:cs="Open Sans"/>
        </w:rPr>
        <w:t>www.aph.gov.au/Parliamentary_Business/Committees/Joint/Law_Enforcement/Humantrafficking45</w:t>
      </w:r>
      <w:r w:rsidRPr="00345271">
        <w:rPr>
          <w:rFonts w:cs="Open Sans"/>
        </w:rPr>
        <w:t>&gt;.</w:t>
      </w:r>
    </w:p>
  </w:endnote>
  <w:endnote w:id="243">
    <w:p w14:paraId="0E89ACC1" w14:textId="77777777" w:rsidR="00FD1665" w:rsidRPr="00345271" w:rsidRDefault="00FD1665" w:rsidP="00012669">
      <w:pPr>
        <w:pStyle w:val="EndnoteText"/>
        <w:rPr>
          <w:rFonts w:cs="Open Sans"/>
        </w:rPr>
      </w:pPr>
      <w:r w:rsidRPr="00345271">
        <w:rPr>
          <w:rStyle w:val="EndnoteReference"/>
        </w:rPr>
        <w:endnoteRef/>
      </w:r>
      <w:r w:rsidRPr="00345271">
        <w:rPr>
          <w:rFonts w:cs="Open Sans"/>
        </w:rPr>
        <w:t xml:space="preserve"> Samantha Lyneham and Samantha Bricknell,</w:t>
      </w:r>
      <w:r w:rsidRPr="00D06321">
        <w:rPr>
          <w:rFonts w:cs="Open Sans"/>
        </w:rPr>
        <w:t xml:space="preserve"> </w:t>
      </w:r>
      <w:r w:rsidRPr="00DF3338">
        <w:rPr>
          <w:rFonts w:cs="Open Sans"/>
          <w:i/>
          <w:iCs/>
        </w:rPr>
        <w:t>When saying no is not an option: Forced marriage in Australia and New Zealand</w:t>
      </w:r>
      <w:r w:rsidRPr="00D06321">
        <w:rPr>
          <w:rFonts w:cs="Open Sans"/>
        </w:rPr>
        <w:t xml:space="preserve"> </w:t>
      </w:r>
      <w:r>
        <w:rPr>
          <w:rFonts w:cs="Open Sans"/>
        </w:rPr>
        <w:t xml:space="preserve">(Research report 11, 2018) </w:t>
      </w:r>
      <w:r w:rsidRPr="00DF3338">
        <w:rPr>
          <w:rFonts w:cs="Open Sans"/>
        </w:rPr>
        <w:t>Australian Institute of Criminology Research 2</w:t>
      </w:r>
      <w:r>
        <w:rPr>
          <w:rFonts w:cs="Open Sans"/>
        </w:rPr>
        <w:t>.</w:t>
      </w:r>
    </w:p>
  </w:endnote>
  <w:endnote w:id="244">
    <w:p w14:paraId="52B52926" w14:textId="77777777" w:rsidR="00FD1665" w:rsidRDefault="00FD1665" w:rsidP="00012669">
      <w:pPr>
        <w:pStyle w:val="EndnoteText"/>
      </w:pPr>
      <w:r>
        <w:rPr>
          <w:rStyle w:val="EndnoteReference"/>
        </w:rPr>
        <w:endnoteRef/>
      </w:r>
      <w:r>
        <w:t xml:space="preserve"> United Nations Committee on the Elimination of Discrimination against Women, United Nations Committee on the Rights of the Child, </w:t>
      </w:r>
      <w:r w:rsidRPr="00D21997">
        <w:rPr>
          <w:i/>
          <w:iCs/>
        </w:rPr>
        <w:t>Joint general recommendation/general comment No 31 of the Committee on the Elimination of Discrimination against Women and No 18 of the Committee on the Rights of the Child on harmful practices</w:t>
      </w:r>
      <w:r>
        <w:t>, UN Doc CEDAW/C/GC/31-CRC/C/GC/18 (4 November 2014) para 20.</w:t>
      </w:r>
    </w:p>
  </w:endnote>
  <w:endnote w:id="245">
    <w:p w14:paraId="0AF88A1F" w14:textId="77777777" w:rsidR="00FD1665" w:rsidRPr="00B02910" w:rsidRDefault="00FD1665" w:rsidP="00012669">
      <w:pPr>
        <w:pStyle w:val="EndnoteText"/>
        <w:rPr>
          <w:lang w:val="en-US"/>
        </w:rPr>
      </w:pPr>
      <w:r>
        <w:rPr>
          <w:rStyle w:val="EndnoteReference"/>
        </w:rPr>
        <w:endnoteRef/>
      </w:r>
      <w:r>
        <w:t xml:space="preserve"> United Nations Committee on the Elimination of Discrimination against Women, United Nations Committee on the Rights of the Child, </w:t>
      </w:r>
      <w:r w:rsidRPr="00D21997">
        <w:rPr>
          <w:i/>
          <w:iCs/>
        </w:rPr>
        <w:t>Joint general recommendation/general comment No 31 of the Committee on the Elimination of Discrimination against Women and No 18 of the Committee on the Rights of the Child on harmful practices</w:t>
      </w:r>
      <w:r>
        <w:t>, UN Doc CEDAW/C/GC/31-CRC/C/GC/18 (4 November 2014) para 20.</w:t>
      </w:r>
    </w:p>
  </w:endnote>
  <w:endnote w:id="246">
    <w:p w14:paraId="7BD78FA4" w14:textId="77777777" w:rsidR="00FD1665" w:rsidRDefault="00FD1665" w:rsidP="00012669">
      <w:pPr>
        <w:pStyle w:val="EndnoteText"/>
      </w:pPr>
      <w:r>
        <w:rPr>
          <w:rStyle w:val="EndnoteReference"/>
        </w:rPr>
        <w:endnoteRef/>
      </w:r>
      <w:r>
        <w:t xml:space="preserve"> </w:t>
      </w:r>
      <w:r w:rsidRPr="00B9499C">
        <w:t>UN Committee on the Rights of the Child, </w:t>
      </w:r>
      <w:r w:rsidRPr="00B9499C">
        <w:rPr>
          <w:i/>
          <w:iCs/>
        </w:rPr>
        <w:t xml:space="preserve">General </w:t>
      </w:r>
      <w:r>
        <w:rPr>
          <w:i/>
          <w:iCs/>
        </w:rPr>
        <w:t>C</w:t>
      </w:r>
      <w:r w:rsidRPr="00B9499C">
        <w:rPr>
          <w:i/>
          <w:iCs/>
        </w:rPr>
        <w:t>omment No 4 (2003): Adolescent Health and Development in the Context of the Convention on the Rights of the Child</w:t>
      </w:r>
      <w:r>
        <w:t xml:space="preserve">, UN Doc </w:t>
      </w:r>
      <w:r w:rsidRPr="00B9499C">
        <w:t>CRC/GC/2003/4</w:t>
      </w:r>
      <w:r>
        <w:t xml:space="preserve"> (</w:t>
      </w:r>
      <w:r w:rsidRPr="00B9499C">
        <w:t>1 July 2003</w:t>
      </w:r>
      <w:r>
        <w:t xml:space="preserve">); </w:t>
      </w:r>
      <w:r w:rsidRPr="00B9499C">
        <w:t>UN Committee on the Rights of the Child, </w:t>
      </w:r>
      <w:r w:rsidRPr="00B9499C">
        <w:rPr>
          <w:i/>
          <w:iCs/>
        </w:rPr>
        <w:t xml:space="preserve">General </w:t>
      </w:r>
      <w:r>
        <w:rPr>
          <w:i/>
          <w:iCs/>
        </w:rPr>
        <w:t>C</w:t>
      </w:r>
      <w:r w:rsidRPr="00B9499C">
        <w:rPr>
          <w:i/>
          <w:iCs/>
        </w:rPr>
        <w:t>omment No 20 on the implementation of the rights of the child during adolescence</w:t>
      </w:r>
      <w:r w:rsidRPr="00B9499C">
        <w:t>,</w:t>
      </w:r>
      <w:r w:rsidRPr="008711D8">
        <w:t xml:space="preserve"> </w:t>
      </w:r>
      <w:r>
        <w:t xml:space="preserve">UN Doc </w:t>
      </w:r>
      <w:r w:rsidRPr="00B9499C">
        <w:t>CRC/C/GC/20</w:t>
      </w:r>
      <w:r>
        <w:t xml:space="preserve"> (</w:t>
      </w:r>
      <w:r w:rsidRPr="00B9499C">
        <w:t>6 December 2016</w:t>
      </w:r>
      <w:r>
        <w:t>).</w:t>
      </w:r>
    </w:p>
  </w:endnote>
  <w:endnote w:id="247">
    <w:p w14:paraId="17AE7241" w14:textId="77777777" w:rsidR="00FD1665" w:rsidRDefault="00FD1665" w:rsidP="00012669">
      <w:pPr>
        <w:pStyle w:val="EndnoteText"/>
      </w:pPr>
      <w:r>
        <w:rPr>
          <w:rStyle w:val="EndnoteReference"/>
        </w:rPr>
        <w:endnoteRef/>
      </w:r>
      <w:r>
        <w:t xml:space="preserve"> Girls Not Brides, ‘</w:t>
      </w:r>
      <w:r w:rsidRPr="00EE5709">
        <w:rPr>
          <w:i/>
          <w:iCs/>
        </w:rPr>
        <w:t>The Case For a Minimum Age of Marriage of 18</w:t>
      </w:r>
      <w:r>
        <w:t>’ (2017) &lt;</w:t>
      </w:r>
      <w:r w:rsidRPr="002A009A">
        <w:t>www.girlsnotbrides.org/resource-centre/case-minimum-age-marriage-18/</w:t>
      </w:r>
      <w:r>
        <w:t>&gt;.</w:t>
      </w:r>
    </w:p>
  </w:endnote>
  <w:endnote w:id="248">
    <w:p w14:paraId="1A61DBD7" w14:textId="77777777" w:rsidR="00FD1665" w:rsidRDefault="00FD1665" w:rsidP="00012669">
      <w:pPr>
        <w:pStyle w:val="EndnoteText"/>
      </w:pPr>
      <w:r>
        <w:rPr>
          <w:rStyle w:val="EndnoteReference"/>
        </w:rPr>
        <w:endnoteRef/>
      </w:r>
      <w:r>
        <w:t xml:space="preserve"> </w:t>
      </w:r>
      <w:r w:rsidRPr="002C55A3">
        <w:rPr>
          <w:i/>
          <w:iCs/>
        </w:rPr>
        <w:t>Marriage Act 1961</w:t>
      </w:r>
      <w:r>
        <w:t xml:space="preserve"> (Cth), s 12(2b).</w:t>
      </w:r>
    </w:p>
  </w:endnote>
  <w:endnote w:id="249">
    <w:p w14:paraId="373B91BC" w14:textId="77777777" w:rsidR="00FD1665" w:rsidRDefault="00FD1665" w:rsidP="00012669">
      <w:pPr>
        <w:pStyle w:val="EndnoteText"/>
      </w:pPr>
      <w:r>
        <w:rPr>
          <w:rStyle w:val="EndnoteReference"/>
        </w:rPr>
        <w:endnoteRef/>
      </w:r>
      <w:r>
        <w:t xml:space="preserve"> Combatting Child Sexual Exploitation Legislation Amendment Bill 2019 (Cth), &lt;</w:t>
      </w:r>
      <w:r w:rsidRPr="002A009A">
        <w:t>www.aph.gov.au/Parliamentary_Business/Committees/Senate/Legal_and_Constitutional_Affairs/ChildExploitationBill</w:t>
      </w:r>
      <w:r>
        <w:t>&gt;.</w:t>
      </w:r>
    </w:p>
  </w:endnote>
  <w:endnote w:id="250">
    <w:p w14:paraId="0352AFD8" w14:textId="77777777" w:rsidR="00FD1665" w:rsidRDefault="00FD1665" w:rsidP="00012669">
      <w:pPr>
        <w:pStyle w:val="EndnoteText"/>
      </w:pPr>
      <w:r>
        <w:rPr>
          <w:rStyle w:val="EndnoteReference"/>
        </w:rPr>
        <w:endnoteRef/>
      </w:r>
      <w:r>
        <w:t xml:space="preserve"> Laura Vidal, Good Shepherd Australia New Zealand</w:t>
      </w:r>
      <w:r>
        <w:rPr>
          <w:i/>
          <w:iCs/>
        </w:rPr>
        <w:t xml:space="preserve">, </w:t>
      </w:r>
      <w:r w:rsidRPr="00C00530">
        <w:rPr>
          <w:i/>
          <w:iCs/>
        </w:rPr>
        <w:t>Opportunities to respond to forced marriage within Australia’s domestic and family violence framework</w:t>
      </w:r>
      <w:r>
        <w:t xml:space="preserve"> (Issues Paper, 2019) 8.</w:t>
      </w:r>
    </w:p>
  </w:endnote>
  <w:endnote w:id="251">
    <w:p w14:paraId="16309D14" w14:textId="77777777" w:rsidR="00FD1665" w:rsidRDefault="00FD1665" w:rsidP="00012669">
      <w:pPr>
        <w:pStyle w:val="EndnoteText"/>
      </w:pPr>
      <w:r>
        <w:rPr>
          <w:rStyle w:val="EndnoteReference"/>
        </w:rPr>
        <w:endnoteRef/>
      </w:r>
      <w:r>
        <w:t xml:space="preserve"> Laura Vidal, Good Shepherd Australia New Zealand</w:t>
      </w:r>
      <w:r>
        <w:rPr>
          <w:i/>
          <w:iCs/>
        </w:rPr>
        <w:t xml:space="preserve">, </w:t>
      </w:r>
      <w:r w:rsidRPr="00C00530">
        <w:rPr>
          <w:i/>
          <w:iCs/>
        </w:rPr>
        <w:t>Opportunities to respond to forced marriage within Australia’s domestic and family violence framework</w:t>
      </w:r>
      <w:r>
        <w:t xml:space="preserve"> (Issues Paper, 2019) 8.</w:t>
      </w:r>
    </w:p>
  </w:endnote>
  <w:endnote w:id="252">
    <w:p w14:paraId="6206D72A" w14:textId="77777777" w:rsidR="00FD1665" w:rsidRDefault="00FD1665" w:rsidP="00012669">
      <w:pPr>
        <w:pStyle w:val="EndnoteText"/>
      </w:pPr>
      <w:r>
        <w:rPr>
          <w:rStyle w:val="EndnoteReference"/>
        </w:rPr>
        <w:endnoteRef/>
      </w:r>
      <w:r>
        <w:t xml:space="preserve"> Annie Pettit, Good Shepherd Australia New Zealand, Submission No 116 to the Australian Human Rights Commission</w:t>
      </w:r>
      <w:r w:rsidRPr="00345271">
        <w:rPr>
          <w:rFonts w:cs="Open Sans"/>
          <w:i/>
        </w:rPr>
        <w:t>, Report under article 44, paragraph 1(b), on the Convention on the Rights of the Child</w:t>
      </w:r>
      <w:r>
        <w:rPr>
          <w:rFonts w:cs="Open Sans"/>
        </w:rPr>
        <w:t xml:space="preserve"> (</w:t>
      </w:r>
      <w:r w:rsidRPr="00345271">
        <w:rPr>
          <w:rFonts w:cs="Open Sans"/>
        </w:rPr>
        <w:t>30 May 2018</w:t>
      </w:r>
      <w:r>
        <w:t>) 14.</w:t>
      </w:r>
    </w:p>
  </w:endnote>
  <w:endnote w:id="253">
    <w:p w14:paraId="3B79615E" w14:textId="77777777" w:rsidR="00FD1665" w:rsidRDefault="00FD1665" w:rsidP="00012669">
      <w:pPr>
        <w:pStyle w:val="EndnoteText"/>
      </w:pPr>
      <w:r>
        <w:rPr>
          <w:rStyle w:val="EndnoteReference"/>
        </w:rPr>
        <w:endnoteRef/>
      </w:r>
      <w:r>
        <w:t xml:space="preserve"> Annie Pettit, Good Shepherd Australia New Zealand, Submission No 116 to the Australian Human Rights Commission</w:t>
      </w:r>
      <w:r w:rsidRPr="00345271">
        <w:rPr>
          <w:rFonts w:cs="Open Sans"/>
          <w:i/>
        </w:rPr>
        <w:t>, Report under article 44, paragraph 1(b), on the Convention on the Rights of the Child</w:t>
      </w:r>
      <w:r>
        <w:rPr>
          <w:rFonts w:cs="Open Sans"/>
        </w:rPr>
        <w:t xml:space="preserve"> (</w:t>
      </w:r>
      <w:r w:rsidRPr="00345271">
        <w:rPr>
          <w:rFonts w:cs="Open Sans"/>
        </w:rPr>
        <w:t>30 May 2018</w:t>
      </w:r>
      <w:r>
        <w:t>) 13.</w:t>
      </w:r>
    </w:p>
  </w:endnote>
  <w:endnote w:id="254">
    <w:p w14:paraId="3A991755" w14:textId="77777777" w:rsidR="00FD1665" w:rsidRDefault="00FD1665" w:rsidP="00012669">
      <w:pPr>
        <w:pStyle w:val="EndnoteText"/>
      </w:pPr>
      <w:r>
        <w:rPr>
          <w:rStyle w:val="EndnoteReference"/>
        </w:rPr>
        <w:endnoteRef/>
      </w:r>
      <w:r>
        <w:t xml:space="preserve"> Annie Pettit, Good Shepherd Australia New Zealand, Submission No 116 to the Australian Human Rights Commission</w:t>
      </w:r>
      <w:r w:rsidRPr="00345271">
        <w:rPr>
          <w:rFonts w:cs="Open Sans"/>
          <w:i/>
        </w:rPr>
        <w:t>, Report under article 44, paragraph 1(b), on the Convention on the Rights of the Child</w:t>
      </w:r>
      <w:r>
        <w:rPr>
          <w:rFonts w:cs="Open Sans"/>
        </w:rPr>
        <w:t xml:space="preserve"> (</w:t>
      </w:r>
      <w:r w:rsidRPr="00345271">
        <w:rPr>
          <w:rFonts w:cs="Open Sans"/>
        </w:rPr>
        <w:t>30 May 2018</w:t>
      </w:r>
      <w:r>
        <w:t>) 14.</w:t>
      </w:r>
    </w:p>
  </w:endnote>
  <w:endnote w:id="255">
    <w:p w14:paraId="1E20FCF6" w14:textId="77777777" w:rsidR="00FD1665" w:rsidRDefault="00FD1665" w:rsidP="00012669">
      <w:pPr>
        <w:pStyle w:val="EndnoteText"/>
      </w:pPr>
      <w:r>
        <w:rPr>
          <w:rStyle w:val="EndnoteReference"/>
        </w:rPr>
        <w:endnoteRef/>
      </w:r>
      <w:r>
        <w:t xml:space="preserve"> Annie Pettit, Good Shepherd Australia New Zealand, Submission No 116 to the Australian Human Rights Commission</w:t>
      </w:r>
      <w:r w:rsidRPr="00345271">
        <w:rPr>
          <w:rFonts w:cs="Open Sans"/>
          <w:i/>
        </w:rPr>
        <w:t>, Report under article 44, paragraph 1(b), on the Convention on the Rights of the Child</w:t>
      </w:r>
      <w:r>
        <w:rPr>
          <w:rFonts w:cs="Open Sans"/>
        </w:rPr>
        <w:t xml:space="preserve"> (</w:t>
      </w:r>
      <w:r w:rsidRPr="00345271">
        <w:rPr>
          <w:rFonts w:cs="Open Sans"/>
        </w:rPr>
        <w:t>30 May 2018</w:t>
      </w:r>
      <w:r>
        <w:t>) 14.</w:t>
      </w:r>
    </w:p>
  </w:endnote>
  <w:endnote w:id="256">
    <w:p w14:paraId="72951E1D" w14:textId="77777777" w:rsidR="00FD1665" w:rsidRPr="003646EA" w:rsidRDefault="00FD1665" w:rsidP="00012669">
      <w:pPr>
        <w:pStyle w:val="EndnoteText"/>
        <w:rPr>
          <w:lang w:val="en-US"/>
        </w:rPr>
      </w:pPr>
      <w:r>
        <w:rPr>
          <w:rStyle w:val="EndnoteReference"/>
        </w:rPr>
        <w:endnoteRef/>
      </w:r>
      <w:r>
        <w:t xml:space="preserve"> </w:t>
      </w:r>
      <w:r w:rsidRPr="00360EB0">
        <w:rPr>
          <w:lang w:val="en-US"/>
        </w:rPr>
        <w:t>Australian Government, Response to th</w:t>
      </w:r>
      <w:r>
        <w:rPr>
          <w:lang w:val="en-US"/>
        </w:rPr>
        <w:t>e list</w:t>
      </w:r>
      <w:r w:rsidRPr="00360EB0">
        <w:rPr>
          <w:lang w:val="en-US"/>
        </w:rPr>
        <w:t xml:space="preserve"> of </w:t>
      </w:r>
      <w:r>
        <w:rPr>
          <w:lang w:val="en-US"/>
        </w:rPr>
        <w:t>i</w:t>
      </w:r>
      <w:r w:rsidRPr="00360EB0">
        <w:rPr>
          <w:lang w:val="en-US"/>
        </w:rPr>
        <w:t>ssues in relation to the combined fifth and sixth reports of Australia to the UN Committee on the Rights of the Child (June 2019) 8.</w:t>
      </w:r>
    </w:p>
  </w:endnote>
  <w:endnote w:id="257">
    <w:p w14:paraId="5DB139F1" w14:textId="77777777" w:rsidR="00FD1665" w:rsidRDefault="00FD1665" w:rsidP="00012669">
      <w:pPr>
        <w:pStyle w:val="EndnoteText"/>
      </w:pPr>
      <w:r>
        <w:rPr>
          <w:rStyle w:val="EndnoteReference"/>
        </w:rPr>
        <w:endnoteRef/>
      </w:r>
      <w:r>
        <w:t xml:space="preserve"> Alex Hawke, ‘Support for Victims of Modern Slavery’ (Media Release, 15 February 2018) </w:t>
      </w:r>
    </w:p>
  </w:endnote>
  <w:endnote w:id="258">
    <w:p w14:paraId="7308B2AE" w14:textId="77777777" w:rsidR="00FD1665" w:rsidRDefault="00FD1665" w:rsidP="00012669">
      <w:pPr>
        <w:pStyle w:val="EndnoteText"/>
      </w:pPr>
      <w:r>
        <w:rPr>
          <w:rStyle w:val="EndnoteReference"/>
        </w:rPr>
        <w:endnoteRef/>
      </w:r>
      <w:r>
        <w:t xml:space="preserve"> Magdalena McGuire, </w:t>
      </w:r>
      <w:r w:rsidRPr="0031348F">
        <w:rPr>
          <w:iCs/>
        </w:rPr>
        <w:t>Good Shepherd,</w:t>
      </w:r>
      <w:r>
        <w:t xml:space="preserve"> </w:t>
      </w:r>
      <w:r w:rsidRPr="0031348F">
        <w:rPr>
          <w:i/>
          <w:iCs/>
        </w:rPr>
        <w:t>The Right to Refuse: Examining Forced Marriage in Australia</w:t>
      </w:r>
      <w:r>
        <w:t>, (Report, April 2014) 44.</w:t>
      </w:r>
    </w:p>
  </w:endnote>
  <w:endnote w:id="259">
    <w:p w14:paraId="2FBBBF23" w14:textId="77777777" w:rsidR="00FD1665" w:rsidRPr="009A29D7" w:rsidRDefault="00FD1665" w:rsidP="00012669">
      <w:pPr>
        <w:pStyle w:val="EndnoteText"/>
        <w:rPr>
          <w:lang w:val="en-US"/>
        </w:rPr>
      </w:pPr>
      <w:r>
        <w:rPr>
          <w:rStyle w:val="EndnoteReference"/>
        </w:rPr>
        <w:endnoteRef/>
      </w:r>
      <w:r>
        <w:t xml:space="preserve"> </w:t>
      </w:r>
      <w:r w:rsidRPr="00F2561D">
        <w:rPr>
          <w:lang w:val="en-US"/>
        </w:rPr>
        <w:t xml:space="preserve">Australian Human Rights Commission, Submission </w:t>
      </w:r>
      <w:r>
        <w:rPr>
          <w:lang w:val="en-US"/>
        </w:rPr>
        <w:t xml:space="preserve">No 23 </w:t>
      </w:r>
      <w:r w:rsidRPr="00F2561D">
        <w:rPr>
          <w:lang w:val="en-US"/>
        </w:rPr>
        <w:t xml:space="preserve">to the </w:t>
      </w:r>
      <w:r w:rsidRPr="00F2561D">
        <w:t>Parliamentary Joint Comm</w:t>
      </w:r>
      <w:r>
        <w:t xml:space="preserve">ittee on Law Enforcement, </w:t>
      </w:r>
      <w:r w:rsidRPr="00D63B9B">
        <w:rPr>
          <w:i/>
        </w:rPr>
        <w:t>Inquiry into Human Trafficking</w:t>
      </w:r>
      <w:r>
        <w:t xml:space="preserve"> (4 March 2016) &lt;</w:t>
      </w:r>
      <w:r w:rsidRPr="002A009A">
        <w:t>www.humanrights.gov.au/submissions/submission-inquiry-human-trafficking-2016</w:t>
      </w:r>
      <w:r>
        <w:t>&gt;.</w:t>
      </w:r>
    </w:p>
  </w:endnote>
  <w:endnote w:id="260">
    <w:p w14:paraId="50A07A5B" w14:textId="77777777" w:rsidR="00FD1665" w:rsidRDefault="00FD1665" w:rsidP="00012669">
      <w:pPr>
        <w:pStyle w:val="EndnoteText"/>
      </w:pPr>
      <w:r>
        <w:rPr>
          <w:rStyle w:val="EndnoteReference"/>
        </w:rPr>
        <w:endnoteRef/>
      </w:r>
      <w:r>
        <w:t xml:space="preserve"> Alex Hawke, ‘</w:t>
      </w:r>
      <w:r w:rsidRPr="000B2CF2">
        <w:t>Strengthening Australia’s response to forced marriage</w:t>
      </w:r>
      <w:r>
        <w:t>’</w:t>
      </w:r>
      <w:r w:rsidRPr="000B2CF2">
        <w:t xml:space="preserve"> </w:t>
      </w:r>
      <w:r>
        <w:t>(</w:t>
      </w:r>
      <w:r w:rsidRPr="000B2CF2">
        <w:t xml:space="preserve">Media </w:t>
      </w:r>
      <w:r>
        <w:t>R</w:t>
      </w:r>
      <w:r w:rsidRPr="000B2CF2">
        <w:t>elease</w:t>
      </w:r>
      <w:r>
        <w:t>, 5 June 2018).</w:t>
      </w:r>
    </w:p>
  </w:endnote>
  <w:endnote w:id="261">
    <w:p w14:paraId="3782CA54" w14:textId="77777777" w:rsidR="00FD1665" w:rsidRDefault="00FD1665" w:rsidP="00012669">
      <w:pPr>
        <w:pStyle w:val="EndnoteText"/>
      </w:pPr>
      <w:r>
        <w:rPr>
          <w:rStyle w:val="EndnoteReference"/>
        </w:rPr>
        <w:endnoteRef/>
      </w:r>
      <w:r>
        <w:t xml:space="preserve"> National Roundtable on Human Trafficking and Slavery (2018), ‘Meeting Paper 8A: Forced Marriage Protection Orders’, 1.</w:t>
      </w:r>
    </w:p>
  </w:endnote>
  <w:endnote w:id="262">
    <w:p w14:paraId="2F98C71E" w14:textId="77777777" w:rsidR="00FD1665" w:rsidRDefault="00FD1665" w:rsidP="00012669">
      <w:pPr>
        <w:pStyle w:val="EndnoteText"/>
      </w:pPr>
      <w:r>
        <w:rPr>
          <w:rStyle w:val="EndnoteReference"/>
        </w:rPr>
        <w:endnoteRef/>
      </w:r>
      <w:r>
        <w:t xml:space="preserve"> </w:t>
      </w:r>
      <w:r w:rsidRPr="0009257B">
        <w:t>National Roundtable on Human Trafficking and Slavery (2018), ‘Meeting Paper 8A: Force</w:t>
      </w:r>
      <w:r>
        <w:t>d Marriage Protection Orders’, 2</w:t>
      </w:r>
      <w:r w:rsidRPr="0009257B">
        <w:t>.</w:t>
      </w:r>
    </w:p>
  </w:endnote>
  <w:endnote w:id="263">
    <w:p w14:paraId="131B9222" w14:textId="77777777" w:rsidR="00FD1665" w:rsidRDefault="00FD1665" w:rsidP="00012669">
      <w:pPr>
        <w:pStyle w:val="EndnoteText"/>
      </w:pPr>
      <w:r>
        <w:rPr>
          <w:rStyle w:val="EndnoteReference"/>
        </w:rPr>
        <w:endnoteRef/>
      </w:r>
      <w:r>
        <w:t xml:space="preserve"> </w:t>
      </w:r>
      <w:r w:rsidRPr="00D77C41">
        <w:rPr>
          <w:rFonts w:cs="Open Sans"/>
          <w:szCs w:val="24"/>
        </w:rPr>
        <w:t xml:space="preserve">United Nations Committee on the Rights of the Child, </w:t>
      </w:r>
      <w:r w:rsidRPr="00D77C41">
        <w:rPr>
          <w:rFonts w:cs="Open Sans"/>
          <w:i/>
          <w:iCs/>
          <w:szCs w:val="24"/>
        </w:rPr>
        <w:t>Concluding Observations on the Combined Fifth and Sixth Periodic Reports of Australia</w:t>
      </w:r>
      <w:r w:rsidRPr="00D77C41">
        <w:rPr>
          <w:rFonts w:cs="Open Sans"/>
          <w:szCs w:val="24"/>
        </w:rPr>
        <w:t>, 82nd Sess, UN Doc CRC/C/AUS/CO/5-6 (30 September 2019) para 31(a).</w:t>
      </w:r>
    </w:p>
  </w:endnote>
  <w:endnote w:id="264">
    <w:p w14:paraId="23C1D9BA" w14:textId="77777777" w:rsidR="00FD1665" w:rsidRDefault="00FD1665" w:rsidP="00012669">
      <w:pPr>
        <w:pStyle w:val="EndnoteText"/>
      </w:pPr>
      <w:r>
        <w:rPr>
          <w:rStyle w:val="EndnoteReference"/>
        </w:rPr>
        <w:endnoteRef/>
      </w:r>
      <w:r>
        <w:t xml:space="preserve"> </w:t>
      </w:r>
      <w:r w:rsidRPr="00D77C41">
        <w:rPr>
          <w:rFonts w:cs="Open Sans"/>
          <w:szCs w:val="24"/>
        </w:rPr>
        <w:t xml:space="preserve">United Nations Committee on the Rights of the Child, </w:t>
      </w:r>
      <w:r w:rsidRPr="00D77C41">
        <w:rPr>
          <w:rFonts w:cs="Open Sans"/>
          <w:i/>
          <w:iCs/>
          <w:szCs w:val="24"/>
        </w:rPr>
        <w:t>Concluding Observations on the Combined Fifth and Sixth Periodic Reports of Australia</w:t>
      </w:r>
      <w:r w:rsidRPr="00D77C41">
        <w:rPr>
          <w:rFonts w:cs="Open Sans"/>
          <w:szCs w:val="24"/>
        </w:rPr>
        <w:t>, 82nd Sess, UN Doc CRC/C/AUS/CO/5-6 (30 September 2019) para 18.</w:t>
      </w:r>
    </w:p>
  </w:endnote>
  <w:endnote w:id="265">
    <w:p w14:paraId="588E71EB" w14:textId="77777777" w:rsidR="00FD1665" w:rsidRDefault="00FD1665" w:rsidP="00863C27">
      <w:pPr>
        <w:pStyle w:val="EndnoteText"/>
      </w:pPr>
      <w:r>
        <w:rPr>
          <w:rStyle w:val="EndnoteReference"/>
        </w:rPr>
        <w:endnoteRef/>
      </w:r>
      <w:r>
        <w:t xml:space="preserve"> </w:t>
      </w:r>
      <w:r w:rsidRPr="001227DC">
        <w:rPr>
          <w:rFonts w:cs="Open Sans"/>
          <w:szCs w:val="24"/>
        </w:rPr>
        <w:t xml:space="preserve">Australian Institute of Health and Welfare, </w:t>
      </w:r>
      <w:r w:rsidRPr="001227DC">
        <w:rPr>
          <w:rFonts w:cs="Open Sans"/>
          <w:i/>
          <w:iCs/>
          <w:szCs w:val="24"/>
        </w:rPr>
        <w:t>Towards Estimating the Prevalence of Female Genital Mutilation/Cutting in Australia</w:t>
      </w:r>
      <w:r w:rsidRPr="001227DC">
        <w:rPr>
          <w:rFonts w:cs="Open Sans"/>
          <w:szCs w:val="24"/>
        </w:rPr>
        <w:t xml:space="preserve"> (</w:t>
      </w:r>
      <w:r>
        <w:rPr>
          <w:rFonts w:cs="Open Sans"/>
          <w:szCs w:val="24"/>
        </w:rPr>
        <w:t xml:space="preserve">Report, </w:t>
      </w:r>
      <w:r w:rsidRPr="001227DC">
        <w:rPr>
          <w:rFonts w:cs="Open Sans"/>
          <w:szCs w:val="24"/>
        </w:rPr>
        <w:t>February 2019) 2.</w:t>
      </w:r>
    </w:p>
  </w:endnote>
  <w:endnote w:id="266">
    <w:p w14:paraId="6BB52A0C" w14:textId="77777777" w:rsidR="00FD1665" w:rsidRDefault="00FD1665" w:rsidP="00863C27">
      <w:pPr>
        <w:pStyle w:val="EndnoteText"/>
      </w:pPr>
      <w:r>
        <w:rPr>
          <w:rStyle w:val="EndnoteReference"/>
        </w:rPr>
        <w:endnoteRef/>
      </w:r>
      <w:r>
        <w:t xml:space="preserve"> </w:t>
      </w:r>
      <w:r w:rsidRPr="00F526D6">
        <w:rPr>
          <w:rFonts w:cs="Open Sans"/>
          <w:szCs w:val="24"/>
        </w:rPr>
        <w:t xml:space="preserve">UNICEF, </w:t>
      </w:r>
      <w:r w:rsidRPr="00F526D6">
        <w:rPr>
          <w:rFonts w:cs="Open Sans"/>
          <w:i/>
          <w:iCs/>
          <w:szCs w:val="24"/>
        </w:rPr>
        <w:t>Female Genital Mutilation/Cutting: A Global Concern</w:t>
      </w:r>
      <w:r w:rsidRPr="00F526D6">
        <w:rPr>
          <w:rFonts w:cs="Open Sans"/>
          <w:szCs w:val="24"/>
        </w:rPr>
        <w:t xml:space="preserve"> (2016).</w:t>
      </w:r>
    </w:p>
  </w:endnote>
  <w:endnote w:id="267">
    <w:p w14:paraId="201AFADC" w14:textId="77777777" w:rsidR="00FD1665" w:rsidRPr="00345271" w:rsidRDefault="00FD1665" w:rsidP="00863C27">
      <w:pPr>
        <w:pStyle w:val="EndnoteText"/>
        <w:rPr>
          <w:rFonts w:cs="Open Sans"/>
        </w:rPr>
      </w:pPr>
      <w:r w:rsidRPr="00345271">
        <w:rPr>
          <w:rStyle w:val="EndnoteReference"/>
        </w:rPr>
        <w:endnoteRef/>
      </w:r>
      <w:r>
        <w:rPr>
          <w:rFonts w:cs="Open Sans"/>
        </w:rPr>
        <w:t xml:space="preserve"> </w:t>
      </w:r>
      <w:r w:rsidRPr="00345271">
        <w:rPr>
          <w:rFonts w:cs="Open Sans"/>
        </w:rPr>
        <w:t>Family Planning Victoria</w:t>
      </w:r>
      <w:r w:rsidRPr="00345271">
        <w:rPr>
          <w:rFonts w:cs="Open Sans"/>
          <w:lang w:val="en"/>
        </w:rPr>
        <w:t xml:space="preserve">, </w:t>
      </w:r>
      <w:hyperlink r:id="rId1" w:history="1">
        <w:r w:rsidRPr="00345271">
          <w:rPr>
            <w:rFonts w:cs="Open Sans"/>
            <w:i/>
          </w:rPr>
          <w:t>Improving the health care of women and girls affected by female genital mutilation/cutting: a national approach to service coordination</w:t>
        </w:r>
      </w:hyperlink>
      <w:r w:rsidRPr="00345271">
        <w:rPr>
          <w:rFonts w:cs="Open Sans"/>
          <w:lang w:val="en"/>
        </w:rPr>
        <w:t xml:space="preserve"> (January 2014) 5 &lt;</w:t>
      </w:r>
      <w:r w:rsidRPr="002A009A">
        <w:rPr>
          <w:rFonts w:cs="Open Sans"/>
          <w:lang w:val="en"/>
        </w:rPr>
        <w:t>www.fpv.org.au/professional-learning-support/resources/publications-research/publications</w:t>
      </w:r>
      <w:r w:rsidRPr="00345271">
        <w:rPr>
          <w:rFonts w:cs="Open Sans"/>
          <w:lang w:val="en"/>
        </w:rPr>
        <w:t>&gt;.</w:t>
      </w:r>
    </w:p>
  </w:endnote>
  <w:endnote w:id="268">
    <w:p w14:paraId="46167DFF" w14:textId="77777777" w:rsidR="00FD1665" w:rsidRDefault="00FD1665" w:rsidP="00863C27">
      <w:pPr>
        <w:pStyle w:val="EndnoteText"/>
      </w:pPr>
      <w:r>
        <w:rPr>
          <w:rStyle w:val="EndnoteReference"/>
        </w:rPr>
        <w:endnoteRef/>
      </w:r>
      <w:r>
        <w:t xml:space="preserve"> </w:t>
      </w:r>
      <w:r w:rsidRPr="008046B7">
        <w:rPr>
          <w:rFonts w:cs="Open Sans"/>
          <w:szCs w:val="24"/>
        </w:rPr>
        <w:t xml:space="preserve">Australian Institute of Health and Welfare, </w:t>
      </w:r>
      <w:r w:rsidRPr="008046B7">
        <w:rPr>
          <w:rFonts w:cs="Open Sans"/>
          <w:i/>
          <w:iCs/>
          <w:szCs w:val="24"/>
        </w:rPr>
        <w:t>Towards Estimating the Prevalence of Female Genital Mutilation/Cutting in Australia</w:t>
      </w:r>
      <w:r w:rsidRPr="008046B7">
        <w:rPr>
          <w:rFonts w:cs="Open Sans"/>
          <w:szCs w:val="24"/>
        </w:rPr>
        <w:t xml:space="preserve"> (</w:t>
      </w:r>
      <w:r>
        <w:rPr>
          <w:rFonts w:cs="Open Sans"/>
          <w:szCs w:val="24"/>
        </w:rPr>
        <w:t xml:space="preserve">Report, </w:t>
      </w:r>
      <w:r w:rsidRPr="008046B7">
        <w:rPr>
          <w:rFonts w:cs="Open Sans"/>
          <w:szCs w:val="24"/>
        </w:rPr>
        <w:t>February 2019).</w:t>
      </w:r>
    </w:p>
  </w:endnote>
  <w:endnote w:id="269">
    <w:p w14:paraId="67EC82B1" w14:textId="77777777" w:rsidR="00FD1665" w:rsidRDefault="00FD1665" w:rsidP="00863C27">
      <w:pPr>
        <w:pStyle w:val="EndnoteText"/>
      </w:pPr>
      <w:r>
        <w:rPr>
          <w:rStyle w:val="EndnoteReference"/>
        </w:rPr>
        <w:endnoteRef/>
      </w:r>
      <w:r>
        <w:t xml:space="preserve"> </w:t>
      </w:r>
      <w:r w:rsidRPr="00CB3DDE">
        <w:rPr>
          <w:rFonts w:cs="Open Sans"/>
          <w:szCs w:val="24"/>
        </w:rPr>
        <w:t xml:space="preserve">Australian Institute of Health and Welfare, </w:t>
      </w:r>
      <w:r w:rsidRPr="00CB3DDE">
        <w:rPr>
          <w:rFonts w:cs="Open Sans"/>
          <w:i/>
          <w:iCs/>
          <w:szCs w:val="24"/>
        </w:rPr>
        <w:t>Towards Estimating the Prevalence of Female Genital Mutilation/Cutting in Australia</w:t>
      </w:r>
      <w:r w:rsidRPr="00CB3DDE">
        <w:rPr>
          <w:rFonts w:cs="Open Sans"/>
          <w:szCs w:val="24"/>
        </w:rPr>
        <w:t xml:space="preserve"> (</w:t>
      </w:r>
      <w:r>
        <w:rPr>
          <w:rFonts w:cs="Open Sans"/>
          <w:szCs w:val="24"/>
        </w:rPr>
        <w:t xml:space="preserve">Report, </w:t>
      </w:r>
      <w:r w:rsidRPr="00CB3DDE">
        <w:rPr>
          <w:rFonts w:cs="Open Sans"/>
          <w:szCs w:val="24"/>
        </w:rPr>
        <w:t>February 2019).</w:t>
      </w:r>
    </w:p>
  </w:endnote>
  <w:endnote w:id="270">
    <w:p w14:paraId="775E9F15" w14:textId="77777777" w:rsidR="00FD1665" w:rsidRDefault="00FD1665" w:rsidP="00863C27">
      <w:pPr>
        <w:pStyle w:val="EndnoteText"/>
      </w:pPr>
      <w:r>
        <w:rPr>
          <w:rStyle w:val="EndnoteReference"/>
        </w:rPr>
        <w:endnoteRef/>
      </w:r>
      <w:r>
        <w:t xml:space="preserve"> </w:t>
      </w:r>
      <w:r w:rsidRPr="00CB3DDE">
        <w:rPr>
          <w:rFonts w:cs="Open Sans"/>
          <w:szCs w:val="24"/>
        </w:rPr>
        <w:t xml:space="preserve">Australian Institute of Health and Welfare, </w:t>
      </w:r>
      <w:r w:rsidRPr="00CB3DDE">
        <w:rPr>
          <w:rFonts w:cs="Open Sans"/>
          <w:i/>
          <w:iCs/>
          <w:szCs w:val="24"/>
        </w:rPr>
        <w:t>Towards Estimating the Prevalence of Female Genital Mutilation/Cutting in Australia</w:t>
      </w:r>
      <w:r w:rsidRPr="00CB3DDE">
        <w:rPr>
          <w:rFonts w:cs="Open Sans"/>
          <w:szCs w:val="24"/>
        </w:rPr>
        <w:t xml:space="preserve"> (</w:t>
      </w:r>
      <w:r>
        <w:rPr>
          <w:rFonts w:cs="Open Sans"/>
          <w:szCs w:val="24"/>
        </w:rPr>
        <w:t xml:space="preserve">Report, </w:t>
      </w:r>
      <w:r w:rsidRPr="00CB3DDE">
        <w:rPr>
          <w:rFonts w:cs="Open Sans"/>
          <w:szCs w:val="24"/>
        </w:rPr>
        <w:t>February 2019).</w:t>
      </w:r>
    </w:p>
  </w:endnote>
  <w:endnote w:id="271">
    <w:p w14:paraId="0409E038" w14:textId="77777777" w:rsidR="00FD1665" w:rsidRPr="00345271" w:rsidRDefault="00FD1665" w:rsidP="00863C27">
      <w:pPr>
        <w:pStyle w:val="EndnoteText"/>
        <w:rPr>
          <w:rFonts w:cs="Open Sans"/>
          <w:highlight w:val="yellow"/>
        </w:rPr>
      </w:pPr>
      <w:r w:rsidRPr="00345271">
        <w:rPr>
          <w:rStyle w:val="EndnoteReference"/>
        </w:rPr>
        <w:endnoteRef/>
      </w:r>
      <w:r w:rsidRPr="00345271">
        <w:rPr>
          <w:rFonts w:cs="Open Sans"/>
        </w:rPr>
        <w:t xml:space="preserve"> Australian Government Attorney’s General Department, </w:t>
      </w:r>
      <w:r w:rsidRPr="00345271">
        <w:rPr>
          <w:rFonts w:cs="Open Sans"/>
          <w:i/>
        </w:rPr>
        <w:t xml:space="preserve">Review of Australia’s Female Genital Mutilation legal framework </w:t>
      </w:r>
      <w:r w:rsidRPr="00345271">
        <w:rPr>
          <w:rFonts w:cs="Open Sans"/>
        </w:rPr>
        <w:t>(</w:t>
      </w:r>
      <w:r w:rsidRPr="001B2F6C">
        <w:rPr>
          <w:rFonts w:cs="Open Sans"/>
          <w:iCs/>
        </w:rPr>
        <w:t>Final Report</w:t>
      </w:r>
      <w:r>
        <w:rPr>
          <w:rFonts w:cs="Open Sans"/>
        </w:rPr>
        <w:t xml:space="preserve">, </w:t>
      </w:r>
      <w:r w:rsidRPr="00345271">
        <w:rPr>
          <w:rFonts w:cs="Open Sans"/>
        </w:rPr>
        <w:t>March 2013) 15 &lt;www.ag.gov.au/Publications/Pages/ReviewofAustraliasFemaleGenitalMutilationlegalframework-FinalReportPublicationandforms.aspx&gt;.</w:t>
      </w:r>
    </w:p>
  </w:endnote>
  <w:endnote w:id="272">
    <w:p w14:paraId="09EB73ED" w14:textId="77777777" w:rsidR="00FD1665" w:rsidRPr="00345271" w:rsidRDefault="00FD1665" w:rsidP="00863C27">
      <w:pPr>
        <w:pStyle w:val="EndnoteText"/>
        <w:rPr>
          <w:rFonts w:cs="Open Sans"/>
          <w:lang w:val="en-US"/>
        </w:rPr>
      </w:pPr>
      <w:r w:rsidRPr="007D57CB">
        <w:rPr>
          <w:rStyle w:val="EndnoteReference"/>
        </w:rPr>
        <w:endnoteRef/>
      </w:r>
      <w:r w:rsidRPr="00345271">
        <w:rPr>
          <w:rFonts w:cs="Open Sans"/>
        </w:rPr>
        <w:t xml:space="preserve"> Australian Lawyers for Human Rights, Submission No 100 to Australian Human Rights Commission, </w:t>
      </w:r>
      <w:r w:rsidRPr="00345271">
        <w:rPr>
          <w:rFonts w:cs="Open Sans"/>
          <w:i/>
        </w:rPr>
        <w:t>Report under article 44, paragraph 1(b), on the Convention on the Rights of the Child</w:t>
      </w:r>
      <w:r>
        <w:rPr>
          <w:rFonts w:cs="Open Sans"/>
        </w:rPr>
        <w:t xml:space="preserve"> (</w:t>
      </w:r>
      <w:r w:rsidRPr="00345271">
        <w:rPr>
          <w:rFonts w:cs="Open Sans"/>
        </w:rPr>
        <w:t>30 May 2018</w:t>
      </w:r>
      <w:r>
        <w:rPr>
          <w:rFonts w:cs="Open Sans"/>
        </w:rPr>
        <w:t>) 19</w:t>
      </w:r>
      <w:r w:rsidRPr="00345271">
        <w:rPr>
          <w:rFonts w:cs="Open Sans"/>
        </w:rPr>
        <w:t>.</w:t>
      </w:r>
      <w:r>
        <w:rPr>
          <w:rFonts w:cs="Open Sans"/>
        </w:rPr>
        <w:t xml:space="preserve"> See also: </w:t>
      </w:r>
      <w:r w:rsidRPr="00345271">
        <w:rPr>
          <w:rFonts w:cs="Open Sans"/>
        </w:rPr>
        <w:t>P Sureshkumar</w:t>
      </w:r>
      <w:r>
        <w:rPr>
          <w:rFonts w:cs="Open Sans"/>
        </w:rPr>
        <w:t xml:space="preserve"> et al</w:t>
      </w:r>
      <w:r w:rsidRPr="00345271">
        <w:rPr>
          <w:rFonts w:cs="Open Sans"/>
        </w:rPr>
        <w:t xml:space="preserve">, ‘Female genital mutilation: Survey of paediatricians' knowledge, attitudes and practice’ (2016) </w:t>
      </w:r>
      <w:r w:rsidRPr="00345271">
        <w:rPr>
          <w:rFonts w:cs="Open Sans"/>
          <w:i/>
        </w:rPr>
        <w:t>Child Abuse &amp; Neglect</w:t>
      </w:r>
      <w:r w:rsidRPr="00345271">
        <w:rPr>
          <w:rFonts w:cs="Open Sans"/>
        </w:rPr>
        <w:t xml:space="preserve"> </w:t>
      </w:r>
      <w:r w:rsidRPr="00345271">
        <w:rPr>
          <w:rFonts w:cs="Open Sans"/>
          <w:lang w:val="en"/>
        </w:rPr>
        <w:t>5</w:t>
      </w:r>
      <w:r>
        <w:rPr>
          <w:rFonts w:cs="Open Sans"/>
          <w:lang w:val="en"/>
        </w:rPr>
        <w:t xml:space="preserve"> and </w:t>
      </w:r>
      <w:r w:rsidRPr="00345271">
        <w:rPr>
          <w:rFonts w:cs="Open Sans"/>
        </w:rPr>
        <w:t xml:space="preserve">Australian Medical Association, </w:t>
      </w:r>
      <w:r w:rsidRPr="00345271">
        <w:rPr>
          <w:rFonts w:cs="Open Sans"/>
          <w:i/>
        </w:rPr>
        <w:t>Female Genital Mutilation 2017</w:t>
      </w:r>
      <w:r w:rsidRPr="00345271">
        <w:rPr>
          <w:rFonts w:cs="Open Sans"/>
        </w:rPr>
        <w:t xml:space="preserve"> (23 March 2017) &lt;</w:t>
      </w:r>
      <w:r>
        <w:rPr>
          <w:rFonts w:cs="Open Sans"/>
        </w:rPr>
        <w:t>www.</w:t>
      </w:r>
      <w:r w:rsidRPr="002A009A">
        <w:rPr>
          <w:rFonts w:cs="Open Sans"/>
        </w:rPr>
        <w:t>ama.com.au/position-statement/female-genital-mutilation-2017</w:t>
      </w:r>
      <w:r w:rsidRPr="002A009A">
        <w:rPr>
          <w:rStyle w:val="Hyperlink"/>
          <w:rFonts w:cs="Open Sans"/>
        </w:rPr>
        <w:t>&gt;</w:t>
      </w:r>
      <w:r w:rsidRPr="00345271">
        <w:rPr>
          <w:rFonts w:cs="Open Sans"/>
        </w:rPr>
        <w:t>.</w:t>
      </w:r>
    </w:p>
  </w:endnote>
  <w:endnote w:id="273">
    <w:p w14:paraId="4F5EB057" w14:textId="77777777" w:rsidR="00FD1665" w:rsidRPr="00816F3D" w:rsidRDefault="00FD1665" w:rsidP="00363E00">
      <w:pPr>
        <w:shd w:val="clear" w:color="auto" w:fill="FFFFFF"/>
        <w:spacing w:after="0"/>
        <w:textAlignment w:val="baseline"/>
        <w:rPr>
          <w:rFonts w:cs="Open Sans"/>
          <w:color w:val="333333"/>
          <w:sz w:val="20"/>
          <w:szCs w:val="20"/>
        </w:rPr>
      </w:pPr>
      <w:r w:rsidRPr="00816F3D">
        <w:rPr>
          <w:rStyle w:val="EndnoteReference"/>
          <w:szCs w:val="20"/>
        </w:rPr>
        <w:endnoteRef/>
      </w:r>
      <w:r w:rsidRPr="00816F3D">
        <w:rPr>
          <w:sz w:val="20"/>
          <w:szCs w:val="20"/>
        </w:rPr>
        <w:t xml:space="preserve"> </w:t>
      </w:r>
      <w:r w:rsidRPr="00816F3D">
        <w:rPr>
          <w:rFonts w:cs="Open Sans"/>
          <w:sz w:val="20"/>
          <w:szCs w:val="20"/>
        </w:rPr>
        <w:t>Australian Bureau of Statistics,</w:t>
      </w:r>
      <w:r w:rsidRPr="00816F3D">
        <w:rPr>
          <w:rFonts w:cs="Open Sans"/>
          <w:color w:val="000000"/>
          <w:sz w:val="20"/>
          <w:szCs w:val="20"/>
        </w:rPr>
        <w:t xml:space="preserve"> </w:t>
      </w:r>
      <w:r w:rsidRPr="00816F3D">
        <w:rPr>
          <w:rFonts w:cs="Open Sans"/>
          <w:i/>
          <w:iCs/>
          <w:color w:val="000000"/>
          <w:sz w:val="20"/>
          <w:szCs w:val="20"/>
        </w:rPr>
        <w:t>Labour Force, Australia: Labour Force Status and Other Characteristics of Families</w:t>
      </w:r>
      <w:r w:rsidRPr="00816F3D">
        <w:rPr>
          <w:rFonts w:cs="Open Sans"/>
          <w:color w:val="000000"/>
          <w:sz w:val="20"/>
          <w:szCs w:val="20"/>
        </w:rPr>
        <w:t xml:space="preserve"> (June 2019)</w:t>
      </w:r>
      <w:r w:rsidRPr="00816F3D">
        <w:rPr>
          <w:rFonts w:cs="Open Sans"/>
          <w:color w:val="333333"/>
          <w:sz w:val="20"/>
          <w:szCs w:val="20"/>
        </w:rPr>
        <w:t xml:space="preserve"> &lt;</w:t>
      </w:r>
      <w:r w:rsidRPr="00951B87">
        <w:rPr>
          <w:rFonts w:cs="Open Sans"/>
          <w:sz w:val="20"/>
          <w:szCs w:val="20"/>
        </w:rPr>
        <w:t>www.abs.gov.au/ausstats/abs@.nsf/mf/6224.0.55.001</w:t>
      </w:r>
      <w:r w:rsidRPr="00816F3D">
        <w:rPr>
          <w:rFonts w:cs="Open Sans"/>
          <w:color w:val="333333"/>
          <w:sz w:val="20"/>
          <w:szCs w:val="20"/>
        </w:rPr>
        <w:t>&gt;.</w:t>
      </w:r>
    </w:p>
  </w:endnote>
  <w:endnote w:id="274">
    <w:p w14:paraId="6FA9C911" w14:textId="77777777" w:rsidR="00FD1665" w:rsidRPr="00816F3D" w:rsidRDefault="00FD1665" w:rsidP="003601FE">
      <w:pPr>
        <w:shd w:val="clear" w:color="auto" w:fill="FFFFFF"/>
        <w:spacing w:after="0"/>
        <w:textAlignment w:val="baseline"/>
        <w:rPr>
          <w:rFonts w:cs="Open Sans"/>
          <w:color w:val="333333"/>
          <w:sz w:val="20"/>
          <w:szCs w:val="20"/>
        </w:rPr>
      </w:pPr>
      <w:r w:rsidRPr="00816F3D">
        <w:rPr>
          <w:rStyle w:val="EndnoteReference"/>
          <w:szCs w:val="20"/>
        </w:rPr>
        <w:endnoteRef/>
      </w:r>
      <w:r w:rsidRPr="00816F3D">
        <w:rPr>
          <w:rFonts w:cs="Open Sans"/>
          <w:sz w:val="20"/>
          <w:szCs w:val="20"/>
        </w:rPr>
        <w:t xml:space="preserve"> Australian Bureau of Statistics,</w:t>
      </w:r>
      <w:r w:rsidRPr="00816F3D">
        <w:rPr>
          <w:rFonts w:cs="Open Sans"/>
          <w:color w:val="000000"/>
          <w:sz w:val="20"/>
          <w:szCs w:val="20"/>
        </w:rPr>
        <w:t xml:space="preserve"> </w:t>
      </w:r>
      <w:r w:rsidRPr="00816F3D">
        <w:rPr>
          <w:rFonts w:cs="Open Sans"/>
          <w:i/>
          <w:iCs/>
          <w:color w:val="000000"/>
          <w:sz w:val="20"/>
          <w:szCs w:val="20"/>
        </w:rPr>
        <w:t>Labour Force, Australia: Labour Force Status and Other Characteristics of Families</w:t>
      </w:r>
      <w:r w:rsidRPr="00816F3D">
        <w:rPr>
          <w:rFonts w:cs="Open Sans"/>
          <w:color w:val="000000"/>
          <w:sz w:val="20"/>
          <w:szCs w:val="20"/>
        </w:rPr>
        <w:t xml:space="preserve"> (June 2019)</w:t>
      </w:r>
      <w:r w:rsidRPr="00816F3D">
        <w:rPr>
          <w:rFonts w:cs="Open Sans"/>
          <w:color w:val="333333"/>
          <w:sz w:val="20"/>
          <w:szCs w:val="20"/>
        </w:rPr>
        <w:t xml:space="preserve"> &lt;</w:t>
      </w:r>
      <w:r w:rsidRPr="00951B87">
        <w:rPr>
          <w:rFonts w:cs="Open Sans"/>
          <w:sz w:val="20"/>
          <w:szCs w:val="20"/>
        </w:rPr>
        <w:t>www.abs.gov.au/ausstats/abs@.nsf/mf/6224.0.55.001</w:t>
      </w:r>
      <w:r w:rsidRPr="00816F3D">
        <w:rPr>
          <w:rFonts w:cs="Open Sans"/>
          <w:color w:val="333333"/>
          <w:sz w:val="20"/>
          <w:szCs w:val="20"/>
        </w:rPr>
        <w:t>&gt;.</w:t>
      </w:r>
    </w:p>
  </w:endnote>
  <w:endnote w:id="275">
    <w:p w14:paraId="5F938A2F" w14:textId="77777777" w:rsidR="00FD1665" w:rsidRPr="00816F3D" w:rsidRDefault="00FD1665" w:rsidP="003601FE">
      <w:pPr>
        <w:shd w:val="clear" w:color="auto" w:fill="FFFFFF"/>
        <w:spacing w:after="0"/>
        <w:textAlignment w:val="baseline"/>
        <w:rPr>
          <w:rFonts w:cs="Open Sans"/>
          <w:color w:val="333333"/>
          <w:sz w:val="20"/>
          <w:szCs w:val="20"/>
        </w:rPr>
      </w:pPr>
      <w:r w:rsidRPr="00816F3D">
        <w:rPr>
          <w:rStyle w:val="EndnoteReference"/>
          <w:szCs w:val="20"/>
        </w:rPr>
        <w:endnoteRef/>
      </w:r>
      <w:r w:rsidRPr="00816F3D">
        <w:rPr>
          <w:rFonts w:cs="Open Sans"/>
          <w:sz w:val="20"/>
          <w:szCs w:val="20"/>
        </w:rPr>
        <w:t xml:space="preserve"> Australian Bureau of Statistics,</w:t>
      </w:r>
      <w:r w:rsidRPr="00816F3D">
        <w:rPr>
          <w:rFonts w:cs="Open Sans"/>
          <w:color w:val="000000"/>
          <w:sz w:val="20"/>
          <w:szCs w:val="20"/>
        </w:rPr>
        <w:t xml:space="preserve"> </w:t>
      </w:r>
      <w:r w:rsidRPr="00816F3D">
        <w:rPr>
          <w:rFonts w:cs="Open Sans"/>
          <w:i/>
          <w:iCs/>
          <w:color w:val="000000"/>
          <w:sz w:val="20"/>
          <w:szCs w:val="20"/>
        </w:rPr>
        <w:t>Labour Force, Australia: Labour Force Status and Other Characteristics of Families</w:t>
      </w:r>
      <w:r w:rsidRPr="00816F3D">
        <w:rPr>
          <w:rFonts w:cs="Open Sans"/>
          <w:color w:val="000000"/>
          <w:sz w:val="20"/>
          <w:szCs w:val="20"/>
        </w:rPr>
        <w:t xml:space="preserve"> (June 2019)</w:t>
      </w:r>
      <w:r>
        <w:rPr>
          <w:rFonts w:cs="Open Sans"/>
          <w:color w:val="000000"/>
          <w:sz w:val="20"/>
          <w:szCs w:val="20"/>
        </w:rPr>
        <w:t xml:space="preserve"> </w:t>
      </w:r>
      <w:r w:rsidRPr="00816F3D">
        <w:rPr>
          <w:rFonts w:cs="Open Sans"/>
          <w:color w:val="333333"/>
          <w:sz w:val="20"/>
          <w:szCs w:val="20"/>
        </w:rPr>
        <w:t>&lt;</w:t>
      </w:r>
      <w:r w:rsidRPr="00951B87">
        <w:rPr>
          <w:rFonts w:cs="Open Sans"/>
          <w:sz w:val="20"/>
          <w:szCs w:val="20"/>
        </w:rPr>
        <w:t>www.abs.gov.au/ausstats/abs@.nsf/mf/6224.0.55.001</w:t>
      </w:r>
      <w:r w:rsidRPr="00816F3D">
        <w:rPr>
          <w:rFonts w:cs="Open Sans"/>
          <w:color w:val="333333"/>
          <w:sz w:val="20"/>
          <w:szCs w:val="20"/>
        </w:rPr>
        <w:t>&gt;.</w:t>
      </w:r>
    </w:p>
  </w:endnote>
  <w:endnote w:id="276">
    <w:p w14:paraId="5DCB8AE9" w14:textId="77777777" w:rsidR="00FD1665" w:rsidRPr="00816F3D" w:rsidRDefault="00FD1665" w:rsidP="003601FE">
      <w:pPr>
        <w:pStyle w:val="EndnoteText"/>
        <w:rPr>
          <w:rFonts w:cs="Open Sans"/>
        </w:rPr>
      </w:pPr>
      <w:r w:rsidRPr="00816F3D">
        <w:rPr>
          <w:rStyle w:val="EndnoteReference"/>
        </w:rPr>
        <w:endnoteRef/>
      </w:r>
      <w:r w:rsidRPr="00816F3D">
        <w:rPr>
          <w:rFonts w:cs="Open Sans"/>
        </w:rPr>
        <w:t xml:space="preserve"> United Nations Committee on the Rights of the Child, </w:t>
      </w:r>
      <w:r w:rsidRPr="00816F3D">
        <w:rPr>
          <w:rFonts w:cs="Open Sans"/>
          <w:i/>
          <w:iCs/>
        </w:rPr>
        <w:t>Concluding Observations on the Combined Fifth and Sixth Periodic Reports of Australia</w:t>
      </w:r>
      <w:r w:rsidRPr="00816F3D">
        <w:rPr>
          <w:rFonts w:cs="Open Sans"/>
        </w:rPr>
        <w:t>, 82nd Sess, UN Doc CRC/C/AUS/CO/5-6 (30 September 2019) Para 32(b), 8.</w:t>
      </w:r>
    </w:p>
  </w:endnote>
  <w:endnote w:id="277">
    <w:p w14:paraId="649CE402" w14:textId="77777777" w:rsidR="00FD1665" w:rsidRPr="00816F3D" w:rsidRDefault="00FD1665" w:rsidP="003601FE">
      <w:pPr>
        <w:pStyle w:val="EndnoteText"/>
        <w:rPr>
          <w:rFonts w:cs="Open Sans"/>
        </w:rPr>
      </w:pPr>
      <w:r w:rsidRPr="00816F3D">
        <w:rPr>
          <w:rStyle w:val="EndnoteReference"/>
        </w:rPr>
        <w:endnoteRef/>
      </w:r>
      <w:r w:rsidRPr="00816F3D">
        <w:rPr>
          <w:rFonts w:cs="Open Sans"/>
        </w:rPr>
        <w:t xml:space="preserve"> Australian Government, Department of Human Services, </w:t>
      </w:r>
      <w:r w:rsidRPr="00816F3D">
        <w:rPr>
          <w:rFonts w:cs="Open Sans"/>
          <w:i/>
        </w:rPr>
        <w:t>Parental Leave Pay</w:t>
      </w:r>
      <w:r w:rsidRPr="00816F3D">
        <w:rPr>
          <w:rFonts w:cs="Open Sans"/>
        </w:rPr>
        <w:t xml:space="preserve"> (2018) &lt;</w:t>
      </w:r>
      <w:r w:rsidRPr="00951B87">
        <w:rPr>
          <w:rFonts w:cs="Open Sans"/>
        </w:rPr>
        <w:t>www.humanservices.gov.au/individuals/services/centrelink/parental-leave-pay</w:t>
      </w:r>
      <w:r w:rsidRPr="00816F3D">
        <w:rPr>
          <w:rFonts w:cs="Open Sans"/>
        </w:rPr>
        <w:t xml:space="preserve">&gt;; Department of Human Services, Australian Government, </w:t>
      </w:r>
      <w:r w:rsidRPr="00816F3D">
        <w:rPr>
          <w:rFonts w:cs="Open Sans"/>
          <w:i/>
        </w:rPr>
        <w:t>Dad and Partner Pay</w:t>
      </w:r>
      <w:r w:rsidRPr="00816F3D">
        <w:rPr>
          <w:rFonts w:cs="Open Sans"/>
        </w:rPr>
        <w:t xml:space="preserve"> (2018) &lt;</w:t>
      </w:r>
      <w:r w:rsidRPr="00951B87">
        <w:rPr>
          <w:rFonts w:cs="Open Sans"/>
        </w:rPr>
        <w:t>www.humanservices.gov.au/individuals/services/centrelink/dad-and-partner-pay</w:t>
      </w:r>
      <w:r w:rsidRPr="00951B87">
        <w:rPr>
          <w:rStyle w:val="Hyperlink"/>
          <w:rFonts w:cs="Open Sans"/>
        </w:rPr>
        <w:t>&gt;.</w:t>
      </w:r>
    </w:p>
  </w:endnote>
  <w:endnote w:id="278">
    <w:p w14:paraId="71E418FC" w14:textId="77777777" w:rsidR="00FD1665" w:rsidRPr="00816F3D" w:rsidRDefault="00FD1665" w:rsidP="003601FE">
      <w:pPr>
        <w:pStyle w:val="EndnoteText"/>
        <w:rPr>
          <w:rFonts w:cs="Open Sans"/>
        </w:rPr>
      </w:pPr>
      <w:r w:rsidRPr="00816F3D">
        <w:rPr>
          <w:rStyle w:val="EndnoteReference"/>
        </w:rPr>
        <w:endnoteRef/>
      </w:r>
      <w:r w:rsidRPr="00816F3D">
        <w:rPr>
          <w:rFonts w:cs="Open Sans"/>
        </w:rPr>
        <w:t xml:space="preserve"> Productivity Commission, </w:t>
      </w:r>
      <w:r w:rsidRPr="00816F3D">
        <w:rPr>
          <w:rFonts w:cs="Open Sans"/>
          <w:i/>
          <w:iCs/>
        </w:rPr>
        <w:t>Paid Parental Leave: support for parents with newborn children,</w:t>
      </w:r>
      <w:r w:rsidRPr="00816F3D">
        <w:rPr>
          <w:rFonts w:cs="Open Sans"/>
        </w:rPr>
        <w:t xml:space="preserve"> </w:t>
      </w:r>
      <w:r w:rsidRPr="00816F3D">
        <w:rPr>
          <w:rFonts w:cs="Open Sans"/>
          <w:i/>
        </w:rPr>
        <w:t>Inquiry Report 2009</w:t>
      </w:r>
      <w:r w:rsidRPr="00816F3D">
        <w:rPr>
          <w:rFonts w:cs="Open Sans"/>
        </w:rPr>
        <w:t xml:space="preserve"> (</w:t>
      </w:r>
      <w:r>
        <w:rPr>
          <w:rFonts w:cs="Open Sans"/>
        </w:rPr>
        <w:t xml:space="preserve">Report, </w:t>
      </w:r>
      <w:r w:rsidRPr="00816F3D">
        <w:rPr>
          <w:rFonts w:cs="Open Sans"/>
        </w:rPr>
        <w:t>2009) 159.</w:t>
      </w:r>
    </w:p>
  </w:endnote>
  <w:endnote w:id="279">
    <w:p w14:paraId="569F69D7" w14:textId="77777777" w:rsidR="00FD1665" w:rsidRPr="00816F3D" w:rsidRDefault="00FD1665" w:rsidP="003601FE">
      <w:pPr>
        <w:pStyle w:val="EndnoteText"/>
        <w:rPr>
          <w:rFonts w:cs="Open Sans"/>
        </w:rPr>
      </w:pPr>
      <w:r w:rsidRPr="00816F3D">
        <w:rPr>
          <w:rStyle w:val="EndnoteReference"/>
        </w:rPr>
        <w:endnoteRef/>
      </w:r>
      <w:r w:rsidRPr="00816F3D">
        <w:rPr>
          <w:rFonts w:cs="Open Sans"/>
        </w:rPr>
        <w:t xml:space="preserve"> Royal Australasian College of Physicians, Submission No 60 to Australian Human Rights Commission</w:t>
      </w:r>
      <w:r w:rsidRPr="00816F3D">
        <w:rPr>
          <w:rFonts w:cs="Open Sans"/>
          <w:i/>
        </w:rPr>
        <w:t>, Report under article 44, paragraph 1(b), on the Convention on the Rights of the Child</w:t>
      </w:r>
      <w:r w:rsidRPr="00816F3D">
        <w:rPr>
          <w:rFonts w:cs="Open Sans"/>
        </w:rPr>
        <w:t>, 30 May 2018, 5.</w:t>
      </w:r>
    </w:p>
  </w:endnote>
  <w:endnote w:id="280">
    <w:p w14:paraId="479C67C1" w14:textId="77777777" w:rsidR="00FD1665" w:rsidRPr="00816F3D" w:rsidRDefault="00FD1665" w:rsidP="003601FE">
      <w:pPr>
        <w:pStyle w:val="EndnoteText"/>
        <w:rPr>
          <w:rFonts w:cs="Open Sans"/>
          <w:lang w:val="en-US"/>
        </w:rPr>
      </w:pPr>
      <w:r w:rsidRPr="00816F3D">
        <w:rPr>
          <w:rStyle w:val="EndnoteReference"/>
        </w:rPr>
        <w:endnoteRef/>
      </w:r>
      <w:r w:rsidRPr="00816F3D">
        <w:rPr>
          <w:rFonts w:cs="Open Sans"/>
        </w:rPr>
        <w:t xml:space="preserve"> Australian Institute of Health and Welfare, </w:t>
      </w:r>
      <w:r w:rsidRPr="00816F3D">
        <w:rPr>
          <w:rFonts w:cs="Open Sans"/>
          <w:i/>
          <w:iCs/>
        </w:rPr>
        <w:t>Child protection Australia: 2017–18</w:t>
      </w:r>
      <w:r w:rsidRPr="00816F3D">
        <w:rPr>
          <w:rFonts w:cs="Open Sans"/>
        </w:rPr>
        <w:t xml:space="preserve"> (</w:t>
      </w:r>
      <w:r>
        <w:rPr>
          <w:rFonts w:cs="Open Sans"/>
        </w:rPr>
        <w:t xml:space="preserve">Report, </w:t>
      </w:r>
      <w:r w:rsidRPr="00816F3D">
        <w:rPr>
          <w:rFonts w:cs="Open Sans"/>
        </w:rPr>
        <w:t>2019) 3</w:t>
      </w:r>
      <w:r>
        <w:rPr>
          <w:rFonts w:cs="Open Sans"/>
        </w:rPr>
        <w:t xml:space="preserve"> </w:t>
      </w:r>
      <w:r w:rsidRPr="00816F3D">
        <w:rPr>
          <w:rFonts w:cs="Open Sans"/>
        </w:rPr>
        <w:t>&lt;</w:t>
      </w:r>
      <w:r w:rsidRPr="00951B87">
        <w:rPr>
          <w:rFonts w:cs="Open Sans"/>
        </w:rPr>
        <w:t>www.aihw.gov.au/reports/child-protection/child-protection-australia-2017-18/contents/table-of-contents</w:t>
      </w:r>
      <w:r w:rsidRPr="00816F3D">
        <w:rPr>
          <w:rFonts w:cs="Open Sans"/>
        </w:rPr>
        <w:t>&gt;.</w:t>
      </w:r>
    </w:p>
  </w:endnote>
  <w:endnote w:id="281">
    <w:p w14:paraId="05CF23A2" w14:textId="77777777" w:rsidR="00FD1665" w:rsidRPr="00816F3D" w:rsidRDefault="00FD1665" w:rsidP="003601FE">
      <w:pPr>
        <w:pStyle w:val="EndnoteText"/>
        <w:rPr>
          <w:rFonts w:cs="Open Sans"/>
        </w:rPr>
      </w:pPr>
      <w:r w:rsidRPr="00816F3D">
        <w:rPr>
          <w:rStyle w:val="EndnoteReference"/>
        </w:rPr>
        <w:endnoteRef/>
      </w:r>
      <w:r w:rsidRPr="00816F3D">
        <w:rPr>
          <w:rFonts w:cs="Open Sans"/>
        </w:rPr>
        <w:t xml:space="preserve"> Productivity Commission, Report on Government Services, </w:t>
      </w:r>
      <w:r w:rsidRPr="00816F3D">
        <w:rPr>
          <w:rFonts w:cs="Open Sans"/>
          <w:i/>
          <w:iCs/>
        </w:rPr>
        <w:t xml:space="preserve">Community Services: Child Protection Services 2018 </w:t>
      </w:r>
      <w:r w:rsidRPr="00816F3D">
        <w:rPr>
          <w:rFonts w:cs="Open Sans"/>
        </w:rPr>
        <w:t>(2018) vol f, 16.4.</w:t>
      </w:r>
    </w:p>
  </w:endnote>
  <w:endnote w:id="282">
    <w:p w14:paraId="7696AAF5" w14:textId="77777777" w:rsidR="00FD1665" w:rsidRPr="00816F3D" w:rsidRDefault="00FD1665" w:rsidP="003601FE">
      <w:pPr>
        <w:pStyle w:val="EndnoteText"/>
        <w:rPr>
          <w:rFonts w:cs="Open Sans"/>
          <w:lang w:val="en-US"/>
        </w:rPr>
      </w:pPr>
      <w:r w:rsidRPr="00816F3D">
        <w:rPr>
          <w:rStyle w:val="EndnoteReference"/>
        </w:rPr>
        <w:endnoteRef/>
      </w:r>
      <w:r w:rsidRPr="00816F3D">
        <w:rPr>
          <w:rFonts w:cs="Open Sans"/>
        </w:rPr>
        <w:t xml:space="preserve"> United Nations Committee on the Rights of the Child, </w:t>
      </w:r>
      <w:r w:rsidRPr="00816F3D">
        <w:rPr>
          <w:rFonts w:cs="Open Sans"/>
          <w:i/>
          <w:iCs/>
        </w:rPr>
        <w:t>Concluding Observations on the Combined Fifth and Sixth Periodic Reports of Australia</w:t>
      </w:r>
      <w:r w:rsidRPr="00816F3D">
        <w:rPr>
          <w:rFonts w:cs="Open Sans"/>
        </w:rPr>
        <w:t>, 82nd Sess, UN Doc CRC/C/AUS/CO/5-6 (30 September 2019) Para 34(a), 8.</w:t>
      </w:r>
    </w:p>
  </w:endnote>
  <w:endnote w:id="283">
    <w:p w14:paraId="0D29602F" w14:textId="77777777" w:rsidR="00FD1665" w:rsidRPr="00816F3D" w:rsidRDefault="00FD1665" w:rsidP="003601FE">
      <w:pPr>
        <w:pStyle w:val="EndnoteText"/>
        <w:rPr>
          <w:rFonts w:cs="Open Sans"/>
        </w:rPr>
      </w:pPr>
      <w:r w:rsidRPr="00816F3D">
        <w:rPr>
          <w:rStyle w:val="EndnoteReference"/>
        </w:rPr>
        <w:endnoteRef/>
      </w:r>
      <w:r w:rsidRPr="00816F3D">
        <w:rPr>
          <w:rFonts w:cs="Open Sans"/>
        </w:rPr>
        <w:t xml:space="preserve"> Australian Institute of Health and Welfare, </w:t>
      </w:r>
      <w:r w:rsidRPr="00816F3D">
        <w:rPr>
          <w:rFonts w:cs="Open Sans"/>
          <w:i/>
          <w:iCs/>
        </w:rPr>
        <w:t>Child Protection Australia: 2017-18</w:t>
      </w:r>
      <w:r w:rsidRPr="00816F3D">
        <w:rPr>
          <w:rFonts w:cs="Open Sans"/>
        </w:rPr>
        <w:t xml:space="preserve"> (</w:t>
      </w:r>
      <w:r>
        <w:rPr>
          <w:rFonts w:cs="Open Sans"/>
        </w:rPr>
        <w:t xml:space="preserve">Report, </w:t>
      </w:r>
      <w:r w:rsidRPr="00816F3D">
        <w:rPr>
          <w:rFonts w:cs="Open Sans"/>
        </w:rPr>
        <w:t>2019) 5</w:t>
      </w:r>
    </w:p>
    <w:p w14:paraId="075BA333" w14:textId="77777777" w:rsidR="00FD1665" w:rsidRPr="00816F3D" w:rsidRDefault="00FD1665" w:rsidP="003601FE">
      <w:pPr>
        <w:pStyle w:val="EndnoteText"/>
        <w:rPr>
          <w:rFonts w:cs="Open Sans"/>
        </w:rPr>
      </w:pPr>
      <w:r w:rsidRPr="00816F3D">
        <w:rPr>
          <w:rFonts w:cs="Open Sans"/>
        </w:rPr>
        <w:t>&lt;</w:t>
      </w:r>
      <w:r w:rsidRPr="00951B87">
        <w:rPr>
          <w:rFonts w:cs="Open Sans"/>
        </w:rPr>
        <w:t>www.aihw.gov.au/reports/child-protection/child-protection-australia-2017-18/contents/table-of-contents</w:t>
      </w:r>
      <w:r w:rsidRPr="00816F3D">
        <w:rPr>
          <w:rFonts w:cs="Open Sans"/>
        </w:rPr>
        <w:t>&gt;.</w:t>
      </w:r>
    </w:p>
  </w:endnote>
  <w:endnote w:id="284">
    <w:p w14:paraId="619090E0" w14:textId="77777777" w:rsidR="00FD1665" w:rsidRPr="00816F3D" w:rsidRDefault="00FD1665" w:rsidP="003601FE">
      <w:pPr>
        <w:pStyle w:val="EndnoteText"/>
        <w:rPr>
          <w:rFonts w:cs="Open Sans"/>
        </w:rPr>
      </w:pPr>
      <w:r w:rsidRPr="00816F3D">
        <w:rPr>
          <w:rStyle w:val="EndnoteReference"/>
        </w:rPr>
        <w:endnoteRef/>
      </w:r>
      <w:r w:rsidRPr="00816F3D">
        <w:rPr>
          <w:rFonts w:cs="Open Sans"/>
        </w:rPr>
        <w:t xml:space="preserve"> Australian Institute of Health and Welfare, </w:t>
      </w:r>
      <w:r w:rsidRPr="00816F3D">
        <w:rPr>
          <w:rFonts w:cs="Open Sans"/>
          <w:i/>
          <w:iCs/>
        </w:rPr>
        <w:t>Child Protection Australia: 2017-18</w:t>
      </w:r>
      <w:r w:rsidRPr="00816F3D">
        <w:rPr>
          <w:rFonts w:cs="Open Sans"/>
        </w:rPr>
        <w:t xml:space="preserve"> (</w:t>
      </w:r>
      <w:r>
        <w:rPr>
          <w:rFonts w:cs="Open Sans"/>
        </w:rPr>
        <w:t xml:space="preserve">Report, </w:t>
      </w:r>
      <w:r w:rsidRPr="00816F3D">
        <w:rPr>
          <w:rFonts w:cs="Open Sans"/>
        </w:rPr>
        <w:t>2019) 62</w:t>
      </w:r>
    </w:p>
    <w:p w14:paraId="0212C7CE" w14:textId="77777777" w:rsidR="00FD1665" w:rsidRPr="00816F3D" w:rsidRDefault="00FD1665" w:rsidP="003601FE">
      <w:pPr>
        <w:pStyle w:val="EndnoteText"/>
        <w:rPr>
          <w:rFonts w:cs="Open Sans"/>
        </w:rPr>
      </w:pPr>
      <w:r w:rsidRPr="00816F3D">
        <w:rPr>
          <w:rFonts w:cs="Open Sans"/>
        </w:rPr>
        <w:t>&lt;</w:t>
      </w:r>
      <w:r w:rsidRPr="00951B87">
        <w:rPr>
          <w:rFonts w:cs="Open Sans"/>
        </w:rPr>
        <w:t>www.aihw.gov.au/reports/child-protection/child-protection-australia-2017-18/contents/table-of-contents</w:t>
      </w:r>
      <w:r w:rsidRPr="00816F3D">
        <w:rPr>
          <w:rFonts w:cs="Open Sans"/>
        </w:rPr>
        <w:t>&gt;.</w:t>
      </w:r>
    </w:p>
  </w:endnote>
  <w:endnote w:id="285">
    <w:p w14:paraId="2587E8ED" w14:textId="77777777" w:rsidR="00FD1665" w:rsidRPr="00816F3D" w:rsidRDefault="00FD1665" w:rsidP="003601FE">
      <w:pPr>
        <w:pStyle w:val="EndnoteText"/>
        <w:rPr>
          <w:rFonts w:cs="Open Sans"/>
        </w:rPr>
      </w:pPr>
      <w:r w:rsidRPr="00816F3D">
        <w:rPr>
          <w:rStyle w:val="EndnoteReference"/>
        </w:rPr>
        <w:endnoteRef/>
      </w:r>
      <w:r w:rsidRPr="00816F3D">
        <w:rPr>
          <w:rFonts w:cs="Open Sans"/>
        </w:rPr>
        <w:t xml:space="preserve"> Australian Institute of Health and Welfare, </w:t>
      </w:r>
      <w:r w:rsidRPr="00816F3D">
        <w:rPr>
          <w:rFonts w:cs="Open Sans"/>
          <w:i/>
          <w:iCs/>
        </w:rPr>
        <w:t>Child Protection Australia: 2017-18</w:t>
      </w:r>
      <w:r w:rsidRPr="00816F3D">
        <w:rPr>
          <w:rFonts w:cs="Open Sans"/>
        </w:rPr>
        <w:t xml:space="preserve"> (</w:t>
      </w:r>
      <w:r>
        <w:rPr>
          <w:rFonts w:cs="Open Sans"/>
        </w:rPr>
        <w:t xml:space="preserve">Report, </w:t>
      </w:r>
      <w:r w:rsidRPr="00816F3D">
        <w:rPr>
          <w:rFonts w:cs="Open Sans"/>
        </w:rPr>
        <w:t>2019) 49</w:t>
      </w:r>
    </w:p>
    <w:p w14:paraId="69FFA3B0" w14:textId="77777777" w:rsidR="00FD1665" w:rsidRPr="00816F3D" w:rsidRDefault="00FD1665" w:rsidP="003601FE">
      <w:pPr>
        <w:pStyle w:val="EndnoteText"/>
        <w:rPr>
          <w:rFonts w:cs="Open Sans"/>
        </w:rPr>
      </w:pPr>
      <w:r w:rsidRPr="00816F3D">
        <w:rPr>
          <w:rFonts w:cs="Open Sans"/>
        </w:rPr>
        <w:t>&lt;</w:t>
      </w:r>
      <w:r w:rsidRPr="00951B87">
        <w:rPr>
          <w:rFonts w:cs="Open Sans"/>
        </w:rPr>
        <w:t>www.aihw.gov.au/reports/child-protection/child-protection-australia-2017-18/contents/table-of-contents</w:t>
      </w:r>
      <w:r w:rsidRPr="00816F3D">
        <w:rPr>
          <w:rFonts w:cs="Open Sans"/>
        </w:rPr>
        <w:t>&gt;.</w:t>
      </w:r>
    </w:p>
  </w:endnote>
  <w:endnote w:id="286">
    <w:p w14:paraId="44B4B2FA" w14:textId="77777777" w:rsidR="00FD1665" w:rsidRPr="00816F3D" w:rsidRDefault="00FD1665" w:rsidP="003601FE">
      <w:pPr>
        <w:pStyle w:val="EndnoteText"/>
        <w:rPr>
          <w:rFonts w:cs="Open Sans"/>
        </w:rPr>
      </w:pPr>
      <w:r w:rsidRPr="00816F3D">
        <w:rPr>
          <w:rStyle w:val="EndnoteReference"/>
        </w:rPr>
        <w:endnoteRef/>
      </w:r>
      <w:r w:rsidRPr="00816F3D">
        <w:rPr>
          <w:rFonts w:cs="Open Sans"/>
        </w:rPr>
        <w:t xml:space="preserve"> Australian Institute of Health and Welfare, </w:t>
      </w:r>
      <w:r w:rsidRPr="00816F3D">
        <w:rPr>
          <w:rFonts w:cs="Open Sans"/>
          <w:i/>
          <w:iCs/>
        </w:rPr>
        <w:t>Child Protection Australia: 2017-18</w:t>
      </w:r>
      <w:r w:rsidRPr="00816F3D">
        <w:rPr>
          <w:rFonts w:cs="Open Sans"/>
        </w:rPr>
        <w:t xml:space="preserve"> (</w:t>
      </w:r>
      <w:r>
        <w:rPr>
          <w:rFonts w:cs="Open Sans"/>
        </w:rPr>
        <w:t xml:space="preserve">Report, </w:t>
      </w:r>
      <w:r w:rsidRPr="00816F3D">
        <w:rPr>
          <w:rFonts w:cs="Open Sans"/>
        </w:rPr>
        <w:t>2019) 48</w:t>
      </w:r>
    </w:p>
    <w:p w14:paraId="6342F15E" w14:textId="77777777" w:rsidR="00FD1665" w:rsidRPr="00816F3D" w:rsidRDefault="00FD1665" w:rsidP="003601FE">
      <w:pPr>
        <w:pStyle w:val="EndnoteText"/>
        <w:rPr>
          <w:rFonts w:cs="Open Sans"/>
        </w:rPr>
      </w:pPr>
      <w:r w:rsidRPr="00816F3D">
        <w:rPr>
          <w:rFonts w:cs="Open Sans"/>
        </w:rPr>
        <w:t>&lt;</w:t>
      </w:r>
      <w:r w:rsidRPr="00951B87">
        <w:rPr>
          <w:rFonts w:cs="Open Sans"/>
        </w:rPr>
        <w:t>www.aihw.gov.au/reports/child-protection/child-protection-australia-2017-18/contents/table-of-contents</w:t>
      </w:r>
      <w:r w:rsidRPr="00816F3D">
        <w:rPr>
          <w:rFonts w:cs="Open Sans"/>
        </w:rPr>
        <w:t>&gt;.</w:t>
      </w:r>
    </w:p>
  </w:endnote>
  <w:endnote w:id="287">
    <w:p w14:paraId="1A32871B" w14:textId="77777777" w:rsidR="00FD1665" w:rsidRPr="00816F3D" w:rsidRDefault="00FD1665" w:rsidP="003601FE">
      <w:pPr>
        <w:pStyle w:val="EndnoteText"/>
        <w:rPr>
          <w:rFonts w:cs="Open Sans"/>
        </w:rPr>
      </w:pPr>
      <w:r w:rsidRPr="00816F3D">
        <w:rPr>
          <w:rStyle w:val="EndnoteReference"/>
        </w:rPr>
        <w:endnoteRef/>
      </w:r>
      <w:r w:rsidRPr="00816F3D">
        <w:rPr>
          <w:rFonts w:cs="Open Sans"/>
        </w:rPr>
        <w:t xml:space="preserve"> Australian Institute of Health and Welfare, </w:t>
      </w:r>
      <w:r w:rsidRPr="00816F3D">
        <w:rPr>
          <w:rFonts w:cs="Open Sans"/>
          <w:i/>
          <w:iCs/>
        </w:rPr>
        <w:t>Child Protection Australia: 2017-18</w:t>
      </w:r>
      <w:r w:rsidRPr="00816F3D">
        <w:rPr>
          <w:rFonts w:cs="Open Sans"/>
        </w:rPr>
        <w:t xml:space="preserve"> (</w:t>
      </w:r>
      <w:r>
        <w:rPr>
          <w:rFonts w:cs="Open Sans"/>
        </w:rPr>
        <w:t xml:space="preserve">Report, </w:t>
      </w:r>
      <w:r w:rsidRPr="00816F3D">
        <w:rPr>
          <w:rFonts w:cs="Open Sans"/>
        </w:rPr>
        <w:t>2019) 47</w:t>
      </w:r>
    </w:p>
    <w:p w14:paraId="1F75D620" w14:textId="77777777" w:rsidR="00FD1665" w:rsidRPr="00816F3D" w:rsidRDefault="00FD1665" w:rsidP="003601FE">
      <w:pPr>
        <w:pStyle w:val="EndnoteText"/>
        <w:rPr>
          <w:rFonts w:cs="Open Sans"/>
        </w:rPr>
      </w:pPr>
      <w:r w:rsidRPr="00816F3D">
        <w:rPr>
          <w:rFonts w:cs="Open Sans"/>
        </w:rPr>
        <w:t>&lt;</w:t>
      </w:r>
      <w:r w:rsidRPr="00951B87">
        <w:rPr>
          <w:rFonts w:cs="Open Sans"/>
        </w:rPr>
        <w:t>www.aihw.gov.au/reports/child-protection/child-protection-australia-2017-18/contents/table-of-contents</w:t>
      </w:r>
      <w:r w:rsidRPr="00816F3D">
        <w:rPr>
          <w:rFonts w:cs="Open Sans"/>
        </w:rPr>
        <w:t>&gt;.</w:t>
      </w:r>
    </w:p>
  </w:endnote>
  <w:endnote w:id="288">
    <w:p w14:paraId="06A44FC3" w14:textId="77777777" w:rsidR="00FD1665" w:rsidRPr="00816F3D" w:rsidRDefault="00FD1665" w:rsidP="003601FE">
      <w:pPr>
        <w:pStyle w:val="EndnoteText"/>
        <w:rPr>
          <w:rFonts w:cs="Open Sans"/>
        </w:rPr>
      </w:pPr>
      <w:r w:rsidRPr="00816F3D">
        <w:rPr>
          <w:rStyle w:val="EndnoteReference"/>
        </w:rPr>
        <w:endnoteRef/>
      </w:r>
      <w:r w:rsidRPr="00816F3D">
        <w:rPr>
          <w:rFonts w:cs="Open Sans"/>
        </w:rPr>
        <w:t xml:space="preserve"> Australian Institute of Health and Welfare, </w:t>
      </w:r>
      <w:r w:rsidRPr="00816F3D">
        <w:rPr>
          <w:rFonts w:cs="Open Sans"/>
          <w:i/>
          <w:iCs/>
        </w:rPr>
        <w:t>Child Protection Australia: 2017-18</w:t>
      </w:r>
      <w:r w:rsidRPr="00816F3D">
        <w:rPr>
          <w:rFonts w:cs="Open Sans"/>
        </w:rPr>
        <w:t xml:space="preserve"> (</w:t>
      </w:r>
      <w:r>
        <w:rPr>
          <w:rFonts w:cs="Open Sans"/>
        </w:rPr>
        <w:t xml:space="preserve">Report, </w:t>
      </w:r>
      <w:r w:rsidRPr="00816F3D">
        <w:rPr>
          <w:rFonts w:cs="Open Sans"/>
        </w:rPr>
        <w:t>2019) 47</w:t>
      </w:r>
    </w:p>
    <w:p w14:paraId="68949FEA" w14:textId="77777777" w:rsidR="00FD1665" w:rsidRPr="00816F3D" w:rsidRDefault="00FD1665" w:rsidP="003601FE">
      <w:pPr>
        <w:pStyle w:val="EndnoteText"/>
        <w:rPr>
          <w:rFonts w:cs="Open Sans"/>
        </w:rPr>
      </w:pPr>
      <w:r w:rsidRPr="00816F3D">
        <w:rPr>
          <w:rFonts w:cs="Open Sans"/>
        </w:rPr>
        <w:t>&lt;</w:t>
      </w:r>
      <w:r w:rsidRPr="00951B87">
        <w:rPr>
          <w:rFonts w:cs="Open Sans"/>
        </w:rPr>
        <w:t>www.aihw.gov.au/reports/child-protection/child-protection-australia-2017-18/contents/table-of-contents</w:t>
      </w:r>
      <w:r w:rsidRPr="00816F3D">
        <w:rPr>
          <w:rFonts w:cs="Open Sans"/>
        </w:rPr>
        <w:t>&gt;.</w:t>
      </w:r>
    </w:p>
  </w:endnote>
  <w:endnote w:id="289">
    <w:p w14:paraId="26B4932B" w14:textId="77777777" w:rsidR="00FD1665" w:rsidRPr="00816F3D" w:rsidRDefault="00FD1665" w:rsidP="003601FE">
      <w:pPr>
        <w:pStyle w:val="EndnoteText"/>
        <w:rPr>
          <w:rFonts w:cs="Open Sans"/>
        </w:rPr>
      </w:pPr>
      <w:r w:rsidRPr="00816F3D">
        <w:rPr>
          <w:rStyle w:val="EndnoteReference"/>
        </w:rPr>
        <w:endnoteRef/>
      </w:r>
      <w:r w:rsidRPr="00816F3D">
        <w:rPr>
          <w:rFonts w:cs="Open Sans"/>
        </w:rPr>
        <w:t xml:space="preserve"> Australian Institute of Health and Welfare, </w:t>
      </w:r>
      <w:r w:rsidRPr="00816F3D">
        <w:rPr>
          <w:rFonts w:cs="Open Sans"/>
          <w:i/>
          <w:iCs/>
        </w:rPr>
        <w:t>Child Protection Australia: 2017-18</w:t>
      </w:r>
      <w:r w:rsidRPr="00816F3D">
        <w:rPr>
          <w:rFonts w:cs="Open Sans"/>
        </w:rPr>
        <w:t xml:space="preserve"> (</w:t>
      </w:r>
      <w:r>
        <w:rPr>
          <w:rFonts w:cs="Open Sans"/>
        </w:rPr>
        <w:t xml:space="preserve">Report, </w:t>
      </w:r>
      <w:r w:rsidRPr="00816F3D">
        <w:rPr>
          <w:rFonts w:cs="Open Sans"/>
        </w:rPr>
        <w:t>2019) 51</w:t>
      </w:r>
    </w:p>
    <w:p w14:paraId="787E9024" w14:textId="77777777" w:rsidR="00FD1665" w:rsidRPr="00816F3D" w:rsidRDefault="00FD1665" w:rsidP="003601FE">
      <w:pPr>
        <w:pStyle w:val="EndnoteText"/>
        <w:rPr>
          <w:rFonts w:cs="Open Sans"/>
        </w:rPr>
      </w:pPr>
      <w:r w:rsidRPr="00816F3D">
        <w:rPr>
          <w:rFonts w:cs="Open Sans"/>
        </w:rPr>
        <w:t>&lt;</w:t>
      </w:r>
      <w:r w:rsidRPr="00951B87">
        <w:rPr>
          <w:rFonts w:cs="Open Sans"/>
        </w:rPr>
        <w:t>www.aihw.gov.au/reports/child-protection/child-protection-australia-2017-18/contents/table-of-contents</w:t>
      </w:r>
      <w:r w:rsidRPr="00816F3D">
        <w:rPr>
          <w:rFonts w:cs="Open Sans"/>
        </w:rPr>
        <w:t>&gt;.</w:t>
      </w:r>
    </w:p>
  </w:endnote>
  <w:endnote w:id="290">
    <w:p w14:paraId="5FB4B993" w14:textId="77777777" w:rsidR="00FD1665" w:rsidRPr="00816F3D" w:rsidRDefault="00FD1665" w:rsidP="00363E00">
      <w:pPr>
        <w:pStyle w:val="EndnoteText"/>
        <w:rPr>
          <w:rFonts w:cs="Open Sans"/>
        </w:rPr>
      </w:pPr>
      <w:r w:rsidRPr="00816F3D">
        <w:rPr>
          <w:rStyle w:val="EndnoteReference"/>
        </w:rPr>
        <w:endnoteRef/>
      </w:r>
      <w:r w:rsidRPr="00816F3D">
        <w:rPr>
          <w:rFonts w:cs="Open Sans"/>
        </w:rPr>
        <w:t xml:space="preserve"> Australian Institute of Health and Welfare, </w:t>
      </w:r>
      <w:r w:rsidRPr="00816F3D">
        <w:rPr>
          <w:rFonts w:cs="Open Sans"/>
          <w:i/>
          <w:iCs/>
        </w:rPr>
        <w:t>Child Protection Australia: 2017-18</w:t>
      </w:r>
      <w:r w:rsidRPr="00816F3D">
        <w:rPr>
          <w:rFonts w:cs="Open Sans"/>
        </w:rPr>
        <w:t xml:space="preserve"> (2019) 49</w:t>
      </w:r>
    </w:p>
    <w:p w14:paraId="33401844" w14:textId="77777777" w:rsidR="00FD1665" w:rsidRPr="00816F3D" w:rsidRDefault="00FD1665" w:rsidP="00363E00">
      <w:pPr>
        <w:pStyle w:val="EndnoteText"/>
        <w:rPr>
          <w:rFonts w:cs="Open Sans"/>
        </w:rPr>
      </w:pPr>
      <w:r w:rsidRPr="00816F3D">
        <w:rPr>
          <w:rFonts w:cs="Open Sans"/>
        </w:rPr>
        <w:t>&lt;</w:t>
      </w:r>
      <w:r w:rsidRPr="00951B87">
        <w:rPr>
          <w:rFonts w:cs="Open Sans"/>
        </w:rPr>
        <w:t>www.aihw.gov.au/reports/child-protection/child-protection-australia-2017-18/contents/table-of-contents</w:t>
      </w:r>
      <w:r w:rsidRPr="00816F3D">
        <w:rPr>
          <w:rFonts w:cs="Open Sans"/>
        </w:rPr>
        <w:t>&gt;.</w:t>
      </w:r>
    </w:p>
  </w:endnote>
  <w:endnote w:id="291">
    <w:p w14:paraId="7E0A0D76" w14:textId="77777777" w:rsidR="00FD1665" w:rsidRPr="00816F3D" w:rsidRDefault="00FD1665" w:rsidP="0049496A">
      <w:pPr>
        <w:pStyle w:val="EndnoteText"/>
        <w:rPr>
          <w:rFonts w:cs="Open Sans"/>
        </w:rPr>
      </w:pPr>
      <w:r w:rsidRPr="00816F3D">
        <w:rPr>
          <w:rStyle w:val="EndnoteReference"/>
        </w:rPr>
        <w:endnoteRef/>
      </w:r>
      <w:r w:rsidRPr="00816F3D">
        <w:rPr>
          <w:rFonts w:cs="Open Sans"/>
        </w:rPr>
        <w:t xml:space="preserve"> Australian Institute of Health and Welfare, </w:t>
      </w:r>
      <w:r w:rsidRPr="00816F3D">
        <w:rPr>
          <w:rFonts w:cs="Open Sans"/>
          <w:i/>
          <w:iCs/>
        </w:rPr>
        <w:t>Child Protection Australia: 2017–18</w:t>
      </w:r>
      <w:r w:rsidRPr="00816F3D">
        <w:rPr>
          <w:rFonts w:cs="Open Sans"/>
        </w:rPr>
        <w:t xml:space="preserve"> (</w:t>
      </w:r>
      <w:r>
        <w:rPr>
          <w:rFonts w:cs="Open Sans"/>
        </w:rPr>
        <w:t xml:space="preserve">Report, </w:t>
      </w:r>
      <w:r w:rsidRPr="00816F3D">
        <w:rPr>
          <w:rFonts w:cs="Open Sans"/>
        </w:rPr>
        <w:t>2019) 56</w:t>
      </w:r>
      <w:r>
        <w:rPr>
          <w:rFonts w:cs="Open Sans"/>
        </w:rPr>
        <w:t xml:space="preserve"> </w:t>
      </w:r>
      <w:r w:rsidRPr="00816F3D">
        <w:rPr>
          <w:rFonts w:cs="Open Sans"/>
        </w:rPr>
        <w:t>&lt;</w:t>
      </w:r>
      <w:r w:rsidRPr="00951B87">
        <w:rPr>
          <w:rFonts w:cs="Open Sans"/>
        </w:rPr>
        <w:t>www.aihw.gov.au/reports/child-protection/child-protection-australia-2017-18/contents/table-of-contents</w:t>
      </w:r>
      <w:r w:rsidRPr="00816F3D">
        <w:rPr>
          <w:rFonts w:cs="Open Sans"/>
        </w:rPr>
        <w:t>&gt;.</w:t>
      </w:r>
    </w:p>
  </w:endnote>
  <w:endnote w:id="292">
    <w:p w14:paraId="5340F49A" w14:textId="08D6AF31" w:rsidR="00FD1665" w:rsidRPr="00816F3D" w:rsidRDefault="00FD1665" w:rsidP="00363E00">
      <w:pPr>
        <w:pStyle w:val="EndnoteText"/>
        <w:rPr>
          <w:rFonts w:cs="Open Sans"/>
        </w:rPr>
      </w:pPr>
      <w:r w:rsidRPr="00816F3D">
        <w:rPr>
          <w:rStyle w:val="EndnoteReference"/>
        </w:rPr>
        <w:endnoteRef/>
      </w:r>
      <w:r w:rsidRPr="00816F3D">
        <w:rPr>
          <w:rFonts w:cs="Open Sans"/>
        </w:rPr>
        <w:t xml:space="preserve"> </w:t>
      </w:r>
      <w:r w:rsidRPr="00D97DD2">
        <w:rPr>
          <w:rFonts w:cs="Open Sans"/>
          <w:i/>
          <w:iCs/>
        </w:rPr>
        <w:t>Royal Commission and Board of Inquiry into the Protection and Detention of Children in the Northern Territor</w:t>
      </w:r>
      <w:r>
        <w:rPr>
          <w:rFonts w:cs="Open Sans"/>
        </w:rPr>
        <w:t>y,</w:t>
      </w:r>
      <w:r w:rsidRPr="00816F3D">
        <w:rPr>
          <w:rFonts w:cs="Open Sans"/>
        </w:rPr>
        <w:t xml:space="preserve"> </w:t>
      </w:r>
      <w:r>
        <w:rPr>
          <w:rFonts w:cs="Open Sans"/>
        </w:rPr>
        <w:t>(</w:t>
      </w:r>
      <w:r w:rsidRPr="00D97DD2">
        <w:rPr>
          <w:rFonts w:cs="Open Sans"/>
          <w:iCs/>
        </w:rPr>
        <w:t>Final Report Findings and Recommendations</w:t>
      </w:r>
      <w:r>
        <w:rPr>
          <w:rFonts w:cs="Open Sans"/>
          <w:iCs/>
        </w:rPr>
        <w:t>,</w:t>
      </w:r>
      <w:r w:rsidRPr="00816F3D">
        <w:rPr>
          <w:rFonts w:cs="Open Sans"/>
          <w:i/>
        </w:rPr>
        <w:t xml:space="preserve"> </w:t>
      </w:r>
      <w:r w:rsidRPr="00816F3D">
        <w:rPr>
          <w:rFonts w:cs="Open Sans"/>
        </w:rPr>
        <w:t xml:space="preserve">2017) 22; </w:t>
      </w:r>
      <w:r w:rsidRPr="00BD1319">
        <w:rPr>
          <w:rFonts w:cs="Open Sans"/>
          <w:i/>
          <w:iCs/>
        </w:rPr>
        <w:t>Royal Commission into Institutional Responses to Child Sexual Abuse</w:t>
      </w:r>
      <w:r w:rsidRPr="00BD1319">
        <w:rPr>
          <w:rFonts w:cs="Open Sans"/>
        </w:rPr>
        <w:t>, (Final Report Recommendations</w:t>
      </w:r>
      <w:r>
        <w:rPr>
          <w:rFonts w:cs="Open Sans"/>
        </w:rPr>
        <w:t>,</w:t>
      </w:r>
      <w:r w:rsidRPr="00816F3D">
        <w:rPr>
          <w:rFonts w:cs="Open Sans"/>
        </w:rPr>
        <w:t xml:space="preserve"> 2017) 35–41; Senate Standing Committees on Community Affairs, Parliament of Australia, </w:t>
      </w:r>
      <w:r w:rsidRPr="00816F3D">
        <w:rPr>
          <w:rFonts w:cs="Open Sans"/>
          <w:i/>
        </w:rPr>
        <w:t>Inquiry into out of home care list of recommendations</w:t>
      </w:r>
      <w:r w:rsidRPr="00816F3D">
        <w:rPr>
          <w:rFonts w:cs="Open Sans"/>
        </w:rPr>
        <w:t xml:space="preserve"> (2015) &lt;</w:t>
      </w:r>
      <w:r w:rsidRPr="00951B87">
        <w:rPr>
          <w:rFonts w:cs="Open Sans"/>
        </w:rPr>
        <w:t>https://www.aph.gov.au/Parliamentary_Business/Committees/Senate/Community_Affairs/Out_of_home_care/Report/b01</w:t>
      </w:r>
      <w:r w:rsidRPr="00816F3D">
        <w:rPr>
          <w:rFonts w:cs="Open Sans"/>
        </w:rPr>
        <w:t xml:space="preserve">&gt;; New South Wales Ombudsman, </w:t>
      </w:r>
      <w:r w:rsidRPr="00816F3D">
        <w:rPr>
          <w:rFonts w:cs="Open Sans"/>
          <w:i/>
        </w:rPr>
        <w:t>Review of the NSW Child Protection System: Are things improving? A special report to Parliaments under s.31 of the Ombusdman Act 1974</w:t>
      </w:r>
      <w:r w:rsidRPr="00816F3D">
        <w:rPr>
          <w:rFonts w:cs="Open Sans"/>
        </w:rPr>
        <w:t xml:space="preserve"> (2014) 32; General Purpose Standing Committee No. 2, Parliament of New South Wales, </w:t>
      </w:r>
      <w:r w:rsidRPr="00816F3D">
        <w:rPr>
          <w:rFonts w:cs="Open Sans"/>
          <w:i/>
        </w:rPr>
        <w:t>Child Protection</w:t>
      </w:r>
      <w:r w:rsidRPr="00816F3D">
        <w:rPr>
          <w:rFonts w:cs="Open Sans"/>
        </w:rPr>
        <w:t xml:space="preserve"> (2017) xi; David Tune, Public Service Associate, </w:t>
      </w:r>
      <w:r w:rsidRPr="00816F3D">
        <w:rPr>
          <w:rFonts w:cs="Open Sans"/>
          <w:i/>
        </w:rPr>
        <w:t xml:space="preserve">Independent Review of Out of Home Care in New South Wales </w:t>
      </w:r>
      <w:r w:rsidRPr="00816F3D">
        <w:rPr>
          <w:rFonts w:cs="Open Sans"/>
        </w:rPr>
        <w:t>(</w:t>
      </w:r>
      <w:r>
        <w:rPr>
          <w:rFonts w:cs="Open Sans"/>
        </w:rPr>
        <w:t xml:space="preserve">Final Report, </w:t>
      </w:r>
      <w:r w:rsidRPr="00816F3D">
        <w:rPr>
          <w:rFonts w:cs="Open Sans"/>
        </w:rPr>
        <w:t>2015) 7 &lt;</w:t>
      </w:r>
      <w:r>
        <w:rPr>
          <w:rFonts w:cs="Open Sans"/>
        </w:rPr>
        <w:t>www.</w:t>
      </w:r>
      <w:r w:rsidRPr="00951B87">
        <w:rPr>
          <w:rFonts w:cs="Open Sans"/>
        </w:rPr>
        <w:t>psa.asn.au/wp-content/uploads/2018/06/TUNE-REPORT-indep-review-out-of-home-care-in-nsw-ilovepdf-compressed1.pdf</w:t>
      </w:r>
      <w:r w:rsidRPr="00816F3D">
        <w:rPr>
          <w:rFonts w:cs="Open Sans"/>
        </w:rPr>
        <w:t>&gt;; Philip Cummins, Dorothy Scott and Bill Scales, Victorian Government</w:t>
      </w:r>
      <w:r w:rsidRPr="00816F3D">
        <w:rPr>
          <w:rFonts w:cs="Open Sans"/>
          <w:i/>
        </w:rPr>
        <w:t>, Report of the Protecting Victoria’s Vulnerable Children Inquiry</w:t>
      </w:r>
      <w:r w:rsidRPr="00816F3D">
        <w:rPr>
          <w:rFonts w:cs="Open Sans"/>
        </w:rPr>
        <w:t xml:space="preserve"> (</w:t>
      </w:r>
      <w:r>
        <w:rPr>
          <w:rFonts w:cs="Open Sans"/>
        </w:rPr>
        <w:t xml:space="preserve">Report, vol 1, </w:t>
      </w:r>
      <w:r w:rsidRPr="00816F3D">
        <w:rPr>
          <w:rFonts w:cs="Open Sans"/>
        </w:rPr>
        <w:t>2012) xlix &lt;</w:t>
      </w:r>
      <w:r>
        <w:rPr>
          <w:rFonts w:cs="Open Sans"/>
        </w:rPr>
        <w:t>www.</w:t>
      </w:r>
      <w:r w:rsidRPr="00951B87">
        <w:rPr>
          <w:rFonts w:cs="Open Sans"/>
        </w:rPr>
        <w:t>childprotectioninquiry.vic.gov.au/report-pvvc-inquiry.html</w:t>
      </w:r>
      <w:r w:rsidRPr="00816F3D">
        <w:rPr>
          <w:rFonts w:cs="Open Sans"/>
        </w:rPr>
        <w:t xml:space="preserve">&gt;;  Victorian Commission for Children and Young People, </w:t>
      </w:r>
      <w:r w:rsidRPr="00816F3D">
        <w:rPr>
          <w:rFonts w:cs="Open Sans"/>
          <w:i/>
        </w:rPr>
        <w:t>In the child’s best interests: Inquiry into compliance with the intent of the Aboriginal Child Placements Principle in Victoria</w:t>
      </w:r>
      <w:r w:rsidRPr="00816F3D">
        <w:rPr>
          <w:rFonts w:cs="Open Sans"/>
        </w:rPr>
        <w:t xml:space="preserve"> (</w:t>
      </w:r>
      <w:r>
        <w:rPr>
          <w:rFonts w:cs="Open Sans"/>
        </w:rPr>
        <w:t xml:space="preserve">Report, </w:t>
      </w:r>
      <w:r w:rsidRPr="00816F3D">
        <w:rPr>
          <w:rFonts w:cs="Open Sans"/>
        </w:rPr>
        <w:t>2016) 27 &lt;</w:t>
      </w:r>
      <w:r>
        <w:rPr>
          <w:rFonts w:cs="Open Sans"/>
        </w:rPr>
        <w:t>www.</w:t>
      </w:r>
      <w:r w:rsidRPr="00951B87">
        <w:rPr>
          <w:rFonts w:cs="Open Sans"/>
        </w:rPr>
        <w:t>ccyp.vic.gov.au/assets/Publications-inquiries/In-the-childs-best-interests-inquiry-report.pdf</w:t>
      </w:r>
      <w:r w:rsidRPr="00816F3D">
        <w:rPr>
          <w:rFonts w:cs="Open Sans"/>
        </w:rPr>
        <w:t xml:space="preserve">&gt;;  Commission for Children and Young People, </w:t>
      </w:r>
      <w:r w:rsidRPr="00816F3D">
        <w:rPr>
          <w:rFonts w:cs="Open Sans"/>
          <w:i/>
        </w:rPr>
        <w:t>Always was, always will be Koori children: Systemic inquiry into services provided to Aboriginal children and young people in out-of-home care in Victoria</w:t>
      </w:r>
      <w:r w:rsidRPr="00816F3D">
        <w:rPr>
          <w:rFonts w:cs="Open Sans"/>
        </w:rPr>
        <w:t xml:space="preserve"> (</w:t>
      </w:r>
      <w:r>
        <w:rPr>
          <w:rFonts w:cs="Open Sans"/>
        </w:rPr>
        <w:t xml:space="preserve">Report, </w:t>
      </w:r>
      <w:r w:rsidRPr="00816F3D">
        <w:rPr>
          <w:rFonts w:cs="Open Sans"/>
        </w:rPr>
        <w:t>2016) 14 &lt;</w:t>
      </w:r>
      <w:r>
        <w:rPr>
          <w:rFonts w:cs="Open Sans"/>
        </w:rPr>
        <w:t>www.</w:t>
      </w:r>
      <w:r w:rsidRPr="00951B87">
        <w:rPr>
          <w:rFonts w:cs="Open Sans"/>
        </w:rPr>
        <w:t>ccyp.vic.gov.au/assets/Publications-inquiries/always-was-always-will-be-koori-children-inquiry-report-oct16.pdf</w:t>
      </w:r>
      <w:r w:rsidRPr="00816F3D">
        <w:rPr>
          <w:rFonts w:cs="Open Sans"/>
        </w:rPr>
        <w:t xml:space="preserve">&gt;;  Tim Carmody, Queensland Child Protection Commission of Inquiry, </w:t>
      </w:r>
      <w:r w:rsidRPr="00816F3D">
        <w:rPr>
          <w:rFonts w:cs="Open Sans"/>
          <w:i/>
        </w:rPr>
        <w:t xml:space="preserve">Taking Responsibility: A roadmap for Queensland child protection </w:t>
      </w:r>
      <w:r w:rsidRPr="00816F3D">
        <w:rPr>
          <w:rFonts w:cs="Open Sans"/>
        </w:rPr>
        <w:t>(</w:t>
      </w:r>
      <w:r>
        <w:rPr>
          <w:rFonts w:cs="Open Sans"/>
        </w:rPr>
        <w:t xml:space="preserve">Final Report, </w:t>
      </w:r>
      <w:r w:rsidRPr="00816F3D">
        <w:rPr>
          <w:rFonts w:cs="Open Sans"/>
        </w:rPr>
        <w:t>2013) xxvii &lt;</w:t>
      </w:r>
      <w:r w:rsidRPr="00951B87">
        <w:rPr>
          <w:rFonts w:cs="Open Sans"/>
        </w:rPr>
        <w:t>www.childprotectioninquiry.qld.gov.au/__data/assets/pdf_file/0017/202625/qcpci-final-report-web-version.pdf</w:t>
      </w:r>
      <w:r w:rsidRPr="00816F3D">
        <w:rPr>
          <w:rFonts w:cs="Open Sans"/>
        </w:rPr>
        <w:t xml:space="preserve">&gt;;  Mark Johns, State Coroner South Australia, </w:t>
      </w:r>
      <w:r w:rsidRPr="00816F3D">
        <w:rPr>
          <w:rFonts w:cs="Open Sans"/>
          <w:i/>
        </w:rPr>
        <w:t>Inquest into the death of Chloe Lee Valentine</w:t>
      </w:r>
      <w:r w:rsidRPr="00816F3D">
        <w:rPr>
          <w:rFonts w:cs="Open Sans"/>
        </w:rPr>
        <w:t xml:space="preserve"> (2015) 152 &lt;</w:t>
      </w:r>
      <w:r w:rsidRPr="00951B87">
        <w:rPr>
          <w:rFonts w:cs="Open Sans"/>
        </w:rPr>
        <w:t>www.courts.sa.gov.au/CoronersFindings/Lists/Coroners%20Findings/Attachments/613/VALENTINE%20Chloe%20Lee.pdf</w:t>
      </w:r>
      <w:r w:rsidRPr="00816F3D">
        <w:rPr>
          <w:rFonts w:cs="Open Sans"/>
        </w:rPr>
        <w:t xml:space="preserve">&gt;; Government of South Australia, Child Protection Systems Royal Commission, </w:t>
      </w:r>
      <w:r w:rsidRPr="00816F3D">
        <w:rPr>
          <w:rFonts w:cs="Open Sans"/>
          <w:i/>
        </w:rPr>
        <w:t xml:space="preserve">The life they deserve </w:t>
      </w:r>
      <w:r w:rsidRPr="00816F3D">
        <w:rPr>
          <w:rFonts w:cs="Open Sans"/>
        </w:rPr>
        <w:t xml:space="preserve"> (2016) vol 1, xxxi &lt;</w:t>
      </w:r>
      <w:r w:rsidRPr="00951B87">
        <w:rPr>
          <w:rFonts w:cs="Open Sans"/>
        </w:rPr>
        <w:t>www.agd.sa.gov.au/projects-and-consultations/projects-archive/child-protection-systems-royal-commission</w:t>
      </w:r>
      <w:r w:rsidRPr="00816F3D">
        <w:rPr>
          <w:rFonts w:cs="Open Sans"/>
        </w:rPr>
        <w:t>&gt;; Legislative Council Standing Orders, Parliament of South Australia, Statutory Child Protection and Care in South Australia</w:t>
      </w:r>
      <w:r>
        <w:rPr>
          <w:rFonts w:cs="Open Sans"/>
          <w:i/>
        </w:rPr>
        <w:t xml:space="preserve"> </w:t>
      </w:r>
      <w:r w:rsidRPr="00816F3D">
        <w:rPr>
          <w:rFonts w:cs="Open Sans"/>
        </w:rPr>
        <w:t>(</w:t>
      </w:r>
      <w:r>
        <w:rPr>
          <w:rFonts w:cs="Open Sans"/>
        </w:rPr>
        <w:t xml:space="preserve">Final Report, </w:t>
      </w:r>
      <w:r w:rsidRPr="00816F3D">
        <w:rPr>
          <w:rFonts w:cs="Open Sans"/>
        </w:rPr>
        <w:t>2017) 6–10 &lt;</w:t>
      </w:r>
      <w:r w:rsidRPr="00951B87">
        <w:rPr>
          <w:rFonts w:cs="Open Sans"/>
        </w:rPr>
        <w:t>www.parliament.sa.gov.au/Committees/Pages/Committees.aspx?CTId=3&amp;CId=307</w:t>
      </w:r>
      <w:r w:rsidRPr="00816F3D">
        <w:rPr>
          <w:rFonts w:cs="Open Sans"/>
        </w:rPr>
        <w:t xml:space="preserve">&gt;; Department of Health and Human Services, Tasmanian Government, </w:t>
      </w:r>
      <w:r w:rsidRPr="00816F3D">
        <w:rPr>
          <w:rFonts w:cs="Open Sans"/>
          <w:i/>
        </w:rPr>
        <w:t>Redesign of child protection services Tasmania: Strong families, safe kids</w:t>
      </w:r>
      <w:r w:rsidRPr="00816F3D">
        <w:rPr>
          <w:rFonts w:cs="Open Sans"/>
        </w:rPr>
        <w:t xml:space="preserve"> (</w:t>
      </w:r>
      <w:r>
        <w:rPr>
          <w:rFonts w:cs="Open Sans"/>
        </w:rPr>
        <w:t xml:space="preserve">Report, </w:t>
      </w:r>
      <w:r w:rsidRPr="00816F3D">
        <w:rPr>
          <w:rFonts w:cs="Open Sans"/>
        </w:rPr>
        <w:t>2016) 8</w:t>
      </w:r>
      <w:r>
        <w:rPr>
          <w:rFonts w:cs="Open Sans"/>
        </w:rPr>
        <w:t>.</w:t>
      </w:r>
    </w:p>
  </w:endnote>
  <w:endnote w:id="293">
    <w:p w14:paraId="7192B746" w14:textId="77777777" w:rsidR="00FD1665" w:rsidRPr="00816F3D" w:rsidRDefault="00FD1665" w:rsidP="0049496A">
      <w:pPr>
        <w:pStyle w:val="EndnoteText"/>
        <w:rPr>
          <w:rFonts w:cs="Open Sans"/>
        </w:rPr>
      </w:pPr>
      <w:r w:rsidRPr="00816F3D">
        <w:rPr>
          <w:rStyle w:val="EndnoteReference"/>
        </w:rPr>
        <w:endnoteRef/>
      </w:r>
      <w:r w:rsidRPr="00816F3D">
        <w:rPr>
          <w:rFonts w:cs="Open Sans"/>
        </w:rPr>
        <w:t xml:space="preserve"> David Tune, Public Service Associate, </w:t>
      </w:r>
      <w:r w:rsidRPr="00816F3D">
        <w:rPr>
          <w:rFonts w:cs="Open Sans"/>
          <w:i/>
        </w:rPr>
        <w:t xml:space="preserve">Independent Review of Out of Home Care in New South Wales </w:t>
      </w:r>
      <w:r w:rsidRPr="00816F3D">
        <w:rPr>
          <w:rFonts w:cs="Open Sans"/>
        </w:rPr>
        <w:t>(</w:t>
      </w:r>
      <w:r>
        <w:rPr>
          <w:rFonts w:cs="Open Sans"/>
        </w:rPr>
        <w:t xml:space="preserve">Final Report, </w:t>
      </w:r>
      <w:r w:rsidRPr="00816F3D">
        <w:rPr>
          <w:rFonts w:cs="Open Sans"/>
        </w:rPr>
        <w:t>2015) 24 &lt;</w:t>
      </w:r>
      <w:r>
        <w:rPr>
          <w:rFonts w:cs="Open Sans"/>
        </w:rPr>
        <w:t>www.</w:t>
      </w:r>
      <w:r w:rsidRPr="00951B87">
        <w:rPr>
          <w:rFonts w:cs="Open Sans"/>
        </w:rPr>
        <w:t>psa.asn.au/wp-content/uploads/2018/06/TUNE-REPORT-indep-review-out-of-home-care-in-nsw-ilovepdf-compressed1.pdf</w:t>
      </w:r>
      <w:r w:rsidRPr="00816F3D">
        <w:rPr>
          <w:rFonts w:cs="Open Sans"/>
        </w:rPr>
        <w:t>&gt;.</w:t>
      </w:r>
    </w:p>
  </w:endnote>
  <w:endnote w:id="294">
    <w:p w14:paraId="68F12483" w14:textId="77777777" w:rsidR="00FD1665" w:rsidRPr="00816F3D" w:rsidRDefault="00FD1665" w:rsidP="0049496A">
      <w:pPr>
        <w:pStyle w:val="EndnoteText"/>
        <w:rPr>
          <w:rFonts w:cs="Open Sans"/>
        </w:rPr>
      </w:pPr>
      <w:r w:rsidRPr="00816F3D">
        <w:rPr>
          <w:rStyle w:val="EndnoteReference"/>
        </w:rPr>
        <w:endnoteRef/>
      </w:r>
      <w:r w:rsidRPr="00816F3D">
        <w:rPr>
          <w:rFonts w:cs="Open Sans"/>
        </w:rPr>
        <w:t xml:space="preserve"> Relationships Australia, </w:t>
      </w:r>
      <w:r w:rsidRPr="00816F3D">
        <w:rPr>
          <w:rFonts w:cs="Open Sans"/>
          <w:i/>
          <w:iCs/>
        </w:rPr>
        <w:t xml:space="preserve">October 2017: Supporting young people leaving out of home care </w:t>
      </w:r>
      <w:r w:rsidRPr="00816F3D">
        <w:rPr>
          <w:rFonts w:cs="Open Sans"/>
        </w:rPr>
        <w:t>(2019) &lt; https://www.relationships.org.au/what-we-do/research/online-survey/october-2017-supporting-young-people-leaving-out-of-home-care&gt;.</w:t>
      </w:r>
    </w:p>
  </w:endnote>
  <w:endnote w:id="295">
    <w:p w14:paraId="0612B75F" w14:textId="77777777" w:rsidR="00FD1665" w:rsidRPr="00816F3D" w:rsidRDefault="00FD1665" w:rsidP="0049496A">
      <w:pPr>
        <w:pStyle w:val="EndnoteText"/>
        <w:rPr>
          <w:rFonts w:cs="Open Sans"/>
        </w:rPr>
      </w:pPr>
      <w:r w:rsidRPr="00816F3D">
        <w:rPr>
          <w:rStyle w:val="EndnoteReference"/>
        </w:rPr>
        <w:endnoteRef/>
      </w:r>
      <w:r w:rsidRPr="00816F3D">
        <w:rPr>
          <w:rFonts w:cs="Open Sans"/>
        </w:rPr>
        <w:t xml:space="preserve"> J. Purtell, S. Muir, and M. Carroll, </w:t>
      </w:r>
      <w:r w:rsidRPr="007E29C9">
        <w:rPr>
          <w:rFonts w:cs="Open Sans"/>
        </w:rPr>
        <w:t>‘Beyond 18: The Longitudinal Study on Leaving Care Wave 2 Research Report: Transitioning to post-care life’</w:t>
      </w:r>
      <w:r w:rsidRPr="00816F3D">
        <w:rPr>
          <w:rFonts w:cs="Open Sans"/>
        </w:rPr>
        <w:t xml:space="preserve"> (2019) </w:t>
      </w:r>
      <w:r w:rsidRPr="008B6690">
        <w:rPr>
          <w:rFonts w:cs="Open Sans"/>
          <w:i/>
          <w:iCs/>
        </w:rPr>
        <w:t>Australian Institute of Family Studies</w:t>
      </w:r>
      <w:r w:rsidRPr="00816F3D">
        <w:rPr>
          <w:rFonts w:cs="Open Sans"/>
        </w:rPr>
        <w:t xml:space="preserve"> 6.</w:t>
      </w:r>
    </w:p>
  </w:endnote>
  <w:endnote w:id="296">
    <w:p w14:paraId="17115BB4" w14:textId="77777777" w:rsidR="00FD1665" w:rsidRPr="00816F3D" w:rsidRDefault="00FD1665" w:rsidP="0049496A">
      <w:pPr>
        <w:pStyle w:val="EndnoteText"/>
        <w:rPr>
          <w:rFonts w:cs="Open Sans"/>
        </w:rPr>
      </w:pPr>
      <w:r w:rsidRPr="00816F3D">
        <w:rPr>
          <w:rStyle w:val="EndnoteReference"/>
        </w:rPr>
        <w:endnoteRef/>
      </w:r>
      <w:r w:rsidRPr="00816F3D">
        <w:rPr>
          <w:rFonts w:cs="Open Sans"/>
        </w:rPr>
        <w:t xml:space="preserve"> J. Purtell, S. Muir, and M. Carroll, </w:t>
      </w:r>
      <w:r w:rsidRPr="007E29C9">
        <w:rPr>
          <w:rFonts w:cs="Open Sans"/>
        </w:rPr>
        <w:t>‘Beyond 18: The Longitudinal Study on Leaving Care Wave 2 Research Report: Transitioning to post-care life’</w:t>
      </w:r>
      <w:r w:rsidRPr="00816F3D">
        <w:rPr>
          <w:rFonts w:cs="Open Sans"/>
        </w:rPr>
        <w:t xml:space="preserve"> (2019) </w:t>
      </w:r>
      <w:r w:rsidRPr="008B6690">
        <w:rPr>
          <w:rFonts w:cs="Open Sans"/>
          <w:i/>
          <w:iCs/>
        </w:rPr>
        <w:t>Australian Institute of Family Studies</w:t>
      </w:r>
      <w:r w:rsidRPr="00816F3D">
        <w:rPr>
          <w:rFonts w:cs="Open Sans"/>
        </w:rPr>
        <w:t xml:space="preserve"> 6.</w:t>
      </w:r>
    </w:p>
  </w:endnote>
  <w:endnote w:id="297">
    <w:p w14:paraId="0FF7D7F8" w14:textId="77777777" w:rsidR="00FD1665" w:rsidRPr="00816F3D" w:rsidRDefault="00FD1665" w:rsidP="0049496A">
      <w:pPr>
        <w:pStyle w:val="EndnoteText"/>
        <w:rPr>
          <w:rFonts w:cs="Open Sans"/>
        </w:rPr>
      </w:pPr>
      <w:r w:rsidRPr="00816F3D">
        <w:rPr>
          <w:rStyle w:val="EndnoteReference"/>
        </w:rPr>
        <w:endnoteRef/>
      </w:r>
      <w:r w:rsidRPr="00816F3D">
        <w:rPr>
          <w:rFonts w:cs="Open Sans"/>
        </w:rPr>
        <w:t xml:space="preserve"> J. Purtell, S. Muir, and M. Carroll, </w:t>
      </w:r>
      <w:r w:rsidRPr="007E29C9">
        <w:rPr>
          <w:rFonts w:cs="Open Sans"/>
        </w:rPr>
        <w:t>‘Beyond 18: The Longitudinal Study on Leaving Care Wave 2 Research Report: Transitioning to post-care life’</w:t>
      </w:r>
      <w:r w:rsidRPr="00816F3D">
        <w:rPr>
          <w:rFonts w:cs="Open Sans"/>
        </w:rPr>
        <w:t xml:space="preserve"> (2019) </w:t>
      </w:r>
      <w:r w:rsidRPr="008B6690">
        <w:rPr>
          <w:rFonts w:cs="Open Sans"/>
          <w:i/>
          <w:iCs/>
        </w:rPr>
        <w:t>Australian Institute of Family Studies</w:t>
      </w:r>
      <w:r w:rsidRPr="00816F3D">
        <w:rPr>
          <w:rFonts w:cs="Open Sans"/>
        </w:rPr>
        <w:t xml:space="preserve"> 2.</w:t>
      </w:r>
    </w:p>
  </w:endnote>
  <w:endnote w:id="298">
    <w:p w14:paraId="3224F4D3" w14:textId="77777777" w:rsidR="00FD1665" w:rsidRPr="00816F3D" w:rsidRDefault="00FD1665" w:rsidP="0049496A">
      <w:pPr>
        <w:pStyle w:val="EndnoteText"/>
        <w:rPr>
          <w:rFonts w:cs="Open Sans"/>
          <w:lang w:val="en-US"/>
        </w:rPr>
      </w:pPr>
      <w:r w:rsidRPr="00816F3D">
        <w:rPr>
          <w:rStyle w:val="EndnoteReference"/>
        </w:rPr>
        <w:endnoteRef/>
      </w:r>
      <w:r w:rsidRPr="00816F3D">
        <w:rPr>
          <w:rFonts w:cs="Open Sans"/>
        </w:rPr>
        <w:t xml:space="preserve"> United Nations Committee on the Rights of the Child, </w:t>
      </w:r>
      <w:r w:rsidRPr="00816F3D">
        <w:rPr>
          <w:rFonts w:cs="Open Sans"/>
          <w:i/>
          <w:iCs/>
        </w:rPr>
        <w:t>Concluding Observations on the Combined Fifth and Sixth Periodic Reports of Australia</w:t>
      </w:r>
      <w:r w:rsidRPr="00816F3D">
        <w:rPr>
          <w:rFonts w:cs="Open Sans"/>
        </w:rPr>
        <w:t>, 82nd Sess, UN Doc CRC/C/AUS/CO/5-6 (30 September 2019) Para 42, 11.</w:t>
      </w:r>
    </w:p>
  </w:endnote>
  <w:endnote w:id="299">
    <w:p w14:paraId="4ED1112D" w14:textId="77777777" w:rsidR="00FD1665" w:rsidRPr="00816F3D" w:rsidRDefault="00FD1665" w:rsidP="0049496A">
      <w:pPr>
        <w:pStyle w:val="EndnoteText"/>
        <w:rPr>
          <w:rFonts w:cs="Open Sans"/>
        </w:rPr>
      </w:pPr>
      <w:r w:rsidRPr="00816F3D">
        <w:rPr>
          <w:rStyle w:val="EndnoteReference"/>
        </w:rPr>
        <w:endnoteRef/>
      </w:r>
      <w:r w:rsidRPr="00816F3D">
        <w:rPr>
          <w:rFonts w:cs="Open Sans"/>
        </w:rPr>
        <w:t xml:space="preserve"> Australian Institute of Family Studies, </w:t>
      </w:r>
      <w:r w:rsidRPr="00816F3D">
        <w:rPr>
          <w:rFonts w:cs="Open Sans"/>
          <w:i/>
          <w:iCs/>
        </w:rPr>
        <w:t>Young people transitioning from out-of-home care: What do public inquiries tell us about the state of current policy and practice in Australia?</w:t>
      </w:r>
      <w:r w:rsidRPr="00816F3D">
        <w:rPr>
          <w:rFonts w:cs="Open Sans"/>
        </w:rPr>
        <w:t xml:space="preserve"> (6 May 2019) &lt;</w:t>
      </w:r>
      <w:r>
        <w:rPr>
          <w:rFonts w:cs="Open Sans"/>
        </w:rPr>
        <w:t>www.</w:t>
      </w:r>
      <w:r w:rsidRPr="00951B87">
        <w:rPr>
          <w:rFonts w:cs="Open Sans"/>
        </w:rPr>
        <w:t>aifs.gov.au/cfca/2019/05/06/young-people-transitioning-out-home-care-what-do-public-inquiries-tell-us-about-state</w:t>
      </w:r>
      <w:r w:rsidRPr="00816F3D">
        <w:rPr>
          <w:rFonts w:cs="Open Sans"/>
        </w:rPr>
        <w:t>&gt;.</w:t>
      </w:r>
    </w:p>
  </w:endnote>
  <w:endnote w:id="300">
    <w:p w14:paraId="3114CC56" w14:textId="77777777" w:rsidR="00FD1665" w:rsidRPr="00816F3D" w:rsidRDefault="00FD1665" w:rsidP="0049496A">
      <w:pPr>
        <w:pStyle w:val="EndnoteText"/>
        <w:rPr>
          <w:rFonts w:cs="Open Sans"/>
        </w:rPr>
      </w:pPr>
      <w:r w:rsidRPr="00816F3D">
        <w:rPr>
          <w:rStyle w:val="EndnoteReference"/>
        </w:rPr>
        <w:endnoteRef/>
      </w:r>
      <w:r w:rsidRPr="00816F3D">
        <w:rPr>
          <w:rFonts w:cs="Open Sans"/>
        </w:rPr>
        <w:t xml:space="preserve"> Australian Institute of Health and Welfare, </w:t>
      </w:r>
      <w:r w:rsidRPr="00816F3D">
        <w:rPr>
          <w:rFonts w:cs="Open Sans"/>
          <w:i/>
          <w:iCs/>
        </w:rPr>
        <w:t xml:space="preserve">Adoptions Australia 2017-18 </w:t>
      </w:r>
      <w:r w:rsidRPr="00816F3D">
        <w:rPr>
          <w:rFonts w:cs="Open Sans"/>
        </w:rPr>
        <w:t>(</w:t>
      </w:r>
      <w:r>
        <w:rPr>
          <w:rFonts w:cs="Open Sans"/>
        </w:rPr>
        <w:t xml:space="preserve">Report, </w:t>
      </w:r>
      <w:r w:rsidRPr="00816F3D">
        <w:rPr>
          <w:rFonts w:cs="Open Sans"/>
        </w:rPr>
        <w:t>2018) vi</w:t>
      </w:r>
    </w:p>
    <w:p w14:paraId="05EFCF58" w14:textId="77777777" w:rsidR="00FD1665" w:rsidRPr="00951B87" w:rsidRDefault="00FD1665" w:rsidP="0049496A">
      <w:pPr>
        <w:pStyle w:val="EndnoteText"/>
        <w:rPr>
          <w:rFonts w:cs="Open Sans"/>
        </w:rPr>
      </w:pPr>
      <w:r w:rsidRPr="00951B87">
        <w:rPr>
          <w:rFonts w:cs="Open Sans"/>
        </w:rPr>
        <w:t>&lt;www.aihw.gov.au/reports/adoptions/adoptions-australia-2017-18/contents/table-of-contents&gt;.</w:t>
      </w:r>
    </w:p>
  </w:endnote>
  <w:endnote w:id="301">
    <w:p w14:paraId="5BF21D1D" w14:textId="77777777" w:rsidR="00FD1665" w:rsidRPr="00951B87" w:rsidRDefault="00FD1665" w:rsidP="0049496A">
      <w:pPr>
        <w:pStyle w:val="EndnoteText"/>
        <w:rPr>
          <w:rFonts w:cs="Open Sans"/>
        </w:rPr>
      </w:pPr>
      <w:r w:rsidRPr="00951B87">
        <w:rPr>
          <w:rStyle w:val="EndnoteReference"/>
        </w:rPr>
        <w:endnoteRef/>
      </w:r>
      <w:r w:rsidRPr="00951B87">
        <w:rPr>
          <w:rFonts w:cs="Open Sans"/>
        </w:rPr>
        <w:t xml:space="preserve"> Australian Institute of Health and Welfare, </w:t>
      </w:r>
      <w:r w:rsidRPr="00951B87">
        <w:rPr>
          <w:rFonts w:cs="Open Sans"/>
          <w:i/>
          <w:iCs/>
        </w:rPr>
        <w:t xml:space="preserve">Adoptions Australia 2017-18 </w:t>
      </w:r>
      <w:r w:rsidRPr="00951B87">
        <w:rPr>
          <w:rFonts w:cs="Open Sans"/>
        </w:rPr>
        <w:t>(</w:t>
      </w:r>
      <w:r>
        <w:rPr>
          <w:rFonts w:cs="Open Sans"/>
        </w:rPr>
        <w:t xml:space="preserve">Report, </w:t>
      </w:r>
      <w:r w:rsidRPr="00951B87">
        <w:rPr>
          <w:rFonts w:cs="Open Sans"/>
        </w:rPr>
        <w:t>2018) 13</w:t>
      </w:r>
    </w:p>
    <w:p w14:paraId="7253B993" w14:textId="77777777" w:rsidR="00FD1665" w:rsidRPr="00951B87" w:rsidRDefault="00FD1665" w:rsidP="0049496A">
      <w:pPr>
        <w:pStyle w:val="EndnoteText"/>
        <w:rPr>
          <w:rFonts w:cs="Open Sans"/>
        </w:rPr>
      </w:pPr>
      <w:r w:rsidRPr="00951B87">
        <w:rPr>
          <w:rFonts w:cs="Open Sans"/>
        </w:rPr>
        <w:t>&lt;www.aihw.gov.au/reports/adoptions/adoptions-australia-2017-18/contents/table-of-contents&gt;.</w:t>
      </w:r>
    </w:p>
  </w:endnote>
  <w:endnote w:id="302">
    <w:p w14:paraId="110326A7" w14:textId="77777777" w:rsidR="00FD1665" w:rsidRPr="00951B87" w:rsidRDefault="00FD1665" w:rsidP="0049496A">
      <w:pPr>
        <w:pStyle w:val="EndnoteText"/>
        <w:rPr>
          <w:rFonts w:cs="Open Sans"/>
        </w:rPr>
      </w:pPr>
      <w:r w:rsidRPr="00951B87">
        <w:rPr>
          <w:rStyle w:val="EndnoteReference"/>
        </w:rPr>
        <w:endnoteRef/>
      </w:r>
      <w:r w:rsidRPr="00951B87">
        <w:rPr>
          <w:rFonts w:cs="Open Sans"/>
        </w:rPr>
        <w:t xml:space="preserve"> Australian Institute of Health and Welfare, </w:t>
      </w:r>
      <w:r w:rsidRPr="00951B87">
        <w:rPr>
          <w:rFonts w:cs="Open Sans"/>
          <w:i/>
          <w:iCs/>
        </w:rPr>
        <w:t xml:space="preserve">Adoptions Australia 2017-18 </w:t>
      </w:r>
      <w:r w:rsidRPr="00951B87">
        <w:rPr>
          <w:rFonts w:cs="Open Sans"/>
        </w:rPr>
        <w:t>(</w:t>
      </w:r>
      <w:r>
        <w:rPr>
          <w:rFonts w:cs="Open Sans"/>
        </w:rPr>
        <w:t xml:space="preserve">Report, </w:t>
      </w:r>
      <w:r w:rsidRPr="00951B87">
        <w:rPr>
          <w:rFonts w:cs="Open Sans"/>
        </w:rPr>
        <w:t>2018) 13</w:t>
      </w:r>
    </w:p>
    <w:p w14:paraId="40EE9E06" w14:textId="77777777" w:rsidR="00FD1665" w:rsidRPr="00816F3D" w:rsidRDefault="00FD1665" w:rsidP="0049496A">
      <w:pPr>
        <w:pStyle w:val="EndnoteText"/>
        <w:rPr>
          <w:rFonts w:cs="Open Sans"/>
        </w:rPr>
      </w:pPr>
      <w:r w:rsidRPr="00951B87">
        <w:rPr>
          <w:rFonts w:cs="Open Sans"/>
        </w:rPr>
        <w:t>&lt;www.aihw.gov.au/reports/adoptions/adoptions-australia-2017-18/contents/table-of-contents&gt;.</w:t>
      </w:r>
    </w:p>
  </w:endnote>
  <w:endnote w:id="303">
    <w:p w14:paraId="342B7103" w14:textId="77777777" w:rsidR="00FD1665" w:rsidRDefault="00FD1665" w:rsidP="0049496A">
      <w:pPr>
        <w:pStyle w:val="EndnoteText"/>
        <w:rPr>
          <w:rFonts w:cs="Open Sans"/>
        </w:rPr>
      </w:pPr>
      <w:r w:rsidRPr="00816F3D">
        <w:rPr>
          <w:rStyle w:val="EndnoteReference"/>
        </w:rPr>
        <w:endnoteRef/>
      </w:r>
      <w:r w:rsidRPr="00816F3D">
        <w:rPr>
          <w:rFonts w:cs="Open Sans"/>
        </w:rPr>
        <w:t xml:space="preserve"> United Nations Committee on the Rights of the Child, </w:t>
      </w:r>
      <w:r w:rsidRPr="00816F3D">
        <w:rPr>
          <w:rFonts w:cs="Open Sans"/>
          <w:i/>
          <w:iCs/>
        </w:rPr>
        <w:t>Concluding Observations on the Combined Fifth and Sixth Periodic Reports of Australia</w:t>
      </w:r>
      <w:r w:rsidRPr="00816F3D">
        <w:rPr>
          <w:rFonts w:cs="Open Sans"/>
        </w:rPr>
        <w:t xml:space="preserve">, 82nd Sess, UN Doc CRC/C/AUS/CO/5-6 (30 September 2019) </w:t>
      </w:r>
      <w:r>
        <w:rPr>
          <w:rFonts w:cs="Open Sans"/>
        </w:rPr>
        <w:t>p</w:t>
      </w:r>
      <w:r w:rsidRPr="00816F3D">
        <w:rPr>
          <w:rFonts w:cs="Open Sans"/>
        </w:rPr>
        <w:t>ara 24(b).</w:t>
      </w:r>
    </w:p>
    <w:p w14:paraId="627CD254" w14:textId="53E1995A" w:rsidR="00FD1665" w:rsidRPr="00816F3D" w:rsidRDefault="00FD1665" w:rsidP="0049496A">
      <w:pPr>
        <w:pStyle w:val="EndnoteText"/>
        <w:rPr>
          <w:rFonts w:cs="Open Sans"/>
          <w:lang w:val="en-US"/>
        </w:rPr>
      </w:pPr>
    </w:p>
  </w:endnote>
  <w:endnote w:id="304">
    <w:p w14:paraId="446E0A73" w14:textId="77777777" w:rsidR="00FD1665" w:rsidRPr="00B27C20" w:rsidRDefault="00FD1665" w:rsidP="00320D38">
      <w:pPr>
        <w:pStyle w:val="EndnoteText"/>
        <w:contextualSpacing/>
        <w:rPr>
          <w:rFonts w:cs="Open Sans"/>
        </w:rPr>
      </w:pPr>
      <w:r w:rsidRPr="00B27C20">
        <w:rPr>
          <w:rStyle w:val="EndnoteReference"/>
        </w:rPr>
        <w:endnoteRef/>
      </w:r>
      <w:r w:rsidRPr="00B27C20">
        <w:rPr>
          <w:rFonts w:cs="Open Sans"/>
        </w:rPr>
        <w:t xml:space="preserve"> Convention on the Rights of the Child</w:t>
      </w:r>
      <w:r w:rsidRPr="00B27C20">
        <w:rPr>
          <w:rFonts w:cs="Open Sans"/>
          <w:i/>
          <w:iCs/>
        </w:rPr>
        <w:t>, Opened for Signature 20 November 1989, 1577 UNTS 171 (Entered into Force 2 September 1990)</w:t>
      </w:r>
      <w:r w:rsidRPr="00B27C20">
        <w:rPr>
          <w:rFonts w:cs="Open Sans"/>
        </w:rPr>
        <w:t xml:space="preserve"> art 24.</w:t>
      </w:r>
    </w:p>
  </w:endnote>
  <w:endnote w:id="305">
    <w:p w14:paraId="1F7DDDDB" w14:textId="77777777" w:rsidR="00FD1665" w:rsidRPr="00B27C20" w:rsidRDefault="00FD1665" w:rsidP="00F92A45">
      <w:pPr>
        <w:autoSpaceDE w:val="0"/>
        <w:autoSpaceDN w:val="0"/>
        <w:adjustRightInd w:val="0"/>
        <w:spacing w:after="0"/>
        <w:rPr>
          <w:rFonts w:cs="Open Sans"/>
          <w:sz w:val="20"/>
          <w:szCs w:val="20"/>
        </w:rPr>
      </w:pPr>
      <w:r w:rsidRPr="00B27C20">
        <w:rPr>
          <w:rStyle w:val="EndnoteReference"/>
          <w:szCs w:val="20"/>
        </w:rPr>
        <w:endnoteRef/>
      </w:r>
      <w:r w:rsidRPr="00B27C20">
        <w:rPr>
          <w:rFonts w:cs="Open Sans"/>
          <w:sz w:val="20"/>
          <w:szCs w:val="20"/>
        </w:rPr>
        <w:t xml:space="preserve"> Health Direct, </w:t>
      </w:r>
      <w:r w:rsidRPr="00B27C20">
        <w:rPr>
          <w:rFonts w:cs="Open Sans"/>
          <w:i/>
          <w:iCs/>
          <w:sz w:val="20"/>
          <w:szCs w:val="20"/>
        </w:rPr>
        <w:t>What Is Medicare?</w:t>
      </w:r>
      <w:r w:rsidRPr="00B27C20">
        <w:rPr>
          <w:rFonts w:cs="Open Sans"/>
          <w:sz w:val="20"/>
          <w:szCs w:val="20"/>
        </w:rPr>
        <w:t xml:space="preserve"> &lt;www.healthdirect.gov.au/what-is-medicare/&gt;.</w:t>
      </w:r>
    </w:p>
  </w:endnote>
  <w:endnote w:id="306">
    <w:p w14:paraId="5EF92BEF" w14:textId="77777777" w:rsidR="00FD1665" w:rsidRPr="00B27C20" w:rsidRDefault="00FD1665" w:rsidP="00BD4B82">
      <w:pPr>
        <w:autoSpaceDE w:val="0"/>
        <w:autoSpaceDN w:val="0"/>
        <w:adjustRightInd w:val="0"/>
        <w:spacing w:after="0"/>
        <w:rPr>
          <w:rFonts w:cs="Open Sans"/>
          <w:sz w:val="20"/>
          <w:szCs w:val="20"/>
        </w:rPr>
      </w:pPr>
      <w:r w:rsidRPr="00B27C20">
        <w:rPr>
          <w:rStyle w:val="EndnoteReference"/>
          <w:szCs w:val="20"/>
        </w:rPr>
        <w:endnoteRef/>
      </w:r>
      <w:r w:rsidRPr="00B27C20">
        <w:rPr>
          <w:rFonts w:cs="Open Sans"/>
          <w:sz w:val="20"/>
          <w:szCs w:val="20"/>
        </w:rPr>
        <w:t xml:space="preserve"> ARACY, </w:t>
      </w:r>
      <w:r w:rsidRPr="00B27C20">
        <w:rPr>
          <w:rFonts w:cs="Open Sans"/>
          <w:i/>
          <w:iCs/>
          <w:sz w:val="20"/>
          <w:szCs w:val="20"/>
        </w:rPr>
        <w:t>Report Card 2018 The Wellbeing of Young Australians</w:t>
      </w:r>
      <w:r w:rsidRPr="00B27C20">
        <w:rPr>
          <w:rFonts w:cs="Open Sans"/>
          <w:sz w:val="20"/>
          <w:szCs w:val="20"/>
        </w:rPr>
        <w:t xml:space="preserve"> </w:t>
      </w:r>
      <w:r>
        <w:rPr>
          <w:rFonts w:cs="Open Sans"/>
          <w:sz w:val="20"/>
          <w:szCs w:val="20"/>
        </w:rPr>
        <w:t xml:space="preserve">(Report, 2018) </w:t>
      </w:r>
      <w:r w:rsidRPr="00B27C20">
        <w:rPr>
          <w:rFonts w:cs="Open Sans"/>
          <w:sz w:val="20"/>
          <w:szCs w:val="20"/>
        </w:rPr>
        <w:t>7.</w:t>
      </w:r>
    </w:p>
  </w:endnote>
  <w:endnote w:id="307">
    <w:p w14:paraId="18176AA2" w14:textId="77777777" w:rsidR="00FD1665" w:rsidRPr="00B27C20" w:rsidRDefault="00FD1665" w:rsidP="00BD4B82">
      <w:pPr>
        <w:pStyle w:val="EndnoteText"/>
        <w:contextualSpacing/>
        <w:rPr>
          <w:rFonts w:cs="Open Sans"/>
        </w:rPr>
      </w:pPr>
      <w:r w:rsidRPr="00B27C20">
        <w:rPr>
          <w:rStyle w:val="EndnoteReference"/>
        </w:rPr>
        <w:endnoteRef/>
      </w:r>
      <w:r w:rsidRPr="00B27C20">
        <w:rPr>
          <w:rFonts w:cs="Open Sans"/>
        </w:rPr>
        <w:t xml:space="preserve"> Australian Institute of Health and Welfare, </w:t>
      </w:r>
      <w:r w:rsidRPr="00B27C20">
        <w:rPr>
          <w:rFonts w:cs="Open Sans"/>
          <w:i/>
          <w:iCs/>
        </w:rPr>
        <w:t>Children’s Headline Indicators Overview</w:t>
      </w:r>
      <w:r w:rsidRPr="00B27C20">
        <w:rPr>
          <w:rFonts w:cs="Open Sans"/>
        </w:rPr>
        <w:t xml:space="preserve"> </w:t>
      </w:r>
      <w:r>
        <w:rPr>
          <w:rFonts w:cs="Open Sans"/>
        </w:rPr>
        <w:t xml:space="preserve">(2018) </w:t>
      </w:r>
      <w:r w:rsidRPr="00B27C20">
        <w:rPr>
          <w:rFonts w:cs="Open Sans"/>
        </w:rPr>
        <w:t>&lt;www.aihw.gov.au/reports/children-youth/childrens-headline-indicators/contents/overview&gt;.</w:t>
      </w:r>
    </w:p>
  </w:endnote>
  <w:endnote w:id="308">
    <w:p w14:paraId="55629786" w14:textId="77777777" w:rsidR="00FD1665" w:rsidRPr="00B27C20" w:rsidRDefault="00FD1665" w:rsidP="00BD4B82">
      <w:pPr>
        <w:spacing w:after="0"/>
        <w:contextualSpacing/>
        <w:rPr>
          <w:rFonts w:cs="Open Sans"/>
          <w:sz w:val="20"/>
          <w:szCs w:val="20"/>
        </w:rPr>
      </w:pPr>
      <w:r w:rsidRPr="00B27C20">
        <w:rPr>
          <w:rStyle w:val="EndnoteReference"/>
          <w:szCs w:val="20"/>
        </w:rPr>
        <w:endnoteRef/>
      </w:r>
      <w:r w:rsidRPr="00B27C20">
        <w:rPr>
          <w:rFonts w:cs="Open Sans"/>
          <w:sz w:val="20"/>
          <w:szCs w:val="20"/>
        </w:rPr>
        <w:t xml:space="preserve"> </w:t>
      </w:r>
      <w:r w:rsidRPr="005D7D04">
        <w:rPr>
          <w:rFonts w:cs="Open Sans"/>
          <w:sz w:val="20"/>
        </w:rPr>
        <w:t xml:space="preserve">Department of Health (Cth), </w:t>
      </w:r>
      <w:r w:rsidRPr="005D7D04">
        <w:rPr>
          <w:rFonts w:cs="Open Sans"/>
          <w:i/>
          <w:iCs/>
          <w:sz w:val="20"/>
        </w:rPr>
        <w:t>National Action Plan for the Health of Children and Young People 2020</w:t>
      </w:r>
      <w:r>
        <w:rPr>
          <w:rFonts w:cs="Open Sans"/>
          <w:i/>
          <w:iCs/>
          <w:sz w:val="20"/>
        </w:rPr>
        <w:t>–</w:t>
      </w:r>
      <w:r w:rsidRPr="005D7D04">
        <w:rPr>
          <w:rFonts w:cs="Open Sans"/>
          <w:i/>
          <w:iCs/>
          <w:sz w:val="20"/>
        </w:rPr>
        <w:t>2030</w:t>
      </w:r>
      <w:r w:rsidRPr="005D7D04">
        <w:rPr>
          <w:rFonts w:cs="Open Sans"/>
          <w:sz w:val="20"/>
        </w:rPr>
        <w:t xml:space="preserve"> </w:t>
      </w:r>
      <w:r>
        <w:rPr>
          <w:rFonts w:cs="Open Sans"/>
          <w:sz w:val="20"/>
        </w:rPr>
        <w:t xml:space="preserve">(2019) </w:t>
      </w:r>
      <w:r w:rsidRPr="005D7D04">
        <w:rPr>
          <w:rFonts w:cs="Open Sans"/>
          <w:sz w:val="20"/>
        </w:rPr>
        <w:t>8.</w:t>
      </w:r>
    </w:p>
  </w:endnote>
  <w:endnote w:id="309">
    <w:p w14:paraId="425BE53E" w14:textId="77777777" w:rsidR="00FD1665" w:rsidRPr="00B27C20" w:rsidRDefault="00FD1665" w:rsidP="00BD4B82">
      <w:pPr>
        <w:pStyle w:val="EndnoteText"/>
        <w:contextualSpacing/>
        <w:rPr>
          <w:rFonts w:cs="Open Sans"/>
        </w:rPr>
      </w:pPr>
      <w:r w:rsidRPr="00B27C20">
        <w:rPr>
          <w:rStyle w:val="EndnoteReference"/>
        </w:rPr>
        <w:endnoteRef/>
      </w:r>
      <w:r w:rsidRPr="00B27C20">
        <w:rPr>
          <w:rFonts w:cs="Open Sans"/>
        </w:rPr>
        <w:t xml:space="preserve"> </w:t>
      </w:r>
      <w:r w:rsidRPr="005D7D04">
        <w:rPr>
          <w:rFonts w:cs="Open Sans"/>
          <w:szCs w:val="24"/>
        </w:rPr>
        <w:t xml:space="preserve">Department of Health (Cth), </w:t>
      </w:r>
      <w:r w:rsidRPr="005D7D04">
        <w:rPr>
          <w:rFonts w:cs="Open Sans"/>
          <w:i/>
          <w:iCs/>
          <w:szCs w:val="24"/>
        </w:rPr>
        <w:t>National Action Plan for the Health of Children and Young People 2020</w:t>
      </w:r>
      <w:r>
        <w:rPr>
          <w:rFonts w:cs="Open Sans"/>
          <w:i/>
          <w:iCs/>
          <w:szCs w:val="24"/>
        </w:rPr>
        <w:t>–</w:t>
      </w:r>
      <w:r w:rsidRPr="005D7D04">
        <w:rPr>
          <w:rFonts w:cs="Open Sans"/>
          <w:i/>
          <w:iCs/>
          <w:szCs w:val="24"/>
        </w:rPr>
        <w:t>2030</w:t>
      </w:r>
      <w:r>
        <w:rPr>
          <w:rFonts w:cs="Open Sans"/>
          <w:i/>
          <w:iCs/>
          <w:szCs w:val="24"/>
        </w:rPr>
        <w:t xml:space="preserve"> </w:t>
      </w:r>
      <w:r>
        <w:rPr>
          <w:rFonts w:cs="Open Sans"/>
          <w:szCs w:val="24"/>
        </w:rPr>
        <w:t xml:space="preserve">(2019) </w:t>
      </w:r>
      <w:r w:rsidRPr="005D7D04">
        <w:rPr>
          <w:rFonts w:cs="Open Sans"/>
          <w:szCs w:val="24"/>
        </w:rPr>
        <w:t>13</w:t>
      </w:r>
      <w:r>
        <w:rPr>
          <w:rFonts w:cs="Open Sans"/>
          <w:szCs w:val="24"/>
        </w:rPr>
        <w:t>–</w:t>
      </w:r>
      <w:r w:rsidRPr="005D7D04">
        <w:rPr>
          <w:rFonts w:cs="Open Sans"/>
          <w:szCs w:val="24"/>
        </w:rPr>
        <w:t>14.</w:t>
      </w:r>
    </w:p>
  </w:endnote>
  <w:endnote w:id="310">
    <w:p w14:paraId="1C776DC7" w14:textId="77777777" w:rsidR="00FD1665" w:rsidRPr="00B27C20" w:rsidRDefault="00FD1665" w:rsidP="00FA4F6A">
      <w:pPr>
        <w:pStyle w:val="EndnoteText"/>
        <w:contextualSpacing/>
        <w:rPr>
          <w:rFonts w:cs="Open Sans"/>
        </w:rPr>
      </w:pPr>
      <w:r w:rsidRPr="00B27C20">
        <w:rPr>
          <w:rStyle w:val="EndnoteReference"/>
        </w:rPr>
        <w:endnoteRef/>
      </w:r>
      <w:r w:rsidRPr="00B27C20">
        <w:rPr>
          <w:rFonts w:cs="Open Sans"/>
        </w:rPr>
        <w:t xml:space="preserve"> </w:t>
      </w:r>
      <w:r w:rsidRPr="00FA0F5C">
        <w:t xml:space="preserve">The Australian Institute of Health and Welfare analysed data collected by the Australian Bureau of Statistic’s </w:t>
      </w:r>
      <w:r>
        <w:t xml:space="preserve">2015 </w:t>
      </w:r>
      <w:r w:rsidRPr="00FA0F5C">
        <w:t xml:space="preserve">survey of disability, ageing and carers to estimate the number of people with disability in Australia. </w:t>
      </w:r>
      <w:r w:rsidRPr="00B27C20">
        <w:rPr>
          <w:rFonts w:cs="Open Sans"/>
        </w:rPr>
        <w:t xml:space="preserve">Australian Bureau of Statistics, </w:t>
      </w:r>
      <w:r w:rsidRPr="00B27C20">
        <w:rPr>
          <w:rFonts w:cs="Open Sans"/>
          <w:i/>
          <w:iCs/>
        </w:rPr>
        <w:t>Disability, Ageing and Carers: Summary of Findings, Glossary</w:t>
      </w:r>
      <w:r w:rsidRPr="00B27C20">
        <w:rPr>
          <w:rFonts w:cs="Open Sans"/>
        </w:rPr>
        <w:t xml:space="preserve"> (18 October 2016) &lt;www.abs.gov.au/ausstats/abs@.nsf/Lookup/4430.0Glossary12015&gt;.</w:t>
      </w:r>
    </w:p>
  </w:endnote>
  <w:endnote w:id="311">
    <w:p w14:paraId="6A2E0A3D" w14:textId="77777777" w:rsidR="00FD1665" w:rsidRPr="00B27C20" w:rsidRDefault="00FD1665" w:rsidP="00FA4F6A">
      <w:pPr>
        <w:pStyle w:val="EndnoteText"/>
        <w:contextualSpacing/>
        <w:rPr>
          <w:rFonts w:cs="Open Sans"/>
        </w:rPr>
      </w:pPr>
      <w:r w:rsidRPr="00B27C20">
        <w:rPr>
          <w:rStyle w:val="EndnoteReference"/>
        </w:rPr>
        <w:endnoteRef/>
      </w:r>
      <w:r w:rsidRPr="00B27C20">
        <w:rPr>
          <w:rFonts w:cs="Open Sans"/>
        </w:rPr>
        <w:t xml:space="preserve"> Australian Bureau of Statistics, </w:t>
      </w:r>
      <w:r w:rsidRPr="00B27C20">
        <w:rPr>
          <w:rFonts w:cs="Open Sans"/>
          <w:i/>
          <w:iCs/>
        </w:rPr>
        <w:t>Disability, Ageing and Carers: Summary of Findings, Glossary</w:t>
      </w:r>
      <w:r w:rsidRPr="00B27C20">
        <w:rPr>
          <w:rFonts w:cs="Open Sans"/>
        </w:rPr>
        <w:t xml:space="preserve"> (18 October 2016) &lt;www.abs.gov.au/ausstats/abs@.nsf/Lookup/4430.0Glossary12015&gt;.</w:t>
      </w:r>
    </w:p>
  </w:endnote>
  <w:endnote w:id="312">
    <w:p w14:paraId="55A5B3D5" w14:textId="77777777" w:rsidR="00FD1665" w:rsidRPr="00B27C20" w:rsidRDefault="00FD1665" w:rsidP="003470BC">
      <w:pPr>
        <w:autoSpaceDE w:val="0"/>
        <w:autoSpaceDN w:val="0"/>
        <w:adjustRightInd w:val="0"/>
        <w:spacing w:after="0"/>
        <w:rPr>
          <w:rFonts w:cs="Open Sans"/>
          <w:sz w:val="20"/>
          <w:szCs w:val="20"/>
        </w:rPr>
      </w:pPr>
      <w:r w:rsidRPr="00B27C20">
        <w:rPr>
          <w:rStyle w:val="EndnoteReference"/>
          <w:szCs w:val="20"/>
        </w:rPr>
        <w:endnoteRef/>
      </w:r>
      <w:r w:rsidRPr="00B27C20">
        <w:rPr>
          <w:rFonts w:cs="Open Sans"/>
          <w:sz w:val="20"/>
          <w:szCs w:val="20"/>
        </w:rPr>
        <w:t xml:space="preserve"> Australian Institute of Health and Welfare, </w:t>
      </w:r>
      <w:r w:rsidRPr="00B27C20">
        <w:rPr>
          <w:rFonts w:cs="Open Sans"/>
          <w:i/>
          <w:iCs/>
          <w:sz w:val="20"/>
          <w:szCs w:val="20"/>
        </w:rPr>
        <w:t>People with Disability in Australia, Key Data Gaps</w:t>
      </w:r>
      <w:r w:rsidRPr="00B27C20">
        <w:rPr>
          <w:rFonts w:cs="Open Sans"/>
          <w:sz w:val="20"/>
          <w:szCs w:val="20"/>
        </w:rPr>
        <w:t xml:space="preserve"> </w:t>
      </w:r>
      <w:r>
        <w:rPr>
          <w:rFonts w:cs="Open Sans"/>
          <w:sz w:val="20"/>
          <w:szCs w:val="20"/>
        </w:rPr>
        <w:t xml:space="preserve">(3 September 2019) </w:t>
      </w:r>
      <w:r w:rsidRPr="00B27C20">
        <w:rPr>
          <w:rFonts w:cs="Open Sans"/>
          <w:sz w:val="20"/>
          <w:szCs w:val="20"/>
        </w:rPr>
        <w:t>&lt;https://pp.aihw.gov.au/reports/disability/people-with-disability-in-australia/key-data-gaps&gt;.</w:t>
      </w:r>
    </w:p>
  </w:endnote>
  <w:endnote w:id="313">
    <w:p w14:paraId="50F0D2E3" w14:textId="77777777" w:rsidR="00FD1665" w:rsidRPr="00B27C20" w:rsidRDefault="00FD1665" w:rsidP="003470BC">
      <w:pPr>
        <w:pStyle w:val="EndnoteText"/>
        <w:rPr>
          <w:rFonts w:cs="Open Sans"/>
        </w:rPr>
      </w:pPr>
      <w:r w:rsidRPr="00B27C20">
        <w:rPr>
          <w:rStyle w:val="EndnoteReference"/>
        </w:rPr>
        <w:endnoteRef/>
      </w:r>
      <w:r w:rsidRPr="00B27C20">
        <w:rPr>
          <w:rFonts w:cs="Open Sans"/>
        </w:rPr>
        <w:t xml:space="preserve"> Australian Institute of Health and Welfare, </w:t>
      </w:r>
      <w:r w:rsidRPr="00B27C20">
        <w:rPr>
          <w:rFonts w:cs="Open Sans"/>
          <w:i/>
          <w:iCs/>
        </w:rPr>
        <w:t>People with Disability in Australia, What Can Be Done to Improve the Evidence?</w:t>
      </w:r>
      <w:r w:rsidRPr="00B27C20">
        <w:rPr>
          <w:rFonts w:cs="Open Sans"/>
        </w:rPr>
        <w:t xml:space="preserve"> </w:t>
      </w:r>
      <w:r>
        <w:rPr>
          <w:rFonts w:cs="Open Sans"/>
        </w:rPr>
        <w:t xml:space="preserve">(3 September 2019) </w:t>
      </w:r>
      <w:r w:rsidRPr="00B27C20">
        <w:rPr>
          <w:rFonts w:cs="Open Sans"/>
        </w:rPr>
        <w:t>&lt;</w:t>
      </w:r>
      <w:r w:rsidRPr="0055096A">
        <w:t>https://pp.aihw.gov.au/reports/disability/people-with-disability-in-australia/key-data-gaps/what-can-be-done-to-improve-the-evidence</w:t>
      </w:r>
      <w:r w:rsidRPr="00B27C20">
        <w:rPr>
          <w:rFonts w:cs="Open Sans"/>
        </w:rPr>
        <w:t xml:space="preserve"> &gt;.</w:t>
      </w:r>
    </w:p>
  </w:endnote>
  <w:endnote w:id="314">
    <w:p w14:paraId="70378781" w14:textId="77777777" w:rsidR="00FD1665" w:rsidRPr="00B27C20" w:rsidRDefault="00FD1665" w:rsidP="003470BC">
      <w:pPr>
        <w:pStyle w:val="EndnoteText"/>
        <w:contextualSpacing/>
        <w:rPr>
          <w:rFonts w:cs="Open Sans"/>
          <w:highlight w:val="yellow"/>
        </w:rPr>
      </w:pPr>
      <w:r w:rsidRPr="00B27C20">
        <w:rPr>
          <w:rStyle w:val="EndnoteReference"/>
        </w:rPr>
        <w:endnoteRef/>
      </w:r>
      <w:r w:rsidRPr="00B27C20">
        <w:rPr>
          <w:rFonts w:cs="Open Sans"/>
        </w:rPr>
        <w:t xml:space="preserve"> Commonwealth of Australia, </w:t>
      </w:r>
      <w:r w:rsidRPr="00B27C20">
        <w:rPr>
          <w:rFonts w:cs="Open Sans"/>
          <w:i/>
          <w:iCs/>
        </w:rPr>
        <w:t>Combined Second and Third Periodic Reports Submitted by Australia under Article 35 of the Convention, Due in 2018</w:t>
      </w:r>
      <w:r w:rsidRPr="00B27C20">
        <w:rPr>
          <w:rFonts w:cs="Open Sans"/>
        </w:rPr>
        <w:t>, UN Doc CRPD/C/AUS/2-3 (5 February 2019) 11.</w:t>
      </w:r>
    </w:p>
  </w:endnote>
  <w:endnote w:id="315">
    <w:p w14:paraId="1D565CEC" w14:textId="77777777" w:rsidR="00FD1665" w:rsidRPr="00B27C20" w:rsidRDefault="00FD1665" w:rsidP="003470BC">
      <w:pPr>
        <w:pStyle w:val="EndnoteText"/>
        <w:contextualSpacing/>
        <w:rPr>
          <w:rFonts w:cs="Open Sans"/>
        </w:rPr>
      </w:pPr>
      <w:r w:rsidRPr="00B27C20">
        <w:rPr>
          <w:rStyle w:val="EndnoteReference"/>
        </w:rPr>
        <w:endnoteRef/>
      </w:r>
      <w:r w:rsidRPr="00B27C20">
        <w:rPr>
          <w:rFonts w:cs="Open Sans"/>
        </w:rPr>
        <w:t xml:space="preserve"> National Disability Insurance Agency, </w:t>
      </w:r>
      <w:r w:rsidRPr="00B27C20">
        <w:rPr>
          <w:rFonts w:cs="Open Sans"/>
          <w:i/>
          <w:iCs/>
        </w:rPr>
        <w:t>COAG Disability Reform Council Quarterly Report</w:t>
      </w:r>
      <w:r w:rsidRPr="00B27C20">
        <w:rPr>
          <w:rFonts w:cs="Open Sans"/>
        </w:rPr>
        <w:t xml:space="preserve"> (30 June 2019) 81.</w:t>
      </w:r>
    </w:p>
  </w:endnote>
  <w:endnote w:id="316">
    <w:p w14:paraId="4356EED6" w14:textId="77777777" w:rsidR="00FD1665" w:rsidRPr="00B27C20" w:rsidRDefault="00FD1665" w:rsidP="00320D38">
      <w:pPr>
        <w:pStyle w:val="EndnoteText"/>
        <w:contextualSpacing/>
        <w:rPr>
          <w:rFonts w:cs="Open Sans"/>
          <w:highlight w:val="yellow"/>
        </w:rPr>
      </w:pPr>
      <w:r w:rsidRPr="001361AD">
        <w:rPr>
          <w:rStyle w:val="EndnoteReference"/>
        </w:rPr>
        <w:endnoteRef/>
      </w:r>
      <w:r w:rsidRPr="001361AD">
        <w:rPr>
          <w:rStyle w:val="EndnoteReference"/>
        </w:rPr>
        <w:t xml:space="preserve"> </w:t>
      </w:r>
      <w:r>
        <w:rPr>
          <w:rFonts w:cs="Open Sans"/>
        </w:rPr>
        <w:t xml:space="preserve"> </w:t>
      </w:r>
      <w:r w:rsidRPr="003C146E">
        <w:rPr>
          <w:rFonts w:cs="Open Sans"/>
          <w:szCs w:val="24"/>
        </w:rPr>
        <w:t xml:space="preserve">The Benevolent Society, </w:t>
      </w:r>
      <w:r w:rsidRPr="003C146E">
        <w:rPr>
          <w:rFonts w:cs="Open Sans"/>
          <w:i/>
          <w:iCs/>
          <w:szCs w:val="24"/>
        </w:rPr>
        <w:t xml:space="preserve"> Submission No 92</w:t>
      </w:r>
      <w:r w:rsidRPr="003C146E">
        <w:rPr>
          <w:rFonts w:cs="Open Sans"/>
          <w:szCs w:val="24"/>
        </w:rPr>
        <w:t xml:space="preserve"> to Australian Human Rights Commission, </w:t>
      </w:r>
      <w:r w:rsidRPr="003C146E">
        <w:rPr>
          <w:rFonts w:cs="Open Sans"/>
          <w:i/>
          <w:iCs/>
          <w:szCs w:val="24"/>
        </w:rPr>
        <w:t xml:space="preserve"> Report under Article 44, Paragraph (1b), on the Convention of the Rights of the Child</w:t>
      </w:r>
      <w:r w:rsidRPr="003C146E">
        <w:rPr>
          <w:rFonts w:cs="Open Sans"/>
          <w:szCs w:val="24"/>
        </w:rPr>
        <w:t xml:space="preserve"> (30 May 2018) 13; Royal Australasian College of Physicians, </w:t>
      </w:r>
      <w:r w:rsidRPr="003C146E">
        <w:rPr>
          <w:rFonts w:cs="Open Sans"/>
          <w:i/>
          <w:iCs/>
          <w:szCs w:val="24"/>
        </w:rPr>
        <w:t>Submission No 60</w:t>
      </w:r>
      <w:r w:rsidRPr="003C146E">
        <w:rPr>
          <w:rFonts w:cs="Open Sans"/>
          <w:szCs w:val="24"/>
        </w:rPr>
        <w:t xml:space="preserve"> to Australian Human Rights Commission, </w:t>
      </w:r>
      <w:r w:rsidRPr="003C146E">
        <w:rPr>
          <w:rFonts w:cs="Open Sans"/>
          <w:i/>
          <w:iCs/>
          <w:szCs w:val="24"/>
        </w:rPr>
        <w:t>Report under Article 44, Paragraph 1(b), on the Convention on the Rights of the Child</w:t>
      </w:r>
      <w:r w:rsidRPr="003C146E">
        <w:rPr>
          <w:rFonts w:cs="Open Sans"/>
          <w:szCs w:val="24"/>
        </w:rPr>
        <w:t xml:space="preserve"> (30 May 2018).</w:t>
      </w:r>
      <w:r>
        <w:rPr>
          <w:rFonts w:cs="Open Sans"/>
        </w:rPr>
        <w:t xml:space="preserve"> </w:t>
      </w:r>
    </w:p>
  </w:endnote>
  <w:endnote w:id="317">
    <w:p w14:paraId="27DF9C11" w14:textId="77777777" w:rsidR="00FD1665" w:rsidRPr="00B27C20" w:rsidRDefault="00FD1665" w:rsidP="00D7732F">
      <w:pPr>
        <w:pStyle w:val="EndnoteText"/>
        <w:contextualSpacing/>
        <w:rPr>
          <w:rFonts w:cs="Open Sans"/>
          <w:highlight w:val="yellow"/>
        </w:rPr>
      </w:pPr>
      <w:r w:rsidRPr="00B27C20">
        <w:rPr>
          <w:rStyle w:val="EndnoteReference"/>
        </w:rPr>
        <w:endnoteRef/>
      </w:r>
      <w:r w:rsidRPr="00B27C20">
        <w:rPr>
          <w:rFonts w:cs="Open Sans"/>
        </w:rPr>
        <w:t xml:space="preserve"> Joint Standing Committee on the National Disability Insurance Scheme, </w:t>
      </w:r>
      <w:r w:rsidRPr="00B27C20">
        <w:rPr>
          <w:rFonts w:cs="Open Sans"/>
          <w:i/>
          <w:iCs/>
        </w:rPr>
        <w:t>Progress Report</w:t>
      </w:r>
      <w:r w:rsidRPr="00B27C20">
        <w:rPr>
          <w:rFonts w:cs="Open Sans"/>
        </w:rPr>
        <w:t xml:space="preserve"> (March 2019) 62.</w:t>
      </w:r>
    </w:p>
  </w:endnote>
  <w:endnote w:id="318">
    <w:p w14:paraId="4872FB3D" w14:textId="77777777" w:rsidR="00FD1665" w:rsidRPr="00B27C20" w:rsidRDefault="00FD1665" w:rsidP="00D7732F">
      <w:pPr>
        <w:pStyle w:val="EndnoteText"/>
        <w:contextualSpacing/>
        <w:rPr>
          <w:rFonts w:cs="Open Sans"/>
          <w:highlight w:val="yellow"/>
        </w:rPr>
      </w:pPr>
      <w:r w:rsidRPr="00B27C20">
        <w:rPr>
          <w:rStyle w:val="EndnoteReference"/>
        </w:rPr>
        <w:endnoteRef/>
      </w:r>
      <w:r w:rsidRPr="00B27C20">
        <w:rPr>
          <w:rFonts w:cs="Open Sans"/>
        </w:rPr>
        <w:t xml:space="preserve"> Joint Standing Committee on the National Disability Insurance Scheme, </w:t>
      </w:r>
      <w:r w:rsidRPr="00B27C20">
        <w:rPr>
          <w:rFonts w:cs="Open Sans"/>
          <w:i/>
          <w:iCs/>
        </w:rPr>
        <w:t>Progress Report</w:t>
      </w:r>
      <w:r w:rsidRPr="00B27C20">
        <w:rPr>
          <w:rFonts w:cs="Open Sans"/>
        </w:rPr>
        <w:t xml:space="preserve"> (March 2019) ix–x.</w:t>
      </w:r>
    </w:p>
  </w:endnote>
  <w:endnote w:id="319">
    <w:p w14:paraId="5D2D6556" w14:textId="77777777" w:rsidR="00FD1665" w:rsidRPr="00B27C20" w:rsidRDefault="00FD1665" w:rsidP="00BF3323">
      <w:pPr>
        <w:pStyle w:val="EndnoteText"/>
        <w:contextualSpacing/>
        <w:rPr>
          <w:rFonts w:cs="Open Sans"/>
          <w:highlight w:val="yellow"/>
        </w:rPr>
      </w:pPr>
      <w:r w:rsidRPr="00B27C20">
        <w:rPr>
          <w:rStyle w:val="EndnoteReference"/>
        </w:rPr>
        <w:endnoteRef/>
      </w:r>
      <w:r w:rsidRPr="00B27C20">
        <w:rPr>
          <w:rFonts w:cs="Open Sans"/>
        </w:rPr>
        <w:t xml:space="preserve"> Joint Standing Committee on the National Disability Insurance Scheme, </w:t>
      </w:r>
      <w:r w:rsidRPr="00B27C20">
        <w:rPr>
          <w:rFonts w:cs="Open Sans"/>
          <w:i/>
          <w:iCs/>
        </w:rPr>
        <w:t>Progress Report</w:t>
      </w:r>
      <w:r w:rsidRPr="00B27C20">
        <w:rPr>
          <w:rFonts w:cs="Open Sans"/>
        </w:rPr>
        <w:t xml:space="preserve"> (March 2019) 52.</w:t>
      </w:r>
    </w:p>
  </w:endnote>
  <w:endnote w:id="320">
    <w:p w14:paraId="3195877C" w14:textId="77777777" w:rsidR="00FD1665" w:rsidRPr="00B27C20" w:rsidRDefault="00FD1665" w:rsidP="00BF3323">
      <w:pPr>
        <w:pStyle w:val="EndnoteText"/>
        <w:contextualSpacing/>
        <w:rPr>
          <w:rFonts w:cs="Open Sans"/>
          <w:highlight w:val="yellow"/>
        </w:rPr>
      </w:pPr>
      <w:r w:rsidRPr="00B27C20">
        <w:rPr>
          <w:rStyle w:val="EndnoteReference"/>
        </w:rPr>
        <w:endnoteRef/>
      </w:r>
      <w:r w:rsidRPr="00B27C20">
        <w:rPr>
          <w:rFonts w:cs="Open Sans"/>
        </w:rPr>
        <w:t xml:space="preserve"> Joint Standing Committee on the National Disability Insurance Scheme, </w:t>
      </w:r>
      <w:r w:rsidRPr="00B27C20">
        <w:rPr>
          <w:rFonts w:cs="Open Sans"/>
          <w:i/>
          <w:iCs/>
        </w:rPr>
        <w:t>Progress Report</w:t>
      </w:r>
      <w:r w:rsidRPr="00B27C20">
        <w:rPr>
          <w:rFonts w:cs="Open Sans"/>
        </w:rPr>
        <w:t xml:space="preserve"> (March 2019) 52.</w:t>
      </w:r>
    </w:p>
  </w:endnote>
  <w:endnote w:id="321">
    <w:p w14:paraId="507B6175" w14:textId="77777777" w:rsidR="00FD1665" w:rsidRPr="00B27C20" w:rsidRDefault="00FD1665" w:rsidP="00BF3323">
      <w:pPr>
        <w:pStyle w:val="EndnoteText"/>
        <w:contextualSpacing/>
        <w:rPr>
          <w:rFonts w:cs="Open Sans"/>
          <w:highlight w:val="yellow"/>
        </w:rPr>
      </w:pPr>
      <w:r w:rsidRPr="00B27C20">
        <w:rPr>
          <w:rStyle w:val="EndnoteReference"/>
        </w:rPr>
        <w:endnoteRef/>
      </w:r>
      <w:r w:rsidRPr="00B27C20">
        <w:rPr>
          <w:rFonts w:cs="Open Sans"/>
        </w:rPr>
        <w:t xml:space="preserve"> Joint Standing Committee on the National Disability Insurance Scheme, </w:t>
      </w:r>
      <w:r w:rsidRPr="00B27C20">
        <w:rPr>
          <w:rFonts w:cs="Open Sans"/>
          <w:i/>
          <w:iCs/>
        </w:rPr>
        <w:t>Progress Report</w:t>
      </w:r>
      <w:r w:rsidRPr="00B27C20">
        <w:rPr>
          <w:rFonts w:cs="Open Sans"/>
        </w:rPr>
        <w:t xml:space="preserve"> (March 2019) 52.</w:t>
      </w:r>
    </w:p>
  </w:endnote>
  <w:endnote w:id="322">
    <w:p w14:paraId="2856B54C" w14:textId="77777777" w:rsidR="00FD1665" w:rsidRPr="00B27C20" w:rsidRDefault="00FD1665" w:rsidP="00BF3323">
      <w:pPr>
        <w:pStyle w:val="EndnoteText"/>
        <w:contextualSpacing/>
        <w:rPr>
          <w:rFonts w:cs="Open Sans"/>
          <w:highlight w:val="yellow"/>
        </w:rPr>
      </w:pPr>
      <w:r w:rsidRPr="00B27C20">
        <w:rPr>
          <w:rStyle w:val="EndnoteReference"/>
        </w:rPr>
        <w:endnoteRef/>
      </w:r>
      <w:r w:rsidRPr="00B27C20">
        <w:rPr>
          <w:rFonts w:cs="Open Sans"/>
        </w:rPr>
        <w:t xml:space="preserve"> Joint Standing Committee on the National Disability Insurance Scheme, </w:t>
      </w:r>
      <w:r w:rsidRPr="00B27C20">
        <w:rPr>
          <w:rFonts w:cs="Open Sans"/>
          <w:i/>
          <w:iCs/>
        </w:rPr>
        <w:t>Progress Report</w:t>
      </w:r>
      <w:r w:rsidRPr="00B27C20">
        <w:rPr>
          <w:rFonts w:cs="Open Sans"/>
        </w:rPr>
        <w:t xml:space="preserve"> (March 2019) 53.</w:t>
      </w:r>
    </w:p>
  </w:endnote>
  <w:endnote w:id="323">
    <w:p w14:paraId="158C6472" w14:textId="77777777" w:rsidR="00FD1665" w:rsidRPr="00B27C20" w:rsidRDefault="00FD1665" w:rsidP="00BF3323">
      <w:pPr>
        <w:pStyle w:val="EndnoteText"/>
        <w:contextualSpacing/>
        <w:rPr>
          <w:rFonts w:cs="Open Sans"/>
          <w:highlight w:val="yellow"/>
        </w:rPr>
      </w:pPr>
      <w:r w:rsidRPr="00B27C20">
        <w:rPr>
          <w:rStyle w:val="EndnoteReference"/>
        </w:rPr>
        <w:endnoteRef/>
      </w:r>
      <w:r w:rsidRPr="00B27C20">
        <w:rPr>
          <w:rFonts w:cs="Open Sans"/>
        </w:rPr>
        <w:t xml:space="preserve"> Social Policy Research Centre, </w:t>
      </w:r>
      <w:r w:rsidRPr="00B27C20">
        <w:rPr>
          <w:rFonts w:cs="Open Sans"/>
          <w:i/>
          <w:iCs/>
        </w:rPr>
        <w:t>Review of Implementation of the National Disability Strategy 2010-2020</w:t>
      </w:r>
      <w:r w:rsidRPr="00B27C20">
        <w:rPr>
          <w:rFonts w:cs="Open Sans"/>
        </w:rPr>
        <w:t xml:space="preserve"> (Final Report, August 2018) 2.</w:t>
      </w:r>
    </w:p>
  </w:endnote>
  <w:endnote w:id="324">
    <w:p w14:paraId="45F62BE0" w14:textId="01D029A7" w:rsidR="00FD1665" w:rsidRDefault="00FD1665" w:rsidP="00BF3323">
      <w:pPr>
        <w:pStyle w:val="EndnoteText"/>
      </w:pPr>
      <w:r>
        <w:rPr>
          <w:rStyle w:val="EndnoteReference"/>
        </w:rPr>
        <w:endnoteRef/>
      </w:r>
      <w:r>
        <w:t xml:space="preserve"> Department of Social Services (Cth), </w:t>
      </w:r>
      <w:r w:rsidRPr="007C4BDD">
        <w:rPr>
          <w:i/>
          <w:iCs/>
        </w:rPr>
        <w:t>National Disability Strategy 2010–2020</w:t>
      </w:r>
      <w:r>
        <w:t xml:space="preserve"> (</w:t>
      </w:r>
      <w:r w:rsidRPr="001E3174">
        <w:t>2011) www.dss.gov.au/our-responsibilities/disability-and-carers/publications-articles/policy-research/national-disability-strategy-2010-2020</w:t>
      </w:r>
      <w:r>
        <w:t xml:space="preserve">. </w:t>
      </w:r>
    </w:p>
  </w:endnote>
  <w:endnote w:id="325">
    <w:p w14:paraId="0FFE0EA3" w14:textId="77777777" w:rsidR="00FD1665" w:rsidRPr="00B27C20" w:rsidRDefault="00FD1665" w:rsidP="00BF3323">
      <w:pPr>
        <w:pStyle w:val="Bibliography"/>
        <w:spacing w:before="0" w:after="0"/>
        <w:rPr>
          <w:rFonts w:cs="Open Sans"/>
          <w:sz w:val="20"/>
          <w:szCs w:val="20"/>
        </w:rPr>
      </w:pPr>
      <w:r w:rsidRPr="00B27C20">
        <w:rPr>
          <w:rStyle w:val="EndnoteReference"/>
          <w:szCs w:val="20"/>
        </w:rPr>
        <w:endnoteRef/>
      </w:r>
      <w:r w:rsidRPr="00B27C20">
        <w:rPr>
          <w:rFonts w:cs="Open Sans"/>
          <w:sz w:val="20"/>
          <w:szCs w:val="20"/>
        </w:rPr>
        <w:t xml:space="preserve"> Social Policy Research Centre, </w:t>
      </w:r>
      <w:r w:rsidRPr="00B27C20">
        <w:rPr>
          <w:rFonts w:cs="Open Sans"/>
          <w:i/>
          <w:iCs/>
          <w:sz w:val="20"/>
          <w:szCs w:val="20"/>
        </w:rPr>
        <w:t>Review of Implementation of the National Disability Strategy 2010-2020</w:t>
      </w:r>
      <w:r w:rsidRPr="00B27C20">
        <w:rPr>
          <w:rFonts w:cs="Open Sans"/>
          <w:sz w:val="20"/>
          <w:szCs w:val="20"/>
        </w:rPr>
        <w:t xml:space="preserve"> (Final Report, August 2018) 1.</w:t>
      </w:r>
    </w:p>
  </w:endnote>
  <w:endnote w:id="326">
    <w:p w14:paraId="20844A06" w14:textId="77777777" w:rsidR="00FD1665" w:rsidRPr="00B27C20" w:rsidRDefault="00FD1665" w:rsidP="00BF3323">
      <w:pPr>
        <w:pStyle w:val="EndnoteText"/>
        <w:contextualSpacing/>
        <w:rPr>
          <w:rFonts w:cs="Open Sans"/>
          <w:highlight w:val="yellow"/>
        </w:rPr>
      </w:pPr>
      <w:r w:rsidRPr="00B27C20">
        <w:rPr>
          <w:rStyle w:val="EndnoteReference"/>
        </w:rPr>
        <w:endnoteRef/>
      </w:r>
      <w:r w:rsidRPr="00B27C20">
        <w:rPr>
          <w:rFonts w:cs="Open Sans"/>
        </w:rPr>
        <w:t xml:space="preserve"> Social Policy Research Centre, </w:t>
      </w:r>
      <w:r w:rsidRPr="00B27C20">
        <w:rPr>
          <w:rFonts w:cs="Open Sans"/>
          <w:i/>
          <w:iCs/>
        </w:rPr>
        <w:t>Review of Implementation of the National Disability Strategy 2010-2020</w:t>
      </w:r>
      <w:r w:rsidRPr="00B27C20">
        <w:rPr>
          <w:rFonts w:cs="Open Sans"/>
        </w:rPr>
        <w:t xml:space="preserve"> (Final Report, August 2018) 34</w:t>
      </w:r>
      <w:r>
        <w:rPr>
          <w:rFonts w:cs="Open Sans"/>
        </w:rPr>
        <w:t>–</w:t>
      </w:r>
      <w:r w:rsidRPr="00B27C20">
        <w:rPr>
          <w:rFonts w:cs="Open Sans"/>
        </w:rPr>
        <w:t xml:space="preserve">5. </w:t>
      </w:r>
    </w:p>
  </w:endnote>
  <w:endnote w:id="327">
    <w:p w14:paraId="131880C3" w14:textId="77777777" w:rsidR="00FD1665" w:rsidRDefault="00FD1665" w:rsidP="00BF3323">
      <w:pPr>
        <w:pStyle w:val="EndnoteText"/>
      </w:pPr>
      <w:r>
        <w:rPr>
          <w:rStyle w:val="EndnoteReference"/>
        </w:rPr>
        <w:endnoteRef/>
      </w:r>
      <w:r>
        <w:t xml:space="preserve"> </w:t>
      </w:r>
      <w:r w:rsidRPr="00274992">
        <w:rPr>
          <w:rFonts w:cs="Open Sans"/>
          <w:szCs w:val="24"/>
        </w:rPr>
        <w:t xml:space="preserve">United Nations Committee on the Rights of the Child, </w:t>
      </w:r>
      <w:r w:rsidRPr="00274992">
        <w:rPr>
          <w:rFonts w:cs="Open Sans"/>
          <w:i/>
          <w:iCs/>
          <w:szCs w:val="24"/>
        </w:rPr>
        <w:t>Concluding Observations on the Combined Fifth and Sixth Periodic Reports of Australia</w:t>
      </w:r>
      <w:r w:rsidRPr="00274992">
        <w:rPr>
          <w:rFonts w:cs="Open Sans"/>
          <w:szCs w:val="24"/>
        </w:rPr>
        <w:t>, 82nd Sess, UN Doc CRC/C/AUS/CO/5-6 (30 September 2019) para 35(a)</w:t>
      </w:r>
      <w:r>
        <w:rPr>
          <w:rFonts w:cs="Open Sans"/>
          <w:szCs w:val="24"/>
        </w:rPr>
        <w:t>–</w:t>
      </w:r>
      <w:r w:rsidRPr="00274992">
        <w:rPr>
          <w:rFonts w:cs="Open Sans"/>
          <w:szCs w:val="24"/>
        </w:rPr>
        <w:t>(b).</w:t>
      </w:r>
      <w:r>
        <w:t xml:space="preserve"> </w:t>
      </w:r>
    </w:p>
  </w:endnote>
  <w:endnote w:id="328">
    <w:p w14:paraId="27F07E0D" w14:textId="77777777" w:rsidR="00FD1665" w:rsidRPr="00B27C20" w:rsidRDefault="00FD1665" w:rsidP="00BF3323">
      <w:pPr>
        <w:pStyle w:val="EndnoteText"/>
        <w:contextualSpacing/>
        <w:rPr>
          <w:rFonts w:cs="Open Sans"/>
          <w:highlight w:val="yellow"/>
        </w:rPr>
      </w:pPr>
      <w:r w:rsidRPr="002D0DBF">
        <w:rPr>
          <w:rStyle w:val="EndnoteReference"/>
        </w:rPr>
        <w:endnoteRef/>
      </w:r>
      <w:r w:rsidRPr="002D0DBF">
        <w:rPr>
          <w:rFonts w:cs="Open Sans"/>
        </w:rPr>
        <w:t xml:space="preserve"> </w:t>
      </w:r>
      <w:r w:rsidRPr="001361AD">
        <w:rPr>
          <w:rFonts w:cs="Open Sans"/>
          <w:szCs w:val="24"/>
        </w:rPr>
        <w:t xml:space="preserve">Australian Lawyers for Human Rights, </w:t>
      </w:r>
      <w:r w:rsidRPr="001361AD">
        <w:rPr>
          <w:rFonts w:cs="Open Sans"/>
          <w:i/>
          <w:iCs/>
          <w:szCs w:val="24"/>
        </w:rPr>
        <w:t>Submission No 100</w:t>
      </w:r>
      <w:r w:rsidRPr="001361AD">
        <w:rPr>
          <w:rFonts w:cs="Open Sans"/>
          <w:szCs w:val="24"/>
        </w:rPr>
        <w:t xml:space="preserve"> to Australian Human Rights Commission, </w:t>
      </w:r>
      <w:r w:rsidRPr="001361AD">
        <w:rPr>
          <w:rFonts w:cs="Open Sans"/>
          <w:i/>
          <w:iCs/>
          <w:szCs w:val="24"/>
        </w:rPr>
        <w:t>Report under Article 44, Paragraph 1(b), on the Convention on the Rights of the Child</w:t>
      </w:r>
      <w:r w:rsidRPr="001361AD">
        <w:rPr>
          <w:rFonts w:cs="Open Sans"/>
          <w:szCs w:val="24"/>
        </w:rPr>
        <w:t xml:space="preserve"> (30 May 2018) 22.</w:t>
      </w:r>
    </w:p>
  </w:endnote>
  <w:endnote w:id="329">
    <w:p w14:paraId="502089DF" w14:textId="77777777" w:rsidR="00FD1665" w:rsidRDefault="00FD1665" w:rsidP="00BF3323">
      <w:pPr>
        <w:pStyle w:val="EndnoteText"/>
      </w:pPr>
      <w:r>
        <w:rPr>
          <w:rStyle w:val="EndnoteReference"/>
        </w:rPr>
        <w:endnoteRef/>
      </w:r>
      <w:r>
        <w:t xml:space="preserve"> </w:t>
      </w:r>
      <w:r w:rsidRPr="00274992">
        <w:rPr>
          <w:rFonts w:cs="Open Sans"/>
          <w:szCs w:val="24"/>
        </w:rPr>
        <w:t xml:space="preserve">United Nations Committee on the Rights of the Child, </w:t>
      </w:r>
      <w:r w:rsidRPr="00274992">
        <w:rPr>
          <w:rFonts w:cs="Open Sans"/>
          <w:i/>
          <w:iCs/>
          <w:szCs w:val="24"/>
        </w:rPr>
        <w:t>Concluding Observations on the Combined Fifth and Sixth Periodic Reports of Australia</w:t>
      </w:r>
      <w:r w:rsidRPr="00274992">
        <w:rPr>
          <w:rFonts w:cs="Open Sans"/>
          <w:szCs w:val="24"/>
        </w:rPr>
        <w:t>, 82nd Sess, UN Doc CRC/C/AUS/CO/5-6 (30 September 2019) para 30(g).</w:t>
      </w:r>
    </w:p>
  </w:endnote>
  <w:endnote w:id="330">
    <w:p w14:paraId="2F9CC342" w14:textId="77777777" w:rsidR="00FD1665" w:rsidRPr="00B27C20" w:rsidRDefault="00FD1665" w:rsidP="00BF3323">
      <w:pPr>
        <w:pStyle w:val="EndnoteText"/>
        <w:contextualSpacing/>
        <w:rPr>
          <w:rFonts w:cs="Open Sans"/>
          <w:highlight w:val="yellow"/>
        </w:rPr>
      </w:pPr>
      <w:r w:rsidRPr="00901991">
        <w:rPr>
          <w:rStyle w:val="EndnoteReference"/>
        </w:rPr>
        <w:endnoteRef/>
      </w:r>
      <w:r w:rsidRPr="00901991">
        <w:rPr>
          <w:rFonts w:cs="Open Sans"/>
        </w:rPr>
        <w:t xml:space="preserve"> </w:t>
      </w:r>
      <w:r w:rsidRPr="005D7D04">
        <w:rPr>
          <w:rFonts w:cs="Open Sans"/>
          <w:szCs w:val="24"/>
        </w:rPr>
        <w:t xml:space="preserve">Department of Health (Cth), </w:t>
      </w:r>
      <w:r w:rsidRPr="005D7D04">
        <w:rPr>
          <w:rFonts w:cs="Open Sans"/>
          <w:i/>
          <w:iCs/>
          <w:szCs w:val="24"/>
        </w:rPr>
        <w:t>The Mental Health of Children and Adolescents, Report on the Second Australian Child and Adolescent Survey of Mental Health and Wellbeing</w:t>
      </w:r>
      <w:r w:rsidRPr="005D7D04">
        <w:rPr>
          <w:rFonts w:cs="Open Sans"/>
          <w:szCs w:val="24"/>
        </w:rPr>
        <w:t xml:space="preserve"> (August 2015) iii.</w:t>
      </w:r>
    </w:p>
  </w:endnote>
  <w:endnote w:id="331">
    <w:p w14:paraId="2BFB7A5E" w14:textId="77777777" w:rsidR="00FD1665" w:rsidRPr="00B27C20" w:rsidRDefault="00FD1665" w:rsidP="00BF3323">
      <w:pPr>
        <w:pStyle w:val="EndnoteText"/>
        <w:contextualSpacing/>
        <w:rPr>
          <w:rFonts w:cs="Open Sans"/>
          <w:highlight w:val="yellow"/>
        </w:rPr>
      </w:pPr>
      <w:r w:rsidRPr="00901991">
        <w:rPr>
          <w:rStyle w:val="EndnoteReference"/>
        </w:rPr>
        <w:endnoteRef/>
      </w:r>
      <w:r w:rsidRPr="00901991">
        <w:rPr>
          <w:rFonts w:cs="Open Sans"/>
        </w:rPr>
        <w:t xml:space="preserve"> </w:t>
      </w:r>
      <w:r w:rsidRPr="005D7D04">
        <w:rPr>
          <w:rFonts w:cs="Open Sans"/>
          <w:szCs w:val="24"/>
        </w:rPr>
        <w:t xml:space="preserve">Department of Health (Cth), </w:t>
      </w:r>
      <w:r w:rsidRPr="005D7D04">
        <w:rPr>
          <w:rFonts w:cs="Open Sans"/>
          <w:i/>
          <w:iCs/>
          <w:szCs w:val="24"/>
        </w:rPr>
        <w:t>The Mental Health of Children and Adolescents, Report on the Second Australian Child and Adolescent Survey of Mental Health and Wellbeing</w:t>
      </w:r>
      <w:r w:rsidRPr="005D7D04">
        <w:rPr>
          <w:rFonts w:cs="Open Sans"/>
          <w:szCs w:val="24"/>
        </w:rPr>
        <w:t xml:space="preserve"> (August 2015) 4</w:t>
      </w:r>
      <w:r>
        <w:rPr>
          <w:rFonts w:cs="Open Sans"/>
          <w:szCs w:val="24"/>
        </w:rPr>
        <w:t>–</w:t>
      </w:r>
      <w:r w:rsidRPr="005D7D04">
        <w:rPr>
          <w:rFonts w:cs="Open Sans"/>
          <w:szCs w:val="24"/>
        </w:rPr>
        <w:t>12.</w:t>
      </w:r>
    </w:p>
  </w:endnote>
  <w:endnote w:id="332">
    <w:p w14:paraId="6992353F" w14:textId="77777777" w:rsidR="00FD1665" w:rsidRPr="00B27C20" w:rsidRDefault="00FD1665" w:rsidP="00BF3323">
      <w:pPr>
        <w:pStyle w:val="CommentText"/>
        <w:spacing w:after="0"/>
        <w:contextualSpacing/>
        <w:rPr>
          <w:rFonts w:cs="Open Sans"/>
          <w:highlight w:val="yellow"/>
        </w:rPr>
      </w:pPr>
      <w:r w:rsidRPr="00D43C5A">
        <w:rPr>
          <w:rStyle w:val="EndnoteReference"/>
        </w:rPr>
        <w:endnoteRef/>
      </w:r>
      <w:r w:rsidRPr="00D43C5A">
        <w:rPr>
          <w:rFonts w:cs="Open Sans"/>
        </w:rPr>
        <w:t xml:space="preserve"> </w:t>
      </w:r>
      <w:r w:rsidRPr="00D43C5A">
        <w:rPr>
          <w:rFonts w:cs="Open Sans"/>
          <w:szCs w:val="24"/>
        </w:rPr>
        <w:t xml:space="preserve">Mission Australia, </w:t>
      </w:r>
      <w:r w:rsidRPr="00D43C5A">
        <w:rPr>
          <w:rFonts w:cs="Open Sans"/>
          <w:i/>
          <w:iCs/>
          <w:szCs w:val="24"/>
        </w:rPr>
        <w:t>Youth Survey Report 2018</w:t>
      </w:r>
      <w:r w:rsidRPr="00D43C5A">
        <w:rPr>
          <w:rFonts w:cs="Open Sans"/>
          <w:szCs w:val="24"/>
        </w:rPr>
        <w:t xml:space="preserve"> (Report, 2018) 2.</w:t>
      </w:r>
    </w:p>
  </w:endnote>
  <w:endnote w:id="333">
    <w:p w14:paraId="271CA890" w14:textId="77777777" w:rsidR="00FD1665" w:rsidRPr="00B27C20" w:rsidRDefault="00FD1665" w:rsidP="001B181E">
      <w:pPr>
        <w:pStyle w:val="EndnoteText"/>
        <w:contextualSpacing/>
        <w:rPr>
          <w:rFonts w:cs="Open Sans"/>
          <w:highlight w:val="yellow"/>
        </w:rPr>
      </w:pPr>
      <w:r w:rsidRPr="00DD3831">
        <w:rPr>
          <w:rStyle w:val="EndnoteReference"/>
        </w:rPr>
        <w:endnoteRef/>
      </w:r>
      <w:r w:rsidRPr="00DD3831">
        <w:rPr>
          <w:rFonts w:cs="Open Sans"/>
        </w:rPr>
        <w:t xml:space="preserve"> </w:t>
      </w:r>
      <w:r w:rsidRPr="00DD3831">
        <w:rPr>
          <w:rFonts w:cs="Open Sans"/>
          <w:szCs w:val="24"/>
        </w:rPr>
        <w:t xml:space="preserve">Headspace, </w:t>
      </w:r>
      <w:r w:rsidRPr="00DD3831">
        <w:rPr>
          <w:rFonts w:cs="Open Sans"/>
          <w:i/>
          <w:iCs/>
          <w:szCs w:val="24"/>
        </w:rPr>
        <w:t>Who We Are</w:t>
      </w:r>
      <w:r>
        <w:rPr>
          <w:rFonts w:cs="Open Sans"/>
          <w:szCs w:val="24"/>
        </w:rPr>
        <w:t xml:space="preserve"> (2019)</w:t>
      </w:r>
      <w:r w:rsidRPr="00DD3831">
        <w:rPr>
          <w:rFonts w:cs="Open Sans"/>
          <w:szCs w:val="24"/>
        </w:rPr>
        <w:t xml:space="preserve"> &lt;www.headspace.org.au/about-us/who-we-are/&gt;.</w:t>
      </w:r>
    </w:p>
  </w:endnote>
  <w:endnote w:id="334">
    <w:p w14:paraId="117B740F" w14:textId="77777777" w:rsidR="00FD1665" w:rsidRPr="00B27C20" w:rsidRDefault="00FD1665" w:rsidP="001B181E">
      <w:pPr>
        <w:pStyle w:val="EndnoteText"/>
        <w:contextualSpacing/>
        <w:rPr>
          <w:rFonts w:cs="Open Sans"/>
          <w:highlight w:val="yellow"/>
        </w:rPr>
      </w:pPr>
      <w:r w:rsidRPr="00D422F3">
        <w:rPr>
          <w:rStyle w:val="EndnoteReference"/>
        </w:rPr>
        <w:endnoteRef/>
      </w:r>
      <w:r w:rsidRPr="00D422F3">
        <w:rPr>
          <w:rFonts w:cs="Open Sans"/>
        </w:rPr>
        <w:t xml:space="preserve"> </w:t>
      </w:r>
      <w:r w:rsidRPr="00D422F3">
        <w:rPr>
          <w:rFonts w:cs="Open Sans"/>
          <w:szCs w:val="24"/>
        </w:rPr>
        <w:t xml:space="preserve">Kids Helpline, </w:t>
      </w:r>
      <w:r w:rsidRPr="00D422F3">
        <w:rPr>
          <w:rFonts w:cs="Open Sans"/>
          <w:i/>
          <w:iCs/>
          <w:szCs w:val="24"/>
        </w:rPr>
        <w:t>Anytime, Any Reason—Insights 2018</w:t>
      </w:r>
      <w:r w:rsidRPr="00D422F3">
        <w:rPr>
          <w:rFonts w:cs="Open Sans"/>
          <w:szCs w:val="24"/>
        </w:rPr>
        <w:t xml:space="preserve"> (Report 2018) 10.</w:t>
      </w:r>
    </w:p>
  </w:endnote>
  <w:endnote w:id="335">
    <w:p w14:paraId="48200B76" w14:textId="77777777" w:rsidR="00FD1665" w:rsidRPr="00B27C20" w:rsidRDefault="00FD1665" w:rsidP="001B181E">
      <w:pPr>
        <w:pStyle w:val="EndnoteText"/>
        <w:contextualSpacing/>
        <w:rPr>
          <w:rFonts w:cs="Open Sans"/>
          <w:highlight w:val="yellow"/>
        </w:rPr>
      </w:pPr>
      <w:r w:rsidRPr="00D422F3">
        <w:rPr>
          <w:rStyle w:val="EndnoteReference"/>
        </w:rPr>
        <w:endnoteRef/>
      </w:r>
      <w:r>
        <w:rPr>
          <w:rFonts w:cs="Open Sans"/>
        </w:rPr>
        <w:t xml:space="preserve"> </w:t>
      </w:r>
      <w:r w:rsidRPr="002E6879">
        <w:rPr>
          <w:rFonts w:cs="Open Sans"/>
          <w:szCs w:val="24"/>
        </w:rPr>
        <w:t xml:space="preserve">National Mental Health Commission, </w:t>
      </w:r>
      <w:r w:rsidRPr="002E6879">
        <w:rPr>
          <w:rFonts w:cs="Open Sans"/>
          <w:i/>
          <w:iCs/>
          <w:szCs w:val="24"/>
        </w:rPr>
        <w:t>Submission No 54</w:t>
      </w:r>
      <w:r w:rsidRPr="002E6879">
        <w:rPr>
          <w:rFonts w:cs="Open Sans"/>
          <w:szCs w:val="24"/>
        </w:rPr>
        <w:t xml:space="preserve"> to Australian Human Rights Commission, </w:t>
      </w:r>
      <w:r w:rsidRPr="002E6879">
        <w:rPr>
          <w:rFonts w:cs="Open Sans"/>
          <w:i/>
          <w:iCs/>
          <w:szCs w:val="24"/>
        </w:rPr>
        <w:t>Report under Article 44, Paragraph 1(b), on the Convention on the Rights of the Child</w:t>
      </w:r>
      <w:r w:rsidRPr="002E6879">
        <w:rPr>
          <w:rFonts w:cs="Open Sans"/>
          <w:szCs w:val="24"/>
        </w:rPr>
        <w:t xml:space="preserve"> (30 May 2018) 4.</w:t>
      </w:r>
      <w:r w:rsidRPr="00D422F3">
        <w:rPr>
          <w:rFonts w:cs="Open Sans"/>
        </w:rPr>
        <w:t xml:space="preserve"> </w:t>
      </w:r>
      <w:r>
        <w:rPr>
          <w:rFonts w:cs="Open Sans"/>
        </w:rPr>
        <w:t xml:space="preserve">  </w:t>
      </w:r>
    </w:p>
  </w:endnote>
  <w:endnote w:id="336">
    <w:p w14:paraId="2BD05B13" w14:textId="77777777" w:rsidR="00FD1665" w:rsidRPr="00B27C20" w:rsidRDefault="00FD1665" w:rsidP="001B181E">
      <w:pPr>
        <w:pStyle w:val="EndnoteText"/>
        <w:contextualSpacing/>
        <w:rPr>
          <w:rFonts w:cs="Open Sans"/>
          <w:highlight w:val="yellow"/>
        </w:rPr>
      </w:pPr>
      <w:r w:rsidRPr="005F1D33">
        <w:rPr>
          <w:rStyle w:val="EndnoteReference"/>
        </w:rPr>
        <w:endnoteRef/>
      </w:r>
      <w:r w:rsidRPr="005F1D33">
        <w:rPr>
          <w:rFonts w:cs="Open Sans"/>
        </w:rPr>
        <w:t xml:space="preserve"> </w:t>
      </w:r>
      <w:r w:rsidRPr="005F1D33">
        <w:rPr>
          <w:rFonts w:cs="Open Sans"/>
          <w:szCs w:val="24"/>
        </w:rPr>
        <w:t xml:space="preserve">Commonwealth of Australia, </w:t>
      </w:r>
      <w:r w:rsidRPr="005F1D33">
        <w:rPr>
          <w:rFonts w:cs="Open Sans"/>
          <w:i/>
          <w:iCs/>
          <w:szCs w:val="24"/>
        </w:rPr>
        <w:t>Budget 2019</w:t>
      </w:r>
      <w:r>
        <w:rPr>
          <w:rFonts w:cs="Open Sans"/>
          <w:i/>
          <w:iCs/>
          <w:szCs w:val="24"/>
        </w:rPr>
        <w:t>–</w:t>
      </w:r>
      <w:r w:rsidRPr="005F1D33">
        <w:rPr>
          <w:rFonts w:cs="Open Sans"/>
          <w:i/>
          <w:iCs/>
          <w:szCs w:val="24"/>
        </w:rPr>
        <w:t>20, Budget Strategy and Outlook, Budget Paper No.1</w:t>
      </w:r>
      <w:r w:rsidRPr="005F1D33">
        <w:rPr>
          <w:rFonts w:cs="Open Sans"/>
          <w:szCs w:val="24"/>
        </w:rPr>
        <w:t xml:space="preserve"> (2 April 2019) 21.</w:t>
      </w:r>
    </w:p>
  </w:endnote>
  <w:endnote w:id="337">
    <w:p w14:paraId="73429F92" w14:textId="77777777" w:rsidR="00FD1665" w:rsidRPr="00B27C20" w:rsidRDefault="00FD1665" w:rsidP="001B181E">
      <w:pPr>
        <w:pStyle w:val="EndnoteText"/>
        <w:contextualSpacing/>
        <w:rPr>
          <w:rFonts w:cs="Open Sans"/>
          <w:highlight w:val="yellow"/>
        </w:rPr>
      </w:pPr>
      <w:r w:rsidRPr="005F1D33">
        <w:rPr>
          <w:rStyle w:val="EndnoteReference"/>
        </w:rPr>
        <w:endnoteRef/>
      </w:r>
      <w:r w:rsidRPr="005F1D33">
        <w:rPr>
          <w:rFonts w:cs="Open Sans"/>
        </w:rPr>
        <w:t xml:space="preserve"> </w:t>
      </w:r>
      <w:r w:rsidRPr="005D7D04">
        <w:rPr>
          <w:rFonts w:cs="Open Sans"/>
          <w:szCs w:val="24"/>
        </w:rPr>
        <w:t xml:space="preserve">Department of Health (Cth), </w:t>
      </w:r>
      <w:r w:rsidRPr="005D7D04">
        <w:rPr>
          <w:rFonts w:cs="Open Sans"/>
          <w:i/>
          <w:iCs/>
          <w:szCs w:val="24"/>
        </w:rPr>
        <w:t>National Action Plan for the Health of Children and Young People 2020</w:t>
      </w:r>
      <w:r>
        <w:rPr>
          <w:rFonts w:cs="Open Sans"/>
          <w:i/>
          <w:iCs/>
          <w:szCs w:val="24"/>
        </w:rPr>
        <w:t>–</w:t>
      </w:r>
      <w:r w:rsidRPr="005D7D04">
        <w:rPr>
          <w:rFonts w:cs="Open Sans"/>
          <w:i/>
          <w:iCs/>
          <w:szCs w:val="24"/>
        </w:rPr>
        <w:t>2030</w:t>
      </w:r>
      <w:r w:rsidRPr="005D7D04">
        <w:rPr>
          <w:rFonts w:cs="Open Sans"/>
          <w:szCs w:val="24"/>
        </w:rPr>
        <w:t xml:space="preserve"> </w:t>
      </w:r>
      <w:r>
        <w:rPr>
          <w:rFonts w:cs="Open Sans"/>
          <w:szCs w:val="24"/>
        </w:rPr>
        <w:t xml:space="preserve">(2019) </w:t>
      </w:r>
      <w:r w:rsidRPr="005D7D04">
        <w:rPr>
          <w:rFonts w:cs="Open Sans"/>
          <w:szCs w:val="24"/>
        </w:rPr>
        <w:t>20–21.</w:t>
      </w:r>
    </w:p>
  </w:endnote>
  <w:endnote w:id="338">
    <w:p w14:paraId="5DF0A2AB" w14:textId="77777777" w:rsidR="00FD1665" w:rsidRPr="00B27C20" w:rsidRDefault="00FD1665" w:rsidP="001B181E">
      <w:pPr>
        <w:pStyle w:val="EndnoteText"/>
        <w:contextualSpacing/>
        <w:rPr>
          <w:rFonts w:cs="Open Sans"/>
          <w:highlight w:val="yellow"/>
        </w:rPr>
      </w:pPr>
      <w:r w:rsidRPr="002E6879">
        <w:rPr>
          <w:rStyle w:val="EndnoteReference"/>
        </w:rPr>
        <w:endnoteRef/>
      </w:r>
      <w:r w:rsidRPr="002E6879">
        <w:rPr>
          <w:rFonts w:cs="Open Sans"/>
        </w:rPr>
        <w:t xml:space="preserve"> </w:t>
      </w:r>
      <w:r w:rsidRPr="005D7D04">
        <w:rPr>
          <w:rFonts w:cs="Open Sans"/>
          <w:szCs w:val="24"/>
        </w:rPr>
        <w:t xml:space="preserve">Department of Health (Cth), </w:t>
      </w:r>
      <w:r w:rsidRPr="005D7D04">
        <w:rPr>
          <w:rFonts w:cs="Open Sans"/>
          <w:i/>
          <w:iCs/>
          <w:szCs w:val="24"/>
        </w:rPr>
        <w:t>Australia’s Long Term National Health Plan to Build the World’s Best Health System</w:t>
      </w:r>
      <w:r w:rsidRPr="005D7D04">
        <w:rPr>
          <w:rFonts w:cs="Open Sans"/>
          <w:szCs w:val="24"/>
        </w:rPr>
        <w:t xml:space="preserve"> (August 2019) 13.</w:t>
      </w:r>
      <w:r w:rsidRPr="002E6879">
        <w:rPr>
          <w:rFonts w:cs="Open Sans"/>
        </w:rPr>
        <w:t xml:space="preserve"> </w:t>
      </w:r>
    </w:p>
  </w:endnote>
  <w:endnote w:id="339">
    <w:p w14:paraId="54CB9847" w14:textId="77777777" w:rsidR="00FD1665" w:rsidRPr="00B27C20" w:rsidRDefault="00FD1665" w:rsidP="001B181E">
      <w:pPr>
        <w:pStyle w:val="EndnoteText"/>
        <w:contextualSpacing/>
        <w:rPr>
          <w:rFonts w:cs="Open Sans"/>
          <w:highlight w:val="yellow"/>
        </w:rPr>
      </w:pPr>
      <w:r w:rsidRPr="002E6879">
        <w:rPr>
          <w:rStyle w:val="EndnoteReference"/>
        </w:rPr>
        <w:endnoteRef/>
      </w:r>
      <w:r w:rsidRPr="002E6879">
        <w:rPr>
          <w:rFonts w:cs="Open Sans"/>
        </w:rPr>
        <w:t xml:space="preserve"> </w:t>
      </w:r>
      <w:r w:rsidRPr="009810ED">
        <w:rPr>
          <w:rFonts w:cs="Open Sans"/>
          <w:szCs w:val="24"/>
        </w:rPr>
        <w:t xml:space="preserve">Department of Health (Cth), </w:t>
      </w:r>
      <w:r w:rsidRPr="009810ED">
        <w:rPr>
          <w:rFonts w:cs="Open Sans"/>
          <w:i/>
          <w:iCs/>
          <w:szCs w:val="24"/>
        </w:rPr>
        <w:t>The Fifth National Mental Health and Suicide Prevention Plan</w:t>
      </w:r>
      <w:r w:rsidRPr="009810ED">
        <w:rPr>
          <w:rFonts w:cs="Open Sans"/>
          <w:szCs w:val="24"/>
        </w:rPr>
        <w:t xml:space="preserve"> (August 2017) 7.</w:t>
      </w:r>
    </w:p>
  </w:endnote>
  <w:endnote w:id="340">
    <w:p w14:paraId="219DCECF" w14:textId="77777777" w:rsidR="00FD1665" w:rsidRPr="00B27C20" w:rsidRDefault="00FD1665" w:rsidP="001B181E">
      <w:pPr>
        <w:pStyle w:val="EndnoteText"/>
        <w:contextualSpacing/>
        <w:rPr>
          <w:rFonts w:cs="Open Sans"/>
          <w:highlight w:val="yellow"/>
        </w:rPr>
      </w:pPr>
      <w:r w:rsidRPr="004A1765">
        <w:rPr>
          <w:rStyle w:val="EndnoteReference"/>
        </w:rPr>
        <w:endnoteRef/>
      </w:r>
      <w:r w:rsidRPr="004A1765">
        <w:rPr>
          <w:rFonts w:cs="Open Sans"/>
        </w:rPr>
        <w:t xml:space="preserve"> </w:t>
      </w:r>
      <w:r w:rsidRPr="009810ED">
        <w:rPr>
          <w:rFonts w:cs="Open Sans"/>
          <w:szCs w:val="24"/>
        </w:rPr>
        <w:t xml:space="preserve">Department of Health (Cth), </w:t>
      </w:r>
      <w:r w:rsidRPr="009810ED">
        <w:rPr>
          <w:rFonts w:cs="Open Sans"/>
          <w:i/>
          <w:iCs/>
          <w:szCs w:val="24"/>
        </w:rPr>
        <w:t>The Fifth National Mental Health and Suicide Prevention Plan: Implementation Plan</w:t>
      </w:r>
      <w:r w:rsidRPr="009810ED">
        <w:rPr>
          <w:rFonts w:cs="Open Sans"/>
          <w:szCs w:val="24"/>
        </w:rPr>
        <w:t xml:space="preserve"> (October 2017) 13.</w:t>
      </w:r>
    </w:p>
  </w:endnote>
  <w:endnote w:id="341">
    <w:p w14:paraId="25C1BAF0" w14:textId="77777777" w:rsidR="00FD1665" w:rsidRPr="00B27C20" w:rsidRDefault="00FD1665" w:rsidP="00320D38">
      <w:pPr>
        <w:pStyle w:val="EndnoteText"/>
        <w:contextualSpacing/>
        <w:rPr>
          <w:rFonts w:cs="Open Sans"/>
          <w:highlight w:val="yellow"/>
          <w:lang w:val="en-US"/>
        </w:rPr>
      </w:pPr>
      <w:r w:rsidRPr="005D7D04">
        <w:rPr>
          <w:rStyle w:val="EndnoteReference"/>
        </w:rPr>
        <w:endnoteRef/>
      </w:r>
      <w:r w:rsidRPr="005D7D04">
        <w:rPr>
          <w:rFonts w:cs="Open Sans"/>
          <w:szCs w:val="24"/>
        </w:rPr>
        <w:t xml:space="preserve">Australian Bureau of Statistics, </w:t>
      </w:r>
      <w:r w:rsidRPr="005D7D04">
        <w:rPr>
          <w:rFonts w:cs="Open Sans"/>
          <w:i/>
          <w:iCs/>
          <w:szCs w:val="24"/>
        </w:rPr>
        <w:t>3303.0: Causes of Death, Australia, 2017, Intentional Self-Harm, Key Characteristics</w:t>
      </w:r>
      <w:r w:rsidRPr="005D7D04">
        <w:rPr>
          <w:rFonts w:cs="Open Sans"/>
          <w:szCs w:val="24"/>
        </w:rPr>
        <w:t xml:space="preserve"> (2018).</w:t>
      </w:r>
    </w:p>
  </w:endnote>
  <w:endnote w:id="342">
    <w:p w14:paraId="142D61E8" w14:textId="77777777" w:rsidR="00FD1665" w:rsidRPr="00B27C20" w:rsidRDefault="00FD1665" w:rsidP="00320D38">
      <w:pPr>
        <w:pStyle w:val="EndnoteText"/>
        <w:contextualSpacing/>
        <w:rPr>
          <w:rFonts w:cs="Open Sans"/>
          <w:highlight w:val="yellow"/>
        </w:rPr>
      </w:pPr>
      <w:r w:rsidRPr="005D7D04">
        <w:rPr>
          <w:rStyle w:val="EndnoteReference"/>
        </w:rPr>
        <w:endnoteRef/>
      </w:r>
      <w:r w:rsidRPr="005D7D04">
        <w:rPr>
          <w:rFonts w:cs="Open Sans"/>
        </w:rPr>
        <w:t xml:space="preserve"> National Coronial Information System. Report prepared for the National Children’s Commissioner on Intentional Self-Harm Fatalities of Persons under 18 in Australia 2007 – 2015. Report prepared on 07/02/2018.</w:t>
      </w:r>
    </w:p>
  </w:endnote>
  <w:endnote w:id="343">
    <w:p w14:paraId="30992A67" w14:textId="77777777" w:rsidR="00FD1665" w:rsidRPr="005D7D04" w:rsidRDefault="00FD1665" w:rsidP="00253FF9">
      <w:pPr>
        <w:pStyle w:val="EndnoteText"/>
        <w:contextualSpacing/>
        <w:rPr>
          <w:rFonts w:cs="Open Sans"/>
        </w:rPr>
      </w:pPr>
      <w:r w:rsidRPr="005D7D04">
        <w:rPr>
          <w:rStyle w:val="EndnoteReference"/>
        </w:rPr>
        <w:endnoteRef/>
      </w:r>
      <w:r w:rsidRPr="005D7D04">
        <w:rPr>
          <w:rFonts w:cs="Open Sans"/>
        </w:rPr>
        <w:t xml:space="preserve"> National Coronial Information System. Report prepared for the National Children’s Commissioner on Intentional Self-Harm Fatalities of Persons under 18 in Australia 2007</w:t>
      </w:r>
      <w:r>
        <w:rPr>
          <w:rFonts w:cs="Open Sans"/>
        </w:rPr>
        <w:t>–</w:t>
      </w:r>
      <w:r w:rsidRPr="005D7D04">
        <w:rPr>
          <w:rFonts w:cs="Open Sans"/>
        </w:rPr>
        <w:t>2015. Report prepared on 07/02/2018.</w:t>
      </w:r>
    </w:p>
  </w:endnote>
  <w:endnote w:id="344">
    <w:p w14:paraId="7EFC7560" w14:textId="77777777" w:rsidR="00FD1665" w:rsidRPr="00B27C20" w:rsidRDefault="00FD1665" w:rsidP="00253FF9">
      <w:pPr>
        <w:pStyle w:val="EndnoteText"/>
        <w:contextualSpacing/>
        <w:rPr>
          <w:rFonts w:cs="Open Sans"/>
          <w:highlight w:val="yellow"/>
        </w:rPr>
      </w:pPr>
      <w:r w:rsidRPr="005D7D04">
        <w:rPr>
          <w:rStyle w:val="EndnoteReference"/>
        </w:rPr>
        <w:endnoteRef/>
      </w:r>
      <w:r w:rsidRPr="005D7D04">
        <w:rPr>
          <w:rFonts w:cs="Open Sans"/>
        </w:rPr>
        <w:t xml:space="preserve"> National Coronial Information System. Report prepared for the National Children’s Commissioner on Intentional Self-Harm Fatalities of Persons under 18 in Australia 2007</w:t>
      </w:r>
      <w:r>
        <w:rPr>
          <w:rFonts w:cs="Open Sans"/>
        </w:rPr>
        <w:t>–</w:t>
      </w:r>
      <w:r w:rsidRPr="005D7D04">
        <w:rPr>
          <w:rFonts w:cs="Open Sans"/>
        </w:rPr>
        <w:t>2015. Report prepared on 07/02/2018.</w:t>
      </w:r>
    </w:p>
  </w:endnote>
  <w:endnote w:id="345">
    <w:p w14:paraId="362FDA6A" w14:textId="77777777" w:rsidR="00FD1665" w:rsidRPr="00B27C20" w:rsidRDefault="00FD1665" w:rsidP="00253FF9">
      <w:pPr>
        <w:pStyle w:val="EndnoteText"/>
        <w:contextualSpacing/>
        <w:rPr>
          <w:rFonts w:cs="Open Sans"/>
          <w:highlight w:val="yellow"/>
        </w:rPr>
      </w:pPr>
      <w:r w:rsidRPr="005D7D04">
        <w:rPr>
          <w:rStyle w:val="EndnoteReference"/>
        </w:rPr>
        <w:endnoteRef/>
      </w:r>
      <w:r w:rsidRPr="005D7D04">
        <w:rPr>
          <w:rFonts w:cs="Open Sans"/>
        </w:rPr>
        <w:t xml:space="preserve"> </w:t>
      </w:r>
      <w:r w:rsidRPr="005D7D04">
        <w:rPr>
          <w:rFonts w:cs="Open Sans"/>
          <w:szCs w:val="24"/>
        </w:rPr>
        <w:t xml:space="preserve">Young and Well Cooperative Research Centre, </w:t>
      </w:r>
      <w:r w:rsidRPr="005D7D04">
        <w:rPr>
          <w:rFonts w:cs="Open Sans"/>
          <w:i/>
          <w:iCs/>
          <w:szCs w:val="24"/>
        </w:rPr>
        <w:t>Growing Up Queer: Issues Facing Young Australians Who Are Gender Variant and Sexuality Diverse</w:t>
      </w:r>
      <w:r w:rsidRPr="005D7D04">
        <w:rPr>
          <w:rFonts w:cs="Open Sans"/>
          <w:szCs w:val="24"/>
        </w:rPr>
        <w:t xml:space="preserve"> (Report, 2014) ix.</w:t>
      </w:r>
    </w:p>
  </w:endnote>
  <w:endnote w:id="346">
    <w:p w14:paraId="4B60540B" w14:textId="77777777" w:rsidR="00FD1665" w:rsidRPr="00B27C20" w:rsidRDefault="00FD1665" w:rsidP="00253FF9">
      <w:pPr>
        <w:pStyle w:val="EndnoteText"/>
        <w:contextualSpacing/>
        <w:rPr>
          <w:rFonts w:cs="Open Sans"/>
          <w:highlight w:val="yellow"/>
        </w:rPr>
      </w:pPr>
      <w:r w:rsidRPr="00766253">
        <w:rPr>
          <w:rStyle w:val="EndnoteReference"/>
        </w:rPr>
        <w:endnoteRef/>
      </w:r>
      <w:r w:rsidRPr="00766253">
        <w:rPr>
          <w:rFonts w:cs="Open Sans"/>
        </w:rPr>
        <w:t xml:space="preserve"> </w:t>
      </w:r>
      <w:r w:rsidRPr="002C53A0">
        <w:rPr>
          <w:rFonts w:cs="Open Sans"/>
          <w:szCs w:val="24"/>
        </w:rPr>
        <w:t xml:space="preserve">Sergey Zakharow, Tomas Navratil, Daniela Pelclova, ‘Suicide Attempts b Deliberate Self-Poisoining in Children and Adolescents’ (2013) 210 </w:t>
      </w:r>
      <w:r w:rsidRPr="002C53A0">
        <w:rPr>
          <w:rFonts w:cs="Open Sans"/>
          <w:i/>
          <w:iCs/>
          <w:szCs w:val="24"/>
        </w:rPr>
        <w:t>Psychiatry Research</w:t>
      </w:r>
      <w:r w:rsidRPr="002C53A0">
        <w:rPr>
          <w:rFonts w:cs="Open Sans"/>
          <w:szCs w:val="24"/>
        </w:rPr>
        <w:t xml:space="preserve"> 302,</w:t>
      </w:r>
      <w:r>
        <w:rPr>
          <w:rFonts w:cs="Open Sans"/>
          <w:szCs w:val="24"/>
        </w:rPr>
        <w:t xml:space="preserve"> </w:t>
      </w:r>
      <w:r w:rsidRPr="002C53A0">
        <w:rPr>
          <w:rFonts w:cs="Open Sans"/>
          <w:szCs w:val="24"/>
        </w:rPr>
        <w:t>304.</w:t>
      </w:r>
    </w:p>
  </w:endnote>
  <w:endnote w:id="347">
    <w:p w14:paraId="3C644E67" w14:textId="77777777" w:rsidR="00FD1665" w:rsidRPr="00B27C20" w:rsidRDefault="00FD1665" w:rsidP="002B2773">
      <w:pPr>
        <w:pStyle w:val="EndnoteText"/>
        <w:contextualSpacing/>
        <w:rPr>
          <w:rFonts w:cs="Open Sans"/>
          <w:highlight w:val="yellow"/>
          <w:lang w:val="en-US"/>
        </w:rPr>
      </w:pPr>
      <w:r w:rsidRPr="00766253">
        <w:rPr>
          <w:rStyle w:val="EndnoteReference"/>
        </w:rPr>
        <w:endnoteRef/>
      </w:r>
      <w:r w:rsidRPr="00766253">
        <w:rPr>
          <w:rFonts w:cs="Open Sans"/>
        </w:rPr>
        <w:t xml:space="preserve"> </w:t>
      </w:r>
      <w:r w:rsidRPr="00136BF6">
        <w:rPr>
          <w:rFonts w:cs="Open Sans"/>
          <w:szCs w:val="24"/>
        </w:rPr>
        <w:t xml:space="preserve">Matthew Nock, </w:t>
      </w:r>
      <w:r w:rsidRPr="00136BF6">
        <w:rPr>
          <w:rFonts w:cs="Open Sans"/>
          <w:i/>
          <w:iCs/>
          <w:szCs w:val="24"/>
        </w:rPr>
        <w:t>The Oxford Handbook of Suicide and Self-Injury</w:t>
      </w:r>
      <w:r w:rsidRPr="00136BF6">
        <w:rPr>
          <w:rFonts w:cs="Open Sans"/>
          <w:szCs w:val="24"/>
        </w:rPr>
        <w:t xml:space="preserve"> (Oxford University Press, 2014) 502.</w:t>
      </w:r>
    </w:p>
  </w:endnote>
  <w:endnote w:id="348">
    <w:p w14:paraId="3C88763D" w14:textId="77777777" w:rsidR="00FD1665" w:rsidRDefault="00FD1665" w:rsidP="00D36A7F">
      <w:pPr>
        <w:pStyle w:val="EndnoteText"/>
      </w:pPr>
      <w:r>
        <w:rPr>
          <w:rStyle w:val="EndnoteReference"/>
        </w:rPr>
        <w:endnoteRef/>
      </w:r>
      <w:r>
        <w:t xml:space="preserve"> </w:t>
      </w:r>
      <w:r w:rsidRPr="00FD1E48">
        <w:rPr>
          <w:rFonts w:cs="Open Sans"/>
          <w:szCs w:val="24"/>
        </w:rPr>
        <w:t xml:space="preserve">United Nations Committee on the Rights of the Child, </w:t>
      </w:r>
      <w:r w:rsidRPr="00FD1E48">
        <w:rPr>
          <w:rFonts w:cs="Open Sans"/>
          <w:i/>
          <w:iCs/>
          <w:szCs w:val="24"/>
        </w:rPr>
        <w:t>Concluding Observations on the Combined Fifth and Sixth Periodic Reports of Australia</w:t>
      </w:r>
      <w:r w:rsidRPr="00FD1E48">
        <w:rPr>
          <w:rFonts w:cs="Open Sans"/>
          <w:szCs w:val="24"/>
        </w:rPr>
        <w:t>, 82nd Sess, UN Doc CRC/C/AUS/CO/5-6 (30 September 2019) para 38(a)</w:t>
      </w:r>
      <w:r>
        <w:rPr>
          <w:rFonts w:cs="Open Sans"/>
          <w:szCs w:val="24"/>
        </w:rPr>
        <w:t>–</w:t>
      </w:r>
      <w:r w:rsidRPr="00FD1E48">
        <w:rPr>
          <w:rFonts w:cs="Open Sans"/>
          <w:szCs w:val="24"/>
        </w:rPr>
        <w:t>(d).</w:t>
      </w:r>
    </w:p>
  </w:endnote>
  <w:endnote w:id="349">
    <w:p w14:paraId="3FCD5422" w14:textId="77777777" w:rsidR="00FD1665" w:rsidRPr="00B27C20" w:rsidRDefault="00FD1665" w:rsidP="00320D38">
      <w:pPr>
        <w:pStyle w:val="EndnoteText"/>
        <w:contextualSpacing/>
        <w:rPr>
          <w:rFonts w:cs="Open Sans"/>
          <w:highlight w:val="yellow"/>
        </w:rPr>
      </w:pPr>
      <w:r w:rsidRPr="002C53A0">
        <w:rPr>
          <w:rStyle w:val="EndnoteReference"/>
        </w:rPr>
        <w:endnoteRef/>
      </w:r>
      <w:r w:rsidRPr="002C53A0">
        <w:rPr>
          <w:rFonts w:cs="Open Sans"/>
        </w:rPr>
        <w:t xml:space="preserve"> </w:t>
      </w:r>
      <w:r w:rsidRPr="002C53A0">
        <w:rPr>
          <w:rFonts w:cs="Open Sans"/>
          <w:szCs w:val="24"/>
        </w:rPr>
        <w:t xml:space="preserve">Department of Health (Cth), </w:t>
      </w:r>
      <w:r w:rsidRPr="002C53A0">
        <w:rPr>
          <w:rFonts w:cs="Open Sans"/>
          <w:i/>
          <w:iCs/>
          <w:szCs w:val="24"/>
        </w:rPr>
        <w:t>National Fetal Alcohol Spectrum Disorder Strategic Action Plan 2018-2028</w:t>
      </w:r>
      <w:r w:rsidRPr="002C53A0">
        <w:rPr>
          <w:rFonts w:cs="Open Sans"/>
          <w:szCs w:val="24"/>
        </w:rPr>
        <w:t xml:space="preserve"> (2018) 8.</w:t>
      </w:r>
    </w:p>
  </w:endnote>
  <w:endnote w:id="350">
    <w:p w14:paraId="43217CDC" w14:textId="77777777" w:rsidR="00FD1665" w:rsidRPr="00B27C20" w:rsidRDefault="00FD1665" w:rsidP="00320D38">
      <w:pPr>
        <w:pStyle w:val="EndnoteText"/>
        <w:contextualSpacing/>
        <w:rPr>
          <w:rFonts w:cs="Open Sans"/>
          <w:highlight w:val="yellow"/>
        </w:rPr>
      </w:pPr>
      <w:r w:rsidRPr="002C53A0">
        <w:rPr>
          <w:rStyle w:val="EndnoteReference"/>
        </w:rPr>
        <w:endnoteRef/>
      </w:r>
      <w:r>
        <w:rPr>
          <w:rFonts w:cs="Open Sans"/>
        </w:rPr>
        <w:t xml:space="preserve"> </w:t>
      </w:r>
      <w:r w:rsidRPr="004B69EC">
        <w:rPr>
          <w:rFonts w:cs="Open Sans"/>
          <w:szCs w:val="24"/>
        </w:rPr>
        <w:t>Nguyen Thanh, Egon Jonsson, ‘Life Expectancy of People with Fetal Alcohol Syndrome’ (2016) Journal of Population Therapy and Clinical Pharmacology 23(1); Elizabeth Elliot, ‘Fetal Alcohol Spectrum Disorders in Australia – the Future Is Prevention’ (2015) Public Health Res Pract 25(2).</w:t>
      </w:r>
    </w:p>
  </w:endnote>
  <w:endnote w:id="351">
    <w:p w14:paraId="76BFDBF6" w14:textId="77777777" w:rsidR="00FD1665" w:rsidRPr="00B27C20" w:rsidRDefault="00FD1665" w:rsidP="00320D38">
      <w:pPr>
        <w:pStyle w:val="EndnoteText"/>
        <w:contextualSpacing/>
        <w:rPr>
          <w:rFonts w:cs="Open Sans"/>
          <w:highlight w:val="yellow"/>
        </w:rPr>
      </w:pPr>
      <w:r w:rsidRPr="004B69EC">
        <w:rPr>
          <w:rStyle w:val="EndnoteReference"/>
        </w:rPr>
        <w:endnoteRef/>
      </w:r>
      <w:r w:rsidRPr="004B69EC">
        <w:rPr>
          <w:rFonts w:cs="Open Sans"/>
        </w:rPr>
        <w:t xml:space="preserve"> </w:t>
      </w:r>
      <w:r w:rsidRPr="004B69EC">
        <w:rPr>
          <w:rFonts w:cs="Open Sans"/>
          <w:szCs w:val="24"/>
        </w:rPr>
        <w:t xml:space="preserve">Department of Health (Cth), </w:t>
      </w:r>
      <w:r w:rsidRPr="004B69EC">
        <w:rPr>
          <w:rFonts w:cs="Open Sans"/>
          <w:i/>
          <w:iCs/>
          <w:szCs w:val="24"/>
        </w:rPr>
        <w:t>National Fetal Alcohol Spectrum Disorder Strategic Action Plan 2018-2028</w:t>
      </w:r>
      <w:r w:rsidRPr="004B69EC">
        <w:rPr>
          <w:rFonts w:cs="Open Sans"/>
          <w:szCs w:val="24"/>
        </w:rPr>
        <w:t xml:space="preserve"> (2018).</w:t>
      </w:r>
    </w:p>
  </w:endnote>
  <w:endnote w:id="352">
    <w:p w14:paraId="4915A631" w14:textId="77777777" w:rsidR="00FD1665" w:rsidRPr="00B27C20" w:rsidRDefault="00FD1665" w:rsidP="00CB13E9">
      <w:pPr>
        <w:pStyle w:val="EndnoteText"/>
        <w:contextualSpacing/>
        <w:rPr>
          <w:rFonts w:cs="Open Sans"/>
          <w:highlight w:val="yellow"/>
          <w:lang w:val="en-US"/>
        </w:rPr>
      </w:pPr>
      <w:r w:rsidRPr="004B69EC">
        <w:rPr>
          <w:rStyle w:val="EndnoteReference"/>
        </w:rPr>
        <w:endnoteRef/>
      </w:r>
      <w:r w:rsidRPr="004B69EC">
        <w:rPr>
          <w:rFonts w:cs="Open Sans"/>
        </w:rPr>
        <w:t xml:space="preserve"> </w:t>
      </w:r>
      <w:r w:rsidRPr="004B69EC">
        <w:rPr>
          <w:rFonts w:cs="Open Sans"/>
          <w:szCs w:val="24"/>
        </w:rPr>
        <w:t xml:space="preserve">Department of Health (Cth), </w:t>
      </w:r>
      <w:r w:rsidRPr="004B69EC">
        <w:rPr>
          <w:rFonts w:cs="Open Sans"/>
          <w:i/>
          <w:iCs/>
          <w:szCs w:val="24"/>
        </w:rPr>
        <w:t>National Fetal Alcohol Spectrum Disorder Strategic Action Plan 2018-2028</w:t>
      </w:r>
      <w:r w:rsidRPr="004B69EC">
        <w:rPr>
          <w:rFonts w:cs="Open Sans"/>
          <w:szCs w:val="24"/>
        </w:rPr>
        <w:t xml:space="preserve"> (2018) 23.</w:t>
      </w:r>
    </w:p>
  </w:endnote>
  <w:endnote w:id="353">
    <w:p w14:paraId="4EB94EB4" w14:textId="77777777" w:rsidR="00FD1665" w:rsidRPr="00B27C20" w:rsidRDefault="00FD1665" w:rsidP="00CB13E9">
      <w:pPr>
        <w:pStyle w:val="EndnoteText"/>
        <w:contextualSpacing/>
        <w:rPr>
          <w:rFonts w:cs="Open Sans"/>
          <w:highlight w:val="yellow"/>
        </w:rPr>
      </w:pPr>
      <w:r w:rsidRPr="004B69EC">
        <w:rPr>
          <w:rStyle w:val="EndnoteReference"/>
        </w:rPr>
        <w:endnoteRef/>
      </w:r>
      <w:r w:rsidRPr="004B69EC">
        <w:rPr>
          <w:rFonts w:cs="Open Sans"/>
        </w:rPr>
        <w:t xml:space="preserve"> </w:t>
      </w:r>
      <w:r w:rsidRPr="004B69EC">
        <w:rPr>
          <w:rFonts w:cs="Open Sans"/>
          <w:szCs w:val="24"/>
        </w:rPr>
        <w:t>Senate Standing Committees on Community Affairs, Parliament of Australia</w:t>
      </w:r>
      <w:r>
        <w:rPr>
          <w:rFonts w:cs="Open Sans"/>
          <w:szCs w:val="24"/>
        </w:rPr>
        <w:t>,</w:t>
      </w:r>
      <w:r w:rsidRPr="004B69EC">
        <w:rPr>
          <w:rFonts w:cs="Open Sans"/>
          <w:szCs w:val="24"/>
        </w:rPr>
        <w:t xml:space="preserve"> </w:t>
      </w:r>
      <w:r w:rsidRPr="004B69EC">
        <w:rPr>
          <w:rFonts w:cs="Open Sans"/>
          <w:i/>
          <w:iCs/>
          <w:szCs w:val="24"/>
        </w:rPr>
        <w:t>Effective Approaches to Prevention, Diagnosis and Support for Fetal Alcohol Spectrum Disorder</w:t>
      </w:r>
      <w:r w:rsidRPr="004B69EC">
        <w:rPr>
          <w:rFonts w:cs="Open Sans"/>
          <w:szCs w:val="24"/>
        </w:rPr>
        <w:t xml:space="preserve"> </w:t>
      </w:r>
      <w:r>
        <w:rPr>
          <w:rFonts w:cs="Open Sans"/>
          <w:szCs w:val="24"/>
        </w:rPr>
        <w:t xml:space="preserve">(2019) </w:t>
      </w:r>
      <w:r w:rsidRPr="004B69EC">
        <w:rPr>
          <w:rFonts w:cs="Open Sans"/>
          <w:szCs w:val="24"/>
        </w:rPr>
        <w:t>&lt;https://www.aph.gov.au/Parliamentary_Business/Committees/Senate/Community_Affairs/FetalAlcoholSpectrumDi&gt;.</w:t>
      </w:r>
    </w:p>
  </w:endnote>
  <w:endnote w:id="354">
    <w:p w14:paraId="2CF54910" w14:textId="77777777" w:rsidR="00FD1665" w:rsidRPr="00B27C20" w:rsidRDefault="00FD1665" w:rsidP="00CB13E9">
      <w:pPr>
        <w:pStyle w:val="EndnoteText"/>
        <w:contextualSpacing/>
        <w:rPr>
          <w:rFonts w:cs="Open Sans"/>
          <w:highlight w:val="yellow"/>
        </w:rPr>
      </w:pPr>
      <w:r w:rsidRPr="00DA59BD">
        <w:rPr>
          <w:rStyle w:val="EndnoteReference"/>
        </w:rPr>
        <w:endnoteRef/>
      </w:r>
      <w:r w:rsidRPr="00DA59BD">
        <w:rPr>
          <w:rFonts w:cs="Open Sans"/>
        </w:rPr>
        <w:t xml:space="preserve"> </w:t>
      </w:r>
      <w:r w:rsidRPr="00DA59BD">
        <w:rPr>
          <w:rFonts w:cs="Open Sans"/>
          <w:szCs w:val="24"/>
        </w:rPr>
        <w:t xml:space="preserve">Australian Bureau of Statistics, </w:t>
      </w:r>
      <w:r w:rsidRPr="00DA59BD">
        <w:rPr>
          <w:rFonts w:cs="Open Sans"/>
          <w:i/>
          <w:iCs/>
          <w:szCs w:val="24"/>
        </w:rPr>
        <w:t>4102.0</w:t>
      </w:r>
      <w:r>
        <w:rPr>
          <w:rFonts w:cs="Open Sans"/>
          <w:i/>
          <w:iCs/>
          <w:szCs w:val="24"/>
        </w:rPr>
        <w:t>—</w:t>
      </w:r>
      <w:r w:rsidRPr="00DA59BD">
        <w:rPr>
          <w:rFonts w:cs="Open Sans"/>
          <w:i/>
          <w:iCs/>
          <w:szCs w:val="24"/>
        </w:rPr>
        <w:t>Australian Social Trends September 2009: Children Who Are Overweight or Obese</w:t>
      </w:r>
      <w:r w:rsidRPr="00DA59BD">
        <w:rPr>
          <w:rFonts w:cs="Open Sans"/>
          <w:szCs w:val="24"/>
        </w:rPr>
        <w:t xml:space="preserve"> (</w:t>
      </w:r>
      <w:r>
        <w:rPr>
          <w:rFonts w:cs="Open Sans"/>
          <w:szCs w:val="24"/>
        </w:rPr>
        <w:t xml:space="preserve">September </w:t>
      </w:r>
      <w:r w:rsidRPr="00DA59BD">
        <w:rPr>
          <w:rFonts w:cs="Open Sans"/>
          <w:szCs w:val="24"/>
        </w:rPr>
        <w:t>2009).</w:t>
      </w:r>
    </w:p>
  </w:endnote>
  <w:endnote w:id="355">
    <w:p w14:paraId="5900BF41" w14:textId="77777777" w:rsidR="00FD1665" w:rsidRPr="00B27C20" w:rsidRDefault="00FD1665" w:rsidP="00CB13E9">
      <w:pPr>
        <w:pStyle w:val="EndnoteText"/>
        <w:contextualSpacing/>
        <w:rPr>
          <w:rFonts w:cs="Open Sans"/>
          <w:highlight w:val="yellow"/>
        </w:rPr>
      </w:pPr>
      <w:r w:rsidRPr="00DA59BD">
        <w:rPr>
          <w:rStyle w:val="EndnoteReference"/>
        </w:rPr>
        <w:endnoteRef/>
      </w:r>
      <w:r w:rsidRPr="00DA59BD">
        <w:rPr>
          <w:rFonts w:cs="Open Sans"/>
        </w:rPr>
        <w:t xml:space="preserve"> </w:t>
      </w:r>
      <w:r w:rsidRPr="00DA59BD">
        <w:rPr>
          <w:rFonts w:cs="Open Sans"/>
          <w:szCs w:val="24"/>
        </w:rPr>
        <w:t xml:space="preserve">Australian Institute of Health and Welfare, </w:t>
      </w:r>
      <w:r w:rsidRPr="00DA59BD">
        <w:rPr>
          <w:rFonts w:cs="Open Sans"/>
          <w:i/>
          <w:iCs/>
          <w:szCs w:val="24"/>
        </w:rPr>
        <w:t>Overweight and Obesity: An Interactive Insight: A Web Report, Time Trends</w:t>
      </w:r>
      <w:r w:rsidRPr="00DA59BD">
        <w:rPr>
          <w:rFonts w:cs="Open Sans"/>
          <w:szCs w:val="24"/>
        </w:rPr>
        <w:t xml:space="preserve"> (19 July 2019) &lt;https://www.aihw.gov.au/reports/overweight-obesity/overweight-and-obesity-an-interactive-insight/contents/time-trends&gt;.</w:t>
      </w:r>
    </w:p>
  </w:endnote>
  <w:endnote w:id="356">
    <w:p w14:paraId="54EEB1D0" w14:textId="77777777" w:rsidR="00FD1665" w:rsidRPr="00B27C20" w:rsidRDefault="00FD1665" w:rsidP="00385578">
      <w:pPr>
        <w:pStyle w:val="EndnoteText"/>
        <w:contextualSpacing/>
        <w:rPr>
          <w:rFonts w:cs="Open Sans"/>
          <w:highlight w:val="yellow"/>
        </w:rPr>
      </w:pPr>
      <w:r w:rsidRPr="00DA59BD">
        <w:rPr>
          <w:rStyle w:val="EndnoteReference"/>
        </w:rPr>
        <w:endnoteRef/>
      </w:r>
      <w:r w:rsidRPr="00DA59BD">
        <w:rPr>
          <w:rFonts w:cs="Open Sans"/>
        </w:rPr>
        <w:t xml:space="preserve"> </w:t>
      </w:r>
      <w:r w:rsidRPr="00DA59BD">
        <w:rPr>
          <w:rFonts w:cs="Open Sans"/>
          <w:szCs w:val="24"/>
        </w:rPr>
        <w:t xml:space="preserve">Australian Institute of Health and Welfare, </w:t>
      </w:r>
      <w:r w:rsidRPr="00DA59BD">
        <w:rPr>
          <w:rFonts w:cs="Open Sans"/>
          <w:i/>
          <w:iCs/>
          <w:szCs w:val="24"/>
        </w:rPr>
        <w:t>Overweight and Obesity: An Interactive Insight: A Web Report, Prevalence</w:t>
      </w:r>
      <w:r w:rsidRPr="00DA59BD">
        <w:rPr>
          <w:rFonts w:cs="Open Sans"/>
          <w:szCs w:val="24"/>
        </w:rPr>
        <w:t xml:space="preserve"> (19 July 2019) &lt;https://www.aihw.gov.au/reports/overweight-obesity/overweight-and-obesity-an-interactive-insight/contents/prevalence&gt;.</w:t>
      </w:r>
      <w:r>
        <w:rPr>
          <w:rFonts w:cs="Open Sans"/>
          <w:szCs w:val="24"/>
        </w:rPr>
        <w:t xml:space="preserve"> </w:t>
      </w:r>
      <w:r w:rsidRPr="00D34165">
        <w:rPr>
          <w:rFonts w:cs="Open Sans"/>
        </w:rPr>
        <w:t>See Chapter 12 for information on overweight and obesity in Aboriginal and Torres Strait Islander children.</w:t>
      </w:r>
    </w:p>
  </w:endnote>
  <w:endnote w:id="357">
    <w:p w14:paraId="64284FED" w14:textId="77777777" w:rsidR="00FD1665" w:rsidRPr="00B27C20" w:rsidRDefault="00FD1665" w:rsidP="00385578">
      <w:pPr>
        <w:pStyle w:val="EndnoteText"/>
        <w:contextualSpacing/>
        <w:rPr>
          <w:rFonts w:cs="Open Sans"/>
          <w:highlight w:val="yellow"/>
        </w:rPr>
      </w:pPr>
      <w:r w:rsidRPr="00DA59BD">
        <w:rPr>
          <w:rStyle w:val="EndnoteReference"/>
        </w:rPr>
        <w:endnoteRef/>
      </w:r>
      <w:r w:rsidRPr="00DA59BD">
        <w:rPr>
          <w:rFonts w:cs="Open Sans"/>
        </w:rPr>
        <w:t xml:space="preserve"> </w:t>
      </w:r>
      <w:r w:rsidRPr="00DA59BD">
        <w:rPr>
          <w:rFonts w:cs="Open Sans"/>
          <w:szCs w:val="24"/>
        </w:rPr>
        <w:t xml:space="preserve">Australian Institute of Health and Welfare, </w:t>
      </w:r>
      <w:r w:rsidRPr="00DA59BD">
        <w:rPr>
          <w:rFonts w:cs="Open Sans"/>
          <w:i/>
          <w:iCs/>
          <w:szCs w:val="24"/>
        </w:rPr>
        <w:t>Overweight and Obesity: An Interactive Insight: A Web Report, Difference between Groups</w:t>
      </w:r>
      <w:r w:rsidRPr="00DA59BD">
        <w:rPr>
          <w:rFonts w:cs="Open Sans"/>
          <w:szCs w:val="24"/>
        </w:rPr>
        <w:t xml:space="preserve"> (19 July 2019) &lt;https://www.aihw.gov.au/reports/overweight-obesity/overweight-and-obesity-an-interactive-insight/contents/differences-between-groups&gt;.</w:t>
      </w:r>
    </w:p>
  </w:endnote>
  <w:endnote w:id="358">
    <w:p w14:paraId="39E3D4CC" w14:textId="77777777" w:rsidR="00FD1665" w:rsidRPr="00B27C20" w:rsidRDefault="00FD1665" w:rsidP="00385578">
      <w:pPr>
        <w:pStyle w:val="EndnoteText"/>
        <w:contextualSpacing/>
        <w:rPr>
          <w:rFonts w:cs="Open Sans"/>
          <w:highlight w:val="yellow"/>
        </w:rPr>
      </w:pPr>
      <w:r w:rsidRPr="00DA59BD">
        <w:rPr>
          <w:rStyle w:val="EndnoteReference"/>
        </w:rPr>
        <w:endnoteRef/>
      </w:r>
      <w:r w:rsidRPr="00DA59BD">
        <w:rPr>
          <w:rFonts w:cs="Open Sans"/>
        </w:rPr>
        <w:t xml:space="preserve"> </w:t>
      </w:r>
      <w:r w:rsidRPr="00DA59BD">
        <w:rPr>
          <w:rFonts w:cs="Open Sans"/>
          <w:szCs w:val="24"/>
        </w:rPr>
        <w:t xml:space="preserve">Australian Institute of Health and Welfare, </w:t>
      </w:r>
      <w:r w:rsidRPr="00DA59BD">
        <w:rPr>
          <w:rFonts w:cs="Open Sans"/>
          <w:i/>
          <w:iCs/>
          <w:szCs w:val="24"/>
        </w:rPr>
        <w:t>Overweight and Obesity: An Interactive Insight: A Web Report, Difference between Groups</w:t>
      </w:r>
      <w:r w:rsidRPr="00DA59BD">
        <w:rPr>
          <w:rFonts w:cs="Open Sans"/>
          <w:szCs w:val="24"/>
        </w:rPr>
        <w:t xml:space="preserve"> (19 July 2019) &lt;https://www.aihw.gov.au/reports/overweight-obesity/overweight-and-obesity-an-interactive-insight/contents/differences-between-groups&gt;.</w:t>
      </w:r>
    </w:p>
  </w:endnote>
  <w:endnote w:id="359">
    <w:p w14:paraId="746755DF" w14:textId="77777777" w:rsidR="00FD1665" w:rsidRPr="00B27C20" w:rsidRDefault="00FD1665" w:rsidP="00385578">
      <w:pPr>
        <w:pStyle w:val="EndnoteText"/>
        <w:contextualSpacing/>
        <w:rPr>
          <w:rFonts w:cs="Open Sans"/>
          <w:highlight w:val="yellow"/>
        </w:rPr>
      </w:pPr>
      <w:r w:rsidRPr="00DA59BD">
        <w:rPr>
          <w:rStyle w:val="EndnoteReference"/>
        </w:rPr>
        <w:endnoteRef/>
      </w:r>
      <w:r w:rsidRPr="00DA59BD">
        <w:rPr>
          <w:rFonts w:cs="Open Sans"/>
        </w:rPr>
        <w:t xml:space="preserve"> </w:t>
      </w:r>
      <w:r w:rsidRPr="00DA59BD">
        <w:rPr>
          <w:rFonts w:cs="Open Sans"/>
          <w:szCs w:val="24"/>
        </w:rPr>
        <w:t xml:space="preserve">Australian Institute of Health and Welfare, </w:t>
      </w:r>
      <w:r w:rsidRPr="00DA59BD">
        <w:rPr>
          <w:rFonts w:cs="Open Sans"/>
          <w:i/>
          <w:iCs/>
          <w:szCs w:val="24"/>
        </w:rPr>
        <w:t>Overweight and Obesity: An Interactive Insight: A Web Report, Difference between Groups</w:t>
      </w:r>
      <w:r w:rsidRPr="00DA59BD">
        <w:rPr>
          <w:rFonts w:cs="Open Sans"/>
          <w:szCs w:val="24"/>
        </w:rPr>
        <w:t xml:space="preserve"> (19 July 2019) &lt;https://www.aihw.gov.au/reports/overweight-obesity/overweight-and-obesity-an-interactive-insight/contents/differences-between-groups&gt;.</w:t>
      </w:r>
    </w:p>
  </w:endnote>
  <w:endnote w:id="360">
    <w:p w14:paraId="160B6C27" w14:textId="77777777" w:rsidR="00FD1665" w:rsidRPr="00B27C20" w:rsidRDefault="00FD1665" w:rsidP="00385578">
      <w:pPr>
        <w:pStyle w:val="EndnoteText"/>
        <w:contextualSpacing/>
        <w:rPr>
          <w:rFonts w:cs="Open Sans"/>
          <w:highlight w:val="yellow"/>
        </w:rPr>
      </w:pPr>
      <w:r w:rsidRPr="009015C4">
        <w:rPr>
          <w:rStyle w:val="EndnoteReference"/>
        </w:rPr>
        <w:endnoteRef/>
      </w:r>
      <w:r w:rsidRPr="009015C4">
        <w:rPr>
          <w:rFonts w:cs="Open Sans"/>
        </w:rPr>
        <w:t xml:space="preserve"> </w:t>
      </w:r>
      <w:r w:rsidRPr="009015C4">
        <w:rPr>
          <w:rFonts w:cs="Open Sans"/>
          <w:szCs w:val="24"/>
        </w:rPr>
        <w:t xml:space="preserve">Australian Institute of Health and Welfare, </w:t>
      </w:r>
      <w:r w:rsidRPr="009015C4">
        <w:rPr>
          <w:rFonts w:cs="Open Sans"/>
          <w:i/>
          <w:iCs/>
          <w:szCs w:val="24"/>
        </w:rPr>
        <w:t>A Picture of Overweight and Obesity in Australia</w:t>
      </w:r>
      <w:r w:rsidRPr="009015C4">
        <w:rPr>
          <w:rFonts w:cs="Open Sans"/>
          <w:szCs w:val="24"/>
        </w:rPr>
        <w:t xml:space="preserve"> (2017) 33–6.</w:t>
      </w:r>
    </w:p>
  </w:endnote>
  <w:endnote w:id="361">
    <w:p w14:paraId="3A2574CB" w14:textId="77777777" w:rsidR="00FD1665" w:rsidRPr="00B27C20" w:rsidRDefault="00FD1665" w:rsidP="00B95B8B">
      <w:pPr>
        <w:pStyle w:val="EndnoteText"/>
        <w:rPr>
          <w:rFonts w:cs="Open Sans"/>
          <w:highlight w:val="yellow"/>
        </w:rPr>
      </w:pPr>
      <w:r w:rsidRPr="009015C4">
        <w:rPr>
          <w:rStyle w:val="EndnoteReference"/>
        </w:rPr>
        <w:endnoteRef/>
      </w:r>
      <w:r w:rsidRPr="009015C4">
        <w:rPr>
          <w:rFonts w:cs="Open Sans"/>
        </w:rPr>
        <w:t xml:space="preserve"> </w:t>
      </w:r>
      <w:r w:rsidRPr="009015C4">
        <w:rPr>
          <w:rFonts w:cs="Open Sans"/>
          <w:szCs w:val="24"/>
        </w:rPr>
        <w:t xml:space="preserve">Australian Institute of Health and Welfare, </w:t>
      </w:r>
      <w:r w:rsidRPr="009015C4">
        <w:rPr>
          <w:rFonts w:cs="Open Sans"/>
          <w:i/>
          <w:iCs/>
          <w:szCs w:val="24"/>
        </w:rPr>
        <w:t>A Picture of Overweight and Obesity in Australia</w:t>
      </w:r>
      <w:r w:rsidRPr="009015C4">
        <w:rPr>
          <w:rFonts w:cs="Open Sans"/>
          <w:szCs w:val="24"/>
        </w:rPr>
        <w:t xml:space="preserve"> (2017) 34.</w:t>
      </w:r>
    </w:p>
  </w:endnote>
  <w:endnote w:id="362">
    <w:p w14:paraId="49FE52E2" w14:textId="77777777" w:rsidR="00FD1665" w:rsidRPr="00B27C20" w:rsidRDefault="00FD1665" w:rsidP="00B95B8B">
      <w:pPr>
        <w:pStyle w:val="EndnoteText"/>
        <w:rPr>
          <w:rFonts w:cs="Open Sans"/>
          <w:highlight w:val="yellow"/>
        </w:rPr>
      </w:pPr>
      <w:r w:rsidRPr="00967E2B">
        <w:rPr>
          <w:rStyle w:val="EndnoteReference"/>
        </w:rPr>
        <w:endnoteRef/>
      </w:r>
      <w:r w:rsidRPr="00967E2B">
        <w:rPr>
          <w:rFonts w:cs="Open Sans"/>
        </w:rPr>
        <w:t xml:space="preserve"> </w:t>
      </w:r>
      <w:r w:rsidRPr="00967E2B">
        <w:rPr>
          <w:rFonts w:cs="Open Sans"/>
          <w:szCs w:val="24"/>
        </w:rPr>
        <w:t xml:space="preserve">Senate Select Committee into the Obesity Epidemic in Australia, Parliament of Australia, </w:t>
      </w:r>
      <w:r w:rsidRPr="00967E2B">
        <w:rPr>
          <w:rFonts w:cs="Open Sans"/>
          <w:i/>
          <w:iCs/>
          <w:szCs w:val="24"/>
        </w:rPr>
        <w:t>Final Report</w:t>
      </w:r>
      <w:r w:rsidRPr="00967E2B">
        <w:rPr>
          <w:rFonts w:cs="Open Sans"/>
          <w:szCs w:val="24"/>
        </w:rPr>
        <w:t xml:space="preserve"> (Final Report, December 2018) 17–23.</w:t>
      </w:r>
    </w:p>
  </w:endnote>
  <w:endnote w:id="363">
    <w:p w14:paraId="3CBE785A" w14:textId="77777777" w:rsidR="00FD1665" w:rsidRPr="00B27C20" w:rsidRDefault="00FD1665" w:rsidP="00B95B8B">
      <w:pPr>
        <w:pStyle w:val="EndnoteText"/>
        <w:contextualSpacing/>
        <w:rPr>
          <w:rFonts w:cs="Open Sans"/>
          <w:highlight w:val="yellow"/>
        </w:rPr>
      </w:pPr>
      <w:r w:rsidRPr="00967E2B">
        <w:rPr>
          <w:rStyle w:val="EndnoteReference"/>
        </w:rPr>
        <w:endnoteRef/>
      </w:r>
      <w:r w:rsidRPr="00967E2B">
        <w:rPr>
          <w:rFonts w:cs="Open Sans"/>
        </w:rPr>
        <w:t xml:space="preserve"> Royal Australasian College of Physicians, </w:t>
      </w:r>
      <w:r w:rsidRPr="00967E2B">
        <w:rPr>
          <w:rFonts w:cs="Open Sans"/>
          <w:i/>
          <w:iCs/>
        </w:rPr>
        <w:t>Submission No 60</w:t>
      </w:r>
      <w:r w:rsidRPr="00967E2B">
        <w:rPr>
          <w:rFonts w:cs="Open Sans"/>
        </w:rPr>
        <w:t xml:space="preserve"> to Australian Human Rights Commission, </w:t>
      </w:r>
      <w:r w:rsidRPr="00967E2B">
        <w:rPr>
          <w:rFonts w:cs="Open Sans"/>
          <w:i/>
        </w:rPr>
        <w:t>Report under article 44, paragraph 1(b), on the Convention on the Rights of the Child</w:t>
      </w:r>
      <w:r w:rsidRPr="00967E2B">
        <w:rPr>
          <w:rFonts w:cs="Open Sans"/>
        </w:rPr>
        <w:t xml:space="preserve">, </w:t>
      </w:r>
      <w:r>
        <w:rPr>
          <w:rFonts w:cs="Open Sans"/>
        </w:rPr>
        <w:t>(</w:t>
      </w:r>
      <w:r w:rsidRPr="00967E2B">
        <w:rPr>
          <w:rFonts w:cs="Open Sans"/>
        </w:rPr>
        <w:t>30 May 2018</w:t>
      </w:r>
      <w:r>
        <w:rPr>
          <w:rFonts w:cs="Open Sans"/>
        </w:rPr>
        <w:t>)</w:t>
      </w:r>
      <w:r w:rsidRPr="00967E2B">
        <w:rPr>
          <w:rFonts w:cs="Open Sans"/>
        </w:rPr>
        <w:t xml:space="preserve"> 9.</w:t>
      </w:r>
    </w:p>
  </w:endnote>
  <w:endnote w:id="364">
    <w:p w14:paraId="6C9201BC" w14:textId="77777777" w:rsidR="00FD1665" w:rsidRPr="00B27C20" w:rsidRDefault="00FD1665" w:rsidP="00320D38">
      <w:pPr>
        <w:pStyle w:val="EndnoteText"/>
        <w:contextualSpacing/>
        <w:rPr>
          <w:rFonts w:cs="Open Sans"/>
          <w:highlight w:val="yellow"/>
        </w:rPr>
      </w:pPr>
      <w:r w:rsidRPr="00967E2B">
        <w:rPr>
          <w:rStyle w:val="EndnoteReference"/>
        </w:rPr>
        <w:endnoteRef/>
      </w:r>
      <w:r w:rsidRPr="00967E2B">
        <w:rPr>
          <w:rFonts w:cs="Open Sans"/>
        </w:rPr>
        <w:t xml:space="preserve"> </w:t>
      </w:r>
      <w:r w:rsidRPr="00967E2B">
        <w:rPr>
          <w:rFonts w:cs="Open Sans"/>
          <w:szCs w:val="24"/>
        </w:rPr>
        <w:t xml:space="preserve">Department of Health (Cth), </w:t>
      </w:r>
      <w:r w:rsidRPr="00967E2B">
        <w:rPr>
          <w:rFonts w:cs="Open Sans"/>
          <w:i/>
          <w:iCs/>
          <w:szCs w:val="24"/>
        </w:rPr>
        <w:t>National Action Plan for the Health of Children and Young People 2020-2030</w:t>
      </w:r>
      <w:r>
        <w:rPr>
          <w:rFonts w:cs="Open Sans"/>
          <w:i/>
          <w:iCs/>
          <w:szCs w:val="24"/>
        </w:rPr>
        <w:t xml:space="preserve"> </w:t>
      </w:r>
      <w:r>
        <w:rPr>
          <w:rFonts w:cs="Open Sans"/>
          <w:szCs w:val="24"/>
        </w:rPr>
        <w:t>(2019)</w:t>
      </w:r>
      <w:r w:rsidRPr="00967E2B">
        <w:rPr>
          <w:rFonts w:cs="Open Sans"/>
          <w:szCs w:val="24"/>
        </w:rPr>
        <w:t xml:space="preserve"> 23–5.</w:t>
      </w:r>
    </w:p>
  </w:endnote>
  <w:endnote w:id="365">
    <w:p w14:paraId="19BCD7B3" w14:textId="77777777" w:rsidR="00FD1665" w:rsidRDefault="00FD1665" w:rsidP="00A212FE">
      <w:pPr>
        <w:pStyle w:val="EndnoteText"/>
      </w:pPr>
      <w:r>
        <w:rPr>
          <w:rStyle w:val="EndnoteReference"/>
        </w:rPr>
        <w:endnoteRef/>
      </w:r>
      <w:r>
        <w:t xml:space="preserve"> </w:t>
      </w:r>
      <w:r w:rsidRPr="00967E2B">
        <w:rPr>
          <w:rFonts w:cs="Open Sans"/>
          <w:szCs w:val="24"/>
        </w:rPr>
        <w:t xml:space="preserve">Department of Health (Cth), </w:t>
      </w:r>
      <w:r w:rsidRPr="00967E2B">
        <w:rPr>
          <w:rFonts w:cs="Open Sans"/>
          <w:i/>
          <w:iCs/>
          <w:szCs w:val="24"/>
        </w:rPr>
        <w:t>Overweight and Obesity</w:t>
      </w:r>
      <w:r w:rsidRPr="00967E2B">
        <w:rPr>
          <w:rFonts w:cs="Open Sans"/>
          <w:szCs w:val="24"/>
        </w:rPr>
        <w:t xml:space="preserve"> (19 June 2019) &lt;www1.health.gov.au/internet/main/publishing.nsf/Content/Overweight-and-Obesity&gt;.</w:t>
      </w:r>
    </w:p>
  </w:endnote>
  <w:endnote w:id="366">
    <w:p w14:paraId="7CABACAA" w14:textId="77777777" w:rsidR="00FD1665" w:rsidRDefault="00FD1665" w:rsidP="00A212FE">
      <w:pPr>
        <w:pStyle w:val="EndnoteText"/>
      </w:pPr>
      <w:r>
        <w:rPr>
          <w:rStyle w:val="EndnoteReference"/>
        </w:rPr>
        <w:endnoteRef/>
      </w:r>
      <w:r>
        <w:t xml:space="preserve"> </w:t>
      </w:r>
      <w:r w:rsidRPr="00FD1E48">
        <w:rPr>
          <w:rFonts w:cs="Open Sans"/>
          <w:szCs w:val="24"/>
        </w:rPr>
        <w:t xml:space="preserve">United Nations Committee on the Rights of the Child, </w:t>
      </w:r>
      <w:r w:rsidRPr="00FD1E48">
        <w:rPr>
          <w:rFonts w:cs="Open Sans"/>
          <w:i/>
          <w:iCs/>
          <w:szCs w:val="24"/>
        </w:rPr>
        <w:t>Concluding Observations on the Combined Fifth and Sixth Periodic Reports of Australia</w:t>
      </w:r>
      <w:r w:rsidRPr="00FD1E48">
        <w:rPr>
          <w:rFonts w:cs="Open Sans"/>
          <w:szCs w:val="24"/>
        </w:rPr>
        <w:t>, 82nd Sess, UN Doc CRC/C/AUS/CO/5-6 (30 September 2019) para 36(b).</w:t>
      </w:r>
    </w:p>
  </w:endnote>
  <w:endnote w:id="367">
    <w:p w14:paraId="360E520A" w14:textId="77777777" w:rsidR="00FD1665" w:rsidRPr="00B27C20" w:rsidRDefault="00FD1665" w:rsidP="00A212FE">
      <w:pPr>
        <w:pStyle w:val="EndnoteText"/>
        <w:contextualSpacing/>
        <w:rPr>
          <w:rFonts w:cs="Open Sans"/>
          <w:highlight w:val="yellow"/>
        </w:rPr>
      </w:pPr>
      <w:r w:rsidRPr="006664A5">
        <w:rPr>
          <w:rStyle w:val="EndnoteReference"/>
        </w:rPr>
        <w:endnoteRef/>
      </w:r>
      <w:r w:rsidRPr="006664A5">
        <w:rPr>
          <w:rFonts w:cs="Open Sans"/>
        </w:rPr>
        <w:t xml:space="preserve"> </w:t>
      </w:r>
      <w:r w:rsidRPr="006664A5">
        <w:rPr>
          <w:rFonts w:cs="Open Sans"/>
          <w:szCs w:val="24"/>
        </w:rPr>
        <w:t xml:space="preserve">National Centre for Immunisation Research and Surveillance, </w:t>
      </w:r>
      <w:r w:rsidRPr="006664A5">
        <w:rPr>
          <w:rFonts w:cs="Open Sans"/>
          <w:i/>
          <w:iCs/>
          <w:szCs w:val="24"/>
        </w:rPr>
        <w:t>Child Deaths from Vaccine Preventable Infectious Diseases, NSW 2005</w:t>
      </w:r>
      <w:r>
        <w:rPr>
          <w:rFonts w:cs="Open Sans"/>
          <w:i/>
          <w:iCs/>
          <w:szCs w:val="24"/>
        </w:rPr>
        <w:t>–</w:t>
      </w:r>
      <w:r w:rsidRPr="006664A5">
        <w:rPr>
          <w:rFonts w:cs="Open Sans"/>
          <w:i/>
          <w:iCs/>
          <w:szCs w:val="24"/>
        </w:rPr>
        <w:t>2014</w:t>
      </w:r>
      <w:r w:rsidRPr="006664A5">
        <w:rPr>
          <w:rFonts w:cs="Open Sans"/>
          <w:szCs w:val="24"/>
        </w:rPr>
        <w:t xml:space="preserve"> (</w:t>
      </w:r>
      <w:r>
        <w:rPr>
          <w:rFonts w:cs="Open Sans"/>
          <w:szCs w:val="24"/>
        </w:rPr>
        <w:t xml:space="preserve">Final Report, August </w:t>
      </w:r>
      <w:r w:rsidRPr="006664A5">
        <w:rPr>
          <w:rFonts w:cs="Open Sans"/>
          <w:szCs w:val="24"/>
        </w:rPr>
        <w:t>2016) 31.</w:t>
      </w:r>
    </w:p>
  </w:endnote>
  <w:endnote w:id="368">
    <w:p w14:paraId="5E6E0A98" w14:textId="77777777" w:rsidR="00FD1665" w:rsidRPr="006664A5" w:rsidRDefault="00FD1665" w:rsidP="00A212FE">
      <w:pPr>
        <w:pStyle w:val="EndnoteText"/>
        <w:contextualSpacing/>
        <w:rPr>
          <w:rFonts w:cs="Open Sans"/>
        </w:rPr>
      </w:pPr>
      <w:r w:rsidRPr="006664A5">
        <w:rPr>
          <w:rStyle w:val="EndnoteReference"/>
        </w:rPr>
        <w:endnoteRef/>
      </w:r>
      <w:r w:rsidRPr="006664A5">
        <w:rPr>
          <w:rFonts w:cs="Open Sans"/>
        </w:rPr>
        <w:t xml:space="preserve"> </w:t>
      </w:r>
      <w:r w:rsidRPr="006664A5">
        <w:rPr>
          <w:rFonts w:cs="Open Sans"/>
          <w:szCs w:val="24"/>
        </w:rPr>
        <w:t xml:space="preserve">Department of Health (Cth), </w:t>
      </w:r>
      <w:r w:rsidRPr="006664A5">
        <w:rPr>
          <w:rFonts w:cs="Open Sans"/>
          <w:i/>
          <w:iCs/>
          <w:szCs w:val="24"/>
        </w:rPr>
        <w:t>Current Coverage Data Tables for All Children</w:t>
      </w:r>
      <w:r w:rsidRPr="006664A5">
        <w:rPr>
          <w:rFonts w:cs="Open Sans"/>
          <w:szCs w:val="24"/>
        </w:rPr>
        <w:t xml:space="preserve"> (1 September 2019) &lt;www.health.gov.au/health-topics/immunisation/childhood-immunisation-coverage/current-coverage-data-tables-for-all-children&gt;.</w:t>
      </w:r>
      <w:r>
        <w:rPr>
          <w:rFonts w:cs="Open Sans"/>
        </w:rPr>
        <w:t xml:space="preserve"> </w:t>
      </w:r>
      <w:r w:rsidRPr="006664A5">
        <w:rPr>
          <w:rFonts w:cs="Open Sans"/>
          <w:color w:val="313131"/>
          <w:shd w:val="clear" w:color="auto" w:fill="FFFFFF"/>
        </w:rPr>
        <w:t>The 1 year old cohort contains children who are 12 to less than 15 months old. Some of these children would have received at least 1 measles, mumps, rubella vaccination and come within the OECD measure for whether children have received relevant vaccinations within the recommended timeframe.</w:t>
      </w:r>
    </w:p>
  </w:endnote>
  <w:endnote w:id="369">
    <w:p w14:paraId="3E995591" w14:textId="77777777" w:rsidR="00FD1665" w:rsidRPr="00B27C20" w:rsidRDefault="00FD1665" w:rsidP="00A212FE">
      <w:pPr>
        <w:pStyle w:val="EndnoteText"/>
        <w:contextualSpacing/>
        <w:rPr>
          <w:rFonts w:cs="Open Sans"/>
          <w:highlight w:val="yellow"/>
        </w:rPr>
      </w:pPr>
      <w:r w:rsidRPr="006664A5">
        <w:rPr>
          <w:rStyle w:val="EndnoteReference"/>
        </w:rPr>
        <w:endnoteRef/>
      </w:r>
      <w:r w:rsidRPr="006664A5">
        <w:rPr>
          <w:rFonts w:cs="Open Sans"/>
        </w:rPr>
        <w:t xml:space="preserve"> </w:t>
      </w:r>
      <w:r w:rsidRPr="006664A5">
        <w:rPr>
          <w:rFonts w:cs="Open Sans"/>
          <w:szCs w:val="24"/>
        </w:rPr>
        <w:t xml:space="preserve">Organisation for Economic Co-operation and Development, </w:t>
      </w:r>
      <w:r w:rsidRPr="006664A5">
        <w:rPr>
          <w:rFonts w:cs="Open Sans"/>
          <w:i/>
          <w:iCs/>
          <w:szCs w:val="24"/>
        </w:rPr>
        <w:t>OECD Family Database, CO1.4 Childhood Vaccination</w:t>
      </w:r>
      <w:r w:rsidRPr="006664A5">
        <w:rPr>
          <w:rFonts w:cs="Open Sans"/>
          <w:szCs w:val="24"/>
        </w:rPr>
        <w:t xml:space="preserve"> (2019) &lt;www.oecd.org/els/family/database.htm&gt;.</w:t>
      </w:r>
    </w:p>
  </w:endnote>
  <w:endnote w:id="370">
    <w:p w14:paraId="1B74682E" w14:textId="77777777" w:rsidR="00FD1665" w:rsidRPr="006664A5" w:rsidRDefault="00FD1665" w:rsidP="00A212FE">
      <w:pPr>
        <w:pStyle w:val="EndnoteText"/>
        <w:contextualSpacing/>
        <w:rPr>
          <w:rFonts w:cs="Open Sans"/>
        </w:rPr>
      </w:pPr>
      <w:r w:rsidRPr="006664A5">
        <w:rPr>
          <w:rStyle w:val="EndnoteReference"/>
        </w:rPr>
        <w:endnoteRef/>
      </w:r>
      <w:r w:rsidRPr="006664A5">
        <w:rPr>
          <w:rFonts w:cs="Open Sans"/>
        </w:rPr>
        <w:t xml:space="preserve"> </w:t>
      </w:r>
      <w:r w:rsidRPr="006664A5">
        <w:rPr>
          <w:rFonts w:cs="Open Sans"/>
          <w:szCs w:val="24"/>
        </w:rPr>
        <w:t xml:space="preserve">Australian Institute of Health and Welfare, </w:t>
      </w:r>
      <w:r w:rsidRPr="006664A5">
        <w:rPr>
          <w:rFonts w:cs="Open Sans"/>
          <w:i/>
          <w:iCs/>
          <w:szCs w:val="24"/>
        </w:rPr>
        <w:t>Children’s Headline Indicators, 5. Immunisation</w:t>
      </w:r>
      <w:r w:rsidRPr="006664A5">
        <w:rPr>
          <w:rFonts w:cs="Open Sans"/>
          <w:szCs w:val="24"/>
        </w:rPr>
        <w:t xml:space="preserve"> (18 September 2018) &lt;www.aihw.gov.au/reports/children-youth/childrens-headline-indicators/contents/5-immunisation&gt;.</w:t>
      </w:r>
    </w:p>
  </w:endnote>
  <w:endnote w:id="371">
    <w:p w14:paraId="5BCD71A5" w14:textId="77777777" w:rsidR="00FD1665" w:rsidRPr="00B27C20" w:rsidRDefault="00FD1665" w:rsidP="00A212FE">
      <w:pPr>
        <w:pStyle w:val="EndnoteText"/>
        <w:contextualSpacing/>
        <w:rPr>
          <w:rFonts w:cs="Open Sans"/>
          <w:highlight w:val="yellow"/>
        </w:rPr>
      </w:pPr>
      <w:r w:rsidRPr="006664A5">
        <w:rPr>
          <w:rStyle w:val="EndnoteReference"/>
        </w:rPr>
        <w:endnoteRef/>
      </w:r>
      <w:r w:rsidRPr="006664A5">
        <w:rPr>
          <w:rFonts w:cs="Open Sans"/>
        </w:rPr>
        <w:t xml:space="preserve"> </w:t>
      </w:r>
      <w:r w:rsidRPr="006664A5">
        <w:rPr>
          <w:rFonts w:cs="Open Sans"/>
          <w:szCs w:val="24"/>
        </w:rPr>
        <w:t xml:space="preserve">Department of Health (Cth), </w:t>
      </w:r>
      <w:r w:rsidRPr="006664A5">
        <w:rPr>
          <w:rFonts w:cs="Open Sans"/>
          <w:i/>
          <w:iCs/>
          <w:szCs w:val="24"/>
        </w:rPr>
        <w:t>National Immunisation Program Schedule</w:t>
      </w:r>
      <w:r w:rsidRPr="006664A5">
        <w:rPr>
          <w:rFonts w:cs="Open Sans"/>
          <w:szCs w:val="24"/>
        </w:rPr>
        <w:t xml:space="preserve"> (9 October 2019) &lt;www.health.gov.au/health-topics/immunisation/immunisation-throughout-life/national-immunisation-program-schedule&gt;.</w:t>
      </w:r>
    </w:p>
  </w:endnote>
  <w:endnote w:id="372">
    <w:p w14:paraId="1455ED06" w14:textId="77777777" w:rsidR="00FD1665" w:rsidRPr="00B27C20" w:rsidRDefault="00FD1665" w:rsidP="00A212FE">
      <w:pPr>
        <w:pStyle w:val="EndnoteText"/>
        <w:contextualSpacing/>
        <w:rPr>
          <w:rFonts w:cs="Open Sans"/>
          <w:highlight w:val="yellow"/>
        </w:rPr>
      </w:pPr>
      <w:r w:rsidRPr="008D6D92">
        <w:rPr>
          <w:rStyle w:val="EndnoteReference"/>
        </w:rPr>
        <w:endnoteRef/>
      </w:r>
      <w:r w:rsidRPr="008D6D92">
        <w:rPr>
          <w:rFonts w:cs="Open Sans"/>
        </w:rPr>
        <w:t xml:space="preserve"> </w:t>
      </w:r>
      <w:r w:rsidRPr="008D6D92">
        <w:rPr>
          <w:rFonts w:cs="Open Sans"/>
          <w:szCs w:val="24"/>
        </w:rPr>
        <w:t xml:space="preserve">National Centre for Immunisation Research and Surveillance, </w:t>
      </w:r>
      <w:r w:rsidRPr="008D6D92">
        <w:rPr>
          <w:rFonts w:cs="Open Sans"/>
          <w:i/>
          <w:iCs/>
          <w:szCs w:val="24"/>
        </w:rPr>
        <w:t>Child Deaths from Vaccine Preventable Infectious Diseases, NSW 2005</w:t>
      </w:r>
      <w:r>
        <w:rPr>
          <w:rFonts w:cs="Open Sans"/>
          <w:i/>
          <w:iCs/>
          <w:szCs w:val="24"/>
        </w:rPr>
        <w:t>–</w:t>
      </w:r>
      <w:r w:rsidRPr="008D6D92">
        <w:rPr>
          <w:rFonts w:cs="Open Sans"/>
          <w:i/>
          <w:iCs/>
          <w:szCs w:val="24"/>
        </w:rPr>
        <w:t>2014</w:t>
      </w:r>
      <w:r w:rsidRPr="008D6D92">
        <w:rPr>
          <w:rFonts w:cs="Open Sans"/>
          <w:szCs w:val="24"/>
        </w:rPr>
        <w:t xml:space="preserve"> (</w:t>
      </w:r>
      <w:r>
        <w:rPr>
          <w:rFonts w:cs="Open Sans"/>
          <w:szCs w:val="24"/>
        </w:rPr>
        <w:t xml:space="preserve">Final Report, August </w:t>
      </w:r>
      <w:r w:rsidRPr="008D6D92">
        <w:rPr>
          <w:rFonts w:cs="Open Sans"/>
          <w:szCs w:val="24"/>
        </w:rPr>
        <w:t>2016) 35.</w:t>
      </w:r>
    </w:p>
  </w:endnote>
  <w:endnote w:id="373">
    <w:p w14:paraId="43F216A8" w14:textId="77777777" w:rsidR="00FD1665" w:rsidRPr="00B27C20" w:rsidRDefault="00FD1665" w:rsidP="00A212FE">
      <w:pPr>
        <w:pStyle w:val="EndnoteText"/>
        <w:contextualSpacing/>
        <w:rPr>
          <w:rFonts w:cs="Open Sans"/>
          <w:highlight w:val="yellow"/>
        </w:rPr>
      </w:pPr>
      <w:r w:rsidRPr="001A6AEC">
        <w:rPr>
          <w:rStyle w:val="EndnoteReference"/>
        </w:rPr>
        <w:endnoteRef/>
      </w:r>
      <w:r w:rsidRPr="001A6AEC">
        <w:rPr>
          <w:rFonts w:cs="Open Sans"/>
        </w:rPr>
        <w:t xml:space="preserve"> </w:t>
      </w:r>
      <w:r w:rsidRPr="001A6AEC">
        <w:rPr>
          <w:rFonts w:cs="Open Sans"/>
          <w:szCs w:val="24"/>
        </w:rPr>
        <w:t xml:space="preserve">Department of Health (Cth), </w:t>
      </w:r>
      <w:r w:rsidRPr="001A6AEC">
        <w:rPr>
          <w:rFonts w:cs="Open Sans"/>
          <w:i/>
          <w:iCs/>
          <w:szCs w:val="24"/>
        </w:rPr>
        <w:t>Breastfeeding</w:t>
      </w:r>
      <w:r w:rsidRPr="001A6AEC">
        <w:rPr>
          <w:rFonts w:cs="Open Sans"/>
          <w:szCs w:val="24"/>
        </w:rPr>
        <w:t xml:space="preserve"> (2 August 2019) &lt;www1.health.gov.au/internet/main/publishing.nsf/Content/health-pubhlth-strateg-brfeed-index.htm&gt;.</w:t>
      </w:r>
    </w:p>
  </w:endnote>
  <w:endnote w:id="374">
    <w:p w14:paraId="395C125C" w14:textId="77777777" w:rsidR="00FD1665" w:rsidRPr="00850691" w:rsidRDefault="00FD1665" w:rsidP="00A212FE">
      <w:pPr>
        <w:pStyle w:val="EndnoteText"/>
        <w:contextualSpacing/>
        <w:rPr>
          <w:rFonts w:cs="Open Sans"/>
        </w:rPr>
      </w:pPr>
      <w:r w:rsidRPr="00850691">
        <w:rPr>
          <w:rStyle w:val="EndnoteReference"/>
        </w:rPr>
        <w:endnoteRef/>
      </w:r>
      <w:r w:rsidRPr="00850691">
        <w:rPr>
          <w:rFonts w:cs="Open Sans"/>
        </w:rPr>
        <w:t xml:space="preserve"> </w:t>
      </w:r>
      <w:r w:rsidRPr="00850691">
        <w:rPr>
          <w:rFonts w:cs="Open Sans"/>
          <w:szCs w:val="24"/>
        </w:rPr>
        <w:t xml:space="preserve">COAG Health Council, </w:t>
      </w:r>
      <w:r w:rsidRPr="00850691">
        <w:rPr>
          <w:rFonts w:cs="Open Sans"/>
          <w:i/>
          <w:iCs/>
          <w:szCs w:val="24"/>
        </w:rPr>
        <w:t>Australian National Breastfeeding Strategy: 2019 and Beyond</w:t>
      </w:r>
      <w:r w:rsidRPr="00850691">
        <w:rPr>
          <w:rFonts w:cs="Open Sans"/>
          <w:szCs w:val="24"/>
        </w:rPr>
        <w:t xml:space="preserve"> (2019) 19.</w:t>
      </w:r>
    </w:p>
  </w:endnote>
  <w:endnote w:id="375">
    <w:p w14:paraId="1C391968" w14:textId="77777777" w:rsidR="00FD1665" w:rsidRPr="00B27C20" w:rsidRDefault="00FD1665" w:rsidP="00A212FE">
      <w:pPr>
        <w:pStyle w:val="EndnoteText"/>
        <w:contextualSpacing/>
        <w:rPr>
          <w:rFonts w:cs="Open Sans"/>
          <w:highlight w:val="yellow"/>
        </w:rPr>
      </w:pPr>
      <w:r w:rsidRPr="00850691">
        <w:rPr>
          <w:rStyle w:val="EndnoteReference"/>
        </w:rPr>
        <w:endnoteRef/>
      </w:r>
      <w:r w:rsidRPr="00850691">
        <w:rPr>
          <w:rFonts w:cs="Open Sans"/>
        </w:rPr>
        <w:t xml:space="preserve"> </w:t>
      </w:r>
      <w:r w:rsidRPr="00850691">
        <w:rPr>
          <w:rFonts w:cs="Open Sans"/>
          <w:szCs w:val="24"/>
        </w:rPr>
        <w:t xml:space="preserve">COAG Health Council, </w:t>
      </w:r>
      <w:r w:rsidRPr="00850691">
        <w:rPr>
          <w:rFonts w:cs="Open Sans"/>
          <w:i/>
          <w:iCs/>
          <w:szCs w:val="24"/>
        </w:rPr>
        <w:t>Australian National Breastfeeding Strategy: 2019 and Beyond</w:t>
      </w:r>
      <w:r w:rsidRPr="00850691">
        <w:rPr>
          <w:rFonts w:cs="Open Sans"/>
          <w:szCs w:val="24"/>
        </w:rPr>
        <w:t xml:space="preserve"> (2019) 20.</w:t>
      </w:r>
    </w:p>
  </w:endnote>
  <w:endnote w:id="376">
    <w:p w14:paraId="688B9598" w14:textId="77777777" w:rsidR="00FD1665" w:rsidRPr="00850691" w:rsidRDefault="00FD1665" w:rsidP="00E65B1E">
      <w:pPr>
        <w:pStyle w:val="EndnoteText"/>
        <w:contextualSpacing/>
        <w:rPr>
          <w:rFonts w:cs="Open Sans"/>
        </w:rPr>
      </w:pPr>
      <w:r w:rsidRPr="00850691">
        <w:rPr>
          <w:rStyle w:val="EndnoteReference"/>
        </w:rPr>
        <w:endnoteRef/>
      </w:r>
      <w:r w:rsidRPr="00850691">
        <w:rPr>
          <w:rFonts w:cs="Open Sans"/>
        </w:rPr>
        <w:t xml:space="preserve"> </w:t>
      </w:r>
      <w:r w:rsidRPr="00850691">
        <w:rPr>
          <w:rFonts w:cs="Open Sans"/>
          <w:szCs w:val="24"/>
        </w:rPr>
        <w:t xml:space="preserve">COAG Health Council, </w:t>
      </w:r>
      <w:r w:rsidRPr="00850691">
        <w:rPr>
          <w:rFonts w:cs="Open Sans"/>
          <w:i/>
          <w:iCs/>
          <w:szCs w:val="24"/>
        </w:rPr>
        <w:t>Australian National Breastfeeding Strategy: 2019 and Beyond</w:t>
      </w:r>
      <w:r w:rsidRPr="00850691">
        <w:rPr>
          <w:rFonts w:cs="Open Sans"/>
          <w:szCs w:val="24"/>
        </w:rPr>
        <w:t xml:space="preserve"> (2019).</w:t>
      </w:r>
    </w:p>
  </w:endnote>
  <w:endnote w:id="377">
    <w:p w14:paraId="4DF6CA39" w14:textId="77777777" w:rsidR="00FD1665" w:rsidRPr="00B27C20" w:rsidRDefault="00FD1665" w:rsidP="00E65B1E">
      <w:pPr>
        <w:pStyle w:val="EndnoteText"/>
        <w:contextualSpacing/>
        <w:rPr>
          <w:rFonts w:cs="Open Sans"/>
          <w:highlight w:val="yellow"/>
        </w:rPr>
      </w:pPr>
      <w:r w:rsidRPr="00850691">
        <w:rPr>
          <w:rStyle w:val="EndnoteReference"/>
        </w:rPr>
        <w:endnoteRef/>
      </w:r>
      <w:r w:rsidRPr="00850691">
        <w:rPr>
          <w:rFonts w:cs="Open Sans"/>
        </w:rPr>
        <w:t xml:space="preserve"> </w:t>
      </w:r>
      <w:r w:rsidRPr="00850691">
        <w:rPr>
          <w:rFonts w:cs="Open Sans"/>
          <w:szCs w:val="24"/>
        </w:rPr>
        <w:t xml:space="preserve">COAG Health Council, </w:t>
      </w:r>
      <w:r w:rsidRPr="00850691">
        <w:rPr>
          <w:rFonts w:cs="Open Sans"/>
          <w:i/>
          <w:iCs/>
          <w:szCs w:val="24"/>
        </w:rPr>
        <w:t>Australian National Breastfeeding Strategy: 2019 and Beyond</w:t>
      </w:r>
      <w:r w:rsidRPr="00850691">
        <w:rPr>
          <w:rFonts w:cs="Open Sans"/>
          <w:szCs w:val="24"/>
        </w:rPr>
        <w:t xml:space="preserve"> (2019).</w:t>
      </w:r>
    </w:p>
  </w:endnote>
  <w:endnote w:id="378">
    <w:p w14:paraId="0FB8DD07" w14:textId="77777777" w:rsidR="00FD1665" w:rsidRPr="00B27C20" w:rsidRDefault="00FD1665" w:rsidP="00E65B1E">
      <w:pPr>
        <w:pStyle w:val="EndnoteText"/>
        <w:contextualSpacing/>
        <w:rPr>
          <w:rFonts w:cs="Open Sans"/>
          <w:highlight w:val="yellow"/>
        </w:rPr>
      </w:pPr>
      <w:r w:rsidRPr="00850691">
        <w:rPr>
          <w:rStyle w:val="EndnoteReference"/>
        </w:rPr>
        <w:endnoteRef/>
      </w:r>
      <w:r w:rsidRPr="00850691">
        <w:rPr>
          <w:rFonts w:cs="Open Sans"/>
        </w:rPr>
        <w:t xml:space="preserve"> </w:t>
      </w:r>
      <w:r w:rsidRPr="00850691">
        <w:rPr>
          <w:rFonts w:cs="Open Sans"/>
          <w:szCs w:val="24"/>
        </w:rPr>
        <w:t xml:space="preserve">COAG Health Council, </w:t>
      </w:r>
      <w:r w:rsidRPr="00850691">
        <w:rPr>
          <w:rFonts w:cs="Open Sans"/>
          <w:i/>
          <w:iCs/>
          <w:szCs w:val="24"/>
        </w:rPr>
        <w:t>Australian National Breastfeeding Strategy: 2019 and Beyond</w:t>
      </w:r>
      <w:r w:rsidRPr="00850691">
        <w:rPr>
          <w:rFonts w:cs="Open Sans"/>
          <w:szCs w:val="24"/>
        </w:rPr>
        <w:t xml:space="preserve"> (2019) 55.</w:t>
      </w:r>
    </w:p>
  </w:endnote>
  <w:endnote w:id="379">
    <w:p w14:paraId="1809FE8C" w14:textId="77777777" w:rsidR="00FD1665" w:rsidRPr="00B27C20" w:rsidRDefault="00FD1665" w:rsidP="00E65B1E">
      <w:pPr>
        <w:pStyle w:val="EndnoteText"/>
        <w:contextualSpacing/>
        <w:rPr>
          <w:rFonts w:cs="Open Sans"/>
          <w:highlight w:val="yellow"/>
        </w:rPr>
      </w:pPr>
      <w:r w:rsidRPr="007C3849">
        <w:rPr>
          <w:rStyle w:val="EndnoteReference"/>
        </w:rPr>
        <w:endnoteRef/>
      </w:r>
      <w:r w:rsidRPr="007C3849">
        <w:rPr>
          <w:rFonts w:cs="Open Sans"/>
        </w:rPr>
        <w:t xml:space="preserve"> Intersex Human Rights Australia, </w:t>
      </w:r>
      <w:r w:rsidRPr="007C3849">
        <w:rPr>
          <w:rFonts w:cs="Open Sans"/>
          <w:i/>
          <w:iCs/>
        </w:rPr>
        <w:t>Shadow Report Submission</w:t>
      </w:r>
      <w:r w:rsidRPr="007C3849">
        <w:rPr>
          <w:rFonts w:cs="Open Sans"/>
        </w:rPr>
        <w:t xml:space="preserve"> to the Committee on the Rights of Persons with Disabilities on the Situation of Intersex People in Australia (8 June 2017); Intersex Human Rights Australia (Organisation Intersex International Australia), </w:t>
      </w:r>
      <w:r w:rsidRPr="007C3849">
        <w:rPr>
          <w:rFonts w:cs="Open Sans"/>
          <w:i/>
          <w:iCs/>
        </w:rPr>
        <w:t>Submission No 23</w:t>
      </w:r>
      <w:r w:rsidRPr="007C3849">
        <w:rPr>
          <w:rFonts w:cs="Open Sans"/>
        </w:rPr>
        <w:t xml:space="preserve"> to Senate Standing Committee on Community Affairs</w:t>
      </w:r>
      <w:r w:rsidRPr="007C3849">
        <w:rPr>
          <w:rFonts w:cs="Open Sans"/>
          <w:i/>
        </w:rPr>
        <w:t>, Involuntary or Coerced Sterilisation of People with Disabilities In Australia</w:t>
      </w:r>
      <w:r w:rsidRPr="007C3849">
        <w:rPr>
          <w:rFonts w:cs="Open Sans"/>
        </w:rPr>
        <w:t xml:space="preserve"> (5 February 2013);  Juan E Méndez, </w:t>
      </w:r>
      <w:r w:rsidRPr="007C3849">
        <w:rPr>
          <w:rFonts w:cs="Open Sans"/>
          <w:i/>
        </w:rPr>
        <w:t>Report of the Special Rapporteur on torture and other cruel, inhuman or degrading treatment or punishment</w:t>
      </w:r>
      <w:r w:rsidRPr="007C3849">
        <w:rPr>
          <w:rFonts w:cs="Open Sans"/>
        </w:rPr>
        <w:t>, UN Doc A/HRC/22/53 (1 February 2013).</w:t>
      </w:r>
    </w:p>
  </w:endnote>
  <w:endnote w:id="380">
    <w:p w14:paraId="52770CE9" w14:textId="77777777" w:rsidR="00FD1665" w:rsidRPr="00B27C20" w:rsidRDefault="00FD1665" w:rsidP="00E65B1E">
      <w:pPr>
        <w:pStyle w:val="EndnoteText"/>
        <w:contextualSpacing/>
        <w:rPr>
          <w:rFonts w:cs="Open Sans"/>
          <w:highlight w:val="yellow"/>
        </w:rPr>
      </w:pPr>
      <w:r w:rsidRPr="00074681">
        <w:rPr>
          <w:rStyle w:val="EndnoteReference"/>
        </w:rPr>
        <w:endnoteRef/>
      </w:r>
      <w:r w:rsidRPr="00074681">
        <w:rPr>
          <w:rFonts w:cs="Open Sans"/>
        </w:rPr>
        <w:t xml:space="preserve"> Commonwealth, </w:t>
      </w:r>
      <w:r w:rsidRPr="00074681">
        <w:rPr>
          <w:rFonts w:cs="Open Sans"/>
          <w:i/>
        </w:rPr>
        <w:t xml:space="preserve">Australian Government </w:t>
      </w:r>
      <w:r>
        <w:rPr>
          <w:rFonts w:cs="Open Sans"/>
          <w:i/>
        </w:rPr>
        <w:t>r</w:t>
      </w:r>
      <w:r w:rsidRPr="00074681">
        <w:rPr>
          <w:rFonts w:cs="Open Sans"/>
          <w:i/>
        </w:rPr>
        <w:t xml:space="preserve">esponse to </w:t>
      </w:r>
      <w:r>
        <w:rPr>
          <w:rFonts w:cs="Open Sans"/>
          <w:i/>
        </w:rPr>
        <w:t xml:space="preserve">Senate </w:t>
      </w:r>
      <w:r w:rsidRPr="00074681">
        <w:rPr>
          <w:rFonts w:cs="Open Sans"/>
          <w:i/>
        </w:rPr>
        <w:t xml:space="preserve">Community Affairs References Committee </w:t>
      </w:r>
      <w:r>
        <w:rPr>
          <w:rFonts w:cs="Open Sans"/>
          <w:i/>
        </w:rPr>
        <w:t>r</w:t>
      </w:r>
      <w:r w:rsidRPr="00074681">
        <w:rPr>
          <w:rFonts w:cs="Open Sans"/>
          <w:i/>
        </w:rPr>
        <w:t>eport</w:t>
      </w:r>
      <w:r>
        <w:rPr>
          <w:rFonts w:cs="Open Sans"/>
          <w:i/>
        </w:rPr>
        <w:t>s: I</w:t>
      </w:r>
      <w:r w:rsidRPr="00074681">
        <w:rPr>
          <w:rFonts w:cs="Open Sans"/>
          <w:i/>
        </w:rPr>
        <w:t>nvoluntary or coerced sterilisation of people with disabilities in Australia</w:t>
      </w:r>
      <w:r w:rsidRPr="00074681">
        <w:rPr>
          <w:rFonts w:cs="Open Sans"/>
        </w:rPr>
        <w:t xml:space="preserve"> (June 2015) 17–</w:t>
      </w:r>
      <w:r>
        <w:rPr>
          <w:rFonts w:cs="Open Sans"/>
        </w:rPr>
        <w:t>8</w:t>
      </w:r>
      <w:r w:rsidRPr="00074681">
        <w:rPr>
          <w:rFonts w:cs="Open Sans"/>
        </w:rPr>
        <w:t>.</w:t>
      </w:r>
    </w:p>
  </w:endnote>
  <w:endnote w:id="381">
    <w:p w14:paraId="3C372E7F" w14:textId="77777777" w:rsidR="00FD1665" w:rsidRPr="00B27C20" w:rsidRDefault="00FD1665" w:rsidP="00E65B1E">
      <w:pPr>
        <w:pStyle w:val="EndnoteText"/>
        <w:contextualSpacing/>
        <w:rPr>
          <w:rFonts w:cs="Open Sans"/>
          <w:highlight w:val="yellow"/>
        </w:rPr>
      </w:pPr>
      <w:r w:rsidRPr="000E2B73">
        <w:rPr>
          <w:rStyle w:val="EndnoteReference"/>
        </w:rPr>
        <w:endnoteRef/>
      </w:r>
      <w:r w:rsidRPr="000E2B73">
        <w:rPr>
          <w:rFonts w:cs="Open Sans"/>
        </w:rPr>
        <w:t xml:space="preserve"> </w:t>
      </w:r>
      <w:r w:rsidRPr="000E2B73">
        <w:rPr>
          <w:rFonts w:cs="Open Sans"/>
          <w:szCs w:val="24"/>
        </w:rPr>
        <w:t xml:space="preserve">United Nations Committee on the Rights of the Child, </w:t>
      </w:r>
      <w:r w:rsidRPr="000E2B73">
        <w:rPr>
          <w:rFonts w:cs="Open Sans"/>
          <w:i/>
          <w:iCs/>
          <w:szCs w:val="24"/>
        </w:rPr>
        <w:t>General Comment No 14 (2013) on the Right of the Child to Have His or Her Best Interests Taken as Primary Consideration (Art 3, Para 1)</w:t>
      </w:r>
      <w:r w:rsidRPr="000E2B73">
        <w:rPr>
          <w:rFonts w:cs="Open Sans"/>
          <w:szCs w:val="24"/>
        </w:rPr>
        <w:t>, 62nd Sess, UN Doc CRC/C/GC/14 (29 May 2013) 9.</w:t>
      </w:r>
      <w:r w:rsidRPr="000E2B73">
        <w:rPr>
          <w:rFonts w:cs="Open Sans"/>
        </w:rPr>
        <w:t xml:space="preserve"> </w:t>
      </w:r>
    </w:p>
  </w:endnote>
  <w:endnote w:id="382">
    <w:p w14:paraId="5DA327E6" w14:textId="77777777" w:rsidR="00FD1665" w:rsidRPr="00B27C20" w:rsidRDefault="00FD1665" w:rsidP="004C14B7">
      <w:pPr>
        <w:pStyle w:val="EndnoteText"/>
        <w:contextualSpacing/>
        <w:rPr>
          <w:rFonts w:cs="Open Sans"/>
          <w:highlight w:val="yellow"/>
        </w:rPr>
      </w:pPr>
      <w:r w:rsidRPr="000E2B73">
        <w:rPr>
          <w:rStyle w:val="EndnoteReference"/>
        </w:rPr>
        <w:endnoteRef/>
      </w:r>
      <w:r w:rsidRPr="000E2B73">
        <w:rPr>
          <w:rFonts w:cs="Open Sans"/>
        </w:rPr>
        <w:t xml:space="preserve"> </w:t>
      </w:r>
      <w:r w:rsidRPr="000E2B73">
        <w:rPr>
          <w:rFonts w:cs="Open Sans"/>
          <w:szCs w:val="24"/>
        </w:rPr>
        <w:t xml:space="preserve">United Nations Committee on the Rights of the Child, </w:t>
      </w:r>
      <w:r w:rsidRPr="000E2B73">
        <w:rPr>
          <w:rFonts w:cs="Open Sans"/>
          <w:i/>
          <w:iCs/>
          <w:szCs w:val="24"/>
        </w:rPr>
        <w:t>General Comment No 15 (2013) on the Right of the Child to the Enjoyment of the Highest Attainable Standard of Health (Art 24)</w:t>
      </w:r>
      <w:r w:rsidRPr="000E2B73">
        <w:rPr>
          <w:rFonts w:cs="Open Sans"/>
          <w:szCs w:val="24"/>
        </w:rPr>
        <w:t>, 62nd Sess, UN Doc CRC/C/GC/15 (17 April 2013) 4.</w:t>
      </w:r>
    </w:p>
  </w:endnote>
  <w:endnote w:id="383">
    <w:p w14:paraId="573E7A98" w14:textId="77777777" w:rsidR="00FD1665" w:rsidRDefault="00FD1665" w:rsidP="004C14B7">
      <w:pPr>
        <w:pStyle w:val="EndnoteText"/>
      </w:pPr>
      <w:r>
        <w:rPr>
          <w:rStyle w:val="EndnoteReference"/>
        </w:rPr>
        <w:endnoteRef/>
      </w:r>
      <w:r>
        <w:t xml:space="preserve"> </w:t>
      </w:r>
      <w:r w:rsidRPr="00FD1E48">
        <w:rPr>
          <w:rFonts w:cs="Open Sans"/>
          <w:szCs w:val="24"/>
        </w:rPr>
        <w:t xml:space="preserve">United Nations Committee on the Rights of the Child, </w:t>
      </w:r>
      <w:r w:rsidRPr="00FD1E48">
        <w:rPr>
          <w:rFonts w:cs="Open Sans"/>
          <w:i/>
          <w:iCs/>
          <w:szCs w:val="24"/>
        </w:rPr>
        <w:t>Concluding Observations on the Combined Fifth and Sixth Periodic Reports of Australia</w:t>
      </w:r>
      <w:r w:rsidRPr="00FD1E48">
        <w:rPr>
          <w:rFonts w:cs="Open Sans"/>
          <w:szCs w:val="24"/>
        </w:rPr>
        <w:t>, 82nd Sess, UN Doc CRC/C/AUS/CO/5-6 (30 September 2019) para 31(b).</w:t>
      </w:r>
    </w:p>
  </w:endnote>
  <w:endnote w:id="384">
    <w:p w14:paraId="18E2682E" w14:textId="77777777" w:rsidR="00FD1665" w:rsidRPr="00B27C20" w:rsidRDefault="00FD1665" w:rsidP="004C14B7">
      <w:pPr>
        <w:pStyle w:val="EndnoteText"/>
        <w:contextualSpacing/>
        <w:rPr>
          <w:rFonts w:cs="Open Sans"/>
          <w:highlight w:val="yellow"/>
        </w:rPr>
      </w:pPr>
      <w:r w:rsidRPr="00F92D22">
        <w:rPr>
          <w:rStyle w:val="EndnoteReference"/>
        </w:rPr>
        <w:endnoteRef/>
      </w:r>
      <w:r w:rsidRPr="00F92D22">
        <w:rPr>
          <w:rFonts w:cs="Open Sans"/>
        </w:rPr>
        <w:t xml:space="preserve"> </w:t>
      </w:r>
      <w:r w:rsidRPr="00F92D22">
        <w:rPr>
          <w:rFonts w:cs="Open Sans"/>
          <w:i/>
        </w:rPr>
        <w:t>Re Kelvin</w:t>
      </w:r>
      <w:r w:rsidRPr="00F92D22">
        <w:rPr>
          <w:rFonts w:cs="Open Sans"/>
        </w:rPr>
        <w:t xml:space="preserve"> (2017) FamCAFC 258.</w:t>
      </w:r>
    </w:p>
  </w:endnote>
  <w:endnote w:id="385">
    <w:p w14:paraId="40C3620F" w14:textId="77777777" w:rsidR="00FD1665" w:rsidRPr="00B27C20" w:rsidRDefault="00FD1665" w:rsidP="004C14B7">
      <w:pPr>
        <w:pStyle w:val="EndnoteText"/>
        <w:contextualSpacing/>
        <w:rPr>
          <w:rFonts w:cs="Open Sans"/>
          <w:highlight w:val="yellow"/>
        </w:rPr>
      </w:pPr>
      <w:r w:rsidRPr="00F92D22">
        <w:rPr>
          <w:rStyle w:val="EndnoteReference"/>
        </w:rPr>
        <w:endnoteRef/>
      </w:r>
      <w:r w:rsidRPr="00F92D22">
        <w:rPr>
          <w:rFonts w:cs="Open Sans"/>
        </w:rPr>
        <w:t xml:space="preserve"> Human Rights Committee, </w:t>
      </w:r>
      <w:r w:rsidRPr="00B2230D">
        <w:rPr>
          <w:rFonts w:cs="Open Sans"/>
          <w:i/>
          <w:iCs/>
        </w:rPr>
        <w:t>Concluding Observations on the Sixth Periodic Report of Australia</w:t>
      </w:r>
      <w:r w:rsidRPr="00F92D22">
        <w:rPr>
          <w:rFonts w:cs="Open Sans"/>
        </w:rPr>
        <w:t xml:space="preserve">, </w:t>
      </w:r>
      <w:r>
        <w:rPr>
          <w:rFonts w:cs="Open Sans"/>
        </w:rPr>
        <w:t>a</w:t>
      </w:r>
      <w:r w:rsidRPr="00F92D22">
        <w:rPr>
          <w:rFonts w:cs="Open Sans"/>
        </w:rPr>
        <w:t>dopted by the Committee at its 121st Session (16 October</w:t>
      </w:r>
      <w:r>
        <w:rPr>
          <w:rFonts w:cs="Open Sans"/>
        </w:rPr>
        <w:t>–</w:t>
      </w:r>
      <w:r w:rsidRPr="00F92D22">
        <w:rPr>
          <w:rFonts w:cs="Open Sans"/>
        </w:rPr>
        <w:t xml:space="preserve">10 November 2017) CCPR/C/AUS/CO/6 (1 December 2017) </w:t>
      </w:r>
      <w:r>
        <w:rPr>
          <w:rFonts w:cs="Open Sans"/>
        </w:rPr>
        <w:t xml:space="preserve">para </w:t>
      </w:r>
      <w:r w:rsidRPr="00F92D22">
        <w:rPr>
          <w:rFonts w:cs="Open Sans"/>
        </w:rPr>
        <w:t>28.</w:t>
      </w:r>
    </w:p>
  </w:endnote>
  <w:endnote w:id="386">
    <w:p w14:paraId="2295BFE1" w14:textId="77777777" w:rsidR="00FD1665" w:rsidRPr="00F92D22" w:rsidRDefault="00FD1665" w:rsidP="004C14B7">
      <w:pPr>
        <w:pStyle w:val="EndnoteText"/>
        <w:contextualSpacing/>
        <w:rPr>
          <w:rFonts w:cs="Open Sans"/>
        </w:rPr>
      </w:pPr>
      <w:r w:rsidRPr="00F92D22">
        <w:rPr>
          <w:rStyle w:val="EndnoteReference"/>
        </w:rPr>
        <w:endnoteRef/>
      </w:r>
      <w:r w:rsidRPr="00F92D22">
        <w:rPr>
          <w:rFonts w:cs="Open Sans"/>
        </w:rPr>
        <w:t xml:space="preserve"> </w:t>
      </w:r>
      <w:r w:rsidRPr="00F92D22">
        <w:rPr>
          <w:rFonts w:cs="Open Sans"/>
          <w:i/>
        </w:rPr>
        <w:t>Re Kelvin</w:t>
      </w:r>
      <w:r w:rsidRPr="00F92D22">
        <w:rPr>
          <w:rFonts w:cs="Open Sans"/>
        </w:rPr>
        <w:t xml:space="preserve"> (2017) FamCAFC 258.</w:t>
      </w:r>
    </w:p>
  </w:endnote>
  <w:endnote w:id="387">
    <w:p w14:paraId="65EED9D3" w14:textId="77777777" w:rsidR="00FD1665" w:rsidRPr="00B27C20" w:rsidRDefault="00FD1665" w:rsidP="004C14B7">
      <w:pPr>
        <w:pStyle w:val="EndnoteText"/>
        <w:contextualSpacing/>
        <w:rPr>
          <w:rFonts w:cs="Open Sans"/>
          <w:highlight w:val="yellow"/>
        </w:rPr>
      </w:pPr>
      <w:r w:rsidRPr="00F92D22">
        <w:rPr>
          <w:rStyle w:val="EndnoteReference"/>
        </w:rPr>
        <w:endnoteRef/>
      </w:r>
      <w:r w:rsidRPr="00F92D22">
        <w:rPr>
          <w:rFonts w:cs="Open Sans"/>
        </w:rPr>
        <w:t xml:space="preserve"> </w:t>
      </w:r>
      <w:r w:rsidRPr="00F92D22">
        <w:rPr>
          <w:rFonts w:cs="Open Sans"/>
          <w:i/>
        </w:rPr>
        <w:t>Re Kelvin</w:t>
      </w:r>
      <w:r w:rsidRPr="00F92D22">
        <w:rPr>
          <w:rFonts w:cs="Open Sans"/>
        </w:rPr>
        <w:t xml:space="preserve"> (2017) FamCAFC 258.</w:t>
      </w:r>
    </w:p>
  </w:endnote>
  <w:endnote w:id="388">
    <w:p w14:paraId="2BFA75BA" w14:textId="77777777" w:rsidR="00FD1665" w:rsidRPr="00B27C20" w:rsidRDefault="00FD1665" w:rsidP="00653547">
      <w:pPr>
        <w:pStyle w:val="EndnoteText"/>
        <w:contextualSpacing/>
        <w:rPr>
          <w:rFonts w:cs="Open Sans"/>
          <w:highlight w:val="yellow"/>
        </w:rPr>
      </w:pPr>
      <w:r w:rsidRPr="00EA1AC7">
        <w:rPr>
          <w:rStyle w:val="EndnoteReference"/>
        </w:rPr>
        <w:endnoteRef/>
      </w:r>
      <w:r w:rsidRPr="00EA1AC7">
        <w:rPr>
          <w:rFonts w:cs="Open Sans"/>
        </w:rPr>
        <w:t xml:space="preserve"> </w:t>
      </w:r>
      <w:r w:rsidRPr="00EA1AC7">
        <w:rPr>
          <w:rFonts w:cs="Open Sans"/>
          <w:szCs w:val="24"/>
        </w:rPr>
        <w:t xml:space="preserve">Australian Bureau of Statistics, </w:t>
      </w:r>
      <w:r w:rsidRPr="00EA1AC7">
        <w:rPr>
          <w:rFonts w:cs="Open Sans"/>
          <w:i/>
          <w:iCs/>
          <w:szCs w:val="24"/>
        </w:rPr>
        <w:t>3302.0 Deaths, Australia 2018</w:t>
      </w:r>
      <w:r w:rsidRPr="00EA1AC7">
        <w:rPr>
          <w:rFonts w:cs="Open Sans"/>
          <w:szCs w:val="24"/>
        </w:rPr>
        <w:t xml:space="preserve"> (September 2019).</w:t>
      </w:r>
    </w:p>
  </w:endnote>
  <w:endnote w:id="389">
    <w:p w14:paraId="42833A8F" w14:textId="77777777" w:rsidR="00FD1665" w:rsidRPr="00B27C20" w:rsidRDefault="00FD1665" w:rsidP="00653547">
      <w:pPr>
        <w:pStyle w:val="EndnoteText"/>
        <w:contextualSpacing/>
        <w:rPr>
          <w:rFonts w:cs="Open Sans"/>
          <w:highlight w:val="yellow"/>
        </w:rPr>
      </w:pPr>
      <w:r w:rsidRPr="00476641">
        <w:rPr>
          <w:rStyle w:val="EndnoteReference"/>
        </w:rPr>
        <w:endnoteRef/>
      </w:r>
      <w:r w:rsidRPr="00476641">
        <w:rPr>
          <w:rFonts w:cs="Open Sans"/>
        </w:rPr>
        <w:t xml:space="preserve"> </w:t>
      </w:r>
      <w:r w:rsidRPr="00500037">
        <w:rPr>
          <w:rFonts w:cs="Open Sans"/>
          <w:szCs w:val="24"/>
        </w:rPr>
        <w:t xml:space="preserve">Australian Institute of Health and Welfare, </w:t>
      </w:r>
      <w:r w:rsidRPr="00500037">
        <w:rPr>
          <w:rFonts w:cs="Open Sans"/>
          <w:i/>
          <w:iCs/>
          <w:szCs w:val="24"/>
        </w:rPr>
        <w:t>Australia’s Health 2018</w:t>
      </w:r>
      <w:r w:rsidRPr="00500037">
        <w:rPr>
          <w:rFonts w:cs="Open Sans"/>
          <w:szCs w:val="24"/>
        </w:rPr>
        <w:t xml:space="preserve"> (</w:t>
      </w:r>
      <w:r>
        <w:rPr>
          <w:rFonts w:cs="Open Sans"/>
          <w:szCs w:val="24"/>
        </w:rPr>
        <w:t xml:space="preserve">Report, </w:t>
      </w:r>
      <w:r w:rsidRPr="00500037">
        <w:rPr>
          <w:rFonts w:cs="Open Sans"/>
          <w:szCs w:val="24"/>
        </w:rPr>
        <w:t>2018) 22.</w:t>
      </w:r>
    </w:p>
  </w:endnote>
  <w:endnote w:id="390">
    <w:p w14:paraId="3F6A5F8F" w14:textId="77777777" w:rsidR="00FD1665" w:rsidRPr="00B27C20" w:rsidRDefault="00FD1665" w:rsidP="00653547">
      <w:pPr>
        <w:pStyle w:val="EndnoteText"/>
        <w:contextualSpacing/>
        <w:rPr>
          <w:rFonts w:cs="Open Sans"/>
          <w:highlight w:val="yellow"/>
        </w:rPr>
      </w:pPr>
      <w:r w:rsidRPr="00500037">
        <w:rPr>
          <w:rStyle w:val="EndnoteReference"/>
        </w:rPr>
        <w:endnoteRef/>
      </w:r>
      <w:r w:rsidRPr="00500037">
        <w:rPr>
          <w:rFonts w:cs="Open Sans"/>
        </w:rPr>
        <w:t xml:space="preserve"> </w:t>
      </w:r>
      <w:r w:rsidRPr="00500037">
        <w:rPr>
          <w:rFonts w:cs="Open Sans"/>
          <w:szCs w:val="24"/>
        </w:rPr>
        <w:t xml:space="preserve">Australian Institute of Family Studies, </w:t>
      </w:r>
      <w:r w:rsidRPr="00500037">
        <w:rPr>
          <w:rFonts w:cs="Open Sans"/>
          <w:i/>
          <w:iCs/>
          <w:szCs w:val="24"/>
        </w:rPr>
        <w:t xml:space="preserve">Child </w:t>
      </w:r>
      <w:r>
        <w:rPr>
          <w:rFonts w:cs="Open Sans"/>
          <w:i/>
          <w:iCs/>
          <w:szCs w:val="24"/>
        </w:rPr>
        <w:t>d</w:t>
      </w:r>
      <w:r w:rsidRPr="00500037">
        <w:rPr>
          <w:rFonts w:cs="Open Sans"/>
          <w:i/>
          <w:iCs/>
          <w:szCs w:val="24"/>
        </w:rPr>
        <w:t xml:space="preserve">eaths from </w:t>
      </w:r>
      <w:r>
        <w:rPr>
          <w:rFonts w:cs="Open Sans"/>
          <w:i/>
          <w:iCs/>
          <w:szCs w:val="24"/>
        </w:rPr>
        <w:t>a</w:t>
      </w:r>
      <w:r w:rsidRPr="00500037">
        <w:rPr>
          <w:rFonts w:cs="Open Sans"/>
          <w:i/>
          <w:iCs/>
          <w:szCs w:val="24"/>
        </w:rPr>
        <w:t xml:space="preserve">buse and </w:t>
      </w:r>
      <w:r>
        <w:rPr>
          <w:rFonts w:cs="Open Sans"/>
          <w:i/>
          <w:iCs/>
          <w:szCs w:val="24"/>
        </w:rPr>
        <w:t>n</w:t>
      </w:r>
      <w:r w:rsidRPr="00500037">
        <w:rPr>
          <w:rFonts w:cs="Open Sans"/>
          <w:i/>
          <w:iCs/>
          <w:szCs w:val="24"/>
        </w:rPr>
        <w:t>eglect</w:t>
      </w:r>
      <w:r w:rsidRPr="00500037">
        <w:rPr>
          <w:rFonts w:cs="Open Sans"/>
          <w:szCs w:val="24"/>
        </w:rPr>
        <w:t xml:space="preserve"> (October 2017) &lt;aifs.gov.au/cfca/publications/child-deaths-abuse-and-neglect&gt;.</w:t>
      </w:r>
    </w:p>
  </w:endnote>
  <w:endnote w:id="391">
    <w:p w14:paraId="6EE0C218" w14:textId="77777777" w:rsidR="00FD1665" w:rsidRDefault="00FD1665" w:rsidP="00653547">
      <w:pPr>
        <w:pStyle w:val="EndnoteText"/>
      </w:pPr>
      <w:r>
        <w:rPr>
          <w:rStyle w:val="EndnoteReference"/>
        </w:rPr>
        <w:endnoteRef/>
      </w:r>
      <w:r>
        <w:t xml:space="preserve"> </w:t>
      </w:r>
      <w:r w:rsidRPr="00500037">
        <w:rPr>
          <w:rFonts w:cs="Open Sans"/>
          <w:szCs w:val="24"/>
        </w:rPr>
        <w:t xml:space="preserve">Department of Health (Cth), </w:t>
      </w:r>
      <w:r w:rsidRPr="00500037">
        <w:rPr>
          <w:rFonts w:cs="Open Sans"/>
          <w:i/>
          <w:iCs/>
          <w:szCs w:val="24"/>
        </w:rPr>
        <w:t>Budget 2019-20, Portfolio Budget Statements 2019</w:t>
      </w:r>
      <w:r>
        <w:rPr>
          <w:rFonts w:cs="Open Sans"/>
          <w:i/>
          <w:iCs/>
          <w:szCs w:val="24"/>
        </w:rPr>
        <w:t>–</w:t>
      </w:r>
      <w:r w:rsidRPr="00500037">
        <w:rPr>
          <w:rFonts w:cs="Open Sans"/>
          <w:i/>
          <w:iCs/>
          <w:szCs w:val="24"/>
        </w:rPr>
        <w:t>20, Budget Related Paper No 1.9, Health Portfolio</w:t>
      </w:r>
      <w:r w:rsidRPr="00500037">
        <w:rPr>
          <w:rFonts w:cs="Open Sans"/>
          <w:szCs w:val="24"/>
        </w:rPr>
        <w:t xml:space="preserve"> (2019) 70.</w:t>
      </w:r>
    </w:p>
  </w:endnote>
  <w:endnote w:id="392">
    <w:p w14:paraId="3F83080F" w14:textId="77777777" w:rsidR="00FD1665" w:rsidRDefault="00FD1665" w:rsidP="00653547">
      <w:pPr>
        <w:pStyle w:val="EndnoteText"/>
      </w:pPr>
      <w:r>
        <w:rPr>
          <w:rStyle w:val="EndnoteReference"/>
        </w:rPr>
        <w:endnoteRef/>
      </w:r>
      <w:r>
        <w:t xml:space="preserve"> </w:t>
      </w:r>
      <w:r w:rsidRPr="00FD1E48">
        <w:rPr>
          <w:rFonts w:cs="Open Sans"/>
          <w:szCs w:val="24"/>
        </w:rPr>
        <w:t xml:space="preserve">United Nations Committee on the Rights of the Child, </w:t>
      </w:r>
      <w:r w:rsidRPr="00FD1E48">
        <w:rPr>
          <w:rFonts w:cs="Open Sans"/>
          <w:i/>
          <w:iCs/>
          <w:szCs w:val="24"/>
        </w:rPr>
        <w:t>Concluding Observations on the Combined Fifth and Sixth Periodic Reports of Australia</w:t>
      </w:r>
      <w:r w:rsidRPr="00FD1E48">
        <w:rPr>
          <w:rFonts w:cs="Open Sans"/>
          <w:szCs w:val="24"/>
        </w:rPr>
        <w:t>, 82nd Sess, UN Doc CRC/C/AUS/CO/5-6 (30 September 2019) para 21.</w:t>
      </w:r>
    </w:p>
  </w:endnote>
  <w:endnote w:id="393">
    <w:p w14:paraId="1EF7156E" w14:textId="77777777" w:rsidR="00FD1665" w:rsidRPr="00B27C20" w:rsidRDefault="00FD1665" w:rsidP="00653547">
      <w:pPr>
        <w:pStyle w:val="EndnoteText"/>
        <w:contextualSpacing/>
        <w:rPr>
          <w:rFonts w:cs="Open Sans"/>
          <w:highlight w:val="yellow"/>
        </w:rPr>
      </w:pPr>
      <w:r w:rsidRPr="003B740F">
        <w:rPr>
          <w:rStyle w:val="EndnoteReference"/>
        </w:rPr>
        <w:endnoteRef/>
      </w:r>
      <w:r>
        <w:rPr>
          <w:rFonts w:cs="Open Sans"/>
        </w:rPr>
        <w:t xml:space="preserve"> </w:t>
      </w:r>
      <w:r w:rsidRPr="00AC008F">
        <w:rPr>
          <w:rFonts w:cs="Open Sans"/>
          <w:szCs w:val="24"/>
        </w:rPr>
        <w:t xml:space="preserve">Jennifer Marino, Lucy Lewis, Deborah Bateson, Martha Hickey and Rachel Skinner, ‘Teenage Mothers’ (2016) 45(10) </w:t>
      </w:r>
      <w:r w:rsidRPr="00AC008F">
        <w:rPr>
          <w:rFonts w:cs="Open Sans"/>
          <w:i/>
          <w:iCs/>
          <w:szCs w:val="24"/>
        </w:rPr>
        <w:t>Australian Family Physician</w:t>
      </w:r>
      <w:r w:rsidRPr="00AC008F">
        <w:rPr>
          <w:rFonts w:cs="Open Sans"/>
          <w:szCs w:val="24"/>
        </w:rPr>
        <w:t xml:space="preserve"> 712; Australian Bureau of Statistics, </w:t>
      </w:r>
      <w:r w:rsidRPr="00AC008F">
        <w:rPr>
          <w:rFonts w:cs="Open Sans"/>
          <w:i/>
          <w:iCs/>
          <w:szCs w:val="24"/>
        </w:rPr>
        <w:t>3301.0 Births, Australia, 2017</w:t>
      </w:r>
      <w:r w:rsidRPr="00AC008F">
        <w:rPr>
          <w:rFonts w:cs="Open Sans"/>
          <w:szCs w:val="24"/>
        </w:rPr>
        <w:t xml:space="preserve"> (December 2018).</w:t>
      </w:r>
      <w:r w:rsidRPr="003B740F">
        <w:rPr>
          <w:rFonts w:cs="Open Sans"/>
        </w:rPr>
        <w:t xml:space="preserve"> </w:t>
      </w:r>
    </w:p>
  </w:endnote>
  <w:endnote w:id="394">
    <w:p w14:paraId="2427ADE4" w14:textId="77777777" w:rsidR="00FD1665" w:rsidRPr="00C5685E" w:rsidRDefault="00FD1665" w:rsidP="000B5787">
      <w:pPr>
        <w:pStyle w:val="EndnoteText"/>
        <w:contextualSpacing/>
        <w:rPr>
          <w:rFonts w:cs="Open Sans"/>
        </w:rPr>
      </w:pPr>
      <w:r w:rsidRPr="00C5685E">
        <w:rPr>
          <w:rStyle w:val="EndnoteReference"/>
        </w:rPr>
        <w:endnoteRef/>
      </w:r>
      <w:r w:rsidRPr="00C5685E">
        <w:rPr>
          <w:rFonts w:cs="Open Sans"/>
        </w:rPr>
        <w:t xml:space="preserve"> Australian Human Rights Commission, </w:t>
      </w:r>
      <w:r w:rsidRPr="00C5685E">
        <w:rPr>
          <w:rFonts w:cs="Open Sans"/>
          <w:i/>
        </w:rPr>
        <w:t>Children’s Rights Report 2017</w:t>
      </w:r>
      <w:r w:rsidRPr="00C5685E">
        <w:rPr>
          <w:rFonts w:cs="Open Sans"/>
        </w:rPr>
        <w:t xml:space="preserve"> (2018) 105</w:t>
      </w:r>
      <w:r>
        <w:rPr>
          <w:rFonts w:cs="Open Sans"/>
        </w:rPr>
        <w:t>.</w:t>
      </w:r>
    </w:p>
  </w:endnote>
  <w:endnote w:id="395">
    <w:p w14:paraId="2146C7F1" w14:textId="77777777" w:rsidR="00FD1665" w:rsidRPr="00C5685E" w:rsidRDefault="00FD1665" w:rsidP="000B5787">
      <w:pPr>
        <w:pStyle w:val="EndnoteText"/>
        <w:contextualSpacing/>
        <w:rPr>
          <w:rFonts w:cs="Open Sans"/>
        </w:rPr>
      </w:pPr>
      <w:r w:rsidRPr="00C5685E">
        <w:rPr>
          <w:rStyle w:val="EndnoteReference"/>
        </w:rPr>
        <w:endnoteRef/>
      </w:r>
      <w:r w:rsidRPr="00C5685E">
        <w:rPr>
          <w:rFonts w:cs="Open Sans"/>
        </w:rPr>
        <w:t xml:space="preserve"> Australian Human Rights Commission, </w:t>
      </w:r>
      <w:r w:rsidRPr="00C5685E">
        <w:rPr>
          <w:rFonts w:cs="Open Sans"/>
          <w:i/>
        </w:rPr>
        <w:t>Children’s Rights Report 2017</w:t>
      </w:r>
      <w:r w:rsidRPr="00C5685E">
        <w:rPr>
          <w:rFonts w:cs="Open Sans"/>
        </w:rPr>
        <w:t xml:space="preserve"> (2018) 101</w:t>
      </w:r>
      <w:r>
        <w:rPr>
          <w:rFonts w:cs="Open Sans"/>
        </w:rPr>
        <w:t>.</w:t>
      </w:r>
    </w:p>
  </w:endnote>
  <w:endnote w:id="396">
    <w:p w14:paraId="3371204C" w14:textId="77777777" w:rsidR="00FD1665" w:rsidRPr="00B27C20" w:rsidRDefault="00FD1665" w:rsidP="000B5787">
      <w:pPr>
        <w:pStyle w:val="EndnoteText"/>
        <w:contextualSpacing/>
        <w:rPr>
          <w:rFonts w:cs="Open Sans"/>
          <w:highlight w:val="yellow"/>
        </w:rPr>
      </w:pPr>
      <w:r w:rsidRPr="00C5685E">
        <w:rPr>
          <w:rStyle w:val="EndnoteReference"/>
        </w:rPr>
        <w:endnoteRef/>
      </w:r>
      <w:r w:rsidRPr="00C5685E">
        <w:rPr>
          <w:rFonts w:cs="Open Sans"/>
        </w:rPr>
        <w:t xml:space="preserve"> Australian Human Rights Commission, </w:t>
      </w:r>
      <w:r w:rsidRPr="00C5685E">
        <w:rPr>
          <w:rFonts w:cs="Open Sans"/>
          <w:i/>
        </w:rPr>
        <w:t>Children’s Rights Report 2017</w:t>
      </w:r>
      <w:r w:rsidRPr="00C5685E">
        <w:rPr>
          <w:rFonts w:cs="Open Sans"/>
        </w:rPr>
        <w:t xml:space="preserve"> (2018) 110.</w:t>
      </w:r>
    </w:p>
  </w:endnote>
  <w:endnote w:id="397">
    <w:p w14:paraId="15F0E2D9" w14:textId="77777777" w:rsidR="00FD1665" w:rsidRDefault="00FD1665" w:rsidP="000B5787">
      <w:pPr>
        <w:pStyle w:val="EndnoteText"/>
      </w:pPr>
      <w:r>
        <w:rPr>
          <w:rStyle w:val="EndnoteReference"/>
        </w:rPr>
        <w:endnoteRef/>
      </w:r>
      <w:r>
        <w:t xml:space="preserve"> </w:t>
      </w:r>
      <w:r w:rsidRPr="000E2B73">
        <w:rPr>
          <w:rFonts w:cs="Open Sans"/>
          <w:szCs w:val="24"/>
        </w:rPr>
        <w:t xml:space="preserve">United Nations Committee on the Rights of the Child, </w:t>
      </w:r>
      <w:r w:rsidRPr="000E2B73">
        <w:rPr>
          <w:rFonts w:cs="Open Sans"/>
          <w:i/>
          <w:iCs/>
          <w:szCs w:val="24"/>
        </w:rPr>
        <w:t>General Comment No 15 (2013) on the Right of the Child to the Enjoyment of the Highest Attainable Standard of Health (Art 24)</w:t>
      </w:r>
      <w:r w:rsidRPr="000E2B73">
        <w:rPr>
          <w:rFonts w:cs="Open Sans"/>
          <w:szCs w:val="24"/>
        </w:rPr>
        <w:t xml:space="preserve">, 62nd Sess, UN Doc CRC/C/GC/15 (17 April 2013) </w:t>
      </w:r>
      <w:r>
        <w:rPr>
          <w:rFonts w:cs="Open Sans"/>
          <w:szCs w:val="24"/>
        </w:rPr>
        <w:t>9</w:t>
      </w:r>
      <w:r w:rsidRPr="000E2B73">
        <w:rPr>
          <w:rFonts w:cs="Open Sans"/>
          <w:szCs w:val="24"/>
        </w:rPr>
        <w:t>.</w:t>
      </w:r>
    </w:p>
  </w:endnote>
  <w:endnote w:id="398">
    <w:p w14:paraId="553B4D23" w14:textId="77777777" w:rsidR="00FD1665" w:rsidRDefault="00FD1665" w:rsidP="000B5787">
      <w:pPr>
        <w:pStyle w:val="EndnoteText"/>
      </w:pPr>
      <w:r>
        <w:rPr>
          <w:rStyle w:val="EndnoteReference"/>
        </w:rPr>
        <w:endnoteRef/>
      </w:r>
      <w:r>
        <w:t xml:space="preserve"> </w:t>
      </w:r>
      <w:r w:rsidRPr="007E6750">
        <w:rPr>
          <w:i/>
          <w:iCs/>
        </w:rPr>
        <w:t>Secretary,</w:t>
      </w:r>
      <w:r>
        <w:t xml:space="preserve"> </w:t>
      </w:r>
      <w:r w:rsidRPr="00E6454C">
        <w:rPr>
          <w:i/>
          <w:iCs/>
        </w:rPr>
        <w:t>Department of Health &amp; Community Services v JWB and SMB</w:t>
      </w:r>
      <w:r>
        <w:t xml:space="preserve"> (Marion’s Case) (1992) 175 CLR 218.</w:t>
      </w:r>
    </w:p>
  </w:endnote>
  <w:endnote w:id="399">
    <w:p w14:paraId="5F0B1B4B" w14:textId="77777777" w:rsidR="00FD1665" w:rsidRPr="00B27C20" w:rsidRDefault="00FD1665" w:rsidP="000B5787">
      <w:pPr>
        <w:pStyle w:val="EndnoteText"/>
        <w:rPr>
          <w:rFonts w:cs="Open Sans"/>
          <w:highlight w:val="yellow"/>
        </w:rPr>
      </w:pPr>
      <w:r w:rsidRPr="00C5685E">
        <w:rPr>
          <w:rStyle w:val="EndnoteReference"/>
        </w:rPr>
        <w:endnoteRef/>
      </w:r>
      <w:r w:rsidRPr="00C5685E">
        <w:rPr>
          <w:rFonts w:cs="Open Sans"/>
        </w:rPr>
        <w:t xml:space="preserve"> Australian Human Rights Commission, </w:t>
      </w:r>
      <w:r w:rsidRPr="00C5685E">
        <w:rPr>
          <w:rFonts w:cs="Open Sans"/>
          <w:i/>
        </w:rPr>
        <w:t>Children’s Rights Report 2017</w:t>
      </w:r>
      <w:r w:rsidRPr="00C5685E">
        <w:rPr>
          <w:rFonts w:cs="Open Sans"/>
        </w:rPr>
        <w:t xml:space="preserve"> (2018) 1</w:t>
      </w:r>
      <w:r>
        <w:rPr>
          <w:rFonts w:cs="Open Sans"/>
        </w:rPr>
        <w:t>54–5.</w:t>
      </w:r>
    </w:p>
  </w:endnote>
  <w:endnote w:id="400">
    <w:p w14:paraId="619986FB" w14:textId="77777777" w:rsidR="00FD1665" w:rsidRPr="00B27C20" w:rsidRDefault="00FD1665" w:rsidP="00F42372">
      <w:pPr>
        <w:pStyle w:val="EndnoteText"/>
        <w:rPr>
          <w:rFonts w:cs="Open Sans"/>
          <w:highlight w:val="yellow"/>
        </w:rPr>
      </w:pPr>
      <w:r w:rsidRPr="00F96943">
        <w:rPr>
          <w:rStyle w:val="EndnoteReference"/>
        </w:rPr>
        <w:endnoteRef/>
      </w:r>
      <w:r w:rsidRPr="00F96943">
        <w:rPr>
          <w:rFonts w:cs="Open Sans"/>
        </w:rPr>
        <w:t xml:space="preserve"> </w:t>
      </w:r>
      <w:r w:rsidRPr="00C37DAA">
        <w:rPr>
          <w:rFonts w:cs="Open Sans"/>
          <w:szCs w:val="24"/>
        </w:rPr>
        <w:t>Todd Ritter, Anne Dore and Kevin McGeechan, ‘Contraceptive Knowledge and Attitudes among 14</w:t>
      </w:r>
      <w:r>
        <w:rPr>
          <w:rFonts w:cs="Open Sans"/>
          <w:szCs w:val="24"/>
        </w:rPr>
        <w:t>–</w:t>
      </w:r>
      <w:r w:rsidRPr="00C37DAA">
        <w:rPr>
          <w:rFonts w:cs="Open Sans"/>
          <w:szCs w:val="24"/>
        </w:rPr>
        <w:t xml:space="preserve">24-Year-Olds in New South Wales, Australia’ (2015) 39(3) </w:t>
      </w:r>
      <w:r w:rsidRPr="00C37DAA">
        <w:rPr>
          <w:rFonts w:cs="Open Sans"/>
          <w:i/>
          <w:iCs/>
          <w:szCs w:val="24"/>
        </w:rPr>
        <w:t>Australian and New Zealand Journal of Public Health</w:t>
      </w:r>
      <w:r w:rsidRPr="00C37DAA">
        <w:rPr>
          <w:rFonts w:cs="Open Sans"/>
          <w:szCs w:val="24"/>
        </w:rPr>
        <w:t xml:space="preserve"> 267; Denise Hope, Laetitia Hattingh and Michelle King, ‘Emergency Contraception Awareness in an At-Risk Population’ (2019) 49 </w:t>
      </w:r>
      <w:r w:rsidRPr="00C37DAA">
        <w:rPr>
          <w:rFonts w:cs="Open Sans"/>
          <w:i/>
          <w:iCs/>
          <w:szCs w:val="24"/>
        </w:rPr>
        <w:t>Journal of Pharmacy Practice and Research</w:t>
      </w:r>
      <w:r w:rsidRPr="00C37DAA">
        <w:rPr>
          <w:rFonts w:cs="Open Sans"/>
          <w:szCs w:val="24"/>
        </w:rPr>
        <w:t xml:space="preserve"> 460.</w:t>
      </w:r>
    </w:p>
  </w:endnote>
  <w:endnote w:id="401">
    <w:p w14:paraId="42D971C2" w14:textId="77777777" w:rsidR="00FD1665" w:rsidRDefault="00FD1665" w:rsidP="00074383">
      <w:pPr>
        <w:pStyle w:val="EndnoteText"/>
      </w:pPr>
      <w:r>
        <w:rPr>
          <w:rStyle w:val="EndnoteReference"/>
        </w:rPr>
        <w:endnoteRef/>
      </w:r>
      <w:r>
        <w:t xml:space="preserve"> </w:t>
      </w:r>
      <w:r w:rsidRPr="00FD1E48">
        <w:rPr>
          <w:rFonts w:cs="Open Sans"/>
          <w:szCs w:val="24"/>
        </w:rPr>
        <w:t xml:space="preserve">United Nations Committee on the Rights of the Child, </w:t>
      </w:r>
      <w:r w:rsidRPr="00FD1E48">
        <w:rPr>
          <w:rFonts w:cs="Open Sans"/>
          <w:i/>
          <w:iCs/>
          <w:szCs w:val="24"/>
        </w:rPr>
        <w:t>Concluding Observations on the Combined Fifth and Sixth Periodic Reports of Australia</w:t>
      </w:r>
      <w:r w:rsidRPr="00FD1E48">
        <w:rPr>
          <w:rFonts w:cs="Open Sans"/>
          <w:szCs w:val="24"/>
        </w:rPr>
        <w:t>, 82nd Sess, UN Doc CRC/C/AUS/CO/5-6 (30 September 2019) para 39(b).</w:t>
      </w:r>
    </w:p>
  </w:endnote>
  <w:endnote w:id="402">
    <w:p w14:paraId="7B1232E3" w14:textId="77777777" w:rsidR="00FD1665" w:rsidRPr="00B27C20" w:rsidRDefault="00FD1665" w:rsidP="00074383">
      <w:pPr>
        <w:pStyle w:val="EndnoteText"/>
        <w:contextualSpacing/>
        <w:rPr>
          <w:rFonts w:cs="Open Sans"/>
          <w:highlight w:val="yellow"/>
        </w:rPr>
      </w:pPr>
      <w:r w:rsidRPr="00C37DAA">
        <w:rPr>
          <w:rStyle w:val="EndnoteReference"/>
        </w:rPr>
        <w:endnoteRef/>
      </w:r>
      <w:r w:rsidRPr="00C37DAA">
        <w:rPr>
          <w:rFonts w:cs="Open Sans"/>
        </w:rPr>
        <w:t xml:space="preserve"> Australian Drug Foundation, </w:t>
      </w:r>
      <w:r w:rsidRPr="00C37DAA">
        <w:rPr>
          <w:rFonts w:cs="Open Sans"/>
          <w:i/>
        </w:rPr>
        <w:t>Preventing Alcohol and Drug Problems in Your Community: A Practical Guide to Planning Programs and Campaigns</w:t>
      </w:r>
      <w:r w:rsidRPr="00C37DAA">
        <w:rPr>
          <w:rFonts w:cs="Open Sans"/>
        </w:rPr>
        <w:t xml:space="preserve"> (June 2014)</w:t>
      </w:r>
      <w:r>
        <w:rPr>
          <w:rFonts w:cs="Open Sans"/>
        </w:rPr>
        <w:t>.</w:t>
      </w:r>
    </w:p>
  </w:endnote>
  <w:endnote w:id="403">
    <w:p w14:paraId="04371CEA" w14:textId="77777777" w:rsidR="00FD1665" w:rsidRPr="00D837FD" w:rsidRDefault="00FD1665" w:rsidP="00074383">
      <w:pPr>
        <w:pStyle w:val="EndnoteText"/>
        <w:contextualSpacing/>
        <w:rPr>
          <w:rFonts w:cs="Open Sans"/>
        </w:rPr>
      </w:pPr>
      <w:r w:rsidRPr="00C37DAA">
        <w:rPr>
          <w:rStyle w:val="EndnoteReference"/>
        </w:rPr>
        <w:endnoteRef/>
      </w:r>
      <w:r w:rsidRPr="00C37DAA">
        <w:rPr>
          <w:rFonts w:cs="Open Sans"/>
        </w:rPr>
        <w:t xml:space="preserve"> For example, ‘young people’ are defined in the following data collections as:</w:t>
      </w:r>
      <w:r>
        <w:rPr>
          <w:rFonts w:cs="Open Sans"/>
        </w:rPr>
        <w:t xml:space="preserve"> </w:t>
      </w:r>
      <w:r w:rsidRPr="00C37DAA">
        <w:rPr>
          <w:rFonts w:cs="Open Sans"/>
        </w:rPr>
        <w:t>0–24 years (Australian Burden of Disease data)</w:t>
      </w:r>
      <w:r>
        <w:rPr>
          <w:rFonts w:cs="Open Sans"/>
        </w:rPr>
        <w:t xml:space="preserve">, </w:t>
      </w:r>
      <w:r w:rsidRPr="00C37DAA">
        <w:rPr>
          <w:rFonts w:cs="Open Sans"/>
        </w:rPr>
        <w:t>12–17 years (Australian Secondary Students’ Alcohol and Drug survey)</w:t>
      </w:r>
      <w:r>
        <w:rPr>
          <w:rFonts w:cs="Open Sans"/>
        </w:rPr>
        <w:t xml:space="preserve">, </w:t>
      </w:r>
      <w:r w:rsidRPr="00C37DAA">
        <w:rPr>
          <w:rFonts w:cs="Open Sans"/>
        </w:rPr>
        <w:t>10–29 years (Alcohol and Other Drug Treatment Services National Minimum Dataset).</w:t>
      </w:r>
      <w:r>
        <w:rPr>
          <w:rFonts w:cs="Open Sans"/>
        </w:rPr>
        <w:t xml:space="preserve"> </w:t>
      </w:r>
      <w:r w:rsidRPr="00C37DAA">
        <w:rPr>
          <w:rFonts w:cs="Open Sans"/>
        </w:rPr>
        <w:t xml:space="preserve">Australian Institute of </w:t>
      </w:r>
      <w:r w:rsidRPr="00D837FD">
        <w:rPr>
          <w:rFonts w:cs="Open Sans"/>
        </w:rPr>
        <w:t xml:space="preserve">Health and Welfare, </w:t>
      </w:r>
      <w:r w:rsidRPr="00D837FD">
        <w:rPr>
          <w:rFonts w:cs="Open Sans"/>
          <w:i/>
        </w:rPr>
        <w:t>Alcohol, Tobacco and Other Drugs in Australia, Younger people</w:t>
      </w:r>
      <w:r w:rsidRPr="00D837FD">
        <w:rPr>
          <w:rFonts w:cs="Open Sans"/>
        </w:rPr>
        <w:t xml:space="preserve"> (23 September 2018) &lt;</w:t>
      </w:r>
      <w:r w:rsidRPr="00CB74DD">
        <w:t>www.aihw.gov.au/reports/alcohol/alcohol-tobacco-other-drugs-australia/contents/priority-populations/young-people</w:t>
      </w:r>
      <w:r w:rsidRPr="00D837FD">
        <w:rPr>
          <w:rStyle w:val="Hyperlink"/>
          <w:rFonts w:cs="Open Sans"/>
          <w:color w:val="auto"/>
          <w:u w:val="none"/>
        </w:rPr>
        <w:t>&gt;.</w:t>
      </w:r>
    </w:p>
  </w:endnote>
  <w:endnote w:id="404">
    <w:p w14:paraId="515CE698" w14:textId="77777777" w:rsidR="00FD1665" w:rsidRPr="00D837FD" w:rsidRDefault="00FD1665" w:rsidP="00074383">
      <w:pPr>
        <w:pStyle w:val="EndnoteText"/>
        <w:contextualSpacing/>
        <w:rPr>
          <w:rFonts w:cs="Open Sans"/>
          <w:highlight w:val="yellow"/>
        </w:rPr>
      </w:pPr>
      <w:r w:rsidRPr="00D837FD">
        <w:rPr>
          <w:rStyle w:val="EndnoteReference"/>
        </w:rPr>
        <w:endnoteRef/>
      </w:r>
      <w:r w:rsidRPr="00D837FD">
        <w:rPr>
          <w:rFonts w:cs="Open Sans"/>
        </w:rPr>
        <w:t xml:space="preserve"> Australian Institute of Health and Welfare, </w:t>
      </w:r>
      <w:r w:rsidRPr="00D837FD">
        <w:rPr>
          <w:rFonts w:cs="Open Sans"/>
          <w:i/>
        </w:rPr>
        <w:t>Alcohol, Tobacco and Other Drugs in Australia</w:t>
      </w:r>
      <w:r w:rsidRPr="00D837FD">
        <w:rPr>
          <w:rFonts w:cs="Open Sans"/>
        </w:rPr>
        <w:t xml:space="preserve"> (23 September 2018) &lt;</w:t>
      </w:r>
      <w:r w:rsidRPr="00CB74DD">
        <w:t>www.aihw.gov.au/reports/alcohol/alcohol-tobacco-other-drugs-australia/contents/introduction</w:t>
      </w:r>
      <w:r w:rsidRPr="00D837FD">
        <w:rPr>
          <w:rFonts w:cs="Open Sans"/>
        </w:rPr>
        <w:t>&gt;.</w:t>
      </w:r>
    </w:p>
  </w:endnote>
  <w:endnote w:id="405">
    <w:p w14:paraId="225B6E08" w14:textId="77777777" w:rsidR="00FD1665" w:rsidRPr="00D837FD" w:rsidRDefault="00FD1665" w:rsidP="00074383">
      <w:pPr>
        <w:pStyle w:val="EndnoteText"/>
        <w:rPr>
          <w:rFonts w:cs="Open Sans"/>
          <w:highlight w:val="yellow"/>
        </w:rPr>
      </w:pPr>
      <w:r w:rsidRPr="00D837FD">
        <w:rPr>
          <w:rStyle w:val="EndnoteReference"/>
        </w:rPr>
        <w:endnoteRef/>
      </w:r>
      <w:r w:rsidRPr="00D837FD">
        <w:rPr>
          <w:rFonts w:cs="Open Sans"/>
        </w:rPr>
        <w:t xml:space="preserve"> </w:t>
      </w:r>
      <w:r w:rsidRPr="00D837FD">
        <w:rPr>
          <w:rFonts w:cs="Open Sans"/>
          <w:szCs w:val="24"/>
        </w:rPr>
        <w:t xml:space="preserve">National Health and Medical Research Council, </w:t>
      </w:r>
      <w:r w:rsidRPr="00D837FD">
        <w:rPr>
          <w:rFonts w:cs="Open Sans"/>
          <w:i/>
          <w:iCs/>
          <w:szCs w:val="24"/>
        </w:rPr>
        <w:t>Alcohol</w:t>
      </w:r>
      <w:r w:rsidRPr="00D837FD">
        <w:rPr>
          <w:rFonts w:cs="Open Sans"/>
          <w:szCs w:val="24"/>
        </w:rPr>
        <w:t xml:space="preserve"> &lt;www.nhmrc.gov.au/health-advice/alcohol&gt;.</w:t>
      </w:r>
    </w:p>
  </w:endnote>
  <w:endnote w:id="406">
    <w:p w14:paraId="2898DD82" w14:textId="77777777" w:rsidR="00FD1665" w:rsidRPr="00D837FD" w:rsidRDefault="00FD1665" w:rsidP="00074383">
      <w:pPr>
        <w:pStyle w:val="EndnoteText"/>
        <w:contextualSpacing/>
        <w:rPr>
          <w:rFonts w:cs="Open Sans"/>
          <w:highlight w:val="yellow"/>
        </w:rPr>
      </w:pPr>
      <w:r w:rsidRPr="00D837FD">
        <w:rPr>
          <w:rStyle w:val="EndnoteReference"/>
        </w:rPr>
        <w:endnoteRef/>
      </w:r>
      <w:r w:rsidRPr="00D837FD">
        <w:rPr>
          <w:rFonts w:cs="Open Sans"/>
        </w:rPr>
        <w:t xml:space="preserve"> Australian Institute of Health and Welfare, </w:t>
      </w:r>
      <w:r w:rsidRPr="00D837FD">
        <w:rPr>
          <w:rFonts w:cs="Open Sans"/>
          <w:i/>
        </w:rPr>
        <w:t>Alcohol, Tobacco and Other Drugs in Australia, Younger people</w:t>
      </w:r>
      <w:r w:rsidRPr="00D837FD">
        <w:rPr>
          <w:rFonts w:cs="Open Sans"/>
        </w:rPr>
        <w:t xml:space="preserve"> (23 September 2018) &lt;</w:t>
      </w:r>
      <w:r w:rsidRPr="00CB74DD">
        <w:t>www.aihw.gov.au/reports/alcohol/alcohol-tobacco-other-drugs-australia/contents/priority-populations/young-people</w:t>
      </w:r>
      <w:r w:rsidRPr="00D837FD">
        <w:rPr>
          <w:rStyle w:val="Hyperlink"/>
          <w:rFonts w:cs="Open Sans"/>
          <w:color w:val="auto"/>
          <w:u w:val="none"/>
        </w:rPr>
        <w:t>&gt;.</w:t>
      </w:r>
    </w:p>
  </w:endnote>
  <w:endnote w:id="407">
    <w:p w14:paraId="0B768B56" w14:textId="77777777" w:rsidR="00FD1665" w:rsidRPr="00B27C20" w:rsidRDefault="00FD1665" w:rsidP="00074383">
      <w:pPr>
        <w:pStyle w:val="EndnoteText"/>
        <w:contextualSpacing/>
        <w:rPr>
          <w:rFonts w:cs="Open Sans"/>
          <w:highlight w:val="yellow"/>
        </w:rPr>
      </w:pPr>
      <w:r w:rsidRPr="00D837FD">
        <w:rPr>
          <w:rStyle w:val="EndnoteReference"/>
        </w:rPr>
        <w:endnoteRef/>
      </w:r>
      <w:r w:rsidRPr="00D837FD">
        <w:rPr>
          <w:rFonts w:cs="Open Sans"/>
        </w:rPr>
        <w:t xml:space="preserve"> Australian Institute of Health and Welfare, </w:t>
      </w:r>
      <w:r w:rsidRPr="00D837FD">
        <w:rPr>
          <w:rFonts w:cs="Open Sans"/>
          <w:i/>
        </w:rPr>
        <w:t>Alcohol, Tobacco and Other Drugs in Australia, Younger people</w:t>
      </w:r>
      <w:r w:rsidRPr="00D837FD">
        <w:rPr>
          <w:rFonts w:cs="Open Sans"/>
        </w:rPr>
        <w:t xml:space="preserve"> (23 September 2018) &lt;</w:t>
      </w:r>
      <w:r w:rsidRPr="00CB74DD">
        <w:t>www.aihw.gov.au/reports/alcohol/alcohol-tobacco-other-drugs-australia/contents/priority-populations/young-people</w:t>
      </w:r>
      <w:r w:rsidRPr="00D837FD">
        <w:rPr>
          <w:rStyle w:val="Hyperlink"/>
          <w:rFonts w:cs="Open Sans"/>
          <w:color w:val="auto"/>
          <w:u w:val="none"/>
        </w:rPr>
        <w:t>&gt;.</w:t>
      </w:r>
    </w:p>
  </w:endnote>
  <w:endnote w:id="408">
    <w:p w14:paraId="5DCC242D" w14:textId="77777777" w:rsidR="00FD1665" w:rsidRPr="00B17360" w:rsidRDefault="00FD1665" w:rsidP="00074383">
      <w:pPr>
        <w:pStyle w:val="EndnoteText"/>
        <w:rPr>
          <w:rFonts w:cs="Open Sans"/>
          <w:highlight w:val="yellow"/>
        </w:rPr>
      </w:pPr>
      <w:r w:rsidRPr="00D837FD">
        <w:rPr>
          <w:rStyle w:val="EndnoteReference"/>
        </w:rPr>
        <w:endnoteRef/>
      </w:r>
      <w:r w:rsidRPr="00D837FD">
        <w:rPr>
          <w:rFonts w:cs="Open Sans"/>
        </w:rPr>
        <w:t xml:space="preserve"> </w:t>
      </w:r>
      <w:r>
        <w:rPr>
          <w:rFonts w:cs="Open Sans"/>
        </w:rPr>
        <w:t xml:space="preserve">Cancer Council Victoria, </w:t>
      </w:r>
      <w:r>
        <w:rPr>
          <w:rFonts w:cs="Open Sans"/>
          <w:i/>
          <w:iCs/>
        </w:rPr>
        <w:t>Australian Secondary School Students’ Use of Tobacco, Alcohol, Over-the-counter Drugs, and Illicit Substances</w:t>
      </w:r>
      <w:r>
        <w:rPr>
          <w:rFonts w:cs="Open Sans"/>
        </w:rPr>
        <w:t xml:space="preserve"> (Report, 2018) 29. </w:t>
      </w:r>
    </w:p>
  </w:endnote>
  <w:endnote w:id="409">
    <w:p w14:paraId="7B94CC8D" w14:textId="77777777" w:rsidR="00FD1665" w:rsidRPr="00B27C20" w:rsidRDefault="00FD1665" w:rsidP="00074383">
      <w:pPr>
        <w:pStyle w:val="EndnoteText"/>
        <w:rPr>
          <w:rFonts w:cs="Open Sans"/>
          <w:highlight w:val="yellow"/>
        </w:rPr>
      </w:pPr>
      <w:r w:rsidRPr="00ED64D9">
        <w:rPr>
          <w:rStyle w:val="EndnoteReference"/>
        </w:rPr>
        <w:endnoteRef/>
      </w:r>
      <w:r w:rsidRPr="00ED64D9">
        <w:rPr>
          <w:rFonts w:cs="Open Sans"/>
        </w:rPr>
        <w:t xml:space="preserve"> </w:t>
      </w:r>
      <w:r>
        <w:rPr>
          <w:rFonts w:cs="Open Sans"/>
        </w:rPr>
        <w:t xml:space="preserve">Cancer Council Victoria, </w:t>
      </w:r>
      <w:r>
        <w:rPr>
          <w:rFonts w:cs="Open Sans"/>
          <w:i/>
          <w:iCs/>
        </w:rPr>
        <w:t>Australian Secondary School Students’ Use of Tobacco, Alcohol, Over-the-counter Drugs, and Illicit Substances</w:t>
      </w:r>
      <w:r>
        <w:rPr>
          <w:rFonts w:cs="Open Sans"/>
        </w:rPr>
        <w:t xml:space="preserve"> (Report, 2018) 65.</w:t>
      </w:r>
    </w:p>
  </w:endnote>
  <w:endnote w:id="410">
    <w:p w14:paraId="1678473E" w14:textId="77777777" w:rsidR="00FD1665" w:rsidRPr="002B790C" w:rsidRDefault="00FD1665" w:rsidP="00074383">
      <w:pPr>
        <w:pStyle w:val="EndnoteText"/>
        <w:rPr>
          <w:rFonts w:cs="Open Sans"/>
        </w:rPr>
      </w:pPr>
      <w:r w:rsidRPr="002B790C">
        <w:rPr>
          <w:rStyle w:val="EndnoteReference"/>
        </w:rPr>
        <w:endnoteRef/>
      </w:r>
      <w:r w:rsidRPr="002B790C">
        <w:rPr>
          <w:rFonts w:cs="Open Sans"/>
        </w:rPr>
        <w:t xml:space="preserve"> </w:t>
      </w:r>
      <w:r w:rsidRPr="002B790C">
        <w:rPr>
          <w:rFonts w:cs="Open Sans"/>
          <w:szCs w:val="24"/>
        </w:rPr>
        <w:t xml:space="preserve">Department of Health (Cth), </w:t>
      </w:r>
      <w:r w:rsidRPr="002B790C">
        <w:rPr>
          <w:rFonts w:cs="Open Sans"/>
          <w:i/>
          <w:iCs/>
          <w:szCs w:val="24"/>
        </w:rPr>
        <w:t>National Drug Strategy 2017</w:t>
      </w:r>
      <w:r>
        <w:rPr>
          <w:rFonts w:cs="Open Sans"/>
          <w:i/>
          <w:iCs/>
          <w:szCs w:val="24"/>
        </w:rPr>
        <w:t>–</w:t>
      </w:r>
      <w:r w:rsidRPr="002B790C">
        <w:rPr>
          <w:rFonts w:cs="Open Sans"/>
          <w:i/>
          <w:iCs/>
          <w:szCs w:val="24"/>
        </w:rPr>
        <w:t>2026</w:t>
      </w:r>
      <w:r w:rsidRPr="002B790C">
        <w:rPr>
          <w:rFonts w:cs="Open Sans"/>
          <w:szCs w:val="24"/>
        </w:rPr>
        <w:t xml:space="preserve"> (2017) 6.</w:t>
      </w:r>
    </w:p>
  </w:endnote>
  <w:endnote w:id="411">
    <w:p w14:paraId="1F51DF7B" w14:textId="77777777" w:rsidR="00FD1665" w:rsidRPr="00B27C20" w:rsidRDefault="00FD1665" w:rsidP="00074383">
      <w:pPr>
        <w:pStyle w:val="EndnoteText"/>
        <w:rPr>
          <w:rFonts w:cs="Open Sans"/>
          <w:highlight w:val="yellow"/>
        </w:rPr>
      </w:pPr>
      <w:r w:rsidRPr="002B790C">
        <w:rPr>
          <w:rStyle w:val="EndnoteReference"/>
        </w:rPr>
        <w:endnoteRef/>
      </w:r>
      <w:r w:rsidRPr="002B790C">
        <w:rPr>
          <w:rFonts w:cs="Open Sans"/>
        </w:rPr>
        <w:t xml:space="preserve"> </w:t>
      </w:r>
      <w:r w:rsidRPr="002B790C">
        <w:rPr>
          <w:rFonts w:cs="Open Sans"/>
          <w:szCs w:val="24"/>
        </w:rPr>
        <w:t xml:space="preserve">Department of Health (Cth), </w:t>
      </w:r>
      <w:r w:rsidRPr="002B790C">
        <w:rPr>
          <w:rFonts w:cs="Open Sans"/>
          <w:i/>
          <w:iCs/>
          <w:szCs w:val="24"/>
        </w:rPr>
        <w:t>National Drug Strategy 2017</w:t>
      </w:r>
      <w:r>
        <w:rPr>
          <w:rFonts w:cs="Open Sans"/>
          <w:i/>
          <w:iCs/>
          <w:szCs w:val="24"/>
        </w:rPr>
        <w:t>–</w:t>
      </w:r>
      <w:r w:rsidRPr="002B790C">
        <w:rPr>
          <w:rFonts w:cs="Open Sans"/>
          <w:i/>
          <w:iCs/>
          <w:szCs w:val="24"/>
        </w:rPr>
        <w:t>2026</w:t>
      </w:r>
      <w:r w:rsidRPr="002B790C">
        <w:rPr>
          <w:rFonts w:cs="Open Sans"/>
          <w:szCs w:val="24"/>
        </w:rPr>
        <w:t xml:space="preserve"> (2017) 8</w:t>
      </w:r>
      <w:r>
        <w:rPr>
          <w:rFonts w:cs="Open Sans"/>
          <w:szCs w:val="24"/>
        </w:rPr>
        <w:t>–</w:t>
      </w:r>
      <w:r w:rsidRPr="002B790C">
        <w:rPr>
          <w:rFonts w:cs="Open Sans"/>
          <w:szCs w:val="24"/>
        </w:rPr>
        <w:t>14.</w:t>
      </w:r>
    </w:p>
  </w:endnote>
  <w:endnote w:id="412">
    <w:p w14:paraId="7880CFFD" w14:textId="77777777" w:rsidR="00FD1665" w:rsidRDefault="00FD1665" w:rsidP="00CB654A">
      <w:pPr>
        <w:pStyle w:val="EndnoteText"/>
      </w:pPr>
      <w:r>
        <w:rPr>
          <w:rStyle w:val="EndnoteReference"/>
        </w:rPr>
        <w:endnoteRef/>
      </w:r>
      <w:r>
        <w:t xml:space="preserve"> </w:t>
      </w:r>
      <w:r w:rsidRPr="002B790C">
        <w:rPr>
          <w:rFonts w:cs="Open Sans"/>
          <w:szCs w:val="24"/>
        </w:rPr>
        <w:t xml:space="preserve">The Royal Australasian College of Physicians, </w:t>
      </w:r>
      <w:r w:rsidRPr="002B790C">
        <w:rPr>
          <w:rFonts w:cs="Open Sans"/>
          <w:i/>
          <w:iCs/>
          <w:szCs w:val="24"/>
        </w:rPr>
        <w:t>Circumcision of Infant Males</w:t>
      </w:r>
      <w:r w:rsidRPr="002B790C">
        <w:rPr>
          <w:rFonts w:cs="Open Sans"/>
          <w:szCs w:val="24"/>
        </w:rPr>
        <w:t xml:space="preserve"> (September 2010) 5.</w:t>
      </w:r>
    </w:p>
  </w:endnote>
  <w:endnote w:id="413">
    <w:p w14:paraId="00B821B0" w14:textId="77777777" w:rsidR="00FD1665" w:rsidRPr="00664857" w:rsidRDefault="00FD1665" w:rsidP="00CB654A">
      <w:pPr>
        <w:pStyle w:val="EndnoteText"/>
        <w:rPr>
          <w:rFonts w:cs="Open Sans"/>
          <w:highlight w:val="yellow"/>
        </w:rPr>
      </w:pPr>
      <w:r w:rsidRPr="00664857">
        <w:rPr>
          <w:rStyle w:val="EndnoteReference"/>
        </w:rPr>
        <w:endnoteRef/>
      </w:r>
      <w:r w:rsidRPr="00664857">
        <w:rPr>
          <w:rFonts w:cs="Open Sans"/>
        </w:rPr>
        <w:t xml:space="preserve"> </w:t>
      </w:r>
      <w:r w:rsidRPr="00664857">
        <w:rPr>
          <w:rFonts w:cs="Open Sans"/>
          <w:szCs w:val="24"/>
        </w:rPr>
        <w:t xml:space="preserve">The Royal Australasian College of Physicians, </w:t>
      </w:r>
      <w:r w:rsidRPr="00664857">
        <w:rPr>
          <w:rFonts w:cs="Open Sans"/>
          <w:i/>
          <w:iCs/>
          <w:szCs w:val="24"/>
        </w:rPr>
        <w:t>Circumcision of Infant Males</w:t>
      </w:r>
      <w:r w:rsidRPr="00664857">
        <w:rPr>
          <w:rFonts w:cs="Open Sans"/>
          <w:szCs w:val="24"/>
        </w:rPr>
        <w:t xml:space="preserve"> (September 2010) 5.</w:t>
      </w:r>
    </w:p>
  </w:endnote>
  <w:endnote w:id="414">
    <w:p w14:paraId="32F10B52" w14:textId="77777777" w:rsidR="00FD1665" w:rsidRPr="00664857" w:rsidRDefault="00FD1665" w:rsidP="00CB654A">
      <w:pPr>
        <w:spacing w:after="0"/>
        <w:rPr>
          <w:rFonts w:cs="Open Sans"/>
          <w:sz w:val="20"/>
          <w:szCs w:val="20"/>
          <w:highlight w:val="yellow"/>
        </w:rPr>
      </w:pPr>
      <w:r w:rsidRPr="00664857">
        <w:rPr>
          <w:rStyle w:val="EndnoteReference"/>
          <w:szCs w:val="20"/>
        </w:rPr>
        <w:endnoteRef/>
      </w:r>
      <w:r w:rsidRPr="00664857">
        <w:rPr>
          <w:rFonts w:cs="Open Sans"/>
          <w:sz w:val="20"/>
          <w:szCs w:val="20"/>
        </w:rPr>
        <w:t xml:space="preserve"> Definitions of Medicare Benefits Schedule codes 30654 and 30658: Department of Health (Cth), </w:t>
      </w:r>
      <w:r w:rsidRPr="00664857">
        <w:rPr>
          <w:rFonts w:cs="Open Sans"/>
          <w:i/>
          <w:iCs/>
          <w:sz w:val="20"/>
          <w:szCs w:val="20"/>
        </w:rPr>
        <w:t>Medicare Benefits Schedule Book Operating from 1 August 2019</w:t>
      </w:r>
      <w:r w:rsidRPr="00664857">
        <w:rPr>
          <w:rFonts w:cs="Open Sans"/>
          <w:sz w:val="20"/>
          <w:szCs w:val="20"/>
        </w:rPr>
        <w:t xml:space="preserve"> (2019) 514.</w:t>
      </w:r>
    </w:p>
  </w:endnote>
  <w:endnote w:id="415">
    <w:p w14:paraId="644C0CF9" w14:textId="77777777" w:rsidR="00FD1665" w:rsidRPr="00664857" w:rsidRDefault="00FD1665" w:rsidP="00CB654A">
      <w:pPr>
        <w:spacing w:after="0"/>
        <w:rPr>
          <w:rFonts w:cs="Open Sans"/>
          <w:sz w:val="20"/>
          <w:szCs w:val="20"/>
        </w:rPr>
      </w:pPr>
      <w:r w:rsidRPr="00664857">
        <w:rPr>
          <w:rStyle w:val="EndnoteReference"/>
          <w:szCs w:val="20"/>
        </w:rPr>
        <w:endnoteRef/>
      </w:r>
      <w:r w:rsidRPr="00664857">
        <w:rPr>
          <w:rFonts w:cs="Open Sans"/>
          <w:sz w:val="20"/>
          <w:szCs w:val="20"/>
        </w:rPr>
        <w:t xml:space="preserve"> Report produced for Medicare Benefits Schedule code 30658 from Jan</w:t>
      </w:r>
      <w:r>
        <w:rPr>
          <w:rFonts w:cs="Open Sans"/>
          <w:sz w:val="20"/>
          <w:szCs w:val="20"/>
        </w:rPr>
        <w:t>uary</w:t>
      </w:r>
      <w:r w:rsidRPr="00664857">
        <w:rPr>
          <w:rFonts w:cs="Open Sans"/>
          <w:sz w:val="20"/>
          <w:szCs w:val="20"/>
        </w:rPr>
        <w:t xml:space="preserve"> to Dec</w:t>
      </w:r>
      <w:r>
        <w:rPr>
          <w:rFonts w:cs="Open Sans"/>
          <w:sz w:val="20"/>
          <w:szCs w:val="20"/>
        </w:rPr>
        <w:t>ember</w:t>
      </w:r>
      <w:r w:rsidRPr="00664857">
        <w:rPr>
          <w:rFonts w:cs="Open Sans"/>
          <w:sz w:val="20"/>
          <w:szCs w:val="20"/>
        </w:rPr>
        <w:t xml:space="preserve"> 2018 at&lt;</w:t>
      </w:r>
      <w:r w:rsidRPr="00E11025">
        <w:rPr>
          <w:rFonts w:cs="Open Sans"/>
          <w:sz w:val="20"/>
          <w:szCs w:val="20"/>
        </w:rPr>
        <w:t>www.medicarestatistics.humanservices.gov.au/statistics/do.jsp?_PROGRAM=%2Fstatistics%2Fmbs_item_age_gender_report&amp;group=30658&amp;VAR=services&amp;STAT=count&amp;RPT_FMT=by+state&amp;PTYPE=calyear&amp;START_DT=201801&amp;END_DT=201812</w:t>
      </w:r>
      <w:r w:rsidRPr="00664857">
        <w:rPr>
          <w:rStyle w:val="Hyperlink"/>
          <w:rFonts w:cs="Open Sans"/>
          <w:color w:val="auto"/>
          <w:sz w:val="20"/>
          <w:szCs w:val="20"/>
          <w:u w:val="none"/>
        </w:rPr>
        <w:t>&gt;.</w:t>
      </w:r>
    </w:p>
  </w:endnote>
  <w:endnote w:id="416">
    <w:p w14:paraId="549A9D09" w14:textId="77777777" w:rsidR="00FD1665" w:rsidRPr="00664857" w:rsidRDefault="00FD1665" w:rsidP="00CB654A">
      <w:pPr>
        <w:spacing w:after="0"/>
        <w:rPr>
          <w:rFonts w:cs="Open Sans"/>
          <w:sz w:val="20"/>
          <w:szCs w:val="20"/>
        </w:rPr>
      </w:pPr>
      <w:r w:rsidRPr="00664857">
        <w:rPr>
          <w:rStyle w:val="EndnoteReference"/>
          <w:szCs w:val="20"/>
        </w:rPr>
        <w:endnoteRef/>
      </w:r>
      <w:r w:rsidRPr="00664857">
        <w:rPr>
          <w:rFonts w:cs="Open Sans"/>
          <w:sz w:val="20"/>
          <w:szCs w:val="20"/>
        </w:rPr>
        <w:t xml:space="preserve"> Report produced for Medicare Benefits Schedule code 30654 from Jan</w:t>
      </w:r>
      <w:r>
        <w:rPr>
          <w:rFonts w:cs="Open Sans"/>
          <w:sz w:val="20"/>
          <w:szCs w:val="20"/>
        </w:rPr>
        <w:t>uary</w:t>
      </w:r>
      <w:r w:rsidRPr="00664857">
        <w:rPr>
          <w:rFonts w:cs="Open Sans"/>
          <w:sz w:val="20"/>
          <w:szCs w:val="20"/>
        </w:rPr>
        <w:t xml:space="preserve"> to Dec</w:t>
      </w:r>
      <w:r>
        <w:rPr>
          <w:rFonts w:cs="Open Sans"/>
          <w:sz w:val="20"/>
          <w:szCs w:val="20"/>
        </w:rPr>
        <w:t>ember</w:t>
      </w:r>
      <w:r w:rsidRPr="00664857">
        <w:rPr>
          <w:rFonts w:cs="Open Sans"/>
          <w:sz w:val="20"/>
          <w:szCs w:val="20"/>
        </w:rPr>
        <w:t xml:space="preserve"> 2018 at&lt;</w:t>
      </w:r>
      <w:r w:rsidRPr="00E11025">
        <w:rPr>
          <w:rFonts w:cs="Open Sans"/>
          <w:sz w:val="20"/>
          <w:szCs w:val="20"/>
        </w:rPr>
        <w:t>www.medicarestatistics.humanservices.gov.au/statistics/do.jsp?_PROGRAM=%2Fstatistics%2Fmbs_item_age_gender_report&amp;group=30654&amp;VAR=services&amp;STAT=count&amp;RPT_FMT=by+state&amp;PTYPE=calyear&amp;START_DT=201801&amp;END_DT=201812</w:t>
      </w:r>
      <w:r w:rsidRPr="00664857">
        <w:rPr>
          <w:rStyle w:val="Hyperlink"/>
          <w:rFonts w:cs="Open Sans"/>
          <w:color w:val="auto"/>
          <w:sz w:val="20"/>
          <w:szCs w:val="20"/>
          <w:u w:val="none"/>
        </w:rPr>
        <w:t>&gt;.</w:t>
      </w:r>
    </w:p>
  </w:endnote>
  <w:endnote w:id="417">
    <w:p w14:paraId="4A874C11" w14:textId="77777777" w:rsidR="00FD1665" w:rsidRPr="00664857" w:rsidRDefault="00FD1665" w:rsidP="00CB654A">
      <w:pPr>
        <w:spacing w:after="0"/>
        <w:rPr>
          <w:rFonts w:cs="Open Sans"/>
          <w:sz w:val="20"/>
          <w:szCs w:val="20"/>
        </w:rPr>
      </w:pPr>
      <w:r w:rsidRPr="00664857">
        <w:rPr>
          <w:rStyle w:val="EndnoteReference"/>
          <w:szCs w:val="20"/>
        </w:rPr>
        <w:endnoteRef/>
      </w:r>
      <w:r w:rsidRPr="00664857">
        <w:rPr>
          <w:rFonts w:cs="Open Sans"/>
          <w:sz w:val="20"/>
          <w:szCs w:val="20"/>
        </w:rPr>
        <w:t xml:space="preserve"> Department of Health (Cth), </w:t>
      </w:r>
      <w:r w:rsidRPr="00664857">
        <w:rPr>
          <w:rFonts w:cs="Open Sans"/>
          <w:i/>
          <w:iCs/>
          <w:sz w:val="20"/>
          <w:szCs w:val="20"/>
        </w:rPr>
        <w:t xml:space="preserve">The 1 November 2016 MBS (XML, PDF, DOC, ZIP) files are now available to download </w:t>
      </w:r>
      <w:r w:rsidRPr="00664857">
        <w:rPr>
          <w:rFonts w:cs="Open Sans"/>
          <w:sz w:val="20"/>
          <w:szCs w:val="20"/>
        </w:rPr>
        <w:t>(News item, 1 May 2017) &lt;</w:t>
      </w:r>
      <w:r w:rsidRPr="00E11025">
        <w:rPr>
          <w:rFonts w:cs="Open Sans"/>
          <w:sz w:val="20"/>
          <w:szCs w:val="20"/>
        </w:rPr>
        <w:t>www.mbsonline.gov.au/internet/mbsonline/publishing.nsf/Content/news-2016-11-01-latest-news-Nov</w:t>
      </w:r>
      <w:r w:rsidRPr="00664857">
        <w:rPr>
          <w:rStyle w:val="Hyperlink"/>
          <w:rFonts w:cs="Open Sans"/>
          <w:color w:val="auto"/>
          <w:sz w:val="20"/>
          <w:szCs w:val="20"/>
          <w:u w:val="none"/>
        </w:rPr>
        <w:t>&gt;.</w:t>
      </w:r>
    </w:p>
  </w:endnote>
  <w:endnote w:id="418">
    <w:p w14:paraId="437E144C" w14:textId="77777777" w:rsidR="00FD1665" w:rsidRPr="00664857" w:rsidRDefault="00FD1665" w:rsidP="00CB654A">
      <w:pPr>
        <w:spacing w:after="0"/>
        <w:rPr>
          <w:rFonts w:cs="Open Sans"/>
          <w:sz w:val="20"/>
          <w:szCs w:val="20"/>
        </w:rPr>
      </w:pPr>
      <w:r w:rsidRPr="00664857">
        <w:rPr>
          <w:rStyle w:val="EndnoteReference"/>
          <w:szCs w:val="20"/>
        </w:rPr>
        <w:endnoteRef/>
      </w:r>
      <w:r w:rsidRPr="00664857">
        <w:rPr>
          <w:rFonts w:cs="Open Sans"/>
          <w:sz w:val="20"/>
          <w:szCs w:val="20"/>
        </w:rPr>
        <w:t xml:space="preserve"> Report produced for Medicare Benefits Schedule code 30653 from Jan</w:t>
      </w:r>
      <w:r>
        <w:rPr>
          <w:rFonts w:cs="Open Sans"/>
          <w:sz w:val="20"/>
          <w:szCs w:val="20"/>
        </w:rPr>
        <w:t>uary</w:t>
      </w:r>
      <w:r w:rsidRPr="00664857">
        <w:rPr>
          <w:rFonts w:cs="Open Sans"/>
          <w:sz w:val="20"/>
          <w:szCs w:val="20"/>
        </w:rPr>
        <w:t xml:space="preserve"> to Dec</w:t>
      </w:r>
      <w:r>
        <w:rPr>
          <w:rFonts w:cs="Open Sans"/>
          <w:sz w:val="20"/>
          <w:szCs w:val="20"/>
        </w:rPr>
        <w:t>ember</w:t>
      </w:r>
      <w:r w:rsidRPr="00664857">
        <w:rPr>
          <w:rFonts w:cs="Open Sans"/>
          <w:sz w:val="20"/>
          <w:szCs w:val="20"/>
        </w:rPr>
        <w:t xml:space="preserve"> 2016 </w:t>
      </w:r>
    </w:p>
    <w:p w14:paraId="56DD8592" w14:textId="77777777" w:rsidR="00FD1665" w:rsidRPr="00664857" w:rsidRDefault="00FD1665" w:rsidP="00CB654A">
      <w:pPr>
        <w:spacing w:after="0"/>
        <w:rPr>
          <w:rFonts w:cs="Open Sans"/>
          <w:sz w:val="20"/>
          <w:szCs w:val="20"/>
          <w:highlight w:val="yellow"/>
        </w:rPr>
      </w:pPr>
      <w:r w:rsidRPr="00664857">
        <w:rPr>
          <w:rFonts w:cs="Open Sans"/>
          <w:sz w:val="20"/>
          <w:szCs w:val="20"/>
        </w:rPr>
        <w:t>&lt;</w:t>
      </w:r>
      <w:r w:rsidRPr="00E11025">
        <w:rPr>
          <w:rFonts w:cs="Open Sans"/>
          <w:sz w:val="20"/>
          <w:szCs w:val="20"/>
        </w:rPr>
        <w:t>www.medicarestatistics.humanservices.gov.au/statistics/do.jsp?_PROGRAM=%2Fstatistics%2Fmbs_item_age_gender_report&amp;group=30653&amp;VAR=services&amp;STAT=count&amp;RPT_FMT=by+state&amp;PTYPE=calyear&amp;START_DT=201601&amp;END_DT=201612</w:t>
      </w:r>
      <w:r w:rsidRPr="00664857">
        <w:rPr>
          <w:rStyle w:val="Hyperlink"/>
          <w:rFonts w:cs="Open Sans"/>
          <w:color w:val="auto"/>
          <w:sz w:val="20"/>
          <w:szCs w:val="20"/>
          <w:u w:val="none"/>
        </w:rPr>
        <w:t>&gt;.</w:t>
      </w:r>
    </w:p>
  </w:endnote>
  <w:endnote w:id="419">
    <w:p w14:paraId="0B5A0357" w14:textId="77777777" w:rsidR="00FD1665" w:rsidRPr="00664857" w:rsidRDefault="00FD1665" w:rsidP="00CB654A">
      <w:pPr>
        <w:pStyle w:val="CommentText"/>
        <w:spacing w:after="0"/>
        <w:rPr>
          <w:rFonts w:cs="Open Sans"/>
          <w:highlight w:val="yellow"/>
        </w:rPr>
      </w:pPr>
      <w:r w:rsidRPr="00405C74">
        <w:rPr>
          <w:rStyle w:val="EndnoteReference"/>
        </w:rPr>
        <w:endnoteRef/>
      </w:r>
      <w:r w:rsidRPr="00405C74">
        <w:rPr>
          <w:rFonts w:cs="Open Sans"/>
        </w:rPr>
        <w:t xml:space="preserve"> </w:t>
      </w:r>
      <w:r w:rsidRPr="00405C74">
        <w:rPr>
          <w:rFonts w:cs="Open Sans"/>
          <w:szCs w:val="24"/>
        </w:rPr>
        <w:t xml:space="preserve">Tasmania Law Reform Institute, </w:t>
      </w:r>
      <w:r w:rsidRPr="00405C74">
        <w:rPr>
          <w:rFonts w:cs="Open Sans"/>
          <w:i/>
          <w:iCs/>
          <w:szCs w:val="24"/>
        </w:rPr>
        <w:t>Non-Therapeutic Male Circumcision</w:t>
      </w:r>
      <w:r w:rsidRPr="00405C74">
        <w:rPr>
          <w:rFonts w:cs="Open Sans"/>
          <w:szCs w:val="24"/>
        </w:rPr>
        <w:t xml:space="preserve"> (Final Report, August 2012) 7.</w:t>
      </w:r>
    </w:p>
  </w:endnote>
  <w:endnote w:id="420">
    <w:p w14:paraId="4BC984C1" w14:textId="77777777" w:rsidR="00FD1665" w:rsidRPr="00B27C20" w:rsidRDefault="00FD1665" w:rsidP="00CB654A">
      <w:pPr>
        <w:pStyle w:val="EndnoteText"/>
        <w:rPr>
          <w:rFonts w:cs="Open Sans"/>
        </w:rPr>
      </w:pPr>
      <w:r w:rsidRPr="00405C74">
        <w:rPr>
          <w:rStyle w:val="EndnoteReference"/>
        </w:rPr>
        <w:endnoteRef/>
      </w:r>
      <w:r w:rsidRPr="00B27C20">
        <w:rPr>
          <w:rFonts w:cs="Open Sans"/>
        </w:rPr>
        <w:t xml:space="preserve"> </w:t>
      </w:r>
      <w:r w:rsidRPr="00405C74">
        <w:rPr>
          <w:rFonts w:cs="Open Sans"/>
          <w:szCs w:val="24"/>
        </w:rPr>
        <w:t xml:space="preserve">UNAIDS, </w:t>
      </w:r>
      <w:r w:rsidRPr="00405C74">
        <w:rPr>
          <w:rFonts w:cs="Open Sans"/>
          <w:i/>
          <w:iCs/>
          <w:szCs w:val="24"/>
        </w:rPr>
        <w:t>Safe, Voluntary, Informed Male Circumcision and Comprehensive HIV Prevention Programming</w:t>
      </w:r>
      <w:r w:rsidRPr="00405C74">
        <w:rPr>
          <w:rFonts w:cs="Open Sans"/>
          <w:szCs w:val="24"/>
        </w:rPr>
        <w:t xml:space="preserve"> (June 2007) 16.</w:t>
      </w:r>
    </w:p>
  </w:endnote>
  <w:endnote w:id="421">
    <w:p w14:paraId="61F50923" w14:textId="77777777" w:rsidR="00FD1665" w:rsidRPr="004E3652" w:rsidRDefault="00FD1665" w:rsidP="00263683">
      <w:pPr>
        <w:pStyle w:val="EndnoteText"/>
        <w:contextualSpacing/>
      </w:pPr>
      <w:r>
        <w:rPr>
          <w:rStyle w:val="EndnoteReference"/>
        </w:rPr>
        <w:endnoteRef/>
      </w:r>
      <w:r>
        <w:t xml:space="preserve"> United Nations, </w:t>
      </w:r>
      <w:r>
        <w:rPr>
          <w:i/>
          <w:iCs/>
        </w:rPr>
        <w:t>Sustainable Development Goals</w:t>
      </w:r>
      <w:r>
        <w:t xml:space="preserve"> &lt;</w:t>
      </w:r>
      <w:r w:rsidRPr="009B5157">
        <w:t>www.un.org/sustainabledevelopment/</w:t>
      </w:r>
      <w:r>
        <w:t>&gt;.</w:t>
      </w:r>
    </w:p>
  </w:endnote>
  <w:endnote w:id="422">
    <w:p w14:paraId="106C62CD" w14:textId="77777777" w:rsidR="00FD1665" w:rsidRPr="00286442" w:rsidRDefault="00FD1665" w:rsidP="00263683">
      <w:pPr>
        <w:pStyle w:val="EndnoteText"/>
        <w:contextualSpacing/>
      </w:pPr>
      <w:r>
        <w:rPr>
          <w:rStyle w:val="EndnoteReference"/>
        </w:rPr>
        <w:endnoteRef/>
      </w:r>
      <w:r>
        <w:t xml:space="preserve"> </w:t>
      </w:r>
      <w:r w:rsidRPr="00286442">
        <w:t xml:space="preserve">Australia Council of Social Service and the University of New South Wales, </w:t>
      </w:r>
      <w:r w:rsidRPr="00286442">
        <w:rPr>
          <w:i/>
        </w:rPr>
        <w:t>Poverty in Australia 2018</w:t>
      </w:r>
      <w:r w:rsidRPr="00286442">
        <w:t xml:space="preserve"> (</w:t>
      </w:r>
      <w:r>
        <w:t xml:space="preserve">Report, </w:t>
      </w:r>
      <w:r w:rsidRPr="00286442">
        <w:t>2018) &lt;</w:t>
      </w:r>
      <w:r w:rsidRPr="009B5157">
        <w:t>www.acoss.org.au/wp-content/uploads/2018/10/ACOSS_Poverty-in-Australia-Report_Web-Final.pdf</w:t>
      </w:r>
      <w:r>
        <w:t xml:space="preserve"> </w:t>
      </w:r>
      <w:r w:rsidRPr="00286442">
        <w:t>&gt;.</w:t>
      </w:r>
    </w:p>
  </w:endnote>
  <w:endnote w:id="423">
    <w:p w14:paraId="29171935" w14:textId="77777777" w:rsidR="00FD1665" w:rsidRDefault="00FD1665" w:rsidP="00263683">
      <w:pPr>
        <w:pStyle w:val="EndnoteText"/>
        <w:contextualSpacing/>
      </w:pPr>
      <w:r>
        <w:rPr>
          <w:rStyle w:val="EndnoteReference"/>
        </w:rPr>
        <w:endnoteRef/>
      </w:r>
      <w:r>
        <w:t xml:space="preserve"> P. Davidson, P. Saunders, B. Bradbury and M. Wong, </w:t>
      </w:r>
      <w:r w:rsidRPr="006F3BF8">
        <w:rPr>
          <w:i/>
          <w:iCs/>
        </w:rPr>
        <w:t>Poverty in Australia,</w:t>
      </w:r>
      <w:r>
        <w:t xml:space="preserve"> Australian Council of Social Services and University of New South Wales (Report No. 2, 201</w:t>
      </w:r>
      <w:r w:rsidRPr="006F3BF8">
        <w:t xml:space="preserve">8) </w:t>
      </w:r>
      <w:r>
        <w:t>12 &lt;</w:t>
      </w:r>
      <w:r w:rsidRPr="009B5157">
        <w:t>www.acoss.org.au/wp-content/uploads/2018/10/ACOSS_Poverty-in-Australia-Report_Web-Final.pdf</w:t>
      </w:r>
      <w:r w:rsidRPr="009B5157">
        <w:rPr>
          <w:rStyle w:val="Hyperlink"/>
          <w:color w:val="auto"/>
        </w:rPr>
        <w:t>&gt;</w:t>
      </w:r>
      <w:r>
        <w:t>.</w:t>
      </w:r>
    </w:p>
  </w:endnote>
  <w:endnote w:id="424">
    <w:p w14:paraId="762ECBB6" w14:textId="77777777" w:rsidR="00FD1665" w:rsidRDefault="00FD1665" w:rsidP="00263683">
      <w:pPr>
        <w:pStyle w:val="EndnoteText"/>
        <w:contextualSpacing/>
      </w:pPr>
      <w:r>
        <w:rPr>
          <w:rStyle w:val="EndnoteReference"/>
        </w:rPr>
        <w:endnoteRef/>
      </w:r>
      <w:r>
        <w:t xml:space="preserve"> Roger Wilkins, Inga Laß, Peter Butterworth and Esperanza Vera-Toscano,</w:t>
      </w:r>
      <w:r w:rsidRPr="00DF5CBE">
        <w:rPr>
          <w:i/>
          <w:iCs/>
        </w:rPr>
        <w:t xml:space="preserve"> The Household, Income and Labour Dynamics in Australia Survey: Selected Findings from Waves 1 to 17</w:t>
      </w:r>
      <w:r>
        <w:rPr>
          <w:i/>
          <w:iCs/>
        </w:rPr>
        <w:t xml:space="preserve">, </w:t>
      </w:r>
      <w:r>
        <w:t>Melbourne Institute: Applied Economic &amp; Social Research, University of Melbourne (2019) 41 &lt;</w:t>
      </w:r>
      <w:r w:rsidRPr="000736AE">
        <w:t>https://melbourneinstitute.unimelb.edu.au/__data/assets/pdf_file/0011/3127664/HILDA-Statistical-Report-2019.pdf</w:t>
      </w:r>
      <w:r>
        <w:t xml:space="preserve">&gt;. </w:t>
      </w:r>
    </w:p>
  </w:endnote>
  <w:endnote w:id="425">
    <w:p w14:paraId="7C49ED90" w14:textId="77777777" w:rsidR="00FD1665" w:rsidRPr="004E3652" w:rsidRDefault="00FD1665" w:rsidP="00263683">
      <w:pPr>
        <w:pStyle w:val="EndnoteText"/>
        <w:contextualSpacing/>
      </w:pPr>
      <w:r>
        <w:rPr>
          <w:rStyle w:val="EndnoteReference"/>
        </w:rPr>
        <w:endnoteRef/>
      </w:r>
      <w:r>
        <w:t xml:space="preserve"> Organisation for Economic Co-operation and Development, </w:t>
      </w:r>
      <w:r>
        <w:rPr>
          <w:i/>
          <w:iCs/>
        </w:rPr>
        <w:t>OECD Data – Poverty</w:t>
      </w:r>
      <w:r>
        <w:t xml:space="preserve"> (2019) &lt;</w:t>
      </w:r>
      <w:r w:rsidRPr="00201A63">
        <w:t>https://data.oecd.org/inequality/poverty-rate.htm</w:t>
      </w:r>
      <w:r>
        <w:t>&gt;.</w:t>
      </w:r>
    </w:p>
  </w:endnote>
  <w:endnote w:id="426">
    <w:p w14:paraId="3B2BB59C" w14:textId="77777777" w:rsidR="00FD1665" w:rsidRDefault="00FD1665" w:rsidP="00263683">
      <w:pPr>
        <w:pStyle w:val="EndnoteText"/>
        <w:contextualSpacing/>
      </w:pPr>
      <w:r>
        <w:rPr>
          <w:rStyle w:val="EndnoteReference"/>
        </w:rPr>
        <w:endnoteRef/>
      </w:r>
      <w:r>
        <w:t xml:space="preserve"> Australian Council of Social Services, </w:t>
      </w:r>
      <w:r w:rsidRPr="006E5AE5">
        <w:rPr>
          <w:i/>
          <w:iCs/>
        </w:rPr>
        <w:t>Fast Facts Child Poverty in Australia</w:t>
      </w:r>
      <w:r>
        <w:t xml:space="preserve"> &lt;</w:t>
      </w:r>
      <w:r w:rsidRPr="000A0FFF">
        <w:t>https://antipovertyweek.org.au/wp-content/uploads/2019/10/Child-Poverty-Revised-APW-2019.pdf</w:t>
      </w:r>
      <w:r>
        <w:t>&gt;.</w:t>
      </w:r>
    </w:p>
  </w:endnote>
  <w:endnote w:id="427">
    <w:p w14:paraId="16E2E4BC" w14:textId="77777777" w:rsidR="00FD1665" w:rsidRDefault="00FD1665" w:rsidP="00263683">
      <w:pPr>
        <w:pStyle w:val="EndnoteText"/>
        <w:contextualSpacing/>
      </w:pPr>
      <w:r>
        <w:rPr>
          <w:rStyle w:val="EndnoteReference"/>
        </w:rPr>
        <w:endnoteRef/>
      </w:r>
      <w:r>
        <w:t xml:space="preserve"> </w:t>
      </w:r>
      <w:bookmarkStart w:id="233" w:name="_Hlk23432242"/>
      <w:r>
        <w:t>Roger Wilkins, Inga Laß, Peter Butterworth and Esperanza Vera-Toscano,</w:t>
      </w:r>
      <w:r w:rsidRPr="00DF5CBE">
        <w:rPr>
          <w:i/>
          <w:iCs/>
        </w:rPr>
        <w:t xml:space="preserve"> The Household, Income and Labour Dynamics in Australia Survey: Selected Findings from Waves 1 to 17</w:t>
      </w:r>
      <w:r>
        <w:rPr>
          <w:i/>
          <w:iCs/>
        </w:rPr>
        <w:t xml:space="preserve">, </w:t>
      </w:r>
      <w:r>
        <w:t xml:space="preserve">Melbourne Institute: Applied Economic &amp; Social Research, University of Melbourne (2019) </w:t>
      </w:r>
      <w:bookmarkEnd w:id="233"/>
      <w:r>
        <w:t>44-45 &lt;</w:t>
      </w:r>
      <w:r w:rsidRPr="000A0FFF">
        <w:t>https://melbourneinstitute.unimelb.edu.au/__data/assets/pdf_file/0011/3127664/HILDA-Statistical-Report-2019.pdf</w:t>
      </w:r>
      <w:r>
        <w:t>&gt;.</w:t>
      </w:r>
    </w:p>
  </w:endnote>
  <w:endnote w:id="428">
    <w:p w14:paraId="196DC994" w14:textId="77777777" w:rsidR="00FD1665" w:rsidRPr="002C7ED8" w:rsidRDefault="00FD1665" w:rsidP="00263683">
      <w:pPr>
        <w:pStyle w:val="EndnoteText"/>
        <w:contextualSpacing/>
      </w:pPr>
      <w:r>
        <w:rPr>
          <w:rStyle w:val="EndnoteReference"/>
          <w:rFonts w:eastAsiaTheme="majorEastAsia"/>
        </w:rPr>
        <w:endnoteRef/>
      </w:r>
      <w:r>
        <w:t xml:space="preserve"> Roger Wilkins, Inga Laß, Peter Butterworth and Esperanza Vera-Toscano,</w:t>
      </w:r>
      <w:r w:rsidRPr="00DF5CBE">
        <w:rPr>
          <w:i/>
          <w:iCs/>
        </w:rPr>
        <w:t xml:space="preserve"> The Household, Income and Labour Dynamics in Australia Survey: Selected Findings from Waves 1 to 17</w:t>
      </w:r>
      <w:r>
        <w:rPr>
          <w:i/>
          <w:iCs/>
        </w:rPr>
        <w:t xml:space="preserve">, </w:t>
      </w:r>
      <w:r>
        <w:t>Melbourne Institute: Applied Economic &amp; Social Research, University of Melbourne (2019) 48  &lt;</w:t>
      </w:r>
      <w:r w:rsidRPr="000A0FFF">
        <w:t>https://melbourneinstitute.unimelb.edu.au/__data/assets/pdf_file/0011/3127664/HILDA-Statistical-Report-2019.pdf</w:t>
      </w:r>
      <w:r>
        <w:t>&gt;.</w:t>
      </w:r>
    </w:p>
  </w:endnote>
  <w:endnote w:id="429">
    <w:p w14:paraId="23DAFEF8" w14:textId="77777777" w:rsidR="00FD1665" w:rsidRPr="00783601" w:rsidRDefault="00FD1665" w:rsidP="00263683">
      <w:pPr>
        <w:pStyle w:val="EndnoteText"/>
        <w:contextualSpacing/>
      </w:pPr>
      <w:r>
        <w:rPr>
          <w:rStyle w:val="EndnoteReference"/>
        </w:rPr>
        <w:endnoteRef/>
      </w:r>
      <w:r>
        <w:t xml:space="preserve"> P. Davidson, P. Saunders, B. Bradbury and M. Wong, </w:t>
      </w:r>
      <w:r w:rsidRPr="006F3BF8">
        <w:rPr>
          <w:i/>
          <w:iCs/>
        </w:rPr>
        <w:t>Poverty in Australia,</w:t>
      </w:r>
      <w:r>
        <w:t xml:space="preserve"> Australian Council of Social Services and University of New South Wales (Report No. 2, 201</w:t>
      </w:r>
      <w:r w:rsidRPr="006F3BF8">
        <w:t xml:space="preserve">8) </w:t>
      </w:r>
      <w:r>
        <w:t>13 &lt;</w:t>
      </w:r>
      <w:r w:rsidRPr="000A0FFF">
        <w:t>www.acoss.org.au/wp-content/uploads/2018/10/ACOSS_Poverty-in-Australia-Report_Web-Final.pdf</w:t>
      </w:r>
      <w:r>
        <w:t>&gt;.</w:t>
      </w:r>
    </w:p>
  </w:endnote>
  <w:endnote w:id="430">
    <w:p w14:paraId="44504017" w14:textId="77777777" w:rsidR="00FD1665" w:rsidRDefault="00FD1665" w:rsidP="00263683">
      <w:pPr>
        <w:pStyle w:val="EndnoteText"/>
        <w:contextualSpacing/>
      </w:pPr>
      <w:r>
        <w:rPr>
          <w:rStyle w:val="EndnoteReference"/>
        </w:rPr>
        <w:endnoteRef/>
      </w:r>
      <w:r>
        <w:t xml:space="preserve"> Kate Sollis, </w:t>
      </w:r>
      <w:r>
        <w:rPr>
          <w:i/>
          <w:iCs/>
        </w:rPr>
        <w:t>To have and to have not: Measuring child deprivation and opportunity in Australia,</w:t>
      </w:r>
      <w:r>
        <w:t xml:space="preserve"> Australian Research Alliance for Children and Youth (2019) 45 &lt;</w:t>
      </w:r>
      <w:r w:rsidRPr="00972CAC">
        <w:t>www.aracy.org.au/publications-resources/area?command=record&amp;id=282&amp;cid=6</w:t>
      </w:r>
      <w:r>
        <w:t>&gt;.</w:t>
      </w:r>
    </w:p>
  </w:endnote>
  <w:endnote w:id="431">
    <w:p w14:paraId="66B24C53" w14:textId="77777777" w:rsidR="00FD1665" w:rsidRPr="00752D8A" w:rsidRDefault="00FD1665" w:rsidP="00EB67AA">
      <w:pPr>
        <w:spacing w:after="0"/>
        <w:contextualSpacing/>
        <w:rPr>
          <w:sz w:val="20"/>
        </w:rPr>
      </w:pPr>
      <w:r>
        <w:rPr>
          <w:rStyle w:val="EndnoteReference"/>
        </w:rPr>
        <w:endnoteRef/>
      </w:r>
      <w:r>
        <w:t xml:space="preserve"> </w:t>
      </w:r>
      <w:r w:rsidRPr="00731B40">
        <w:rPr>
          <w:sz w:val="20"/>
        </w:rPr>
        <w:t>Gerry Redmond</w:t>
      </w:r>
      <w:r>
        <w:rPr>
          <w:sz w:val="20"/>
        </w:rPr>
        <w:t xml:space="preserve"> et al, </w:t>
      </w:r>
      <w:r w:rsidRPr="00752D8A">
        <w:rPr>
          <w:i/>
          <w:iCs/>
          <w:sz w:val="20"/>
        </w:rPr>
        <w:t xml:space="preserve">Are the kids alright? Young Australians in their middle years </w:t>
      </w:r>
      <w:r w:rsidRPr="00A04B68">
        <w:rPr>
          <w:sz w:val="20"/>
        </w:rPr>
        <w:t>(Final report of the Australian Child Wellbeing Project</w:t>
      </w:r>
      <w:r>
        <w:rPr>
          <w:sz w:val="20"/>
        </w:rPr>
        <w:t>, February 2016)</w:t>
      </w:r>
      <w:r>
        <w:rPr>
          <w:i/>
          <w:iCs/>
          <w:sz w:val="20"/>
        </w:rPr>
        <w:t xml:space="preserve"> </w:t>
      </w:r>
      <w:r w:rsidRPr="00752D8A">
        <w:rPr>
          <w:sz w:val="20"/>
        </w:rPr>
        <w:t>248 &lt;</w:t>
      </w:r>
      <w:r w:rsidRPr="000D635F">
        <w:rPr>
          <w:sz w:val="20"/>
        </w:rPr>
        <w:t>www.australianchildwellbeing.com.au/sites/default/files/uploads/ACWP_Final_Report_2016_Full.pdf</w:t>
      </w:r>
      <w:r w:rsidRPr="00752D8A">
        <w:rPr>
          <w:sz w:val="20"/>
        </w:rPr>
        <w:t>&gt;</w:t>
      </w:r>
      <w:r>
        <w:rPr>
          <w:sz w:val="20"/>
        </w:rPr>
        <w:t>.</w:t>
      </w:r>
    </w:p>
  </w:endnote>
  <w:endnote w:id="432">
    <w:p w14:paraId="61270B15" w14:textId="77777777" w:rsidR="00FD1665" w:rsidRPr="00345271" w:rsidRDefault="00FD1665" w:rsidP="00263683">
      <w:pPr>
        <w:pStyle w:val="EndnoteText"/>
        <w:contextualSpacing/>
      </w:pPr>
      <w:r w:rsidRPr="00345271">
        <w:rPr>
          <w:rStyle w:val="EndnoteReference"/>
        </w:rPr>
        <w:endnoteRef/>
      </w:r>
      <w:r w:rsidRPr="00345271">
        <w:t xml:space="preserve"> Australian Council of Social Service, Submission No 75 to Australian Human Rights Commission, </w:t>
      </w:r>
      <w:r w:rsidRPr="00345271">
        <w:rPr>
          <w:i/>
        </w:rPr>
        <w:t>Report under article 44, paragraph 1(b), on the Convention on the Rights of the Child</w:t>
      </w:r>
      <w:r w:rsidRPr="00345271">
        <w:t>, 30 May 2018, 2.</w:t>
      </w:r>
    </w:p>
  </w:endnote>
  <w:endnote w:id="433">
    <w:p w14:paraId="33F134F9" w14:textId="77777777" w:rsidR="00FD1665" w:rsidRPr="00345271" w:rsidRDefault="00FD1665" w:rsidP="00263683">
      <w:pPr>
        <w:pStyle w:val="EndnoteText"/>
        <w:contextualSpacing/>
      </w:pPr>
      <w:r w:rsidRPr="00491F76">
        <w:rPr>
          <w:rStyle w:val="EndnoteReference"/>
        </w:rPr>
        <w:endnoteRef/>
      </w:r>
      <w:r w:rsidRPr="00345271">
        <w:t xml:space="preserve"> The Salvation Army, </w:t>
      </w:r>
      <w:r w:rsidRPr="00345271">
        <w:rPr>
          <w:i/>
        </w:rPr>
        <w:t>The Hard Road: National Economic and Social Impact Survey 2017</w:t>
      </w:r>
      <w:r w:rsidRPr="00345271">
        <w:t xml:space="preserve"> (</w:t>
      </w:r>
      <w:r>
        <w:t xml:space="preserve">Report, </w:t>
      </w:r>
      <w:r w:rsidRPr="00345271">
        <w:t>2017) &lt;</w:t>
      </w:r>
      <w:r w:rsidRPr="000D635F">
        <w:t>www.salvationarmy.org.au/en/News-and-Media/news-and-media1/Economic-and-Social-Impact-Survey-2017/</w:t>
      </w:r>
      <w:r w:rsidRPr="00524060">
        <w:rPr>
          <w:rStyle w:val="Hyperlink"/>
          <w:color w:val="auto"/>
        </w:rPr>
        <w:t>&gt;.</w:t>
      </w:r>
    </w:p>
  </w:endnote>
  <w:endnote w:id="434">
    <w:p w14:paraId="16C9116D" w14:textId="77777777" w:rsidR="00FD1665" w:rsidRPr="00345271" w:rsidRDefault="00FD1665" w:rsidP="00263683">
      <w:pPr>
        <w:pStyle w:val="EndnoteText"/>
        <w:contextualSpacing/>
      </w:pPr>
      <w:r w:rsidRPr="00345271">
        <w:rPr>
          <w:rStyle w:val="EndnoteReference"/>
        </w:rPr>
        <w:endnoteRef/>
      </w:r>
      <w:r w:rsidRPr="00345271">
        <w:t xml:space="preserve"> Australian Bureau of Statistics</w:t>
      </w:r>
      <w:r w:rsidRPr="00345271">
        <w:rPr>
          <w:i/>
        </w:rPr>
        <w:t>, 2049.0 Census of population and housing: Estimating homelessness 2016</w:t>
      </w:r>
      <w:r w:rsidRPr="00345271">
        <w:t xml:space="preserve"> (2018) &lt;</w:t>
      </w:r>
      <w:r w:rsidRPr="000D635F">
        <w:t>www.abs.gov.au/ausstats/abs@.nsf/mf/2049.0</w:t>
      </w:r>
      <w:r w:rsidRPr="00345271">
        <w:t>&gt;.</w:t>
      </w:r>
    </w:p>
  </w:endnote>
  <w:endnote w:id="435">
    <w:p w14:paraId="3AAE44FC" w14:textId="77777777" w:rsidR="00FD1665" w:rsidRPr="00345271" w:rsidRDefault="00FD1665" w:rsidP="00263683">
      <w:pPr>
        <w:pStyle w:val="EndnoteText"/>
        <w:contextualSpacing/>
      </w:pPr>
      <w:r w:rsidRPr="00345271">
        <w:rPr>
          <w:rStyle w:val="EndnoteReference"/>
        </w:rPr>
        <w:endnoteRef/>
      </w:r>
      <w:r w:rsidRPr="00345271">
        <w:t xml:space="preserve"> Australian Bureau of Statistics, </w:t>
      </w:r>
      <w:r w:rsidRPr="00345271">
        <w:rPr>
          <w:i/>
        </w:rPr>
        <w:t>2049.0 Census of population and housing: Estimating homelessness 2016</w:t>
      </w:r>
      <w:r w:rsidRPr="00345271">
        <w:t xml:space="preserve"> (2018)</w:t>
      </w:r>
      <w:r>
        <w:t xml:space="preserve"> Table 1.1</w:t>
      </w:r>
      <w:r w:rsidRPr="00345271">
        <w:t xml:space="preserve"> &lt;</w:t>
      </w:r>
      <w:r w:rsidRPr="007E19B5">
        <w:t>www.abs.gov.au/ausstats/abs@.nsf/mf/2049.0</w:t>
      </w:r>
      <w:r w:rsidRPr="00345271">
        <w:t>&gt;.</w:t>
      </w:r>
    </w:p>
  </w:endnote>
  <w:endnote w:id="436">
    <w:p w14:paraId="4A994ED7" w14:textId="77777777" w:rsidR="00FD1665" w:rsidRPr="00345271" w:rsidRDefault="00FD1665" w:rsidP="00263683">
      <w:pPr>
        <w:pStyle w:val="EndnoteText"/>
        <w:contextualSpacing/>
      </w:pPr>
      <w:r w:rsidRPr="00345271">
        <w:rPr>
          <w:rStyle w:val="EndnoteReference"/>
        </w:rPr>
        <w:endnoteRef/>
      </w:r>
      <w:r w:rsidRPr="00345271">
        <w:t xml:space="preserve"> Australian Bureau of Statistics, </w:t>
      </w:r>
      <w:r w:rsidRPr="00345271">
        <w:rPr>
          <w:i/>
        </w:rPr>
        <w:t>2049.0 Census of population and housing: Estimating homelessness 2016</w:t>
      </w:r>
      <w:r w:rsidRPr="00345271">
        <w:t xml:space="preserve"> (2018) Table 1.8 &lt;</w:t>
      </w:r>
      <w:r w:rsidRPr="007E19B5">
        <w:t>www.abs.gov.au/ausstats/abs@.nsf/mf/2049.0</w:t>
      </w:r>
      <w:r w:rsidRPr="00345271">
        <w:t>&gt;.</w:t>
      </w:r>
    </w:p>
  </w:endnote>
  <w:endnote w:id="437">
    <w:p w14:paraId="76725908" w14:textId="77777777" w:rsidR="00FD1665" w:rsidRDefault="00FD1665" w:rsidP="00263683">
      <w:pPr>
        <w:pStyle w:val="EndnoteText"/>
        <w:contextualSpacing/>
      </w:pPr>
      <w:r>
        <w:rPr>
          <w:rStyle w:val="EndnoteReference"/>
        </w:rPr>
        <w:endnoteRef/>
      </w:r>
      <w:r>
        <w:t xml:space="preserve"> </w:t>
      </w:r>
      <w:r w:rsidRPr="00345271">
        <w:t xml:space="preserve">Australian Bureau of Statistics, </w:t>
      </w:r>
      <w:r w:rsidRPr="00345271">
        <w:rPr>
          <w:i/>
        </w:rPr>
        <w:t>2049.0 Census of population and housing: Estimating homelessness 2016</w:t>
      </w:r>
      <w:r w:rsidRPr="00345271">
        <w:t xml:space="preserve"> (2018) &lt;</w:t>
      </w:r>
      <w:r w:rsidRPr="000F5545">
        <w:t>www.abs.gov.au/ausstats/abs@.nsf/mf/2049.0</w:t>
      </w:r>
      <w:r w:rsidRPr="00345271">
        <w:t>&gt;.</w:t>
      </w:r>
    </w:p>
  </w:endnote>
  <w:endnote w:id="438">
    <w:p w14:paraId="65849795" w14:textId="77777777" w:rsidR="00FD1665" w:rsidRDefault="00FD1665" w:rsidP="00263683">
      <w:pPr>
        <w:pStyle w:val="EndnoteText"/>
        <w:contextualSpacing/>
      </w:pPr>
      <w:r>
        <w:rPr>
          <w:rStyle w:val="EndnoteReference"/>
        </w:rPr>
        <w:endnoteRef/>
      </w:r>
      <w:r>
        <w:t xml:space="preserve"> Australian Institute of Health and Welfare, </w:t>
      </w:r>
      <w:r>
        <w:rPr>
          <w:i/>
          <w:iCs/>
        </w:rPr>
        <w:t>Specialist homelessness services annual report 2017–18</w:t>
      </w:r>
      <w:r>
        <w:t xml:space="preserve"> (Report, 13 February 2019) &lt;</w:t>
      </w:r>
      <w:r w:rsidRPr="000F5545">
        <w:t>www.aihw.gov.au/reports/homelessness-services/specialist-homelessness-services-2017-18/contents/contents</w:t>
      </w:r>
      <w:r>
        <w:t>&gt;.</w:t>
      </w:r>
    </w:p>
  </w:endnote>
  <w:endnote w:id="439">
    <w:p w14:paraId="2AB82A3D" w14:textId="77777777" w:rsidR="00FD1665" w:rsidRDefault="00FD1665" w:rsidP="00263683">
      <w:pPr>
        <w:pStyle w:val="EndnoteText"/>
        <w:contextualSpacing/>
      </w:pPr>
      <w:r>
        <w:rPr>
          <w:rStyle w:val="EndnoteReference"/>
        </w:rPr>
        <w:endnoteRef/>
      </w:r>
      <w:r>
        <w:t xml:space="preserve"> Australian Institute of Health and Welfare, </w:t>
      </w:r>
      <w:r>
        <w:rPr>
          <w:i/>
          <w:iCs/>
        </w:rPr>
        <w:t>Specialist homelessness services annual report 2017–18</w:t>
      </w:r>
      <w:r>
        <w:t xml:space="preserve"> (Report, 13 February 2019) &lt;</w:t>
      </w:r>
      <w:r w:rsidRPr="000F5545">
        <w:t>www.aihw.gov.au/reports/homelessness-</w:t>
      </w:r>
      <w:r w:rsidRPr="00C91ABF">
        <w:t>services/specialist-homelessness-services-2017-18/contents/client-groups-of-</w:t>
      </w:r>
      <w:r w:rsidRPr="000F5545">
        <w:t>interest/indigenous-clients</w:t>
      </w:r>
      <w:r>
        <w:t>&gt;.</w:t>
      </w:r>
    </w:p>
  </w:endnote>
  <w:endnote w:id="440">
    <w:p w14:paraId="76392A58" w14:textId="77777777" w:rsidR="00FD1665" w:rsidRDefault="00FD1665" w:rsidP="00263683">
      <w:pPr>
        <w:pStyle w:val="EndnoteText"/>
        <w:contextualSpacing/>
      </w:pPr>
      <w:r>
        <w:rPr>
          <w:rStyle w:val="EndnoteReference"/>
        </w:rPr>
        <w:endnoteRef/>
      </w:r>
      <w:r>
        <w:t xml:space="preserve"> Australian Institute of Health and Welfare, </w:t>
      </w:r>
      <w:r>
        <w:rPr>
          <w:i/>
          <w:iCs/>
        </w:rPr>
        <w:t>Specialist homelessness services annual report 2017–18</w:t>
      </w:r>
      <w:r>
        <w:t xml:space="preserve"> (Report, 13 February 2019) &lt;</w:t>
      </w:r>
      <w:r w:rsidRPr="000F5545">
        <w:t>www.aihw.gov.au/reports/homelessness-services/specialist-homelessness-services-2017-18/contents/client-groups-of-interest/clients-who-have-experienced-domestic-and-family-violence</w:t>
      </w:r>
      <w:r>
        <w:t>&gt;.</w:t>
      </w:r>
    </w:p>
  </w:endnote>
  <w:endnote w:id="441">
    <w:p w14:paraId="0A1A570D" w14:textId="77777777" w:rsidR="00FD1665" w:rsidRDefault="00FD1665" w:rsidP="00263683">
      <w:pPr>
        <w:pStyle w:val="EndnoteText"/>
        <w:contextualSpacing/>
      </w:pPr>
      <w:r>
        <w:rPr>
          <w:rStyle w:val="EndnoteReference"/>
        </w:rPr>
        <w:endnoteRef/>
      </w:r>
      <w:r>
        <w:t xml:space="preserve"> Australian Institute of Health and Welfare, </w:t>
      </w:r>
      <w:r>
        <w:rPr>
          <w:i/>
          <w:iCs/>
        </w:rPr>
        <w:t>Specialist homelessness services annual report 2017–18</w:t>
      </w:r>
      <w:r>
        <w:t xml:space="preserve"> (Report, 13 February 2019) &lt;</w:t>
      </w:r>
      <w:r w:rsidRPr="00916766">
        <w:t>www.aihw.gov.au/reports/homelessness-</w:t>
      </w:r>
      <w:r w:rsidRPr="00280264">
        <w:t>services/specialist-homelessness-services-2017-18/contents/client-groups-of-interest/young-</w:t>
      </w:r>
      <w:r w:rsidRPr="00916766">
        <w:t>people-presenting-alone</w:t>
      </w:r>
      <w:r>
        <w:t>&gt;.</w:t>
      </w:r>
    </w:p>
  </w:endnote>
  <w:endnote w:id="442">
    <w:p w14:paraId="2F8A428C" w14:textId="77777777" w:rsidR="00FD1665" w:rsidRDefault="00FD1665" w:rsidP="00263683">
      <w:pPr>
        <w:pStyle w:val="EndnoteText"/>
        <w:contextualSpacing/>
      </w:pPr>
      <w:r>
        <w:rPr>
          <w:rStyle w:val="EndnoteReference"/>
        </w:rPr>
        <w:endnoteRef/>
      </w:r>
      <w:r>
        <w:t xml:space="preserve"> Australian Institute of Health and Welfare, </w:t>
      </w:r>
      <w:r>
        <w:rPr>
          <w:i/>
          <w:iCs/>
        </w:rPr>
        <w:t>Specialist homelessness services annual report 2017–18</w:t>
      </w:r>
      <w:r>
        <w:t xml:space="preserve"> (Report, 13 February 2019) &lt;</w:t>
      </w:r>
      <w:r w:rsidRPr="00280264">
        <w:t>www.aihw.gov.au/reports/homelessness-services/specialist-homelessness-services-2017-18/contents/client-groups-of-interest/children-on-care-and-protection-orders</w:t>
      </w:r>
      <w:r>
        <w:t>&gt;.</w:t>
      </w:r>
    </w:p>
  </w:endnote>
  <w:endnote w:id="443">
    <w:p w14:paraId="2BACF840" w14:textId="77777777" w:rsidR="00FD1665" w:rsidRPr="00345271" w:rsidRDefault="00FD1665" w:rsidP="00263683">
      <w:pPr>
        <w:pStyle w:val="EndnoteText"/>
        <w:contextualSpacing/>
      </w:pPr>
      <w:r w:rsidRPr="00345271">
        <w:rPr>
          <w:rStyle w:val="EndnoteReference"/>
        </w:rPr>
        <w:endnoteRef/>
      </w:r>
      <w:r w:rsidRPr="00345271">
        <w:t xml:space="preserve"> Mission Australia, </w:t>
      </w:r>
      <w:r w:rsidRPr="00345271">
        <w:rPr>
          <w:i/>
        </w:rPr>
        <w:t>Young people’s experiences of homelessness 2018: Findings from the youth survey</w:t>
      </w:r>
      <w:r w:rsidRPr="00345271">
        <w:t xml:space="preserve"> (</w:t>
      </w:r>
      <w:r>
        <w:t xml:space="preserve">Report, </w:t>
      </w:r>
      <w:r w:rsidRPr="00345271">
        <w:t>2018) 6.</w:t>
      </w:r>
    </w:p>
  </w:endnote>
  <w:endnote w:id="444">
    <w:p w14:paraId="7DB7B471" w14:textId="77777777" w:rsidR="00FD1665" w:rsidRPr="00345271" w:rsidRDefault="00FD1665" w:rsidP="00263683">
      <w:pPr>
        <w:pStyle w:val="EndnoteText"/>
        <w:contextualSpacing/>
      </w:pPr>
      <w:r w:rsidRPr="00491F76">
        <w:rPr>
          <w:rStyle w:val="EndnoteReference"/>
        </w:rPr>
        <w:endnoteRef/>
      </w:r>
      <w:r w:rsidRPr="00345271">
        <w:t xml:space="preserve"> Senate Community Affairs References Committee, Parliament of Australia, </w:t>
      </w:r>
      <w:r w:rsidRPr="00345271">
        <w:rPr>
          <w:i/>
        </w:rPr>
        <w:t xml:space="preserve">Inquiry report: Out of Home Care 2015 </w:t>
      </w:r>
      <w:r w:rsidRPr="00345271">
        <w:t>(</w:t>
      </w:r>
      <w:r>
        <w:t xml:space="preserve">Report, </w:t>
      </w:r>
      <w:r w:rsidRPr="00345271">
        <w:t>19 August 2015)</w:t>
      </w:r>
      <w:r>
        <w:t xml:space="preserve"> 104</w:t>
      </w:r>
      <w:r w:rsidRPr="00345271">
        <w:t xml:space="preserve"> &lt;</w:t>
      </w:r>
      <w:r w:rsidRPr="006338B4">
        <w:t>www.aph.gov.au/%20Parliamentary_Business/Committees/Senate/Community_Affairs/Out_of_home_care/Report</w:t>
      </w:r>
      <w:r w:rsidRPr="00345271">
        <w:t>&gt;.</w:t>
      </w:r>
    </w:p>
  </w:endnote>
  <w:endnote w:id="445">
    <w:p w14:paraId="0B924B77" w14:textId="77777777" w:rsidR="00FD1665" w:rsidRPr="00345271" w:rsidRDefault="00FD1665" w:rsidP="00263683">
      <w:pPr>
        <w:pStyle w:val="EndnoteText"/>
        <w:contextualSpacing/>
      </w:pPr>
      <w:r w:rsidRPr="00345271">
        <w:rPr>
          <w:rStyle w:val="EndnoteReference"/>
        </w:rPr>
        <w:endnoteRef/>
      </w:r>
      <w:r w:rsidRPr="00345271">
        <w:t xml:space="preserve"> Mission Australia, </w:t>
      </w:r>
      <w:r w:rsidRPr="00345271">
        <w:rPr>
          <w:i/>
        </w:rPr>
        <w:t>Young people’s experiences of homelessness 201</w:t>
      </w:r>
      <w:r>
        <w:rPr>
          <w:i/>
        </w:rPr>
        <w:t>7</w:t>
      </w:r>
      <w:r w:rsidRPr="00345271">
        <w:rPr>
          <w:i/>
        </w:rPr>
        <w:t>: Findings from the youth survey</w:t>
      </w:r>
      <w:r w:rsidRPr="00345271">
        <w:t xml:space="preserve"> (</w:t>
      </w:r>
      <w:r>
        <w:t xml:space="preserve">Report, </w:t>
      </w:r>
      <w:r w:rsidRPr="00345271">
        <w:t xml:space="preserve">2018) </w:t>
      </w:r>
      <w:r>
        <w:t>8.</w:t>
      </w:r>
    </w:p>
  </w:endnote>
  <w:endnote w:id="446">
    <w:p w14:paraId="0665C3D0" w14:textId="77777777" w:rsidR="00FD1665" w:rsidRDefault="00FD1665" w:rsidP="00263683">
      <w:pPr>
        <w:pStyle w:val="EndnoteText"/>
        <w:contextualSpacing/>
      </w:pPr>
      <w:r>
        <w:rPr>
          <w:rStyle w:val="EndnoteReference"/>
        </w:rPr>
        <w:endnoteRef/>
      </w:r>
      <w:r>
        <w:t xml:space="preserve"> National Youth Commission, </w:t>
      </w:r>
      <w:r>
        <w:rPr>
          <w:i/>
          <w:iCs/>
        </w:rPr>
        <w:t xml:space="preserve">Australia’s Homeless Youth. A Report of the National Youth Commission Inquiry into homeless youth </w:t>
      </w:r>
      <w:r w:rsidRPr="0061438B">
        <w:t>(</w:t>
      </w:r>
      <w:r>
        <w:t xml:space="preserve">Report, </w:t>
      </w:r>
      <w:r w:rsidRPr="0061438B">
        <w:t>2008)</w:t>
      </w:r>
      <w:r>
        <w:rPr>
          <w:i/>
          <w:iCs/>
        </w:rPr>
        <w:t xml:space="preserve"> </w:t>
      </w:r>
      <w:r>
        <w:t>&lt;</w:t>
      </w:r>
      <w:r w:rsidRPr="0026231F">
        <w:t>www.theoasismovie.com.au/pdfs/Homeless_report.pdf</w:t>
      </w:r>
      <w:r>
        <w:t>&gt;.</w:t>
      </w:r>
    </w:p>
  </w:endnote>
  <w:endnote w:id="447">
    <w:p w14:paraId="6172AE1D" w14:textId="77777777" w:rsidR="00FD1665" w:rsidRDefault="00FD1665" w:rsidP="00B10146">
      <w:pPr>
        <w:pStyle w:val="EndnoteText"/>
        <w:contextualSpacing/>
      </w:pPr>
      <w:r>
        <w:rPr>
          <w:rStyle w:val="EndnoteReference"/>
        </w:rPr>
        <w:endnoteRef/>
      </w:r>
      <w:r>
        <w:t xml:space="preserve"> National Youth Commission, </w:t>
      </w:r>
      <w:r>
        <w:rPr>
          <w:i/>
          <w:iCs/>
        </w:rPr>
        <w:t xml:space="preserve">Australia’s Homeless Youth. A Report of the National Youth Commission Inquiry into homeless youth </w:t>
      </w:r>
      <w:r w:rsidRPr="0061438B">
        <w:t>(</w:t>
      </w:r>
      <w:r>
        <w:t xml:space="preserve">Report, </w:t>
      </w:r>
      <w:r w:rsidRPr="0061438B">
        <w:t>2008)</w:t>
      </w:r>
      <w:r>
        <w:rPr>
          <w:i/>
          <w:iCs/>
        </w:rPr>
        <w:t xml:space="preserve"> </w:t>
      </w:r>
      <w:r>
        <w:t>1-5 &lt;</w:t>
      </w:r>
      <w:r w:rsidRPr="0026231F">
        <w:t>www.theoasismovie.com.au/pdfs/Homeless_report.pdf</w:t>
      </w:r>
      <w:r>
        <w:t>&gt;.</w:t>
      </w:r>
    </w:p>
  </w:endnote>
  <w:endnote w:id="448">
    <w:p w14:paraId="7E902C3D" w14:textId="4FEC4AE9" w:rsidR="00FD1665" w:rsidRDefault="00FD1665" w:rsidP="00B55E53">
      <w:pPr>
        <w:pStyle w:val="EndnoteText"/>
      </w:pPr>
      <w:r>
        <w:rPr>
          <w:rStyle w:val="EndnoteReference"/>
        </w:rPr>
        <w:endnoteRef/>
      </w:r>
      <w:r>
        <w:t xml:space="preserve"> Youth Development Australia, </w:t>
      </w:r>
      <w:r w:rsidRPr="000F59C7">
        <w:rPr>
          <w:i/>
          <w:iCs/>
        </w:rPr>
        <w:t>A National Report Card on Youth Homelessness</w:t>
      </w:r>
      <w:r>
        <w:t xml:space="preserve"> (2019) &lt;</w:t>
      </w:r>
      <w:r w:rsidRPr="00D65B9E">
        <w:t>https://apo.org.au/sites/default/files/resource-files/2019/03/apo-nid225611-1344936.pdf</w:t>
      </w:r>
      <w:r w:rsidRPr="00D65B9E">
        <w:rPr>
          <w:rStyle w:val="Hyperlink"/>
          <w:color w:val="auto"/>
          <w:u w:val="none"/>
        </w:rPr>
        <w:t>&gt;</w:t>
      </w:r>
      <w:r w:rsidRPr="00D65B9E">
        <w:t>.</w:t>
      </w:r>
    </w:p>
  </w:endnote>
  <w:endnote w:id="449">
    <w:p w14:paraId="614927F5" w14:textId="77777777" w:rsidR="00FD1665" w:rsidRDefault="00FD1665" w:rsidP="00404794">
      <w:pPr>
        <w:pStyle w:val="EndnoteText"/>
        <w:contextualSpacing/>
      </w:pPr>
      <w:r>
        <w:rPr>
          <w:rStyle w:val="EndnoteReference"/>
        </w:rPr>
        <w:endnoteRef/>
      </w:r>
      <w:r>
        <w:t xml:space="preserve"> </w:t>
      </w:r>
      <w:r w:rsidRPr="00405112">
        <w:rPr>
          <w:rFonts w:cs="Open Sans"/>
        </w:rPr>
        <w:t xml:space="preserve">United Nations Committee on the Rights of the Child, </w:t>
      </w:r>
      <w:r w:rsidRPr="00405112">
        <w:rPr>
          <w:rFonts w:cs="Open Sans"/>
          <w:i/>
          <w:iCs/>
        </w:rPr>
        <w:t>Concluding Observations on the Combined Fifth and Sixth Periodic Reports of Australia</w:t>
      </w:r>
      <w:r w:rsidRPr="00405112">
        <w:rPr>
          <w:rFonts w:cs="Open Sans"/>
        </w:rPr>
        <w:t xml:space="preserve">, 82nd Sess, UN Doc CRC/C/AUS/CO/5-6 (30 September 2019) para </w:t>
      </w:r>
      <w:r>
        <w:t xml:space="preserve">42. </w:t>
      </w:r>
    </w:p>
  </w:endnote>
  <w:endnote w:id="450">
    <w:p w14:paraId="4E8ED970" w14:textId="77777777" w:rsidR="00FD1665" w:rsidRDefault="00FD1665" w:rsidP="00404794">
      <w:pPr>
        <w:pStyle w:val="EndnoteText"/>
        <w:contextualSpacing/>
      </w:pPr>
      <w:r>
        <w:rPr>
          <w:rStyle w:val="EndnoteReference"/>
        </w:rPr>
        <w:endnoteRef/>
      </w:r>
      <w:r>
        <w:t xml:space="preserve"> Australian Government Department of Social Services, </w:t>
      </w:r>
      <w:r>
        <w:rPr>
          <w:i/>
          <w:iCs/>
        </w:rPr>
        <w:t>Families and Children, Reconnect</w:t>
      </w:r>
      <w:r>
        <w:t xml:space="preserve"> (2 September 2019) &lt;</w:t>
      </w:r>
      <w:r w:rsidRPr="0026231F">
        <w:t>www.dss.gov.au/families-and-children-programs-services/reconnect</w:t>
      </w:r>
      <w:r>
        <w:t>&gt;.</w:t>
      </w:r>
    </w:p>
  </w:endnote>
  <w:endnote w:id="451">
    <w:p w14:paraId="536AEFD4" w14:textId="77777777" w:rsidR="00FD1665" w:rsidRPr="00345271" w:rsidRDefault="00FD1665" w:rsidP="00404794">
      <w:pPr>
        <w:pStyle w:val="EndnoteText"/>
        <w:contextualSpacing/>
      </w:pPr>
      <w:r w:rsidRPr="00345271">
        <w:rPr>
          <w:rStyle w:val="EndnoteReference"/>
        </w:rPr>
        <w:endnoteRef/>
      </w:r>
      <w:r w:rsidRPr="00345271">
        <w:t xml:space="preserve"> </w:t>
      </w:r>
      <w:r w:rsidRPr="00345271">
        <w:rPr>
          <w:rFonts w:eastAsia="Arial Unicode MS"/>
        </w:rPr>
        <w:t xml:space="preserve">Australian Human Rights Commission, </w:t>
      </w:r>
      <w:r w:rsidRPr="00345271">
        <w:rPr>
          <w:rFonts w:eastAsia="Arial Unicode MS"/>
          <w:i/>
          <w:iCs/>
          <w:lang w:val="en-US"/>
        </w:rPr>
        <w:t xml:space="preserve">Children’s Rights Report 2013 </w:t>
      </w:r>
      <w:r w:rsidRPr="00345271">
        <w:rPr>
          <w:rFonts w:eastAsia="Arial Unicode MS"/>
        </w:rPr>
        <w:t>(2013) 94 &lt;</w:t>
      </w:r>
      <w:r w:rsidRPr="004A19A4">
        <w:rPr>
          <w:rFonts w:eastAsia="Arial Unicode MS"/>
        </w:rPr>
        <w:t>www.humanrights.gov.au/our-work/childrens-rights/publications/childrens-rights-report-2013</w:t>
      </w:r>
      <w:r w:rsidRPr="00345271">
        <w:rPr>
          <w:rFonts w:eastAsia="Arial Unicode MS"/>
        </w:rPr>
        <w:t>&gt;.</w:t>
      </w:r>
    </w:p>
  </w:endnote>
  <w:endnote w:id="452">
    <w:p w14:paraId="69F17973" w14:textId="77777777" w:rsidR="00FD1665" w:rsidRPr="00345271" w:rsidRDefault="00FD1665" w:rsidP="00404794">
      <w:pPr>
        <w:pStyle w:val="EndnoteText"/>
        <w:contextualSpacing/>
      </w:pPr>
      <w:r w:rsidRPr="00345271">
        <w:rPr>
          <w:rStyle w:val="EndnoteReference"/>
        </w:rPr>
        <w:endnoteRef/>
      </w:r>
      <w:r w:rsidRPr="00345271">
        <w:rPr>
          <w:rFonts w:eastAsia="Arial Unicode MS"/>
        </w:rPr>
        <w:t xml:space="preserve"> Australian Human Rights Commission, </w:t>
      </w:r>
      <w:r w:rsidRPr="00345271">
        <w:rPr>
          <w:rFonts w:eastAsia="Arial Unicode MS"/>
          <w:i/>
          <w:iCs/>
          <w:lang w:val="en-US"/>
        </w:rPr>
        <w:t xml:space="preserve">Children’s Rights Report 2014 </w:t>
      </w:r>
      <w:r w:rsidRPr="00345271">
        <w:rPr>
          <w:rFonts w:eastAsia="Arial Unicode MS"/>
        </w:rPr>
        <w:t>(2014) 108 &lt;</w:t>
      </w:r>
      <w:r w:rsidRPr="008C2691">
        <w:t>www.humanrights.gov.au/our-work/childrens-rights/publications/childrens-rights-report-2014</w:t>
      </w:r>
      <w:r w:rsidRPr="008C2691">
        <w:rPr>
          <w:rStyle w:val="Hyperlink"/>
          <w:color w:val="auto"/>
        </w:rPr>
        <w:t>&gt;</w:t>
      </w:r>
      <w:r w:rsidRPr="008C2691">
        <w:rPr>
          <w:rFonts w:eastAsia="Arial Unicode MS"/>
        </w:rPr>
        <w:t>.</w:t>
      </w:r>
    </w:p>
  </w:endnote>
  <w:endnote w:id="453">
    <w:p w14:paraId="6FCD145B" w14:textId="77777777" w:rsidR="00FD1665" w:rsidRPr="00345271" w:rsidRDefault="00FD1665" w:rsidP="00404794">
      <w:pPr>
        <w:pStyle w:val="EndnoteText"/>
        <w:contextualSpacing/>
      </w:pPr>
      <w:r w:rsidRPr="00345271">
        <w:rPr>
          <w:rStyle w:val="EndnoteReference"/>
        </w:rPr>
        <w:endnoteRef/>
      </w:r>
      <w:r w:rsidRPr="00345271">
        <w:t xml:space="preserve"> Australian Human Rights Commission, </w:t>
      </w:r>
      <w:r w:rsidRPr="00345271">
        <w:rPr>
          <w:i/>
        </w:rPr>
        <w:t>Children’s Rights Report 2014</w:t>
      </w:r>
      <w:r w:rsidRPr="00345271">
        <w:t xml:space="preserve"> (2014) 133 &lt;</w:t>
      </w:r>
      <w:r w:rsidRPr="008C2691">
        <w:t>www.humanrights.gov.au/our-work/childrens-rights/publications/childrens-rights-report-2014</w:t>
      </w:r>
      <w:r w:rsidRPr="00345271">
        <w:t>&gt;.</w:t>
      </w:r>
    </w:p>
  </w:endnote>
  <w:endnote w:id="454">
    <w:p w14:paraId="2992D042" w14:textId="77777777" w:rsidR="00FD1665" w:rsidRDefault="00FD1665" w:rsidP="00404794">
      <w:pPr>
        <w:pStyle w:val="EndnoteText"/>
        <w:contextualSpacing/>
      </w:pPr>
      <w:r>
        <w:rPr>
          <w:rStyle w:val="EndnoteReference"/>
        </w:rPr>
        <w:endnoteRef/>
      </w:r>
      <w:r>
        <w:t xml:space="preserve"> </w:t>
      </w:r>
      <w:r w:rsidRPr="00345271">
        <w:t xml:space="preserve">Australian Institute of Health and Welfare, </w:t>
      </w:r>
      <w:r w:rsidRPr="00345271">
        <w:rPr>
          <w:i/>
        </w:rPr>
        <w:t>Child protection Australia 2016–2017</w:t>
      </w:r>
      <w:r w:rsidRPr="00345271">
        <w:t xml:space="preserve"> (</w:t>
      </w:r>
      <w:r>
        <w:t xml:space="preserve">Report, </w:t>
      </w:r>
      <w:r w:rsidRPr="00345271">
        <w:t>2018) vii &lt;</w:t>
      </w:r>
      <w:r w:rsidRPr="00A87E43">
        <w:t>www.aihw.gov.au/reports/child-protection/child-protection-australia-2016-17/contents/children-receiving-child-protection-services</w:t>
      </w:r>
      <w:r w:rsidRPr="00345271">
        <w:t>&gt;.</w:t>
      </w:r>
    </w:p>
  </w:endnote>
  <w:endnote w:id="455">
    <w:p w14:paraId="7363A443" w14:textId="77777777" w:rsidR="00FD1665" w:rsidRPr="00345271" w:rsidRDefault="00FD1665" w:rsidP="00404794">
      <w:pPr>
        <w:pStyle w:val="EndnoteText"/>
        <w:contextualSpacing/>
      </w:pPr>
      <w:r w:rsidRPr="00345271">
        <w:rPr>
          <w:rStyle w:val="EndnoteReference"/>
          <w:rFonts w:eastAsiaTheme="majorEastAsia"/>
        </w:rPr>
        <w:endnoteRef/>
      </w:r>
      <w:r w:rsidRPr="00345271">
        <w:t xml:space="preserve"> Jennifer Marino, Lucy Lewis, Deborah Bateson, Martha Hickey and Rachel Skinner, ‘Teenage Mothers’ (2016) 45(10) </w:t>
      </w:r>
      <w:r w:rsidRPr="00345271">
        <w:rPr>
          <w:i/>
        </w:rPr>
        <w:t>Australian Family Physician</w:t>
      </w:r>
      <w:r w:rsidRPr="00345271">
        <w:t xml:space="preserve"> 712; Australian Bureau of Statistics, ‘Births, Australia 2015’ ABS Catalogue No 3301.0 (7 February 2017) &lt;</w:t>
      </w:r>
      <w:r w:rsidRPr="00A87E43">
        <w:t>www.abs.gov.au/ausstats/abs@.nsf/mf/3301.0</w:t>
      </w:r>
      <w:r w:rsidRPr="00345271">
        <w:t>&gt;.</w:t>
      </w:r>
    </w:p>
  </w:endnote>
  <w:endnote w:id="456">
    <w:p w14:paraId="50A19F97" w14:textId="77777777" w:rsidR="00FD1665" w:rsidRPr="00345271" w:rsidRDefault="00FD1665" w:rsidP="00404794">
      <w:pPr>
        <w:pStyle w:val="EndnoteText"/>
        <w:contextualSpacing/>
      </w:pPr>
      <w:r w:rsidRPr="00345271">
        <w:rPr>
          <w:rStyle w:val="EndnoteReference"/>
          <w:rFonts w:eastAsiaTheme="majorEastAsia"/>
        </w:rPr>
        <w:endnoteRef/>
      </w:r>
      <w:r w:rsidRPr="00345271">
        <w:t xml:space="preserve"> Australian Human Rights Commission, </w:t>
      </w:r>
      <w:r w:rsidRPr="00345271">
        <w:rPr>
          <w:i/>
        </w:rPr>
        <w:t>Children’s Rights Report 2017</w:t>
      </w:r>
      <w:r w:rsidRPr="00345271">
        <w:t xml:space="preserve"> (2017) 105 &lt;</w:t>
      </w:r>
      <w:r w:rsidRPr="00A87E43">
        <w:t>www.humanrights.gov.au/our-work/childrens-rights/publications/childrens-rights-report-2017</w:t>
      </w:r>
      <w:r w:rsidRPr="00345271">
        <w:t>&gt;.</w:t>
      </w:r>
    </w:p>
  </w:endnote>
  <w:endnote w:id="457">
    <w:p w14:paraId="15CF1D8C" w14:textId="77777777" w:rsidR="00FD1665" w:rsidRDefault="00FD1665" w:rsidP="00404794">
      <w:pPr>
        <w:pStyle w:val="EndnoteText"/>
        <w:contextualSpacing/>
      </w:pPr>
      <w:r>
        <w:rPr>
          <w:rStyle w:val="EndnoteReference"/>
        </w:rPr>
        <w:endnoteRef/>
      </w:r>
      <w:r>
        <w:t xml:space="preserve"> Australian Government Department of Education and Training</w:t>
      </w:r>
      <w:r w:rsidRPr="00FE5A3B">
        <w:t xml:space="preserve">, </w:t>
      </w:r>
      <w:r w:rsidRPr="00FE5A3B">
        <w:rPr>
          <w:i/>
        </w:rPr>
        <w:t>Australian Early Development Census National Report 201</w:t>
      </w:r>
      <w:r>
        <w:rPr>
          <w:i/>
        </w:rPr>
        <w:t>8</w:t>
      </w:r>
      <w:r w:rsidRPr="00FE5A3B">
        <w:t xml:space="preserve"> (201</w:t>
      </w:r>
      <w:r>
        <w:t>9</w:t>
      </w:r>
      <w:r w:rsidRPr="00FE5A3B">
        <w:t xml:space="preserve">) </w:t>
      </w:r>
      <w:r>
        <w:t>16</w:t>
      </w:r>
      <w:r w:rsidRPr="00FE5A3B">
        <w:t xml:space="preserve"> &lt;</w:t>
      </w:r>
      <w:r w:rsidRPr="00A87E43">
        <w:t>www.aedc.gov.au/resources/detail/2015-aedc-national-report</w:t>
      </w:r>
      <w:r w:rsidRPr="00FE5A3B">
        <w:t>&gt;.</w:t>
      </w:r>
    </w:p>
  </w:endnote>
  <w:endnote w:id="458">
    <w:p w14:paraId="45AD4100" w14:textId="77777777" w:rsidR="00FD1665" w:rsidRDefault="00FD1665" w:rsidP="00404794">
      <w:pPr>
        <w:pStyle w:val="EndnoteText"/>
        <w:contextualSpacing/>
      </w:pPr>
      <w:r>
        <w:rPr>
          <w:rStyle w:val="EndnoteReference"/>
        </w:rPr>
        <w:endnoteRef/>
      </w:r>
      <w:r>
        <w:t xml:space="preserve"> </w:t>
      </w:r>
      <w:r w:rsidRPr="00E55E11">
        <w:t xml:space="preserve">Productivity Commission, </w:t>
      </w:r>
      <w:r w:rsidRPr="00E55E11">
        <w:rPr>
          <w:i/>
          <w:iCs/>
        </w:rPr>
        <w:t>Report on Government Services (2018)</w:t>
      </w:r>
      <w:r w:rsidRPr="00E55E11">
        <w:t xml:space="preserve">, Chapter </w:t>
      </w:r>
      <w:r>
        <w:t>4</w:t>
      </w:r>
      <w:r w:rsidRPr="00E55E11">
        <w:t xml:space="preserve">, </w:t>
      </w:r>
      <w:r>
        <w:t>4.8</w:t>
      </w:r>
      <w:r w:rsidRPr="00E55E11">
        <w:t xml:space="preserve"> &lt;</w:t>
      </w:r>
      <w:r w:rsidRPr="00F34CB9">
        <w:t>https://www.pc.gov.au/research/ongoing/report-on-government-services/2018/child-care-education-and-training/school-education</w:t>
      </w:r>
      <w:r w:rsidRPr="00E55E11">
        <w:t>&gt;</w:t>
      </w:r>
      <w:r>
        <w:t>.</w:t>
      </w:r>
    </w:p>
  </w:endnote>
  <w:endnote w:id="459">
    <w:p w14:paraId="22A37F3C" w14:textId="77777777" w:rsidR="00FD1665" w:rsidRDefault="00FD1665" w:rsidP="00404794">
      <w:pPr>
        <w:pStyle w:val="EndnoteText"/>
        <w:contextualSpacing/>
      </w:pPr>
      <w:r>
        <w:rPr>
          <w:rStyle w:val="EndnoteReference"/>
        </w:rPr>
        <w:endnoteRef/>
      </w:r>
      <w:r>
        <w:t xml:space="preserve"> </w:t>
      </w:r>
      <w:r w:rsidRPr="00E55E11">
        <w:t xml:space="preserve">Productivity Commission, </w:t>
      </w:r>
      <w:r w:rsidRPr="00E55E11">
        <w:rPr>
          <w:i/>
          <w:iCs/>
        </w:rPr>
        <w:t>Report on Government Services (2018)</w:t>
      </w:r>
      <w:r w:rsidRPr="00E55E11">
        <w:t xml:space="preserve">, Chapter </w:t>
      </w:r>
      <w:r>
        <w:t>4</w:t>
      </w:r>
      <w:r w:rsidRPr="00E55E11">
        <w:t xml:space="preserve">, </w:t>
      </w:r>
      <w:r>
        <w:t>4.22</w:t>
      </w:r>
      <w:r w:rsidRPr="00E55E11">
        <w:t xml:space="preserve"> &lt;</w:t>
      </w:r>
      <w:r w:rsidRPr="00964F42">
        <w:t>https://www.pc.gov.au/research/ongoing/report-on-government-services/2018/child-care-education-and-training/school-education</w:t>
      </w:r>
      <w:r w:rsidRPr="00E55E11">
        <w:t>&gt;</w:t>
      </w:r>
      <w:r>
        <w:t>.</w:t>
      </w:r>
    </w:p>
  </w:endnote>
  <w:endnote w:id="460">
    <w:p w14:paraId="7554D94A" w14:textId="77777777" w:rsidR="00FD1665" w:rsidRDefault="00FD1665" w:rsidP="00404794">
      <w:pPr>
        <w:pStyle w:val="EndnoteText"/>
        <w:contextualSpacing/>
      </w:pPr>
      <w:r>
        <w:rPr>
          <w:rStyle w:val="EndnoteReference"/>
        </w:rPr>
        <w:endnoteRef/>
      </w:r>
      <w:r>
        <w:t xml:space="preserve"> </w:t>
      </w:r>
      <w:r w:rsidRPr="00E55E11">
        <w:t xml:space="preserve">Productivity Commission, </w:t>
      </w:r>
      <w:r w:rsidRPr="00E55E11">
        <w:rPr>
          <w:i/>
          <w:iCs/>
        </w:rPr>
        <w:t>Report on Government Services (2018)</w:t>
      </w:r>
      <w:r w:rsidRPr="00E55E11">
        <w:t xml:space="preserve">, Chapter </w:t>
      </w:r>
      <w:r>
        <w:t>4</w:t>
      </w:r>
      <w:r w:rsidRPr="00E55E11">
        <w:t xml:space="preserve">, </w:t>
      </w:r>
      <w:r>
        <w:t>4.24</w:t>
      </w:r>
      <w:r w:rsidRPr="00E55E11">
        <w:t xml:space="preserve"> &lt;</w:t>
      </w:r>
      <w:r w:rsidRPr="00F34CB9">
        <w:t>https://www.pc.gov.au/research/ongoing/report-on-government-services/2018/child-care-education-and-training/school-education</w:t>
      </w:r>
      <w:r w:rsidRPr="00E55E11">
        <w:t>&gt;</w:t>
      </w:r>
      <w:r>
        <w:t>.</w:t>
      </w:r>
    </w:p>
  </w:endnote>
  <w:endnote w:id="461">
    <w:p w14:paraId="195FC7B8" w14:textId="77777777" w:rsidR="00FD1665" w:rsidRDefault="00FD1665" w:rsidP="00404794">
      <w:pPr>
        <w:pStyle w:val="EndnoteText"/>
        <w:contextualSpacing/>
      </w:pPr>
      <w:r>
        <w:rPr>
          <w:rStyle w:val="EndnoteReference"/>
        </w:rPr>
        <w:endnoteRef/>
      </w:r>
      <w:r>
        <w:t xml:space="preserve"> Australian Government Australian Sports Commission, </w:t>
      </w:r>
      <w:r w:rsidRPr="00FE4818">
        <w:rPr>
          <w:i/>
          <w:iCs/>
        </w:rPr>
        <w:t>AusPlay Focus: Children’s Participation in Organised Physical Activity Outside of School Hours</w:t>
      </w:r>
      <w:r>
        <w:rPr>
          <w:i/>
          <w:iCs/>
        </w:rPr>
        <w:t xml:space="preserve"> </w:t>
      </w:r>
      <w:r>
        <w:t>(Report, April 2018) 14 &lt;</w:t>
      </w:r>
      <w:r w:rsidRPr="006A6CB8">
        <w:t>www.clearinghouseforsport.gov.au/research/smi/children_and_sport</w:t>
      </w:r>
      <w:r>
        <w:t>&gt;.</w:t>
      </w:r>
    </w:p>
  </w:endnote>
  <w:endnote w:id="462">
    <w:p w14:paraId="33E9B002" w14:textId="77777777" w:rsidR="00FD1665" w:rsidRDefault="00FD1665" w:rsidP="00406FF1">
      <w:pPr>
        <w:spacing w:after="0"/>
        <w:contextualSpacing/>
      </w:pPr>
      <w:r>
        <w:rPr>
          <w:rStyle w:val="EndnoteReference"/>
        </w:rPr>
        <w:endnoteRef/>
      </w:r>
      <w:r>
        <w:t xml:space="preserve"> </w:t>
      </w:r>
      <w:r w:rsidRPr="00A35830">
        <w:rPr>
          <w:sz w:val="20"/>
        </w:rPr>
        <w:t xml:space="preserve">UNICEF, </w:t>
      </w:r>
      <w:r w:rsidRPr="00A35830">
        <w:rPr>
          <w:i/>
          <w:iCs/>
          <w:sz w:val="20"/>
        </w:rPr>
        <w:t xml:space="preserve">In their own words: the hidden impact of prolonged drought on children and young people </w:t>
      </w:r>
      <w:r w:rsidRPr="00A35830">
        <w:rPr>
          <w:sz w:val="20"/>
        </w:rPr>
        <w:t>(</w:t>
      </w:r>
      <w:r>
        <w:rPr>
          <w:sz w:val="20"/>
        </w:rPr>
        <w:t xml:space="preserve">Report, </w:t>
      </w:r>
      <w:r w:rsidRPr="00A35830">
        <w:rPr>
          <w:sz w:val="20"/>
        </w:rPr>
        <w:t>February 2019) &lt;</w:t>
      </w:r>
      <w:r w:rsidRPr="006A6CB8">
        <w:rPr>
          <w:sz w:val="20"/>
        </w:rPr>
        <w:t>www.unicef.org.au/Upload/UNICEF/Media/Documents/Drought-Report-2019.pdf</w:t>
      </w:r>
      <w:r w:rsidRPr="00A35830">
        <w:rPr>
          <w:sz w:val="20"/>
        </w:rPr>
        <w:t>&gt;.</w:t>
      </w:r>
    </w:p>
  </w:endnote>
  <w:endnote w:id="463">
    <w:p w14:paraId="27121C90" w14:textId="77777777" w:rsidR="00FD1665" w:rsidRDefault="00FD1665" w:rsidP="00404794">
      <w:pPr>
        <w:pStyle w:val="EndnoteText"/>
        <w:contextualSpacing/>
      </w:pPr>
      <w:r>
        <w:rPr>
          <w:rStyle w:val="EndnoteReference"/>
        </w:rPr>
        <w:endnoteRef/>
      </w:r>
      <w:r>
        <w:t xml:space="preserve"> </w:t>
      </w:r>
      <w:r w:rsidRPr="00A35830">
        <w:t xml:space="preserve">UNICEF, </w:t>
      </w:r>
      <w:r w:rsidRPr="00A35830">
        <w:rPr>
          <w:i/>
          <w:iCs/>
        </w:rPr>
        <w:t xml:space="preserve">In their own words: the hidden impact of prolonged drought on children and young people </w:t>
      </w:r>
      <w:r w:rsidRPr="00A35830">
        <w:t>(</w:t>
      </w:r>
      <w:r>
        <w:t xml:space="preserve">Report, </w:t>
      </w:r>
      <w:r w:rsidRPr="00A35830">
        <w:t xml:space="preserve">February 2019) </w:t>
      </w:r>
      <w:r>
        <w:t xml:space="preserve">30-32 </w:t>
      </w:r>
      <w:r w:rsidRPr="00A35830">
        <w:t>&lt;</w:t>
      </w:r>
      <w:r w:rsidRPr="006A6CB8">
        <w:t>www.unicef.org.au/Upload/UNICEF/Media/Documents/Drought-Report-2019.pdf</w:t>
      </w:r>
      <w:r w:rsidRPr="00A35830">
        <w:t>&gt;.</w:t>
      </w:r>
    </w:p>
  </w:endnote>
  <w:endnote w:id="464">
    <w:p w14:paraId="7CDE8000" w14:textId="77777777" w:rsidR="00FD1665" w:rsidRDefault="00FD1665" w:rsidP="00404794">
      <w:pPr>
        <w:pStyle w:val="EndnoteText"/>
      </w:pPr>
      <w:r>
        <w:rPr>
          <w:rStyle w:val="EndnoteReference"/>
        </w:rPr>
        <w:endnoteRef/>
      </w:r>
      <w:r>
        <w:t xml:space="preserve"> </w:t>
      </w:r>
      <w:r w:rsidRPr="00405112">
        <w:rPr>
          <w:rFonts w:cs="Open Sans"/>
        </w:rPr>
        <w:t xml:space="preserve">United Nations Committee on the Rights of the Child, </w:t>
      </w:r>
      <w:r w:rsidRPr="00405112">
        <w:rPr>
          <w:rFonts w:cs="Open Sans"/>
          <w:i/>
          <w:iCs/>
        </w:rPr>
        <w:t>Concluding Observations on the Combined Fifth and Sixth Periodic Reports of Australia</w:t>
      </w:r>
      <w:r w:rsidRPr="00405112">
        <w:rPr>
          <w:rFonts w:cs="Open Sans"/>
        </w:rPr>
        <w:t xml:space="preserve">, 82nd Sess, UN Doc CRC/C/AUS/CO/5-6 (30 September 2019) </w:t>
      </w:r>
      <w:r>
        <w:rPr>
          <w:rFonts w:cs="Open Sans"/>
        </w:rPr>
        <w:t xml:space="preserve">para </w:t>
      </w:r>
      <w:r>
        <w:t>41(a).</w:t>
      </w:r>
    </w:p>
  </w:endnote>
  <w:endnote w:id="465">
    <w:p w14:paraId="327B25BD" w14:textId="77777777" w:rsidR="00FD1665" w:rsidRPr="003D35A2" w:rsidRDefault="00FD1665" w:rsidP="00AC38EA">
      <w:pPr>
        <w:pStyle w:val="EndnoteText"/>
        <w:contextualSpacing/>
        <w:rPr>
          <w:rFonts w:cs="Open Sans"/>
        </w:rPr>
      </w:pPr>
      <w:r w:rsidRPr="003D35A2">
        <w:rPr>
          <w:rStyle w:val="EndnoteReference"/>
        </w:rPr>
        <w:endnoteRef/>
      </w:r>
      <w:r w:rsidRPr="003D35A2">
        <w:rPr>
          <w:rFonts w:cs="Open Sans"/>
        </w:rPr>
        <w:t xml:space="preserve"> </w:t>
      </w:r>
      <w:r w:rsidRPr="00044678">
        <w:rPr>
          <w:rFonts w:cs="Open Sans"/>
          <w:i/>
          <w:iCs/>
          <w:color w:val="222222"/>
          <w:shd w:val="clear" w:color="auto" w:fill="FFFFFF"/>
        </w:rPr>
        <w:t>Convention on the Rights of the Child</w:t>
      </w:r>
      <w:r w:rsidRPr="003D35A2">
        <w:rPr>
          <w:rFonts w:cs="Open Sans"/>
          <w:i/>
          <w:iCs/>
          <w:color w:val="222222"/>
          <w:shd w:val="clear" w:color="auto" w:fill="FFFFFF"/>
        </w:rPr>
        <w:t xml:space="preserve">, </w:t>
      </w:r>
      <w:r>
        <w:rPr>
          <w:rFonts w:cs="Open Sans"/>
          <w:color w:val="222222"/>
          <w:shd w:val="clear" w:color="auto" w:fill="FFFFFF"/>
        </w:rPr>
        <w:t>o</w:t>
      </w:r>
      <w:r w:rsidRPr="00FF2B26">
        <w:rPr>
          <w:rFonts w:cs="Open Sans"/>
          <w:color w:val="222222"/>
          <w:shd w:val="clear" w:color="auto" w:fill="FFFFFF"/>
        </w:rPr>
        <w:t xml:space="preserve">pened for </w:t>
      </w:r>
      <w:r>
        <w:rPr>
          <w:rFonts w:cs="Open Sans"/>
          <w:color w:val="222222"/>
          <w:shd w:val="clear" w:color="auto" w:fill="FFFFFF"/>
        </w:rPr>
        <w:t>s</w:t>
      </w:r>
      <w:r w:rsidRPr="00FF2B26">
        <w:rPr>
          <w:rFonts w:cs="Open Sans"/>
          <w:color w:val="222222"/>
          <w:shd w:val="clear" w:color="auto" w:fill="FFFFFF"/>
        </w:rPr>
        <w:t>ignature 20 November 1989, 1577 UNTS 171 (</w:t>
      </w:r>
      <w:r>
        <w:rPr>
          <w:rFonts w:cs="Open Sans"/>
          <w:color w:val="222222"/>
          <w:shd w:val="clear" w:color="auto" w:fill="FFFFFF"/>
        </w:rPr>
        <w:t>e</w:t>
      </w:r>
      <w:r w:rsidRPr="00FF2B26">
        <w:rPr>
          <w:rFonts w:cs="Open Sans"/>
          <w:color w:val="222222"/>
          <w:shd w:val="clear" w:color="auto" w:fill="FFFFFF"/>
        </w:rPr>
        <w:t xml:space="preserve">ntered into </w:t>
      </w:r>
      <w:r>
        <w:rPr>
          <w:rFonts w:cs="Open Sans"/>
          <w:color w:val="222222"/>
          <w:shd w:val="clear" w:color="auto" w:fill="FFFFFF"/>
        </w:rPr>
        <w:t>f</w:t>
      </w:r>
      <w:r w:rsidRPr="00FF2B26">
        <w:rPr>
          <w:rFonts w:cs="Open Sans"/>
          <w:color w:val="222222"/>
          <w:shd w:val="clear" w:color="auto" w:fill="FFFFFF"/>
        </w:rPr>
        <w:t>orce 2 September 1990)</w:t>
      </w:r>
      <w:r w:rsidRPr="00F16E2A">
        <w:rPr>
          <w:rFonts w:cs="Open Sans"/>
          <w:color w:val="222222"/>
          <w:shd w:val="clear" w:color="auto" w:fill="FFFFFF"/>
        </w:rPr>
        <w:t> art 28</w:t>
      </w:r>
      <w:r w:rsidRPr="003D35A2">
        <w:rPr>
          <w:rFonts w:cs="Open Sans"/>
          <w:color w:val="222222"/>
          <w:shd w:val="clear" w:color="auto" w:fill="FFFFFF"/>
        </w:rPr>
        <w:t>.</w:t>
      </w:r>
      <w:r w:rsidRPr="003D35A2">
        <w:rPr>
          <w:rFonts w:cs="Open Sans"/>
        </w:rPr>
        <w:t xml:space="preserve"> </w:t>
      </w:r>
    </w:p>
  </w:endnote>
  <w:endnote w:id="466">
    <w:p w14:paraId="39638646" w14:textId="77777777" w:rsidR="00FD1665" w:rsidRPr="003D35A2" w:rsidRDefault="00FD1665" w:rsidP="00AC38EA">
      <w:pPr>
        <w:pStyle w:val="EndnoteText"/>
        <w:contextualSpacing/>
        <w:rPr>
          <w:rFonts w:cs="Open Sans"/>
        </w:rPr>
      </w:pPr>
      <w:r w:rsidRPr="003D35A2">
        <w:rPr>
          <w:rStyle w:val="EndnoteReference"/>
        </w:rPr>
        <w:endnoteRef/>
      </w:r>
      <w:r w:rsidRPr="003D35A2">
        <w:rPr>
          <w:rFonts w:cs="Open Sans"/>
        </w:rPr>
        <w:t xml:space="preserve"> </w:t>
      </w:r>
      <w:r w:rsidRPr="00FF2B26">
        <w:rPr>
          <w:rFonts w:cs="Open Sans"/>
          <w:i/>
          <w:iCs/>
          <w:color w:val="222222"/>
          <w:shd w:val="clear" w:color="auto" w:fill="FFFFFF"/>
        </w:rPr>
        <w:t>Convention on the Rights of the Child</w:t>
      </w:r>
      <w:r w:rsidRPr="003D35A2">
        <w:rPr>
          <w:rFonts w:cs="Open Sans"/>
          <w:i/>
          <w:iCs/>
          <w:color w:val="222222"/>
          <w:shd w:val="clear" w:color="auto" w:fill="FFFFFF"/>
        </w:rPr>
        <w:t xml:space="preserve">, </w:t>
      </w:r>
      <w:r>
        <w:rPr>
          <w:rFonts w:cs="Open Sans"/>
          <w:color w:val="222222"/>
          <w:shd w:val="clear" w:color="auto" w:fill="FFFFFF"/>
        </w:rPr>
        <w:t>o</w:t>
      </w:r>
      <w:r w:rsidRPr="00FF2B26">
        <w:rPr>
          <w:rFonts w:cs="Open Sans"/>
          <w:color w:val="222222"/>
          <w:shd w:val="clear" w:color="auto" w:fill="FFFFFF"/>
        </w:rPr>
        <w:t xml:space="preserve">pened for </w:t>
      </w:r>
      <w:r>
        <w:rPr>
          <w:rFonts w:cs="Open Sans"/>
          <w:color w:val="222222"/>
          <w:shd w:val="clear" w:color="auto" w:fill="FFFFFF"/>
        </w:rPr>
        <w:t>s</w:t>
      </w:r>
      <w:r w:rsidRPr="00FF2B26">
        <w:rPr>
          <w:rFonts w:cs="Open Sans"/>
          <w:color w:val="222222"/>
          <w:shd w:val="clear" w:color="auto" w:fill="FFFFFF"/>
        </w:rPr>
        <w:t>ignature 20 November 1989, 1577 UNTS 171 (</w:t>
      </w:r>
      <w:r>
        <w:rPr>
          <w:rFonts w:cs="Open Sans"/>
          <w:color w:val="222222"/>
          <w:shd w:val="clear" w:color="auto" w:fill="FFFFFF"/>
        </w:rPr>
        <w:t>e</w:t>
      </w:r>
      <w:r w:rsidRPr="00FF2B26">
        <w:rPr>
          <w:rFonts w:cs="Open Sans"/>
          <w:color w:val="222222"/>
          <w:shd w:val="clear" w:color="auto" w:fill="FFFFFF"/>
        </w:rPr>
        <w:t xml:space="preserve">ntered into </w:t>
      </w:r>
      <w:r>
        <w:rPr>
          <w:rFonts w:cs="Open Sans"/>
          <w:color w:val="222222"/>
          <w:shd w:val="clear" w:color="auto" w:fill="FFFFFF"/>
        </w:rPr>
        <w:t>f</w:t>
      </w:r>
      <w:r w:rsidRPr="00044678">
        <w:rPr>
          <w:rFonts w:cs="Open Sans"/>
          <w:color w:val="222222"/>
          <w:shd w:val="clear" w:color="auto" w:fill="FFFFFF"/>
        </w:rPr>
        <w:t>orce 2 September 1990)</w:t>
      </w:r>
      <w:r w:rsidRPr="008C356A">
        <w:rPr>
          <w:rFonts w:cs="Open Sans"/>
          <w:color w:val="222222"/>
          <w:shd w:val="clear" w:color="auto" w:fill="FFFFFF"/>
        </w:rPr>
        <w:t> art 31.</w:t>
      </w:r>
      <w:r w:rsidRPr="008C356A">
        <w:rPr>
          <w:rFonts w:cs="Open Sans"/>
        </w:rPr>
        <w:t xml:space="preserve"> </w:t>
      </w:r>
    </w:p>
  </w:endnote>
  <w:endnote w:id="467">
    <w:p w14:paraId="3429296D" w14:textId="77777777" w:rsidR="00FD1665" w:rsidRPr="003D35A2" w:rsidRDefault="00FD1665" w:rsidP="00AC38EA">
      <w:pPr>
        <w:pStyle w:val="EndnoteText"/>
        <w:contextualSpacing/>
        <w:rPr>
          <w:rFonts w:cs="Open Sans"/>
        </w:rPr>
      </w:pPr>
      <w:r w:rsidRPr="003D35A2">
        <w:rPr>
          <w:rStyle w:val="EndnoteReference"/>
        </w:rPr>
        <w:endnoteRef/>
      </w:r>
      <w:r w:rsidRPr="003D35A2">
        <w:rPr>
          <w:rFonts w:cs="Open Sans"/>
        </w:rPr>
        <w:t xml:space="preserve"> </w:t>
      </w:r>
      <w:bookmarkStart w:id="262" w:name="_Hlk21953313"/>
      <w:r w:rsidRPr="00405112">
        <w:rPr>
          <w:rFonts w:cs="Open Sans"/>
        </w:rPr>
        <w:t xml:space="preserve">United Nations Committee on the Rights of the Child, </w:t>
      </w:r>
      <w:r w:rsidRPr="00405112">
        <w:rPr>
          <w:rFonts w:cs="Open Sans"/>
          <w:i/>
          <w:iCs/>
        </w:rPr>
        <w:t>Concluding Observations on the Combined Fifth and Sixth Periodic Reports of Australia</w:t>
      </w:r>
      <w:r w:rsidRPr="00405112">
        <w:rPr>
          <w:rFonts w:cs="Open Sans"/>
        </w:rPr>
        <w:t xml:space="preserve">, 82nd Sess, UN Doc CRC/C/AUS/CO/5-6 (30 September 2019) </w:t>
      </w:r>
      <w:r>
        <w:rPr>
          <w:rFonts w:cs="Open Sans"/>
        </w:rPr>
        <w:t xml:space="preserve">para </w:t>
      </w:r>
      <w:r w:rsidRPr="003D35A2">
        <w:rPr>
          <w:rFonts w:cs="Open Sans"/>
        </w:rPr>
        <w:t>11(d)</w:t>
      </w:r>
      <w:r>
        <w:rPr>
          <w:rFonts w:cs="Open Sans"/>
        </w:rPr>
        <w:t>.</w:t>
      </w:r>
      <w:r w:rsidRPr="003D35A2">
        <w:rPr>
          <w:rFonts w:cs="Open Sans"/>
        </w:rPr>
        <w:t xml:space="preserve"> </w:t>
      </w:r>
      <w:bookmarkEnd w:id="262"/>
    </w:p>
  </w:endnote>
  <w:endnote w:id="468">
    <w:p w14:paraId="147E150D" w14:textId="77777777" w:rsidR="00FD1665" w:rsidRPr="003D35A2" w:rsidRDefault="00FD1665" w:rsidP="00AC38EA">
      <w:pPr>
        <w:pStyle w:val="EndnoteText"/>
        <w:contextualSpacing/>
        <w:rPr>
          <w:rFonts w:cs="Open Sans"/>
        </w:rPr>
      </w:pPr>
      <w:r w:rsidRPr="003D35A2">
        <w:rPr>
          <w:rStyle w:val="EndnoteReference"/>
        </w:rPr>
        <w:endnoteRef/>
      </w:r>
      <w:r w:rsidRPr="003D35A2">
        <w:rPr>
          <w:rFonts w:cs="Open Sans"/>
        </w:rPr>
        <w:t xml:space="preserve"> Australian Government Department of Education and Training, </w:t>
      </w:r>
      <w:r w:rsidRPr="003D35A2">
        <w:rPr>
          <w:rFonts w:cs="Open Sans"/>
          <w:i/>
        </w:rPr>
        <w:t>Australian Early Development Census National Report 2018</w:t>
      </w:r>
      <w:r w:rsidRPr="003D35A2">
        <w:rPr>
          <w:rFonts w:cs="Open Sans"/>
        </w:rPr>
        <w:t xml:space="preserve"> (</w:t>
      </w:r>
      <w:r>
        <w:rPr>
          <w:rFonts w:cs="Open Sans"/>
        </w:rPr>
        <w:t xml:space="preserve">Report, </w:t>
      </w:r>
      <w:r w:rsidRPr="003D35A2">
        <w:rPr>
          <w:rFonts w:cs="Open Sans"/>
        </w:rPr>
        <w:t>2019) 7 &lt;www.aedc.gov.au/resources/detail/2015-aedc-national-report&gt;.</w:t>
      </w:r>
    </w:p>
  </w:endnote>
  <w:endnote w:id="469">
    <w:p w14:paraId="57376858" w14:textId="77777777" w:rsidR="00FD1665" w:rsidRPr="003D35A2" w:rsidRDefault="00FD1665" w:rsidP="00AC38EA">
      <w:pPr>
        <w:pStyle w:val="EndnoteText"/>
        <w:contextualSpacing/>
        <w:rPr>
          <w:rFonts w:cs="Open Sans"/>
        </w:rPr>
      </w:pPr>
      <w:r w:rsidRPr="003D35A2">
        <w:rPr>
          <w:rStyle w:val="EndnoteReference"/>
        </w:rPr>
        <w:endnoteRef/>
      </w:r>
      <w:r w:rsidRPr="003D35A2">
        <w:rPr>
          <w:rFonts w:cs="Open Sans"/>
        </w:rPr>
        <w:t xml:space="preserve"> Australian Bureau of Statistics, </w:t>
      </w:r>
      <w:r w:rsidRPr="003D35A2">
        <w:rPr>
          <w:rFonts w:cs="Open Sans"/>
          <w:i/>
          <w:iCs/>
        </w:rPr>
        <w:t>Preschool Education Australia 2018</w:t>
      </w:r>
      <w:r w:rsidRPr="003D35A2">
        <w:rPr>
          <w:rFonts w:cs="Open Sans"/>
        </w:rPr>
        <w:t xml:space="preserve"> (29 August 2019) &lt;www.abs.gov.au/ausstats/abs@.nsf/Latestproducts/4240.0Main%20Features102018?opendocument&amp;tabname=Summary&amp;prodno=4240.0&amp;issue=2018&amp;num=&amp;view=&gt;.</w:t>
      </w:r>
    </w:p>
  </w:endnote>
  <w:endnote w:id="470">
    <w:p w14:paraId="03AAD329" w14:textId="77777777" w:rsidR="00FD1665" w:rsidRPr="003D35A2" w:rsidRDefault="00FD1665" w:rsidP="00AC38EA">
      <w:pPr>
        <w:pStyle w:val="EndnoteText"/>
        <w:contextualSpacing/>
        <w:rPr>
          <w:rFonts w:cs="Open Sans"/>
        </w:rPr>
      </w:pPr>
      <w:r w:rsidRPr="003D35A2">
        <w:rPr>
          <w:rStyle w:val="EndnoteReference"/>
        </w:rPr>
        <w:endnoteRef/>
      </w:r>
      <w:r w:rsidRPr="003D35A2">
        <w:rPr>
          <w:rStyle w:val="EndnoteReference"/>
        </w:rPr>
        <w:endnoteRef/>
      </w:r>
      <w:r w:rsidRPr="003D35A2">
        <w:rPr>
          <w:rFonts w:cs="Open Sans"/>
        </w:rPr>
        <w:t xml:space="preserve"> OECD, </w:t>
      </w:r>
      <w:r w:rsidRPr="003D35A2">
        <w:rPr>
          <w:rFonts w:cs="Open Sans"/>
          <w:i/>
          <w:iCs/>
        </w:rPr>
        <w:t xml:space="preserve">Education at a Glance </w:t>
      </w:r>
      <w:r w:rsidRPr="003D35A2">
        <w:rPr>
          <w:rFonts w:cs="Open Sans"/>
        </w:rPr>
        <w:t>(2019) 4 &lt;www.oecd.org/education/education-at-a-glance/EAG2019_CN_AUS.pdf&gt;.</w:t>
      </w:r>
    </w:p>
  </w:endnote>
  <w:endnote w:id="471">
    <w:p w14:paraId="4B73818B" w14:textId="77777777" w:rsidR="00FD1665" w:rsidRPr="003D35A2" w:rsidRDefault="00FD1665" w:rsidP="00AC38EA">
      <w:pPr>
        <w:pStyle w:val="EndnoteText"/>
        <w:contextualSpacing/>
        <w:rPr>
          <w:rFonts w:cs="Open Sans"/>
        </w:rPr>
      </w:pPr>
      <w:r w:rsidRPr="003D35A2">
        <w:rPr>
          <w:rStyle w:val="EndnoteReference"/>
        </w:rPr>
        <w:endnoteRef/>
      </w:r>
      <w:r w:rsidRPr="003D35A2">
        <w:rPr>
          <w:rFonts w:cs="Open Sans"/>
        </w:rPr>
        <w:t xml:space="preserve"> OECD, </w:t>
      </w:r>
      <w:r w:rsidRPr="003D35A2">
        <w:rPr>
          <w:rFonts w:cs="Open Sans"/>
          <w:i/>
          <w:iCs/>
        </w:rPr>
        <w:t xml:space="preserve">Education at a Glance </w:t>
      </w:r>
      <w:r w:rsidRPr="003D35A2">
        <w:rPr>
          <w:rFonts w:cs="Open Sans"/>
        </w:rPr>
        <w:t>(2019) 5 &lt; www.oecd.org/education/education-at-a-glance/EAG2019_CN_AUS.pdf&gt;.</w:t>
      </w:r>
    </w:p>
  </w:endnote>
  <w:endnote w:id="472">
    <w:p w14:paraId="293D8D6F" w14:textId="77777777" w:rsidR="00FD1665" w:rsidRPr="003D35A2" w:rsidRDefault="00FD1665" w:rsidP="00AC38EA">
      <w:pPr>
        <w:pStyle w:val="EndnoteText"/>
        <w:contextualSpacing/>
        <w:rPr>
          <w:rFonts w:cs="Open Sans"/>
        </w:rPr>
      </w:pPr>
      <w:r w:rsidRPr="003D35A2">
        <w:rPr>
          <w:rStyle w:val="EndnoteReference"/>
        </w:rPr>
        <w:endnoteRef/>
      </w:r>
      <w:r w:rsidRPr="003D35A2">
        <w:rPr>
          <w:rFonts w:cs="Open Sans"/>
        </w:rPr>
        <w:t xml:space="preserve"> OECD, </w:t>
      </w:r>
      <w:r w:rsidRPr="003D35A2">
        <w:rPr>
          <w:rFonts w:cs="Open Sans"/>
          <w:i/>
          <w:iCs/>
        </w:rPr>
        <w:t xml:space="preserve">Education at a Glance </w:t>
      </w:r>
      <w:r w:rsidRPr="003D35A2">
        <w:rPr>
          <w:rFonts w:cs="Open Sans"/>
        </w:rPr>
        <w:t>(2019) 5 &lt; www.oecd.org/education/education-at-a-glance/EAG2019_CN_AUS.pdf&gt;.</w:t>
      </w:r>
    </w:p>
  </w:endnote>
  <w:endnote w:id="473">
    <w:p w14:paraId="3967B04B" w14:textId="77777777" w:rsidR="00FD1665" w:rsidRPr="003D35A2" w:rsidRDefault="00FD1665" w:rsidP="00AC38EA">
      <w:pPr>
        <w:pStyle w:val="EndnoteText"/>
        <w:contextualSpacing/>
        <w:rPr>
          <w:rFonts w:cs="Open Sans"/>
        </w:rPr>
      </w:pPr>
      <w:r w:rsidRPr="003D35A2">
        <w:rPr>
          <w:rStyle w:val="EndnoteReference"/>
        </w:rPr>
        <w:endnoteRef/>
      </w:r>
      <w:r w:rsidRPr="003D35A2">
        <w:rPr>
          <w:rFonts w:cs="Open Sans"/>
        </w:rPr>
        <w:t xml:space="preserve"> The Spoke. Early Childhood Australia’s Blog. </w:t>
      </w:r>
      <w:r w:rsidRPr="003D35A2">
        <w:rPr>
          <w:rFonts w:cs="Open Sans"/>
          <w:i/>
          <w:iCs/>
        </w:rPr>
        <w:t>Australia is lagging on 3 year old participation in early childhood education</w:t>
      </w:r>
      <w:r w:rsidRPr="003D35A2">
        <w:rPr>
          <w:rFonts w:cs="Open Sans"/>
        </w:rPr>
        <w:t xml:space="preserve"> (23 June 2017) &lt;</w:t>
      </w:r>
      <w:r>
        <w:rPr>
          <w:rFonts w:cs="Open Sans"/>
        </w:rPr>
        <w:t>www.</w:t>
      </w:r>
      <w:r w:rsidRPr="003D35A2">
        <w:rPr>
          <w:rFonts w:cs="Open Sans"/>
        </w:rPr>
        <w:t>thespoke.earlychildhoodaustralia.org.au/australia-lagging-3-year-old-participation-early-childhood-education/&gt;.</w:t>
      </w:r>
    </w:p>
  </w:endnote>
  <w:endnote w:id="474">
    <w:p w14:paraId="513B34DA" w14:textId="77777777" w:rsidR="00FD1665" w:rsidRPr="003D35A2" w:rsidRDefault="00FD1665" w:rsidP="001417E3">
      <w:pPr>
        <w:pStyle w:val="EndnoteText"/>
        <w:contextualSpacing/>
        <w:rPr>
          <w:rFonts w:cs="Open Sans"/>
        </w:rPr>
      </w:pPr>
      <w:r w:rsidRPr="003D35A2">
        <w:rPr>
          <w:rStyle w:val="EndnoteReference"/>
        </w:rPr>
        <w:endnoteRef/>
      </w:r>
      <w:r w:rsidRPr="003D35A2">
        <w:rPr>
          <w:rFonts w:cs="Open Sans"/>
        </w:rPr>
        <w:t xml:space="preserve"> Australian Government Department of Education and Training, </w:t>
      </w:r>
      <w:r w:rsidRPr="003D35A2">
        <w:rPr>
          <w:rFonts w:cs="Open Sans"/>
          <w:i/>
        </w:rPr>
        <w:t>Australian Early Development Census National Report 2018</w:t>
      </w:r>
      <w:r w:rsidRPr="003D35A2">
        <w:rPr>
          <w:rFonts w:cs="Open Sans"/>
        </w:rPr>
        <w:t xml:space="preserve"> (2019) 13 &lt;www.aedc.gov.au/resources/detail/2015-aedc-national-report&gt;.</w:t>
      </w:r>
    </w:p>
  </w:endnote>
  <w:endnote w:id="475">
    <w:p w14:paraId="67676583" w14:textId="77777777" w:rsidR="00FD1665" w:rsidRPr="003D35A2" w:rsidRDefault="00FD1665" w:rsidP="001417E3">
      <w:pPr>
        <w:pStyle w:val="EndnoteText"/>
        <w:contextualSpacing/>
        <w:rPr>
          <w:rFonts w:cs="Open Sans"/>
        </w:rPr>
      </w:pPr>
      <w:r w:rsidRPr="003D35A2">
        <w:rPr>
          <w:rStyle w:val="EndnoteReference"/>
        </w:rPr>
        <w:endnoteRef/>
      </w:r>
      <w:r w:rsidRPr="003D35A2">
        <w:rPr>
          <w:rFonts w:cs="Open Sans"/>
        </w:rPr>
        <w:t xml:space="preserve"> Australian Government Department of Education and Training, </w:t>
      </w:r>
      <w:r w:rsidRPr="003D35A2">
        <w:rPr>
          <w:rFonts w:cs="Open Sans"/>
          <w:i/>
        </w:rPr>
        <w:t>Australian Early Development Census National Report 2018</w:t>
      </w:r>
      <w:r w:rsidRPr="003D35A2">
        <w:rPr>
          <w:rFonts w:cs="Open Sans"/>
        </w:rPr>
        <w:t xml:space="preserve"> (2019) 42 &lt;www.aedc.gov.au/resources/detail/2015-aedc-national-report&gt;.</w:t>
      </w:r>
    </w:p>
  </w:endnote>
  <w:endnote w:id="476">
    <w:p w14:paraId="04AE3606" w14:textId="77777777" w:rsidR="00FD1665" w:rsidRPr="003D35A2" w:rsidRDefault="00FD1665" w:rsidP="001417E3">
      <w:pPr>
        <w:pStyle w:val="EndnoteText"/>
        <w:contextualSpacing/>
        <w:rPr>
          <w:rFonts w:cs="Open Sans"/>
        </w:rPr>
      </w:pPr>
      <w:r w:rsidRPr="003D35A2">
        <w:rPr>
          <w:rStyle w:val="EndnoteReference"/>
        </w:rPr>
        <w:endnoteRef/>
      </w:r>
      <w:r w:rsidRPr="003D35A2">
        <w:rPr>
          <w:rFonts w:cs="Open Sans"/>
        </w:rPr>
        <w:t xml:space="preserve"> Australian Government Department of Education and Training, </w:t>
      </w:r>
      <w:r w:rsidRPr="003D35A2">
        <w:rPr>
          <w:rFonts w:cs="Open Sans"/>
          <w:i/>
        </w:rPr>
        <w:t>Australian Early Development Census National Report 2018</w:t>
      </w:r>
      <w:r w:rsidRPr="003D35A2">
        <w:rPr>
          <w:rFonts w:cs="Open Sans"/>
        </w:rPr>
        <w:t xml:space="preserve"> (2019) 42-43 &lt;www.aedc.gov.au/resources/detail/2015-aedc-national-report&gt;.</w:t>
      </w:r>
    </w:p>
  </w:endnote>
  <w:endnote w:id="477">
    <w:p w14:paraId="2162EE97" w14:textId="77777777" w:rsidR="00FD1665" w:rsidRPr="003D35A2" w:rsidRDefault="00FD1665" w:rsidP="001417E3">
      <w:pPr>
        <w:pStyle w:val="EndnoteText"/>
        <w:contextualSpacing/>
        <w:rPr>
          <w:rFonts w:cs="Open Sans"/>
        </w:rPr>
      </w:pPr>
      <w:r w:rsidRPr="003D35A2">
        <w:rPr>
          <w:rStyle w:val="EndnoteReference"/>
        </w:rPr>
        <w:endnoteRef/>
      </w:r>
      <w:r w:rsidRPr="003D35A2">
        <w:rPr>
          <w:rFonts w:cs="Open Sans"/>
        </w:rPr>
        <w:t xml:space="preserve"> Royal Australasian College of Physicians, Submission 60 to Australian Human Rights Commission,</w:t>
      </w:r>
      <w:r w:rsidRPr="003D35A2">
        <w:rPr>
          <w:rFonts w:cs="Open Sans"/>
          <w:i/>
        </w:rPr>
        <w:t xml:space="preserve"> Report under article 44, paragraph 1(b), on the Convention on the Rights</w:t>
      </w:r>
      <w:r w:rsidRPr="003D35A2">
        <w:rPr>
          <w:rFonts w:cs="Open Sans"/>
        </w:rPr>
        <w:t xml:space="preserve"> </w:t>
      </w:r>
      <w:r>
        <w:rPr>
          <w:rFonts w:cs="Open Sans"/>
        </w:rPr>
        <w:t>(</w:t>
      </w:r>
      <w:r w:rsidRPr="003D35A2">
        <w:rPr>
          <w:rFonts w:cs="Open Sans"/>
        </w:rPr>
        <w:t>30 May 2018</w:t>
      </w:r>
      <w:r>
        <w:rPr>
          <w:rFonts w:cs="Open Sans"/>
        </w:rPr>
        <w:t>)</w:t>
      </w:r>
      <w:r w:rsidRPr="003D35A2">
        <w:rPr>
          <w:rFonts w:cs="Open Sans"/>
        </w:rPr>
        <w:t xml:space="preserve"> 5; Good Shepherd Australia New Zealand, Submission 116 to Australian Human Rights Commission,</w:t>
      </w:r>
      <w:r w:rsidRPr="003D35A2">
        <w:rPr>
          <w:rFonts w:cs="Open Sans"/>
          <w:i/>
        </w:rPr>
        <w:t xml:space="preserve"> Report under article 44, paragraph 1(b), on the Convention on the Rights</w:t>
      </w:r>
      <w:r>
        <w:rPr>
          <w:rFonts w:cs="Open Sans"/>
          <w:i/>
        </w:rPr>
        <w:t xml:space="preserve"> </w:t>
      </w:r>
      <w:r>
        <w:rPr>
          <w:rFonts w:cs="Open Sans"/>
        </w:rPr>
        <w:t>(</w:t>
      </w:r>
      <w:r w:rsidRPr="003D35A2">
        <w:rPr>
          <w:rFonts w:cs="Open Sans"/>
        </w:rPr>
        <w:t>30 May 2018</w:t>
      </w:r>
      <w:r>
        <w:rPr>
          <w:rFonts w:cs="Open Sans"/>
        </w:rPr>
        <w:t>)</w:t>
      </w:r>
      <w:r w:rsidRPr="003D35A2">
        <w:rPr>
          <w:rFonts w:cs="Open Sans"/>
        </w:rPr>
        <w:t xml:space="preserve"> 17; Australian Council of Social Services, Submission 75 to Australian Human Rights Commission</w:t>
      </w:r>
      <w:r w:rsidRPr="003D35A2">
        <w:rPr>
          <w:rFonts w:cs="Open Sans"/>
          <w:i/>
        </w:rPr>
        <w:t>, Report under article 44, paragraph 1(b), on the Convention on the Rights</w:t>
      </w:r>
      <w:r>
        <w:rPr>
          <w:rFonts w:cs="Open Sans"/>
        </w:rPr>
        <w:t xml:space="preserve"> (</w:t>
      </w:r>
      <w:r w:rsidRPr="003D35A2">
        <w:rPr>
          <w:rFonts w:cs="Open Sans"/>
        </w:rPr>
        <w:t>30 May 2018</w:t>
      </w:r>
      <w:r>
        <w:rPr>
          <w:rFonts w:cs="Open Sans"/>
        </w:rPr>
        <w:t>)</w:t>
      </w:r>
      <w:r w:rsidRPr="003D35A2">
        <w:rPr>
          <w:rFonts w:cs="Open Sans"/>
        </w:rPr>
        <w:t xml:space="preserve"> 5; Family Care, Submission 94 to the Australian Human Rights Commission,</w:t>
      </w:r>
      <w:r w:rsidRPr="003D35A2">
        <w:rPr>
          <w:rFonts w:cs="Open Sans"/>
          <w:i/>
        </w:rPr>
        <w:t xml:space="preserve"> Report under article 44, paragraph 1(b), on the Convention on the Rights</w:t>
      </w:r>
      <w:r>
        <w:rPr>
          <w:rFonts w:cs="Open Sans"/>
        </w:rPr>
        <w:t xml:space="preserve"> (</w:t>
      </w:r>
      <w:r w:rsidRPr="003D35A2">
        <w:rPr>
          <w:rFonts w:cs="Open Sans"/>
        </w:rPr>
        <w:t>30 May 2018</w:t>
      </w:r>
      <w:r>
        <w:rPr>
          <w:rFonts w:cs="Open Sans"/>
        </w:rPr>
        <w:t>)</w:t>
      </w:r>
      <w:r w:rsidRPr="003D35A2">
        <w:rPr>
          <w:rFonts w:cs="Open Sans"/>
        </w:rPr>
        <w:t xml:space="preserve"> 2; Early Childhood Australia, Submission 115 to Australian Human Rights Commission,</w:t>
      </w:r>
      <w:r w:rsidRPr="003D35A2">
        <w:rPr>
          <w:rFonts w:cs="Open Sans"/>
          <w:i/>
        </w:rPr>
        <w:t xml:space="preserve"> Report under article 44, paragraph 1(b), on the Convention on the Rights</w:t>
      </w:r>
      <w:r>
        <w:rPr>
          <w:rFonts w:cs="Open Sans"/>
        </w:rPr>
        <w:t xml:space="preserve"> (</w:t>
      </w:r>
      <w:r w:rsidRPr="003D35A2">
        <w:rPr>
          <w:rFonts w:cs="Open Sans"/>
        </w:rPr>
        <w:t>30 May 2018</w:t>
      </w:r>
      <w:r>
        <w:rPr>
          <w:rFonts w:cs="Open Sans"/>
        </w:rPr>
        <w:t>)</w:t>
      </w:r>
      <w:r w:rsidRPr="003D35A2">
        <w:rPr>
          <w:rFonts w:cs="Open Sans"/>
        </w:rPr>
        <w:t xml:space="preserve"> 9.</w:t>
      </w:r>
    </w:p>
  </w:endnote>
  <w:endnote w:id="478">
    <w:p w14:paraId="6B67E5AD" w14:textId="77777777" w:rsidR="00FD1665" w:rsidRPr="003D35A2" w:rsidRDefault="00FD1665" w:rsidP="001417E3">
      <w:pPr>
        <w:pStyle w:val="EndnoteText"/>
        <w:contextualSpacing/>
        <w:rPr>
          <w:rFonts w:cs="Open Sans"/>
        </w:rPr>
      </w:pPr>
      <w:r w:rsidRPr="003D35A2">
        <w:rPr>
          <w:rStyle w:val="EndnoteReference"/>
        </w:rPr>
        <w:endnoteRef/>
      </w:r>
      <w:r w:rsidRPr="003D35A2">
        <w:rPr>
          <w:rFonts w:cs="Open Sans"/>
        </w:rPr>
        <w:t xml:space="preserve"> Early Childcare Australia, Submission 115 to Australian Human Rights Commission,</w:t>
      </w:r>
      <w:r w:rsidRPr="003D35A2">
        <w:rPr>
          <w:rFonts w:cs="Open Sans"/>
          <w:i/>
        </w:rPr>
        <w:t xml:space="preserve"> Report under article 44, paragraph 1(b), on the Convention on the Rights</w:t>
      </w:r>
      <w:r>
        <w:rPr>
          <w:rFonts w:cs="Open Sans"/>
        </w:rPr>
        <w:t xml:space="preserve"> (</w:t>
      </w:r>
      <w:r w:rsidRPr="003D35A2">
        <w:rPr>
          <w:rFonts w:cs="Open Sans"/>
        </w:rPr>
        <w:t>30 May 2018</w:t>
      </w:r>
      <w:r>
        <w:rPr>
          <w:rFonts w:cs="Open Sans"/>
        </w:rPr>
        <w:t>)</w:t>
      </w:r>
      <w:r w:rsidRPr="003D35A2">
        <w:rPr>
          <w:rFonts w:cs="Open Sans"/>
        </w:rPr>
        <w:t xml:space="preserve"> 9.</w:t>
      </w:r>
    </w:p>
  </w:endnote>
  <w:endnote w:id="479">
    <w:p w14:paraId="0BE3215A" w14:textId="77777777" w:rsidR="00FD1665" w:rsidRPr="003D35A2" w:rsidRDefault="00FD1665" w:rsidP="001417E3">
      <w:pPr>
        <w:pStyle w:val="EndnoteText"/>
        <w:contextualSpacing/>
        <w:rPr>
          <w:rFonts w:cs="Open Sans"/>
        </w:rPr>
      </w:pPr>
      <w:r w:rsidRPr="003D35A2">
        <w:rPr>
          <w:rStyle w:val="EndnoteReference"/>
        </w:rPr>
        <w:endnoteRef/>
      </w:r>
      <w:r w:rsidRPr="003D35A2">
        <w:rPr>
          <w:rFonts w:cs="Open Sans"/>
        </w:rPr>
        <w:t xml:space="preserve"> Australian Human Rights Commission, </w:t>
      </w:r>
      <w:r w:rsidRPr="003D35A2">
        <w:rPr>
          <w:rFonts w:cs="Open Sans"/>
          <w:i/>
        </w:rPr>
        <w:t>Children’s Rights Report 2017</w:t>
      </w:r>
      <w:r w:rsidRPr="003D35A2">
        <w:rPr>
          <w:rFonts w:cs="Open Sans"/>
        </w:rPr>
        <w:t xml:space="preserve"> (2017) 63 &lt;www.humanrights.gov.au/our-work/childrens-rights/publications/childrens-rights-report-2017&gt;.</w:t>
      </w:r>
    </w:p>
  </w:endnote>
  <w:endnote w:id="480">
    <w:p w14:paraId="238324C8" w14:textId="77777777" w:rsidR="00FD1665" w:rsidRPr="003D35A2" w:rsidRDefault="00FD1665" w:rsidP="001417E3">
      <w:pPr>
        <w:pStyle w:val="EndnoteText"/>
        <w:contextualSpacing/>
        <w:rPr>
          <w:rFonts w:cs="Open Sans"/>
        </w:rPr>
      </w:pPr>
      <w:r w:rsidRPr="003D35A2">
        <w:rPr>
          <w:rStyle w:val="EndnoteReference"/>
        </w:rPr>
        <w:endnoteRef/>
      </w:r>
      <w:r w:rsidRPr="003D35A2">
        <w:rPr>
          <w:rFonts w:cs="Open Sans"/>
        </w:rPr>
        <w:t xml:space="preserve"> </w:t>
      </w:r>
      <w:r>
        <w:t>Roger Wilkins, Inga Laß, Peter Butterworth and Esperanza Vera-Toscano,</w:t>
      </w:r>
      <w:r w:rsidRPr="00DF5CBE">
        <w:rPr>
          <w:i/>
          <w:iCs/>
        </w:rPr>
        <w:t xml:space="preserve"> The Household, Income and Labour Dynamics in Australia Survey: Selected Findings from Waves 1 to 17</w:t>
      </w:r>
      <w:r>
        <w:rPr>
          <w:i/>
          <w:iCs/>
        </w:rPr>
        <w:t xml:space="preserve">, </w:t>
      </w:r>
      <w:r>
        <w:t xml:space="preserve">Melbourne Institute: Applied Economic &amp; Social Research, University of Melbourne (2019) </w:t>
      </w:r>
      <w:r w:rsidRPr="003D35A2">
        <w:rPr>
          <w:rFonts w:cs="Open Sans"/>
        </w:rPr>
        <w:t>9.</w:t>
      </w:r>
    </w:p>
  </w:endnote>
  <w:endnote w:id="481">
    <w:p w14:paraId="7926D123" w14:textId="77777777" w:rsidR="00FD1665" w:rsidRPr="003D35A2" w:rsidRDefault="00FD1665" w:rsidP="001417E3">
      <w:pPr>
        <w:pStyle w:val="EndnoteText"/>
        <w:contextualSpacing/>
        <w:rPr>
          <w:rFonts w:cs="Open Sans"/>
          <w:lang w:val="en-US"/>
        </w:rPr>
      </w:pPr>
      <w:r w:rsidRPr="003D35A2">
        <w:rPr>
          <w:rStyle w:val="EndnoteReference"/>
        </w:rPr>
        <w:endnoteRef/>
      </w:r>
      <w:r w:rsidRPr="003D35A2">
        <w:rPr>
          <w:rFonts w:cs="Open Sans"/>
        </w:rPr>
        <w:t xml:space="preserve"> </w:t>
      </w:r>
      <w:r>
        <w:t>Roger Wilkins, Inga Laß, Peter Butterworth and Esperanza Vera-Toscano,</w:t>
      </w:r>
      <w:r w:rsidRPr="00DF5CBE">
        <w:rPr>
          <w:i/>
          <w:iCs/>
        </w:rPr>
        <w:t xml:space="preserve"> The Household, Income and Labour Dynamics in Australia Survey: Selected Findings from Waves 1 to 17</w:t>
      </w:r>
      <w:r>
        <w:rPr>
          <w:i/>
          <w:iCs/>
        </w:rPr>
        <w:t xml:space="preserve">, </w:t>
      </w:r>
      <w:r>
        <w:t>Melbourne Institute: Applied Economic &amp; Social Research, University of Melbourne (2019)</w:t>
      </w:r>
      <w:r w:rsidRPr="003D35A2">
        <w:rPr>
          <w:rFonts w:cs="Open Sans"/>
        </w:rPr>
        <w:t xml:space="preserve"> 11.</w:t>
      </w:r>
    </w:p>
  </w:endnote>
  <w:endnote w:id="482">
    <w:p w14:paraId="61322CAA" w14:textId="77777777" w:rsidR="00FD1665" w:rsidRPr="003D35A2" w:rsidRDefault="00FD1665" w:rsidP="001417E3">
      <w:pPr>
        <w:pStyle w:val="EndnoteText"/>
        <w:contextualSpacing/>
        <w:rPr>
          <w:rFonts w:cs="Open Sans"/>
          <w:lang w:val="en-US"/>
        </w:rPr>
      </w:pPr>
      <w:r w:rsidRPr="003D35A2">
        <w:rPr>
          <w:rStyle w:val="EndnoteReference"/>
        </w:rPr>
        <w:endnoteRef/>
      </w:r>
      <w:r w:rsidRPr="003D35A2">
        <w:rPr>
          <w:rFonts w:cs="Open Sans"/>
        </w:rPr>
        <w:t xml:space="preserve"> </w:t>
      </w:r>
      <w:r>
        <w:t>Roger Wilkins, Inga Laß, Peter Butterworth and Esperanza Vera-Toscano,</w:t>
      </w:r>
      <w:r w:rsidRPr="00DF5CBE">
        <w:rPr>
          <w:i/>
          <w:iCs/>
        </w:rPr>
        <w:t xml:space="preserve"> The Household, Income and Labour Dynamics in Australia Survey: Selected Findings from Waves 1 to 17</w:t>
      </w:r>
      <w:r>
        <w:rPr>
          <w:i/>
          <w:iCs/>
        </w:rPr>
        <w:t xml:space="preserve">, </w:t>
      </w:r>
      <w:r>
        <w:t xml:space="preserve">Melbourne Institute: Applied Economic &amp; Social Research, University of Melbourne (2019) </w:t>
      </w:r>
      <w:r w:rsidRPr="003D35A2">
        <w:rPr>
          <w:rFonts w:cs="Open Sans"/>
        </w:rPr>
        <w:t>16.</w:t>
      </w:r>
    </w:p>
  </w:endnote>
  <w:endnote w:id="483">
    <w:p w14:paraId="5CE866D3" w14:textId="77777777" w:rsidR="00FD1665" w:rsidRPr="003D35A2" w:rsidRDefault="00FD1665" w:rsidP="001417E3">
      <w:pPr>
        <w:pStyle w:val="EndnoteText"/>
        <w:contextualSpacing/>
        <w:rPr>
          <w:rFonts w:cs="Open Sans"/>
          <w:lang w:val="en-US"/>
        </w:rPr>
      </w:pPr>
      <w:r w:rsidRPr="003D35A2">
        <w:rPr>
          <w:rStyle w:val="EndnoteReference"/>
        </w:rPr>
        <w:endnoteRef/>
      </w:r>
      <w:r w:rsidRPr="003D35A2">
        <w:rPr>
          <w:rFonts w:cs="Open Sans"/>
        </w:rPr>
        <w:t xml:space="preserve"> </w:t>
      </w:r>
      <w:r>
        <w:t>Roger Wilkins, Inga Laß, Peter Butterworth and Esperanza Vera-Toscano,</w:t>
      </w:r>
      <w:r w:rsidRPr="00DF5CBE">
        <w:rPr>
          <w:i/>
          <w:iCs/>
        </w:rPr>
        <w:t xml:space="preserve"> The Household, Income and Labour Dynamics in Australia Survey: Selected Findings from Waves 1 to 17</w:t>
      </w:r>
      <w:r>
        <w:rPr>
          <w:i/>
          <w:iCs/>
        </w:rPr>
        <w:t xml:space="preserve">, </w:t>
      </w:r>
      <w:r>
        <w:t>Melbourne Institute: Applied Economic &amp; Social Research, University of Melbourne (2019)</w:t>
      </w:r>
      <w:r w:rsidRPr="003D35A2">
        <w:rPr>
          <w:rFonts w:cs="Open Sans"/>
        </w:rPr>
        <w:t>16.</w:t>
      </w:r>
    </w:p>
  </w:endnote>
  <w:endnote w:id="484">
    <w:p w14:paraId="6A95B510" w14:textId="77777777" w:rsidR="00FD1665" w:rsidRPr="003D35A2" w:rsidRDefault="00FD1665" w:rsidP="001417E3">
      <w:pPr>
        <w:pStyle w:val="EndnoteText"/>
        <w:contextualSpacing/>
        <w:rPr>
          <w:rFonts w:cs="Open Sans"/>
        </w:rPr>
      </w:pPr>
      <w:r w:rsidRPr="003D35A2">
        <w:rPr>
          <w:rStyle w:val="EndnoteReference"/>
        </w:rPr>
        <w:endnoteRef/>
      </w:r>
      <w:r w:rsidRPr="003D35A2">
        <w:rPr>
          <w:rFonts w:cs="Open Sans"/>
        </w:rPr>
        <w:t xml:space="preserve"> Australian Government Department of Education and Training, </w:t>
      </w:r>
      <w:r w:rsidRPr="003D35A2">
        <w:rPr>
          <w:rFonts w:cs="Open Sans"/>
          <w:i/>
          <w:iCs/>
        </w:rPr>
        <w:t xml:space="preserve">National Quality Framework for Early Childhood Education and Care </w:t>
      </w:r>
      <w:r w:rsidRPr="003D35A2">
        <w:rPr>
          <w:rFonts w:cs="Open Sans"/>
        </w:rPr>
        <w:t>(8</w:t>
      </w:r>
      <w:r>
        <w:rPr>
          <w:rFonts w:cs="Open Sans"/>
        </w:rPr>
        <w:t xml:space="preserve"> </w:t>
      </w:r>
      <w:r w:rsidRPr="003D35A2">
        <w:rPr>
          <w:rFonts w:cs="Open Sans"/>
        </w:rPr>
        <w:t>May 2018) &lt;www.education.gov.au/national-quality-framework-early-childhood-education-and-care-1&gt;.</w:t>
      </w:r>
    </w:p>
  </w:endnote>
  <w:endnote w:id="485">
    <w:p w14:paraId="0C500633" w14:textId="77777777" w:rsidR="00FD1665" w:rsidRPr="003D35A2" w:rsidRDefault="00FD1665" w:rsidP="001417E3">
      <w:pPr>
        <w:pStyle w:val="EndnoteText"/>
        <w:contextualSpacing/>
        <w:rPr>
          <w:rFonts w:cs="Open Sans"/>
        </w:rPr>
      </w:pPr>
      <w:r w:rsidRPr="003D35A2">
        <w:rPr>
          <w:rStyle w:val="EndnoteReference"/>
        </w:rPr>
        <w:endnoteRef/>
      </w:r>
      <w:r w:rsidRPr="003D35A2">
        <w:rPr>
          <w:rFonts w:cs="Open Sans"/>
        </w:rPr>
        <w:t xml:space="preserve"> Australian Children’s Education and Care Quality Authority, </w:t>
      </w:r>
      <w:r w:rsidRPr="003D35A2">
        <w:rPr>
          <w:rFonts w:cs="Open Sans"/>
          <w:i/>
        </w:rPr>
        <w:t>NQF Snapshot Q2 2019</w:t>
      </w:r>
      <w:r w:rsidRPr="003D35A2">
        <w:rPr>
          <w:rFonts w:cs="Open Sans"/>
        </w:rPr>
        <w:t xml:space="preserve"> (30 June 2019) &lt;www.acecqa.gov.au/nqf/snapshots&gt;.</w:t>
      </w:r>
    </w:p>
  </w:endnote>
  <w:endnote w:id="486">
    <w:p w14:paraId="750A8EC4" w14:textId="77777777" w:rsidR="00FD1665" w:rsidRPr="003D35A2" w:rsidRDefault="00FD1665" w:rsidP="001417E3">
      <w:pPr>
        <w:pStyle w:val="EndnoteText"/>
        <w:contextualSpacing/>
        <w:rPr>
          <w:rFonts w:cs="Open Sans"/>
        </w:rPr>
      </w:pPr>
      <w:r w:rsidRPr="003D35A2">
        <w:rPr>
          <w:rStyle w:val="EndnoteReference"/>
        </w:rPr>
        <w:endnoteRef/>
      </w:r>
      <w:r w:rsidRPr="003D35A2">
        <w:rPr>
          <w:rFonts w:cs="Open Sans"/>
        </w:rPr>
        <w:t xml:space="preserve">Australian Children’s Education and Care Quality Authority, </w:t>
      </w:r>
      <w:r w:rsidRPr="003D35A2">
        <w:rPr>
          <w:rFonts w:cs="Open Sans"/>
          <w:i/>
          <w:iCs/>
        </w:rPr>
        <w:t xml:space="preserve">2019 </w:t>
      </w:r>
      <w:r w:rsidRPr="003D35A2">
        <w:rPr>
          <w:rFonts w:cs="Open Sans"/>
          <w:i/>
        </w:rPr>
        <w:t>NQF Review</w:t>
      </w:r>
      <w:r w:rsidRPr="003D35A2">
        <w:rPr>
          <w:rFonts w:cs="Open Sans"/>
        </w:rPr>
        <w:t xml:space="preserve"> &lt;www.acecqa.gov.au/2019-nqf-review&gt;.</w:t>
      </w:r>
    </w:p>
  </w:endnote>
  <w:endnote w:id="487">
    <w:p w14:paraId="7D2EC357" w14:textId="77777777" w:rsidR="00FD1665" w:rsidRPr="003C72C0" w:rsidRDefault="00FD1665" w:rsidP="001417E3">
      <w:pPr>
        <w:pStyle w:val="EndnoteText"/>
      </w:pPr>
      <w:r>
        <w:rPr>
          <w:rStyle w:val="EndnoteReference"/>
        </w:rPr>
        <w:endnoteRef/>
      </w:r>
      <w:r>
        <w:t xml:space="preserve"> Department of Education and Training (Cth), </w:t>
      </w:r>
      <w:r>
        <w:rPr>
          <w:i/>
          <w:iCs/>
        </w:rPr>
        <w:t xml:space="preserve">Budget 2019-20, Portfolio Budget Statement 2019–20, Budget Related Paper No 1.5, Education and Training Portfolio </w:t>
      </w:r>
      <w:r>
        <w:t xml:space="preserve">(2019) 10. </w:t>
      </w:r>
    </w:p>
  </w:endnote>
  <w:endnote w:id="488">
    <w:p w14:paraId="0608D293" w14:textId="77777777" w:rsidR="00FD1665" w:rsidRPr="003D35A2" w:rsidRDefault="00FD1665" w:rsidP="001417E3">
      <w:pPr>
        <w:pStyle w:val="EndnoteText"/>
        <w:contextualSpacing/>
        <w:rPr>
          <w:rFonts w:cs="Open Sans"/>
        </w:rPr>
      </w:pPr>
      <w:r w:rsidRPr="003D35A2">
        <w:rPr>
          <w:rStyle w:val="EndnoteReference"/>
        </w:rPr>
        <w:endnoteRef/>
      </w:r>
      <w:r w:rsidRPr="003D35A2">
        <w:rPr>
          <w:rFonts w:cs="Open Sans"/>
        </w:rPr>
        <w:t xml:space="preserve"> Australian Government, Department of Education and Training, </w:t>
      </w:r>
      <w:r w:rsidRPr="003D35A2">
        <w:rPr>
          <w:rFonts w:cs="Open Sans"/>
          <w:i/>
          <w:iCs/>
        </w:rPr>
        <w:t>Universal Access to Early Childhood Education</w:t>
      </w:r>
      <w:r>
        <w:rPr>
          <w:rFonts w:cs="Open Sans"/>
        </w:rPr>
        <w:t xml:space="preserve"> (17 October 2019) &lt;</w:t>
      </w:r>
      <w:r w:rsidRPr="003D35A2">
        <w:rPr>
          <w:rFonts w:cs="Open Sans"/>
        </w:rPr>
        <w:t>www.education.gov.au/universal-access-early-childhood-education</w:t>
      </w:r>
      <w:r w:rsidRPr="003D35A2">
        <w:rPr>
          <w:rStyle w:val="Hyperlink"/>
        </w:rPr>
        <w:t>&gt;.</w:t>
      </w:r>
    </w:p>
  </w:endnote>
  <w:endnote w:id="489">
    <w:p w14:paraId="1B830F85" w14:textId="77777777" w:rsidR="00FD1665" w:rsidRPr="003D35A2" w:rsidRDefault="00FD1665" w:rsidP="001417E3">
      <w:pPr>
        <w:pStyle w:val="EndnoteText"/>
        <w:contextualSpacing/>
        <w:rPr>
          <w:rFonts w:cs="Open Sans"/>
        </w:rPr>
      </w:pPr>
      <w:r w:rsidRPr="003D35A2">
        <w:rPr>
          <w:rStyle w:val="EndnoteReference"/>
        </w:rPr>
        <w:endnoteRef/>
      </w:r>
      <w:r w:rsidRPr="003D35A2">
        <w:rPr>
          <w:rFonts w:cs="Open Sans"/>
        </w:rPr>
        <w:t xml:space="preserve"> Northside Community Service, Submission No 58 to Australian Human Rights Commission, </w:t>
      </w:r>
      <w:r w:rsidRPr="003D35A2">
        <w:rPr>
          <w:rFonts w:cs="Open Sans"/>
          <w:i/>
        </w:rPr>
        <w:t>Report under article 44, paragraph 1(b), on the Convention on the Rights of the Child</w:t>
      </w:r>
      <w:r w:rsidRPr="003D35A2">
        <w:rPr>
          <w:rFonts w:cs="Open Sans"/>
        </w:rPr>
        <w:t xml:space="preserve"> </w:t>
      </w:r>
      <w:r>
        <w:rPr>
          <w:rFonts w:cs="Open Sans"/>
        </w:rPr>
        <w:t>(</w:t>
      </w:r>
      <w:r w:rsidRPr="003D35A2">
        <w:rPr>
          <w:rFonts w:cs="Open Sans"/>
        </w:rPr>
        <w:t>30 May 2018</w:t>
      </w:r>
      <w:r>
        <w:rPr>
          <w:rFonts w:cs="Open Sans"/>
        </w:rPr>
        <w:t>)</w:t>
      </w:r>
      <w:r w:rsidRPr="003D35A2">
        <w:rPr>
          <w:rFonts w:cs="Open Sans"/>
        </w:rPr>
        <w:t>;Early Childhood Australia, Submission No 115 to Australian Human Rights Commission</w:t>
      </w:r>
      <w:r w:rsidRPr="003D35A2">
        <w:rPr>
          <w:rFonts w:cs="Open Sans"/>
          <w:i/>
        </w:rPr>
        <w:t>, Report under article 44, paragraph 1(b), on the Convention on the Rights of the Child</w:t>
      </w:r>
      <w:r>
        <w:rPr>
          <w:rFonts w:cs="Open Sans"/>
        </w:rPr>
        <w:t xml:space="preserve"> (</w:t>
      </w:r>
      <w:r w:rsidRPr="003D35A2">
        <w:rPr>
          <w:rFonts w:cs="Open Sans"/>
        </w:rPr>
        <w:t>30 May 2018</w:t>
      </w:r>
      <w:r>
        <w:rPr>
          <w:rFonts w:cs="Open Sans"/>
        </w:rPr>
        <w:t>)</w:t>
      </w:r>
      <w:r w:rsidRPr="003D35A2">
        <w:rPr>
          <w:rFonts w:cs="Open Sans"/>
        </w:rPr>
        <w:t xml:space="preserve">; Goodstart Early Learning, Submission No 117 to Australian Human Rights Commission, </w:t>
      </w:r>
      <w:r w:rsidRPr="003D35A2">
        <w:rPr>
          <w:rFonts w:cs="Open Sans"/>
          <w:i/>
        </w:rPr>
        <w:t>Report under article 44, paragraph 1(b), on the Convention on the Rights of the Child</w:t>
      </w:r>
      <w:r>
        <w:rPr>
          <w:rFonts w:cs="Open Sans"/>
        </w:rPr>
        <w:t xml:space="preserve"> (</w:t>
      </w:r>
      <w:r w:rsidRPr="003D35A2">
        <w:rPr>
          <w:rFonts w:cs="Open Sans"/>
        </w:rPr>
        <w:t>30 May 2018</w:t>
      </w:r>
      <w:r>
        <w:rPr>
          <w:rFonts w:cs="Open Sans"/>
        </w:rPr>
        <w:t>)</w:t>
      </w:r>
      <w:r w:rsidRPr="003D35A2">
        <w:rPr>
          <w:rFonts w:cs="Open Sans"/>
        </w:rPr>
        <w:t>.</w:t>
      </w:r>
    </w:p>
  </w:endnote>
  <w:endnote w:id="490">
    <w:p w14:paraId="0DF72B0D" w14:textId="77777777" w:rsidR="00FD1665" w:rsidRPr="003D35A2" w:rsidRDefault="00FD1665" w:rsidP="001417E3">
      <w:pPr>
        <w:pStyle w:val="EndnoteText"/>
        <w:contextualSpacing/>
        <w:rPr>
          <w:rFonts w:cs="Open Sans"/>
        </w:rPr>
      </w:pPr>
      <w:r w:rsidRPr="003D35A2">
        <w:rPr>
          <w:rStyle w:val="EndnoteReference"/>
        </w:rPr>
        <w:endnoteRef/>
      </w:r>
      <w:r w:rsidRPr="003D35A2">
        <w:rPr>
          <w:rFonts w:cs="Open Sans"/>
        </w:rPr>
        <w:t xml:space="preserve"> Australian Institute of Health and Welfare, ‘Literature review of the impact of early childhood education and care on learning and development’ (Working Paper No 53, 2015) 25.</w:t>
      </w:r>
    </w:p>
  </w:endnote>
  <w:endnote w:id="491">
    <w:p w14:paraId="5E3B3B02" w14:textId="77777777" w:rsidR="00FD1665" w:rsidRPr="003D35A2" w:rsidRDefault="00FD1665" w:rsidP="001417E3">
      <w:pPr>
        <w:pStyle w:val="EndnoteText"/>
        <w:contextualSpacing/>
        <w:rPr>
          <w:rFonts w:cs="Open Sans"/>
        </w:rPr>
      </w:pPr>
      <w:r w:rsidRPr="003D35A2">
        <w:rPr>
          <w:rStyle w:val="EndnoteReference"/>
        </w:rPr>
        <w:endnoteRef/>
      </w:r>
      <w:r w:rsidRPr="003D35A2">
        <w:rPr>
          <w:rFonts w:cs="Open Sans"/>
        </w:rPr>
        <w:t xml:space="preserve"> Susan Pascoe and Deborah Brennan, </w:t>
      </w:r>
      <w:r w:rsidRPr="003D35A2">
        <w:rPr>
          <w:rFonts w:cs="Open Sans"/>
          <w:i/>
        </w:rPr>
        <w:t>Lifting Our Game:</w:t>
      </w:r>
      <w:r w:rsidRPr="003D35A2">
        <w:rPr>
          <w:rFonts w:cs="Open Sans"/>
        </w:rPr>
        <w:t xml:space="preserve"> </w:t>
      </w:r>
      <w:r w:rsidRPr="003D35A2">
        <w:rPr>
          <w:rFonts w:cs="Open Sans"/>
          <w:i/>
        </w:rPr>
        <w:t>Report of the Review to Achieve Educational Excellence in Australian</w:t>
      </w:r>
      <w:r w:rsidRPr="003D35A2">
        <w:rPr>
          <w:rFonts w:cs="Open Sans"/>
        </w:rPr>
        <w:t xml:space="preserve"> </w:t>
      </w:r>
      <w:r w:rsidRPr="003D35A2">
        <w:rPr>
          <w:rFonts w:cs="Open Sans"/>
          <w:i/>
        </w:rPr>
        <w:t>Schools through Early Childhood Interventions</w:t>
      </w:r>
      <w:r>
        <w:rPr>
          <w:rFonts w:cs="Open Sans"/>
          <w:i/>
        </w:rPr>
        <w:t xml:space="preserve">, </w:t>
      </w:r>
      <w:r w:rsidRPr="003D35A2">
        <w:rPr>
          <w:rFonts w:cs="Open Sans"/>
        </w:rPr>
        <w:t>Victorian Government</w:t>
      </w:r>
      <w:r>
        <w:rPr>
          <w:rFonts w:cs="Open Sans"/>
        </w:rPr>
        <w:t xml:space="preserve"> (</w:t>
      </w:r>
      <w:r w:rsidRPr="003D35A2">
        <w:rPr>
          <w:rFonts w:cs="Open Sans"/>
        </w:rPr>
        <w:t xml:space="preserve">2017) 75. </w:t>
      </w:r>
    </w:p>
  </w:endnote>
  <w:endnote w:id="492">
    <w:p w14:paraId="733298A2" w14:textId="77777777" w:rsidR="00FD1665" w:rsidRPr="003D35A2" w:rsidRDefault="00FD1665" w:rsidP="001417E3">
      <w:pPr>
        <w:pStyle w:val="EndnoteText"/>
        <w:contextualSpacing/>
        <w:rPr>
          <w:rFonts w:cs="Open Sans"/>
        </w:rPr>
      </w:pPr>
      <w:r w:rsidRPr="003D35A2">
        <w:rPr>
          <w:rStyle w:val="EndnoteReference"/>
        </w:rPr>
        <w:endnoteRef/>
      </w:r>
      <w:r w:rsidRPr="003D35A2">
        <w:rPr>
          <w:rFonts w:cs="Open Sans"/>
        </w:rPr>
        <w:t xml:space="preserve"> Productivity Commission, </w:t>
      </w:r>
      <w:r w:rsidRPr="003D35A2">
        <w:rPr>
          <w:rFonts w:cs="Open Sans"/>
          <w:i/>
          <w:iCs/>
        </w:rPr>
        <w:t xml:space="preserve">Report on Government Services </w:t>
      </w:r>
      <w:r w:rsidRPr="00AA41BB">
        <w:rPr>
          <w:rFonts w:cs="Open Sans"/>
        </w:rPr>
        <w:t>(2019)</w:t>
      </w:r>
      <w:r>
        <w:rPr>
          <w:rFonts w:cs="Open Sans"/>
        </w:rPr>
        <w:t xml:space="preserve"> </w:t>
      </w:r>
      <w:r w:rsidRPr="003D35A2">
        <w:rPr>
          <w:rFonts w:cs="Open Sans"/>
        </w:rPr>
        <w:t>Chapter 4, 4.2 &lt;</w:t>
      </w:r>
      <w:r w:rsidRPr="003D35A2">
        <w:rPr>
          <w:rFonts w:eastAsiaTheme="majorEastAsia" w:cs="Open Sans"/>
        </w:rPr>
        <w:t>www.pc.gov.au/research/ongoing/report-on-government-services/2019/child-care-education-and-training/school-education</w:t>
      </w:r>
      <w:r w:rsidRPr="003D35A2">
        <w:rPr>
          <w:rFonts w:cs="Open Sans"/>
        </w:rPr>
        <w:t>&gt;.</w:t>
      </w:r>
    </w:p>
  </w:endnote>
  <w:endnote w:id="493">
    <w:p w14:paraId="55652400" w14:textId="77777777" w:rsidR="00FD1665" w:rsidRDefault="00FD1665" w:rsidP="001417E3">
      <w:pPr>
        <w:pStyle w:val="EndnoteText"/>
      </w:pPr>
      <w:r>
        <w:rPr>
          <w:rStyle w:val="EndnoteReference"/>
        </w:rPr>
        <w:endnoteRef/>
      </w:r>
      <w:r>
        <w:t xml:space="preserve"> Australian Bureau of Statistics, </w:t>
      </w:r>
      <w:r w:rsidRPr="003D35A2">
        <w:rPr>
          <w:rFonts w:cs="Open Sans"/>
          <w:i/>
          <w:iCs/>
        </w:rPr>
        <w:t xml:space="preserve">Schools Australia 2018 </w:t>
      </w:r>
      <w:r w:rsidRPr="003D35A2">
        <w:rPr>
          <w:rFonts w:cs="Open Sans"/>
        </w:rPr>
        <w:t>(8 March 2019)</w:t>
      </w:r>
      <w:r>
        <w:rPr>
          <w:rFonts w:cs="Open Sans"/>
        </w:rPr>
        <w:t>.</w:t>
      </w:r>
    </w:p>
  </w:endnote>
  <w:endnote w:id="494">
    <w:p w14:paraId="2ABCE286" w14:textId="77777777" w:rsidR="00FD1665" w:rsidRPr="003D35A2" w:rsidRDefault="00FD1665" w:rsidP="001417E3">
      <w:pPr>
        <w:pStyle w:val="EndnoteText"/>
        <w:contextualSpacing/>
        <w:rPr>
          <w:rFonts w:cs="Open Sans"/>
        </w:rPr>
      </w:pPr>
      <w:r w:rsidRPr="003D35A2">
        <w:rPr>
          <w:rStyle w:val="EndnoteReference"/>
        </w:rPr>
        <w:endnoteRef/>
      </w:r>
      <w:r w:rsidRPr="003D35A2">
        <w:rPr>
          <w:rFonts w:cs="Open Sans"/>
        </w:rPr>
        <w:t xml:space="preserve"> Australian Bureau of Statistics, </w:t>
      </w:r>
      <w:r w:rsidRPr="003D35A2">
        <w:rPr>
          <w:rFonts w:cs="Open Sans"/>
          <w:i/>
          <w:iCs/>
        </w:rPr>
        <w:t xml:space="preserve">Schools Australia 2018 </w:t>
      </w:r>
      <w:r w:rsidRPr="003D35A2">
        <w:rPr>
          <w:rFonts w:cs="Open Sans"/>
        </w:rPr>
        <w:t>(8 March 2019)</w:t>
      </w:r>
      <w:r>
        <w:rPr>
          <w:rFonts w:cs="Open Sans"/>
        </w:rPr>
        <w:t>.</w:t>
      </w:r>
      <w:r w:rsidRPr="003D35A2">
        <w:rPr>
          <w:rFonts w:cs="Open Sans"/>
        </w:rPr>
        <w:t xml:space="preserve"> </w:t>
      </w:r>
    </w:p>
  </w:endnote>
  <w:endnote w:id="495">
    <w:p w14:paraId="6DA3DC7A" w14:textId="77777777" w:rsidR="00FD1665" w:rsidRPr="003D35A2" w:rsidRDefault="00FD1665" w:rsidP="00580AED">
      <w:pPr>
        <w:pStyle w:val="EndnoteText"/>
        <w:contextualSpacing/>
        <w:rPr>
          <w:rFonts w:cs="Open Sans"/>
        </w:rPr>
      </w:pPr>
      <w:r w:rsidRPr="003D35A2">
        <w:rPr>
          <w:rStyle w:val="EndnoteReference"/>
        </w:rPr>
        <w:endnoteRef/>
      </w:r>
      <w:r w:rsidRPr="003D35A2">
        <w:rPr>
          <w:rFonts w:cs="Open Sans"/>
        </w:rPr>
        <w:t xml:space="preserve"> Australian Bureau of Statistics, </w:t>
      </w:r>
      <w:r w:rsidRPr="003D35A2">
        <w:rPr>
          <w:rFonts w:cs="Open Sans"/>
          <w:i/>
          <w:iCs/>
        </w:rPr>
        <w:t>Schools Australia 2018</w:t>
      </w:r>
      <w:r w:rsidRPr="003D35A2">
        <w:rPr>
          <w:rFonts w:cs="Open Sans"/>
        </w:rPr>
        <w:t xml:space="preserve"> (8 March 2019) &lt;</w:t>
      </w:r>
      <w:r w:rsidRPr="00B23F60">
        <w:rPr>
          <w:rFonts w:cs="Open Sans"/>
        </w:rPr>
        <w:t>www.abs.gov.au/AUSSTATS/abs@.nsf/Latestproducts/4221.0Main%20Features202018?opendocument&amp;tabname=Summary&amp;prodno=4221.0&amp;issue=2018&amp;num=&amp;view=</w:t>
      </w:r>
      <w:r w:rsidRPr="003D35A2">
        <w:rPr>
          <w:rFonts w:cs="Open Sans"/>
        </w:rPr>
        <w:t>&gt;.</w:t>
      </w:r>
    </w:p>
  </w:endnote>
  <w:endnote w:id="496">
    <w:p w14:paraId="20287E0F" w14:textId="77777777" w:rsidR="00FD1665" w:rsidRPr="003D35A2" w:rsidRDefault="00FD1665" w:rsidP="001417E3">
      <w:pPr>
        <w:pStyle w:val="EndnoteText"/>
        <w:contextualSpacing/>
        <w:rPr>
          <w:rFonts w:cs="Open Sans"/>
        </w:rPr>
      </w:pPr>
      <w:r w:rsidRPr="003D35A2">
        <w:rPr>
          <w:rStyle w:val="EndnoteReference"/>
        </w:rPr>
        <w:endnoteRef/>
      </w:r>
      <w:r w:rsidRPr="003D35A2">
        <w:rPr>
          <w:rFonts w:cs="Open Sans"/>
        </w:rPr>
        <w:t xml:space="preserve"> Productivity Commission, </w:t>
      </w:r>
      <w:r w:rsidRPr="003D35A2">
        <w:rPr>
          <w:rFonts w:cs="Open Sans"/>
          <w:i/>
          <w:iCs/>
        </w:rPr>
        <w:t>Report on Government Services</w:t>
      </w:r>
      <w:r w:rsidRPr="00C022ED">
        <w:t xml:space="preserve"> (2019)</w:t>
      </w:r>
      <w:r w:rsidRPr="003D35A2">
        <w:rPr>
          <w:rFonts w:cs="Open Sans"/>
        </w:rPr>
        <w:t xml:space="preserve"> Chapter 4, 4.6 &lt;</w:t>
      </w:r>
      <w:r w:rsidRPr="00C41660">
        <w:rPr>
          <w:rFonts w:eastAsiaTheme="majorEastAsia" w:cs="Open Sans"/>
        </w:rPr>
        <w:t>www.pc.gov.au/research/ongoing/report-on-government-services/2019/child-care-education-and-training/school-education</w:t>
      </w:r>
      <w:r w:rsidRPr="003D35A2">
        <w:rPr>
          <w:rFonts w:cs="Open Sans"/>
        </w:rPr>
        <w:t>&gt;</w:t>
      </w:r>
      <w:r>
        <w:rPr>
          <w:rFonts w:cs="Open Sans"/>
        </w:rPr>
        <w:t>.</w:t>
      </w:r>
      <w:r w:rsidRPr="003D35A2">
        <w:rPr>
          <w:rFonts w:cs="Open Sans"/>
        </w:rPr>
        <w:t xml:space="preserve"> </w:t>
      </w:r>
    </w:p>
  </w:endnote>
  <w:endnote w:id="497">
    <w:p w14:paraId="4C78DA0B" w14:textId="77777777" w:rsidR="00FD1665" w:rsidRPr="003D35A2" w:rsidRDefault="00FD1665" w:rsidP="001417E3">
      <w:pPr>
        <w:pStyle w:val="EndnoteText"/>
        <w:contextualSpacing/>
        <w:rPr>
          <w:rFonts w:cs="Open Sans"/>
        </w:rPr>
      </w:pPr>
      <w:r w:rsidRPr="003D35A2">
        <w:rPr>
          <w:rStyle w:val="EndnoteReference"/>
        </w:rPr>
        <w:endnoteRef/>
      </w:r>
      <w:r w:rsidRPr="003D35A2">
        <w:rPr>
          <w:rFonts w:cs="Open Sans"/>
        </w:rPr>
        <w:t xml:space="preserve"> Australian Curriculum, Assessment and Reporting Authority, </w:t>
      </w:r>
      <w:r w:rsidRPr="003D35A2">
        <w:rPr>
          <w:rFonts w:cs="Open Sans"/>
          <w:i/>
        </w:rPr>
        <w:t>National Assessment Program Results</w:t>
      </w:r>
      <w:r w:rsidRPr="003D35A2">
        <w:rPr>
          <w:rFonts w:cs="Open Sans"/>
        </w:rPr>
        <w:t xml:space="preserve"> (</w:t>
      </w:r>
      <w:r>
        <w:rPr>
          <w:rFonts w:cs="Open Sans"/>
        </w:rPr>
        <w:t xml:space="preserve">Report, </w:t>
      </w:r>
      <w:r w:rsidRPr="003D35A2">
        <w:rPr>
          <w:rFonts w:cs="Open Sans"/>
        </w:rPr>
        <w:t>2018)</w:t>
      </w:r>
      <w:r>
        <w:rPr>
          <w:rFonts w:cs="Open Sans"/>
        </w:rPr>
        <w:t>.</w:t>
      </w:r>
    </w:p>
  </w:endnote>
  <w:endnote w:id="498">
    <w:p w14:paraId="5351B49B" w14:textId="77777777" w:rsidR="00FD1665" w:rsidRPr="003D35A2" w:rsidRDefault="00FD1665" w:rsidP="001417E3">
      <w:pPr>
        <w:pStyle w:val="EndnoteText"/>
        <w:contextualSpacing/>
        <w:rPr>
          <w:rFonts w:cs="Open Sans"/>
        </w:rPr>
      </w:pPr>
      <w:r w:rsidRPr="003D35A2">
        <w:rPr>
          <w:rStyle w:val="EndnoteReference"/>
        </w:rPr>
        <w:endnoteRef/>
      </w:r>
      <w:r w:rsidRPr="003D35A2">
        <w:rPr>
          <w:rFonts w:cs="Open Sans"/>
        </w:rPr>
        <w:t xml:space="preserve"> Australian Curriculum, Assessment and Reporting Authority, </w:t>
      </w:r>
      <w:r w:rsidRPr="003D35A2">
        <w:rPr>
          <w:rFonts w:cs="Open Sans"/>
          <w:i/>
        </w:rPr>
        <w:t>National Assessment Program Results</w:t>
      </w:r>
      <w:r w:rsidRPr="003D35A2">
        <w:rPr>
          <w:rFonts w:cs="Open Sans"/>
        </w:rPr>
        <w:t xml:space="preserve"> (</w:t>
      </w:r>
      <w:r>
        <w:rPr>
          <w:rFonts w:cs="Open Sans"/>
        </w:rPr>
        <w:t xml:space="preserve">Report, </w:t>
      </w:r>
      <w:r w:rsidRPr="003D35A2">
        <w:rPr>
          <w:rFonts w:cs="Open Sans"/>
        </w:rPr>
        <w:t>2018)</w:t>
      </w:r>
      <w:r>
        <w:rPr>
          <w:rFonts w:cs="Open Sans"/>
        </w:rPr>
        <w:t>.</w:t>
      </w:r>
    </w:p>
  </w:endnote>
  <w:endnote w:id="499">
    <w:p w14:paraId="008A8BA2" w14:textId="77777777" w:rsidR="00FD1665" w:rsidRPr="003D35A2" w:rsidRDefault="00FD1665" w:rsidP="001417E3">
      <w:pPr>
        <w:pStyle w:val="EndnoteText"/>
        <w:contextualSpacing/>
        <w:rPr>
          <w:rFonts w:cs="Open Sans"/>
        </w:rPr>
      </w:pPr>
      <w:r w:rsidRPr="003D35A2">
        <w:rPr>
          <w:rStyle w:val="EndnoteReference"/>
        </w:rPr>
        <w:endnoteRef/>
      </w:r>
      <w:r w:rsidRPr="003D35A2">
        <w:rPr>
          <w:rFonts w:cs="Open Sans"/>
        </w:rPr>
        <w:t xml:space="preserve"> Australian Curriculum, Assessment and Reporting Authority, </w:t>
      </w:r>
      <w:r w:rsidRPr="003D35A2">
        <w:rPr>
          <w:rFonts w:cs="Open Sans"/>
          <w:i/>
        </w:rPr>
        <w:t>National Assessment Program Results</w:t>
      </w:r>
      <w:r w:rsidRPr="003D35A2">
        <w:rPr>
          <w:rFonts w:cs="Open Sans"/>
        </w:rPr>
        <w:t xml:space="preserve"> (</w:t>
      </w:r>
      <w:r>
        <w:rPr>
          <w:rFonts w:cs="Open Sans"/>
        </w:rPr>
        <w:t xml:space="preserve">Report, </w:t>
      </w:r>
      <w:r w:rsidRPr="003D35A2">
        <w:rPr>
          <w:rFonts w:cs="Open Sans"/>
        </w:rPr>
        <w:t>2018)</w:t>
      </w:r>
      <w:r>
        <w:rPr>
          <w:rFonts w:cs="Open Sans"/>
        </w:rPr>
        <w:t>.</w:t>
      </w:r>
    </w:p>
  </w:endnote>
  <w:endnote w:id="500">
    <w:p w14:paraId="5E1B79DA" w14:textId="77777777" w:rsidR="00FD1665" w:rsidRDefault="00FD1665" w:rsidP="001417E3">
      <w:pPr>
        <w:pStyle w:val="EndnoteText"/>
      </w:pPr>
      <w:r>
        <w:rPr>
          <w:rStyle w:val="EndnoteReference"/>
        </w:rPr>
        <w:endnoteRef/>
      </w:r>
      <w:r>
        <w:t xml:space="preserve"> </w:t>
      </w:r>
      <w:r w:rsidRPr="003D35A2">
        <w:rPr>
          <w:rFonts w:cs="Open Sans"/>
        </w:rPr>
        <w:t xml:space="preserve">Australian Curriculum, Assessment and Reporting Authority, </w:t>
      </w:r>
      <w:r w:rsidRPr="003D35A2">
        <w:rPr>
          <w:rFonts w:cs="Open Sans"/>
          <w:i/>
        </w:rPr>
        <w:t>National Assessment Program Results</w:t>
      </w:r>
      <w:r w:rsidRPr="003D35A2">
        <w:rPr>
          <w:rFonts w:cs="Open Sans"/>
        </w:rPr>
        <w:t xml:space="preserve"> (</w:t>
      </w:r>
      <w:r>
        <w:rPr>
          <w:rFonts w:cs="Open Sans"/>
        </w:rPr>
        <w:t xml:space="preserve">Report, </w:t>
      </w:r>
      <w:r w:rsidRPr="003D35A2">
        <w:rPr>
          <w:rFonts w:cs="Open Sans"/>
        </w:rPr>
        <w:t>2018) &lt;</w:t>
      </w:r>
      <w:r w:rsidRPr="00902E82">
        <w:t xml:space="preserve"> </w:t>
      </w:r>
      <w:r w:rsidRPr="004302B6">
        <w:t>https://reports.acara.edu.au/Home/Results#results</w:t>
      </w:r>
      <w:r w:rsidRPr="003D35A2">
        <w:rPr>
          <w:rFonts w:cs="Open Sans"/>
        </w:rPr>
        <w:t>&gt;.</w:t>
      </w:r>
    </w:p>
  </w:endnote>
  <w:endnote w:id="501">
    <w:p w14:paraId="316170DD" w14:textId="77777777" w:rsidR="00FD1665" w:rsidRPr="001E1B03" w:rsidRDefault="00FD1665" w:rsidP="001417E3">
      <w:pPr>
        <w:pStyle w:val="EndnoteText"/>
        <w:contextualSpacing/>
        <w:rPr>
          <w:rFonts w:cs="Open Sans"/>
          <w:lang w:val="it-IT"/>
        </w:rPr>
      </w:pPr>
      <w:r w:rsidRPr="003D35A2">
        <w:rPr>
          <w:rStyle w:val="EndnoteReference"/>
        </w:rPr>
        <w:endnoteRef/>
      </w:r>
      <w:r w:rsidRPr="001E1B03">
        <w:rPr>
          <w:rFonts w:cs="Open Sans"/>
          <w:lang w:val="it-IT"/>
        </w:rPr>
        <w:t xml:space="preserve"> OECD </w:t>
      </w:r>
      <w:r w:rsidRPr="001E1B03">
        <w:rPr>
          <w:rFonts w:cs="Open Sans"/>
          <w:i/>
          <w:iCs/>
          <w:lang w:val="it-IT"/>
        </w:rPr>
        <w:t>PISA</w:t>
      </w:r>
      <w:r w:rsidRPr="001E1B03">
        <w:rPr>
          <w:rFonts w:cs="Open Sans"/>
          <w:lang w:val="it-IT"/>
        </w:rPr>
        <w:t xml:space="preserve"> &lt;</w:t>
      </w:r>
      <w:r w:rsidRPr="001E1B03">
        <w:rPr>
          <w:rFonts w:eastAsiaTheme="majorEastAsia" w:cs="Open Sans"/>
          <w:lang w:val="it-IT"/>
        </w:rPr>
        <w:t>www.oecd-ilibrary.org/education/pisa_19963777</w:t>
      </w:r>
      <w:r w:rsidRPr="001E1B03">
        <w:rPr>
          <w:rFonts w:cs="Open Sans"/>
          <w:lang w:val="it-IT"/>
        </w:rPr>
        <w:t>&gt;.</w:t>
      </w:r>
    </w:p>
  </w:endnote>
  <w:endnote w:id="502">
    <w:p w14:paraId="02339625" w14:textId="77777777" w:rsidR="00FD1665" w:rsidRPr="003D35A2" w:rsidRDefault="00FD1665" w:rsidP="001417E3">
      <w:pPr>
        <w:pStyle w:val="EndnoteText"/>
        <w:contextualSpacing/>
        <w:rPr>
          <w:rFonts w:cs="Open Sans"/>
        </w:rPr>
      </w:pPr>
      <w:r w:rsidRPr="003D35A2">
        <w:rPr>
          <w:rStyle w:val="EndnoteReference"/>
        </w:rPr>
        <w:endnoteRef/>
      </w:r>
      <w:r w:rsidRPr="003D35A2">
        <w:rPr>
          <w:rFonts w:cs="Open Sans"/>
        </w:rPr>
        <w:t xml:space="preserve"> OECD Education GPS, </w:t>
      </w:r>
      <w:r w:rsidRPr="003D35A2">
        <w:rPr>
          <w:rFonts w:cs="Open Sans"/>
          <w:i/>
          <w:iCs/>
        </w:rPr>
        <w:t xml:space="preserve">Australia Student Performance </w:t>
      </w:r>
      <w:r w:rsidRPr="003D35A2">
        <w:rPr>
          <w:rFonts w:cs="Open Sans"/>
        </w:rPr>
        <w:t>(PISA 2015)</w:t>
      </w:r>
      <w:r>
        <w:rPr>
          <w:rFonts w:cs="Open Sans"/>
        </w:rPr>
        <w:t>.</w:t>
      </w:r>
      <w:r w:rsidRPr="003D35A2">
        <w:rPr>
          <w:rFonts w:cs="Open Sans"/>
        </w:rPr>
        <w:t xml:space="preserve"> </w:t>
      </w:r>
    </w:p>
  </w:endnote>
  <w:endnote w:id="503">
    <w:p w14:paraId="43C6D08B" w14:textId="77777777" w:rsidR="00FD1665" w:rsidRPr="003D35A2" w:rsidRDefault="00FD1665" w:rsidP="001417E3">
      <w:pPr>
        <w:pStyle w:val="EndnoteText"/>
        <w:contextualSpacing/>
        <w:rPr>
          <w:rFonts w:cs="Open Sans"/>
        </w:rPr>
      </w:pPr>
      <w:r w:rsidRPr="003D35A2">
        <w:rPr>
          <w:rStyle w:val="EndnoteReference"/>
        </w:rPr>
        <w:endnoteRef/>
      </w:r>
      <w:r w:rsidRPr="003D35A2">
        <w:rPr>
          <w:rFonts w:cs="Open Sans"/>
        </w:rPr>
        <w:t xml:space="preserve"> World Health Organisation, </w:t>
      </w:r>
      <w:r w:rsidRPr="003D35A2">
        <w:rPr>
          <w:rFonts w:cs="Open Sans"/>
          <w:shd w:val="clear" w:color="auto" w:fill="FFFFFF"/>
        </w:rPr>
        <w:t xml:space="preserve">Global school-based student health survey (GSHS) </w:t>
      </w:r>
      <w:r w:rsidRPr="003D35A2">
        <w:rPr>
          <w:rFonts w:cs="Open Sans"/>
        </w:rPr>
        <w:t>&lt;</w:t>
      </w:r>
      <w:r w:rsidRPr="00C41660">
        <w:rPr>
          <w:rFonts w:eastAsiaTheme="majorEastAsia" w:cs="Open Sans"/>
        </w:rPr>
        <w:t>www.who.int/ncds/surveillance/gshs/en/</w:t>
      </w:r>
      <w:r w:rsidRPr="003D35A2">
        <w:rPr>
          <w:rFonts w:cs="Open Sans"/>
        </w:rPr>
        <w:t>&gt;.</w:t>
      </w:r>
    </w:p>
  </w:endnote>
  <w:endnote w:id="504">
    <w:p w14:paraId="5013BDD1" w14:textId="77777777" w:rsidR="00FD1665" w:rsidRPr="003D35A2" w:rsidRDefault="00FD1665" w:rsidP="00697E77">
      <w:pPr>
        <w:pStyle w:val="EndnoteText"/>
        <w:contextualSpacing/>
        <w:rPr>
          <w:rFonts w:cs="Open Sans"/>
        </w:rPr>
      </w:pPr>
      <w:r w:rsidRPr="003D35A2">
        <w:rPr>
          <w:rStyle w:val="EndnoteReference"/>
        </w:rPr>
        <w:endnoteRef/>
      </w:r>
      <w:r w:rsidRPr="003D35A2">
        <w:rPr>
          <w:rFonts w:cs="Open Sans"/>
        </w:rPr>
        <w:t xml:space="preserve"> Australian Human Rights Commission, </w:t>
      </w:r>
      <w:r w:rsidRPr="003D35A2">
        <w:rPr>
          <w:rFonts w:cs="Open Sans"/>
          <w:i/>
        </w:rPr>
        <w:t xml:space="preserve">Resilient Individuals: Sexual Orientation, Gender Identity &amp; Intersex Rights </w:t>
      </w:r>
      <w:r w:rsidRPr="003D35A2">
        <w:rPr>
          <w:rFonts w:cs="Open Sans"/>
        </w:rPr>
        <w:t>(</w:t>
      </w:r>
      <w:r>
        <w:rPr>
          <w:rFonts w:cs="Open Sans"/>
        </w:rPr>
        <w:t xml:space="preserve">Report, </w:t>
      </w:r>
      <w:r w:rsidRPr="003D35A2">
        <w:rPr>
          <w:rFonts w:cs="Open Sans"/>
        </w:rPr>
        <w:t>2015</w:t>
      </w:r>
      <w:r w:rsidRPr="003D35A2">
        <w:rPr>
          <w:rFonts w:cs="Open Sans"/>
          <w:i/>
        </w:rPr>
        <w:t xml:space="preserve">) </w:t>
      </w:r>
      <w:r w:rsidRPr="003D35A2">
        <w:rPr>
          <w:rFonts w:cs="Open Sans"/>
        </w:rPr>
        <w:t>41.</w:t>
      </w:r>
    </w:p>
  </w:endnote>
  <w:endnote w:id="505">
    <w:p w14:paraId="2065E04E" w14:textId="77777777" w:rsidR="00FD1665" w:rsidRPr="003D35A2" w:rsidRDefault="00FD1665" w:rsidP="00697E77">
      <w:pPr>
        <w:pStyle w:val="EndnoteText"/>
        <w:contextualSpacing/>
        <w:rPr>
          <w:rFonts w:cs="Open Sans"/>
        </w:rPr>
      </w:pPr>
      <w:r w:rsidRPr="003D35A2">
        <w:rPr>
          <w:rStyle w:val="EndnoteReference"/>
        </w:rPr>
        <w:endnoteRef/>
      </w:r>
      <w:r w:rsidRPr="003D35A2">
        <w:rPr>
          <w:rFonts w:cs="Open Sans"/>
        </w:rPr>
        <w:t xml:space="preserve"> </w:t>
      </w:r>
      <w:r w:rsidRPr="00405112">
        <w:rPr>
          <w:rFonts w:cs="Open Sans"/>
        </w:rPr>
        <w:t xml:space="preserve">United Nations Committee on the Rights of the Child, </w:t>
      </w:r>
      <w:r w:rsidRPr="00405112">
        <w:rPr>
          <w:rFonts w:cs="Open Sans"/>
          <w:i/>
          <w:iCs/>
        </w:rPr>
        <w:t>Concluding Observations on the Combined Fifth and Sixth Periodic Reports of Australia</w:t>
      </w:r>
      <w:r w:rsidRPr="00405112">
        <w:rPr>
          <w:rFonts w:cs="Open Sans"/>
        </w:rPr>
        <w:t>, 82nd Sess, UN Doc CRC/C/AUS/CO/5-6 (30 September 2019)</w:t>
      </w:r>
      <w:r w:rsidRPr="003D35A2">
        <w:rPr>
          <w:rFonts w:cs="Open Sans"/>
        </w:rPr>
        <w:t xml:space="preserve"> </w:t>
      </w:r>
      <w:r>
        <w:rPr>
          <w:rFonts w:cs="Open Sans"/>
        </w:rPr>
        <w:t xml:space="preserve">para </w:t>
      </w:r>
      <w:r w:rsidRPr="003D35A2">
        <w:rPr>
          <w:rFonts w:cs="Open Sans"/>
        </w:rPr>
        <w:t>43(e).</w:t>
      </w:r>
    </w:p>
  </w:endnote>
  <w:endnote w:id="506">
    <w:p w14:paraId="01F49379" w14:textId="77777777" w:rsidR="00FD1665" w:rsidRPr="003D35A2" w:rsidRDefault="00FD1665" w:rsidP="00E92737">
      <w:pPr>
        <w:pStyle w:val="EndnoteText"/>
        <w:contextualSpacing/>
        <w:rPr>
          <w:rFonts w:cs="Open Sans"/>
        </w:rPr>
      </w:pPr>
      <w:r w:rsidRPr="003D35A2">
        <w:rPr>
          <w:rStyle w:val="EndnoteReference"/>
        </w:rPr>
        <w:endnoteRef/>
      </w:r>
      <w:r w:rsidRPr="003D35A2">
        <w:rPr>
          <w:rFonts w:cs="Open Sans"/>
        </w:rPr>
        <w:t xml:space="preserve"> Education Services Australia, </w:t>
      </w:r>
      <w:r w:rsidRPr="003D35A2">
        <w:rPr>
          <w:rFonts w:cs="Open Sans"/>
          <w:i/>
        </w:rPr>
        <w:t>Reports and Publications</w:t>
      </w:r>
      <w:r w:rsidRPr="003D35A2">
        <w:rPr>
          <w:rFonts w:cs="Open Sans"/>
        </w:rPr>
        <w:t xml:space="preserve"> (2018) &lt;</w:t>
      </w:r>
      <w:r w:rsidRPr="00C41660">
        <w:rPr>
          <w:rFonts w:cs="Open Sans"/>
        </w:rPr>
        <w:t>www.educationcouncil.edu.au/EC-Reports-and-Publications.aspx</w:t>
      </w:r>
      <w:r w:rsidRPr="003D35A2">
        <w:rPr>
          <w:rFonts w:cs="Open Sans"/>
        </w:rPr>
        <w:t>&gt;.</w:t>
      </w:r>
    </w:p>
  </w:endnote>
  <w:endnote w:id="507">
    <w:p w14:paraId="1ECA2A14" w14:textId="77777777" w:rsidR="00FD1665" w:rsidRPr="003D35A2" w:rsidRDefault="00FD1665" w:rsidP="00E92737">
      <w:pPr>
        <w:pStyle w:val="EndnoteText"/>
        <w:contextualSpacing/>
        <w:rPr>
          <w:rFonts w:cs="Open Sans"/>
        </w:rPr>
      </w:pPr>
      <w:r w:rsidRPr="003D35A2">
        <w:rPr>
          <w:rStyle w:val="EndnoteReference"/>
        </w:rPr>
        <w:endnoteRef/>
      </w:r>
      <w:r w:rsidRPr="003D35A2">
        <w:rPr>
          <w:rFonts w:cs="Open Sans"/>
        </w:rPr>
        <w:t xml:space="preserve"> Education Services Australia, </w:t>
      </w:r>
      <w:r w:rsidRPr="003D35A2">
        <w:rPr>
          <w:rFonts w:cs="Open Sans"/>
          <w:i/>
        </w:rPr>
        <w:t>2017 data on students in Australian schools receiving adjustments for disability</w:t>
      </w:r>
      <w:r w:rsidRPr="003D35A2">
        <w:rPr>
          <w:rFonts w:cs="Open Sans"/>
        </w:rPr>
        <w:t xml:space="preserve"> (2017) 2 &lt;</w:t>
      </w:r>
      <w:r w:rsidRPr="00C41660">
        <w:rPr>
          <w:rFonts w:cs="Open Sans"/>
        </w:rPr>
        <w:t>www.educationcouncil.edu.au/site/DefaultSite/filesystem/documents/Reports%20and%20publications/Publications/Glossy%202017%20NCCD%20Public%20Report%20FINAL.pdf</w:t>
      </w:r>
      <w:r w:rsidRPr="003D35A2">
        <w:rPr>
          <w:rFonts w:cs="Open Sans"/>
        </w:rPr>
        <w:t>&gt;.</w:t>
      </w:r>
    </w:p>
  </w:endnote>
  <w:endnote w:id="508">
    <w:p w14:paraId="4CBCFFAF" w14:textId="77777777" w:rsidR="00FD1665" w:rsidRPr="003D35A2" w:rsidRDefault="00FD1665" w:rsidP="00E92737">
      <w:pPr>
        <w:pStyle w:val="EndnoteText"/>
        <w:contextualSpacing/>
        <w:rPr>
          <w:rFonts w:cs="Open Sans"/>
        </w:rPr>
      </w:pPr>
      <w:r w:rsidRPr="003D35A2">
        <w:rPr>
          <w:rStyle w:val="EndnoteReference"/>
        </w:rPr>
        <w:endnoteRef/>
      </w:r>
      <w:r w:rsidRPr="003D35A2">
        <w:rPr>
          <w:rFonts w:cs="Open Sans"/>
        </w:rPr>
        <w:t xml:space="preserve"> Education Services Australia, </w:t>
      </w:r>
      <w:r w:rsidRPr="003D35A2">
        <w:rPr>
          <w:rFonts w:cs="Open Sans"/>
          <w:i/>
        </w:rPr>
        <w:t>2017 Data on students in Australian schools receiving adjustments for disability</w:t>
      </w:r>
      <w:r w:rsidRPr="003D35A2">
        <w:rPr>
          <w:rFonts w:cs="Open Sans"/>
        </w:rPr>
        <w:t xml:space="preserve"> (2017) 3 &lt;</w:t>
      </w:r>
      <w:r w:rsidRPr="00C41660">
        <w:rPr>
          <w:rFonts w:cs="Open Sans"/>
        </w:rPr>
        <w:t>www.educationcouncil.edu.au/site/DefaultSite/filesystem/documents/Reports%20and%20publications/Publications/Glossy%202017%20NCCD%20Public%20Report%20FINAL.pdf</w:t>
      </w:r>
      <w:r w:rsidRPr="003D35A2">
        <w:rPr>
          <w:rFonts w:cs="Open Sans"/>
        </w:rPr>
        <w:t>&gt;.</w:t>
      </w:r>
    </w:p>
  </w:endnote>
  <w:endnote w:id="509">
    <w:p w14:paraId="09A9B2D2" w14:textId="77777777" w:rsidR="00FD1665" w:rsidRPr="003D35A2" w:rsidRDefault="00FD1665" w:rsidP="00E92737">
      <w:pPr>
        <w:pStyle w:val="EndnoteText"/>
        <w:contextualSpacing/>
        <w:rPr>
          <w:rFonts w:cs="Open Sans"/>
        </w:rPr>
      </w:pPr>
      <w:r w:rsidRPr="003D35A2">
        <w:rPr>
          <w:rStyle w:val="EndnoteReference"/>
        </w:rPr>
        <w:endnoteRef/>
      </w:r>
      <w:r w:rsidRPr="003D35A2">
        <w:rPr>
          <w:rFonts w:cs="Open Sans"/>
        </w:rPr>
        <w:t xml:space="preserve"> Nationally Consistent Collection of Data on School Students with Disability, </w:t>
      </w:r>
      <w:r w:rsidRPr="003D35A2">
        <w:rPr>
          <w:rFonts w:cs="Open Sans"/>
          <w:i/>
          <w:iCs/>
        </w:rPr>
        <w:t>NCCD quick guide 2019</w:t>
      </w:r>
      <w:r w:rsidRPr="003D35A2">
        <w:rPr>
          <w:rFonts w:cs="Open Sans"/>
        </w:rPr>
        <w:t xml:space="preserve"> (May 2019) 11 &lt; </w:t>
      </w:r>
      <w:r w:rsidRPr="00C41660">
        <w:rPr>
          <w:rFonts w:cs="Open Sans"/>
        </w:rPr>
        <w:t>www.nccd.edu.au/sites/default/files/quick_guide.pdf</w:t>
      </w:r>
      <w:r w:rsidRPr="003D35A2">
        <w:rPr>
          <w:rFonts w:cs="Open Sans"/>
        </w:rPr>
        <w:t>&gt;.</w:t>
      </w:r>
    </w:p>
  </w:endnote>
  <w:endnote w:id="510">
    <w:p w14:paraId="4E3DD863" w14:textId="77777777" w:rsidR="00FD1665" w:rsidRPr="003D35A2" w:rsidRDefault="00FD1665" w:rsidP="00E92737">
      <w:pPr>
        <w:pStyle w:val="EndnoteText"/>
        <w:contextualSpacing/>
        <w:rPr>
          <w:rFonts w:cs="Open Sans"/>
        </w:rPr>
      </w:pPr>
      <w:r w:rsidRPr="003D35A2">
        <w:rPr>
          <w:rStyle w:val="EndnoteReference"/>
        </w:rPr>
        <w:endnoteRef/>
      </w:r>
      <w:r w:rsidRPr="003D35A2">
        <w:rPr>
          <w:rFonts w:cs="Open Sans"/>
        </w:rPr>
        <w:t xml:space="preserve"> Eleanor Jenkin, Claire Spivakovsky, Sarah Joseph and Marius Smith, </w:t>
      </w:r>
      <w:r w:rsidRPr="003D35A2">
        <w:rPr>
          <w:rFonts w:cs="Open Sans"/>
          <w:i/>
        </w:rPr>
        <w:t xml:space="preserve">Improving Education Outcomes for Children with Disability in Victoria </w:t>
      </w:r>
      <w:r w:rsidRPr="003D35A2">
        <w:rPr>
          <w:rFonts w:cs="Open Sans"/>
        </w:rPr>
        <w:t>(The Monash University Castan Centre for Human Rights</w:t>
      </w:r>
      <w:r>
        <w:rPr>
          <w:rFonts w:cs="Open Sans"/>
        </w:rPr>
        <w:t>,</w:t>
      </w:r>
      <w:r w:rsidRPr="003D35A2">
        <w:rPr>
          <w:rFonts w:cs="Open Sans"/>
        </w:rPr>
        <w:t xml:space="preserve"> 2018).</w:t>
      </w:r>
    </w:p>
  </w:endnote>
  <w:endnote w:id="511">
    <w:p w14:paraId="05622C17" w14:textId="77777777" w:rsidR="00FD1665" w:rsidRPr="003D35A2" w:rsidRDefault="00FD1665" w:rsidP="00E92737">
      <w:pPr>
        <w:pStyle w:val="EndnoteText"/>
        <w:contextualSpacing/>
        <w:rPr>
          <w:rFonts w:cs="Open Sans"/>
        </w:rPr>
      </w:pPr>
      <w:r w:rsidRPr="003D35A2">
        <w:rPr>
          <w:rStyle w:val="EndnoteReference"/>
        </w:rPr>
        <w:endnoteRef/>
      </w:r>
      <w:r w:rsidRPr="003D35A2">
        <w:rPr>
          <w:rFonts w:cs="Open Sans"/>
        </w:rPr>
        <w:t xml:space="preserve"> Children and Young People with Disability Australia, </w:t>
      </w:r>
      <w:r w:rsidRPr="003D35A2">
        <w:rPr>
          <w:rFonts w:cs="Open Sans"/>
          <w:i/>
        </w:rPr>
        <w:t>CYDA Education Survey 2017</w:t>
      </w:r>
      <w:r w:rsidRPr="003D35A2">
        <w:rPr>
          <w:rFonts w:cs="Open Sans"/>
        </w:rPr>
        <w:t xml:space="preserve"> (2017)</w:t>
      </w:r>
      <w:r w:rsidRPr="003D35A2">
        <w:rPr>
          <w:rFonts w:cs="Open Sans"/>
          <w:i/>
        </w:rPr>
        <w:t xml:space="preserve"> &lt;</w:t>
      </w:r>
      <w:r w:rsidRPr="00C41660">
        <w:rPr>
          <w:rFonts w:cs="Open Sans"/>
        </w:rPr>
        <w:t>www.cyda.org.au/education-survey-results-2017</w:t>
      </w:r>
      <w:r w:rsidRPr="003D35A2">
        <w:rPr>
          <w:rFonts w:cs="Open Sans"/>
        </w:rPr>
        <w:t>&gt;.</w:t>
      </w:r>
    </w:p>
  </w:endnote>
  <w:endnote w:id="512">
    <w:p w14:paraId="22421180" w14:textId="77777777" w:rsidR="00FD1665" w:rsidRPr="003D35A2" w:rsidRDefault="00FD1665" w:rsidP="00E92737">
      <w:pPr>
        <w:pStyle w:val="EndnoteText"/>
        <w:contextualSpacing/>
        <w:rPr>
          <w:rFonts w:cs="Open Sans"/>
          <w:i/>
        </w:rPr>
      </w:pPr>
      <w:r w:rsidRPr="003D35A2">
        <w:rPr>
          <w:rStyle w:val="EndnoteReference"/>
        </w:rPr>
        <w:endnoteRef/>
      </w:r>
      <w:r w:rsidRPr="003D35A2">
        <w:rPr>
          <w:rFonts w:cs="Open Sans"/>
        </w:rPr>
        <w:t xml:space="preserve"> Australian Human Rights Commission, </w:t>
      </w:r>
      <w:r w:rsidRPr="003D35A2">
        <w:rPr>
          <w:rFonts w:cs="Open Sans"/>
          <w:i/>
        </w:rPr>
        <w:t xml:space="preserve">Shaping our Future: discussions on disability rights </w:t>
      </w:r>
      <w:r w:rsidRPr="003D35A2">
        <w:rPr>
          <w:rFonts w:cs="Open Sans"/>
        </w:rPr>
        <w:t>(6 April 2017) &lt;</w:t>
      </w:r>
      <w:r w:rsidRPr="00C41660">
        <w:rPr>
          <w:rFonts w:cs="Open Sans"/>
        </w:rPr>
        <w:t>www.humanrights.gov.au/our-work/disability-rights/projects/shaping-our-future-discussions-disability-rights</w:t>
      </w:r>
      <w:r w:rsidRPr="003D35A2">
        <w:rPr>
          <w:rStyle w:val="Hyperlink"/>
        </w:rPr>
        <w:t>&gt;</w:t>
      </w:r>
      <w:r w:rsidRPr="003D35A2">
        <w:rPr>
          <w:rFonts w:cs="Open Sans"/>
        </w:rPr>
        <w:t>.</w:t>
      </w:r>
    </w:p>
  </w:endnote>
  <w:endnote w:id="513">
    <w:p w14:paraId="5BA6163E" w14:textId="77777777" w:rsidR="00FD1665" w:rsidRPr="003D35A2" w:rsidRDefault="00FD1665" w:rsidP="00E92737">
      <w:pPr>
        <w:pStyle w:val="EndnoteText"/>
        <w:contextualSpacing/>
        <w:rPr>
          <w:rFonts w:cs="Open Sans"/>
        </w:rPr>
      </w:pPr>
      <w:r w:rsidRPr="003D35A2">
        <w:rPr>
          <w:rStyle w:val="EndnoteReference"/>
        </w:rPr>
        <w:endnoteRef/>
      </w:r>
      <w:r w:rsidRPr="003D35A2">
        <w:rPr>
          <w:rFonts w:cs="Open Sans"/>
        </w:rPr>
        <w:t xml:space="preserve"> </w:t>
      </w:r>
      <w:r w:rsidRPr="00405112">
        <w:rPr>
          <w:rFonts w:cs="Open Sans"/>
        </w:rPr>
        <w:t xml:space="preserve">United Nations Committee on the Rights of the Child, </w:t>
      </w:r>
      <w:r w:rsidRPr="00405112">
        <w:rPr>
          <w:rFonts w:cs="Open Sans"/>
          <w:i/>
          <w:iCs/>
        </w:rPr>
        <w:t>Concluding Observations on the Combined Fifth and Sixth Periodic Reports of Australia</w:t>
      </w:r>
      <w:r w:rsidRPr="00405112">
        <w:rPr>
          <w:rFonts w:cs="Open Sans"/>
        </w:rPr>
        <w:t xml:space="preserve">, 82nd Sess, UN Doc CRC/C/AUS/CO/5-6 (30 September 2019) </w:t>
      </w:r>
      <w:r>
        <w:rPr>
          <w:rFonts w:cs="Open Sans"/>
        </w:rPr>
        <w:t xml:space="preserve">para </w:t>
      </w:r>
      <w:r w:rsidRPr="003D35A2">
        <w:rPr>
          <w:rFonts w:cs="Open Sans"/>
        </w:rPr>
        <w:t>43(c).</w:t>
      </w:r>
    </w:p>
  </w:endnote>
  <w:endnote w:id="514">
    <w:p w14:paraId="530F7DE7" w14:textId="77777777" w:rsidR="00FD1665" w:rsidRPr="003D35A2" w:rsidRDefault="00FD1665" w:rsidP="002D53B5">
      <w:pPr>
        <w:pStyle w:val="EndnoteText"/>
        <w:contextualSpacing/>
        <w:rPr>
          <w:rFonts w:cs="Open Sans"/>
        </w:rPr>
      </w:pPr>
      <w:r w:rsidRPr="003D35A2">
        <w:rPr>
          <w:rStyle w:val="EndnoteReference"/>
        </w:rPr>
        <w:endnoteRef/>
      </w:r>
      <w:r w:rsidRPr="003D35A2">
        <w:rPr>
          <w:rFonts w:cs="Open Sans"/>
        </w:rPr>
        <w:t xml:space="preserve"> Johanna Wyn, Rimi Khan and Babak Dadvand, </w:t>
      </w:r>
      <w:r w:rsidRPr="003D35A2">
        <w:rPr>
          <w:rFonts w:cs="Open Sans"/>
          <w:i/>
          <w:iCs/>
        </w:rPr>
        <w:t>Multicultural Youth Australia Census</w:t>
      </w:r>
      <w:r>
        <w:rPr>
          <w:rFonts w:cs="Open Sans"/>
          <w:i/>
          <w:iCs/>
        </w:rPr>
        <w:t xml:space="preserve"> Status Report 2017/18, </w:t>
      </w:r>
      <w:r w:rsidRPr="00347EF9">
        <w:rPr>
          <w:rFonts w:cs="Open Sans"/>
        </w:rPr>
        <w:t>University of Melbourne</w:t>
      </w:r>
      <w:r w:rsidRPr="003D35A2">
        <w:rPr>
          <w:rFonts w:cs="Open Sans"/>
        </w:rPr>
        <w:t xml:space="preserve"> (2018</w:t>
      </w:r>
      <w:r>
        <w:rPr>
          <w:rFonts w:cs="Open Sans"/>
        </w:rPr>
        <w:t xml:space="preserve">) </w:t>
      </w:r>
      <w:r w:rsidRPr="003D35A2">
        <w:rPr>
          <w:rFonts w:cs="Open Sans"/>
        </w:rPr>
        <w:t>&lt;</w:t>
      </w:r>
      <w:r w:rsidRPr="00C41660">
        <w:rPr>
          <w:rFonts w:cs="Open Sans"/>
        </w:rPr>
        <w:t>www.education.unimelb.edu.au/__data/assets/pdf_file/0011/2972036/MY-Aust-Report-17-18.pdf</w:t>
      </w:r>
      <w:r w:rsidRPr="003D35A2">
        <w:rPr>
          <w:rFonts w:cs="Open Sans"/>
        </w:rPr>
        <w:t>&gt;.</w:t>
      </w:r>
    </w:p>
  </w:endnote>
  <w:endnote w:id="515">
    <w:p w14:paraId="145DE63B" w14:textId="77777777" w:rsidR="00FD1665" w:rsidRPr="003D35A2" w:rsidRDefault="00FD1665" w:rsidP="002D53B5">
      <w:pPr>
        <w:pStyle w:val="EndnoteText"/>
        <w:contextualSpacing/>
        <w:rPr>
          <w:rFonts w:cs="Open Sans"/>
        </w:rPr>
      </w:pPr>
      <w:r w:rsidRPr="003D35A2">
        <w:rPr>
          <w:rStyle w:val="EndnoteReference"/>
        </w:rPr>
        <w:endnoteRef/>
      </w:r>
      <w:r w:rsidRPr="003D35A2">
        <w:rPr>
          <w:rFonts w:cs="Open Sans"/>
        </w:rPr>
        <w:t xml:space="preserve"> Johanna Wyn, Rimi Khan and Babak Dadvand, </w:t>
      </w:r>
      <w:r w:rsidRPr="003D35A2">
        <w:rPr>
          <w:rFonts w:cs="Open Sans"/>
          <w:i/>
          <w:iCs/>
        </w:rPr>
        <w:t>Multicultural Youth Australia Census</w:t>
      </w:r>
      <w:r>
        <w:rPr>
          <w:rFonts w:cs="Open Sans"/>
          <w:i/>
          <w:iCs/>
        </w:rPr>
        <w:t xml:space="preserve"> Status Report 2017/18, </w:t>
      </w:r>
      <w:r w:rsidRPr="00347EF9">
        <w:rPr>
          <w:rFonts w:cs="Open Sans"/>
        </w:rPr>
        <w:t>University of Melbourne</w:t>
      </w:r>
      <w:r w:rsidRPr="003D35A2">
        <w:rPr>
          <w:rFonts w:cs="Open Sans"/>
        </w:rPr>
        <w:t xml:space="preserve"> (2018) 2 &lt;</w:t>
      </w:r>
      <w:r w:rsidRPr="00C41660">
        <w:rPr>
          <w:rFonts w:cs="Open Sans"/>
        </w:rPr>
        <w:t>www.education.unimelb.edu.au/__data/assets/pdf_file/0011/2972036/MY-Aust-Report-17-18.pdf</w:t>
      </w:r>
      <w:r w:rsidRPr="003D35A2">
        <w:rPr>
          <w:rFonts w:cs="Open Sans"/>
        </w:rPr>
        <w:t>&gt;.</w:t>
      </w:r>
    </w:p>
  </w:endnote>
  <w:endnote w:id="516">
    <w:p w14:paraId="71561AB4" w14:textId="77777777" w:rsidR="00FD1665" w:rsidRPr="003D35A2" w:rsidRDefault="00FD1665" w:rsidP="002D53B5">
      <w:pPr>
        <w:pStyle w:val="EndnoteText"/>
        <w:contextualSpacing/>
        <w:rPr>
          <w:rFonts w:cs="Open Sans"/>
        </w:rPr>
      </w:pPr>
      <w:r w:rsidRPr="003D35A2">
        <w:rPr>
          <w:rStyle w:val="EndnoteReference"/>
        </w:rPr>
        <w:endnoteRef/>
      </w:r>
      <w:r w:rsidRPr="003D35A2">
        <w:rPr>
          <w:rFonts w:cs="Open Sans"/>
        </w:rPr>
        <w:t xml:space="preserve"> Johanna Wyn, Rimi Khan and Babak Dadvand, </w:t>
      </w:r>
      <w:r w:rsidRPr="003D35A2">
        <w:rPr>
          <w:rFonts w:cs="Open Sans"/>
          <w:i/>
          <w:iCs/>
        </w:rPr>
        <w:t>Multicultural Youth Australia Census</w:t>
      </w:r>
      <w:r>
        <w:rPr>
          <w:rFonts w:cs="Open Sans"/>
          <w:i/>
          <w:iCs/>
        </w:rPr>
        <w:t xml:space="preserve"> Status Report 2017/18, </w:t>
      </w:r>
      <w:r w:rsidRPr="00347EF9">
        <w:rPr>
          <w:rFonts w:cs="Open Sans"/>
        </w:rPr>
        <w:t>University of Melbourne</w:t>
      </w:r>
      <w:r w:rsidRPr="003D35A2">
        <w:rPr>
          <w:rFonts w:cs="Open Sans"/>
        </w:rPr>
        <w:t xml:space="preserve"> (2018</w:t>
      </w:r>
      <w:r>
        <w:rPr>
          <w:rFonts w:cs="Open Sans"/>
        </w:rPr>
        <w:t>)</w:t>
      </w:r>
      <w:r w:rsidRPr="003D35A2">
        <w:rPr>
          <w:rFonts w:cs="Open Sans"/>
        </w:rPr>
        <w:t xml:space="preserve"> ix &lt;</w:t>
      </w:r>
      <w:r w:rsidRPr="00C41660">
        <w:rPr>
          <w:rFonts w:cs="Open Sans"/>
        </w:rPr>
        <w:t>www.education.unimelb.edu.au/__data/assets/pdf_file/0011/2972036/MY-Aust-Report-17-18.pdf</w:t>
      </w:r>
      <w:r w:rsidRPr="003D35A2">
        <w:rPr>
          <w:rFonts w:cs="Open Sans"/>
        </w:rPr>
        <w:t>&gt;.</w:t>
      </w:r>
    </w:p>
  </w:endnote>
  <w:endnote w:id="517">
    <w:p w14:paraId="0F4B7137" w14:textId="77777777" w:rsidR="00FD1665" w:rsidRPr="003D35A2" w:rsidRDefault="00FD1665" w:rsidP="002D53B5">
      <w:pPr>
        <w:pStyle w:val="EndnoteText"/>
        <w:contextualSpacing/>
        <w:rPr>
          <w:rFonts w:cs="Open Sans"/>
        </w:rPr>
      </w:pPr>
      <w:r w:rsidRPr="003D35A2">
        <w:rPr>
          <w:rStyle w:val="EndnoteReference"/>
        </w:rPr>
        <w:endnoteRef/>
      </w:r>
      <w:r w:rsidRPr="003D35A2">
        <w:rPr>
          <w:rFonts w:cs="Open Sans"/>
        </w:rPr>
        <w:t xml:space="preserve"> Johanna Wyn, Rimi Khan and Babak Dadvand, </w:t>
      </w:r>
      <w:r w:rsidRPr="003D35A2">
        <w:rPr>
          <w:rFonts w:cs="Open Sans"/>
          <w:i/>
          <w:iCs/>
        </w:rPr>
        <w:t>The Multicultural Youth Australia Census</w:t>
      </w:r>
      <w:r>
        <w:rPr>
          <w:rFonts w:cs="Open Sans"/>
          <w:i/>
          <w:iCs/>
        </w:rPr>
        <w:t xml:space="preserve"> 2017/18, </w:t>
      </w:r>
      <w:r w:rsidRPr="00905BC7">
        <w:rPr>
          <w:rFonts w:cs="Open Sans"/>
        </w:rPr>
        <w:t>University of Melbourne</w:t>
      </w:r>
      <w:r w:rsidRPr="003D35A2">
        <w:rPr>
          <w:rFonts w:cs="Open Sans"/>
        </w:rPr>
        <w:t xml:space="preserve"> (2018) 18</w:t>
      </w:r>
      <w:r>
        <w:rPr>
          <w:rFonts w:cs="Open Sans"/>
        </w:rPr>
        <w:t xml:space="preserve"> </w:t>
      </w:r>
      <w:r w:rsidRPr="003D35A2">
        <w:rPr>
          <w:rFonts w:cs="Open Sans"/>
        </w:rPr>
        <w:t>&lt;</w:t>
      </w:r>
      <w:r w:rsidRPr="00C41660">
        <w:rPr>
          <w:rFonts w:cs="Open Sans"/>
        </w:rPr>
        <w:t>www.education.unimelb.edu.au/__data/assets/pdf_file/0011/2972036/MY-Aust-Report-17-18.pdf</w:t>
      </w:r>
      <w:r w:rsidRPr="003D35A2">
        <w:rPr>
          <w:rFonts w:cs="Open Sans"/>
        </w:rPr>
        <w:t>&gt;.</w:t>
      </w:r>
    </w:p>
  </w:endnote>
  <w:endnote w:id="518">
    <w:p w14:paraId="5C430E57" w14:textId="77777777" w:rsidR="00FD1665" w:rsidRPr="003D35A2" w:rsidRDefault="00FD1665" w:rsidP="002D53B5">
      <w:pPr>
        <w:pStyle w:val="EndnoteText"/>
        <w:contextualSpacing/>
        <w:rPr>
          <w:rFonts w:cs="Open Sans"/>
        </w:rPr>
      </w:pPr>
      <w:r w:rsidRPr="003D35A2">
        <w:rPr>
          <w:rStyle w:val="EndnoteReference"/>
        </w:rPr>
        <w:endnoteRef/>
      </w:r>
      <w:r w:rsidRPr="003D35A2">
        <w:rPr>
          <w:rFonts w:cs="Open Sans"/>
        </w:rPr>
        <w:t xml:space="preserve"> Australian Curriculum, Assessment and Reporting Authority, </w:t>
      </w:r>
      <w:r w:rsidRPr="003D35A2">
        <w:rPr>
          <w:rFonts w:cs="Open Sans"/>
          <w:i/>
          <w:iCs/>
        </w:rPr>
        <w:t>Student Diversity</w:t>
      </w:r>
      <w:r w:rsidRPr="003D35A2">
        <w:rPr>
          <w:rFonts w:cs="Open Sans"/>
        </w:rPr>
        <w:t xml:space="preserve"> &lt;</w:t>
      </w:r>
      <w:r w:rsidRPr="00C41660">
        <w:rPr>
          <w:rFonts w:eastAsiaTheme="majorEastAsia" w:cs="Open Sans"/>
        </w:rPr>
        <w:t>www.australiancurriculum.edu.au/resources/student-diversity/</w:t>
      </w:r>
      <w:r w:rsidRPr="003D35A2">
        <w:rPr>
          <w:rFonts w:cs="Open Sans"/>
        </w:rPr>
        <w:t>&gt;.</w:t>
      </w:r>
    </w:p>
  </w:endnote>
  <w:endnote w:id="519">
    <w:p w14:paraId="138A04C3" w14:textId="77777777" w:rsidR="00FD1665" w:rsidRPr="003D35A2" w:rsidRDefault="00FD1665" w:rsidP="002D53B5">
      <w:pPr>
        <w:pStyle w:val="EndnoteText"/>
        <w:contextualSpacing/>
        <w:rPr>
          <w:rFonts w:cs="Open Sans"/>
        </w:rPr>
      </w:pPr>
      <w:r w:rsidRPr="003D35A2">
        <w:rPr>
          <w:rStyle w:val="EndnoteReference"/>
        </w:rPr>
        <w:endnoteRef/>
      </w:r>
      <w:r w:rsidRPr="003D35A2">
        <w:rPr>
          <w:rFonts w:cs="Open Sans"/>
        </w:rPr>
        <w:t xml:space="preserve"> Australian Curriculum, Assessment and Reporting Authority, </w:t>
      </w:r>
      <w:r w:rsidRPr="003D35A2">
        <w:rPr>
          <w:rFonts w:cs="Open Sans"/>
          <w:i/>
          <w:iCs/>
        </w:rPr>
        <w:t xml:space="preserve">Students for whom EAL/D </w:t>
      </w:r>
      <w:r w:rsidRPr="003D35A2">
        <w:rPr>
          <w:rFonts w:cs="Open Sans"/>
        </w:rPr>
        <w:t>&lt;</w:t>
      </w:r>
      <w:r w:rsidRPr="00C41660">
        <w:rPr>
          <w:rFonts w:eastAsiaTheme="majorEastAsia" w:cs="Open Sans"/>
        </w:rPr>
        <w:t>www.australiancurriculum.edu.au/resources/student-diversity/students-for-whom-eald</w:t>
      </w:r>
      <w:r w:rsidRPr="003D35A2">
        <w:rPr>
          <w:rFonts w:cs="Open Sans"/>
        </w:rPr>
        <w:t>&gt;.</w:t>
      </w:r>
    </w:p>
  </w:endnote>
  <w:endnote w:id="520">
    <w:p w14:paraId="4043508A" w14:textId="77777777" w:rsidR="00FD1665" w:rsidRPr="003D35A2" w:rsidRDefault="00FD1665" w:rsidP="002D53B5">
      <w:pPr>
        <w:pStyle w:val="EndnoteText"/>
        <w:contextualSpacing/>
        <w:rPr>
          <w:rFonts w:cs="Open Sans"/>
        </w:rPr>
      </w:pPr>
      <w:r w:rsidRPr="003D35A2">
        <w:rPr>
          <w:rStyle w:val="EndnoteReference"/>
        </w:rPr>
        <w:endnoteRef/>
      </w:r>
      <w:r w:rsidRPr="003D35A2">
        <w:rPr>
          <w:rFonts w:cs="Open Sans"/>
        </w:rPr>
        <w:t xml:space="preserve"> New South Wales Government, </w:t>
      </w:r>
      <w:r w:rsidRPr="003D35A2">
        <w:rPr>
          <w:rFonts w:cs="Open Sans"/>
          <w:i/>
        </w:rPr>
        <w:t xml:space="preserve">NSW Ombudsman inquiry into behaviour management in schools: A Special Report to Parliament under s 31 of the Ombudsman Act 1974 </w:t>
      </w:r>
      <w:r w:rsidRPr="003D35A2">
        <w:rPr>
          <w:rFonts w:cs="Open Sans"/>
        </w:rPr>
        <w:t>(2017) 38</w:t>
      </w:r>
      <w:r>
        <w:rPr>
          <w:rFonts w:cs="Open Sans"/>
        </w:rPr>
        <w:t xml:space="preserve"> &lt;</w:t>
      </w:r>
      <w:r w:rsidRPr="00C41660">
        <w:rPr>
          <w:rFonts w:cs="Open Sans"/>
        </w:rPr>
        <w:t>www.ombo.nsw.gov.au/news-and-publications/publications/reports/community-and-disability-services/nsw-ombudsman-inquiry-into-behaviour-management-in-schools-august-2017</w:t>
      </w:r>
      <w:r>
        <w:rPr>
          <w:rFonts w:cs="Open Sans"/>
        </w:rPr>
        <w:t>&gt;.</w:t>
      </w:r>
    </w:p>
  </w:endnote>
  <w:endnote w:id="521">
    <w:p w14:paraId="71758D08" w14:textId="77777777" w:rsidR="00FD1665" w:rsidRPr="003D35A2" w:rsidRDefault="00FD1665" w:rsidP="002D53B5">
      <w:pPr>
        <w:pStyle w:val="EndnoteText"/>
        <w:contextualSpacing/>
        <w:rPr>
          <w:rFonts w:cs="Open Sans"/>
        </w:rPr>
      </w:pPr>
      <w:r w:rsidRPr="003D35A2">
        <w:rPr>
          <w:rStyle w:val="EndnoteReference"/>
        </w:rPr>
        <w:endnoteRef/>
      </w:r>
      <w:r w:rsidRPr="003D35A2">
        <w:rPr>
          <w:rFonts w:cs="Open Sans"/>
        </w:rPr>
        <w:t xml:space="preserve"> New South Wales Government, </w:t>
      </w:r>
      <w:r w:rsidRPr="003D35A2">
        <w:rPr>
          <w:rFonts w:cs="Open Sans"/>
          <w:i/>
        </w:rPr>
        <w:t xml:space="preserve">NSW Ombudsman inquiry into behaviour management in schools: A Special Report to Parliament under s 31 of the Ombudsman Act 1974 </w:t>
      </w:r>
      <w:r w:rsidRPr="003D35A2">
        <w:rPr>
          <w:rFonts w:cs="Open Sans"/>
        </w:rPr>
        <w:t>(2017) 46 &lt;</w:t>
      </w:r>
      <w:r w:rsidRPr="00C41660">
        <w:rPr>
          <w:rFonts w:cs="Open Sans"/>
        </w:rPr>
        <w:t>www.ombo.nsw.gov.au/news-and-publications/publications/reports/community-and-disability-services/nsw-ombudsman-inquiry-into-behaviour-management-in-schools-august-2017</w:t>
      </w:r>
      <w:r w:rsidRPr="003D35A2">
        <w:rPr>
          <w:rFonts w:cs="Open Sans"/>
        </w:rPr>
        <w:t>&gt;.</w:t>
      </w:r>
    </w:p>
  </w:endnote>
  <w:endnote w:id="522">
    <w:p w14:paraId="45B05003" w14:textId="77777777" w:rsidR="00FD1665" w:rsidRPr="003D35A2" w:rsidRDefault="00FD1665" w:rsidP="002D53B5">
      <w:pPr>
        <w:pStyle w:val="EndnoteText"/>
        <w:contextualSpacing/>
        <w:rPr>
          <w:rFonts w:cs="Open Sans"/>
        </w:rPr>
      </w:pPr>
      <w:r w:rsidRPr="003D35A2">
        <w:rPr>
          <w:rStyle w:val="EndnoteReference"/>
        </w:rPr>
        <w:endnoteRef/>
      </w:r>
      <w:r w:rsidRPr="003D35A2">
        <w:rPr>
          <w:rFonts w:cs="Open Sans"/>
        </w:rPr>
        <w:t xml:space="preserve"> New South Wales Department of Education, </w:t>
      </w:r>
      <w:r w:rsidRPr="003D35A2">
        <w:rPr>
          <w:rFonts w:cs="Open Sans"/>
          <w:i/>
        </w:rPr>
        <w:t>2016 Suspension and expulsion</w:t>
      </w:r>
      <w:r w:rsidRPr="003D35A2">
        <w:rPr>
          <w:rFonts w:cs="Open Sans"/>
        </w:rPr>
        <w:t xml:space="preserve"> (30 January 2018)</w:t>
      </w:r>
      <w:r>
        <w:rPr>
          <w:rFonts w:cs="Open Sans"/>
        </w:rPr>
        <w:t xml:space="preserve"> &lt;</w:t>
      </w:r>
      <w:r w:rsidRPr="00D62A13">
        <w:rPr>
          <w:rFonts w:eastAsiaTheme="majorEastAsia"/>
        </w:rPr>
        <w:t>https://data.cese.nsw.gov.au/data/dataset/suspensions-and-expulsions-in-nsw-government-schools</w:t>
      </w:r>
      <w:r>
        <w:rPr>
          <w:rFonts w:cs="Open Sans"/>
        </w:rPr>
        <w:t>&gt;</w:t>
      </w:r>
      <w:r w:rsidRPr="003D35A2">
        <w:rPr>
          <w:rFonts w:cs="Open Sans"/>
        </w:rPr>
        <w:t>.</w:t>
      </w:r>
    </w:p>
  </w:endnote>
  <w:endnote w:id="523">
    <w:p w14:paraId="17FA5058" w14:textId="77777777" w:rsidR="00FD1665" w:rsidRPr="003D35A2" w:rsidRDefault="00FD1665" w:rsidP="002D53B5">
      <w:pPr>
        <w:pStyle w:val="EndnoteText"/>
        <w:contextualSpacing/>
        <w:rPr>
          <w:rFonts w:cs="Open Sans"/>
        </w:rPr>
      </w:pPr>
      <w:r w:rsidRPr="003D35A2">
        <w:rPr>
          <w:rStyle w:val="EndnoteReference"/>
        </w:rPr>
        <w:endnoteRef/>
      </w:r>
      <w:r w:rsidRPr="003D35A2">
        <w:rPr>
          <w:rFonts w:cs="Open Sans"/>
        </w:rPr>
        <w:t xml:space="preserve"> United Nations Committee on the Rights of the Child, </w:t>
      </w:r>
      <w:r w:rsidRPr="003D35A2">
        <w:rPr>
          <w:rFonts w:cs="Open Sans"/>
          <w:i/>
          <w:iCs/>
        </w:rPr>
        <w:t>General Comment No. 5 (2003)</w:t>
      </w:r>
      <w:r w:rsidRPr="003D35A2">
        <w:rPr>
          <w:rFonts w:cs="Open Sans"/>
        </w:rPr>
        <w:t xml:space="preserve"> UN Doc CRC/GC/2003/5 (27 November 2003)</w:t>
      </w:r>
      <w:r>
        <w:rPr>
          <w:rFonts w:cs="Open Sans"/>
        </w:rPr>
        <w:t xml:space="preserve"> </w:t>
      </w:r>
      <w:r w:rsidRPr="003D35A2">
        <w:rPr>
          <w:rFonts w:cs="Open Sans"/>
        </w:rPr>
        <w:t>[48-50]</w:t>
      </w:r>
      <w:r>
        <w:rPr>
          <w:rFonts w:cs="Open Sans"/>
        </w:rPr>
        <w:t>.</w:t>
      </w:r>
    </w:p>
  </w:endnote>
  <w:endnote w:id="524">
    <w:p w14:paraId="78E8FDDB" w14:textId="77777777" w:rsidR="00FD1665" w:rsidRPr="003D35A2" w:rsidRDefault="00FD1665" w:rsidP="002D53B5">
      <w:pPr>
        <w:pStyle w:val="EndnoteText"/>
        <w:contextualSpacing/>
        <w:rPr>
          <w:rFonts w:cs="Open Sans"/>
        </w:rPr>
      </w:pPr>
      <w:r w:rsidRPr="003D35A2">
        <w:rPr>
          <w:rStyle w:val="EndnoteReference"/>
        </w:rPr>
        <w:endnoteRef/>
      </w:r>
      <w:r w:rsidRPr="003D35A2">
        <w:rPr>
          <w:rFonts w:cs="Open Sans"/>
        </w:rPr>
        <w:t xml:space="preserve"> United Nations Committee on the Rights of the Child, </w:t>
      </w:r>
      <w:r w:rsidRPr="003D35A2">
        <w:rPr>
          <w:rFonts w:cs="Open Sans"/>
          <w:i/>
          <w:iCs/>
        </w:rPr>
        <w:t>Consideration of reports submitted by States parties under article 44 of the Convention</w:t>
      </w:r>
      <w:r w:rsidRPr="003D35A2">
        <w:rPr>
          <w:rFonts w:cs="Open Sans"/>
        </w:rPr>
        <w:t xml:space="preserve"> </w:t>
      </w:r>
      <w:r w:rsidRPr="003D35A2">
        <w:rPr>
          <w:rFonts w:cs="Open Sans"/>
          <w:i/>
          <w:iCs/>
        </w:rPr>
        <w:t>Concluding Observations: Australia</w:t>
      </w:r>
      <w:r w:rsidRPr="003D35A2">
        <w:rPr>
          <w:rFonts w:cs="Open Sans"/>
        </w:rPr>
        <w:t>, UN Doc CRC/C/AUS/CO/4 (28 August 2012) [22]</w:t>
      </w:r>
      <w:r>
        <w:rPr>
          <w:rFonts w:cs="Open Sans"/>
        </w:rPr>
        <w:t>.</w:t>
      </w:r>
    </w:p>
  </w:endnote>
  <w:endnote w:id="525">
    <w:p w14:paraId="1D5FBC1D" w14:textId="77777777" w:rsidR="00FD1665" w:rsidRPr="003D35A2" w:rsidRDefault="00FD1665" w:rsidP="002D53B5">
      <w:pPr>
        <w:pStyle w:val="EndnoteText"/>
        <w:contextualSpacing/>
        <w:rPr>
          <w:rFonts w:cs="Open Sans"/>
        </w:rPr>
      </w:pPr>
      <w:r w:rsidRPr="003D35A2">
        <w:rPr>
          <w:rStyle w:val="EndnoteReference"/>
        </w:rPr>
        <w:endnoteRef/>
      </w:r>
      <w:r>
        <w:rPr>
          <w:rFonts w:cs="Open Sans"/>
        </w:rPr>
        <w:t xml:space="preserve"> </w:t>
      </w:r>
      <w:r w:rsidRPr="00405112">
        <w:rPr>
          <w:rFonts w:cs="Open Sans"/>
        </w:rPr>
        <w:t xml:space="preserve">United Nations Committee on the Rights of the Child, </w:t>
      </w:r>
      <w:r w:rsidRPr="00405112">
        <w:rPr>
          <w:rFonts w:cs="Open Sans"/>
          <w:i/>
          <w:iCs/>
        </w:rPr>
        <w:t>Concluding Observations on the Combined Fifth and Sixth Periodic Reports of Australia</w:t>
      </w:r>
      <w:r w:rsidRPr="00405112">
        <w:rPr>
          <w:rFonts w:cs="Open Sans"/>
        </w:rPr>
        <w:t>, 82nd Sess, UN Doc CRC/C/AUS/CO/5-6 (30 September 2019)</w:t>
      </w:r>
      <w:r w:rsidRPr="003D35A2">
        <w:rPr>
          <w:rFonts w:cs="Open Sans"/>
        </w:rPr>
        <w:t xml:space="preserve"> </w:t>
      </w:r>
      <w:r>
        <w:rPr>
          <w:rFonts w:cs="Open Sans"/>
        </w:rPr>
        <w:t>para</w:t>
      </w:r>
      <w:r w:rsidRPr="003D35A2">
        <w:rPr>
          <w:rFonts w:cs="Open Sans"/>
        </w:rPr>
        <w:t>) 11(d).</w:t>
      </w:r>
    </w:p>
  </w:endnote>
  <w:endnote w:id="526">
    <w:p w14:paraId="2102BBD2" w14:textId="77777777" w:rsidR="00FD1665" w:rsidRPr="003D35A2" w:rsidRDefault="00FD1665" w:rsidP="002D53B5">
      <w:pPr>
        <w:pStyle w:val="EndnoteText"/>
        <w:contextualSpacing/>
        <w:rPr>
          <w:rFonts w:cs="Open Sans"/>
          <w:i/>
          <w:iCs/>
        </w:rPr>
      </w:pPr>
      <w:r w:rsidRPr="003D35A2">
        <w:rPr>
          <w:rStyle w:val="EndnoteReference"/>
        </w:rPr>
        <w:endnoteRef/>
      </w:r>
      <w:r w:rsidRPr="003D35A2">
        <w:rPr>
          <w:rFonts w:cs="Open Sans"/>
        </w:rPr>
        <w:t xml:space="preserve"> National Centre for Vocational Education Research, </w:t>
      </w:r>
      <w:r w:rsidRPr="003D35A2">
        <w:rPr>
          <w:rFonts w:cs="Open Sans"/>
          <w:i/>
          <w:iCs/>
        </w:rPr>
        <w:t>VET in Schools 2018</w:t>
      </w:r>
      <w:r w:rsidRPr="003D35A2">
        <w:rPr>
          <w:rFonts w:cs="Open Sans"/>
        </w:rPr>
        <w:t xml:space="preserve"> &lt;</w:t>
      </w:r>
      <w:r w:rsidRPr="00133405">
        <w:rPr>
          <w:rFonts w:eastAsiaTheme="majorEastAsia" w:cs="Open Sans"/>
        </w:rPr>
        <w:t>www.ncver.edu.au/research-and-statistics/publications/all-publications/vet-in-schools-2018</w:t>
      </w:r>
      <w:r w:rsidRPr="003D35A2">
        <w:rPr>
          <w:rFonts w:cs="Open Sans"/>
        </w:rPr>
        <w:t>&gt;.</w:t>
      </w:r>
      <w:r w:rsidRPr="003D35A2">
        <w:rPr>
          <w:rFonts w:cs="Open Sans"/>
          <w:i/>
          <w:iCs/>
        </w:rPr>
        <w:t xml:space="preserve"> </w:t>
      </w:r>
    </w:p>
  </w:endnote>
  <w:endnote w:id="527">
    <w:p w14:paraId="00EC2EA1" w14:textId="77777777" w:rsidR="00FD1665" w:rsidRPr="003D35A2" w:rsidRDefault="00FD1665" w:rsidP="002D53B5">
      <w:pPr>
        <w:pStyle w:val="EndnoteText"/>
        <w:contextualSpacing/>
        <w:rPr>
          <w:rFonts w:cs="Open Sans"/>
        </w:rPr>
      </w:pPr>
      <w:r w:rsidRPr="003D35A2">
        <w:rPr>
          <w:rStyle w:val="EndnoteReference"/>
        </w:rPr>
        <w:endnoteRef/>
      </w:r>
      <w:r w:rsidRPr="003D35A2">
        <w:rPr>
          <w:rFonts w:cs="Open Sans"/>
        </w:rPr>
        <w:t xml:space="preserve"> Australian Government Australian Skills Quality Authority, </w:t>
      </w:r>
      <w:r w:rsidRPr="003D35A2">
        <w:rPr>
          <w:rFonts w:cs="Open Sans"/>
          <w:i/>
          <w:iCs/>
        </w:rPr>
        <w:t>About RTOs</w:t>
      </w:r>
      <w:r w:rsidRPr="003D35A2">
        <w:rPr>
          <w:rFonts w:cs="Open Sans"/>
        </w:rPr>
        <w:t xml:space="preserve"> &lt;</w:t>
      </w:r>
      <w:r w:rsidRPr="00133405">
        <w:rPr>
          <w:rFonts w:eastAsiaTheme="majorEastAsia" w:cs="Open Sans"/>
        </w:rPr>
        <w:t>www.asqa.gov.au/about/australias-vet-sector/about-rtos</w:t>
      </w:r>
      <w:r w:rsidRPr="003D35A2">
        <w:rPr>
          <w:rFonts w:cs="Open Sans"/>
        </w:rPr>
        <w:t>&gt;.</w:t>
      </w:r>
    </w:p>
  </w:endnote>
  <w:endnote w:id="528">
    <w:p w14:paraId="7FC5779A" w14:textId="77777777" w:rsidR="00FD1665" w:rsidRPr="003D35A2" w:rsidRDefault="00FD1665" w:rsidP="002D53B5">
      <w:pPr>
        <w:pStyle w:val="EndnoteText"/>
        <w:contextualSpacing/>
        <w:rPr>
          <w:rFonts w:cs="Open Sans"/>
        </w:rPr>
      </w:pPr>
      <w:r w:rsidRPr="003D35A2">
        <w:rPr>
          <w:rStyle w:val="EndnoteReference"/>
        </w:rPr>
        <w:endnoteRef/>
      </w:r>
      <w:r w:rsidRPr="003D35A2">
        <w:rPr>
          <w:rFonts w:cs="Open Sans"/>
        </w:rPr>
        <w:t xml:space="preserve"> Victorian Curriculum and Assessment Authority, </w:t>
      </w:r>
      <w:r w:rsidRPr="003D35A2">
        <w:rPr>
          <w:rFonts w:cs="Open Sans"/>
          <w:i/>
          <w:iCs/>
        </w:rPr>
        <w:t xml:space="preserve">An overview of VET in the VCE and VCAL </w:t>
      </w:r>
      <w:r w:rsidRPr="003D35A2">
        <w:rPr>
          <w:rFonts w:cs="Open Sans"/>
        </w:rPr>
        <w:t>&lt;</w:t>
      </w:r>
      <w:r w:rsidRPr="00133405">
        <w:rPr>
          <w:rFonts w:eastAsiaTheme="majorEastAsia" w:cs="Open Sans"/>
        </w:rPr>
        <w:t>www.vcaa.vic.edu.au/Documents/vet/publications/overviewbrochure.pdf</w:t>
      </w:r>
      <w:r w:rsidRPr="003D35A2">
        <w:rPr>
          <w:rFonts w:cs="Open Sans"/>
        </w:rPr>
        <w:t>&gt;.</w:t>
      </w:r>
    </w:p>
  </w:endnote>
  <w:endnote w:id="529">
    <w:p w14:paraId="558A5A16" w14:textId="77777777" w:rsidR="00FD1665" w:rsidRDefault="00FD1665" w:rsidP="002D53B5">
      <w:pPr>
        <w:pStyle w:val="EndnoteText"/>
      </w:pPr>
      <w:r>
        <w:rPr>
          <w:rStyle w:val="EndnoteReference"/>
        </w:rPr>
        <w:endnoteRef/>
      </w:r>
      <w:r>
        <w:t xml:space="preserve"> </w:t>
      </w:r>
      <w:r w:rsidRPr="003D35A2">
        <w:rPr>
          <w:rFonts w:cs="Open Sans"/>
        </w:rPr>
        <w:t xml:space="preserve">National Centre for Vocational Education Research, </w:t>
      </w:r>
      <w:r w:rsidRPr="003D35A2">
        <w:rPr>
          <w:rFonts w:cs="Open Sans"/>
          <w:i/>
          <w:iCs/>
        </w:rPr>
        <w:t>VET in Schools 2018</w:t>
      </w:r>
      <w:r w:rsidRPr="003D35A2">
        <w:rPr>
          <w:rFonts w:cs="Open Sans"/>
        </w:rPr>
        <w:t xml:space="preserve"> </w:t>
      </w:r>
      <w:r>
        <w:rPr>
          <w:rFonts w:cs="Open Sans"/>
        </w:rPr>
        <w:t xml:space="preserve">(2019) </w:t>
      </w:r>
      <w:r>
        <w:t>&lt;</w:t>
      </w:r>
      <w:r w:rsidRPr="002905BE">
        <w:t>www.ncver.edu.au/research-and-statistics/publications/all-publications/vet-in-schools-2018</w:t>
      </w:r>
      <w:r>
        <w:t>&gt;.</w:t>
      </w:r>
    </w:p>
  </w:endnote>
  <w:endnote w:id="530">
    <w:p w14:paraId="445B715D" w14:textId="77777777" w:rsidR="00FD1665" w:rsidRPr="003D35A2" w:rsidRDefault="00FD1665" w:rsidP="00CE0112">
      <w:pPr>
        <w:pStyle w:val="EndnoteText"/>
        <w:contextualSpacing/>
        <w:rPr>
          <w:rFonts w:cs="Open Sans"/>
        </w:rPr>
      </w:pPr>
      <w:r w:rsidRPr="003D35A2">
        <w:rPr>
          <w:rStyle w:val="EndnoteReference"/>
        </w:rPr>
        <w:endnoteRef/>
      </w:r>
      <w:r w:rsidRPr="003D35A2">
        <w:rPr>
          <w:rFonts w:cs="Open Sans"/>
        </w:rPr>
        <w:t xml:space="preserve"> Australian Government Australian Sports Commission, </w:t>
      </w:r>
      <w:r w:rsidRPr="003D35A2">
        <w:rPr>
          <w:rFonts w:cs="Open Sans"/>
          <w:i/>
          <w:iCs/>
        </w:rPr>
        <w:t xml:space="preserve">AusPlay Focus: Children’s Participation in Organised Physical Activity Outside of School Hours </w:t>
      </w:r>
      <w:r w:rsidRPr="003D35A2">
        <w:rPr>
          <w:rFonts w:cs="Open Sans"/>
        </w:rPr>
        <w:t>(</w:t>
      </w:r>
      <w:r>
        <w:rPr>
          <w:rFonts w:cs="Open Sans"/>
        </w:rPr>
        <w:t>Report, A</w:t>
      </w:r>
      <w:r w:rsidRPr="003D35A2">
        <w:rPr>
          <w:rFonts w:cs="Open Sans"/>
        </w:rPr>
        <w:t>pril 2018) 1 &lt;</w:t>
      </w:r>
      <w:r w:rsidRPr="00133405">
        <w:rPr>
          <w:rFonts w:cs="Open Sans"/>
        </w:rPr>
        <w:t>www.clearinghouseforsport.gov.au/research/smi/children_and_sport</w:t>
      </w:r>
      <w:r w:rsidRPr="003D35A2">
        <w:rPr>
          <w:rFonts w:cs="Open Sans"/>
        </w:rPr>
        <w:t>&gt;.</w:t>
      </w:r>
    </w:p>
  </w:endnote>
  <w:endnote w:id="531">
    <w:p w14:paraId="0318E251" w14:textId="77777777" w:rsidR="00FD1665" w:rsidRPr="003D35A2" w:rsidRDefault="00FD1665" w:rsidP="00CE0112">
      <w:pPr>
        <w:pStyle w:val="EndnoteText"/>
        <w:contextualSpacing/>
        <w:rPr>
          <w:rFonts w:cs="Open Sans"/>
        </w:rPr>
      </w:pPr>
      <w:r w:rsidRPr="003D35A2">
        <w:rPr>
          <w:rStyle w:val="EndnoteReference"/>
        </w:rPr>
        <w:endnoteRef/>
      </w:r>
      <w:r w:rsidRPr="003D35A2">
        <w:rPr>
          <w:rFonts w:cs="Open Sans"/>
        </w:rPr>
        <w:t xml:space="preserve"> Clearing House for Sport and Physical Activity, </w:t>
      </w:r>
      <w:r w:rsidRPr="003D35A2">
        <w:rPr>
          <w:rFonts w:cs="Open Sans"/>
          <w:i/>
          <w:iCs/>
        </w:rPr>
        <w:t>AusPlay Background</w:t>
      </w:r>
      <w:r w:rsidRPr="003D35A2">
        <w:rPr>
          <w:rFonts w:cs="Open Sans"/>
        </w:rPr>
        <w:t>. &lt;</w:t>
      </w:r>
      <w:r w:rsidRPr="00133405">
        <w:rPr>
          <w:rFonts w:cs="Open Sans"/>
        </w:rPr>
        <w:t>www.clearinghouseforsport.gov.au/research/smi/ausplay/background</w:t>
      </w:r>
      <w:r w:rsidRPr="003D35A2">
        <w:rPr>
          <w:rFonts w:cs="Open Sans"/>
        </w:rPr>
        <w:t>&gt;.</w:t>
      </w:r>
    </w:p>
  </w:endnote>
  <w:endnote w:id="532">
    <w:p w14:paraId="6CAEF59F" w14:textId="77777777" w:rsidR="00FD1665" w:rsidRPr="003D35A2" w:rsidRDefault="00FD1665" w:rsidP="00CE0112">
      <w:pPr>
        <w:pStyle w:val="EndnoteText"/>
        <w:contextualSpacing/>
        <w:rPr>
          <w:rFonts w:cs="Open Sans"/>
        </w:rPr>
      </w:pPr>
      <w:r w:rsidRPr="003D35A2">
        <w:rPr>
          <w:rStyle w:val="EndnoteReference"/>
        </w:rPr>
        <w:endnoteRef/>
      </w:r>
      <w:r w:rsidRPr="003D35A2">
        <w:rPr>
          <w:rFonts w:cs="Open Sans"/>
        </w:rPr>
        <w:t xml:space="preserve"> Australian Government Australian Sports Commission, </w:t>
      </w:r>
      <w:r w:rsidRPr="003D35A2">
        <w:rPr>
          <w:rFonts w:cs="Open Sans"/>
          <w:i/>
          <w:iCs/>
        </w:rPr>
        <w:t xml:space="preserve">AusPlay Focus: Children’s Participation in Organised Physical Activity Outside of School Hours </w:t>
      </w:r>
      <w:r w:rsidRPr="003D35A2">
        <w:rPr>
          <w:rFonts w:cs="Open Sans"/>
        </w:rPr>
        <w:t>(</w:t>
      </w:r>
      <w:r>
        <w:rPr>
          <w:rFonts w:cs="Open Sans"/>
        </w:rPr>
        <w:t xml:space="preserve">Report, </w:t>
      </w:r>
      <w:r w:rsidRPr="003D35A2">
        <w:rPr>
          <w:rFonts w:cs="Open Sans"/>
        </w:rPr>
        <w:t>April 2018) 3 &lt;</w:t>
      </w:r>
      <w:r w:rsidRPr="00133405">
        <w:rPr>
          <w:rFonts w:cs="Open Sans"/>
        </w:rPr>
        <w:t>www.clearinghouseforsport.gov.au/research/smi/children_and_sport</w:t>
      </w:r>
      <w:r w:rsidRPr="003D35A2">
        <w:rPr>
          <w:rFonts w:cs="Open Sans"/>
        </w:rPr>
        <w:t>&gt;.</w:t>
      </w:r>
    </w:p>
  </w:endnote>
  <w:endnote w:id="533">
    <w:p w14:paraId="0F11B773" w14:textId="77777777" w:rsidR="00FD1665" w:rsidRPr="003D35A2" w:rsidRDefault="00FD1665" w:rsidP="00CE0112">
      <w:pPr>
        <w:pStyle w:val="EndnoteText"/>
        <w:contextualSpacing/>
        <w:rPr>
          <w:rFonts w:cs="Open Sans"/>
        </w:rPr>
      </w:pPr>
      <w:r w:rsidRPr="003D35A2">
        <w:rPr>
          <w:rStyle w:val="EndnoteReference"/>
        </w:rPr>
        <w:endnoteRef/>
      </w:r>
      <w:r w:rsidRPr="003D35A2">
        <w:rPr>
          <w:rFonts w:cs="Open Sans"/>
        </w:rPr>
        <w:t xml:space="preserve"> Australian Government Australian Sports Commission, </w:t>
      </w:r>
      <w:r w:rsidRPr="003D35A2">
        <w:rPr>
          <w:rFonts w:cs="Open Sans"/>
          <w:i/>
          <w:iCs/>
        </w:rPr>
        <w:t xml:space="preserve">AusPlay Focus: Children’s Participation in Organised Physical Activity Outside of School Hours </w:t>
      </w:r>
      <w:r w:rsidRPr="003D35A2">
        <w:rPr>
          <w:rFonts w:cs="Open Sans"/>
        </w:rPr>
        <w:t>(</w:t>
      </w:r>
      <w:r>
        <w:rPr>
          <w:rFonts w:cs="Open Sans"/>
        </w:rPr>
        <w:t xml:space="preserve">Report, </w:t>
      </w:r>
      <w:r w:rsidRPr="003D35A2">
        <w:rPr>
          <w:rFonts w:cs="Open Sans"/>
        </w:rPr>
        <w:t>April 2018) 3 &lt;</w:t>
      </w:r>
      <w:r w:rsidRPr="00133405">
        <w:rPr>
          <w:rFonts w:cs="Open Sans"/>
        </w:rPr>
        <w:t>www.clearinghouseforsport.gov.au/research/smi/children_and_sport</w:t>
      </w:r>
      <w:r w:rsidRPr="003D35A2">
        <w:rPr>
          <w:rFonts w:cs="Open Sans"/>
        </w:rPr>
        <w:t>&gt;.</w:t>
      </w:r>
    </w:p>
  </w:endnote>
  <w:endnote w:id="534">
    <w:p w14:paraId="35B7635C" w14:textId="77777777" w:rsidR="00FD1665" w:rsidRPr="003D35A2" w:rsidRDefault="00FD1665" w:rsidP="00CE0112">
      <w:pPr>
        <w:pStyle w:val="EndnoteText"/>
        <w:contextualSpacing/>
        <w:rPr>
          <w:rFonts w:cs="Open Sans"/>
        </w:rPr>
      </w:pPr>
      <w:r w:rsidRPr="003D35A2">
        <w:rPr>
          <w:rStyle w:val="EndnoteReference"/>
        </w:rPr>
        <w:endnoteRef/>
      </w:r>
      <w:r w:rsidRPr="003D35A2">
        <w:rPr>
          <w:rFonts w:cs="Open Sans"/>
        </w:rPr>
        <w:t xml:space="preserve"> Active Healthy Kids Global Alliance &lt;</w:t>
      </w:r>
      <w:r w:rsidRPr="00133405">
        <w:rPr>
          <w:rFonts w:cs="Open Sans"/>
        </w:rPr>
        <w:t>www.activehealthykids.org/australia/</w:t>
      </w:r>
      <w:r w:rsidRPr="003D35A2">
        <w:rPr>
          <w:rFonts w:cs="Open Sans"/>
        </w:rPr>
        <w:t>&gt;.</w:t>
      </w:r>
    </w:p>
  </w:endnote>
  <w:endnote w:id="535">
    <w:p w14:paraId="576B9D2F" w14:textId="77777777" w:rsidR="00FD1665" w:rsidRPr="003D35A2" w:rsidRDefault="00FD1665" w:rsidP="00CE0112">
      <w:pPr>
        <w:pStyle w:val="EndnoteText"/>
        <w:contextualSpacing/>
        <w:rPr>
          <w:rFonts w:cs="Open Sans"/>
        </w:rPr>
      </w:pPr>
      <w:r w:rsidRPr="003D35A2">
        <w:rPr>
          <w:rStyle w:val="EndnoteReference"/>
        </w:rPr>
        <w:endnoteRef/>
      </w:r>
      <w:r w:rsidRPr="003D35A2">
        <w:rPr>
          <w:rFonts w:cs="Open Sans"/>
        </w:rPr>
        <w:t xml:space="preserve"> Active Healthy Kids Global Alliance &lt;</w:t>
      </w:r>
      <w:r w:rsidRPr="00133405">
        <w:rPr>
          <w:rFonts w:cs="Open Sans"/>
        </w:rPr>
        <w:t>www.activehealthykids.org/australia/</w:t>
      </w:r>
      <w:r w:rsidRPr="003D35A2">
        <w:rPr>
          <w:rFonts w:cs="Open Sans"/>
        </w:rPr>
        <w:t>&gt;.</w:t>
      </w:r>
    </w:p>
  </w:endnote>
  <w:endnote w:id="536">
    <w:p w14:paraId="5679E8F8" w14:textId="77777777" w:rsidR="00FD1665" w:rsidRPr="003D35A2" w:rsidRDefault="00FD1665" w:rsidP="00CE0112">
      <w:pPr>
        <w:pStyle w:val="EndnoteText"/>
        <w:contextualSpacing/>
        <w:rPr>
          <w:rFonts w:cs="Open Sans"/>
        </w:rPr>
      </w:pPr>
      <w:r w:rsidRPr="003D35A2">
        <w:rPr>
          <w:rStyle w:val="EndnoteReference"/>
        </w:rPr>
        <w:endnoteRef/>
      </w:r>
      <w:r w:rsidRPr="003D35A2">
        <w:rPr>
          <w:rFonts w:cs="Open Sans"/>
        </w:rPr>
        <w:t xml:space="preserve"> Australian Government Australian Sports Commission, </w:t>
      </w:r>
      <w:r w:rsidRPr="003D35A2">
        <w:rPr>
          <w:rFonts w:cs="Open Sans"/>
          <w:i/>
          <w:iCs/>
        </w:rPr>
        <w:t xml:space="preserve">AusPlay Focus: Children’s Participation in Organised Physical Activity Outside of School Hours </w:t>
      </w:r>
      <w:r w:rsidRPr="003D35A2">
        <w:rPr>
          <w:rFonts w:cs="Open Sans"/>
        </w:rPr>
        <w:t>(</w:t>
      </w:r>
      <w:r>
        <w:rPr>
          <w:rFonts w:cs="Open Sans"/>
        </w:rPr>
        <w:t xml:space="preserve">Report, </w:t>
      </w:r>
      <w:r w:rsidRPr="003D35A2">
        <w:rPr>
          <w:rFonts w:cs="Open Sans"/>
        </w:rPr>
        <w:t>April 2018) 4 &lt;</w:t>
      </w:r>
      <w:r w:rsidRPr="00133405">
        <w:rPr>
          <w:rFonts w:cs="Open Sans"/>
        </w:rPr>
        <w:t>www.clearinghouseforsport.gov.au/research/smi/children_and_sport</w:t>
      </w:r>
      <w:r w:rsidRPr="003D35A2">
        <w:rPr>
          <w:rFonts w:cs="Open Sans"/>
        </w:rPr>
        <w:t>&gt;.</w:t>
      </w:r>
    </w:p>
  </w:endnote>
  <w:endnote w:id="537">
    <w:p w14:paraId="3952FA43" w14:textId="77777777" w:rsidR="00FD1665" w:rsidRPr="003D35A2" w:rsidRDefault="00FD1665" w:rsidP="00580AED">
      <w:pPr>
        <w:pStyle w:val="EndnoteText"/>
        <w:contextualSpacing/>
        <w:rPr>
          <w:rFonts w:cs="Open Sans"/>
        </w:rPr>
      </w:pPr>
      <w:r w:rsidRPr="003D35A2">
        <w:rPr>
          <w:rStyle w:val="EndnoteReference"/>
        </w:rPr>
        <w:endnoteRef/>
      </w:r>
      <w:r w:rsidRPr="003D35A2">
        <w:rPr>
          <w:rFonts w:cs="Open Sans"/>
        </w:rPr>
        <w:t xml:space="preserve"> Australian Government Australian Sports Commission, </w:t>
      </w:r>
      <w:r w:rsidRPr="003D35A2">
        <w:rPr>
          <w:rFonts w:cs="Open Sans"/>
          <w:i/>
          <w:iCs/>
        </w:rPr>
        <w:t xml:space="preserve">AusPlay Focus: Children’s Participation in Organised Physical Activity Outside of School Hours </w:t>
      </w:r>
      <w:r w:rsidRPr="003D35A2">
        <w:rPr>
          <w:rFonts w:cs="Open Sans"/>
        </w:rPr>
        <w:t>(</w:t>
      </w:r>
      <w:r>
        <w:rPr>
          <w:rFonts w:cs="Open Sans"/>
        </w:rPr>
        <w:t xml:space="preserve">Report, </w:t>
      </w:r>
      <w:r w:rsidRPr="003D35A2">
        <w:rPr>
          <w:rFonts w:cs="Open Sans"/>
        </w:rPr>
        <w:t>April 2018) 5 &lt;</w:t>
      </w:r>
      <w:r w:rsidRPr="00133405">
        <w:rPr>
          <w:rFonts w:cs="Open Sans"/>
        </w:rPr>
        <w:t>www.clearinghouseforsport.gov.au/research/smi/children_and_sport</w:t>
      </w:r>
      <w:r w:rsidRPr="003D35A2">
        <w:rPr>
          <w:rFonts w:cs="Open Sans"/>
        </w:rPr>
        <w:t>&gt;.</w:t>
      </w:r>
    </w:p>
  </w:endnote>
  <w:endnote w:id="538">
    <w:p w14:paraId="3F57BE6C" w14:textId="77777777" w:rsidR="00FD1665" w:rsidRPr="003D35A2" w:rsidRDefault="00FD1665" w:rsidP="00580AED">
      <w:pPr>
        <w:pStyle w:val="EndnoteText"/>
        <w:contextualSpacing/>
        <w:rPr>
          <w:rFonts w:cs="Open Sans"/>
        </w:rPr>
      </w:pPr>
      <w:r w:rsidRPr="003D35A2">
        <w:rPr>
          <w:rStyle w:val="EndnoteReference"/>
        </w:rPr>
        <w:endnoteRef/>
      </w:r>
      <w:r w:rsidRPr="003D35A2">
        <w:rPr>
          <w:rFonts w:cs="Open Sans"/>
        </w:rPr>
        <w:t xml:space="preserve"> Australian Government Australian Sports Commission, </w:t>
      </w:r>
      <w:r w:rsidRPr="003D35A2">
        <w:rPr>
          <w:rFonts w:cs="Open Sans"/>
          <w:i/>
          <w:iCs/>
        </w:rPr>
        <w:t xml:space="preserve">AusPlay Focus: Children’s Participation in Organised Physical Activity Outside of School Hours </w:t>
      </w:r>
      <w:r w:rsidRPr="003D35A2">
        <w:rPr>
          <w:rFonts w:cs="Open Sans"/>
        </w:rPr>
        <w:t>(</w:t>
      </w:r>
      <w:r>
        <w:rPr>
          <w:rFonts w:cs="Open Sans"/>
        </w:rPr>
        <w:t xml:space="preserve">Report, </w:t>
      </w:r>
      <w:r w:rsidRPr="003D35A2">
        <w:rPr>
          <w:rFonts w:cs="Open Sans"/>
        </w:rPr>
        <w:t>April 2018) 5 &lt;</w:t>
      </w:r>
      <w:r w:rsidRPr="00133405">
        <w:rPr>
          <w:rFonts w:cs="Open Sans"/>
        </w:rPr>
        <w:t>www.clearinghouseforsport.gov.au/research/smi/children_and_sport</w:t>
      </w:r>
      <w:r w:rsidRPr="003D35A2">
        <w:rPr>
          <w:rFonts w:cs="Open Sans"/>
        </w:rPr>
        <w:t>&gt;.</w:t>
      </w:r>
    </w:p>
  </w:endnote>
  <w:endnote w:id="539">
    <w:p w14:paraId="6BD09807" w14:textId="77777777" w:rsidR="00FD1665" w:rsidRPr="003D35A2" w:rsidRDefault="00FD1665" w:rsidP="00CE0112">
      <w:pPr>
        <w:pStyle w:val="EndnoteText"/>
        <w:contextualSpacing/>
        <w:rPr>
          <w:rFonts w:cs="Open Sans"/>
        </w:rPr>
      </w:pPr>
      <w:r w:rsidRPr="003D35A2">
        <w:rPr>
          <w:rStyle w:val="EndnoteReference"/>
        </w:rPr>
        <w:endnoteRef/>
      </w:r>
      <w:r w:rsidRPr="003D35A2">
        <w:rPr>
          <w:rFonts w:cs="Open Sans"/>
        </w:rPr>
        <w:t xml:space="preserve"> Australian Government Australian Sports Commission, </w:t>
      </w:r>
      <w:r w:rsidRPr="003D35A2">
        <w:rPr>
          <w:rFonts w:cs="Open Sans"/>
          <w:i/>
          <w:iCs/>
        </w:rPr>
        <w:t xml:space="preserve">AusPlay Focus: Children’s Participation in Organised Physical Activity Outside of School Hours </w:t>
      </w:r>
      <w:r w:rsidRPr="003D35A2">
        <w:rPr>
          <w:rFonts w:cs="Open Sans"/>
        </w:rPr>
        <w:t>(</w:t>
      </w:r>
      <w:r>
        <w:rPr>
          <w:rFonts w:cs="Open Sans"/>
        </w:rPr>
        <w:t xml:space="preserve">Report, </w:t>
      </w:r>
      <w:r w:rsidRPr="003D35A2">
        <w:rPr>
          <w:rFonts w:cs="Open Sans"/>
        </w:rPr>
        <w:t>April 2018) 14 &lt;</w:t>
      </w:r>
      <w:r w:rsidRPr="00133405">
        <w:rPr>
          <w:rFonts w:cs="Open Sans"/>
        </w:rPr>
        <w:t>www.clearinghouseforsport.gov.au/research/smi/children_and_sport</w:t>
      </w:r>
      <w:r w:rsidRPr="003D35A2">
        <w:rPr>
          <w:rFonts w:cs="Open Sans"/>
        </w:rPr>
        <w:t>&gt;.</w:t>
      </w:r>
    </w:p>
  </w:endnote>
  <w:endnote w:id="540">
    <w:p w14:paraId="3C653C81" w14:textId="77777777" w:rsidR="00FD1665" w:rsidRPr="003D35A2" w:rsidRDefault="00FD1665" w:rsidP="00CE0112">
      <w:pPr>
        <w:pStyle w:val="EndnoteText"/>
        <w:contextualSpacing/>
        <w:rPr>
          <w:rFonts w:cs="Open Sans"/>
        </w:rPr>
      </w:pPr>
      <w:r w:rsidRPr="003D35A2">
        <w:rPr>
          <w:rStyle w:val="EndnoteReference"/>
        </w:rPr>
        <w:endnoteRef/>
      </w:r>
      <w:r w:rsidRPr="003D35A2">
        <w:rPr>
          <w:rFonts w:cs="Open Sans"/>
        </w:rPr>
        <w:t xml:space="preserve"> Australian Government Australian Sports Commission, </w:t>
      </w:r>
      <w:r w:rsidRPr="003D35A2">
        <w:rPr>
          <w:rFonts w:cs="Open Sans"/>
          <w:i/>
          <w:iCs/>
        </w:rPr>
        <w:t xml:space="preserve">AusPlay Focus: Children’s Participation in Organised Physical Activity Outside of School Hours </w:t>
      </w:r>
      <w:r w:rsidRPr="003D35A2">
        <w:rPr>
          <w:rFonts w:cs="Open Sans"/>
        </w:rPr>
        <w:t>(</w:t>
      </w:r>
      <w:r>
        <w:rPr>
          <w:rFonts w:cs="Open Sans"/>
        </w:rPr>
        <w:t xml:space="preserve">Report, </w:t>
      </w:r>
      <w:r w:rsidRPr="003D35A2">
        <w:rPr>
          <w:rFonts w:cs="Open Sans"/>
        </w:rPr>
        <w:t>April 2018) 14 &lt;</w:t>
      </w:r>
      <w:r w:rsidRPr="00133405">
        <w:rPr>
          <w:rFonts w:cs="Open Sans"/>
        </w:rPr>
        <w:t>www.clearinghouseforsport.gov.au/research/smi/children_and_sport</w:t>
      </w:r>
      <w:r w:rsidRPr="003D35A2">
        <w:rPr>
          <w:rFonts w:cs="Open Sans"/>
        </w:rPr>
        <w:t>&gt;.</w:t>
      </w:r>
    </w:p>
  </w:endnote>
  <w:endnote w:id="541">
    <w:p w14:paraId="12CEF35D" w14:textId="77777777" w:rsidR="00FD1665" w:rsidRPr="003D35A2" w:rsidRDefault="00FD1665" w:rsidP="00CE0112">
      <w:pPr>
        <w:pStyle w:val="EndnoteText"/>
        <w:contextualSpacing/>
        <w:rPr>
          <w:rFonts w:cs="Open Sans"/>
        </w:rPr>
      </w:pPr>
      <w:r w:rsidRPr="003D35A2">
        <w:rPr>
          <w:rStyle w:val="EndnoteReference"/>
        </w:rPr>
        <w:endnoteRef/>
      </w:r>
      <w:r w:rsidRPr="003D35A2">
        <w:rPr>
          <w:rFonts w:cs="Open Sans"/>
        </w:rPr>
        <w:t xml:space="preserve"> Australian Government Australian Sports Commission, </w:t>
      </w:r>
      <w:r w:rsidRPr="003D35A2">
        <w:rPr>
          <w:rFonts w:cs="Open Sans"/>
          <w:i/>
          <w:iCs/>
        </w:rPr>
        <w:t xml:space="preserve">AusPlay Focus: Children’s Participation in Organised Physical Activity Outside of School Hours </w:t>
      </w:r>
      <w:r w:rsidRPr="003D35A2">
        <w:rPr>
          <w:rFonts w:cs="Open Sans"/>
        </w:rPr>
        <w:t>(</w:t>
      </w:r>
      <w:r>
        <w:rPr>
          <w:rFonts w:cs="Open Sans"/>
        </w:rPr>
        <w:t xml:space="preserve">Report, </w:t>
      </w:r>
      <w:r w:rsidRPr="003D35A2">
        <w:rPr>
          <w:rFonts w:cs="Open Sans"/>
        </w:rPr>
        <w:t>April 2018) 15 &lt;</w:t>
      </w:r>
      <w:r w:rsidRPr="007D7F7E">
        <w:rPr>
          <w:rFonts w:cs="Open Sans"/>
        </w:rPr>
        <w:t>www.clearinghouseforsport.gov.au/research/smi/children_and_sport</w:t>
      </w:r>
      <w:r w:rsidRPr="003D35A2">
        <w:rPr>
          <w:rFonts w:cs="Open Sans"/>
        </w:rPr>
        <w:t>&gt;.</w:t>
      </w:r>
    </w:p>
  </w:endnote>
  <w:endnote w:id="542">
    <w:p w14:paraId="285AE9BD" w14:textId="77777777" w:rsidR="00FD1665" w:rsidRPr="003D35A2" w:rsidRDefault="00FD1665" w:rsidP="00CE0112">
      <w:pPr>
        <w:pStyle w:val="EndnoteText"/>
        <w:contextualSpacing/>
        <w:rPr>
          <w:rFonts w:cs="Open Sans"/>
        </w:rPr>
      </w:pPr>
      <w:r w:rsidRPr="003D35A2">
        <w:rPr>
          <w:rStyle w:val="EndnoteReference"/>
        </w:rPr>
        <w:endnoteRef/>
      </w:r>
      <w:r w:rsidRPr="003D35A2">
        <w:rPr>
          <w:rFonts w:cs="Open Sans"/>
        </w:rPr>
        <w:t xml:space="preserve"> Australian Government Australian Sports Commission, </w:t>
      </w:r>
      <w:r w:rsidRPr="003D35A2">
        <w:rPr>
          <w:rFonts w:cs="Open Sans"/>
          <w:i/>
          <w:iCs/>
        </w:rPr>
        <w:t>Addressing the decline in sport participation in secondary schools</w:t>
      </w:r>
      <w:r>
        <w:rPr>
          <w:rFonts w:cs="Open Sans"/>
          <w:i/>
          <w:iCs/>
        </w:rPr>
        <w:t xml:space="preserve">: </w:t>
      </w:r>
      <w:r w:rsidRPr="003D35A2">
        <w:rPr>
          <w:rFonts w:cs="Open Sans"/>
          <w:i/>
          <w:iCs/>
        </w:rPr>
        <w:t>Findings from the Youth Participation Research Project</w:t>
      </w:r>
      <w:r>
        <w:rPr>
          <w:rFonts w:cs="Open Sans"/>
        </w:rPr>
        <w:t xml:space="preserve"> (Report, November 2017)</w:t>
      </w:r>
      <w:r w:rsidRPr="003D35A2">
        <w:rPr>
          <w:rFonts w:cs="Open Sans"/>
        </w:rPr>
        <w:t xml:space="preserve"> 1 &lt;</w:t>
      </w:r>
      <w:r w:rsidRPr="007F465D">
        <w:rPr>
          <w:rFonts w:eastAsiaTheme="majorEastAsia"/>
        </w:rPr>
        <w:t>https://www.sportaus.gov.au/__data/assets/pdf_file/0006/678687/34896_Youth_participation_project-full_report_acc2.pdf</w:t>
      </w:r>
      <w:r w:rsidRPr="003D35A2">
        <w:rPr>
          <w:rFonts w:cs="Open Sans"/>
        </w:rPr>
        <w:t>&gt;.</w:t>
      </w:r>
    </w:p>
  </w:endnote>
  <w:endnote w:id="543">
    <w:p w14:paraId="42C5BEEB" w14:textId="77777777" w:rsidR="00FD1665" w:rsidRPr="003D35A2" w:rsidRDefault="00FD1665" w:rsidP="00CE0112">
      <w:pPr>
        <w:pStyle w:val="EndnoteText"/>
        <w:contextualSpacing/>
        <w:rPr>
          <w:rFonts w:cs="Open Sans"/>
        </w:rPr>
      </w:pPr>
      <w:r w:rsidRPr="003D35A2">
        <w:rPr>
          <w:rStyle w:val="EndnoteReference"/>
        </w:rPr>
        <w:endnoteRef/>
      </w:r>
      <w:r w:rsidRPr="003D35A2">
        <w:rPr>
          <w:rFonts w:cs="Open Sans"/>
        </w:rPr>
        <w:t xml:space="preserve"> Australian Government Australian Sports Commission, </w:t>
      </w:r>
      <w:r w:rsidRPr="003D35A2">
        <w:rPr>
          <w:rFonts w:cs="Open Sans"/>
          <w:i/>
          <w:iCs/>
        </w:rPr>
        <w:t>Addressing the decline in sport participation in secondary schools</w:t>
      </w:r>
      <w:r>
        <w:rPr>
          <w:rFonts w:cs="Open Sans"/>
          <w:i/>
          <w:iCs/>
        </w:rPr>
        <w:t>:</w:t>
      </w:r>
      <w:r w:rsidRPr="003D35A2">
        <w:rPr>
          <w:rFonts w:cs="Open Sans"/>
          <w:i/>
          <w:iCs/>
        </w:rPr>
        <w:t xml:space="preserve"> Findings from the Youth Participation Research Project</w:t>
      </w:r>
      <w:r>
        <w:rPr>
          <w:rFonts w:cs="Open Sans"/>
        </w:rPr>
        <w:t xml:space="preserve"> (Report, November 2017) </w:t>
      </w:r>
      <w:r w:rsidRPr="003D35A2">
        <w:rPr>
          <w:rFonts w:cs="Open Sans"/>
        </w:rPr>
        <w:t>2 &lt;</w:t>
      </w:r>
      <w:r w:rsidRPr="007F465D">
        <w:rPr>
          <w:rFonts w:eastAsiaTheme="majorEastAsia"/>
        </w:rPr>
        <w:t>https://www.sportaus.gov.au/__data/assets/pdf_file/0006/678687/34896_Youth_participation_project-full_report_acc2.pdf</w:t>
      </w:r>
      <w:r w:rsidRPr="003D35A2">
        <w:rPr>
          <w:rFonts w:cs="Open Sans"/>
        </w:rPr>
        <w:t>&gt;.</w:t>
      </w:r>
    </w:p>
  </w:endnote>
  <w:endnote w:id="544">
    <w:p w14:paraId="373A0D3F" w14:textId="77777777" w:rsidR="00FD1665" w:rsidRPr="003D35A2" w:rsidRDefault="00FD1665" w:rsidP="00CE0112">
      <w:pPr>
        <w:pStyle w:val="EndnoteText"/>
        <w:contextualSpacing/>
        <w:rPr>
          <w:rFonts w:cs="Open Sans"/>
        </w:rPr>
      </w:pPr>
      <w:r w:rsidRPr="003D35A2">
        <w:rPr>
          <w:rStyle w:val="EndnoteReference"/>
        </w:rPr>
        <w:endnoteRef/>
      </w:r>
      <w:r w:rsidRPr="003D35A2">
        <w:rPr>
          <w:rFonts w:cs="Open Sans"/>
        </w:rPr>
        <w:t xml:space="preserve"> Australian Government Department of Health, </w:t>
      </w:r>
      <w:r w:rsidRPr="003D35A2">
        <w:rPr>
          <w:rFonts w:cs="Open Sans"/>
          <w:i/>
          <w:iCs/>
        </w:rPr>
        <w:t>Budget 2019-20 Implementing Sport 2030 – continuing Sporting Schools</w:t>
      </w:r>
      <w:r>
        <w:rPr>
          <w:rFonts w:cs="Open Sans"/>
        </w:rPr>
        <w:t xml:space="preserve"> </w:t>
      </w:r>
      <w:r w:rsidRPr="003D35A2">
        <w:rPr>
          <w:rFonts w:cs="Open Sans"/>
        </w:rPr>
        <w:t>&lt;</w:t>
      </w:r>
      <w:r w:rsidRPr="007D7F7E">
        <w:rPr>
          <w:rFonts w:cs="Open Sans"/>
        </w:rPr>
        <w:t>www.health.gov.au/sites/default/files/implementing-sport-2030-continuing-sporting-schools_0.pdf</w:t>
      </w:r>
      <w:r w:rsidRPr="003D35A2">
        <w:rPr>
          <w:rFonts w:cs="Open Sans"/>
        </w:rPr>
        <w:t>&gt;.</w:t>
      </w:r>
    </w:p>
  </w:endnote>
  <w:endnote w:id="545">
    <w:p w14:paraId="6C11440D" w14:textId="77777777" w:rsidR="00FD1665" w:rsidRPr="003D35A2" w:rsidRDefault="00FD1665" w:rsidP="00F948FF">
      <w:pPr>
        <w:pStyle w:val="EndnoteText"/>
        <w:contextualSpacing/>
        <w:rPr>
          <w:rFonts w:cs="Open Sans"/>
        </w:rPr>
      </w:pPr>
      <w:r w:rsidRPr="003D35A2">
        <w:rPr>
          <w:rStyle w:val="EndnoteReference"/>
        </w:rPr>
        <w:endnoteRef/>
      </w:r>
      <w:r w:rsidRPr="003D35A2">
        <w:rPr>
          <w:rFonts w:cs="Open Sans"/>
        </w:rPr>
        <w:t xml:space="preserve"> Australian Bureau of Statistics, </w:t>
      </w:r>
      <w:r w:rsidRPr="003D35A2">
        <w:rPr>
          <w:rFonts w:cs="Open Sans"/>
          <w:i/>
          <w:iCs/>
        </w:rPr>
        <w:t>Attendance at Selected Cultural Venues and Events, Australia, 2017-18</w:t>
      </w:r>
      <w:r w:rsidRPr="003D35A2">
        <w:rPr>
          <w:rFonts w:cs="Open Sans"/>
        </w:rPr>
        <w:t xml:space="preserve"> (26 March 2019) &lt;</w:t>
      </w:r>
      <w:r w:rsidRPr="007D7F7E">
        <w:rPr>
          <w:rFonts w:cs="Open Sans"/>
        </w:rPr>
        <w:t>www.abs.gov.au/AUSSTATS/abs@.nsf/Lookup/4114.0Explanatory%20Notes12017-18?OpenDocument</w:t>
      </w:r>
      <w:r w:rsidRPr="003D35A2">
        <w:rPr>
          <w:rFonts w:cs="Open Sans"/>
        </w:rPr>
        <w:t>&gt;.</w:t>
      </w:r>
    </w:p>
  </w:endnote>
  <w:endnote w:id="546">
    <w:p w14:paraId="6D6C9B89" w14:textId="77777777" w:rsidR="00FD1665" w:rsidRPr="003D35A2" w:rsidRDefault="00FD1665" w:rsidP="00F948FF">
      <w:pPr>
        <w:pStyle w:val="EndnoteText"/>
        <w:contextualSpacing/>
        <w:rPr>
          <w:rFonts w:cs="Open Sans"/>
        </w:rPr>
      </w:pPr>
      <w:r w:rsidRPr="003D35A2">
        <w:rPr>
          <w:rStyle w:val="EndnoteReference"/>
        </w:rPr>
        <w:endnoteRef/>
      </w:r>
      <w:r w:rsidRPr="003D35A2">
        <w:rPr>
          <w:rFonts w:cs="Open Sans"/>
        </w:rPr>
        <w:t xml:space="preserve"> Australian Bureau of Statistics, </w:t>
      </w:r>
      <w:r w:rsidRPr="003D35A2">
        <w:rPr>
          <w:rFonts w:cs="Open Sans"/>
          <w:i/>
          <w:iCs/>
        </w:rPr>
        <w:t>Attendance at Selected Cultural Venues and Events, Australia, 2017-18</w:t>
      </w:r>
      <w:r w:rsidRPr="003D35A2">
        <w:rPr>
          <w:rFonts w:cs="Open Sans"/>
        </w:rPr>
        <w:t xml:space="preserve"> (26 March 2019) &lt;</w:t>
      </w:r>
      <w:r w:rsidRPr="007D7F7E">
        <w:rPr>
          <w:rFonts w:cs="Open Sans"/>
        </w:rPr>
        <w:t>www.abs.gov.au/AUSSTATS/abs@.nsf/Latestproducts/4114.0Main%20Features302017-18?opendocument&amp;tabname=Summary&amp;prodno=4114.0&amp;issue=2017-18&amp;num=&amp;view=</w:t>
      </w:r>
      <w:r w:rsidRPr="003D35A2">
        <w:rPr>
          <w:rFonts w:cs="Open Sans"/>
        </w:rPr>
        <w:t>&gt;</w:t>
      </w:r>
    </w:p>
  </w:endnote>
  <w:endnote w:id="547">
    <w:p w14:paraId="7C5C6AE0" w14:textId="77777777" w:rsidR="00FD1665" w:rsidRPr="003D35A2" w:rsidRDefault="00FD1665" w:rsidP="00F948FF">
      <w:pPr>
        <w:pStyle w:val="EndnoteText"/>
        <w:contextualSpacing/>
        <w:rPr>
          <w:rFonts w:cs="Open Sans"/>
        </w:rPr>
      </w:pPr>
      <w:r w:rsidRPr="003D35A2">
        <w:rPr>
          <w:rStyle w:val="EndnoteReference"/>
        </w:rPr>
        <w:endnoteRef/>
      </w:r>
      <w:r w:rsidRPr="003D35A2">
        <w:rPr>
          <w:rFonts w:cs="Open Sans"/>
        </w:rPr>
        <w:t xml:space="preserve"> Australian Bureau of Statistics, </w:t>
      </w:r>
      <w:r w:rsidRPr="003D35A2">
        <w:rPr>
          <w:rFonts w:cs="Open Sans"/>
          <w:i/>
          <w:iCs/>
        </w:rPr>
        <w:t xml:space="preserve">Participation in </w:t>
      </w:r>
      <w:r w:rsidRPr="003D35A2">
        <w:rPr>
          <w:rFonts w:cs="Open Sans"/>
          <w:i/>
          <w:iCs/>
          <w:color w:val="000000"/>
          <w:shd w:val="clear" w:color="auto" w:fill="FFFFFF"/>
        </w:rPr>
        <w:t>Selected Cultural Activities, Australia, 2017- 18</w:t>
      </w:r>
      <w:r w:rsidRPr="003D35A2">
        <w:rPr>
          <w:rFonts w:cs="Open Sans"/>
          <w:b/>
          <w:bCs/>
          <w:color w:val="000000"/>
          <w:shd w:val="clear" w:color="auto" w:fill="FFFFFF"/>
        </w:rPr>
        <w:t xml:space="preserve"> </w:t>
      </w:r>
      <w:r w:rsidRPr="003D35A2">
        <w:rPr>
          <w:rFonts w:cs="Open Sans"/>
          <w:color w:val="000000"/>
          <w:shd w:val="clear" w:color="auto" w:fill="FFFFFF"/>
        </w:rPr>
        <w:t>(26 March 2019)</w:t>
      </w:r>
      <w:r>
        <w:rPr>
          <w:rFonts w:cs="Open Sans"/>
          <w:color w:val="000000"/>
          <w:shd w:val="clear" w:color="auto" w:fill="FFFFFF"/>
        </w:rPr>
        <w:t xml:space="preserve"> &lt;</w:t>
      </w:r>
      <w:r w:rsidRPr="00A32572">
        <w:rPr>
          <w:rFonts w:cs="Open Sans"/>
        </w:rPr>
        <w:t>www.abs.gov.au/AUSSTATS/abs@.nsf/Latestproducts/4921.0Main%20Features302017-18?opendocument&amp;tabname=Summary&amp;prodno=4921.0&amp;issue=2017-18&amp;num=&amp;view=</w:t>
      </w:r>
      <w:r>
        <w:rPr>
          <w:rFonts w:cs="Open Sans"/>
        </w:rPr>
        <w:t>&gt;.</w:t>
      </w:r>
    </w:p>
  </w:endnote>
  <w:endnote w:id="548">
    <w:p w14:paraId="26B59569" w14:textId="77777777" w:rsidR="00FD1665" w:rsidRPr="003D35A2" w:rsidRDefault="00FD1665" w:rsidP="00A47B05">
      <w:pPr>
        <w:pStyle w:val="EndnoteText"/>
        <w:contextualSpacing/>
        <w:rPr>
          <w:rFonts w:cs="Open Sans"/>
        </w:rPr>
      </w:pPr>
      <w:r w:rsidRPr="003D35A2">
        <w:rPr>
          <w:rStyle w:val="EndnoteReference"/>
        </w:rPr>
        <w:endnoteRef/>
      </w:r>
      <w:r w:rsidRPr="003D35A2">
        <w:rPr>
          <w:rFonts w:cs="Open Sans"/>
        </w:rPr>
        <w:t xml:space="preserve"> Australian Bureau of Statistics, </w:t>
      </w:r>
      <w:r w:rsidRPr="003D35A2">
        <w:rPr>
          <w:rFonts w:cs="Open Sans"/>
          <w:i/>
          <w:iCs/>
        </w:rPr>
        <w:t>Attendance at Selected Cultural Venues and Events, Australia, 2017-18</w:t>
      </w:r>
      <w:r w:rsidRPr="003D35A2">
        <w:rPr>
          <w:rFonts w:cs="Open Sans"/>
        </w:rPr>
        <w:t xml:space="preserve"> (26 March 2019) &lt;</w:t>
      </w:r>
      <w:r w:rsidRPr="00A32572">
        <w:rPr>
          <w:rFonts w:cs="Open Sans"/>
        </w:rPr>
        <w:t>www.abs.gov.au/AUSSTATS/abs@.nsf/Latestproducts/4114.0Main%20Features12017-18?opendocument&amp;tabname=Summary&amp;prodno=4114.0&amp;issue=2017-18&amp;num=&amp;view=</w:t>
      </w:r>
      <w:r w:rsidRPr="003D35A2">
        <w:rPr>
          <w:rFonts w:cs="Open Sans"/>
        </w:rPr>
        <w:t>&gt;.</w:t>
      </w:r>
    </w:p>
  </w:endnote>
  <w:endnote w:id="549">
    <w:p w14:paraId="1F319AAA" w14:textId="40A2EC78" w:rsidR="00FD1665" w:rsidRPr="003D35A2" w:rsidRDefault="00FD1665" w:rsidP="00A47B05">
      <w:pPr>
        <w:pStyle w:val="EndnoteText"/>
        <w:contextualSpacing/>
        <w:rPr>
          <w:rFonts w:cs="Open Sans"/>
        </w:rPr>
      </w:pPr>
      <w:r w:rsidRPr="003D35A2">
        <w:rPr>
          <w:rStyle w:val="EndnoteReference"/>
        </w:rPr>
        <w:endnoteRef/>
      </w:r>
      <w:r w:rsidRPr="003D35A2">
        <w:rPr>
          <w:rFonts w:cs="Open Sans"/>
        </w:rPr>
        <w:t xml:space="preserve"> Australian Bureau of Statistics, </w:t>
      </w:r>
      <w:r w:rsidRPr="003D35A2">
        <w:rPr>
          <w:rFonts w:cs="Open Sans"/>
          <w:i/>
          <w:iCs/>
        </w:rPr>
        <w:t xml:space="preserve">Participation in </w:t>
      </w:r>
      <w:r w:rsidRPr="003D35A2">
        <w:rPr>
          <w:rFonts w:cs="Open Sans"/>
          <w:i/>
          <w:iCs/>
          <w:color w:val="000000"/>
          <w:shd w:val="clear" w:color="auto" w:fill="FFFFFF"/>
        </w:rPr>
        <w:t>Selected Cultural Activities, Australia, 2017- 18</w:t>
      </w:r>
      <w:r w:rsidRPr="003D35A2">
        <w:rPr>
          <w:rFonts w:cs="Open Sans"/>
          <w:b/>
          <w:bCs/>
          <w:color w:val="000000"/>
          <w:shd w:val="clear" w:color="auto" w:fill="FFFFFF"/>
        </w:rPr>
        <w:t xml:space="preserve"> </w:t>
      </w:r>
      <w:r w:rsidRPr="003D35A2">
        <w:rPr>
          <w:rFonts w:cs="Open Sans"/>
          <w:color w:val="000000"/>
          <w:shd w:val="clear" w:color="auto" w:fill="FFFFFF"/>
        </w:rPr>
        <w:t>(26 March 2019)</w:t>
      </w:r>
      <w:r>
        <w:rPr>
          <w:rFonts w:cs="Open Sans"/>
          <w:color w:val="000000"/>
          <w:shd w:val="clear" w:color="auto" w:fill="FFFFFF"/>
        </w:rPr>
        <w:t xml:space="preserve"> &lt;</w:t>
      </w:r>
      <w:r w:rsidRPr="00A32572">
        <w:rPr>
          <w:rFonts w:cs="Open Sans"/>
        </w:rPr>
        <w:t>https://www.abs.gov.au/AUSSTATS/abs@.nsf/Latestproducts/4921.0Main%20Features302017-18?opendocument&amp;tabname=Summary&amp;prodno=4921.0&amp;issue=2017-18&amp;num=&amp;view=</w:t>
      </w:r>
      <w:r w:rsidRPr="00A47B05">
        <w:rPr>
          <w:rStyle w:val="Hyperlink"/>
          <w:color w:val="auto"/>
          <w:u w:val="none"/>
        </w:rPr>
        <w:t>&gt;.</w:t>
      </w:r>
    </w:p>
  </w:endnote>
  <w:endnote w:id="550">
    <w:p w14:paraId="3894F6B7" w14:textId="77777777" w:rsidR="00FD1665" w:rsidRDefault="00FD1665" w:rsidP="0048120B">
      <w:pPr>
        <w:pStyle w:val="EndnoteText"/>
      </w:pPr>
      <w:r>
        <w:rPr>
          <w:rStyle w:val="EndnoteReference"/>
        </w:rPr>
        <w:endnoteRef/>
      </w:r>
      <w:r>
        <w:t xml:space="preserve"> </w:t>
      </w:r>
      <w:r w:rsidRPr="000F6D26">
        <w:rPr>
          <w:rFonts w:cs="Open Sans"/>
          <w:szCs w:val="24"/>
        </w:rPr>
        <w:t xml:space="preserve">Productivity Commission, Australian Government, </w:t>
      </w:r>
      <w:r w:rsidRPr="000F6D26">
        <w:rPr>
          <w:rFonts w:cs="Open Sans"/>
          <w:i/>
          <w:iCs/>
          <w:szCs w:val="24"/>
        </w:rPr>
        <w:t>Report on Government Services 2018</w:t>
      </w:r>
      <w:r w:rsidRPr="000F6D26">
        <w:rPr>
          <w:rFonts w:cs="Open Sans"/>
          <w:szCs w:val="24"/>
        </w:rPr>
        <w:t xml:space="preserve"> (</w:t>
      </w:r>
      <w:r>
        <w:rPr>
          <w:rFonts w:cs="Open Sans"/>
          <w:szCs w:val="24"/>
        </w:rPr>
        <w:t xml:space="preserve">Report, </w:t>
      </w:r>
      <w:r w:rsidRPr="000F6D26">
        <w:rPr>
          <w:rFonts w:cs="Open Sans"/>
          <w:szCs w:val="24"/>
        </w:rPr>
        <w:t>24 January 2019)</w:t>
      </w:r>
      <w:r>
        <w:rPr>
          <w:rFonts w:cs="Open Sans"/>
          <w:szCs w:val="24"/>
        </w:rPr>
        <w:t xml:space="preserve">, Ch 17 Youth justice services, </w:t>
      </w:r>
      <w:r w:rsidRPr="000F6D26">
        <w:rPr>
          <w:rFonts w:cs="Open Sans"/>
          <w:szCs w:val="24"/>
        </w:rPr>
        <w:t>17.3.</w:t>
      </w:r>
    </w:p>
  </w:endnote>
  <w:endnote w:id="551">
    <w:p w14:paraId="45C98C0B" w14:textId="77777777" w:rsidR="00FD1665" w:rsidRDefault="00FD1665" w:rsidP="0048120B">
      <w:pPr>
        <w:pStyle w:val="EndnoteText"/>
      </w:pPr>
      <w:r>
        <w:rPr>
          <w:rStyle w:val="EndnoteReference"/>
        </w:rPr>
        <w:endnoteRef/>
      </w:r>
      <w:r>
        <w:t xml:space="preserve"> </w:t>
      </w:r>
      <w:r w:rsidRPr="00E47E0A">
        <w:rPr>
          <w:rFonts w:cs="Open Sans"/>
          <w:szCs w:val="24"/>
        </w:rPr>
        <w:t xml:space="preserve">Australian Institute of Health and Welfare, </w:t>
      </w:r>
      <w:r w:rsidRPr="00E47E0A">
        <w:rPr>
          <w:rFonts w:cs="Open Sans"/>
          <w:i/>
          <w:iCs/>
          <w:szCs w:val="24"/>
        </w:rPr>
        <w:t>Youth Justice in Australia 2017</w:t>
      </w:r>
      <w:r>
        <w:rPr>
          <w:rFonts w:cs="Open Sans"/>
          <w:i/>
          <w:iCs/>
          <w:szCs w:val="24"/>
        </w:rPr>
        <w:t>–</w:t>
      </w:r>
      <w:r w:rsidRPr="00E47E0A">
        <w:rPr>
          <w:rFonts w:cs="Open Sans"/>
          <w:i/>
          <w:iCs/>
          <w:szCs w:val="24"/>
        </w:rPr>
        <w:t>2018</w:t>
      </w:r>
      <w:r w:rsidRPr="00E47E0A">
        <w:rPr>
          <w:rFonts w:cs="Open Sans"/>
          <w:szCs w:val="24"/>
        </w:rPr>
        <w:t xml:space="preserve"> (</w:t>
      </w:r>
      <w:r>
        <w:rPr>
          <w:rFonts w:cs="Open Sans"/>
          <w:szCs w:val="24"/>
        </w:rPr>
        <w:t xml:space="preserve">Report, </w:t>
      </w:r>
      <w:r w:rsidRPr="00E47E0A">
        <w:rPr>
          <w:rFonts w:cs="Open Sans"/>
          <w:szCs w:val="24"/>
        </w:rPr>
        <w:t>2019) v.</w:t>
      </w:r>
    </w:p>
  </w:endnote>
  <w:endnote w:id="552">
    <w:p w14:paraId="600E595C" w14:textId="77777777" w:rsidR="00FD1665" w:rsidRDefault="00FD1665" w:rsidP="0048120B">
      <w:pPr>
        <w:pStyle w:val="EndnoteText"/>
      </w:pPr>
      <w:r>
        <w:rPr>
          <w:rStyle w:val="EndnoteReference"/>
        </w:rPr>
        <w:endnoteRef/>
      </w:r>
      <w:r>
        <w:t xml:space="preserve"> </w:t>
      </w:r>
      <w:r w:rsidRPr="00C73EA9">
        <w:rPr>
          <w:rFonts w:cs="Open Sans"/>
          <w:szCs w:val="24"/>
        </w:rPr>
        <w:t xml:space="preserve">Australian Institute of Health and Welfare, </w:t>
      </w:r>
      <w:r w:rsidRPr="00C73EA9">
        <w:rPr>
          <w:rFonts w:cs="Open Sans"/>
          <w:i/>
          <w:iCs/>
          <w:szCs w:val="24"/>
        </w:rPr>
        <w:t>Youth Justice in Australia 2017</w:t>
      </w:r>
      <w:r>
        <w:rPr>
          <w:rFonts w:cs="Open Sans"/>
          <w:i/>
          <w:iCs/>
          <w:szCs w:val="24"/>
        </w:rPr>
        <w:t>–</w:t>
      </w:r>
      <w:r w:rsidRPr="00C73EA9">
        <w:rPr>
          <w:rFonts w:cs="Open Sans"/>
          <w:i/>
          <w:iCs/>
          <w:szCs w:val="24"/>
        </w:rPr>
        <w:t>2018</w:t>
      </w:r>
      <w:r w:rsidRPr="00C73EA9">
        <w:rPr>
          <w:rFonts w:cs="Open Sans"/>
          <w:szCs w:val="24"/>
        </w:rPr>
        <w:t xml:space="preserve"> (</w:t>
      </w:r>
      <w:r>
        <w:rPr>
          <w:rFonts w:cs="Open Sans"/>
          <w:szCs w:val="24"/>
        </w:rPr>
        <w:t xml:space="preserve">Report, </w:t>
      </w:r>
      <w:r w:rsidRPr="00C73EA9">
        <w:rPr>
          <w:rFonts w:cs="Open Sans"/>
          <w:szCs w:val="24"/>
        </w:rPr>
        <w:t>2019) 8.</w:t>
      </w:r>
    </w:p>
  </w:endnote>
  <w:endnote w:id="553">
    <w:p w14:paraId="5AE6D39C" w14:textId="77777777" w:rsidR="00FD1665" w:rsidRDefault="00FD1665" w:rsidP="0048120B">
      <w:pPr>
        <w:pStyle w:val="EndnoteText"/>
      </w:pPr>
      <w:r>
        <w:rPr>
          <w:rStyle w:val="EndnoteReference"/>
        </w:rPr>
        <w:endnoteRef/>
      </w:r>
      <w:r>
        <w:t xml:space="preserve"> </w:t>
      </w:r>
      <w:r w:rsidRPr="00D05798">
        <w:rPr>
          <w:rFonts w:cs="Open Sans"/>
          <w:szCs w:val="24"/>
        </w:rPr>
        <w:t xml:space="preserve">Australian Institute of Health and Welfare, </w:t>
      </w:r>
      <w:r w:rsidRPr="00D05798">
        <w:rPr>
          <w:rFonts w:cs="Open Sans"/>
          <w:i/>
          <w:iCs/>
          <w:szCs w:val="24"/>
        </w:rPr>
        <w:t>Youth Justice in Australia 2017</w:t>
      </w:r>
      <w:r>
        <w:rPr>
          <w:rFonts w:cs="Open Sans"/>
          <w:i/>
          <w:iCs/>
          <w:szCs w:val="24"/>
        </w:rPr>
        <w:t>–</w:t>
      </w:r>
      <w:r w:rsidRPr="00D05798">
        <w:rPr>
          <w:rFonts w:cs="Open Sans"/>
          <w:i/>
          <w:iCs/>
          <w:szCs w:val="24"/>
        </w:rPr>
        <w:t>2018</w:t>
      </w:r>
      <w:r w:rsidRPr="00D05798">
        <w:rPr>
          <w:rFonts w:cs="Open Sans"/>
          <w:szCs w:val="24"/>
        </w:rPr>
        <w:t xml:space="preserve"> (</w:t>
      </w:r>
      <w:r>
        <w:rPr>
          <w:rFonts w:cs="Open Sans"/>
          <w:szCs w:val="24"/>
        </w:rPr>
        <w:t xml:space="preserve">Report, </w:t>
      </w:r>
      <w:r w:rsidRPr="00D05798">
        <w:rPr>
          <w:rFonts w:cs="Open Sans"/>
          <w:szCs w:val="24"/>
        </w:rPr>
        <w:t>2019) 8.</w:t>
      </w:r>
    </w:p>
  </w:endnote>
  <w:endnote w:id="554">
    <w:p w14:paraId="6E686D3F" w14:textId="77777777" w:rsidR="00FD1665" w:rsidRDefault="00FD1665" w:rsidP="0048120B">
      <w:pPr>
        <w:pStyle w:val="EndnoteText"/>
      </w:pPr>
      <w:r>
        <w:rPr>
          <w:rStyle w:val="EndnoteReference"/>
        </w:rPr>
        <w:endnoteRef/>
      </w:r>
      <w:r>
        <w:t xml:space="preserve"> </w:t>
      </w:r>
      <w:r w:rsidRPr="001835C8">
        <w:rPr>
          <w:rFonts w:cs="Open Sans"/>
          <w:szCs w:val="24"/>
        </w:rPr>
        <w:t xml:space="preserve">Australian Institute of Health and Welfare, </w:t>
      </w:r>
      <w:r w:rsidRPr="001835C8">
        <w:rPr>
          <w:rFonts w:cs="Open Sans"/>
          <w:i/>
          <w:iCs/>
          <w:szCs w:val="24"/>
        </w:rPr>
        <w:t>Youth Justice in Australia 2017</w:t>
      </w:r>
      <w:r>
        <w:rPr>
          <w:rFonts w:cs="Open Sans"/>
          <w:i/>
          <w:iCs/>
          <w:szCs w:val="24"/>
        </w:rPr>
        <w:t>–</w:t>
      </w:r>
      <w:r w:rsidRPr="001835C8">
        <w:rPr>
          <w:rFonts w:cs="Open Sans"/>
          <w:i/>
          <w:iCs/>
          <w:szCs w:val="24"/>
        </w:rPr>
        <w:t>2018</w:t>
      </w:r>
      <w:r w:rsidRPr="001835C8">
        <w:rPr>
          <w:rFonts w:cs="Open Sans"/>
          <w:szCs w:val="24"/>
        </w:rPr>
        <w:t xml:space="preserve"> (</w:t>
      </w:r>
      <w:r>
        <w:rPr>
          <w:rFonts w:cs="Open Sans"/>
          <w:szCs w:val="24"/>
        </w:rPr>
        <w:t xml:space="preserve">Report, </w:t>
      </w:r>
      <w:r w:rsidRPr="001835C8">
        <w:rPr>
          <w:rFonts w:cs="Open Sans"/>
          <w:szCs w:val="24"/>
        </w:rPr>
        <w:t>2019) 4.</w:t>
      </w:r>
    </w:p>
  </w:endnote>
  <w:endnote w:id="555">
    <w:p w14:paraId="3733F4A9" w14:textId="77777777" w:rsidR="00FD1665" w:rsidRDefault="00FD1665" w:rsidP="0048120B">
      <w:pPr>
        <w:pStyle w:val="EndnoteText"/>
      </w:pPr>
      <w:r>
        <w:rPr>
          <w:rStyle w:val="EndnoteReference"/>
        </w:rPr>
        <w:endnoteRef/>
      </w:r>
      <w:r>
        <w:t xml:space="preserve"> </w:t>
      </w:r>
      <w:r w:rsidRPr="003909FF">
        <w:rPr>
          <w:rFonts w:cs="Open Sans"/>
          <w:szCs w:val="24"/>
        </w:rPr>
        <w:t xml:space="preserve">Australian Institute of Health and Welfare, </w:t>
      </w:r>
      <w:r w:rsidRPr="003909FF">
        <w:rPr>
          <w:rFonts w:cs="Open Sans"/>
          <w:i/>
          <w:iCs/>
          <w:szCs w:val="24"/>
        </w:rPr>
        <w:t>Youth Justice in Australia 2017</w:t>
      </w:r>
      <w:r>
        <w:rPr>
          <w:rFonts w:cs="Open Sans"/>
          <w:i/>
          <w:iCs/>
          <w:szCs w:val="24"/>
        </w:rPr>
        <w:t>–</w:t>
      </w:r>
      <w:r w:rsidRPr="003909FF">
        <w:rPr>
          <w:rFonts w:cs="Open Sans"/>
          <w:i/>
          <w:iCs/>
          <w:szCs w:val="24"/>
        </w:rPr>
        <w:t>2018</w:t>
      </w:r>
      <w:r w:rsidRPr="003909FF">
        <w:rPr>
          <w:rFonts w:cs="Open Sans"/>
          <w:szCs w:val="24"/>
        </w:rPr>
        <w:t xml:space="preserve"> (</w:t>
      </w:r>
      <w:r>
        <w:rPr>
          <w:rFonts w:cs="Open Sans"/>
          <w:szCs w:val="24"/>
        </w:rPr>
        <w:t xml:space="preserve">Report, </w:t>
      </w:r>
      <w:r w:rsidRPr="003909FF">
        <w:rPr>
          <w:rFonts w:cs="Open Sans"/>
          <w:szCs w:val="24"/>
        </w:rPr>
        <w:t>2019) 16.</w:t>
      </w:r>
    </w:p>
  </w:endnote>
  <w:endnote w:id="556">
    <w:p w14:paraId="5F3DCB16" w14:textId="77777777" w:rsidR="00FD1665" w:rsidRDefault="00FD1665" w:rsidP="0048120B">
      <w:pPr>
        <w:pStyle w:val="EndnoteText"/>
      </w:pPr>
      <w:r>
        <w:rPr>
          <w:rStyle w:val="EndnoteReference"/>
        </w:rPr>
        <w:endnoteRef/>
      </w:r>
      <w:r>
        <w:t xml:space="preserve"> </w:t>
      </w:r>
      <w:r w:rsidRPr="00205C86">
        <w:rPr>
          <w:rFonts w:cs="Open Sans"/>
          <w:szCs w:val="24"/>
        </w:rPr>
        <w:t xml:space="preserve">Australian Institute of Health and Welfare, </w:t>
      </w:r>
      <w:r w:rsidRPr="00205C86">
        <w:rPr>
          <w:rFonts w:cs="Open Sans"/>
          <w:i/>
          <w:iCs/>
          <w:szCs w:val="24"/>
        </w:rPr>
        <w:t>Youth Justice in Australia 2017</w:t>
      </w:r>
      <w:r>
        <w:rPr>
          <w:rFonts w:cs="Open Sans"/>
          <w:i/>
          <w:iCs/>
          <w:szCs w:val="24"/>
        </w:rPr>
        <w:t>–</w:t>
      </w:r>
      <w:r w:rsidRPr="00205C86">
        <w:rPr>
          <w:rFonts w:cs="Open Sans"/>
          <w:i/>
          <w:iCs/>
          <w:szCs w:val="24"/>
        </w:rPr>
        <w:t>2018</w:t>
      </w:r>
      <w:r w:rsidRPr="00205C86">
        <w:rPr>
          <w:rFonts w:cs="Open Sans"/>
          <w:szCs w:val="24"/>
        </w:rPr>
        <w:t xml:space="preserve"> (</w:t>
      </w:r>
      <w:r>
        <w:rPr>
          <w:rFonts w:cs="Open Sans"/>
          <w:szCs w:val="24"/>
        </w:rPr>
        <w:t xml:space="preserve">Report, </w:t>
      </w:r>
      <w:r w:rsidRPr="00205C86">
        <w:rPr>
          <w:rFonts w:cs="Open Sans"/>
          <w:szCs w:val="24"/>
        </w:rPr>
        <w:t>2019) 39.</w:t>
      </w:r>
    </w:p>
  </w:endnote>
  <w:endnote w:id="557">
    <w:p w14:paraId="3D7783A6" w14:textId="77777777" w:rsidR="00FD1665" w:rsidRDefault="00FD1665" w:rsidP="0048120B">
      <w:pPr>
        <w:pStyle w:val="EndnoteText"/>
      </w:pPr>
      <w:r>
        <w:rPr>
          <w:rStyle w:val="EndnoteReference"/>
        </w:rPr>
        <w:endnoteRef/>
      </w:r>
      <w:r>
        <w:t xml:space="preserve"> Australian Institute of Health and Welfare, Youth justice, Data tables: Detention, </w:t>
      </w:r>
      <w:r w:rsidRPr="005E5465">
        <w:t>Young people in detention on an average day by age, sex and Indigenous, Australia, 2017–18</w:t>
      </w:r>
      <w:r>
        <w:rPr>
          <w:i/>
          <w:iCs/>
        </w:rPr>
        <w:t>,</w:t>
      </w:r>
      <w:r w:rsidRPr="00C02AA5">
        <w:t xml:space="preserve"> </w:t>
      </w:r>
      <w:r w:rsidRPr="005E5465">
        <w:t>Table S78a</w:t>
      </w:r>
      <w:r>
        <w:rPr>
          <w:i/>
          <w:iCs/>
        </w:rPr>
        <w:t xml:space="preserve"> </w:t>
      </w:r>
      <w:r>
        <w:t xml:space="preserve">(2018) </w:t>
      </w:r>
      <w:r w:rsidRPr="00861417">
        <w:t>&lt;www.aihw.gov.au/reports-data/health-welfare-services/youth-justice/data</w:t>
      </w:r>
      <w:r>
        <w:t>&gt;.</w:t>
      </w:r>
    </w:p>
  </w:endnote>
  <w:endnote w:id="558">
    <w:p w14:paraId="2D025AE3" w14:textId="77777777" w:rsidR="00FD1665" w:rsidRPr="00160F40" w:rsidRDefault="00FD1665" w:rsidP="0048120B">
      <w:pPr>
        <w:pStyle w:val="EndnoteText"/>
      </w:pPr>
      <w:r>
        <w:rPr>
          <w:rStyle w:val="EndnoteReference"/>
        </w:rPr>
        <w:endnoteRef/>
      </w:r>
      <w:r>
        <w:t xml:space="preserve"> Australian Institute of Health and Welfare, </w:t>
      </w:r>
      <w:r w:rsidRPr="00C02AA5">
        <w:rPr>
          <w:i/>
          <w:iCs/>
        </w:rPr>
        <w:t>Youth detention population in Australia 2018</w:t>
      </w:r>
      <w:r>
        <w:rPr>
          <w:i/>
          <w:iCs/>
        </w:rPr>
        <w:t xml:space="preserve"> </w:t>
      </w:r>
      <w:r w:rsidRPr="00C02AA5">
        <w:t>(Bulletin 145, December 2018)</w:t>
      </w:r>
      <w:r>
        <w:t xml:space="preserve"> 20 &lt;</w:t>
      </w:r>
      <w:r w:rsidRPr="00861417">
        <w:t>www.aihw.gov.au/reports-data/health-welfare-services/youth-justice/data</w:t>
      </w:r>
      <w:r>
        <w:t xml:space="preserve">&gt;; Australian Institute of Health and Welfare, Youth justice, Data tables: Detention, </w:t>
      </w:r>
      <w:r w:rsidRPr="00C02AA5">
        <w:t>Young people in detention during the year by age, sex and Indigenous, Australia, 2017–18, Table S78b</w:t>
      </w:r>
      <w:r>
        <w:rPr>
          <w:i/>
          <w:iCs/>
        </w:rPr>
        <w:t xml:space="preserve">: </w:t>
      </w:r>
      <w:r>
        <w:t>(2018) &lt;</w:t>
      </w:r>
      <w:r w:rsidRPr="00275551">
        <w:t xml:space="preserve"> </w:t>
      </w:r>
      <w:r w:rsidRPr="00861417">
        <w:t>https://www.aihw.gov.au/reports-data/health-welfare-services/youth-justice/data</w:t>
      </w:r>
      <w:r>
        <w:t xml:space="preserve">&gt;. </w:t>
      </w:r>
    </w:p>
  </w:endnote>
  <w:endnote w:id="559">
    <w:p w14:paraId="79282E41" w14:textId="77777777" w:rsidR="00FD1665" w:rsidRDefault="00FD1665" w:rsidP="0048120B">
      <w:pPr>
        <w:pStyle w:val="EndnoteText"/>
      </w:pPr>
      <w:r>
        <w:rPr>
          <w:rStyle w:val="EndnoteReference"/>
        </w:rPr>
        <w:endnoteRef/>
      </w:r>
      <w:r>
        <w:t xml:space="preserve"> Australian Human Rights Commission, </w:t>
      </w:r>
      <w:r w:rsidRPr="006B0F94">
        <w:rPr>
          <w:i/>
          <w:iCs/>
        </w:rPr>
        <w:t>Children’s Rights Report 2016</w:t>
      </w:r>
      <w:r>
        <w:t xml:space="preserve"> (2016) 184.</w:t>
      </w:r>
    </w:p>
  </w:endnote>
  <w:endnote w:id="560">
    <w:p w14:paraId="15836AE7" w14:textId="77777777" w:rsidR="00FD1665" w:rsidRDefault="00FD1665" w:rsidP="0048120B">
      <w:pPr>
        <w:pStyle w:val="EndnoteText"/>
      </w:pPr>
      <w:r>
        <w:rPr>
          <w:rStyle w:val="EndnoteReference"/>
        </w:rPr>
        <w:endnoteRef/>
      </w:r>
      <w:r>
        <w:t xml:space="preserve"> Queensland Office of Public Guardian, ‘There are immediate solutions available to remove children from watch houses’ (Media Release, 14 May 2019) </w:t>
      </w:r>
      <w:r w:rsidRPr="00861417">
        <w:t>&lt;www.publicguardian.qld.gov.au/about-us/news-and-information/news-and-media/there-are-immediate-solutions-available-to-remove-children-from-watch-houses</w:t>
      </w:r>
      <w:r>
        <w:t>&gt;.</w:t>
      </w:r>
    </w:p>
  </w:endnote>
  <w:endnote w:id="561">
    <w:p w14:paraId="6DA8D9FC" w14:textId="77777777" w:rsidR="00FD1665" w:rsidRDefault="00FD1665" w:rsidP="0048120B">
      <w:pPr>
        <w:pStyle w:val="EndnoteText"/>
      </w:pPr>
      <w:r>
        <w:rPr>
          <w:rStyle w:val="EndnoteReference"/>
        </w:rPr>
        <w:endnoteRef/>
      </w:r>
      <w:r>
        <w:t xml:space="preserve"> </w:t>
      </w:r>
      <w:r w:rsidRPr="00345271">
        <w:rPr>
          <w:rFonts w:cs="Open Sans"/>
        </w:rPr>
        <w:t xml:space="preserve">Australian Government, </w:t>
      </w:r>
      <w:r w:rsidRPr="00345271">
        <w:rPr>
          <w:rFonts w:cs="Open Sans"/>
          <w:i/>
        </w:rPr>
        <w:t>Australia’s Combined Second and Third Reports under the Convention on the Rights of the Child</w:t>
      </w:r>
      <w:r w:rsidRPr="00345271">
        <w:rPr>
          <w:rFonts w:cs="Open Sans"/>
        </w:rPr>
        <w:t xml:space="preserve"> (2003) </w:t>
      </w:r>
      <w:r>
        <w:rPr>
          <w:rFonts w:cs="Open Sans"/>
        </w:rPr>
        <w:t xml:space="preserve">467. </w:t>
      </w:r>
    </w:p>
  </w:endnote>
  <w:endnote w:id="562">
    <w:p w14:paraId="3DDFC51A" w14:textId="77777777" w:rsidR="00FD1665" w:rsidRDefault="00FD1665" w:rsidP="0048120B">
      <w:pPr>
        <w:pStyle w:val="EndnoteText"/>
      </w:pPr>
      <w:r>
        <w:rPr>
          <w:rStyle w:val="EndnoteReference"/>
        </w:rPr>
        <w:endnoteRef/>
      </w:r>
      <w:r>
        <w:t xml:space="preserve"> </w:t>
      </w:r>
      <w:r w:rsidRPr="00E95C30">
        <w:rPr>
          <w:rFonts w:cs="Open Sans"/>
          <w:szCs w:val="24"/>
        </w:rPr>
        <w:t xml:space="preserve">United Nations Committee on the Rights of the Child, </w:t>
      </w:r>
      <w:r w:rsidRPr="00E95C30">
        <w:rPr>
          <w:rFonts w:cs="Open Sans"/>
          <w:i/>
          <w:iCs/>
          <w:szCs w:val="24"/>
        </w:rPr>
        <w:t>Concluding Observations on the Combined Fifth and Sixth Periodic Reports of Australia</w:t>
      </w:r>
      <w:r w:rsidRPr="00E95C30">
        <w:rPr>
          <w:rFonts w:cs="Open Sans"/>
          <w:szCs w:val="24"/>
        </w:rPr>
        <w:t xml:space="preserve">, 82nd </w:t>
      </w:r>
      <w:r>
        <w:rPr>
          <w:rFonts w:cs="Open Sans"/>
          <w:szCs w:val="24"/>
        </w:rPr>
        <w:t>s</w:t>
      </w:r>
      <w:r w:rsidRPr="00E95C30">
        <w:rPr>
          <w:rFonts w:cs="Open Sans"/>
          <w:szCs w:val="24"/>
        </w:rPr>
        <w:t>ess, UN Doc CRC/C/AUS/CO/5-6 (30 September 2019) para 6.</w:t>
      </w:r>
    </w:p>
  </w:endnote>
  <w:endnote w:id="563">
    <w:p w14:paraId="4C994F89" w14:textId="77777777" w:rsidR="00FD1665" w:rsidRDefault="00FD1665" w:rsidP="0048120B">
      <w:pPr>
        <w:pStyle w:val="EndnoteText"/>
      </w:pPr>
      <w:r>
        <w:rPr>
          <w:rStyle w:val="EndnoteReference"/>
        </w:rPr>
        <w:endnoteRef/>
      </w:r>
      <w:r>
        <w:t xml:space="preserve"> </w:t>
      </w:r>
      <w:r w:rsidRPr="00E95C30">
        <w:rPr>
          <w:rFonts w:cs="Open Sans"/>
          <w:szCs w:val="24"/>
        </w:rPr>
        <w:t xml:space="preserve">United Nations Committee on the Rights of the Child, </w:t>
      </w:r>
      <w:r w:rsidRPr="00E95C30">
        <w:rPr>
          <w:rFonts w:cs="Open Sans"/>
          <w:i/>
          <w:iCs/>
          <w:szCs w:val="24"/>
        </w:rPr>
        <w:t>Concluding Observations on the Combined Fifth and Sixth Periodic Reports of Australia</w:t>
      </w:r>
      <w:r w:rsidRPr="00E95C30">
        <w:rPr>
          <w:rFonts w:cs="Open Sans"/>
          <w:szCs w:val="24"/>
        </w:rPr>
        <w:t xml:space="preserve">, 82nd </w:t>
      </w:r>
      <w:r>
        <w:rPr>
          <w:rFonts w:cs="Open Sans"/>
          <w:szCs w:val="24"/>
        </w:rPr>
        <w:t>s</w:t>
      </w:r>
      <w:r w:rsidRPr="00E95C30">
        <w:rPr>
          <w:rFonts w:cs="Open Sans"/>
          <w:szCs w:val="24"/>
        </w:rPr>
        <w:t>ess, UN Doc CRC/C/AUS/CO/5-6 (30 September 2019) para 48(e).</w:t>
      </w:r>
    </w:p>
  </w:endnote>
  <w:endnote w:id="564">
    <w:p w14:paraId="561041CD" w14:textId="77777777" w:rsidR="00FD1665" w:rsidRPr="00107863" w:rsidRDefault="00FD1665" w:rsidP="00834ED3">
      <w:pPr>
        <w:pStyle w:val="EndnoteText"/>
        <w:rPr>
          <w:rFonts w:cs="Open Sans"/>
        </w:rPr>
      </w:pPr>
      <w:r w:rsidRPr="00345271">
        <w:rPr>
          <w:rStyle w:val="EndnoteReference"/>
        </w:rPr>
        <w:endnoteRef/>
      </w:r>
      <w:r w:rsidRPr="00345271">
        <w:rPr>
          <w:rFonts w:cs="Open Sans"/>
        </w:rPr>
        <w:t xml:space="preserve"> </w:t>
      </w:r>
      <w:r w:rsidRPr="00ED7D1E">
        <w:rPr>
          <w:rFonts w:cs="Open Sans"/>
          <w:i/>
          <w:iCs/>
        </w:rPr>
        <w:t>Royal Commission and Board of Inquiry into the Protection and Detention of Children in the Northern Territory</w:t>
      </w:r>
      <w:r>
        <w:rPr>
          <w:rFonts w:cs="Open Sans"/>
        </w:rPr>
        <w:t xml:space="preserve"> </w:t>
      </w:r>
      <w:r w:rsidRPr="00345271">
        <w:rPr>
          <w:rFonts w:cs="Open Sans"/>
        </w:rPr>
        <w:t>(</w:t>
      </w:r>
      <w:r w:rsidRPr="00ED7D1E">
        <w:rPr>
          <w:rFonts w:cs="Open Sans"/>
          <w:iCs/>
        </w:rPr>
        <w:t>Final Report, 2017</w:t>
      </w:r>
      <w:r w:rsidRPr="00345271">
        <w:rPr>
          <w:rFonts w:cs="Open Sans"/>
        </w:rPr>
        <w:t>) vol 4, 29</w:t>
      </w:r>
      <w:r>
        <w:rPr>
          <w:rFonts w:cs="Open Sans"/>
        </w:rPr>
        <w:t xml:space="preserve">; </w:t>
      </w:r>
      <w:r w:rsidRPr="00345271">
        <w:rPr>
          <w:rFonts w:cs="Open Sans"/>
        </w:rPr>
        <w:t xml:space="preserve">Western Australian Office of the Inspector of Custodial Services, </w:t>
      </w:r>
      <w:r w:rsidRPr="00345271">
        <w:rPr>
          <w:rFonts w:cs="Open Sans"/>
          <w:i/>
        </w:rPr>
        <w:t>Behaviour management practices at Banksia Hill Detention Centre</w:t>
      </w:r>
      <w:r w:rsidRPr="00345271">
        <w:rPr>
          <w:rFonts w:cs="Open Sans"/>
        </w:rPr>
        <w:t xml:space="preserve"> (June 2017) </w:t>
      </w:r>
      <w:r>
        <w:rPr>
          <w:rFonts w:cs="Open Sans"/>
        </w:rPr>
        <w:t>&lt;</w:t>
      </w:r>
      <w:r w:rsidRPr="00861417">
        <w:rPr>
          <w:rFonts w:cs="Open Sans"/>
        </w:rPr>
        <w:t>www.oics.wa.gov.au/reports/behaviour-management-practices-at-banksia-hill-detention-centre/</w:t>
      </w:r>
      <w:r w:rsidRPr="00345271">
        <w:rPr>
          <w:rFonts w:cs="Open Sans"/>
        </w:rPr>
        <w:t xml:space="preserve">&gt;; Victorian Commission for Children and Young People, </w:t>
      </w:r>
      <w:r w:rsidRPr="00345271">
        <w:rPr>
          <w:rFonts w:cs="Open Sans"/>
          <w:i/>
        </w:rPr>
        <w:t>The same four walls: inquiry into the use of isolation, separation and lockdowns in the Victorian youth justice system</w:t>
      </w:r>
      <w:r w:rsidRPr="00345271">
        <w:rPr>
          <w:rFonts w:cs="Open Sans"/>
        </w:rPr>
        <w:t xml:space="preserve"> (2017) </w:t>
      </w:r>
      <w:r>
        <w:rPr>
          <w:rFonts w:cs="Open Sans"/>
        </w:rPr>
        <w:t>&lt;</w:t>
      </w:r>
      <w:r w:rsidRPr="00861417">
        <w:rPr>
          <w:rFonts w:cs="Open Sans"/>
        </w:rPr>
        <w:t>https://ccyp.vic.gov.au/upholding-childrens-rights/systemic-inquiries/the-same-four-walls&gt;/</w:t>
      </w:r>
      <w:r>
        <w:rPr>
          <w:rFonts w:cs="Open Sans"/>
        </w:rPr>
        <w:t xml:space="preserve">; Inspector of Custodial Services, </w:t>
      </w:r>
      <w:r>
        <w:rPr>
          <w:rFonts w:cs="Open Sans"/>
          <w:i/>
          <w:iCs/>
        </w:rPr>
        <w:t xml:space="preserve">Use of force, separation, segregation and confinement in NSW juvenile justice centres </w:t>
      </w:r>
      <w:r>
        <w:rPr>
          <w:rFonts w:cs="Open Sans"/>
        </w:rPr>
        <w:t xml:space="preserve">(2018), </w:t>
      </w:r>
      <w:r w:rsidRPr="00861417">
        <w:rPr>
          <w:rFonts w:cs="Open Sans"/>
        </w:rPr>
        <w:t>&lt;www.custodialinspector.justice.nsw.gov.au/Documents/use-of-force-seperation-segregation-confinement-nsw-juvenile-justice-centre.pdf</w:t>
      </w:r>
      <w:r w:rsidRPr="00861417">
        <w:rPr>
          <w:rStyle w:val="Hyperlink"/>
          <w:rFonts w:cs="Open Sans"/>
        </w:rPr>
        <w:t>&gt;</w:t>
      </w:r>
      <w:r>
        <w:rPr>
          <w:rFonts w:cs="Open Sans"/>
        </w:rPr>
        <w:t xml:space="preserve">; Kathryn McMillan and Megan Davis, </w:t>
      </w:r>
      <w:r>
        <w:rPr>
          <w:rFonts w:cs="Open Sans"/>
          <w:i/>
          <w:iCs/>
        </w:rPr>
        <w:t xml:space="preserve">Independent Review of Youth Detention </w:t>
      </w:r>
      <w:r>
        <w:rPr>
          <w:rFonts w:cs="Open Sans"/>
        </w:rPr>
        <w:t xml:space="preserve">(2017), </w:t>
      </w:r>
      <w:r w:rsidRPr="00861417">
        <w:rPr>
          <w:rFonts w:cs="Open Sans"/>
        </w:rPr>
        <w:t>&lt;www.youthdetentionreview.qld.gov.au/index.html</w:t>
      </w:r>
      <w:r w:rsidRPr="00861417">
        <w:rPr>
          <w:rStyle w:val="Hyperlink"/>
          <w:rFonts w:cs="Open Sans"/>
        </w:rPr>
        <w:t>&gt;.</w:t>
      </w:r>
    </w:p>
  </w:endnote>
  <w:endnote w:id="565">
    <w:p w14:paraId="48B92ABE" w14:textId="77777777" w:rsidR="00FD1665" w:rsidRPr="00345271" w:rsidRDefault="00FD1665" w:rsidP="00834ED3">
      <w:pPr>
        <w:pStyle w:val="EndnoteText"/>
        <w:rPr>
          <w:rFonts w:cs="Open Sans"/>
          <w:highlight w:val="yellow"/>
        </w:rPr>
      </w:pPr>
      <w:r w:rsidRPr="00345271">
        <w:rPr>
          <w:rStyle w:val="EndnoteReference"/>
        </w:rPr>
        <w:endnoteRef/>
      </w:r>
      <w:r w:rsidRPr="00345271">
        <w:rPr>
          <w:rFonts w:cs="Open Sans"/>
        </w:rPr>
        <w:t xml:space="preserve"> </w:t>
      </w:r>
      <w:r w:rsidRPr="00ED7D1E">
        <w:rPr>
          <w:rFonts w:cs="Open Sans"/>
          <w:i/>
          <w:iCs/>
        </w:rPr>
        <w:t>Royal Commission and Board of Inquiry into the Protection and Detention of Children in the Northern Territory</w:t>
      </w:r>
      <w:r w:rsidRPr="00345271">
        <w:rPr>
          <w:rFonts w:cs="Open Sans"/>
        </w:rPr>
        <w:t xml:space="preserve">, </w:t>
      </w:r>
      <w:r w:rsidRPr="00345271">
        <w:rPr>
          <w:rFonts w:cs="Open Sans"/>
          <w:i/>
        </w:rPr>
        <w:t>Findings and Recommendations</w:t>
      </w:r>
      <w:r>
        <w:rPr>
          <w:rFonts w:cs="Open Sans"/>
          <w:i/>
        </w:rPr>
        <w:t xml:space="preserve"> </w:t>
      </w:r>
      <w:r w:rsidRPr="00345271">
        <w:rPr>
          <w:rFonts w:cs="Open Sans"/>
        </w:rPr>
        <w:t>(2017) 3–8</w:t>
      </w:r>
      <w:r>
        <w:rPr>
          <w:rFonts w:cs="Open Sans"/>
        </w:rPr>
        <w:t>.</w:t>
      </w:r>
    </w:p>
  </w:endnote>
  <w:endnote w:id="566">
    <w:p w14:paraId="02A989A1" w14:textId="77777777" w:rsidR="00FD1665" w:rsidRDefault="00FD1665" w:rsidP="00834ED3">
      <w:pPr>
        <w:pStyle w:val="EndnoteText"/>
      </w:pPr>
      <w:r>
        <w:rPr>
          <w:rStyle w:val="EndnoteReference"/>
        </w:rPr>
        <w:endnoteRef/>
      </w:r>
      <w:r>
        <w:t xml:space="preserve"> </w:t>
      </w:r>
      <w:r w:rsidRPr="00E95C30">
        <w:rPr>
          <w:rFonts w:cs="Open Sans"/>
          <w:szCs w:val="24"/>
        </w:rPr>
        <w:t xml:space="preserve">United Nations Committee on the Rights of the Child, </w:t>
      </w:r>
      <w:r w:rsidRPr="00E95C30">
        <w:rPr>
          <w:rFonts w:cs="Open Sans"/>
          <w:i/>
          <w:iCs/>
          <w:szCs w:val="24"/>
        </w:rPr>
        <w:t>Concluding Observations on the Combined Fifth and Sixth Periodic Reports of Australia</w:t>
      </w:r>
      <w:r w:rsidRPr="00E95C30">
        <w:rPr>
          <w:rFonts w:cs="Open Sans"/>
          <w:szCs w:val="24"/>
        </w:rPr>
        <w:t xml:space="preserve">, 82nd </w:t>
      </w:r>
      <w:r>
        <w:rPr>
          <w:rFonts w:cs="Open Sans"/>
          <w:szCs w:val="24"/>
        </w:rPr>
        <w:t>s</w:t>
      </w:r>
      <w:r w:rsidRPr="00E95C30">
        <w:rPr>
          <w:rFonts w:cs="Open Sans"/>
          <w:szCs w:val="24"/>
        </w:rPr>
        <w:t>ess, UN Doc CRC/C/AUS/CO/5-6 (30 September 2019) para 48(c).</w:t>
      </w:r>
    </w:p>
  </w:endnote>
  <w:endnote w:id="567">
    <w:p w14:paraId="3D11875B" w14:textId="77777777" w:rsidR="00FD1665" w:rsidRDefault="00FD1665" w:rsidP="00834ED3">
      <w:pPr>
        <w:pStyle w:val="EndnoteText"/>
      </w:pPr>
      <w:r>
        <w:rPr>
          <w:rStyle w:val="EndnoteReference"/>
        </w:rPr>
        <w:endnoteRef/>
      </w:r>
      <w:r>
        <w:t xml:space="preserve"> </w:t>
      </w:r>
      <w:r w:rsidRPr="00E95C30">
        <w:rPr>
          <w:rFonts w:cs="Open Sans"/>
          <w:szCs w:val="24"/>
        </w:rPr>
        <w:t xml:space="preserve">United Nations Committee on the Rights of the Child, </w:t>
      </w:r>
      <w:r w:rsidRPr="00E95C30">
        <w:rPr>
          <w:rFonts w:cs="Open Sans"/>
          <w:i/>
          <w:iCs/>
          <w:szCs w:val="24"/>
        </w:rPr>
        <w:t>Concluding Observations on the Combined Fifth and Sixth Periodic Reports of Australia</w:t>
      </w:r>
      <w:r w:rsidRPr="00E95C30">
        <w:rPr>
          <w:rFonts w:cs="Open Sans"/>
          <w:szCs w:val="24"/>
        </w:rPr>
        <w:t xml:space="preserve">, 82nd </w:t>
      </w:r>
      <w:r>
        <w:rPr>
          <w:rFonts w:cs="Open Sans"/>
          <w:szCs w:val="24"/>
        </w:rPr>
        <w:t>s</w:t>
      </w:r>
      <w:r w:rsidRPr="00E95C30">
        <w:rPr>
          <w:rFonts w:cs="Open Sans"/>
          <w:szCs w:val="24"/>
        </w:rPr>
        <w:t>ess, UN Doc CRC/C/AUS/CO/5-6 (30 September 2019) para 48(h).</w:t>
      </w:r>
    </w:p>
  </w:endnote>
  <w:endnote w:id="568">
    <w:p w14:paraId="64828BCB" w14:textId="77777777" w:rsidR="00FD1665" w:rsidRPr="00345271" w:rsidRDefault="00FD1665" w:rsidP="00834ED3">
      <w:pPr>
        <w:pStyle w:val="EndnoteText"/>
        <w:rPr>
          <w:rFonts w:cs="Open Sans"/>
          <w:lang w:val="en-US"/>
        </w:rPr>
      </w:pPr>
      <w:r w:rsidRPr="00345271">
        <w:rPr>
          <w:rStyle w:val="EndnoteReference"/>
        </w:rPr>
        <w:endnoteRef/>
      </w:r>
      <w:r w:rsidRPr="00345271">
        <w:rPr>
          <w:rFonts w:cs="Open Sans"/>
        </w:rPr>
        <w:t xml:space="preserve"> </w:t>
      </w:r>
      <w:r w:rsidRPr="00345271">
        <w:rPr>
          <w:rFonts w:cs="Open Sans"/>
          <w:lang w:val="en-US"/>
        </w:rPr>
        <w:t xml:space="preserve">Australian Human Rights Commission, </w:t>
      </w:r>
      <w:r w:rsidRPr="00345271">
        <w:rPr>
          <w:rFonts w:cs="Open Sans"/>
          <w:i/>
          <w:lang w:val="en-US"/>
        </w:rPr>
        <w:t>Children’s Rights Report 2016</w:t>
      </w:r>
      <w:r w:rsidRPr="00345271">
        <w:rPr>
          <w:rFonts w:cs="Open Sans"/>
          <w:lang w:val="en-US"/>
        </w:rPr>
        <w:t xml:space="preserve"> (2016) </w:t>
      </w:r>
      <w:r w:rsidRPr="00345271">
        <w:rPr>
          <w:rFonts w:cs="Open Sans"/>
        </w:rPr>
        <w:t>&lt;</w:t>
      </w:r>
      <w:r w:rsidRPr="00861417">
        <w:rPr>
          <w:rFonts w:cs="Open Sans"/>
        </w:rPr>
        <w:t>www.humanrights.gov.au/our-work/childrens-rights/projects/childrens-rights-reports</w:t>
      </w:r>
      <w:r w:rsidRPr="00345271">
        <w:rPr>
          <w:rFonts w:cs="Open Sans"/>
        </w:rPr>
        <w:t>&gt;.</w:t>
      </w:r>
    </w:p>
  </w:endnote>
  <w:endnote w:id="569">
    <w:p w14:paraId="68CB529E" w14:textId="77777777" w:rsidR="00FD1665" w:rsidRPr="00A81835" w:rsidRDefault="00FD1665" w:rsidP="00834ED3">
      <w:pPr>
        <w:pStyle w:val="EndnoteText"/>
        <w:rPr>
          <w:rFonts w:cs="Open Sans"/>
        </w:rPr>
      </w:pPr>
      <w:r>
        <w:rPr>
          <w:rStyle w:val="EndnoteReference"/>
        </w:rPr>
        <w:endnoteRef/>
      </w:r>
      <w:r>
        <w:t xml:space="preserve"> </w:t>
      </w:r>
      <w:r w:rsidRPr="00A81835">
        <w:rPr>
          <w:rFonts w:cs="Open Sans"/>
        </w:rPr>
        <w:t xml:space="preserve">Australian Human Rights Commission, </w:t>
      </w:r>
      <w:r w:rsidRPr="00A81835">
        <w:rPr>
          <w:rFonts w:cs="Open Sans"/>
          <w:i/>
        </w:rPr>
        <w:t>OPCAT in Australia Consultation Paper: Stage 2</w:t>
      </w:r>
      <w:r w:rsidRPr="00A81835">
        <w:rPr>
          <w:rFonts w:cs="Open Sans"/>
        </w:rPr>
        <w:t>, June 2018 &lt;</w:t>
      </w:r>
      <w:r w:rsidRPr="00861417">
        <w:rPr>
          <w:rFonts w:cs="Open Sans"/>
        </w:rPr>
        <w:t>www.humanrights.gov.au/sites/default/files/document/publication/20180618_OPCAT_Stage2_ConsultationPaper_Interim_report.pdf</w:t>
      </w:r>
      <w:r w:rsidRPr="00A81835">
        <w:rPr>
          <w:rFonts w:cs="Open Sans"/>
        </w:rPr>
        <w:t>&gt;.</w:t>
      </w:r>
    </w:p>
  </w:endnote>
  <w:endnote w:id="570">
    <w:p w14:paraId="7EF701F0" w14:textId="77777777" w:rsidR="00FD1665" w:rsidRPr="00345271" w:rsidRDefault="00FD1665" w:rsidP="00834ED3">
      <w:pPr>
        <w:pStyle w:val="EndnoteText"/>
        <w:rPr>
          <w:rFonts w:cs="Open Sans"/>
          <w:lang w:val="en-US"/>
        </w:rPr>
      </w:pPr>
      <w:r w:rsidRPr="00345271">
        <w:rPr>
          <w:rStyle w:val="EndnoteReference"/>
        </w:rPr>
        <w:endnoteRef/>
      </w:r>
      <w:r w:rsidRPr="00345271">
        <w:rPr>
          <w:rFonts w:cs="Open Sans"/>
        </w:rPr>
        <w:t xml:space="preserve"> </w:t>
      </w:r>
      <w:r w:rsidRPr="00345271">
        <w:rPr>
          <w:rFonts w:cs="Open Sans"/>
          <w:lang w:val="en-US"/>
        </w:rPr>
        <w:t xml:space="preserve">Australian Human Rights Commission, </w:t>
      </w:r>
      <w:r w:rsidRPr="00345271">
        <w:rPr>
          <w:rFonts w:cs="Open Sans"/>
          <w:i/>
          <w:lang w:val="en-US"/>
        </w:rPr>
        <w:t>Children’s Rights Report 2016</w:t>
      </w:r>
      <w:r w:rsidRPr="00345271">
        <w:rPr>
          <w:rFonts w:cs="Open Sans"/>
          <w:lang w:val="en-US"/>
        </w:rPr>
        <w:t xml:space="preserve"> (2016) 160</w:t>
      </w:r>
      <w:r>
        <w:rPr>
          <w:rFonts w:cs="Open Sans"/>
          <w:lang w:val="en-US"/>
        </w:rPr>
        <w:t>–</w:t>
      </w:r>
      <w:r w:rsidRPr="00345271">
        <w:rPr>
          <w:rFonts w:cs="Open Sans"/>
          <w:lang w:val="en-US"/>
        </w:rPr>
        <w:t xml:space="preserve">176 </w:t>
      </w:r>
      <w:r w:rsidRPr="00345271">
        <w:rPr>
          <w:rFonts w:cs="Open Sans"/>
        </w:rPr>
        <w:t>&lt;</w:t>
      </w:r>
      <w:r w:rsidRPr="00861417">
        <w:rPr>
          <w:rFonts w:cs="Open Sans"/>
        </w:rPr>
        <w:t>www.humanrights.gov.au/our-work/childrens-rights/projects/childrens-rights-reports</w:t>
      </w:r>
      <w:r w:rsidRPr="00345271">
        <w:rPr>
          <w:rFonts w:cs="Open Sans"/>
        </w:rPr>
        <w:t>&gt;.</w:t>
      </w:r>
    </w:p>
  </w:endnote>
  <w:endnote w:id="571">
    <w:p w14:paraId="1BDD10C3" w14:textId="77777777" w:rsidR="00FD1665" w:rsidRDefault="00FD1665" w:rsidP="00834ED3">
      <w:pPr>
        <w:pStyle w:val="EndnoteText"/>
      </w:pPr>
      <w:r>
        <w:rPr>
          <w:rStyle w:val="EndnoteReference"/>
        </w:rPr>
        <w:endnoteRef/>
      </w:r>
      <w:r>
        <w:t xml:space="preserve"> </w:t>
      </w:r>
      <w:r w:rsidRPr="00596E0A">
        <w:rPr>
          <w:rFonts w:cs="Open Sans"/>
          <w:szCs w:val="24"/>
        </w:rPr>
        <w:t xml:space="preserve">Australian Institute of Health and Welfare, </w:t>
      </w:r>
      <w:r w:rsidRPr="00596E0A">
        <w:rPr>
          <w:rFonts w:cs="Open Sans"/>
          <w:i/>
          <w:iCs/>
          <w:szCs w:val="24"/>
        </w:rPr>
        <w:t>Youth Justice in Australia 2017-2018</w:t>
      </w:r>
      <w:r w:rsidRPr="00596E0A">
        <w:rPr>
          <w:rFonts w:cs="Open Sans"/>
          <w:szCs w:val="24"/>
        </w:rPr>
        <w:t xml:space="preserve"> (</w:t>
      </w:r>
      <w:r>
        <w:rPr>
          <w:rFonts w:cs="Open Sans"/>
          <w:szCs w:val="24"/>
        </w:rPr>
        <w:t xml:space="preserve">Report, </w:t>
      </w:r>
      <w:r w:rsidRPr="00596E0A">
        <w:rPr>
          <w:rFonts w:cs="Open Sans"/>
          <w:szCs w:val="24"/>
        </w:rPr>
        <w:t>2019) 41.</w:t>
      </w:r>
    </w:p>
  </w:endnote>
  <w:endnote w:id="572">
    <w:p w14:paraId="0AD8CCE1" w14:textId="77777777" w:rsidR="00FD1665" w:rsidRDefault="00FD1665" w:rsidP="00834ED3">
      <w:pPr>
        <w:pStyle w:val="EndnoteText"/>
      </w:pPr>
      <w:r>
        <w:rPr>
          <w:rStyle w:val="EndnoteReference"/>
        </w:rPr>
        <w:endnoteRef/>
      </w:r>
      <w:r>
        <w:t xml:space="preserve"> </w:t>
      </w:r>
      <w:r w:rsidRPr="0077168E">
        <w:rPr>
          <w:rFonts w:cs="Open Sans"/>
          <w:szCs w:val="24"/>
        </w:rPr>
        <w:t xml:space="preserve">Productivity Commission, Australian Government, </w:t>
      </w:r>
      <w:r w:rsidRPr="0077168E">
        <w:rPr>
          <w:rFonts w:cs="Open Sans"/>
          <w:i/>
          <w:iCs/>
          <w:szCs w:val="24"/>
        </w:rPr>
        <w:t>Report on Government Services 2018</w:t>
      </w:r>
      <w:r w:rsidRPr="0077168E">
        <w:rPr>
          <w:rFonts w:cs="Open Sans"/>
          <w:szCs w:val="24"/>
        </w:rPr>
        <w:t xml:space="preserve"> (24 January 2019) </w:t>
      </w:r>
      <w:r>
        <w:rPr>
          <w:rFonts w:cs="Open Sans"/>
          <w:szCs w:val="24"/>
        </w:rPr>
        <w:t xml:space="preserve">Ch 17 Youth justice services, </w:t>
      </w:r>
      <w:r w:rsidRPr="0077168E">
        <w:rPr>
          <w:rFonts w:cs="Open Sans"/>
          <w:szCs w:val="24"/>
        </w:rPr>
        <w:t>17.3.</w:t>
      </w:r>
    </w:p>
  </w:endnote>
  <w:endnote w:id="573">
    <w:p w14:paraId="6488B0AB" w14:textId="77777777" w:rsidR="00FD1665" w:rsidRPr="00345271" w:rsidRDefault="00FD1665" w:rsidP="00834ED3">
      <w:pPr>
        <w:pStyle w:val="EndnoteText"/>
        <w:rPr>
          <w:rFonts w:cs="Open Sans"/>
          <w:highlight w:val="yellow"/>
        </w:rPr>
      </w:pPr>
      <w:r w:rsidRPr="00345271">
        <w:rPr>
          <w:rStyle w:val="EndnoteReference"/>
        </w:rPr>
        <w:endnoteRef/>
      </w:r>
      <w:r w:rsidRPr="00345271">
        <w:rPr>
          <w:rFonts w:cs="Open Sans"/>
        </w:rPr>
        <w:t xml:space="preserve"> </w:t>
      </w:r>
      <w:r w:rsidRPr="00D17F7A">
        <w:rPr>
          <w:rFonts w:cs="Open Sans"/>
          <w:i/>
          <w:iCs/>
        </w:rPr>
        <w:t>Royal Commission and Board of Inquiry into the Protection and Detention of Children in the Northern Territory</w:t>
      </w:r>
      <w:r>
        <w:rPr>
          <w:rFonts w:cs="Open Sans"/>
          <w:i/>
          <w:iCs/>
        </w:rPr>
        <w:t xml:space="preserve"> </w:t>
      </w:r>
      <w:r w:rsidRPr="00345271">
        <w:rPr>
          <w:rFonts w:cs="Open Sans"/>
        </w:rPr>
        <w:t>(</w:t>
      </w:r>
      <w:r>
        <w:rPr>
          <w:rFonts w:cs="Open Sans"/>
        </w:rPr>
        <w:t xml:space="preserve">Final Report, </w:t>
      </w:r>
      <w:r w:rsidRPr="00345271">
        <w:rPr>
          <w:rFonts w:cs="Open Sans"/>
        </w:rPr>
        <w:t>2017) vol 2B, 249–277</w:t>
      </w:r>
      <w:r>
        <w:rPr>
          <w:rFonts w:cs="Open Sans"/>
        </w:rPr>
        <w:t>.</w:t>
      </w:r>
    </w:p>
  </w:endnote>
  <w:endnote w:id="574">
    <w:p w14:paraId="6AEE6A68" w14:textId="77777777" w:rsidR="00FD1665" w:rsidRPr="00345271" w:rsidRDefault="00FD1665" w:rsidP="00834ED3">
      <w:pPr>
        <w:pStyle w:val="EndnoteText"/>
        <w:rPr>
          <w:rFonts w:cs="Open Sans"/>
        </w:rPr>
      </w:pPr>
      <w:r w:rsidRPr="00345271">
        <w:rPr>
          <w:rStyle w:val="EndnoteReference"/>
        </w:rPr>
        <w:endnoteRef/>
      </w:r>
      <w:r w:rsidRPr="00345271">
        <w:rPr>
          <w:rFonts w:cs="Open Sans"/>
        </w:rPr>
        <w:t xml:space="preserve"> </w:t>
      </w:r>
      <w:r w:rsidRPr="00ED7D1E">
        <w:rPr>
          <w:rFonts w:cs="Open Sans"/>
          <w:i/>
          <w:iCs/>
        </w:rPr>
        <w:t>Royal Commission and Board of Inquiry into the Protection and Detention of Children in the Northern Territory</w:t>
      </w:r>
      <w:r w:rsidRPr="00345271">
        <w:rPr>
          <w:rFonts w:cs="Open Sans"/>
        </w:rPr>
        <w:t>, (</w:t>
      </w:r>
      <w:r w:rsidRPr="00ED7D1E">
        <w:rPr>
          <w:rFonts w:cs="Open Sans"/>
          <w:iCs/>
        </w:rPr>
        <w:t>Final Report, 2017</w:t>
      </w:r>
      <w:r w:rsidRPr="00345271">
        <w:rPr>
          <w:rFonts w:cs="Open Sans"/>
        </w:rPr>
        <w:t>) vol 2B, 259</w:t>
      </w:r>
      <w:r>
        <w:rPr>
          <w:rFonts w:cs="Open Sans"/>
        </w:rPr>
        <w:t>.</w:t>
      </w:r>
    </w:p>
  </w:endnote>
  <w:endnote w:id="575">
    <w:p w14:paraId="57751343" w14:textId="77777777" w:rsidR="00FD1665" w:rsidRPr="00345271" w:rsidRDefault="00FD1665" w:rsidP="00834ED3">
      <w:pPr>
        <w:pStyle w:val="EndnoteText"/>
        <w:rPr>
          <w:rFonts w:cs="Open Sans"/>
          <w:highlight w:val="yellow"/>
        </w:rPr>
      </w:pPr>
      <w:r w:rsidRPr="00345271">
        <w:rPr>
          <w:rStyle w:val="EndnoteReference"/>
        </w:rPr>
        <w:endnoteRef/>
      </w:r>
      <w:r w:rsidRPr="00345271">
        <w:rPr>
          <w:rFonts w:cs="Open Sans"/>
        </w:rPr>
        <w:t xml:space="preserve"> </w:t>
      </w:r>
      <w:r w:rsidRPr="00ED7D1E">
        <w:rPr>
          <w:rFonts w:cs="Open Sans"/>
          <w:i/>
          <w:iCs/>
        </w:rPr>
        <w:t>Royal Commission and Board of Inquiry into the Protection and Detention of Children in the Northern Territory</w:t>
      </w:r>
      <w:r w:rsidRPr="00345271">
        <w:rPr>
          <w:rFonts w:cs="Open Sans"/>
        </w:rPr>
        <w:t>, (</w:t>
      </w:r>
      <w:r w:rsidRPr="00ED7D1E">
        <w:rPr>
          <w:rFonts w:cs="Open Sans"/>
          <w:iCs/>
        </w:rPr>
        <w:t>Final Report, 2017</w:t>
      </w:r>
      <w:r w:rsidRPr="00345271">
        <w:rPr>
          <w:rFonts w:cs="Open Sans"/>
        </w:rPr>
        <w:t>) vol 2B, 278</w:t>
      </w:r>
      <w:r>
        <w:rPr>
          <w:rFonts w:cs="Open Sans"/>
        </w:rPr>
        <w:t>.</w:t>
      </w:r>
    </w:p>
  </w:endnote>
  <w:endnote w:id="576">
    <w:p w14:paraId="4170D85E" w14:textId="77777777" w:rsidR="00FD1665" w:rsidRPr="00345271" w:rsidRDefault="00FD1665" w:rsidP="00834ED3">
      <w:pPr>
        <w:pStyle w:val="EndnoteText"/>
        <w:rPr>
          <w:rFonts w:cs="Open Sans"/>
          <w:highlight w:val="yellow"/>
        </w:rPr>
      </w:pPr>
      <w:r w:rsidRPr="00345271">
        <w:rPr>
          <w:rStyle w:val="EndnoteReference"/>
        </w:rPr>
        <w:endnoteRef/>
      </w:r>
      <w:r w:rsidRPr="00345271">
        <w:rPr>
          <w:rFonts w:cs="Open Sans"/>
        </w:rPr>
        <w:t xml:space="preserve"> Human Rights and Equal Opportunity Commission, </w:t>
      </w:r>
      <w:r w:rsidRPr="00345271">
        <w:rPr>
          <w:rFonts w:cs="Open Sans"/>
          <w:i/>
        </w:rPr>
        <w:t>Social Justice Report</w:t>
      </w:r>
      <w:r w:rsidRPr="00345271">
        <w:rPr>
          <w:rFonts w:cs="Open Sans"/>
        </w:rPr>
        <w:t xml:space="preserve"> (2001) 188 &lt;</w:t>
      </w:r>
      <w:r w:rsidRPr="00861417">
        <w:rPr>
          <w:rFonts w:cs="Open Sans"/>
        </w:rPr>
        <w:t>www.humanrights.gov.au/our-work/aboriginal-and-torres-strait-islander-social-justice/publications/social-justice-report-5</w:t>
      </w:r>
      <w:r w:rsidRPr="00861417">
        <w:rPr>
          <w:rStyle w:val="Hyperlink"/>
          <w:rFonts w:cs="Open Sans"/>
        </w:rPr>
        <w:t>&gt;</w:t>
      </w:r>
      <w:r w:rsidRPr="00861417">
        <w:rPr>
          <w:rFonts w:cs="Open Sans"/>
        </w:rPr>
        <w:t>.</w:t>
      </w:r>
    </w:p>
  </w:endnote>
  <w:endnote w:id="577">
    <w:p w14:paraId="21295EA0" w14:textId="77777777" w:rsidR="00FD1665" w:rsidRDefault="00FD1665" w:rsidP="00834ED3">
      <w:pPr>
        <w:pStyle w:val="EndnoteText"/>
      </w:pPr>
      <w:r>
        <w:rPr>
          <w:rStyle w:val="EndnoteReference"/>
        </w:rPr>
        <w:endnoteRef/>
      </w:r>
      <w:r>
        <w:t xml:space="preserve"> </w:t>
      </w:r>
      <w:r w:rsidRPr="00E95C30">
        <w:rPr>
          <w:rFonts w:cs="Open Sans"/>
          <w:szCs w:val="24"/>
        </w:rPr>
        <w:t xml:space="preserve">United Nations Committee on the Rights of the Child, </w:t>
      </w:r>
      <w:r w:rsidRPr="00E95C30">
        <w:rPr>
          <w:rFonts w:cs="Open Sans"/>
          <w:i/>
          <w:iCs/>
          <w:szCs w:val="24"/>
        </w:rPr>
        <w:t>Concluding Observations on the Combined Fifth and Sixth Periodic Reports of Australia</w:t>
      </w:r>
      <w:r w:rsidRPr="00E95C30">
        <w:rPr>
          <w:rFonts w:cs="Open Sans"/>
          <w:szCs w:val="24"/>
        </w:rPr>
        <w:t xml:space="preserve">, 82nd </w:t>
      </w:r>
      <w:r>
        <w:rPr>
          <w:rFonts w:cs="Open Sans"/>
          <w:szCs w:val="24"/>
        </w:rPr>
        <w:t>s</w:t>
      </w:r>
      <w:r w:rsidRPr="00E95C30">
        <w:rPr>
          <w:rFonts w:cs="Open Sans"/>
          <w:szCs w:val="24"/>
        </w:rPr>
        <w:t>ess, UN Doc CRC/C/AUS/CO/5-6 (30 September 2019) para 48(d).</w:t>
      </w:r>
    </w:p>
  </w:endnote>
  <w:endnote w:id="578">
    <w:p w14:paraId="75A7492E" w14:textId="77777777" w:rsidR="00FD1665" w:rsidRDefault="00FD1665" w:rsidP="00834ED3">
      <w:pPr>
        <w:pStyle w:val="EndnoteText"/>
      </w:pPr>
      <w:r>
        <w:rPr>
          <w:rStyle w:val="EndnoteReference"/>
        </w:rPr>
        <w:endnoteRef/>
      </w:r>
      <w:r>
        <w:t xml:space="preserve"> </w:t>
      </w:r>
      <w:r w:rsidRPr="00D437C7">
        <w:rPr>
          <w:rFonts w:cs="Open Sans"/>
          <w:szCs w:val="24"/>
        </w:rPr>
        <w:t xml:space="preserve">Australian Institute of Health and Welfare, </w:t>
      </w:r>
      <w:r w:rsidRPr="00D437C7">
        <w:rPr>
          <w:rFonts w:cs="Open Sans"/>
          <w:i/>
          <w:iCs/>
          <w:szCs w:val="24"/>
        </w:rPr>
        <w:t>Youth Justice in Australia 2017</w:t>
      </w:r>
      <w:r>
        <w:rPr>
          <w:rFonts w:cs="Open Sans"/>
          <w:i/>
          <w:iCs/>
          <w:szCs w:val="24"/>
        </w:rPr>
        <w:t>–</w:t>
      </w:r>
      <w:r w:rsidRPr="00D437C7">
        <w:rPr>
          <w:rFonts w:cs="Open Sans"/>
          <w:i/>
          <w:iCs/>
          <w:szCs w:val="24"/>
        </w:rPr>
        <w:t>2018</w:t>
      </w:r>
      <w:r w:rsidRPr="00D437C7">
        <w:rPr>
          <w:rFonts w:cs="Open Sans"/>
          <w:szCs w:val="24"/>
        </w:rPr>
        <w:t xml:space="preserve"> (</w:t>
      </w:r>
      <w:r>
        <w:rPr>
          <w:rFonts w:cs="Open Sans"/>
          <w:szCs w:val="24"/>
        </w:rPr>
        <w:t xml:space="preserve">Report, </w:t>
      </w:r>
      <w:r w:rsidRPr="00D437C7">
        <w:rPr>
          <w:rFonts w:cs="Open Sans"/>
          <w:szCs w:val="24"/>
        </w:rPr>
        <w:t>2019) 16.</w:t>
      </w:r>
    </w:p>
  </w:endnote>
  <w:endnote w:id="579">
    <w:p w14:paraId="2DAF4FEA" w14:textId="77777777" w:rsidR="00FD1665" w:rsidRDefault="00FD1665" w:rsidP="00834ED3">
      <w:pPr>
        <w:pStyle w:val="EndnoteText"/>
      </w:pPr>
      <w:r>
        <w:rPr>
          <w:rStyle w:val="EndnoteReference"/>
        </w:rPr>
        <w:endnoteRef/>
      </w:r>
      <w:r>
        <w:t xml:space="preserve"> </w:t>
      </w:r>
      <w:r w:rsidRPr="00D437C7">
        <w:rPr>
          <w:rFonts w:cs="Open Sans"/>
          <w:szCs w:val="24"/>
        </w:rPr>
        <w:t xml:space="preserve">Australian Institute of Health and Welfare, </w:t>
      </w:r>
      <w:r w:rsidRPr="00D437C7">
        <w:rPr>
          <w:rFonts w:cs="Open Sans"/>
          <w:i/>
          <w:iCs/>
          <w:szCs w:val="24"/>
        </w:rPr>
        <w:t>Youth Justice in Australia 2017</w:t>
      </w:r>
      <w:r>
        <w:rPr>
          <w:rFonts w:cs="Open Sans"/>
          <w:i/>
          <w:iCs/>
          <w:szCs w:val="24"/>
        </w:rPr>
        <w:t>–</w:t>
      </w:r>
      <w:r w:rsidRPr="00D437C7">
        <w:rPr>
          <w:rFonts w:cs="Open Sans"/>
          <w:i/>
          <w:iCs/>
          <w:szCs w:val="24"/>
        </w:rPr>
        <w:t>2018</w:t>
      </w:r>
      <w:r w:rsidRPr="00D437C7">
        <w:rPr>
          <w:rFonts w:cs="Open Sans"/>
          <w:szCs w:val="24"/>
        </w:rPr>
        <w:t xml:space="preserve"> (</w:t>
      </w:r>
      <w:r>
        <w:rPr>
          <w:rFonts w:cs="Open Sans"/>
          <w:szCs w:val="24"/>
        </w:rPr>
        <w:t xml:space="preserve">Report, </w:t>
      </w:r>
      <w:r w:rsidRPr="00D437C7">
        <w:rPr>
          <w:rFonts w:cs="Open Sans"/>
          <w:szCs w:val="24"/>
        </w:rPr>
        <w:t>2019) 17.</w:t>
      </w:r>
    </w:p>
  </w:endnote>
  <w:endnote w:id="580">
    <w:p w14:paraId="3999948E" w14:textId="77777777" w:rsidR="00FD1665" w:rsidRDefault="00FD1665" w:rsidP="00834ED3">
      <w:pPr>
        <w:pStyle w:val="EndnoteText"/>
      </w:pPr>
      <w:r>
        <w:rPr>
          <w:rStyle w:val="EndnoteReference"/>
        </w:rPr>
        <w:endnoteRef/>
      </w:r>
      <w:r>
        <w:t xml:space="preserve"> </w:t>
      </w:r>
      <w:r w:rsidRPr="00E97F09">
        <w:rPr>
          <w:rFonts w:cs="Open Sans"/>
          <w:szCs w:val="24"/>
        </w:rPr>
        <w:t xml:space="preserve">Australian Institute of Health and Welfare, </w:t>
      </w:r>
      <w:r w:rsidRPr="00E97F09">
        <w:rPr>
          <w:rFonts w:cs="Open Sans"/>
          <w:i/>
          <w:iCs/>
          <w:szCs w:val="24"/>
        </w:rPr>
        <w:t>Youth Justice in Australia 2017</w:t>
      </w:r>
      <w:r>
        <w:rPr>
          <w:rFonts w:cs="Open Sans"/>
          <w:i/>
          <w:iCs/>
          <w:szCs w:val="24"/>
        </w:rPr>
        <w:t>–</w:t>
      </w:r>
      <w:r w:rsidRPr="00E97F09">
        <w:rPr>
          <w:rFonts w:cs="Open Sans"/>
          <w:i/>
          <w:iCs/>
          <w:szCs w:val="24"/>
        </w:rPr>
        <w:t>2018</w:t>
      </w:r>
      <w:r w:rsidRPr="00E97F09">
        <w:rPr>
          <w:rFonts w:cs="Open Sans"/>
          <w:szCs w:val="24"/>
        </w:rPr>
        <w:t xml:space="preserve"> (</w:t>
      </w:r>
      <w:r>
        <w:rPr>
          <w:rFonts w:cs="Open Sans"/>
          <w:szCs w:val="24"/>
        </w:rPr>
        <w:t xml:space="preserve">Report, </w:t>
      </w:r>
      <w:r w:rsidRPr="00E97F09">
        <w:rPr>
          <w:rFonts w:cs="Open Sans"/>
          <w:szCs w:val="24"/>
        </w:rPr>
        <w:t>2019) 17.</w:t>
      </w:r>
    </w:p>
  </w:endnote>
  <w:endnote w:id="581">
    <w:p w14:paraId="53E4EF8A" w14:textId="77777777" w:rsidR="00FD1665" w:rsidRPr="00345271" w:rsidRDefault="00FD1665" w:rsidP="00834ED3">
      <w:pPr>
        <w:pStyle w:val="EndnoteText"/>
        <w:rPr>
          <w:rFonts w:cs="Open Sans"/>
        </w:rPr>
      </w:pPr>
      <w:r w:rsidRPr="00345271">
        <w:rPr>
          <w:rStyle w:val="EndnoteReference"/>
        </w:rPr>
        <w:endnoteRef/>
      </w:r>
      <w:r w:rsidRPr="00345271">
        <w:rPr>
          <w:rFonts w:cs="Open Sans"/>
        </w:rPr>
        <w:t xml:space="preserve"> Law Council of Australia, Submission No 114 to Australian Human Rights Commission, </w:t>
      </w:r>
      <w:r w:rsidRPr="00345271">
        <w:rPr>
          <w:rFonts w:cs="Open Sans"/>
          <w:i/>
        </w:rPr>
        <w:t>Report under article 44, paragraph 1(b), on the Convention on the Rights of the Child</w:t>
      </w:r>
      <w:r>
        <w:rPr>
          <w:rFonts w:cs="Open Sans"/>
        </w:rPr>
        <w:t xml:space="preserve"> (</w:t>
      </w:r>
      <w:r w:rsidRPr="00345271">
        <w:rPr>
          <w:rFonts w:cs="Open Sans"/>
        </w:rPr>
        <w:t>30 May 2018</w:t>
      </w:r>
      <w:r>
        <w:rPr>
          <w:rFonts w:cs="Open Sans"/>
        </w:rPr>
        <w:t>)</w:t>
      </w:r>
      <w:r w:rsidRPr="00345271">
        <w:rPr>
          <w:rFonts w:cs="Open Sans"/>
        </w:rPr>
        <w:t>.</w:t>
      </w:r>
    </w:p>
  </w:endnote>
  <w:endnote w:id="582">
    <w:p w14:paraId="10C666D0" w14:textId="77777777" w:rsidR="00FD1665" w:rsidRPr="00345271" w:rsidRDefault="00FD1665" w:rsidP="00834ED3">
      <w:pPr>
        <w:pStyle w:val="EndnoteText"/>
        <w:rPr>
          <w:rFonts w:cs="Open Sans"/>
        </w:rPr>
      </w:pPr>
      <w:r w:rsidRPr="00345271">
        <w:rPr>
          <w:rStyle w:val="EndnoteReference"/>
        </w:rPr>
        <w:endnoteRef/>
      </w:r>
      <w:r w:rsidRPr="00345271">
        <w:rPr>
          <w:rFonts w:cs="Open Sans"/>
        </w:rPr>
        <w:t xml:space="preserve"> Law Council of Australia, Submission No 114 to Australian Human Rights Commission, </w:t>
      </w:r>
      <w:r w:rsidRPr="00345271">
        <w:rPr>
          <w:rFonts w:cs="Open Sans"/>
          <w:i/>
        </w:rPr>
        <w:t>Report under article 44, paragraph 1(b), on the Convention on the Rights of the Child</w:t>
      </w:r>
      <w:r>
        <w:rPr>
          <w:rFonts w:cs="Open Sans"/>
        </w:rPr>
        <w:t xml:space="preserve"> (</w:t>
      </w:r>
      <w:r w:rsidRPr="00345271">
        <w:rPr>
          <w:rFonts w:cs="Open Sans"/>
        </w:rPr>
        <w:t>30 May 2018</w:t>
      </w:r>
      <w:r>
        <w:rPr>
          <w:rFonts w:cs="Open Sans"/>
        </w:rPr>
        <w:t>)</w:t>
      </w:r>
      <w:r w:rsidRPr="00345271">
        <w:rPr>
          <w:rFonts w:cs="Open Sans"/>
        </w:rPr>
        <w:t>.</w:t>
      </w:r>
    </w:p>
  </w:endnote>
  <w:endnote w:id="583">
    <w:p w14:paraId="62CA7849" w14:textId="77777777" w:rsidR="00FD1665" w:rsidRPr="00345271" w:rsidRDefault="00FD1665" w:rsidP="00834ED3">
      <w:pPr>
        <w:pStyle w:val="EndnoteText"/>
        <w:rPr>
          <w:rFonts w:cs="Open Sans"/>
        </w:rPr>
      </w:pPr>
      <w:r w:rsidRPr="00345271">
        <w:rPr>
          <w:rStyle w:val="EndnoteReference"/>
        </w:rPr>
        <w:endnoteRef/>
      </w:r>
      <w:r w:rsidRPr="00345271">
        <w:rPr>
          <w:rFonts w:cs="Open Sans"/>
        </w:rPr>
        <w:t xml:space="preserve"> Law Council of Australia, Submission No 114 to Australian Human Rights Commission </w:t>
      </w:r>
      <w:r w:rsidRPr="00345271">
        <w:rPr>
          <w:rFonts w:cs="Open Sans"/>
          <w:i/>
        </w:rPr>
        <w:t>Report under article 44, paragraph 1(b), on the Convention on the Rights of the Child</w:t>
      </w:r>
      <w:r>
        <w:rPr>
          <w:rFonts w:cs="Open Sans"/>
        </w:rPr>
        <w:t xml:space="preserve"> (</w:t>
      </w:r>
      <w:r w:rsidRPr="00345271">
        <w:rPr>
          <w:rFonts w:cs="Open Sans"/>
        </w:rPr>
        <w:t>30 May 2018</w:t>
      </w:r>
      <w:r>
        <w:rPr>
          <w:rFonts w:cs="Open Sans"/>
        </w:rPr>
        <w:t>)</w:t>
      </w:r>
      <w:r w:rsidRPr="00345271">
        <w:rPr>
          <w:rFonts w:cs="Open Sans"/>
        </w:rPr>
        <w:t>.</w:t>
      </w:r>
    </w:p>
  </w:endnote>
  <w:endnote w:id="584">
    <w:p w14:paraId="0C756489" w14:textId="77777777" w:rsidR="00FD1665" w:rsidRPr="00345271" w:rsidRDefault="00FD1665" w:rsidP="00834ED3">
      <w:pPr>
        <w:pStyle w:val="EndnoteText"/>
        <w:rPr>
          <w:rFonts w:cs="Open Sans"/>
        </w:rPr>
      </w:pPr>
      <w:r w:rsidRPr="00345271">
        <w:rPr>
          <w:rStyle w:val="EndnoteReference"/>
        </w:rPr>
        <w:endnoteRef/>
      </w:r>
      <w:r w:rsidRPr="00345271">
        <w:rPr>
          <w:rFonts w:cs="Open Sans"/>
        </w:rPr>
        <w:t xml:space="preserve"> </w:t>
      </w:r>
      <w:r w:rsidRPr="00564057">
        <w:rPr>
          <w:rFonts w:cs="Open Sans"/>
          <w:i/>
          <w:iCs/>
        </w:rPr>
        <w:t>Royal Commission and Board of Inquiry into the Protection and Detention of Children in the Northern Territory</w:t>
      </w:r>
      <w:r>
        <w:rPr>
          <w:rFonts w:cs="Open Sans"/>
        </w:rPr>
        <w:t xml:space="preserve"> </w:t>
      </w:r>
      <w:r w:rsidRPr="00345271">
        <w:rPr>
          <w:rFonts w:cs="Open Sans"/>
        </w:rPr>
        <w:t>(</w:t>
      </w:r>
      <w:r>
        <w:rPr>
          <w:rFonts w:cs="Open Sans"/>
        </w:rPr>
        <w:t xml:space="preserve">Final Report, </w:t>
      </w:r>
      <w:r w:rsidRPr="00345271">
        <w:rPr>
          <w:rFonts w:cs="Open Sans"/>
        </w:rPr>
        <w:t>2017) vol 2B, 2</w:t>
      </w:r>
      <w:r>
        <w:rPr>
          <w:rFonts w:cs="Open Sans"/>
        </w:rPr>
        <w:t>78.</w:t>
      </w:r>
    </w:p>
  </w:endnote>
  <w:endnote w:id="585">
    <w:p w14:paraId="0E9E9159" w14:textId="77777777" w:rsidR="00FD1665" w:rsidRDefault="00FD1665" w:rsidP="00834ED3">
      <w:pPr>
        <w:pStyle w:val="EndnoteText"/>
      </w:pPr>
      <w:r>
        <w:rPr>
          <w:rStyle w:val="EndnoteReference"/>
        </w:rPr>
        <w:endnoteRef/>
      </w:r>
      <w:r>
        <w:t xml:space="preserve"> </w:t>
      </w:r>
      <w:r w:rsidRPr="00E95C30">
        <w:rPr>
          <w:rFonts w:cs="Open Sans"/>
          <w:szCs w:val="24"/>
        </w:rPr>
        <w:t xml:space="preserve">United Nations Committee on the Rights of the Child, </w:t>
      </w:r>
      <w:r w:rsidRPr="00E95C30">
        <w:rPr>
          <w:rFonts w:cs="Open Sans"/>
          <w:i/>
          <w:iCs/>
          <w:szCs w:val="24"/>
        </w:rPr>
        <w:t>Concluding Observations on the Combined Fifth and Sixth Periodic Reports of Australia</w:t>
      </w:r>
      <w:r w:rsidRPr="00E95C30">
        <w:rPr>
          <w:rFonts w:cs="Open Sans"/>
          <w:szCs w:val="24"/>
        </w:rPr>
        <w:t xml:space="preserve">, 82nd </w:t>
      </w:r>
      <w:r>
        <w:rPr>
          <w:rFonts w:cs="Open Sans"/>
          <w:szCs w:val="24"/>
        </w:rPr>
        <w:t>s</w:t>
      </w:r>
      <w:r w:rsidRPr="00E95C30">
        <w:rPr>
          <w:rFonts w:cs="Open Sans"/>
          <w:szCs w:val="24"/>
        </w:rPr>
        <w:t>ess, UN Doc CRC/C/AUS/CO/5-6 (30 September 2019) para 48(e).</w:t>
      </w:r>
    </w:p>
  </w:endnote>
  <w:endnote w:id="586">
    <w:p w14:paraId="38CCB7E1" w14:textId="77777777" w:rsidR="00FD1665" w:rsidRPr="00345271" w:rsidRDefault="00FD1665" w:rsidP="00BA6498">
      <w:pPr>
        <w:pStyle w:val="EndnoteText"/>
        <w:rPr>
          <w:rFonts w:cs="Open Sans"/>
          <w:highlight w:val="yellow"/>
        </w:rPr>
      </w:pPr>
      <w:r w:rsidRPr="00345271">
        <w:rPr>
          <w:rStyle w:val="EndnoteReference"/>
        </w:rPr>
        <w:endnoteRef/>
      </w:r>
      <w:r w:rsidRPr="00345271">
        <w:rPr>
          <w:rFonts w:cs="Open Sans"/>
        </w:rPr>
        <w:t xml:space="preserve"> </w:t>
      </w:r>
      <w:r w:rsidRPr="00345271">
        <w:rPr>
          <w:rFonts w:cs="Open Sans"/>
          <w:i/>
        </w:rPr>
        <w:t>Sentencing Act</w:t>
      </w:r>
      <w:r w:rsidRPr="00345271">
        <w:rPr>
          <w:rFonts w:cs="Open Sans"/>
        </w:rPr>
        <w:t xml:space="preserve"> (NT) s 78DH; </w:t>
      </w:r>
      <w:r w:rsidRPr="00345271">
        <w:rPr>
          <w:rFonts w:cs="Open Sans"/>
          <w:i/>
        </w:rPr>
        <w:t>Criminal Code 1913</w:t>
      </w:r>
      <w:r w:rsidRPr="00345271">
        <w:rPr>
          <w:rFonts w:cs="Open Sans"/>
        </w:rPr>
        <w:t xml:space="preserve"> (WA) ss 297, 318, 401(4).</w:t>
      </w:r>
    </w:p>
  </w:endnote>
  <w:endnote w:id="587">
    <w:p w14:paraId="20B70AB5" w14:textId="77777777" w:rsidR="00FD1665" w:rsidRPr="00345271" w:rsidRDefault="00FD1665" w:rsidP="00BA6498">
      <w:pPr>
        <w:pStyle w:val="EndnoteText"/>
        <w:rPr>
          <w:rFonts w:cs="Open Sans"/>
          <w:lang w:val="en-US"/>
        </w:rPr>
      </w:pPr>
      <w:r w:rsidRPr="00345271">
        <w:rPr>
          <w:rStyle w:val="EndnoteReference"/>
        </w:rPr>
        <w:endnoteRef/>
      </w:r>
      <w:r w:rsidRPr="00345271">
        <w:rPr>
          <w:rFonts w:cs="Open Sans"/>
        </w:rPr>
        <w:t xml:space="preserve"> </w:t>
      </w:r>
      <w:r w:rsidRPr="00ED7D1E">
        <w:rPr>
          <w:rFonts w:cs="Open Sans"/>
          <w:i/>
          <w:iCs/>
          <w:lang w:val="en-US"/>
        </w:rPr>
        <w:t>Royal Commission into Aboriginal Deaths in Custody</w:t>
      </w:r>
      <w:r w:rsidRPr="00345271">
        <w:rPr>
          <w:rFonts w:cs="Open Sans"/>
          <w:lang w:val="en-US"/>
        </w:rPr>
        <w:t>, (</w:t>
      </w:r>
      <w:r w:rsidRPr="00ED7D1E">
        <w:rPr>
          <w:rFonts w:cs="Open Sans"/>
          <w:iCs/>
          <w:lang w:val="en-US"/>
        </w:rPr>
        <w:t>Reports of the Royal Commission into Aboriginal Deaths in Custody,</w:t>
      </w:r>
      <w:r w:rsidRPr="00345271">
        <w:rPr>
          <w:rFonts w:cs="Open Sans"/>
          <w:lang w:val="en-US"/>
        </w:rPr>
        <w:t>1991) &lt;</w:t>
      </w:r>
      <w:r w:rsidRPr="00861417">
        <w:rPr>
          <w:rFonts w:cs="Open Sans"/>
          <w:lang w:val="en-US"/>
        </w:rPr>
        <w:t>www.austlii.edu.au/au/other/IndigLRes/rciadic/</w:t>
      </w:r>
      <w:r w:rsidRPr="00345271">
        <w:rPr>
          <w:rFonts w:cs="Open Sans"/>
          <w:lang w:val="en-US"/>
        </w:rPr>
        <w:t>&gt;.</w:t>
      </w:r>
    </w:p>
  </w:endnote>
  <w:endnote w:id="588">
    <w:p w14:paraId="29227EAC" w14:textId="77777777" w:rsidR="00FD1665" w:rsidRDefault="00FD1665" w:rsidP="00BA6498">
      <w:pPr>
        <w:pStyle w:val="EndnoteText"/>
      </w:pPr>
      <w:r>
        <w:rPr>
          <w:rStyle w:val="EndnoteReference"/>
        </w:rPr>
        <w:endnoteRef/>
      </w:r>
      <w:r>
        <w:t xml:space="preserve"> </w:t>
      </w:r>
      <w:r w:rsidRPr="00E95C30">
        <w:rPr>
          <w:rFonts w:cs="Open Sans"/>
          <w:szCs w:val="24"/>
        </w:rPr>
        <w:t xml:space="preserve">United Nations Committee on the Rights of the Child, </w:t>
      </w:r>
      <w:r w:rsidRPr="00E95C30">
        <w:rPr>
          <w:rFonts w:cs="Open Sans"/>
          <w:i/>
          <w:iCs/>
          <w:szCs w:val="24"/>
        </w:rPr>
        <w:t>Concluding Observations on the Combined Fifth and Sixth Periodic Reports of Australia</w:t>
      </w:r>
      <w:r w:rsidRPr="00E95C30">
        <w:rPr>
          <w:rFonts w:cs="Open Sans"/>
          <w:szCs w:val="24"/>
        </w:rPr>
        <w:t xml:space="preserve">, 82nd </w:t>
      </w:r>
      <w:r>
        <w:rPr>
          <w:rFonts w:cs="Open Sans"/>
          <w:szCs w:val="24"/>
        </w:rPr>
        <w:t>s</w:t>
      </w:r>
      <w:r w:rsidRPr="00E95C30">
        <w:rPr>
          <w:rFonts w:cs="Open Sans"/>
          <w:szCs w:val="24"/>
        </w:rPr>
        <w:t>ess, UN Doc CRC/C/AUS/CO/5-6 (30 September 2019) para 48(f).</w:t>
      </w:r>
    </w:p>
  </w:endnote>
  <w:endnote w:id="589">
    <w:p w14:paraId="6C72DC49" w14:textId="77777777" w:rsidR="00FD1665" w:rsidRDefault="00FD1665" w:rsidP="00BA6498">
      <w:pPr>
        <w:pStyle w:val="EndnoteText"/>
        <w:rPr>
          <w:rFonts w:cs="Open Sans"/>
        </w:rPr>
      </w:pPr>
      <w:r>
        <w:rPr>
          <w:rStyle w:val="EndnoteReference"/>
        </w:rPr>
        <w:endnoteRef/>
      </w:r>
      <w:r>
        <w:rPr>
          <w:rFonts w:cs="Open Sans"/>
        </w:rPr>
        <w:t xml:space="preserve"> </w:t>
      </w:r>
      <w:r>
        <w:rPr>
          <w:rFonts w:cs="Open Sans"/>
          <w:i/>
        </w:rPr>
        <w:t>Children (Criminal Proceedings) Act 1987</w:t>
      </w:r>
      <w:r>
        <w:rPr>
          <w:rFonts w:cs="Open Sans"/>
        </w:rPr>
        <w:t xml:space="preserve"> (NSW), s 5; </w:t>
      </w:r>
      <w:r>
        <w:rPr>
          <w:rFonts w:cs="Open Sans"/>
          <w:i/>
        </w:rPr>
        <w:t>Criminal Code Act 1995</w:t>
      </w:r>
      <w:r>
        <w:rPr>
          <w:rFonts w:cs="Open Sans"/>
        </w:rPr>
        <w:t xml:space="preserve"> (Cth), </w:t>
      </w:r>
      <w:r>
        <w:rPr>
          <w:rFonts w:cs="Open Sans"/>
          <w:i/>
        </w:rPr>
        <w:t>The Criminal Code</w:t>
      </w:r>
      <w:r>
        <w:rPr>
          <w:rFonts w:cs="Open Sans"/>
        </w:rPr>
        <w:t xml:space="preserve"> Part 7.1; </w:t>
      </w:r>
      <w:r>
        <w:rPr>
          <w:rFonts w:cs="Open Sans"/>
          <w:i/>
        </w:rPr>
        <w:t>Criminal Code 2002</w:t>
      </w:r>
      <w:r>
        <w:rPr>
          <w:rFonts w:cs="Open Sans"/>
        </w:rPr>
        <w:t xml:space="preserve"> (ACT), s 25; </w:t>
      </w:r>
      <w:r>
        <w:rPr>
          <w:rFonts w:cs="Open Sans"/>
          <w:i/>
        </w:rPr>
        <w:t>Criminal Code Act</w:t>
      </w:r>
      <w:r>
        <w:rPr>
          <w:rFonts w:cs="Open Sans"/>
        </w:rPr>
        <w:t xml:space="preserve"> (NT), s 38(1); </w:t>
      </w:r>
      <w:r>
        <w:rPr>
          <w:rFonts w:cs="Open Sans"/>
          <w:i/>
        </w:rPr>
        <w:t xml:space="preserve">Criminal Code Act 1899 </w:t>
      </w:r>
      <w:r>
        <w:rPr>
          <w:rFonts w:cs="Open Sans"/>
        </w:rPr>
        <w:t xml:space="preserve">(Qld), s 29(1); </w:t>
      </w:r>
      <w:r>
        <w:rPr>
          <w:rFonts w:cs="Open Sans"/>
          <w:i/>
        </w:rPr>
        <w:t>Young Offenders Act 1993</w:t>
      </w:r>
      <w:r>
        <w:rPr>
          <w:rFonts w:cs="Open Sans"/>
        </w:rPr>
        <w:t xml:space="preserve"> (SA); </w:t>
      </w:r>
      <w:r>
        <w:rPr>
          <w:rFonts w:cs="Open Sans"/>
          <w:i/>
        </w:rPr>
        <w:t>Criminal Code Act 1924</w:t>
      </w:r>
      <w:r>
        <w:rPr>
          <w:rFonts w:cs="Open Sans"/>
        </w:rPr>
        <w:t xml:space="preserve"> (Tas), s 18(1); </w:t>
      </w:r>
      <w:r>
        <w:rPr>
          <w:rFonts w:cs="Open Sans"/>
          <w:i/>
        </w:rPr>
        <w:t>Children, Youth and Families Act 2005</w:t>
      </w:r>
      <w:r>
        <w:rPr>
          <w:rFonts w:cs="Open Sans"/>
        </w:rPr>
        <w:t xml:space="preserve"> (Vic), s 344; </w:t>
      </w:r>
      <w:r>
        <w:rPr>
          <w:rFonts w:cs="Open Sans"/>
          <w:i/>
        </w:rPr>
        <w:t>Criminal Code Act Compilation Act 1913</w:t>
      </w:r>
      <w:r>
        <w:rPr>
          <w:rFonts w:cs="Open Sans"/>
        </w:rPr>
        <w:t xml:space="preserve"> (WA), 29.   </w:t>
      </w:r>
    </w:p>
  </w:endnote>
  <w:endnote w:id="590">
    <w:p w14:paraId="0D79D455" w14:textId="77777777" w:rsidR="00FD1665" w:rsidRDefault="00FD1665" w:rsidP="00BA6498">
      <w:pPr>
        <w:pStyle w:val="EndnoteText"/>
      </w:pPr>
      <w:r>
        <w:rPr>
          <w:rStyle w:val="EndnoteReference"/>
        </w:rPr>
        <w:endnoteRef/>
      </w:r>
      <w:r>
        <w:t xml:space="preserve"> </w:t>
      </w:r>
      <w:r>
        <w:rPr>
          <w:rFonts w:cs="Arial"/>
          <w:i/>
        </w:rPr>
        <w:t>The Queen v M</w:t>
      </w:r>
      <w:r>
        <w:rPr>
          <w:rFonts w:cs="Arial"/>
        </w:rPr>
        <w:t xml:space="preserve"> (1977) 16 SASR 589, 590 (Bray CJ) for South Australia; </w:t>
      </w:r>
      <w:r>
        <w:rPr>
          <w:rFonts w:cs="Arial"/>
          <w:i/>
        </w:rPr>
        <w:t>R v CRH</w:t>
      </w:r>
      <w:r>
        <w:rPr>
          <w:rFonts w:cs="Arial"/>
        </w:rPr>
        <w:t xml:space="preserve"> Unreported BC 9606725 (18 December 1996) (Newman J) or </w:t>
      </w:r>
      <w:r>
        <w:rPr>
          <w:rFonts w:cs="Arial"/>
          <w:i/>
        </w:rPr>
        <w:t>DK v Rooney</w:t>
      </w:r>
      <w:r>
        <w:rPr>
          <w:rFonts w:cs="Arial"/>
        </w:rPr>
        <w:t xml:space="preserve"> (Unreported, BC 9607716, 3 July 1996, McInerney J for New South Wales; </w:t>
      </w:r>
      <w:r>
        <w:rPr>
          <w:rFonts w:cs="Arial"/>
          <w:i/>
        </w:rPr>
        <w:t xml:space="preserve">R (A Child) v Witty </w:t>
      </w:r>
      <w:r>
        <w:rPr>
          <w:rFonts w:cs="Arial"/>
        </w:rPr>
        <w:t xml:space="preserve">(1993) 66 A Crim R 462 (Harper J) for Victoria.   </w:t>
      </w:r>
    </w:p>
  </w:endnote>
  <w:endnote w:id="591">
    <w:p w14:paraId="15D38571" w14:textId="77777777" w:rsidR="00FD1665" w:rsidRDefault="00FD1665" w:rsidP="00BA6498">
      <w:pPr>
        <w:pStyle w:val="EndnoteText"/>
        <w:rPr>
          <w:rFonts w:cs="Open Sans"/>
        </w:rPr>
      </w:pPr>
      <w:r>
        <w:rPr>
          <w:rStyle w:val="EndnoteReference"/>
        </w:rPr>
        <w:endnoteRef/>
      </w:r>
      <w:r>
        <w:rPr>
          <w:rFonts w:cs="Open Sans"/>
        </w:rPr>
        <w:t xml:space="preserve"> Neal Hazel, Youth Justice Board for England and Wales,</w:t>
      </w:r>
      <w:r>
        <w:rPr>
          <w:rFonts w:cs="Open Sans"/>
          <w:i/>
        </w:rPr>
        <w:t xml:space="preserve"> Cross-national comparison of youth justice </w:t>
      </w:r>
      <w:r>
        <w:rPr>
          <w:rFonts w:cs="Open Sans"/>
        </w:rPr>
        <w:t>(2008) &lt;</w:t>
      </w:r>
      <w:r w:rsidRPr="00861417">
        <w:t>https://dera.ioe.ac.uk/7996/1/Cross_national_final.pdf</w:t>
      </w:r>
      <w:r>
        <w:rPr>
          <w:rFonts w:cs="Open Sans"/>
        </w:rPr>
        <w:t>&gt;.</w:t>
      </w:r>
    </w:p>
  </w:endnote>
  <w:endnote w:id="592">
    <w:p w14:paraId="6EB2FB3E" w14:textId="77777777" w:rsidR="00FD1665" w:rsidRPr="00345271" w:rsidRDefault="00FD1665" w:rsidP="00BA6498">
      <w:pPr>
        <w:pStyle w:val="EndnoteText"/>
        <w:rPr>
          <w:rFonts w:cs="Open Sans"/>
        </w:rPr>
      </w:pPr>
      <w:r w:rsidRPr="00345271">
        <w:rPr>
          <w:rStyle w:val="EndnoteReference"/>
        </w:rPr>
        <w:endnoteRef/>
      </w:r>
      <w:r w:rsidRPr="00345271">
        <w:rPr>
          <w:rFonts w:cs="Open Sans"/>
        </w:rPr>
        <w:t xml:space="preserve"> Australian Human Rights Commission, </w:t>
      </w:r>
      <w:r w:rsidRPr="00345271">
        <w:rPr>
          <w:rFonts w:cs="Open Sans"/>
          <w:i/>
        </w:rPr>
        <w:t>Children’s Rights Report 2016</w:t>
      </w:r>
      <w:r w:rsidRPr="00345271">
        <w:rPr>
          <w:rFonts w:cs="Open Sans"/>
        </w:rPr>
        <w:t xml:space="preserve"> (2016) 189 &lt;</w:t>
      </w:r>
      <w:r w:rsidRPr="00861417">
        <w:rPr>
          <w:rFonts w:cs="Open Sans"/>
        </w:rPr>
        <w:t>www.humanrights.gov.au/our-work/childrens-rights/projects/childrens-rights-reports</w:t>
      </w:r>
      <w:r w:rsidRPr="00345271">
        <w:rPr>
          <w:rFonts w:cs="Open Sans"/>
        </w:rPr>
        <w:t>&gt;.</w:t>
      </w:r>
    </w:p>
  </w:endnote>
  <w:endnote w:id="593">
    <w:p w14:paraId="0E235869" w14:textId="77777777" w:rsidR="00FD1665" w:rsidRPr="00C26424" w:rsidRDefault="00FD1665" w:rsidP="00BA6498">
      <w:pPr>
        <w:pStyle w:val="EndnoteText"/>
        <w:rPr>
          <w:rFonts w:cs="Open Sans"/>
        </w:rPr>
      </w:pPr>
      <w:r w:rsidRPr="00C26424">
        <w:rPr>
          <w:rStyle w:val="EndnoteReference"/>
        </w:rPr>
        <w:endnoteRef/>
      </w:r>
      <w:r w:rsidRPr="00C26424">
        <w:rPr>
          <w:rFonts w:cs="Open Sans"/>
        </w:rPr>
        <w:t xml:space="preserve"> Sally Parnell, Jesuit Social Services, </w:t>
      </w:r>
      <w:r w:rsidRPr="00C26424">
        <w:rPr>
          <w:rFonts w:cs="Open Sans"/>
          <w:i/>
        </w:rPr>
        <w:t>Too Much Too Young: Raise The Age of Criminal Responsibility, Letter to Attorneys–General</w:t>
      </w:r>
      <w:r w:rsidRPr="00C26424">
        <w:rPr>
          <w:rFonts w:cs="Open Sans"/>
        </w:rPr>
        <w:t xml:space="preserve"> (2015) &lt;</w:t>
      </w:r>
      <w:r w:rsidRPr="00861417">
        <w:rPr>
          <w:rFonts w:cs="Open Sans"/>
        </w:rPr>
        <w:t>http://jss.org.au/wp-content/uploads/2016/01/Letter_to_AGs_Age_of_Criminal_responsibility.pdf</w:t>
      </w:r>
      <w:r w:rsidRPr="00C26424">
        <w:rPr>
          <w:rFonts w:cs="Open Sans"/>
        </w:rPr>
        <w:t>&gt;.</w:t>
      </w:r>
    </w:p>
  </w:endnote>
  <w:endnote w:id="594">
    <w:p w14:paraId="7D035B41" w14:textId="77777777" w:rsidR="00FD1665" w:rsidRPr="00C26424" w:rsidRDefault="00FD1665" w:rsidP="00BA6498">
      <w:pPr>
        <w:pStyle w:val="EndnoteText"/>
        <w:rPr>
          <w:rFonts w:cs="Open Sans"/>
        </w:rPr>
      </w:pPr>
      <w:r w:rsidRPr="00C26424">
        <w:rPr>
          <w:rStyle w:val="EndnoteReference"/>
        </w:rPr>
        <w:endnoteRef/>
      </w:r>
      <w:r w:rsidRPr="00C26424">
        <w:rPr>
          <w:rFonts w:cs="Open Sans"/>
        </w:rPr>
        <w:t xml:space="preserve"> Thomas Crofts, ‘A Brighter Tomorrow: Raise the Age of Criminal Responsibility’ (2015) 27 (1) </w:t>
      </w:r>
      <w:r w:rsidRPr="00C26424">
        <w:rPr>
          <w:rFonts w:cs="Open Sans"/>
          <w:i/>
        </w:rPr>
        <w:t xml:space="preserve">Current Issues in Criminal Justice </w:t>
      </w:r>
      <w:r w:rsidRPr="00C26424">
        <w:rPr>
          <w:rFonts w:cs="Open Sans"/>
        </w:rPr>
        <w:t>123, 131 &lt;</w:t>
      </w:r>
      <w:r w:rsidRPr="00861417">
        <w:rPr>
          <w:rFonts w:cs="Open Sans"/>
        </w:rPr>
        <w:t>www.austlii.edu.au/au/journals/CICrimJust/2015/15.html</w:t>
      </w:r>
      <w:r w:rsidRPr="00C26424">
        <w:rPr>
          <w:rFonts w:cs="Open Sans"/>
        </w:rPr>
        <w:t>&gt;.</w:t>
      </w:r>
    </w:p>
  </w:endnote>
  <w:endnote w:id="595">
    <w:p w14:paraId="04D0C5C7" w14:textId="77777777" w:rsidR="00FD1665" w:rsidRPr="00C26424" w:rsidRDefault="00FD1665" w:rsidP="00BA6498">
      <w:pPr>
        <w:pStyle w:val="EndnoteText"/>
        <w:rPr>
          <w:rFonts w:cs="Open Sans"/>
        </w:rPr>
      </w:pPr>
      <w:r w:rsidRPr="00C26424">
        <w:rPr>
          <w:rStyle w:val="EndnoteReference"/>
        </w:rPr>
        <w:endnoteRef/>
      </w:r>
      <w:r w:rsidRPr="00C26424">
        <w:rPr>
          <w:rFonts w:cs="Open Sans"/>
        </w:rPr>
        <w:t xml:space="preserve"> Elly Farmer, ‘The age of criminal responsibility: developmental science and human rights perspectives’ (2011) 6(2) </w:t>
      </w:r>
      <w:r w:rsidRPr="00C26424">
        <w:rPr>
          <w:rFonts w:cs="Open Sans"/>
          <w:i/>
        </w:rPr>
        <w:t>Journal of Children’s Services,</w:t>
      </w:r>
      <w:r w:rsidRPr="00C26424">
        <w:rPr>
          <w:rFonts w:cs="Open Sans"/>
        </w:rPr>
        <w:t xml:space="preserve"> 86, 87.</w:t>
      </w:r>
    </w:p>
  </w:endnote>
  <w:endnote w:id="596">
    <w:p w14:paraId="58400BD4" w14:textId="77777777" w:rsidR="00FD1665" w:rsidRPr="00C26424" w:rsidRDefault="00FD1665" w:rsidP="00BA6498">
      <w:pPr>
        <w:pStyle w:val="EndnoteText"/>
        <w:rPr>
          <w:rFonts w:cs="Open Sans"/>
        </w:rPr>
      </w:pPr>
      <w:r w:rsidRPr="00C26424">
        <w:rPr>
          <w:rStyle w:val="EndnoteReference"/>
        </w:rPr>
        <w:endnoteRef/>
      </w:r>
      <w:r w:rsidRPr="00C26424">
        <w:rPr>
          <w:rFonts w:cs="Open Sans"/>
        </w:rPr>
        <w:t xml:space="preserve"> Elly Farmer, ‘The age of criminal responsibility: developmental science and human rights perspectives’ (2011) 6(2) </w:t>
      </w:r>
      <w:r w:rsidRPr="00C26424">
        <w:rPr>
          <w:rFonts w:cs="Open Sans"/>
          <w:i/>
        </w:rPr>
        <w:t>Journal of Children’s Services</w:t>
      </w:r>
      <w:r w:rsidRPr="00C26424">
        <w:rPr>
          <w:rFonts w:cs="Open Sans"/>
        </w:rPr>
        <w:t xml:space="preserve"> 86, 86-95.</w:t>
      </w:r>
    </w:p>
  </w:endnote>
  <w:endnote w:id="597">
    <w:p w14:paraId="2C12A81F" w14:textId="77777777" w:rsidR="00FD1665" w:rsidRDefault="00FD1665" w:rsidP="00BA6498">
      <w:pPr>
        <w:pStyle w:val="EndnoteText"/>
      </w:pPr>
      <w:r>
        <w:rPr>
          <w:rStyle w:val="EndnoteReference"/>
        </w:rPr>
        <w:endnoteRef/>
      </w:r>
      <w:r>
        <w:t xml:space="preserve"> </w:t>
      </w:r>
      <w:r w:rsidRPr="00C26424">
        <w:rPr>
          <w:rFonts w:cs="Open Sans"/>
        </w:rPr>
        <w:t xml:space="preserve">Australian Institute of Health and Welfare, </w:t>
      </w:r>
      <w:r w:rsidRPr="00C26424">
        <w:rPr>
          <w:rFonts w:cs="Open Sans"/>
          <w:i/>
        </w:rPr>
        <w:t>Young people aged 10–14 in the youth justice system 2011–2012</w:t>
      </w:r>
      <w:r w:rsidRPr="00C26424">
        <w:rPr>
          <w:rFonts w:cs="Open Sans"/>
        </w:rPr>
        <w:t xml:space="preserve"> (</w:t>
      </w:r>
      <w:r>
        <w:rPr>
          <w:rFonts w:cs="Open Sans"/>
        </w:rPr>
        <w:t xml:space="preserve">Report, </w:t>
      </w:r>
      <w:r w:rsidRPr="00C26424">
        <w:rPr>
          <w:rFonts w:cs="Open Sans"/>
        </w:rPr>
        <w:t xml:space="preserve">2013) </w:t>
      </w:r>
      <w:r>
        <w:rPr>
          <w:rFonts w:cs="Open Sans"/>
        </w:rPr>
        <w:t>7</w:t>
      </w:r>
      <w:r w:rsidRPr="00C26424">
        <w:rPr>
          <w:rFonts w:cs="Open Sans"/>
        </w:rPr>
        <w:t xml:space="preserve"> &lt;</w:t>
      </w:r>
      <w:r w:rsidRPr="00861417">
        <w:rPr>
          <w:rFonts w:cs="Open Sans"/>
        </w:rPr>
        <w:t>www.aihw.gov.au/publication-detail/?id=60129543944</w:t>
      </w:r>
      <w:r w:rsidRPr="00C26424">
        <w:rPr>
          <w:rFonts w:cs="Open Sans"/>
        </w:rPr>
        <w:t>&gt;.</w:t>
      </w:r>
    </w:p>
  </w:endnote>
  <w:endnote w:id="598">
    <w:p w14:paraId="62C87A83" w14:textId="77777777" w:rsidR="00FD1665" w:rsidRPr="00C26424" w:rsidRDefault="00FD1665" w:rsidP="00BA6498">
      <w:pPr>
        <w:pStyle w:val="EndnoteText"/>
        <w:rPr>
          <w:rFonts w:cs="Open Sans"/>
        </w:rPr>
      </w:pPr>
      <w:r w:rsidRPr="00C26424">
        <w:rPr>
          <w:rStyle w:val="EndnoteReference"/>
        </w:rPr>
        <w:endnoteRef/>
      </w:r>
      <w:r w:rsidRPr="00C26424">
        <w:rPr>
          <w:rFonts w:cs="Open Sans"/>
        </w:rPr>
        <w:t xml:space="preserve"> Australian Institute of Health and Welfare, </w:t>
      </w:r>
      <w:r w:rsidRPr="00C26424">
        <w:rPr>
          <w:rFonts w:cs="Open Sans"/>
          <w:i/>
        </w:rPr>
        <w:t>Young people aged 10–14 in the youth justice system 2011–2012</w:t>
      </w:r>
      <w:r w:rsidRPr="00C26424">
        <w:rPr>
          <w:rFonts w:cs="Open Sans"/>
        </w:rPr>
        <w:t xml:space="preserve"> (</w:t>
      </w:r>
      <w:r>
        <w:rPr>
          <w:rFonts w:cs="Open Sans"/>
        </w:rPr>
        <w:t xml:space="preserve">Report, </w:t>
      </w:r>
      <w:r w:rsidRPr="00C26424">
        <w:rPr>
          <w:rFonts w:cs="Open Sans"/>
        </w:rPr>
        <w:t>2013) vi &lt;</w:t>
      </w:r>
      <w:r w:rsidRPr="00861417">
        <w:rPr>
          <w:rFonts w:cs="Open Sans"/>
        </w:rPr>
        <w:t>www.aihw.gov.au/publication-detail/?id=60129543944</w:t>
      </w:r>
      <w:r w:rsidRPr="00C26424">
        <w:rPr>
          <w:rFonts w:cs="Open Sans"/>
        </w:rPr>
        <w:t xml:space="preserve">&gt;. </w:t>
      </w:r>
    </w:p>
  </w:endnote>
  <w:endnote w:id="599">
    <w:p w14:paraId="611CC636" w14:textId="77777777" w:rsidR="00FD1665" w:rsidRPr="00345271" w:rsidRDefault="00FD1665" w:rsidP="00BA6498">
      <w:pPr>
        <w:pStyle w:val="EndnoteText"/>
        <w:rPr>
          <w:rFonts w:cs="Open Sans"/>
        </w:rPr>
      </w:pPr>
      <w:r w:rsidRPr="00345271">
        <w:rPr>
          <w:rStyle w:val="EndnoteReference"/>
        </w:rPr>
        <w:endnoteRef/>
      </w:r>
      <w:r w:rsidRPr="00345271">
        <w:rPr>
          <w:rFonts w:cs="Open Sans"/>
        </w:rPr>
        <w:t xml:space="preserve"> Submissions to Australian Human Rights Commission, </w:t>
      </w:r>
      <w:r w:rsidRPr="00345271">
        <w:rPr>
          <w:rFonts w:cs="Open Sans"/>
          <w:i/>
        </w:rPr>
        <w:t>Report under article 44, paragraph 1(b), on the Convention on the Rights of the Child</w:t>
      </w:r>
      <w:r w:rsidRPr="00345271">
        <w:rPr>
          <w:rFonts w:cs="Open Sans"/>
        </w:rPr>
        <w:t xml:space="preserve"> </w:t>
      </w:r>
      <w:r>
        <w:rPr>
          <w:rFonts w:cs="Open Sans"/>
        </w:rPr>
        <w:t>(</w:t>
      </w:r>
      <w:r w:rsidRPr="00345271">
        <w:rPr>
          <w:rFonts w:cs="Open Sans"/>
        </w:rPr>
        <w:t>30 May 2018</w:t>
      </w:r>
      <w:r>
        <w:rPr>
          <w:rFonts w:cs="Open Sans"/>
        </w:rPr>
        <w:t>)</w:t>
      </w:r>
      <w:r w:rsidRPr="00345271">
        <w:rPr>
          <w:rFonts w:cs="Open Sans"/>
        </w:rPr>
        <w:t>, including Child Protection Party, Submission No 34; RACP, Submission No 60; Youth Advocacy Centre, Submission No 73; Queensland Family and Child Commission, Submission No 82; Jesuit Social Services, Submission No 84; Centre for Excellence in Child and Family Welfare, Submission No 88; ACT Human Rights Commission, Submission No 97; Australian Lawyers for Human Rights, Submission No 100; Law Council o</w:t>
      </w:r>
      <w:r>
        <w:rPr>
          <w:rFonts w:cs="Open Sans"/>
        </w:rPr>
        <w:t>f Australia, Submission No 114.</w:t>
      </w:r>
    </w:p>
  </w:endnote>
  <w:endnote w:id="600">
    <w:p w14:paraId="27ECEEE5" w14:textId="77777777" w:rsidR="00FD1665" w:rsidRDefault="00FD1665" w:rsidP="00BA6498">
      <w:pPr>
        <w:pStyle w:val="EndnoteText"/>
      </w:pPr>
      <w:r>
        <w:rPr>
          <w:rStyle w:val="EndnoteReference"/>
        </w:rPr>
        <w:endnoteRef/>
      </w:r>
      <w:r>
        <w:t xml:space="preserve"> United Nations Committee on the Rights of the Child, </w:t>
      </w:r>
      <w:r w:rsidRPr="00DD04B7">
        <w:rPr>
          <w:i/>
          <w:iCs/>
        </w:rPr>
        <w:t>General comment No 24 (2019) on children’s rights in the child justice system</w:t>
      </w:r>
      <w:r>
        <w:t xml:space="preserve">, UN Doc CRC/C/GC/24 (18 September 2019) para 22. </w:t>
      </w:r>
    </w:p>
  </w:endnote>
  <w:endnote w:id="601">
    <w:p w14:paraId="414C7817" w14:textId="77777777" w:rsidR="00FD1665" w:rsidRDefault="00FD1665" w:rsidP="007D3A07">
      <w:pPr>
        <w:pStyle w:val="EndnoteText"/>
      </w:pPr>
      <w:r>
        <w:rPr>
          <w:rStyle w:val="EndnoteReference"/>
        </w:rPr>
        <w:endnoteRef/>
      </w:r>
      <w:r>
        <w:t xml:space="preserve"> </w:t>
      </w:r>
      <w:r w:rsidRPr="00E95C30">
        <w:rPr>
          <w:rFonts w:cs="Open Sans"/>
          <w:szCs w:val="24"/>
        </w:rPr>
        <w:t xml:space="preserve">United Nations Committee on the Rights of the Child, </w:t>
      </w:r>
      <w:r w:rsidRPr="00E95C30">
        <w:rPr>
          <w:rFonts w:cs="Open Sans"/>
          <w:i/>
          <w:iCs/>
          <w:szCs w:val="24"/>
        </w:rPr>
        <w:t>Concluding Observations on the Combined Fifth and Sixth Periodic Reports of Australia</w:t>
      </w:r>
      <w:r w:rsidRPr="00E95C30">
        <w:rPr>
          <w:rFonts w:cs="Open Sans"/>
          <w:szCs w:val="24"/>
        </w:rPr>
        <w:t>, 82nd Sess, UN Doc CRC/C/AUS/CO/5-6 (30 September 2019) para 49(a).</w:t>
      </w:r>
    </w:p>
  </w:endnote>
  <w:endnote w:id="602">
    <w:p w14:paraId="54345B76" w14:textId="77777777" w:rsidR="00FD1665" w:rsidRPr="00345271" w:rsidRDefault="00FD1665" w:rsidP="00BA6498">
      <w:pPr>
        <w:pStyle w:val="EndnoteText"/>
        <w:rPr>
          <w:rFonts w:cs="Open Sans"/>
        </w:rPr>
      </w:pPr>
      <w:r w:rsidRPr="00345271">
        <w:rPr>
          <w:rStyle w:val="EndnoteReference"/>
        </w:rPr>
        <w:endnoteRef/>
      </w:r>
      <w:r w:rsidRPr="00345271">
        <w:rPr>
          <w:rFonts w:cs="Open Sans"/>
        </w:rPr>
        <w:t xml:space="preserve"> Australian Institute of Health and Welfare, </w:t>
      </w:r>
      <w:r w:rsidRPr="00345271">
        <w:rPr>
          <w:rFonts w:cs="Open Sans"/>
          <w:i/>
        </w:rPr>
        <w:t>Youth Justice in Australia 2016</w:t>
      </w:r>
      <w:r>
        <w:rPr>
          <w:rFonts w:cs="Open Sans"/>
          <w:i/>
        </w:rPr>
        <w:t>–</w:t>
      </w:r>
      <w:r w:rsidRPr="00345271">
        <w:rPr>
          <w:rFonts w:cs="Open Sans"/>
          <w:i/>
        </w:rPr>
        <w:t>2017</w:t>
      </w:r>
      <w:r w:rsidRPr="00345271">
        <w:rPr>
          <w:rFonts w:cs="Open Sans"/>
        </w:rPr>
        <w:t xml:space="preserve"> (</w:t>
      </w:r>
      <w:r>
        <w:rPr>
          <w:rFonts w:cs="Open Sans"/>
        </w:rPr>
        <w:t xml:space="preserve">Report, </w:t>
      </w:r>
      <w:r w:rsidRPr="00345271">
        <w:rPr>
          <w:rFonts w:cs="Open Sans"/>
        </w:rPr>
        <w:t>2018) v &lt;</w:t>
      </w:r>
      <w:r w:rsidRPr="00861417">
        <w:rPr>
          <w:rFonts w:cs="Open Sans"/>
        </w:rPr>
        <w:t>www.aihw.gov.au/reports/youth-justice/youth-justice-in-australia-2016-17/contents/table-of-contents</w:t>
      </w:r>
      <w:r w:rsidRPr="00345271">
        <w:rPr>
          <w:rFonts w:cs="Open Sans"/>
        </w:rPr>
        <w:t>&gt;.</w:t>
      </w:r>
    </w:p>
  </w:endnote>
  <w:endnote w:id="603">
    <w:p w14:paraId="77A59980" w14:textId="77777777" w:rsidR="00FD1665" w:rsidRDefault="00FD1665" w:rsidP="00BA6498">
      <w:pPr>
        <w:pStyle w:val="EndnoteText"/>
      </w:pPr>
      <w:r>
        <w:rPr>
          <w:rStyle w:val="EndnoteReference"/>
        </w:rPr>
        <w:endnoteRef/>
      </w:r>
      <w:r>
        <w:t xml:space="preserve"> Australian Institute of Health and Welfare, </w:t>
      </w:r>
      <w:r w:rsidRPr="00834FCA">
        <w:rPr>
          <w:i/>
          <w:iCs/>
        </w:rPr>
        <w:t>Youth Justice in Australia 2017</w:t>
      </w:r>
      <w:r>
        <w:rPr>
          <w:i/>
          <w:iCs/>
        </w:rPr>
        <w:t>–</w:t>
      </w:r>
      <w:r w:rsidRPr="00834FCA">
        <w:rPr>
          <w:i/>
          <w:iCs/>
        </w:rPr>
        <w:t>18</w:t>
      </w:r>
      <w:r>
        <w:t xml:space="preserve"> (Report, 2019) 9 &lt;</w:t>
      </w:r>
      <w:r w:rsidRPr="00861417">
        <w:rPr>
          <w:rFonts w:cs="Open Sans"/>
        </w:rPr>
        <w:t>www.aihw.gov.au/reports-data/health-welfare-services/youth-justice/overview</w:t>
      </w:r>
    </w:p>
  </w:endnote>
  <w:endnote w:id="604">
    <w:p w14:paraId="26FEC953" w14:textId="77777777" w:rsidR="00FD1665" w:rsidRPr="00345271" w:rsidRDefault="00FD1665" w:rsidP="00BA6498">
      <w:pPr>
        <w:pStyle w:val="EndnoteText"/>
        <w:rPr>
          <w:rFonts w:cs="Open Sans"/>
          <w:highlight w:val="yellow"/>
          <w:lang w:val="en-US"/>
        </w:rPr>
      </w:pPr>
      <w:r w:rsidRPr="00345271">
        <w:rPr>
          <w:rStyle w:val="EndnoteReference"/>
        </w:rPr>
        <w:endnoteRef/>
      </w:r>
      <w:r w:rsidRPr="00345271">
        <w:rPr>
          <w:rFonts w:cs="Open Sans"/>
        </w:rPr>
        <w:t xml:space="preserve"> Evidence to </w:t>
      </w:r>
      <w:r w:rsidRPr="00345271">
        <w:rPr>
          <w:rFonts w:cs="Open Sans"/>
          <w:lang w:val="en-US"/>
        </w:rPr>
        <w:t>Northern Territory Estimates Committee 2018, Northern Territory Legislative Assembly, Darwin, 20 June 2018, 62 (Ms Kerr, Territory Families) &lt;</w:t>
      </w:r>
      <w:r w:rsidRPr="00861417">
        <w:rPr>
          <w:rFonts w:cs="Open Sans"/>
          <w:lang w:val="en-US"/>
        </w:rPr>
        <w:t>https://parliament.nt.gov.au/committees/previous/estimates/estimates-committee-2018</w:t>
      </w:r>
      <w:r>
        <w:rPr>
          <w:rFonts w:cs="Open Sans"/>
          <w:lang w:val="en-US"/>
        </w:rPr>
        <w:t>&gt;.</w:t>
      </w:r>
    </w:p>
  </w:endnote>
  <w:endnote w:id="605">
    <w:p w14:paraId="177E3884" w14:textId="77777777" w:rsidR="00FD1665" w:rsidRPr="00345271" w:rsidRDefault="00FD1665" w:rsidP="00BA6498">
      <w:pPr>
        <w:pStyle w:val="EndnoteText"/>
        <w:rPr>
          <w:rFonts w:cs="Open Sans"/>
        </w:rPr>
      </w:pPr>
      <w:r w:rsidRPr="00345271">
        <w:rPr>
          <w:rStyle w:val="EndnoteReference"/>
        </w:rPr>
        <w:endnoteRef/>
      </w:r>
      <w:r w:rsidRPr="00345271">
        <w:rPr>
          <w:rFonts w:cs="Open Sans"/>
        </w:rPr>
        <w:t xml:space="preserve"> Australian Human Rights Commission, </w:t>
      </w:r>
      <w:r w:rsidRPr="00345271">
        <w:rPr>
          <w:rFonts w:cs="Open Sans"/>
          <w:i/>
        </w:rPr>
        <w:t>Information concerning Australia’s compliance with the International Convention on the Elimination of All Forms of Racial Discrimination</w:t>
      </w:r>
      <w:r w:rsidRPr="00345271">
        <w:rPr>
          <w:rFonts w:cs="Open Sans"/>
        </w:rPr>
        <w:t xml:space="preserve"> (30 October 2017) 19 &lt;</w:t>
      </w:r>
      <w:r w:rsidRPr="00861417">
        <w:rPr>
          <w:rFonts w:cs="Open Sans"/>
        </w:rPr>
        <w:t>https://www.humanrights.gov.au/submissions/submission-cerd-2017</w:t>
      </w:r>
      <w:r w:rsidRPr="00345271">
        <w:rPr>
          <w:rFonts w:cs="Open Sans"/>
        </w:rPr>
        <w:t>&gt;.</w:t>
      </w:r>
    </w:p>
  </w:endnote>
  <w:endnote w:id="606">
    <w:p w14:paraId="604ADEBE" w14:textId="77777777" w:rsidR="00FD1665" w:rsidRPr="00345271" w:rsidRDefault="00FD1665" w:rsidP="00BA6498">
      <w:pPr>
        <w:pStyle w:val="EndnoteText"/>
        <w:rPr>
          <w:rFonts w:cs="Open Sans"/>
        </w:rPr>
      </w:pPr>
      <w:r w:rsidRPr="00345271">
        <w:rPr>
          <w:rStyle w:val="EndnoteReference"/>
        </w:rPr>
        <w:endnoteRef/>
      </w:r>
      <w:r w:rsidRPr="00345271">
        <w:rPr>
          <w:rFonts w:cs="Open Sans"/>
        </w:rPr>
        <w:t xml:space="preserve"> Aboriginal and Torres Strait Islander Social Justice Commissioner, </w:t>
      </w:r>
      <w:r w:rsidRPr="00345271">
        <w:rPr>
          <w:rFonts w:cs="Open Sans"/>
          <w:i/>
        </w:rPr>
        <w:t>Social Justice Report 2009</w:t>
      </w:r>
      <w:r w:rsidRPr="00345271">
        <w:rPr>
          <w:rFonts w:cs="Open Sans"/>
        </w:rPr>
        <w:t xml:space="preserve"> (2009) 45 &lt;</w:t>
      </w:r>
      <w:r w:rsidRPr="00861417">
        <w:rPr>
          <w:rFonts w:cs="Open Sans"/>
        </w:rPr>
        <w:t>www.humanrights.gov.au/our-work/aboriginal-and-torres-strait-islander-social-justice/publications/social-justice-report-0</w:t>
      </w:r>
      <w:r w:rsidRPr="00345271">
        <w:rPr>
          <w:rFonts w:cs="Open Sans"/>
        </w:rPr>
        <w:t>&gt;.</w:t>
      </w:r>
    </w:p>
  </w:endnote>
  <w:endnote w:id="607">
    <w:p w14:paraId="3158E5FA" w14:textId="77777777" w:rsidR="00FD1665" w:rsidRDefault="00FD1665" w:rsidP="00BA6498">
      <w:pPr>
        <w:pStyle w:val="EndnoteText"/>
      </w:pPr>
      <w:r>
        <w:rPr>
          <w:rStyle w:val="EndnoteReference"/>
        </w:rPr>
        <w:endnoteRef/>
      </w:r>
      <w:r>
        <w:t xml:space="preserve"> Australian Human Rights Commission, </w:t>
      </w:r>
      <w:r w:rsidRPr="006471F6">
        <w:rPr>
          <w:i/>
          <w:iCs/>
        </w:rPr>
        <w:t>Information concerning Australia’s compliance with Convention on the Rights of Persons with Disabilities</w:t>
      </w:r>
      <w:r>
        <w:t xml:space="preserve"> (25 July 2019) &lt;</w:t>
      </w:r>
      <w:r w:rsidRPr="00861417">
        <w:t>www.humanrights.gov.au/about/news/disability-discrimination-commissioner-reports-un</w:t>
      </w:r>
      <w:r>
        <w:t>&gt;.</w:t>
      </w:r>
    </w:p>
  </w:endnote>
  <w:endnote w:id="608">
    <w:p w14:paraId="3A7B8794" w14:textId="77777777" w:rsidR="00FD1665" w:rsidRPr="00345271" w:rsidRDefault="00FD1665" w:rsidP="00BA6498">
      <w:pPr>
        <w:pStyle w:val="EndnoteText"/>
        <w:rPr>
          <w:rFonts w:cs="Open Sans"/>
          <w:highlight w:val="yellow"/>
        </w:rPr>
      </w:pPr>
      <w:r w:rsidRPr="00345271">
        <w:rPr>
          <w:rStyle w:val="EndnoteReference"/>
          <w:sz w:val="18"/>
          <w:szCs w:val="18"/>
        </w:rPr>
        <w:endnoteRef/>
      </w:r>
      <w:r w:rsidRPr="00345271">
        <w:rPr>
          <w:rFonts w:cs="Open Sans"/>
          <w:sz w:val="18"/>
          <w:szCs w:val="18"/>
        </w:rPr>
        <w:t xml:space="preserve"> </w:t>
      </w:r>
      <w:r w:rsidRPr="00345271">
        <w:rPr>
          <w:rFonts w:cs="Open Sans"/>
        </w:rPr>
        <w:t xml:space="preserve">Justice Health and Forensic Mental Health Network and Juvenile Justice NSW, </w:t>
      </w:r>
      <w:r w:rsidRPr="00345271">
        <w:rPr>
          <w:rFonts w:cs="Open Sans"/>
          <w:i/>
        </w:rPr>
        <w:t xml:space="preserve">Young people in custody health survey </w:t>
      </w:r>
      <w:r w:rsidRPr="00345271">
        <w:rPr>
          <w:rFonts w:cs="Open Sans"/>
        </w:rPr>
        <w:t xml:space="preserve">(2015) </w:t>
      </w:r>
      <w:r>
        <w:rPr>
          <w:rFonts w:cs="Open Sans"/>
        </w:rPr>
        <w:t>65 &lt;</w:t>
      </w:r>
      <w:r w:rsidRPr="00861417">
        <w:rPr>
          <w:rFonts w:cs="Open Sans"/>
          <w:iCs/>
        </w:rPr>
        <w:t>www.justicehealth.nsw.gov.au/publications/research-publications</w:t>
      </w:r>
      <w:r>
        <w:rPr>
          <w:rFonts w:cs="Open Sans"/>
          <w:iCs/>
        </w:rPr>
        <w:t>&gt;.</w:t>
      </w:r>
      <w:hyperlink w:history="1"/>
    </w:p>
  </w:endnote>
  <w:endnote w:id="609">
    <w:p w14:paraId="300D17DA" w14:textId="77777777" w:rsidR="00FD1665" w:rsidRDefault="00FD1665" w:rsidP="00BA6498">
      <w:pPr>
        <w:pStyle w:val="EndnoteText"/>
      </w:pPr>
      <w:r>
        <w:rPr>
          <w:rStyle w:val="EndnoteReference"/>
        </w:rPr>
        <w:endnoteRef/>
      </w:r>
      <w:r>
        <w:t xml:space="preserve"> Australian Law Reform Commission, ‘Pathways to Justice—Inquiry into the Incarceration Rate of Aboriginal and Torres Strait Islander Peoples’ (ALRC Report 133, 28 March 2018) 66 &lt;</w:t>
      </w:r>
      <w:r w:rsidRPr="00861417">
        <w:rPr>
          <w:rFonts w:cs="Open Sans"/>
        </w:rPr>
        <w:t>www.alrc.gov.au/publications/indigenous-incarceration-report133</w:t>
      </w:r>
      <w:r>
        <w:rPr>
          <w:rFonts w:cs="Open Sans"/>
        </w:rPr>
        <w:t xml:space="preserve">&gt;; </w:t>
      </w:r>
      <w:r w:rsidRPr="00345271">
        <w:rPr>
          <w:rFonts w:cs="Open Sans"/>
        </w:rPr>
        <w:t>Carol Bower, Rochelle Watkins and Raewyn Mutch, ‘Fetal Alcohol Spectrum Disorder and Youth Justice: A Prevalence Study Among Young People Sentenced to Detention in Western Australia’ (2018)</w:t>
      </w:r>
      <w:r>
        <w:rPr>
          <w:rFonts w:cs="Open Sans"/>
        </w:rPr>
        <w:t xml:space="preserve"> 8 </w:t>
      </w:r>
      <w:r w:rsidRPr="00EC0665">
        <w:rPr>
          <w:rFonts w:cs="Open Sans"/>
          <w:i/>
          <w:iCs/>
        </w:rPr>
        <w:t>BMJ Open</w:t>
      </w:r>
      <w:r>
        <w:rPr>
          <w:rFonts w:cs="Open Sans"/>
        </w:rPr>
        <w:t xml:space="preserve">, </w:t>
      </w:r>
      <w:r w:rsidRPr="00345271">
        <w:rPr>
          <w:rFonts w:cs="Open Sans"/>
        </w:rPr>
        <w:t>&lt;</w:t>
      </w:r>
      <w:r w:rsidRPr="00861417">
        <w:rPr>
          <w:rFonts w:cs="Open Sans"/>
        </w:rPr>
        <w:t>https://bmjopen.bmj.com/content/8/2/e019605</w:t>
      </w:r>
      <w:r w:rsidRPr="00A748F0">
        <w:rPr>
          <w:rStyle w:val="Hyperlink"/>
          <w:rFonts w:cs="Open Sans"/>
        </w:rPr>
        <w:t>&gt;</w:t>
      </w:r>
      <w:r>
        <w:rPr>
          <w:rFonts w:cs="Open Sans"/>
        </w:rPr>
        <w:t>.</w:t>
      </w:r>
    </w:p>
  </w:endnote>
  <w:endnote w:id="610">
    <w:p w14:paraId="0158CCEF" w14:textId="77777777" w:rsidR="00FD1665" w:rsidRPr="00A748F0" w:rsidRDefault="00FD1665" w:rsidP="00BA6498">
      <w:pPr>
        <w:pStyle w:val="EndnoteText"/>
      </w:pPr>
      <w:r>
        <w:rPr>
          <w:rStyle w:val="EndnoteReference"/>
        </w:rPr>
        <w:endnoteRef/>
      </w:r>
      <w:r>
        <w:t xml:space="preserve"> </w:t>
      </w:r>
      <w:r w:rsidRPr="00345271">
        <w:rPr>
          <w:rFonts w:cs="Open Sans"/>
        </w:rPr>
        <w:t>Carol Bower, Rochelle Watkins and Raewyn Mutch, ‘Fetal Alcohol Spectrum Disorder and Youth Justice: A Prevalence Study Among Young People Sentenced to Detention in Western Australia’ (2018)</w:t>
      </w:r>
      <w:r>
        <w:rPr>
          <w:rFonts w:cs="Open Sans"/>
        </w:rPr>
        <w:t xml:space="preserve"> 8 </w:t>
      </w:r>
      <w:r w:rsidRPr="00EC0665">
        <w:rPr>
          <w:rFonts w:cs="Open Sans"/>
          <w:i/>
          <w:iCs/>
        </w:rPr>
        <w:t>BMJ Open</w:t>
      </w:r>
      <w:r w:rsidRPr="00345271">
        <w:rPr>
          <w:rFonts w:cs="Open Sans"/>
        </w:rPr>
        <w:t xml:space="preserve"> &lt;</w:t>
      </w:r>
      <w:r w:rsidRPr="00861417">
        <w:rPr>
          <w:rFonts w:cs="Open Sans"/>
        </w:rPr>
        <w:t>https://bmjopen.bmj.com/content/8/2/e019605</w:t>
      </w:r>
      <w:r w:rsidRPr="00A748F0">
        <w:rPr>
          <w:rStyle w:val="Hyperlink"/>
          <w:rFonts w:cs="Open Sans"/>
        </w:rPr>
        <w:t>&gt;</w:t>
      </w:r>
      <w:r w:rsidRPr="00A748F0">
        <w:rPr>
          <w:rFonts w:cs="Open Sans"/>
        </w:rPr>
        <w:t>.</w:t>
      </w:r>
    </w:p>
  </w:endnote>
  <w:endnote w:id="611">
    <w:p w14:paraId="46BA8BEB" w14:textId="77777777" w:rsidR="00FD1665" w:rsidRDefault="00FD1665" w:rsidP="00BA6498">
      <w:pPr>
        <w:pStyle w:val="EndnoteText"/>
      </w:pPr>
      <w:r w:rsidRPr="00A748F0">
        <w:rPr>
          <w:rStyle w:val="EndnoteReference"/>
        </w:rPr>
        <w:endnoteRef/>
      </w:r>
      <w:r w:rsidRPr="00A748F0">
        <w:t xml:space="preserve"> </w:t>
      </w:r>
      <w:r w:rsidRPr="00A748F0">
        <w:rPr>
          <w:rFonts w:cs="Open Sans"/>
        </w:rPr>
        <w:t xml:space="preserve">Carol Bower, Rochelle Watkins and Raewyn Mutch, ‘Fetal Alcohol Spectrum Disorder and Youth Justice: A Prevalence Study Among Young People Sentenced to Detention in Western Australia’ (2018) 8 </w:t>
      </w:r>
      <w:r w:rsidRPr="00A748F0">
        <w:rPr>
          <w:rFonts w:cs="Open Sans"/>
          <w:i/>
          <w:iCs/>
        </w:rPr>
        <w:t>BMJ Open</w:t>
      </w:r>
      <w:r w:rsidRPr="00A748F0">
        <w:rPr>
          <w:rFonts w:cs="Open Sans"/>
        </w:rPr>
        <w:t xml:space="preserve"> &lt;https://bmjopen.bmj.com/content/8/2/e019605</w:t>
      </w:r>
      <w:r w:rsidRPr="00A748F0">
        <w:rPr>
          <w:rStyle w:val="Hyperlink"/>
          <w:rFonts w:cs="Open Sans"/>
        </w:rPr>
        <w:t>&gt;</w:t>
      </w:r>
      <w:r w:rsidRPr="00A748F0">
        <w:rPr>
          <w:rFonts w:cs="Open Sans"/>
        </w:rPr>
        <w:t>.</w:t>
      </w:r>
    </w:p>
  </w:endnote>
  <w:endnote w:id="612">
    <w:p w14:paraId="7D969ED2" w14:textId="77777777" w:rsidR="00FD1665" w:rsidRPr="00345271" w:rsidRDefault="00FD1665" w:rsidP="00BA6498">
      <w:pPr>
        <w:pStyle w:val="EndnoteText"/>
        <w:rPr>
          <w:rFonts w:cs="Open Sans"/>
          <w:highlight w:val="yellow"/>
        </w:rPr>
      </w:pPr>
      <w:r w:rsidRPr="00E8194B">
        <w:rPr>
          <w:rStyle w:val="EndnoteReference"/>
        </w:rPr>
        <w:endnoteRef/>
      </w:r>
      <w:r w:rsidRPr="00E8194B">
        <w:rPr>
          <w:rFonts w:cs="Open Sans"/>
        </w:rPr>
        <w:t xml:space="preserve"> </w:t>
      </w:r>
      <w:r w:rsidRPr="00E8194B">
        <w:rPr>
          <w:rFonts w:cs="Open Sans"/>
          <w:lang w:val="en-US"/>
        </w:rPr>
        <w:t xml:space="preserve">Senate Standing Committee on Community Affairs, </w:t>
      </w:r>
      <w:r w:rsidRPr="00E8194B">
        <w:rPr>
          <w:rStyle w:val="Emphasis"/>
          <w:rFonts w:eastAsia="MS Mincho" w:cs="Open Sans"/>
          <w:lang w:val="en-US"/>
        </w:rPr>
        <w:t>Protecting vulnerable children: A national challenge</w:t>
      </w:r>
      <w:r w:rsidRPr="00E8194B">
        <w:rPr>
          <w:rFonts w:cs="Open Sans"/>
          <w:lang w:val="en-US"/>
        </w:rPr>
        <w:t xml:space="preserve"> (2005) chapter 5 &lt;</w:t>
      </w:r>
      <w:r w:rsidRPr="00861417">
        <w:rPr>
          <w:rFonts w:cs="Open Sans"/>
          <w:lang w:val="en-US"/>
        </w:rPr>
        <w:t>www.aph.gov.au/Parliamentary_Business/Committees/Senate/Community_Affairs/Completed_inquiries/2004-07/inst_care/report2/c06</w:t>
      </w:r>
      <w:r w:rsidRPr="00345271">
        <w:rPr>
          <w:rFonts w:cs="Open Sans"/>
          <w:sz w:val="18"/>
          <w:szCs w:val="18"/>
          <w:lang w:val="en-US"/>
        </w:rPr>
        <w:t>&gt;.</w:t>
      </w:r>
    </w:p>
  </w:endnote>
  <w:endnote w:id="613">
    <w:p w14:paraId="1657CB8A" w14:textId="77777777" w:rsidR="00FD1665" w:rsidRPr="008E309D" w:rsidRDefault="00FD1665" w:rsidP="00BA6498">
      <w:pPr>
        <w:pStyle w:val="EndnoteText"/>
        <w:rPr>
          <w:lang w:val="en-US"/>
        </w:rPr>
      </w:pPr>
      <w:r>
        <w:rPr>
          <w:rStyle w:val="EndnoteReference"/>
        </w:rPr>
        <w:endnoteRef/>
      </w:r>
      <w:r>
        <w:t xml:space="preserve"> United Nations </w:t>
      </w:r>
      <w:r w:rsidRPr="00DA01C9">
        <w:rPr>
          <w:lang w:val="en-US"/>
        </w:rPr>
        <w:t xml:space="preserve">Committee on the Rights of Persons with Disabilities, </w:t>
      </w:r>
      <w:r w:rsidRPr="00DA01C9">
        <w:rPr>
          <w:i/>
          <w:iCs/>
          <w:lang w:val="en-US"/>
        </w:rPr>
        <w:t xml:space="preserve">Concluding </w:t>
      </w:r>
      <w:r>
        <w:rPr>
          <w:i/>
          <w:iCs/>
          <w:lang w:val="en-US"/>
        </w:rPr>
        <w:t>O</w:t>
      </w:r>
      <w:r w:rsidRPr="00DA01C9">
        <w:rPr>
          <w:i/>
          <w:iCs/>
          <w:lang w:val="en-US"/>
        </w:rPr>
        <w:t xml:space="preserve">bservations on the </w:t>
      </w:r>
      <w:r>
        <w:rPr>
          <w:i/>
          <w:iCs/>
          <w:lang w:val="en-US"/>
        </w:rPr>
        <w:t>C</w:t>
      </w:r>
      <w:r w:rsidRPr="00DA01C9">
        <w:rPr>
          <w:i/>
          <w:iCs/>
          <w:lang w:val="en-US"/>
        </w:rPr>
        <w:t xml:space="preserve">ombined </w:t>
      </w:r>
      <w:r>
        <w:rPr>
          <w:i/>
          <w:iCs/>
          <w:lang w:val="en-US"/>
        </w:rPr>
        <w:t>S</w:t>
      </w:r>
      <w:r w:rsidRPr="00DA01C9">
        <w:rPr>
          <w:i/>
          <w:iCs/>
          <w:lang w:val="en-US"/>
        </w:rPr>
        <w:t xml:space="preserve">econd and </w:t>
      </w:r>
      <w:r>
        <w:rPr>
          <w:i/>
          <w:iCs/>
          <w:lang w:val="en-US"/>
        </w:rPr>
        <w:t>T</w:t>
      </w:r>
      <w:r w:rsidRPr="00DA01C9">
        <w:rPr>
          <w:i/>
          <w:iCs/>
          <w:lang w:val="en-US"/>
        </w:rPr>
        <w:t xml:space="preserve">hird </w:t>
      </w:r>
      <w:r>
        <w:rPr>
          <w:i/>
          <w:iCs/>
          <w:lang w:val="en-US"/>
        </w:rPr>
        <w:t>R</w:t>
      </w:r>
      <w:r w:rsidRPr="00DA01C9">
        <w:rPr>
          <w:i/>
          <w:iCs/>
          <w:lang w:val="en-US"/>
        </w:rPr>
        <w:t>eports of Australia</w:t>
      </w:r>
      <w:r>
        <w:rPr>
          <w:lang w:val="en-US"/>
        </w:rPr>
        <w:t xml:space="preserve">, UN Doc </w:t>
      </w:r>
      <w:r w:rsidRPr="00DA01C9">
        <w:rPr>
          <w:lang w:val="en-US"/>
        </w:rPr>
        <w:t>CRPD/C/AUS/CO/2-3</w:t>
      </w:r>
      <w:r>
        <w:rPr>
          <w:lang w:val="en-US"/>
        </w:rPr>
        <w:t xml:space="preserve"> </w:t>
      </w:r>
      <w:r w:rsidRPr="00DA01C9">
        <w:rPr>
          <w:lang w:val="en-US"/>
        </w:rPr>
        <w:t>(Advance unedited version</w:t>
      </w:r>
      <w:r>
        <w:rPr>
          <w:lang w:val="en-US"/>
        </w:rPr>
        <w:t xml:space="preserve">, </w:t>
      </w:r>
      <w:r w:rsidRPr="00DA01C9">
        <w:rPr>
          <w:lang w:val="en-US"/>
        </w:rPr>
        <w:t>23 September 2019) para 25(d).</w:t>
      </w:r>
    </w:p>
  </w:endnote>
  <w:endnote w:id="614">
    <w:p w14:paraId="41281A51" w14:textId="77777777" w:rsidR="00FD1665" w:rsidRPr="00345271" w:rsidRDefault="00FD1665" w:rsidP="00BA6498">
      <w:pPr>
        <w:pStyle w:val="EndnoteText"/>
        <w:rPr>
          <w:rFonts w:eastAsiaTheme="minorHAnsi" w:cs="Open Sans"/>
          <w:highlight w:val="yellow"/>
        </w:rPr>
      </w:pPr>
      <w:r w:rsidRPr="00345271">
        <w:rPr>
          <w:rStyle w:val="EndnoteReference"/>
        </w:rPr>
        <w:endnoteRef/>
      </w:r>
      <w:r w:rsidRPr="00345271">
        <w:rPr>
          <w:rFonts w:cs="Open Sans"/>
        </w:rPr>
        <w:t xml:space="preserve"> Australian Law Reform Commission, </w:t>
      </w:r>
      <w:r w:rsidRPr="00345271">
        <w:rPr>
          <w:rFonts w:cs="Open Sans"/>
          <w:i/>
          <w:iCs/>
        </w:rPr>
        <w:t xml:space="preserve">Incarceration Rates of Aboriginal and Torres Strait Islander Peoples </w:t>
      </w:r>
      <w:r w:rsidRPr="00345271">
        <w:rPr>
          <w:rFonts w:cs="Open Sans"/>
          <w:iCs/>
        </w:rPr>
        <w:t>(Discussion Paper 84, 2017)</w:t>
      </w:r>
      <w:r w:rsidRPr="00345271">
        <w:rPr>
          <w:rFonts w:cs="Open Sans"/>
          <w:i/>
          <w:iCs/>
        </w:rPr>
        <w:t xml:space="preserve"> </w:t>
      </w:r>
      <w:r w:rsidRPr="00345271">
        <w:rPr>
          <w:rFonts w:cs="Open Sans"/>
        </w:rPr>
        <w:t>11.60</w:t>
      </w:r>
      <w:r w:rsidRPr="00345271">
        <w:rPr>
          <w:rFonts w:cs="Open Sans"/>
          <w:i/>
          <w:iCs/>
        </w:rPr>
        <w:t xml:space="preserve"> </w:t>
      </w:r>
      <w:r w:rsidRPr="00345271">
        <w:rPr>
          <w:rFonts w:cs="Open Sans"/>
          <w:iCs/>
        </w:rPr>
        <w:t>&lt;</w:t>
      </w:r>
      <w:r w:rsidRPr="00861417">
        <w:rPr>
          <w:rFonts w:cs="Open Sans"/>
        </w:rPr>
        <w:t>www.alrc.gov.au/publications/indefinite-detention-when-unfit-stand-trial#_ftn86</w:t>
      </w:r>
      <w:r w:rsidRPr="00345271">
        <w:rPr>
          <w:rFonts w:cs="Open Sans"/>
        </w:rPr>
        <w:t>&gt;.</w:t>
      </w:r>
    </w:p>
  </w:endnote>
  <w:endnote w:id="615">
    <w:p w14:paraId="3A865D35" w14:textId="77777777" w:rsidR="00FD1665" w:rsidRPr="00345271" w:rsidRDefault="00FD1665" w:rsidP="00BA6498">
      <w:pPr>
        <w:pStyle w:val="EndnoteText"/>
        <w:rPr>
          <w:rFonts w:cs="Open Sans"/>
        </w:rPr>
      </w:pPr>
      <w:r w:rsidRPr="00345271">
        <w:rPr>
          <w:rStyle w:val="EndnoteReference"/>
        </w:rPr>
        <w:endnoteRef/>
      </w:r>
      <w:r w:rsidRPr="00345271">
        <w:rPr>
          <w:rFonts w:cs="Open Sans"/>
        </w:rPr>
        <w:t xml:space="preserve"> Australian Institute of Criminology, </w:t>
      </w:r>
      <w:r w:rsidRPr="00345271">
        <w:rPr>
          <w:rFonts w:cs="Open Sans"/>
          <w:i/>
          <w:iCs/>
        </w:rPr>
        <w:t>Trends and issues in crime and criminal justice:</w:t>
      </w:r>
      <w:r w:rsidRPr="00345271">
        <w:rPr>
          <w:rFonts w:cs="Open Sans"/>
        </w:rPr>
        <w:t xml:space="preserve"> </w:t>
      </w:r>
      <w:r w:rsidRPr="00345271">
        <w:rPr>
          <w:rFonts w:cs="Open Sans"/>
          <w:i/>
          <w:iCs/>
        </w:rPr>
        <w:t xml:space="preserve">Diversionary pathways for Aboriginal youth with fetal alcohol spectrum disorder </w:t>
      </w:r>
      <w:r w:rsidRPr="00345271">
        <w:rPr>
          <w:rFonts w:cs="Open Sans"/>
          <w:iCs/>
        </w:rPr>
        <w:t>(2018)</w:t>
      </w:r>
      <w:r w:rsidRPr="00345271">
        <w:rPr>
          <w:rFonts w:cs="Open Sans"/>
          <w:i/>
          <w:iCs/>
        </w:rPr>
        <w:t xml:space="preserve"> </w:t>
      </w:r>
      <w:r w:rsidRPr="00345271">
        <w:rPr>
          <w:rFonts w:cs="Open Sans"/>
        </w:rPr>
        <w:t>5.</w:t>
      </w:r>
    </w:p>
  </w:endnote>
  <w:endnote w:id="616">
    <w:p w14:paraId="4FB2948B" w14:textId="77777777" w:rsidR="00FD1665" w:rsidRPr="00345271" w:rsidRDefault="00FD1665" w:rsidP="00BA6498">
      <w:pPr>
        <w:pStyle w:val="EndnoteText"/>
        <w:rPr>
          <w:rFonts w:cs="Open Sans"/>
          <w:highlight w:val="yellow"/>
        </w:rPr>
      </w:pPr>
      <w:r w:rsidRPr="00345271">
        <w:rPr>
          <w:rStyle w:val="EndnoteReference"/>
        </w:rPr>
        <w:endnoteRef/>
      </w:r>
      <w:r w:rsidRPr="00345271">
        <w:rPr>
          <w:rFonts w:cs="Open Sans"/>
        </w:rPr>
        <w:t xml:space="preserve"> Australian Institute of Criminology, </w:t>
      </w:r>
      <w:r w:rsidRPr="00345271">
        <w:rPr>
          <w:rFonts w:cs="Open Sans"/>
          <w:i/>
          <w:iCs/>
        </w:rPr>
        <w:t>Trends and issues in crime and criminal justice:</w:t>
      </w:r>
      <w:r w:rsidRPr="00345271">
        <w:rPr>
          <w:rFonts w:cs="Open Sans"/>
        </w:rPr>
        <w:t xml:space="preserve"> </w:t>
      </w:r>
      <w:r w:rsidRPr="00345271">
        <w:rPr>
          <w:rFonts w:cs="Open Sans"/>
          <w:i/>
          <w:iCs/>
        </w:rPr>
        <w:t xml:space="preserve">Diversionary pathways for Aboriginal youth with fetal alcohol spectrum disorder </w:t>
      </w:r>
      <w:r w:rsidRPr="00345271">
        <w:rPr>
          <w:rFonts w:cs="Open Sans"/>
          <w:iCs/>
        </w:rPr>
        <w:t>(2018)</w:t>
      </w:r>
      <w:r w:rsidRPr="00345271">
        <w:rPr>
          <w:rFonts w:cs="Open Sans"/>
          <w:i/>
          <w:iCs/>
        </w:rPr>
        <w:t xml:space="preserve"> </w:t>
      </w:r>
      <w:r w:rsidRPr="00345271">
        <w:rPr>
          <w:rFonts w:cs="Open Sans"/>
        </w:rPr>
        <w:t>5.</w:t>
      </w:r>
    </w:p>
  </w:endnote>
  <w:endnote w:id="617">
    <w:p w14:paraId="10F96D9E" w14:textId="77777777" w:rsidR="00FD1665" w:rsidRPr="00345271" w:rsidRDefault="00FD1665" w:rsidP="00BA6498">
      <w:pPr>
        <w:pStyle w:val="EndnoteText"/>
        <w:rPr>
          <w:rFonts w:cs="Open Sans"/>
        </w:rPr>
      </w:pPr>
      <w:r w:rsidRPr="00345271">
        <w:rPr>
          <w:rStyle w:val="EndnoteReference"/>
        </w:rPr>
        <w:endnoteRef/>
      </w:r>
      <w:r w:rsidRPr="00345271">
        <w:rPr>
          <w:rFonts w:cs="Open Sans"/>
        </w:rPr>
        <w:t xml:space="preserve"> House of Representatives Standing Committee on Indigenous Affairs, </w:t>
      </w:r>
      <w:r w:rsidRPr="00345271">
        <w:rPr>
          <w:rFonts w:cs="Open Sans"/>
          <w:i/>
        </w:rPr>
        <w:t>Alcohol, hurting people and harming communities: Inquiry into the harmful use of alcohol in Aboriginal and Torres Strait Islander communities</w:t>
      </w:r>
      <w:r>
        <w:rPr>
          <w:rFonts w:cs="Open Sans"/>
        </w:rPr>
        <w:t xml:space="preserve"> (2015).</w:t>
      </w:r>
    </w:p>
  </w:endnote>
  <w:endnote w:id="618">
    <w:p w14:paraId="4BEF0710" w14:textId="77777777" w:rsidR="00FD1665" w:rsidRPr="00345271" w:rsidRDefault="00FD1665" w:rsidP="00BA6498">
      <w:pPr>
        <w:pStyle w:val="EndnoteText"/>
        <w:rPr>
          <w:rFonts w:cs="Open Sans"/>
        </w:rPr>
      </w:pPr>
      <w:r w:rsidRPr="00345271">
        <w:rPr>
          <w:rStyle w:val="EndnoteReference"/>
        </w:rPr>
        <w:endnoteRef/>
      </w:r>
      <w:r w:rsidRPr="00345271">
        <w:rPr>
          <w:rFonts w:cs="Open Sans"/>
        </w:rPr>
        <w:t xml:space="preserve"> Carol Bower, Rochelle Watkins and Raewyn Mutch, ‘Fetal Alcohol Spectrum Disorder and Youth Justice: A Prevalence Study Among Young People Sentenced to Detention in Western Australia’ (2018) 8 </w:t>
      </w:r>
      <w:r>
        <w:rPr>
          <w:rFonts w:cs="Open Sans"/>
        </w:rPr>
        <w:t xml:space="preserve">8 </w:t>
      </w:r>
      <w:r w:rsidRPr="00EC0665">
        <w:rPr>
          <w:rFonts w:cs="Open Sans"/>
          <w:i/>
          <w:iCs/>
        </w:rPr>
        <w:t>BMJ Open</w:t>
      </w:r>
      <w:r w:rsidRPr="00345271">
        <w:rPr>
          <w:rFonts w:cs="Open Sans"/>
        </w:rPr>
        <w:t xml:space="preserve"> &lt;</w:t>
      </w:r>
      <w:r w:rsidRPr="00861417">
        <w:rPr>
          <w:rFonts w:cs="Open Sans"/>
        </w:rPr>
        <w:t>https://bmjopen.bmj.com/content/8/2/e019605</w:t>
      </w:r>
      <w:r w:rsidRPr="00861417">
        <w:rPr>
          <w:rStyle w:val="Hyperlink"/>
          <w:rFonts w:cs="Open Sans"/>
        </w:rPr>
        <w:t>&gt;</w:t>
      </w:r>
      <w:r w:rsidRPr="00861417">
        <w:rPr>
          <w:rFonts w:cs="Open Sans"/>
        </w:rPr>
        <w:t>.</w:t>
      </w:r>
    </w:p>
  </w:endnote>
  <w:endnote w:id="619">
    <w:p w14:paraId="2BEEC149" w14:textId="77777777" w:rsidR="00FD1665" w:rsidRDefault="00FD1665" w:rsidP="00BA6498">
      <w:pPr>
        <w:pStyle w:val="EndnoteText"/>
      </w:pPr>
      <w:r>
        <w:rPr>
          <w:rStyle w:val="EndnoteReference"/>
        </w:rPr>
        <w:endnoteRef/>
      </w:r>
      <w:r>
        <w:t xml:space="preserve"> </w:t>
      </w:r>
      <w:r w:rsidRPr="00E977FD">
        <w:t xml:space="preserve">Council of Attorneys-General, </w:t>
      </w:r>
      <w:r w:rsidRPr="005A0DCB">
        <w:rPr>
          <w:rFonts w:cs="Open Sans"/>
          <w:i/>
          <w:iCs/>
        </w:rPr>
        <w:t>National Statement of Principles Relating to Persons Unfit to Plead or Found Not Guilty by Reason of Cognitive or Mental Health Impairment</w:t>
      </w:r>
      <w:r w:rsidRPr="00E977FD">
        <w:t xml:space="preserve">, </w:t>
      </w:r>
      <w:r w:rsidRPr="00861417">
        <w:t>&lt;www.ag.gov.au/RightsAndProtections/HumanRights/Pages/national-statement-of-principles-relating-to-Persons.aspx</w:t>
      </w:r>
      <w:r w:rsidRPr="00861417">
        <w:rPr>
          <w:rStyle w:val="Hyperlink"/>
        </w:rPr>
        <w:t>&gt;</w:t>
      </w:r>
      <w:r w:rsidRPr="00861417">
        <w:t>.</w:t>
      </w:r>
    </w:p>
  </w:endnote>
  <w:endnote w:id="620">
    <w:p w14:paraId="0179EA82" w14:textId="77777777" w:rsidR="00FD1665" w:rsidRPr="00345271" w:rsidRDefault="00FD1665" w:rsidP="00BA6498">
      <w:pPr>
        <w:pStyle w:val="EndnoteText"/>
        <w:rPr>
          <w:rFonts w:cs="Open Sans"/>
        </w:rPr>
      </w:pPr>
      <w:r w:rsidRPr="00345271">
        <w:rPr>
          <w:rStyle w:val="EndnoteReference"/>
        </w:rPr>
        <w:endnoteRef/>
      </w:r>
      <w:r w:rsidRPr="00345271">
        <w:rPr>
          <w:rFonts w:cs="Open Sans"/>
        </w:rPr>
        <w:t xml:space="preserve"> Australian Human Rights Commission, Submission to Senate Community Affairs References Committee, </w:t>
      </w:r>
      <w:r w:rsidRPr="00345271">
        <w:rPr>
          <w:rFonts w:cs="Open Sans"/>
          <w:i/>
        </w:rPr>
        <w:t xml:space="preserve">Inquiry on the </w:t>
      </w:r>
      <w:r>
        <w:rPr>
          <w:rFonts w:cs="Open Sans"/>
          <w:i/>
        </w:rPr>
        <w:t>i</w:t>
      </w:r>
      <w:r w:rsidRPr="00345271">
        <w:rPr>
          <w:rFonts w:cs="Open Sans"/>
          <w:i/>
        </w:rPr>
        <w:t>ndefinite detention of people with cognitive and psychiatric impairment in Australia</w:t>
      </w:r>
      <w:r w:rsidRPr="00345271">
        <w:rPr>
          <w:rFonts w:cs="Open Sans"/>
        </w:rPr>
        <w:t xml:space="preserve"> (10 May 2016) &lt;</w:t>
      </w:r>
      <w:r w:rsidRPr="00861417">
        <w:rPr>
          <w:rFonts w:cs="Open Sans"/>
        </w:rPr>
        <w:t>www.humanrights.gov.au/submissions/indefinite-detention-people-cognitive-and-psychiatric-impairment-australia#fnB147</w:t>
      </w:r>
      <w:r w:rsidRPr="00345271">
        <w:rPr>
          <w:rFonts w:cs="Open Sans"/>
        </w:rPr>
        <w:t>&gt;.</w:t>
      </w:r>
    </w:p>
  </w:endnote>
  <w:endnote w:id="621">
    <w:p w14:paraId="3D2640AA" w14:textId="77777777" w:rsidR="00FD1665" w:rsidRPr="007B0ADA" w:rsidRDefault="00FD1665" w:rsidP="00BA6498">
      <w:pPr>
        <w:pStyle w:val="EndnoteText"/>
        <w:rPr>
          <w:lang w:val="en-US"/>
        </w:rPr>
      </w:pPr>
      <w:r w:rsidRPr="00DA01C9">
        <w:rPr>
          <w:rStyle w:val="EndnoteReference"/>
        </w:rPr>
        <w:endnoteRef/>
      </w:r>
      <w:r w:rsidRPr="00DA01C9">
        <w:t xml:space="preserve"> </w:t>
      </w:r>
      <w:r>
        <w:t xml:space="preserve">United Nations </w:t>
      </w:r>
      <w:r w:rsidRPr="00DA01C9">
        <w:rPr>
          <w:lang w:val="en-US"/>
        </w:rPr>
        <w:t xml:space="preserve">Committee on the Rights of Persons with Disabilities, </w:t>
      </w:r>
      <w:r w:rsidRPr="00DA01C9">
        <w:rPr>
          <w:i/>
          <w:iCs/>
          <w:lang w:val="en-US"/>
        </w:rPr>
        <w:t xml:space="preserve">Concluding </w:t>
      </w:r>
      <w:r>
        <w:rPr>
          <w:i/>
          <w:iCs/>
          <w:lang w:val="en-US"/>
        </w:rPr>
        <w:t>O</w:t>
      </w:r>
      <w:r w:rsidRPr="00DA01C9">
        <w:rPr>
          <w:i/>
          <w:iCs/>
          <w:lang w:val="en-US"/>
        </w:rPr>
        <w:t xml:space="preserve">bservations on the </w:t>
      </w:r>
      <w:r>
        <w:rPr>
          <w:i/>
          <w:iCs/>
          <w:lang w:val="en-US"/>
        </w:rPr>
        <w:t>C</w:t>
      </w:r>
      <w:r w:rsidRPr="00DA01C9">
        <w:rPr>
          <w:i/>
          <w:iCs/>
          <w:lang w:val="en-US"/>
        </w:rPr>
        <w:t xml:space="preserve">ombined </w:t>
      </w:r>
      <w:r>
        <w:rPr>
          <w:i/>
          <w:iCs/>
          <w:lang w:val="en-US"/>
        </w:rPr>
        <w:t>S</w:t>
      </w:r>
      <w:r w:rsidRPr="00DA01C9">
        <w:rPr>
          <w:i/>
          <w:iCs/>
          <w:lang w:val="en-US"/>
        </w:rPr>
        <w:t xml:space="preserve">econd and </w:t>
      </w:r>
      <w:r>
        <w:rPr>
          <w:i/>
          <w:iCs/>
          <w:lang w:val="en-US"/>
        </w:rPr>
        <w:t>T</w:t>
      </w:r>
      <w:r w:rsidRPr="00DA01C9">
        <w:rPr>
          <w:i/>
          <w:iCs/>
          <w:lang w:val="en-US"/>
        </w:rPr>
        <w:t xml:space="preserve">hird </w:t>
      </w:r>
      <w:r>
        <w:rPr>
          <w:i/>
          <w:iCs/>
          <w:lang w:val="en-US"/>
        </w:rPr>
        <w:t>R</w:t>
      </w:r>
      <w:r w:rsidRPr="00DA01C9">
        <w:rPr>
          <w:i/>
          <w:iCs/>
          <w:lang w:val="en-US"/>
        </w:rPr>
        <w:t>eports of Australia</w:t>
      </w:r>
      <w:r>
        <w:rPr>
          <w:lang w:val="en-US"/>
        </w:rPr>
        <w:t>, UN Doc CRPD/C/AUS/CO/2-3</w:t>
      </w:r>
      <w:r w:rsidRPr="00DA01C9">
        <w:rPr>
          <w:lang w:val="en-US"/>
        </w:rPr>
        <w:t xml:space="preserve"> (Advance unedited version, 23 September 2019)</w:t>
      </w:r>
      <w:r>
        <w:rPr>
          <w:lang w:val="en-US"/>
        </w:rPr>
        <w:t xml:space="preserve"> para 25(c).</w:t>
      </w:r>
    </w:p>
  </w:endnote>
  <w:endnote w:id="622">
    <w:p w14:paraId="7F8B7F83" w14:textId="77777777" w:rsidR="00FD1665" w:rsidRDefault="00FD1665" w:rsidP="00BA6498">
      <w:pPr>
        <w:pStyle w:val="EndnoteText"/>
      </w:pPr>
      <w:r>
        <w:rPr>
          <w:rStyle w:val="EndnoteReference"/>
        </w:rPr>
        <w:endnoteRef/>
      </w:r>
      <w:r>
        <w:t xml:space="preserve"> </w:t>
      </w:r>
      <w:r w:rsidRPr="00E95C30">
        <w:rPr>
          <w:rFonts w:cs="Open Sans"/>
          <w:szCs w:val="24"/>
        </w:rPr>
        <w:t xml:space="preserve">United Nations Committee on the Rights of the Child, </w:t>
      </w:r>
      <w:r w:rsidRPr="00E95C30">
        <w:rPr>
          <w:rFonts w:cs="Open Sans"/>
          <w:i/>
          <w:iCs/>
          <w:szCs w:val="24"/>
        </w:rPr>
        <w:t>Concluding Observations on the Combined Fifth and Sixth Periodic Reports of Australia</w:t>
      </w:r>
      <w:r w:rsidRPr="00E95C30">
        <w:rPr>
          <w:rFonts w:cs="Open Sans"/>
          <w:szCs w:val="24"/>
        </w:rPr>
        <w:t xml:space="preserve">, 82nd </w:t>
      </w:r>
      <w:r>
        <w:rPr>
          <w:rFonts w:cs="Open Sans"/>
          <w:szCs w:val="24"/>
        </w:rPr>
        <w:t>s</w:t>
      </w:r>
      <w:r w:rsidRPr="00E95C30">
        <w:rPr>
          <w:rFonts w:cs="Open Sans"/>
          <w:szCs w:val="24"/>
        </w:rPr>
        <w:t>ess, UN Doc CRC/C/AUS/CO/5-6 (30 September 2019) para 48(g).</w:t>
      </w:r>
    </w:p>
  </w:endnote>
  <w:endnote w:id="623">
    <w:p w14:paraId="6B70334C" w14:textId="77777777" w:rsidR="00FD1665" w:rsidRDefault="00FD1665" w:rsidP="00301892">
      <w:pPr>
        <w:pStyle w:val="EndnoteText"/>
      </w:pPr>
      <w:r>
        <w:rPr>
          <w:rStyle w:val="EndnoteReference"/>
        </w:rPr>
        <w:endnoteRef/>
      </w:r>
      <w:r>
        <w:t xml:space="preserve"> </w:t>
      </w:r>
      <w:r w:rsidRPr="00F86E93">
        <w:rPr>
          <w:rFonts w:cs="Open Sans"/>
          <w:szCs w:val="24"/>
        </w:rPr>
        <w:t xml:space="preserve">Independent National Security Legislation Monitor, </w:t>
      </w:r>
      <w:r w:rsidRPr="00F86E93">
        <w:rPr>
          <w:rFonts w:cs="Open Sans"/>
          <w:i/>
          <w:iCs/>
          <w:szCs w:val="24"/>
        </w:rPr>
        <w:t>Report to the Prime Minister: The Prosecution and Sentencing of Children for Terrorism</w:t>
      </w:r>
      <w:r w:rsidRPr="00F86E93">
        <w:rPr>
          <w:rFonts w:cs="Open Sans"/>
          <w:szCs w:val="24"/>
        </w:rPr>
        <w:t xml:space="preserve"> (5th Report, 2018) </w:t>
      </w:r>
      <w:r>
        <w:rPr>
          <w:rFonts w:cs="Open Sans"/>
          <w:szCs w:val="24"/>
        </w:rPr>
        <w:t>1</w:t>
      </w:r>
      <w:r w:rsidRPr="00F86E93">
        <w:rPr>
          <w:rFonts w:cs="Open Sans"/>
          <w:szCs w:val="24"/>
        </w:rPr>
        <w:t>.</w:t>
      </w:r>
    </w:p>
  </w:endnote>
  <w:endnote w:id="624">
    <w:p w14:paraId="4A6CDAB4" w14:textId="77777777" w:rsidR="00FD1665" w:rsidRDefault="00FD1665" w:rsidP="00301892">
      <w:pPr>
        <w:pStyle w:val="EndnoteText"/>
      </w:pPr>
      <w:r>
        <w:rPr>
          <w:rStyle w:val="EndnoteReference"/>
        </w:rPr>
        <w:endnoteRef/>
      </w:r>
      <w:r>
        <w:t xml:space="preserve"> </w:t>
      </w:r>
      <w:r w:rsidRPr="00F86E93">
        <w:rPr>
          <w:rFonts w:cs="Open Sans"/>
          <w:szCs w:val="24"/>
        </w:rPr>
        <w:t xml:space="preserve">Independent National Security Legislation Monitor, </w:t>
      </w:r>
      <w:r w:rsidRPr="00F86E93">
        <w:rPr>
          <w:rFonts w:cs="Open Sans"/>
          <w:i/>
          <w:iCs/>
          <w:szCs w:val="24"/>
        </w:rPr>
        <w:t>Report to the Prime Minister: The Prosecution and Sentencing of Children for Terrorism</w:t>
      </w:r>
      <w:r w:rsidRPr="00F86E93">
        <w:rPr>
          <w:rFonts w:cs="Open Sans"/>
          <w:szCs w:val="24"/>
        </w:rPr>
        <w:t xml:space="preserve"> (5th Report, 2018) </w:t>
      </w:r>
      <w:r>
        <w:rPr>
          <w:rFonts w:cs="Open Sans"/>
          <w:szCs w:val="24"/>
        </w:rPr>
        <w:t xml:space="preserve">2. </w:t>
      </w:r>
    </w:p>
  </w:endnote>
  <w:endnote w:id="625">
    <w:p w14:paraId="748624D6" w14:textId="77777777" w:rsidR="00FD1665" w:rsidRPr="00345271" w:rsidRDefault="00FD1665" w:rsidP="00301892">
      <w:pPr>
        <w:pStyle w:val="EndnoteText"/>
        <w:rPr>
          <w:rFonts w:cs="Open Sans"/>
        </w:rPr>
      </w:pPr>
      <w:r w:rsidRPr="00345271">
        <w:rPr>
          <w:rStyle w:val="EndnoteReference"/>
        </w:rPr>
        <w:endnoteRef/>
      </w:r>
      <w:r w:rsidRPr="00345271">
        <w:rPr>
          <w:rFonts w:cs="Open Sans"/>
        </w:rPr>
        <w:t xml:space="preserve"> </w:t>
      </w:r>
      <w:r w:rsidRPr="00345271">
        <w:rPr>
          <w:rFonts w:cs="Open Sans"/>
          <w:i/>
        </w:rPr>
        <w:t>Counter-Terrorism Legislation Amendment Act (No. 1) 2016</w:t>
      </w:r>
      <w:r>
        <w:rPr>
          <w:rFonts w:cs="Open Sans"/>
        </w:rPr>
        <w:t xml:space="preserve"> (Cth).</w:t>
      </w:r>
    </w:p>
  </w:endnote>
  <w:endnote w:id="626">
    <w:p w14:paraId="594029C4" w14:textId="77777777" w:rsidR="00FD1665" w:rsidRPr="00345271" w:rsidRDefault="00FD1665" w:rsidP="00301892">
      <w:pPr>
        <w:pStyle w:val="EndnoteText"/>
        <w:rPr>
          <w:rFonts w:cs="Open Sans"/>
        </w:rPr>
      </w:pPr>
      <w:r w:rsidRPr="00345271">
        <w:rPr>
          <w:rStyle w:val="EndnoteReference"/>
        </w:rPr>
        <w:endnoteRef/>
      </w:r>
      <w:r w:rsidRPr="00345271">
        <w:rPr>
          <w:rFonts w:cs="Open Sans"/>
        </w:rPr>
        <w:t xml:space="preserve"> </w:t>
      </w:r>
      <w:r w:rsidRPr="00345271">
        <w:rPr>
          <w:rFonts w:cs="Open Sans"/>
          <w:i/>
        </w:rPr>
        <w:t xml:space="preserve">Criminal Code </w:t>
      </w:r>
      <w:r w:rsidRPr="00345271">
        <w:rPr>
          <w:rFonts w:cs="Open Sans"/>
        </w:rPr>
        <w:t>(Cth) s 104.4(2)(b) and (2A).</w:t>
      </w:r>
    </w:p>
  </w:endnote>
  <w:endnote w:id="627">
    <w:p w14:paraId="0D8F2025" w14:textId="77777777" w:rsidR="00FD1665" w:rsidRPr="00345271" w:rsidRDefault="00FD1665" w:rsidP="00301892">
      <w:pPr>
        <w:pStyle w:val="EndnoteText"/>
        <w:rPr>
          <w:rFonts w:cs="Open Sans"/>
        </w:rPr>
      </w:pPr>
      <w:r w:rsidRPr="00345271">
        <w:rPr>
          <w:rStyle w:val="EndnoteReference"/>
        </w:rPr>
        <w:endnoteRef/>
      </w:r>
      <w:r w:rsidRPr="00345271">
        <w:rPr>
          <w:rFonts w:cs="Open Sans"/>
        </w:rPr>
        <w:t xml:space="preserve"> </w:t>
      </w:r>
      <w:r w:rsidRPr="00345271">
        <w:rPr>
          <w:rFonts w:cs="Open Sans"/>
          <w:i/>
        </w:rPr>
        <w:t xml:space="preserve">Criminal Code </w:t>
      </w:r>
      <w:r w:rsidRPr="00345271">
        <w:rPr>
          <w:rFonts w:cs="Open Sans"/>
        </w:rPr>
        <w:t>(Cth) s 104.4(2)(a) and 104.1.</w:t>
      </w:r>
    </w:p>
  </w:endnote>
  <w:endnote w:id="628">
    <w:p w14:paraId="46D0DA0C" w14:textId="77777777" w:rsidR="00FD1665" w:rsidRPr="00345271" w:rsidRDefault="00FD1665" w:rsidP="00301892">
      <w:pPr>
        <w:pStyle w:val="EndnoteText"/>
        <w:rPr>
          <w:rFonts w:cs="Open Sans"/>
        </w:rPr>
      </w:pPr>
      <w:r w:rsidRPr="00345271">
        <w:rPr>
          <w:rStyle w:val="EndnoteReference"/>
        </w:rPr>
        <w:endnoteRef/>
      </w:r>
      <w:r w:rsidRPr="00345271">
        <w:rPr>
          <w:rFonts w:cs="Open Sans"/>
        </w:rPr>
        <w:t xml:space="preserve"> Australian Human Rights Commission, Submission No 8 to Independent National Security Legislation Monitor, </w:t>
      </w:r>
      <w:r w:rsidRPr="00345271">
        <w:rPr>
          <w:rFonts w:cs="Open Sans"/>
          <w:i/>
        </w:rPr>
        <w:t xml:space="preserve">Review into the prosecution and sentencing of children for Commonwealth terrorist offences </w:t>
      </w:r>
      <w:r w:rsidRPr="00345271">
        <w:rPr>
          <w:rFonts w:cs="Open Sans"/>
        </w:rPr>
        <w:t>(2018) &lt;</w:t>
      </w:r>
      <w:r w:rsidRPr="00861417">
        <w:rPr>
          <w:rFonts w:cs="Open Sans"/>
        </w:rPr>
        <w:t>www.inslm.gov.au/submissions/prosecution-sentencing-children-cwealth-terrorist-offences</w:t>
      </w:r>
      <w:r>
        <w:rPr>
          <w:rFonts w:cs="Open Sans"/>
        </w:rPr>
        <w:t>&gt;.</w:t>
      </w:r>
    </w:p>
  </w:endnote>
  <w:endnote w:id="629">
    <w:p w14:paraId="5549D773" w14:textId="77777777" w:rsidR="00FD1665" w:rsidRDefault="00FD1665" w:rsidP="00301892">
      <w:pPr>
        <w:pStyle w:val="EndnoteText"/>
      </w:pPr>
      <w:r>
        <w:rPr>
          <w:rStyle w:val="EndnoteReference"/>
        </w:rPr>
        <w:endnoteRef/>
      </w:r>
      <w:r>
        <w:t xml:space="preserve"> Australian Human Rights Commission, </w:t>
      </w:r>
      <w:r w:rsidRPr="00867399">
        <w:rPr>
          <w:i/>
          <w:iCs/>
        </w:rPr>
        <w:t>Submission to the Independent National Security Legislation Monitor</w:t>
      </w:r>
      <w:r>
        <w:t xml:space="preserve"> (15 June 2018) paras 17–20.</w:t>
      </w:r>
    </w:p>
  </w:endnote>
  <w:endnote w:id="630">
    <w:p w14:paraId="0CDB2F7F" w14:textId="77777777" w:rsidR="00FD1665" w:rsidRDefault="00FD1665" w:rsidP="00301892">
      <w:pPr>
        <w:pStyle w:val="EndnoteText"/>
      </w:pPr>
      <w:r>
        <w:rPr>
          <w:rStyle w:val="EndnoteReference"/>
        </w:rPr>
        <w:endnoteRef/>
      </w:r>
      <w:r>
        <w:t xml:space="preserve"> Australian Human Rights Commission, </w:t>
      </w:r>
      <w:r w:rsidRPr="00867399">
        <w:rPr>
          <w:i/>
          <w:iCs/>
        </w:rPr>
        <w:t>Submission to the Independent National Security Legislation Monitor</w:t>
      </w:r>
      <w:r>
        <w:t xml:space="preserve"> (15 June 2018) paras 17-20, Recommendation 3.</w:t>
      </w:r>
    </w:p>
  </w:endnote>
  <w:endnote w:id="631">
    <w:p w14:paraId="4FB9D102" w14:textId="77777777" w:rsidR="00FD1665" w:rsidRDefault="00FD1665" w:rsidP="00301892">
      <w:pPr>
        <w:pStyle w:val="EndnoteText"/>
      </w:pPr>
      <w:r>
        <w:rPr>
          <w:rStyle w:val="EndnoteReference"/>
        </w:rPr>
        <w:endnoteRef/>
      </w:r>
      <w:r>
        <w:t xml:space="preserve"> Independent National Security Legislation Monitor, </w:t>
      </w:r>
      <w:r w:rsidRPr="001049AD">
        <w:rPr>
          <w:i/>
          <w:iCs/>
        </w:rPr>
        <w:t>Report to the Prime Minister: The prosecution and sentencing of children for terrorism</w:t>
      </w:r>
      <w:r>
        <w:t xml:space="preserve"> (2018), Recommendation 1.</w:t>
      </w:r>
    </w:p>
  </w:endnote>
  <w:endnote w:id="632">
    <w:p w14:paraId="26942A92" w14:textId="77777777" w:rsidR="00FD1665" w:rsidRPr="00345271" w:rsidRDefault="00FD1665" w:rsidP="00301892">
      <w:pPr>
        <w:pStyle w:val="EndnoteText"/>
        <w:rPr>
          <w:rFonts w:cs="Open Sans"/>
        </w:rPr>
      </w:pPr>
      <w:r w:rsidRPr="00345271">
        <w:rPr>
          <w:rStyle w:val="EndnoteReference"/>
        </w:rPr>
        <w:endnoteRef/>
      </w:r>
      <w:r w:rsidRPr="00345271">
        <w:rPr>
          <w:rFonts w:cs="Open Sans"/>
        </w:rPr>
        <w:t xml:space="preserve"> </w:t>
      </w:r>
      <w:r w:rsidRPr="00345271">
        <w:rPr>
          <w:rFonts w:cs="Open Sans"/>
          <w:i/>
        </w:rPr>
        <w:t xml:space="preserve">Crimes Act 1914 </w:t>
      </w:r>
      <w:r w:rsidRPr="00345271">
        <w:rPr>
          <w:rFonts w:cs="Open Sans"/>
        </w:rPr>
        <w:t>(Cth) s 15AA(1)–(2).</w:t>
      </w:r>
    </w:p>
  </w:endnote>
  <w:endnote w:id="633">
    <w:p w14:paraId="1D31EBA6" w14:textId="77777777" w:rsidR="00FD1665" w:rsidRDefault="00FD1665" w:rsidP="00301892">
      <w:pPr>
        <w:pStyle w:val="EndnoteText"/>
      </w:pPr>
      <w:r>
        <w:rPr>
          <w:rStyle w:val="EndnoteReference"/>
        </w:rPr>
        <w:endnoteRef/>
      </w:r>
      <w:r>
        <w:t xml:space="preserve"> Independent National Security Legislation Monitor, </w:t>
      </w:r>
      <w:r w:rsidRPr="001049AD">
        <w:rPr>
          <w:i/>
          <w:iCs/>
        </w:rPr>
        <w:t>Report to the Prime Minister: The prosecution and sentencing of children for terrorism</w:t>
      </w:r>
      <w:r>
        <w:t xml:space="preserve"> (2018), Recommendation 2a.</w:t>
      </w:r>
    </w:p>
  </w:endnote>
  <w:endnote w:id="634">
    <w:p w14:paraId="16E66C08" w14:textId="77777777" w:rsidR="00FD1665" w:rsidRPr="00345271" w:rsidRDefault="00FD1665" w:rsidP="00301892">
      <w:pPr>
        <w:pStyle w:val="EndnoteText"/>
        <w:rPr>
          <w:rFonts w:cs="Open Sans"/>
        </w:rPr>
      </w:pPr>
      <w:r w:rsidRPr="00345271">
        <w:rPr>
          <w:rStyle w:val="EndnoteReference"/>
        </w:rPr>
        <w:endnoteRef/>
      </w:r>
      <w:r w:rsidRPr="00345271">
        <w:rPr>
          <w:rFonts w:cs="Open Sans"/>
        </w:rPr>
        <w:t xml:space="preserve"> </w:t>
      </w:r>
      <w:r w:rsidRPr="00345271">
        <w:rPr>
          <w:rFonts w:cs="Open Sans"/>
          <w:i/>
          <w:iCs/>
        </w:rPr>
        <w:t>Australian Citizenship Amendment (Allegiance to Australia) Act 2015</w:t>
      </w:r>
      <w:r w:rsidRPr="00345271">
        <w:rPr>
          <w:rFonts w:cs="Open Sans"/>
        </w:rPr>
        <w:t xml:space="preserve"> (Cth) s 3; </w:t>
      </w:r>
      <w:r w:rsidRPr="00345271">
        <w:rPr>
          <w:rFonts w:cs="Open Sans"/>
          <w:i/>
          <w:iCs/>
        </w:rPr>
        <w:t>Australian Citizenship Act 2007</w:t>
      </w:r>
      <w:r>
        <w:rPr>
          <w:rFonts w:cs="Open Sans"/>
        </w:rPr>
        <w:t xml:space="preserve"> (Cth) s 33AA.</w:t>
      </w:r>
    </w:p>
  </w:endnote>
  <w:endnote w:id="635">
    <w:p w14:paraId="20CB2A07" w14:textId="77777777" w:rsidR="00FD1665" w:rsidRPr="00345271" w:rsidRDefault="00FD1665" w:rsidP="00301892">
      <w:pPr>
        <w:pStyle w:val="EndnoteText"/>
        <w:rPr>
          <w:rFonts w:cs="Open Sans"/>
        </w:rPr>
      </w:pPr>
      <w:r w:rsidRPr="00345271">
        <w:rPr>
          <w:rStyle w:val="EndnoteReference"/>
        </w:rPr>
        <w:endnoteRef/>
      </w:r>
      <w:r w:rsidRPr="00345271">
        <w:rPr>
          <w:rFonts w:cs="Open Sans"/>
        </w:rPr>
        <w:t xml:space="preserve"> </w:t>
      </w:r>
      <w:r w:rsidRPr="00345271">
        <w:rPr>
          <w:rFonts w:cs="Open Sans"/>
          <w:i/>
          <w:iCs/>
        </w:rPr>
        <w:t>Australian Citizenship Amendment (Allegiance to Australia) Act 2015</w:t>
      </w:r>
      <w:r w:rsidRPr="00345271">
        <w:rPr>
          <w:rFonts w:cs="Open Sans"/>
        </w:rPr>
        <w:t xml:space="preserve"> (Cth) s 3; </w:t>
      </w:r>
      <w:r w:rsidRPr="00345271">
        <w:rPr>
          <w:rFonts w:cs="Open Sans"/>
          <w:i/>
          <w:iCs/>
        </w:rPr>
        <w:t>Australian Citizenship Act 2007</w:t>
      </w:r>
      <w:r>
        <w:rPr>
          <w:rFonts w:cs="Open Sans"/>
        </w:rPr>
        <w:t xml:space="preserve"> (Cth) s 35A.</w:t>
      </w:r>
    </w:p>
  </w:endnote>
  <w:endnote w:id="636">
    <w:p w14:paraId="4462D033" w14:textId="77777777" w:rsidR="00FD1665" w:rsidRDefault="00FD1665" w:rsidP="00301892">
      <w:pPr>
        <w:pStyle w:val="EndnoteText"/>
      </w:pPr>
      <w:r>
        <w:rPr>
          <w:rStyle w:val="EndnoteReference"/>
        </w:rPr>
        <w:endnoteRef/>
      </w:r>
      <w:r>
        <w:t xml:space="preserve"> Independent National Security Legislation Monitor, </w:t>
      </w:r>
      <w:r w:rsidRPr="001049AD">
        <w:rPr>
          <w:i/>
          <w:iCs/>
        </w:rPr>
        <w:t>Report to the Prime Minister: The prosecution and sentencing of children for terrorism</w:t>
      </w:r>
      <w:r>
        <w:t xml:space="preserve"> (2018), 8–9.</w:t>
      </w:r>
    </w:p>
  </w:endnote>
  <w:endnote w:id="637">
    <w:p w14:paraId="1DDA1543" w14:textId="77777777" w:rsidR="00FD1665" w:rsidRPr="00DA01C9" w:rsidRDefault="00FD1665" w:rsidP="00301892">
      <w:pPr>
        <w:pStyle w:val="EndnoteText"/>
        <w:rPr>
          <w:lang w:val="en-US"/>
        </w:rPr>
      </w:pPr>
      <w:r>
        <w:rPr>
          <w:rStyle w:val="EndnoteReference"/>
        </w:rPr>
        <w:endnoteRef/>
      </w:r>
      <w:r>
        <w:t xml:space="preserve"> </w:t>
      </w:r>
      <w:r w:rsidRPr="00DA01C9">
        <w:t xml:space="preserve">Manfred Nowak, </w:t>
      </w:r>
      <w:r>
        <w:t xml:space="preserve">Independent Expert, </w:t>
      </w:r>
      <w:r w:rsidRPr="009750AB">
        <w:rPr>
          <w:i/>
          <w:iCs/>
          <w:lang w:val="en-US"/>
        </w:rPr>
        <w:t>Global study on children deprived of liberty</w:t>
      </w:r>
      <w:r w:rsidRPr="00DA01C9">
        <w:rPr>
          <w:lang w:val="en-US"/>
        </w:rPr>
        <w:t>, 74</w:t>
      </w:r>
      <w:r w:rsidRPr="00DA01C9">
        <w:rPr>
          <w:vertAlign w:val="superscript"/>
          <w:lang w:val="en-US"/>
        </w:rPr>
        <w:t>th</w:t>
      </w:r>
      <w:r w:rsidRPr="00DA01C9">
        <w:rPr>
          <w:lang w:val="en-US"/>
        </w:rPr>
        <w:t xml:space="preserve"> </w:t>
      </w:r>
      <w:r>
        <w:rPr>
          <w:lang w:val="en-US"/>
        </w:rPr>
        <w:t xml:space="preserve">sess, UN Doc </w:t>
      </w:r>
      <w:r w:rsidRPr="00DA01C9">
        <w:rPr>
          <w:lang w:val="en-US"/>
        </w:rPr>
        <w:t>A/74/136</w:t>
      </w:r>
      <w:r>
        <w:rPr>
          <w:lang w:val="en-US"/>
        </w:rPr>
        <w:t xml:space="preserve"> (</w:t>
      </w:r>
      <w:r w:rsidRPr="00DA01C9">
        <w:rPr>
          <w:lang w:val="en-US"/>
        </w:rPr>
        <w:t>11 July 2019</w:t>
      </w:r>
      <w:r>
        <w:rPr>
          <w:lang w:val="en-US"/>
        </w:rPr>
        <w:t>)</w:t>
      </w:r>
      <w:r w:rsidRPr="00DA01C9">
        <w:rPr>
          <w:lang w:val="en-US"/>
        </w:rPr>
        <w:t xml:space="preserve"> para 137.</w:t>
      </w:r>
    </w:p>
  </w:endnote>
  <w:endnote w:id="638">
    <w:p w14:paraId="526E71EC" w14:textId="77777777" w:rsidR="00FD1665" w:rsidRPr="00CC1618" w:rsidRDefault="00FD1665" w:rsidP="00301892">
      <w:pPr>
        <w:pStyle w:val="EndnoteText"/>
        <w:rPr>
          <w:lang w:val="en-US"/>
        </w:rPr>
      </w:pPr>
      <w:r w:rsidRPr="00DA01C9">
        <w:rPr>
          <w:rStyle w:val="EndnoteReference"/>
        </w:rPr>
        <w:endnoteRef/>
      </w:r>
      <w:r w:rsidRPr="00DA01C9">
        <w:t xml:space="preserve"> Manfred Nowak, </w:t>
      </w:r>
      <w:r>
        <w:t xml:space="preserve">Independent Expert, </w:t>
      </w:r>
      <w:r w:rsidRPr="009750AB">
        <w:rPr>
          <w:i/>
          <w:iCs/>
          <w:lang w:val="en-US"/>
        </w:rPr>
        <w:t>Global study on children deprived of liberty</w:t>
      </w:r>
      <w:r w:rsidRPr="00DA01C9">
        <w:rPr>
          <w:lang w:val="en-US"/>
        </w:rPr>
        <w:t>, 74</w:t>
      </w:r>
      <w:r w:rsidRPr="00DA01C9">
        <w:rPr>
          <w:vertAlign w:val="superscript"/>
          <w:lang w:val="en-US"/>
        </w:rPr>
        <w:t>th</w:t>
      </w:r>
      <w:r w:rsidRPr="00DA01C9">
        <w:rPr>
          <w:lang w:val="en-US"/>
        </w:rPr>
        <w:t xml:space="preserve"> </w:t>
      </w:r>
      <w:r>
        <w:rPr>
          <w:lang w:val="en-US"/>
        </w:rPr>
        <w:t xml:space="preserve">sess, UN Doc </w:t>
      </w:r>
      <w:r w:rsidRPr="00DA01C9">
        <w:rPr>
          <w:lang w:val="en-US"/>
        </w:rPr>
        <w:t>A/74/136</w:t>
      </w:r>
      <w:r>
        <w:rPr>
          <w:lang w:val="en-US"/>
        </w:rPr>
        <w:t xml:space="preserve"> (</w:t>
      </w:r>
      <w:r w:rsidRPr="00DA01C9">
        <w:rPr>
          <w:lang w:val="en-US"/>
        </w:rPr>
        <w:t>11 July 2019</w:t>
      </w:r>
      <w:r>
        <w:rPr>
          <w:lang w:val="en-US"/>
        </w:rPr>
        <w:t xml:space="preserve">) </w:t>
      </w:r>
      <w:r w:rsidRPr="00DA01C9">
        <w:rPr>
          <w:lang w:val="en-US"/>
        </w:rPr>
        <w:t>paras 138, 140.</w:t>
      </w:r>
    </w:p>
  </w:endnote>
  <w:endnote w:id="639">
    <w:p w14:paraId="32FA92F8" w14:textId="77777777" w:rsidR="00FD1665" w:rsidRPr="00D17488" w:rsidRDefault="00FD1665" w:rsidP="00301892">
      <w:pPr>
        <w:pStyle w:val="EndnoteText"/>
        <w:rPr>
          <w:rFonts w:cs="Open Sans"/>
        </w:rPr>
      </w:pPr>
      <w:r w:rsidRPr="00D17488">
        <w:rPr>
          <w:rStyle w:val="EndnoteReference"/>
        </w:rPr>
        <w:endnoteRef/>
      </w:r>
      <w:r w:rsidRPr="00D17488">
        <w:rPr>
          <w:rFonts w:cs="Open Sans"/>
        </w:rPr>
        <w:t xml:space="preserve"> Reconciliation Australia, </w:t>
      </w:r>
      <w:r w:rsidRPr="00D17488">
        <w:rPr>
          <w:rFonts w:cs="Open Sans"/>
          <w:i/>
          <w:iCs/>
        </w:rPr>
        <w:t xml:space="preserve">Share Our Pride, Our shared history </w:t>
      </w:r>
      <w:r w:rsidRPr="00D17488">
        <w:rPr>
          <w:rFonts w:cs="Open Sans"/>
        </w:rPr>
        <w:t>(2019) &lt;</w:t>
      </w:r>
      <w:r w:rsidRPr="003E307D">
        <w:rPr>
          <w:rFonts w:cs="Open Sans"/>
        </w:rPr>
        <w:t>http://shareourpride.reconciliation.org.au/sections/our-shared-history/</w:t>
      </w:r>
      <w:r w:rsidRPr="00D17488">
        <w:rPr>
          <w:rFonts w:cs="Open Sans"/>
        </w:rPr>
        <w:t>&gt;.</w:t>
      </w:r>
    </w:p>
  </w:endnote>
  <w:endnote w:id="640">
    <w:p w14:paraId="51E4F9C7" w14:textId="77777777" w:rsidR="00FD1665" w:rsidRDefault="00FD1665" w:rsidP="00301892">
      <w:pPr>
        <w:pStyle w:val="EndnoteText"/>
      </w:pPr>
      <w:r w:rsidRPr="00D17488">
        <w:rPr>
          <w:rStyle w:val="EndnoteReference"/>
        </w:rPr>
        <w:endnoteRef/>
      </w:r>
      <w:r w:rsidRPr="00D17488">
        <w:rPr>
          <w:rFonts w:cs="Open Sans"/>
        </w:rPr>
        <w:t xml:space="preserve"> Australian Institute of Aboriginal and Torres Strait Islander Studies, </w:t>
      </w:r>
      <w:r w:rsidRPr="00D17488">
        <w:rPr>
          <w:rFonts w:cs="Open Sans"/>
          <w:i/>
          <w:iCs/>
        </w:rPr>
        <w:t>Indigenous Australian Languages, 2019</w:t>
      </w:r>
      <w:r w:rsidRPr="00D17488">
        <w:rPr>
          <w:rFonts w:cs="Open Sans"/>
        </w:rPr>
        <w:t xml:space="preserve"> (</w:t>
      </w:r>
      <w:r>
        <w:rPr>
          <w:rFonts w:cs="Open Sans"/>
        </w:rPr>
        <w:t xml:space="preserve">14 March </w:t>
      </w:r>
      <w:r w:rsidRPr="00D17488">
        <w:rPr>
          <w:rFonts w:cs="Open Sans"/>
        </w:rPr>
        <w:t>2019) &lt;</w:t>
      </w:r>
      <w:r w:rsidRPr="003E307D">
        <w:rPr>
          <w:rFonts w:cs="Open Sans"/>
        </w:rPr>
        <w:t>https://aiatsis.gov.au/explore/articles/indigenous-australian-languages</w:t>
      </w:r>
      <w:r w:rsidRPr="00D17488">
        <w:rPr>
          <w:rFonts w:cs="Open Sans"/>
        </w:rPr>
        <w:t>&gt;.</w:t>
      </w:r>
    </w:p>
  </w:endnote>
  <w:endnote w:id="641">
    <w:p w14:paraId="584F1E49" w14:textId="77777777" w:rsidR="00FD1665" w:rsidRPr="00D17488" w:rsidRDefault="00FD1665" w:rsidP="00301892">
      <w:pPr>
        <w:pStyle w:val="EndnoteText"/>
        <w:rPr>
          <w:rFonts w:cs="Open Sans"/>
        </w:rPr>
      </w:pPr>
      <w:r w:rsidRPr="00946697">
        <w:rPr>
          <w:rStyle w:val="EndnoteReference"/>
        </w:rPr>
        <w:endnoteRef/>
      </w:r>
      <w:r w:rsidRPr="00946697">
        <w:rPr>
          <w:rFonts w:cs="Open Sans"/>
        </w:rPr>
        <w:t xml:space="preserve"> </w:t>
      </w:r>
      <w:r w:rsidRPr="00946697">
        <w:rPr>
          <w:rFonts w:cs="Open Sans"/>
          <w:szCs w:val="24"/>
        </w:rPr>
        <w:t xml:space="preserve">United Nations Committee on the Rights of the Child, </w:t>
      </w:r>
      <w:r w:rsidRPr="00946697">
        <w:rPr>
          <w:rFonts w:cs="Open Sans"/>
          <w:i/>
          <w:iCs/>
          <w:szCs w:val="24"/>
        </w:rPr>
        <w:t xml:space="preserve">Concluding Observations on the Combined </w:t>
      </w:r>
      <w:r w:rsidRPr="00D17488">
        <w:rPr>
          <w:rFonts w:cs="Open Sans"/>
          <w:i/>
          <w:iCs/>
          <w:szCs w:val="24"/>
        </w:rPr>
        <w:t>Fifth and Sixth Periodic Reports of Australia</w:t>
      </w:r>
      <w:r w:rsidRPr="00D17488">
        <w:rPr>
          <w:rFonts w:cs="Open Sans"/>
          <w:szCs w:val="24"/>
        </w:rPr>
        <w:t xml:space="preserve">, 82nd Sess, UN Doc CRC/C/AUS/CO/5-6 (30 September 2019) </w:t>
      </w:r>
      <w:r>
        <w:rPr>
          <w:rFonts w:cs="Open Sans"/>
        </w:rPr>
        <w:t>p</w:t>
      </w:r>
      <w:r w:rsidRPr="00D17488">
        <w:rPr>
          <w:rFonts w:cs="Open Sans"/>
        </w:rPr>
        <w:t>ara 46(a).</w:t>
      </w:r>
    </w:p>
  </w:endnote>
  <w:endnote w:id="642">
    <w:p w14:paraId="3AB514F8"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rPr>
        <w:t>Trends in Indigenous Mortality and Life Expectancy</w:t>
      </w:r>
      <w:r w:rsidRPr="00946697">
        <w:rPr>
          <w:rFonts w:cs="Open Sans"/>
        </w:rPr>
        <w:t xml:space="preserve"> </w:t>
      </w:r>
      <w:r w:rsidRPr="00744F04">
        <w:rPr>
          <w:rFonts w:cs="Open Sans"/>
          <w:i/>
          <w:iCs/>
        </w:rPr>
        <w:t>2001–2015</w:t>
      </w:r>
      <w:r w:rsidRPr="00946697">
        <w:rPr>
          <w:rFonts w:cs="Open Sans"/>
        </w:rPr>
        <w:t xml:space="preserve"> (</w:t>
      </w:r>
      <w:r>
        <w:rPr>
          <w:rFonts w:cs="Open Sans"/>
        </w:rPr>
        <w:t xml:space="preserve">Report, 1 December </w:t>
      </w:r>
      <w:r w:rsidRPr="00946697">
        <w:rPr>
          <w:rFonts w:cs="Open Sans"/>
        </w:rPr>
        <w:t>2017) vii.</w:t>
      </w:r>
    </w:p>
  </w:endnote>
  <w:endnote w:id="643">
    <w:p w14:paraId="4FF24ADB"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w:t>
      </w:r>
      <w:r w:rsidRPr="00946697">
        <w:rPr>
          <w:rFonts w:cs="Open Sans"/>
          <w:szCs w:val="24"/>
        </w:rPr>
        <w:t xml:space="preserve">United Nations Committee on the Rights of the Child, </w:t>
      </w:r>
      <w:r w:rsidRPr="00946697">
        <w:rPr>
          <w:rFonts w:cs="Open Sans"/>
          <w:i/>
          <w:iCs/>
          <w:szCs w:val="24"/>
        </w:rPr>
        <w:t>Concluding Observations on the Combined Fifth and Sixth Periodic Reports of Australia</w:t>
      </w:r>
      <w:r w:rsidRPr="00946697">
        <w:rPr>
          <w:rFonts w:cs="Open Sans"/>
          <w:szCs w:val="24"/>
        </w:rPr>
        <w:t xml:space="preserve">, 82nd Sess, UN Doc CRC/C/AUS/CO/5-6 (30 September 2019) </w:t>
      </w:r>
      <w:r>
        <w:rPr>
          <w:rFonts w:cs="Open Sans"/>
        </w:rPr>
        <w:t>p</w:t>
      </w:r>
      <w:r w:rsidRPr="00946697">
        <w:rPr>
          <w:rFonts w:cs="Open Sans"/>
        </w:rPr>
        <w:t>ara 36(a).</w:t>
      </w:r>
    </w:p>
  </w:endnote>
  <w:endnote w:id="644">
    <w:p w14:paraId="1D2E8874"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iCs/>
        </w:rPr>
        <w:t>Aboriginal and Torres Strait Islander adolescent and youth health and wellbeing 2018</w:t>
      </w:r>
      <w:r w:rsidRPr="00946697">
        <w:rPr>
          <w:rFonts w:cs="Open Sans"/>
        </w:rPr>
        <w:t xml:space="preserve"> (</w:t>
      </w:r>
      <w:r>
        <w:rPr>
          <w:rFonts w:cs="Open Sans"/>
        </w:rPr>
        <w:t xml:space="preserve">Report, </w:t>
      </w:r>
      <w:r w:rsidRPr="00946697">
        <w:rPr>
          <w:rFonts w:cs="Open Sans"/>
        </w:rPr>
        <w:t>2018) xii.</w:t>
      </w:r>
    </w:p>
  </w:endnote>
  <w:endnote w:id="645">
    <w:p w14:paraId="1D359C44"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iCs/>
        </w:rPr>
        <w:t>Aboriginal and Torres Strait Islander adolescent and youth health and wellbeing 2018</w:t>
      </w:r>
      <w:r w:rsidRPr="00946697">
        <w:rPr>
          <w:rFonts w:cs="Open Sans"/>
        </w:rPr>
        <w:t xml:space="preserve"> (</w:t>
      </w:r>
      <w:r>
        <w:rPr>
          <w:rFonts w:cs="Open Sans"/>
        </w:rPr>
        <w:t xml:space="preserve">Report, </w:t>
      </w:r>
      <w:r w:rsidRPr="00946697">
        <w:rPr>
          <w:rFonts w:cs="Open Sans"/>
        </w:rPr>
        <w:t>2018) xii.</w:t>
      </w:r>
    </w:p>
  </w:endnote>
  <w:endnote w:id="646">
    <w:p w14:paraId="2CB8932D"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iCs/>
        </w:rPr>
        <w:t>Aboriginal and Torres Strait Islander adolescent and youth health and wellbeing 2018</w:t>
      </w:r>
      <w:r w:rsidRPr="00946697">
        <w:rPr>
          <w:rFonts w:cs="Open Sans"/>
        </w:rPr>
        <w:t xml:space="preserve"> (</w:t>
      </w:r>
      <w:r>
        <w:rPr>
          <w:rFonts w:cs="Open Sans"/>
        </w:rPr>
        <w:t xml:space="preserve">Report, </w:t>
      </w:r>
      <w:r w:rsidRPr="00946697">
        <w:rPr>
          <w:rFonts w:cs="Open Sans"/>
        </w:rPr>
        <w:t>2018) 6.</w:t>
      </w:r>
    </w:p>
  </w:endnote>
  <w:endnote w:id="647">
    <w:p w14:paraId="3FF30136"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Australian Bureau of Statistics, </w:t>
      </w:r>
      <w:r w:rsidRPr="00946697">
        <w:rPr>
          <w:rFonts w:cs="Open Sans"/>
          <w:i/>
          <w:iCs/>
        </w:rPr>
        <w:t>National Aboriginal and Torres Strait Islander Health Survey</w:t>
      </w:r>
      <w:r w:rsidRPr="00946697">
        <w:rPr>
          <w:rFonts w:cs="Open Sans"/>
        </w:rPr>
        <w:t xml:space="preserve"> (2018) &lt;</w:t>
      </w:r>
      <w:r w:rsidRPr="003E307D">
        <w:rPr>
          <w:rFonts w:cs="Open Sans"/>
        </w:rPr>
        <w:t>www.abs.gov.au/websitedbs/D3310114.nsf/Home/Survey+Participant+Information+-+National+Aboriginal+and+Torres+Strait+Islander+Health+Survey</w:t>
      </w:r>
      <w:r w:rsidRPr="00946697">
        <w:rPr>
          <w:rFonts w:cs="Open Sans"/>
        </w:rPr>
        <w:t>&gt;</w:t>
      </w:r>
      <w:r>
        <w:rPr>
          <w:rFonts w:cs="Open Sans"/>
        </w:rPr>
        <w:t>.</w:t>
      </w:r>
    </w:p>
  </w:endnote>
  <w:endnote w:id="648">
    <w:p w14:paraId="6882429E"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Australian Bureau of Statistics, </w:t>
      </w:r>
      <w:r w:rsidRPr="00946697">
        <w:rPr>
          <w:rFonts w:cs="Open Sans"/>
          <w:i/>
          <w:iCs/>
        </w:rPr>
        <w:t>National Aboriginal and Torres Strait Islander Health Survey</w:t>
      </w:r>
      <w:r w:rsidRPr="00946697">
        <w:rPr>
          <w:rFonts w:cs="Open Sans"/>
        </w:rPr>
        <w:t xml:space="preserve"> (2018) &lt;</w:t>
      </w:r>
      <w:r w:rsidRPr="003E307D">
        <w:rPr>
          <w:rFonts w:cs="Open Sans"/>
        </w:rPr>
        <w:t>www.abs.gov.au/websitedbs/D3310114.nsf/Home/Survey+Participant+Information+-+National+Aboriginal+and+Torres+Strait+Islander+Health+Survey</w:t>
      </w:r>
      <w:r w:rsidRPr="00946697">
        <w:rPr>
          <w:rFonts w:cs="Open Sans"/>
        </w:rPr>
        <w:t>&gt;.</w:t>
      </w:r>
    </w:p>
  </w:endnote>
  <w:endnote w:id="649">
    <w:p w14:paraId="41F4A75E" w14:textId="77777777" w:rsidR="00FD1665" w:rsidRDefault="00FD1665" w:rsidP="00301892">
      <w:pPr>
        <w:pStyle w:val="EndnoteText"/>
      </w:pPr>
      <w:r>
        <w:rPr>
          <w:rStyle w:val="EndnoteReference"/>
        </w:rPr>
        <w:endnoteRef/>
      </w:r>
      <w:r>
        <w:t xml:space="preserve"> Mayi Kuwayu: The National Study of Aboriginal and Torres Strait Islander Wellbeing (2019) &lt;</w:t>
      </w:r>
      <w:r w:rsidRPr="00E66B66">
        <w:t>https://mkstudy.com.au/</w:t>
      </w:r>
      <w:r>
        <w:t>&gt;.</w:t>
      </w:r>
    </w:p>
  </w:endnote>
  <w:endnote w:id="650">
    <w:p w14:paraId="3813ED7F" w14:textId="77777777" w:rsidR="00FD1665" w:rsidRPr="00946697" w:rsidRDefault="00FD1665" w:rsidP="00301892">
      <w:pPr>
        <w:pStyle w:val="EndnoteText"/>
        <w:rPr>
          <w:rFonts w:cs="Open Sans"/>
          <w:lang w:val="en-US"/>
        </w:rPr>
      </w:pPr>
      <w:r w:rsidRPr="00946697">
        <w:rPr>
          <w:rStyle w:val="EndnoteReference"/>
        </w:rPr>
        <w:endnoteRef/>
      </w:r>
      <w:r w:rsidRPr="00946697">
        <w:rPr>
          <w:rFonts w:cs="Open Sans"/>
        </w:rPr>
        <w:t xml:space="preserve"> Department of Prime Minister and Cabinet, </w:t>
      </w:r>
      <w:r w:rsidRPr="00946697">
        <w:rPr>
          <w:rFonts w:cs="Open Sans"/>
          <w:i/>
          <w:iCs/>
        </w:rPr>
        <w:t>Closing the Gap Report</w:t>
      </w:r>
      <w:r w:rsidRPr="00946697">
        <w:rPr>
          <w:rFonts w:cs="Open Sans"/>
          <w:i/>
        </w:rPr>
        <w:t>: Prime Minister’s Report</w:t>
      </w:r>
      <w:r w:rsidRPr="00946697">
        <w:rPr>
          <w:rFonts w:cs="Open Sans"/>
          <w:i/>
          <w:iCs/>
        </w:rPr>
        <w:t xml:space="preserve"> 2019</w:t>
      </w:r>
      <w:r w:rsidRPr="00946697">
        <w:rPr>
          <w:rFonts w:cs="Open Sans"/>
        </w:rPr>
        <w:t xml:space="preserve"> (</w:t>
      </w:r>
      <w:r>
        <w:rPr>
          <w:rFonts w:cs="Open Sans"/>
        </w:rPr>
        <w:t xml:space="preserve">Report, </w:t>
      </w:r>
      <w:r w:rsidRPr="00946697">
        <w:rPr>
          <w:rFonts w:cs="Open Sans"/>
        </w:rPr>
        <w:t>2019) 10 &lt;</w:t>
      </w:r>
      <w:r w:rsidRPr="003E307D">
        <w:rPr>
          <w:rFonts w:cs="Open Sans"/>
        </w:rPr>
        <w:t>https://ctgreport.niaa.gov.au/</w:t>
      </w:r>
      <w:r w:rsidRPr="00946697">
        <w:rPr>
          <w:rFonts w:cs="Open Sans"/>
        </w:rPr>
        <w:t>&gt;</w:t>
      </w:r>
      <w:r>
        <w:rPr>
          <w:rFonts w:cs="Open Sans"/>
        </w:rPr>
        <w:t>.</w:t>
      </w:r>
    </w:p>
  </w:endnote>
  <w:endnote w:id="651">
    <w:p w14:paraId="6F8AE23F" w14:textId="77777777" w:rsidR="00FD1665" w:rsidRPr="00946697" w:rsidRDefault="00FD1665" w:rsidP="00301892">
      <w:pPr>
        <w:pStyle w:val="EndnoteText"/>
        <w:rPr>
          <w:rFonts w:cs="Open Sans"/>
          <w:lang w:val="en-US"/>
        </w:rPr>
      </w:pPr>
      <w:r w:rsidRPr="00946697">
        <w:rPr>
          <w:rStyle w:val="EndnoteReference"/>
        </w:rPr>
        <w:endnoteRef/>
      </w:r>
      <w:r w:rsidRPr="00946697">
        <w:rPr>
          <w:rFonts w:cs="Open Sans"/>
        </w:rPr>
        <w:t xml:space="preserve"> Department of Prime Minister and Cabinet, </w:t>
      </w:r>
      <w:r w:rsidRPr="00946697">
        <w:rPr>
          <w:rFonts w:cs="Open Sans"/>
          <w:i/>
          <w:iCs/>
        </w:rPr>
        <w:t>Closing the Gap Report</w:t>
      </w:r>
      <w:r w:rsidRPr="00946697">
        <w:rPr>
          <w:rFonts w:cs="Open Sans"/>
          <w:i/>
        </w:rPr>
        <w:t>: Prime Minister’s Report</w:t>
      </w:r>
      <w:r w:rsidRPr="00946697">
        <w:rPr>
          <w:rFonts w:cs="Open Sans"/>
          <w:i/>
          <w:iCs/>
        </w:rPr>
        <w:t xml:space="preserve"> 2019</w:t>
      </w:r>
      <w:r w:rsidRPr="00946697">
        <w:rPr>
          <w:rFonts w:cs="Open Sans"/>
        </w:rPr>
        <w:t xml:space="preserve"> (2019) 10 &lt;</w:t>
      </w:r>
      <w:r w:rsidRPr="003E307D">
        <w:rPr>
          <w:rFonts w:cs="Open Sans"/>
        </w:rPr>
        <w:t>https://ctgreport.niaa.gov.au/</w:t>
      </w:r>
      <w:r w:rsidRPr="00946697">
        <w:rPr>
          <w:rFonts w:cs="Open Sans"/>
        </w:rPr>
        <w:t>&gt;</w:t>
      </w:r>
      <w:r>
        <w:rPr>
          <w:rFonts w:cs="Open Sans"/>
        </w:rPr>
        <w:t>.</w:t>
      </w:r>
    </w:p>
  </w:endnote>
  <w:endnote w:id="652">
    <w:p w14:paraId="3E16852C"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rPr>
        <w:t>Australia’s health 2018</w:t>
      </w:r>
      <w:r w:rsidRPr="00946697">
        <w:rPr>
          <w:rFonts w:cs="Open Sans"/>
        </w:rPr>
        <w:t xml:space="preserve"> (</w:t>
      </w:r>
      <w:r>
        <w:rPr>
          <w:rFonts w:cs="Open Sans"/>
        </w:rPr>
        <w:t xml:space="preserve">Report, </w:t>
      </w:r>
      <w:r w:rsidRPr="00946697">
        <w:rPr>
          <w:rFonts w:cs="Open Sans"/>
        </w:rPr>
        <w:t>2018) 317 &lt;</w:t>
      </w:r>
      <w:r w:rsidRPr="003E307D">
        <w:rPr>
          <w:rFonts w:cs="Open Sans"/>
        </w:rPr>
        <w:t>www.aihw.gov.au/getmedia/7c42913d-295f-4bc9-9c24-4e44eff4a04a/aihw-aus-221.pdf.aspx?inline=true</w:t>
      </w:r>
      <w:r w:rsidRPr="00946697">
        <w:rPr>
          <w:rFonts w:cs="Open Sans"/>
        </w:rPr>
        <w:t>&gt;.</w:t>
      </w:r>
    </w:p>
  </w:endnote>
  <w:endnote w:id="653">
    <w:p w14:paraId="00FFAD40" w14:textId="77777777" w:rsidR="00FD1665" w:rsidRPr="00946697" w:rsidRDefault="00FD1665" w:rsidP="00301892">
      <w:pPr>
        <w:pStyle w:val="EndnoteText"/>
        <w:rPr>
          <w:rFonts w:cs="Open Sans"/>
          <w:lang w:val="en-US"/>
        </w:rPr>
      </w:pPr>
      <w:r w:rsidRPr="00946697">
        <w:rPr>
          <w:rStyle w:val="EndnoteReference"/>
        </w:rPr>
        <w:endnoteRef/>
      </w:r>
      <w:r w:rsidRPr="00946697">
        <w:rPr>
          <w:rFonts w:cs="Open Sans"/>
        </w:rPr>
        <w:t xml:space="preserve"> Australian Institute of Health and Welfare, </w:t>
      </w:r>
      <w:r w:rsidRPr="00946697">
        <w:rPr>
          <w:rFonts w:cs="Open Sans"/>
          <w:i/>
          <w:iCs/>
        </w:rPr>
        <w:t>Australia’s health 2018</w:t>
      </w:r>
      <w:r>
        <w:rPr>
          <w:rFonts w:cs="Open Sans"/>
          <w:i/>
          <w:iCs/>
        </w:rPr>
        <w:t xml:space="preserve"> </w:t>
      </w:r>
      <w:r w:rsidRPr="00946697">
        <w:rPr>
          <w:rFonts w:cs="Open Sans"/>
        </w:rPr>
        <w:t>(</w:t>
      </w:r>
      <w:r>
        <w:rPr>
          <w:rFonts w:cs="Open Sans"/>
        </w:rPr>
        <w:t xml:space="preserve">Report, </w:t>
      </w:r>
      <w:r w:rsidRPr="00946697">
        <w:rPr>
          <w:rFonts w:cs="Open Sans"/>
        </w:rPr>
        <w:t>2018) 31</w:t>
      </w:r>
      <w:r>
        <w:rPr>
          <w:rFonts w:cs="Open Sans"/>
        </w:rPr>
        <w:t xml:space="preserve"> </w:t>
      </w:r>
      <w:r w:rsidRPr="00946697">
        <w:rPr>
          <w:rFonts w:cs="Open Sans"/>
        </w:rPr>
        <w:t>&lt;</w:t>
      </w:r>
      <w:r w:rsidRPr="003E307D">
        <w:rPr>
          <w:rFonts w:cs="Open Sans"/>
        </w:rPr>
        <w:t>www.aihw.gov.au/reports/australias-health/australias-health-2018/contents/table-of-contents</w:t>
      </w:r>
      <w:r w:rsidRPr="00946697">
        <w:rPr>
          <w:rFonts w:cs="Open Sans"/>
        </w:rPr>
        <w:t>&gt;.</w:t>
      </w:r>
    </w:p>
  </w:endnote>
  <w:endnote w:id="654">
    <w:p w14:paraId="2C149DFE" w14:textId="77777777" w:rsidR="00FD1665" w:rsidRPr="00946697" w:rsidRDefault="00FD1665" w:rsidP="00301892">
      <w:pPr>
        <w:pStyle w:val="EndnoteText"/>
        <w:rPr>
          <w:rFonts w:cs="Open Sans"/>
          <w:lang w:val="en-US"/>
        </w:rPr>
      </w:pPr>
      <w:r w:rsidRPr="00946697">
        <w:rPr>
          <w:rStyle w:val="EndnoteReference"/>
        </w:rPr>
        <w:endnoteRef/>
      </w:r>
      <w:r w:rsidRPr="00946697">
        <w:rPr>
          <w:rFonts w:cs="Open Sans"/>
        </w:rPr>
        <w:t xml:space="preserve"> Australian Institute of Health and Welfare, </w:t>
      </w:r>
      <w:r w:rsidRPr="00946697">
        <w:rPr>
          <w:rFonts w:cs="Open Sans"/>
          <w:i/>
          <w:iCs/>
        </w:rPr>
        <w:t>Australia’s health 2018</w:t>
      </w:r>
      <w:r>
        <w:rPr>
          <w:rFonts w:cs="Open Sans"/>
          <w:i/>
          <w:iCs/>
        </w:rPr>
        <w:t xml:space="preserve"> </w:t>
      </w:r>
      <w:r w:rsidRPr="00946697">
        <w:rPr>
          <w:rFonts w:cs="Open Sans"/>
        </w:rPr>
        <w:t>(</w:t>
      </w:r>
      <w:r>
        <w:rPr>
          <w:rFonts w:cs="Open Sans"/>
        </w:rPr>
        <w:t xml:space="preserve">Report, </w:t>
      </w:r>
      <w:r w:rsidRPr="00946697">
        <w:rPr>
          <w:rFonts w:cs="Open Sans"/>
        </w:rPr>
        <w:t>2018) 3</w:t>
      </w:r>
      <w:r>
        <w:rPr>
          <w:rFonts w:cs="Open Sans"/>
        </w:rPr>
        <w:t>22</w:t>
      </w:r>
      <w:r w:rsidRPr="00946697">
        <w:rPr>
          <w:rFonts w:cs="Open Sans"/>
        </w:rPr>
        <w:t xml:space="preserve"> &lt;</w:t>
      </w:r>
      <w:r w:rsidRPr="003E307D">
        <w:rPr>
          <w:rFonts w:cs="Open Sans"/>
        </w:rPr>
        <w:t>www.aihw.gov.au/reports/australias-health/australias-health-2018/contents/table-of-contents</w:t>
      </w:r>
      <w:r w:rsidRPr="00946697">
        <w:rPr>
          <w:rFonts w:cs="Open Sans"/>
        </w:rPr>
        <w:t>&gt;.</w:t>
      </w:r>
    </w:p>
  </w:endnote>
  <w:endnote w:id="655">
    <w:p w14:paraId="2DFDE208"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rPr>
        <w:t>Australia’s health 2018</w:t>
      </w:r>
      <w:r w:rsidRPr="00946697">
        <w:rPr>
          <w:rFonts w:cs="Open Sans"/>
        </w:rPr>
        <w:t xml:space="preserve"> (</w:t>
      </w:r>
      <w:r>
        <w:rPr>
          <w:rFonts w:cs="Open Sans"/>
        </w:rPr>
        <w:t xml:space="preserve">Report, </w:t>
      </w:r>
      <w:r w:rsidRPr="00946697">
        <w:rPr>
          <w:rFonts w:cs="Open Sans"/>
        </w:rPr>
        <w:t xml:space="preserve">2018) 321 </w:t>
      </w:r>
      <w:bookmarkStart w:id="315" w:name="_Hlk22722476"/>
      <w:r w:rsidRPr="00946697">
        <w:rPr>
          <w:rFonts w:cs="Open Sans"/>
        </w:rPr>
        <w:t>&lt;</w:t>
      </w:r>
      <w:r w:rsidRPr="003E307D">
        <w:rPr>
          <w:rFonts w:cs="Open Sans"/>
        </w:rPr>
        <w:t>www.aihw.gov.au/reports/australias-health/australias-health-2018/contents/table-of-contents</w:t>
      </w:r>
      <w:r w:rsidRPr="00946697">
        <w:rPr>
          <w:rFonts w:cs="Open Sans"/>
        </w:rPr>
        <w:t>&gt;.</w:t>
      </w:r>
      <w:bookmarkEnd w:id="315"/>
    </w:p>
  </w:endnote>
  <w:endnote w:id="656">
    <w:p w14:paraId="7FD50EB1" w14:textId="77777777" w:rsidR="00FD1665" w:rsidRPr="00946697" w:rsidRDefault="00FD1665" w:rsidP="00301892">
      <w:pPr>
        <w:autoSpaceDE w:val="0"/>
        <w:autoSpaceDN w:val="0"/>
        <w:adjustRightInd w:val="0"/>
        <w:spacing w:after="0"/>
        <w:rPr>
          <w:rFonts w:cs="Open Sans"/>
          <w:sz w:val="20"/>
          <w:szCs w:val="20"/>
        </w:rPr>
      </w:pPr>
      <w:r w:rsidRPr="00946697">
        <w:rPr>
          <w:rStyle w:val="EndnoteReference"/>
        </w:rPr>
        <w:endnoteRef/>
      </w:r>
      <w:r w:rsidRPr="00946697">
        <w:rPr>
          <w:rFonts w:cs="Open Sans"/>
        </w:rPr>
        <w:t xml:space="preserve"> </w:t>
      </w:r>
      <w:r w:rsidRPr="00946697">
        <w:rPr>
          <w:rFonts w:cs="Open Sans"/>
          <w:sz w:val="20"/>
          <w:szCs w:val="20"/>
        </w:rPr>
        <w:t xml:space="preserve">Australian Institute of Health and Welfare, </w:t>
      </w:r>
      <w:r w:rsidRPr="00946697">
        <w:rPr>
          <w:rFonts w:cs="Open Sans"/>
          <w:i/>
          <w:iCs/>
          <w:sz w:val="20"/>
          <w:szCs w:val="20"/>
        </w:rPr>
        <w:t>Australia’s health 2018</w:t>
      </w:r>
      <w:r w:rsidRPr="00946697">
        <w:rPr>
          <w:rFonts w:cs="Open Sans"/>
          <w:sz w:val="20"/>
          <w:szCs w:val="20"/>
        </w:rPr>
        <w:t xml:space="preserve"> (</w:t>
      </w:r>
      <w:r>
        <w:rPr>
          <w:rFonts w:cs="Open Sans"/>
          <w:sz w:val="20"/>
          <w:szCs w:val="20"/>
        </w:rPr>
        <w:t xml:space="preserve">Report, </w:t>
      </w:r>
      <w:r w:rsidRPr="00946697">
        <w:rPr>
          <w:rFonts w:cs="Open Sans"/>
          <w:sz w:val="20"/>
          <w:szCs w:val="20"/>
        </w:rPr>
        <w:t>2018) 329 &lt;</w:t>
      </w:r>
      <w:r w:rsidRPr="003E307D">
        <w:rPr>
          <w:rFonts w:cs="Open Sans"/>
          <w:sz w:val="20"/>
          <w:szCs w:val="20"/>
        </w:rPr>
        <w:t>www.aihw.gov.au/reports/australias-health/australias-health-2018/contents/table-of-contents</w:t>
      </w:r>
      <w:r w:rsidRPr="00946697">
        <w:rPr>
          <w:rFonts w:cs="Open Sans"/>
          <w:sz w:val="20"/>
          <w:szCs w:val="20"/>
        </w:rPr>
        <w:t>&gt;.</w:t>
      </w:r>
    </w:p>
  </w:endnote>
  <w:endnote w:id="657">
    <w:p w14:paraId="2E6DE8EC"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rPr>
        <w:t>A Picture of Overweight and Obesity in Australia</w:t>
      </w:r>
      <w:r w:rsidRPr="00946697">
        <w:rPr>
          <w:rFonts w:cs="Open Sans"/>
        </w:rPr>
        <w:t xml:space="preserve"> </w:t>
      </w:r>
      <w:r w:rsidRPr="00946697">
        <w:rPr>
          <w:rFonts w:cs="Open Sans"/>
          <w:i/>
        </w:rPr>
        <w:t>2017</w:t>
      </w:r>
      <w:r w:rsidRPr="00946697">
        <w:rPr>
          <w:rFonts w:cs="Open Sans"/>
        </w:rPr>
        <w:t xml:space="preserve"> (</w:t>
      </w:r>
      <w:r>
        <w:rPr>
          <w:rFonts w:cs="Open Sans"/>
        </w:rPr>
        <w:t xml:space="preserve">Report, </w:t>
      </w:r>
      <w:r w:rsidRPr="00946697">
        <w:rPr>
          <w:rFonts w:cs="Open Sans"/>
        </w:rPr>
        <w:t>2017) 14 &lt;</w:t>
      </w:r>
      <w:r w:rsidRPr="003E307D">
        <w:rPr>
          <w:rFonts w:cs="Open Sans"/>
        </w:rPr>
        <w:t>https://www.aihw.gov.au/getmedia/172fba28-785e-4a08-ab37-2da3bbae40b8/aihw-phe-216.pdf.aspx?inline=true</w:t>
      </w:r>
      <w:r w:rsidRPr="003E307D">
        <w:rPr>
          <w:rStyle w:val="Hyperlink"/>
          <w:rFonts w:cs="Open Sans"/>
        </w:rPr>
        <w:t>&gt;.</w:t>
      </w:r>
    </w:p>
  </w:endnote>
  <w:endnote w:id="658">
    <w:p w14:paraId="498D6CFE"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w:t>
      </w:r>
      <w:r w:rsidRPr="00946697">
        <w:rPr>
          <w:rFonts w:cs="Open Sans"/>
          <w:szCs w:val="24"/>
        </w:rPr>
        <w:t>Australian Institute of Health and Welfare,</w:t>
      </w:r>
      <w:r w:rsidRPr="00946697">
        <w:rPr>
          <w:rFonts w:cs="Open Sans"/>
        </w:rPr>
        <w:t xml:space="preserve"> </w:t>
      </w:r>
      <w:r w:rsidRPr="00946697">
        <w:rPr>
          <w:rFonts w:cs="Open Sans"/>
          <w:i/>
          <w:iCs/>
          <w:szCs w:val="24"/>
        </w:rPr>
        <w:t>Overweight and obesity: an interactive insight: A web report</w:t>
      </w:r>
      <w:r w:rsidRPr="00946697">
        <w:rPr>
          <w:rFonts w:cs="Open Sans"/>
          <w:szCs w:val="24"/>
        </w:rPr>
        <w:t xml:space="preserve"> (19 July 2019) &lt;</w:t>
      </w:r>
      <w:r w:rsidRPr="003E307D">
        <w:rPr>
          <w:rFonts w:cs="Open Sans"/>
        </w:rPr>
        <w:t>www.aihw.gov.au/reports-data/behaviours-risk-factors/overweight-obesity/overview</w:t>
      </w:r>
      <w:r w:rsidRPr="00946697">
        <w:rPr>
          <w:rFonts w:cs="Open Sans"/>
        </w:rPr>
        <w:t>&gt;.</w:t>
      </w:r>
    </w:p>
  </w:endnote>
  <w:endnote w:id="659">
    <w:p w14:paraId="519B1C25"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w:t>
      </w:r>
      <w:r w:rsidRPr="00946697">
        <w:rPr>
          <w:rFonts w:cs="Open Sans"/>
          <w:szCs w:val="24"/>
        </w:rPr>
        <w:t>Australian Institute of Health and Welfare,</w:t>
      </w:r>
      <w:r w:rsidRPr="00946697">
        <w:rPr>
          <w:rFonts w:cs="Open Sans"/>
        </w:rPr>
        <w:t xml:space="preserve"> </w:t>
      </w:r>
      <w:r w:rsidRPr="00946697">
        <w:rPr>
          <w:rFonts w:cs="Open Sans"/>
          <w:i/>
          <w:iCs/>
          <w:szCs w:val="24"/>
        </w:rPr>
        <w:t>Overweight and obesity: an interactive insight: A web report</w:t>
      </w:r>
      <w:r w:rsidRPr="00946697">
        <w:rPr>
          <w:rFonts w:cs="Open Sans"/>
          <w:szCs w:val="24"/>
        </w:rPr>
        <w:t xml:space="preserve"> (19 July 2019) &lt;</w:t>
      </w:r>
      <w:r w:rsidRPr="003E307D">
        <w:rPr>
          <w:rFonts w:cs="Open Sans"/>
        </w:rPr>
        <w:t>www.aihw.gov.au/reports-data/behaviours-risk-factors/overweight-obesity/overview</w:t>
      </w:r>
      <w:r w:rsidRPr="00946697">
        <w:rPr>
          <w:rFonts w:cs="Open Sans"/>
        </w:rPr>
        <w:t>&gt;.</w:t>
      </w:r>
    </w:p>
  </w:endnote>
  <w:endnote w:id="660">
    <w:p w14:paraId="4693A968"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Australian Bureau of Statistics,</w:t>
      </w:r>
      <w:r w:rsidRPr="00946697">
        <w:rPr>
          <w:rFonts w:cs="Open Sans"/>
          <w:i/>
        </w:rPr>
        <w:t xml:space="preserve"> Children Who are Overweight or Obese</w:t>
      </w:r>
      <w:r w:rsidRPr="00946697">
        <w:rPr>
          <w:rFonts w:cs="Open Sans"/>
        </w:rPr>
        <w:t xml:space="preserve"> (2009) 1 &lt;</w:t>
      </w:r>
      <w:r w:rsidRPr="003E307D">
        <w:rPr>
          <w:rFonts w:cs="Open Sans"/>
        </w:rPr>
        <w:t>www.ausstats.abs.gov.au/ausstats/subscriber.nsf/LookupAttach/4102.0Publication24.09.093/$File/41020_Childhoodobesity.pdf</w:t>
      </w:r>
      <w:r w:rsidRPr="003E307D">
        <w:rPr>
          <w:rStyle w:val="Hyperlink"/>
          <w:rFonts w:cs="Open Sans"/>
        </w:rPr>
        <w:t>&gt;</w:t>
      </w:r>
      <w:r w:rsidRPr="003E307D">
        <w:rPr>
          <w:rFonts w:cs="Open Sans"/>
        </w:rPr>
        <w:t>.</w:t>
      </w:r>
    </w:p>
  </w:endnote>
  <w:endnote w:id="661">
    <w:p w14:paraId="7A6621A8" w14:textId="77777777" w:rsidR="00FD1665" w:rsidRPr="00946697" w:rsidRDefault="00FD1665" w:rsidP="00301892">
      <w:pPr>
        <w:pStyle w:val="EndnoteText"/>
        <w:rPr>
          <w:rFonts w:cs="Open Sans"/>
          <w:lang w:val="en-US"/>
        </w:rPr>
      </w:pPr>
      <w:r w:rsidRPr="00946697">
        <w:rPr>
          <w:rStyle w:val="EndnoteReference"/>
        </w:rPr>
        <w:endnoteRef/>
      </w:r>
      <w:r w:rsidRPr="00946697">
        <w:rPr>
          <w:rFonts w:cs="Open Sans"/>
        </w:rPr>
        <w:t xml:space="preserve"> Mission Australia, </w:t>
      </w:r>
      <w:r w:rsidRPr="00946697">
        <w:rPr>
          <w:rFonts w:cs="Open Sans"/>
          <w:i/>
        </w:rPr>
        <w:t>Youth Survey Report 2017</w:t>
      </w:r>
      <w:r w:rsidRPr="00946697">
        <w:rPr>
          <w:rFonts w:cs="Open Sans"/>
        </w:rPr>
        <w:t xml:space="preserve"> (2017) 4 &lt;</w:t>
      </w:r>
      <w:r w:rsidRPr="003E307D">
        <w:rPr>
          <w:rFonts w:cs="Open Sans"/>
        </w:rPr>
        <w:t>www.missionaustralia.com.au/publications/research/young-people</w:t>
      </w:r>
      <w:r w:rsidRPr="00946697">
        <w:rPr>
          <w:rFonts w:cs="Open Sans"/>
        </w:rPr>
        <w:t>&gt;.</w:t>
      </w:r>
    </w:p>
  </w:endnote>
  <w:endnote w:id="662">
    <w:p w14:paraId="3B262BE2"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National Coronial Information System. Report prepared for the National Children’s Commissioner on Intentional Self-Harm Fatalities of Persons under 18 in Australia 2007–2015. Report prepared on 07/02/2018.</w:t>
      </w:r>
    </w:p>
  </w:endnote>
  <w:endnote w:id="663">
    <w:p w14:paraId="426E4EB3"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National Coronial Information System. Report prepared for the National Children’s Commissioner on Intentional Self-Harm Fatalities of Persons under 18 in Australia 2007–2015. Report prepared on 07/02/2018.</w:t>
      </w:r>
    </w:p>
  </w:endnote>
  <w:endnote w:id="664">
    <w:p w14:paraId="1CCDFB73"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iCs/>
        </w:rPr>
        <w:t>Data request Specification on self-harm prepared for the Australian Human Rights Commission 2007-2008 to 2016-17</w:t>
      </w:r>
      <w:r w:rsidRPr="00946697">
        <w:rPr>
          <w:rFonts w:cs="Open Sans"/>
        </w:rPr>
        <w:t xml:space="preserve"> (2018).</w:t>
      </w:r>
    </w:p>
  </w:endnote>
  <w:endnote w:id="665">
    <w:p w14:paraId="25343D20"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iCs/>
        </w:rPr>
        <w:t>Data request Specification on self-harm prepared for the Australian Human Rights Commission 2007-2008 to 2016-17</w:t>
      </w:r>
      <w:r w:rsidRPr="00946697">
        <w:rPr>
          <w:rFonts w:cs="Open Sans"/>
        </w:rPr>
        <w:t xml:space="preserve"> (2018).</w:t>
      </w:r>
    </w:p>
  </w:endnote>
  <w:endnote w:id="666">
    <w:p w14:paraId="002F9E0F"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w:t>
      </w:r>
      <w:r w:rsidRPr="00946697">
        <w:rPr>
          <w:rFonts w:cs="Open Sans"/>
          <w:szCs w:val="24"/>
        </w:rPr>
        <w:t xml:space="preserve">United Nations Committee on the Rights of the Child, </w:t>
      </w:r>
      <w:r w:rsidRPr="00946697">
        <w:rPr>
          <w:rFonts w:cs="Open Sans"/>
          <w:i/>
          <w:iCs/>
          <w:szCs w:val="24"/>
        </w:rPr>
        <w:t>Concluding Observations on the Combined Fifth and Sixth Periodic Reports of Australia</w:t>
      </w:r>
      <w:r w:rsidRPr="00946697">
        <w:rPr>
          <w:rFonts w:cs="Open Sans"/>
          <w:szCs w:val="24"/>
        </w:rPr>
        <w:t xml:space="preserve">, 82nd Sess, UN Doc CRC/C/AUS/CO/5-6 (30 September 2019) </w:t>
      </w:r>
      <w:r>
        <w:rPr>
          <w:rFonts w:cs="Open Sans"/>
        </w:rPr>
        <w:t>p</w:t>
      </w:r>
      <w:r w:rsidRPr="00946697">
        <w:rPr>
          <w:rFonts w:cs="Open Sans"/>
        </w:rPr>
        <w:t>ara 38(a</w:t>
      </w:r>
      <w:r>
        <w:rPr>
          <w:rFonts w:cs="Open Sans"/>
        </w:rPr>
        <w:t>), (</w:t>
      </w:r>
      <w:r w:rsidRPr="00946697">
        <w:rPr>
          <w:rFonts w:cs="Open Sans"/>
        </w:rPr>
        <w:t>b).</w:t>
      </w:r>
    </w:p>
  </w:endnote>
  <w:endnote w:id="667">
    <w:p w14:paraId="6B427909"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rPr>
        <w:t>Children’s Headline Indicators: Teenage Births</w:t>
      </w:r>
      <w:r w:rsidRPr="00946697">
        <w:rPr>
          <w:rFonts w:cs="Open Sans"/>
        </w:rPr>
        <w:t xml:space="preserve"> (2018) &lt;</w:t>
      </w:r>
      <w:r w:rsidRPr="003E307D">
        <w:rPr>
          <w:rFonts w:cs="Open Sans"/>
        </w:rPr>
        <w:t>www.aihw.gov.au/reports/children-youth/childrens-headline-indicators/contents/indicator-14</w:t>
      </w:r>
      <w:r w:rsidRPr="00306241">
        <w:rPr>
          <w:rStyle w:val="Hyperlink"/>
          <w:rFonts w:cs="Open Sans"/>
        </w:rPr>
        <w:t>&gt;.</w:t>
      </w:r>
    </w:p>
  </w:endnote>
  <w:endnote w:id="668">
    <w:p w14:paraId="702A46E7"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w:t>
      </w:r>
      <w:r w:rsidRPr="00946697">
        <w:rPr>
          <w:rFonts w:cs="Open Sans"/>
          <w:szCs w:val="24"/>
        </w:rPr>
        <w:t xml:space="preserve">United Nations Committee on the Rights of the Child, </w:t>
      </w:r>
      <w:r w:rsidRPr="00946697">
        <w:rPr>
          <w:rFonts w:cs="Open Sans"/>
          <w:i/>
          <w:iCs/>
          <w:szCs w:val="24"/>
        </w:rPr>
        <w:t>Concluding Observations on the Combined Fifth and Sixth Periodic Reports of Australia</w:t>
      </w:r>
      <w:r w:rsidRPr="00946697">
        <w:rPr>
          <w:rFonts w:cs="Open Sans"/>
          <w:szCs w:val="24"/>
        </w:rPr>
        <w:t xml:space="preserve">, 82nd Sess, UN Doc CRC/C/AUS/CO/5-6 (30 September 2019) </w:t>
      </w:r>
      <w:r>
        <w:rPr>
          <w:rFonts w:cs="Open Sans"/>
        </w:rPr>
        <w:t>p</w:t>
      </w:r>
      <w:r w:rsidRPr="00946697">
        <w:rPr>
          <w:rFonts w:cs="Open Sans"/>
        </w:rPr>
        <w:t>ara 39(a).</w:t>
      </w:r>
    </w:p>
  </w:endnote>
  <w:endnote w:id="669">
    <w:p w14:paraId="20EEF6D8"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w:t>
      </w:r>
      <w:r w:rsidRPr="00EF3119">
        <w:rPr>
          <w:rFonts w:cs="Open Sans"/>
          <w:i/>
          <w:iCs/>
        </w:rPr>
        <w:t>Royal Commission and Board of Inquiry into the Protection and Detention of Children in the Northern Territory</w:t>
      </w:r>
      <w:r w:rsidRPr="00946697">
        <w:rPr>
          <w:rFonts w:cs="Open Sans"/>
        </w:rPr>
        <w:t xml:space="preserve"> (</w:t>
      </w:r>
      <w:r w:rsidRPr="00EF3119">
        <w:rPr>
          <w:rFonts w:cs="Open Sans"/>
          <w:iCs/>
        </w:rPr>
        <w:t>Final Report</w:t>
      </w:r>
      <w:r>
        <w:rPr>
          <w:rFonts w:cs="Open Sans"/>
          <w:iCs/>
        </w:rPr>
        <w:t>,</w:t>
      </w:r>
      <w:r w:rsidRPr="00946697">
        <w:rPr>
          <w:rFonts w:cs="Open Sans"/>
          <w:i/>
        </w:rPr>
        <w:t xml:space="preserve"> </w:t>
      </w:r>
      <w:r w:rsidRPr="00946697">
        <w:rPr>
          <w:rFonts w:cs="Open Sans"/>
        </w:rPr>
        <w:t>2017) vol 3b, 82</w:t>
      </w:r>
      <w:r>
        <w:rPr>
          <w:rFonts w:cs="Open Sans"/>
        </w:rPr>
        <w:t>.</w:t>
      </w:r>
    </w:p>
  </w:endnote>
  <w:endnote w:id="670">
    <w:p w14:paraId="0A8077BE"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w:t>
      </w:r>
      <w:r w:rsidRPr="00EF3119">
        <w:rPr>
          <w:rFonts w:cs="Open Sans"/>
          <w:i/>
          <w:iCs/>
        </w:rPr>
        <w:t>Royal Commission and Board of Inquiry into the Protection and Detention of Children in the Northern Territory</w:t>
      </w:r>
      <w:r w:rsidRPr="00946697">
        <w:rPr>
          <w:rFonts w:cs="Open Sans"/>
        </w:rPr>
        <w:t xml:space="preserve"> (</w:t>
      </w:r>
      <w:r w:rsidRPr="00EF3119">
        <w:rPr>
          <w:rFonts w:cs="Open Sans"/>
          <w:iCs/>
        </w:rPr>
        <w:t>Final Report</w:t>
      </w:r>
      <w:r>
        <w:rPr>
          <w:rFonts w:cs="Open Sans"/>
          <w:iCs/>
        </w:rPr>
        <w:t>,</w:t>
      </w:r>
      <w:r w:rsidRPr="00946697">
        <w:rPr>
          <w:rFonts w:cs="Open Sans"/>
          <w:i/>
        </w:rPr>
        <w:t xml:space="preserve"> </w:t>
      </w:r>
      <w:r w:rsidRPr="00946697">
        <w:rPr>
          <w:rFonts w:cs="Open Sans"/>
        </w:rPr>
        <w:t>2017) vol 3b, 82</w:t>
      </w:r>
      <w:r>
        <w:rPr>
          <w:rFonts w:cs="Open Sans"/>
        </w:rPr>
        <w:t>.</w:t>
      </w:r>
    </w:p>
  </w:endnote>
  <w:endnote w:id="671">
    <w:p w14:paraId="7D7E5B22"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The Kirby Institute, </w:t>
      </w:r>
      <w:r w:rsidRPr="00946697">
        <w:rPr>
          <w:rFonts w:cs="Open Sans"/>
          <w:i/>
        </w:rPr>
        <w:t>Sexual Health and Relationships in Young Aboriginal and Torres Strait Islander People: Results from the first national study assessing knowledge, risk practices and health service use in relation to sexually transmitted infections and blood borne viruses</w:t>
      </w:r>
      <w:r w:rsidRPr="00946697">
        <w:rPr>
          <w:rFonts w:cs="Open Sans"/>
        </w:rPr>
        <w:t xml:space="preserve"> (</w:t>
      </w:r>
      <w:r>
        <w:rPr>
          <w:rFonts w:cs="Open Sans"/>
        </w:rPr>
        <w:t xml:space="preserve">Report, </w:t>
      </w:r>
      <w:r w:rsidRPr="00946697">
        <w:rPr>
          <w:rFonts w:cs="Open Sans"/>
        </w:rPr>
        <w:t>2014) 54.</w:t>
      </w:r>
    </w:p>
  </w:endnote>
  <w:endnote w:id="672">
    <w:p w14:paraId="5FA7DE97" w14:textId="77777777" w:rsidR="00FD1665" w:rsidRPr="00946697" w:rsidRDefault="00FD1665" w:rsidP="00301892">
      <w:pPr>
        <w:spacing w:after="0"/>
        <w:rPr>
          <w:rFonts w:cs="Open Sans"/>
          <w:sz w:val="25"/>
          <w:szCs w:val="25"/>
          <w:lang w:eastAsia="zh-CN"/>
        </w:rPr>
      </w:pPr>
      <w:r w:rsidRPr="00946697">
        <w:rPr>
          <w:rStyle w:val="EndnoteReference"/>
          <w:szCs w:val="20"/>
        </w:rPr>
        <w:endnoteRef/>
      </w:r>
      <w:r w:rsidRPr="00946697">
        <w:rPr>
          <w:rFonts w:cs="Open Sans"/>
          <w:sz w:val="20"/>
          <w:szCs w:val="20"/>
        </w:rPr>
        <w:t xml:space="preserve"> </w:t>
      </w:r>
      <w:r w:rsidRPr="00946697">
        <w:rPr>
          <w:rFonts w:cs="Open Sans"/>
          <w:sz w:val="20"/>
          <w:szCs w:val="20"/>
          <w:lang w:eastAsia="zh-CN"/>
        </w:rPr>
        <w:t xml:space="preserve">See Yin Paradies, ‘A systematic review of empirical research and self-reported racism and health’ (2006) 35 </w:t>
      </w:r>
      <w:r w:rsidRPr="00946697">
        <w:rPr>
          <w:rFonts w:cs="Open Sans"/>
          <w:i/>
          <w:sz w:val="20"/>
          <w:szCs w:val="20"/>
          <w:lang w:eastAsia="zh-CN"/>
        </w:rPr>
        <w:t>International Journal of Epidemiology</w:t>
      </w:r>
      <w:r w:rsidRPr="00946697">
        <w:rPr>
          <w:rFonts w:cs="Open Sans"/>
          <w:sz w:val="20"/>
          <w:szCs w:val="20"/>
          <w:lang w:eastAsia="zh-CN"/>
        </w:rPr>
        <w:t xml:space="preserve"> 888; Yin Paradies and Joan Cunningham, ‘Experiences of racisms among urban Indigenous Australians: Findings from the DRUID study.’ (2009) 32 </w:t>
      </w:r>
      <w:r w:rsidRPr="00946697">
        <w:rPr>
          <w:rFonts w:cs="Open Sans"/>
          <w:i/>
          <w:sz w:val="20"/>
          <w:szCs w:val="20"/>
          <w:lang w:eastAsia="zh-CN"/>
        </w:rPr>
        <w:t>Ethnic and Racial Studies</w:t>
      </w:r>
      <w:r w:rsidRPr="00946697">
        <w:rPr>
          <w:rFonts w:cs="Open Sans"/>
          <w:sz w:val="20"/>
          <w:szCs w:val="20"/>
          <w:lang w:eastAsia="zh-CN"/>
        </w:rPr>
        <w:t xml:space="preserve"> 548; Yin Paradies and Joan Cunningham, ‘The DRUID study: Exploring mediating pathways between racism and depressive symptoms among Indigenous Australians’ (2012) 47 </w:t>
      </w:r>
      <w:r w:rsidRPr="00946697">
        <w:rPr>
          <w:rFonts w:cs="Open Sans"/>
          <w:i/>
          <w:sz w:val="20"/>
          <w:szCs w:val="20"/>
          <w:lang w:eastAsia="zh-CN"/>
        </w:rPr>
        <w:t>Social Psychiatry and Psychiatric Epidemiology</w:t>
      </w:r>
      <w:r w:rsidRPr="00946697">
        <w:rPr>
          <w:rFonts w:cs="Open Sans"/>
          <w:sz w:val="20"/>
          <w:szCs w:val="20"/>
          <w:lang w:eastAsia="zh-CN"/>
        </w:rPr>
        <w:t xml:space="preserve"> 165.</w:t>
      </w:r>
    </w:p>
  </w:endnote>
  <w:endnote w:id="673">
    <w:p w14:paraId="461322CB" w14:textId="77777777" w:rsidR="00FD1665" w:rsidRPr="00946697" w:rsidRDefault="00FD1665" w:rsidP="00301892">
      <w:pPr>
        <w:spacing w:after="0"/>
        <w:rPr>
          <w:rFonts w:cs="Open Sans"/>
          <w:sz w:val="25"/>
          <w:szCs w:val="25"/>
          <w:lang w:eastAsia="zh-CN"/>
        </w:rPr>
      </w:pPr>
      <w:r w:rsidRPr="00946697">
        <w:rPr>
          <w:rStyle w:val="EndnoteReference"/>
          <w:szCs w:val="20"/>
        </w:rPr>
        <w:endnoteRef/>
      </w:r>
      <w:r w:rsidRPr="00946697">
        <w:rPr>
          <w:rFonts w:cs="Open Sans"/>
          <w:sz w:val="20"/>
          <w:szCs w:val="20"/>
        </w:rPr>
        <w:t xml:space="preserve"> Australian Human Rights Commission, </w:t>
      </w:r>
      <w:r w:rsidRPr="00946697">
        <w:rPr>
          <w:rFonts w:cs="Open Sans"/>
          <w:i/>
          <w:sz w:val="20"/>
          <w:szCs w:val="20"/>
        </w:rPr>
        <w:t>Freedom from Discrimination: Report on the 40th anniversary of the Racial Discrimination Act</w:t>
      </w:r>
      <w:r w:rsidRPr="00946697">
        <w:rPr>
          <w:rFonts w:cs="Open Sans"/>
          <w:sz w:val="20"/>
          <w:szCs w:val="20"/>
        </w:rPr>
        <w:t xml:space="preserve"> (2015) 65</w:t>
      </w:r>
      <w:r w:rsidRPr="00946697">
        <w:rPr>
          <w:rFonts w:eastAsia="Calibri" w:cs="Open Sans"/>
        </w:rPr>
        <w:t>–</w:t>
      </w:r>
      <w:r w:rsidRPr="00946697">
        <w:rPr>
          <w:rFonts w:cs="Open Sans"/>
          <w:sz w:val="20"/>
          <w:szCs w:val="20"/>
        </w:rPr>
        <w:t xml:space="preserve">9 </w:t>
      </w:r>
      <w:r>
        <w:rPr>
          <w:rFonts w:cs="Open Sans"/>
          <w:sz w:val="20"/>
          <w:szCs w:val="20"/>
        </w:rPr>
        <w:t>&lt;</w:t>
      </w:r>
      <w:r w:rsidRPr="003E307D">
        <w:rPr>
          <w:rFonts w:cs="Open Sans"/>
          <w:sz w:val="20"/>
          <w:szCs w:val="20"/>
        </w:rPr>
        <w:t>www.humanrights.gov.au/our-work/race-discrimination/publications/freedom-discrimination-report-40th-anniversary-racial</w:t>
      </w:r>
      <w:r>
        <w:rPr>
          <w:rFonts w:cs="Open Sans"/>
          <w:sz w:val="20"/>
          <w:szCs w:val="20"/>
        </w:rPr>
        <w:t>&gt;</w:t>
      </w:r>
      <w:r w:rsidRPr="00946697">
        <w:rPr>
          <w:rFonts w:cs="Open Sans"/>
          <w:sz w:val="20"/>
          <w:szCs w:val="20"/>
        </w:rPr>
        <w:t xml:space="preserve">. </w:t>
      </w:r>
      <w:r w:rsidRPr="00946697">
        <w:rPr>
          <w:rFonts w:cs="Open Sans"/>
          <w:sz w:val="20"/>
          <w:szCs w:val="20"/>
          <w:lang w:eastAsia="zh-CN"/>
        </w:rPr>
        <w:t xml:space="preserve">See, eg, Yin Paradies, ‘A systematic review of empirical research and self-reported racism and health.’ (2006) 35 </w:t>
      </w:r>
      <w:r w:rsidRPr="00946697">
        <w:rPr>
          <w:rFonts w:cs="Open Sans"/>
          <w:i/>
          <w:sz w:val="20"/>
          <w:szCs w:val="20"/>
          <w:lang w:eastAsia="zh-CN"/>
        </w:rPr>
        <w:t>International Journal of Epidemiology</w:t>
      </w:r>
      <w:r w:rsidRPr="00946697">
        <w:rPr>
          <w:rFonts w:cs="Open Sans"/>
          <w:sz w:val="20"/>
          <w:szCs w:val="20"/>
          <w:lang w:eastAsia="zh-CN"/>
        </w:rPr>
        <w:t xml:space="preserve"> 888; Yin Paradies and Joan Cunningham, ‘Experiences of racisms among urban Indigenous Australians: Findings from the DRUID study.’ (2009) 32 </w:t>
      </w:r>
      <w:r w:rsidRPr="00946697">
        <w:rPr>
          <w:rFonts w:cs="Open Sans"/>
          <w:i/>
          <w:sz w:val="20"/>
          <w:szCs w:val="20"/>
          <w:lang w:eastAsia="zh-CN"/>
        </w:rPr>
        <w:t>Ethnic and Racial Studies</w:t>
      </w:r>
      <w:r w:rsidRPr="00946697">
        <w:rPr>
          <w:rFonts w:cs="Open Sans"/>
          <w:sz w:val="20"/>
          <w:szCs w:val="20"/>
          <w:lang w:eastAsia="zh-CN"/>
        </w:rPr>
        <w:t xml:space="preserve"> 548; Yin Paradies and Joan Cunningham, ‘The DRUID study: Exploring mediating pathways between racism and depressive symptoms among Indigenous Australians’ (2012) 47 </w:t>
      </w:r>
      <w:r w:rsidRPr="00946697">
        <w:rPr>
          <w:rFonts w:cs="Open Sans"/>
          <w:i/>
          <w:sz w:val="20"/>
          <w:szCs w:val="20"/>
          <w:lang w:eastAsia="zh-CN"/>
        </w:rPr>
        <w:t>Social Psychiatry and Psychiatric Epidemiology</w:t>
      </w:r>
      <w:r w:rsidRPr="00946697">
        <w:rPr>
          <w:rFonts w:cs="Open Sans"/>
          <w:sz w:val="20"/>
          <w:szCs w:val="20"/>
          <w:lang w:eastAsia="zh-CN"/>
        </w:rPr>
        <w:t xml:space="preserve"> 165; Australian Government, </w:t>
      </w:r>
      <w:r w:rsidRPr="00946697">
        <w:rPr>
          <w:rFonts w:cs="Open Sans"/>
          <w:i/>
          <w:sz w:val="20"/>
          <w:szCs w:val="20"/>
          <w:lang w:eastAsia="zh-CN"/>
        </w:rPr>
        <w:t>National Aboriginal and Torres Strait Islander Health Plan 2013</w:t>
      </w:r>
      <w:r w:rsidRPr="00946697">
        <w:rPr>
          <w:rFonts w:eastAsia="Calibri" w:cs="Open Sans"/>
        </w:rPr>
        <w:t>–</w:t>
      </w:r>
      <w:r w:rsidRPr="00946697">
        <w:rPr>
          <w:rFonts w:cs="Open Sans"/>
          <w:i/>
          <w:sz w:val="20"/>
          <w:szCs w:val="20"/>
          <w:lang w:eastAsia="zh-CN"/>
        </w:rPr>
        <w:t>2023</w:t>
      </w:r>
      <w:r w:rsidRPr="00946697">
        <w:rPr>
          <w:rFonts w:cs="Open Sans"/>
          <w:sz w:val="20"/>
          <w:szCs w:val="20"/>
          <w:lang w:eastAsia="zh-CN"/>
        </w:rPr>
        <w:t xml:space="preserve"> (2013)</w:t>
      </w:r>
      <w:r>
        <w:rPr>
          <w:rFonts w:cs="Open Sans"/>
          <w:sz w:val="20"/>
          <w:szCs w:val="20"/>
          <w:lang w:eastAsia="zh-CN"/>
        </w:rPr>
        <w:t xml:space="preserve"> &lt;</w:t>
      </w:r>
      <w:r w:rsidRPr="003E307D">
        <w:rPr>
          <w:rFonts w:cs="Open Sans"/>
          <w:sz w:val="20"/>
          <w:szCs w:val="20"/>
          <w:lang w:eastAsia="zh-CN"/>
        </w:rPr>
        <w:t>www.health.gov.au/internet/main/publishing.nsf/Content/natsih-plan</w:t>
      </w:r>
      <w:r>
        <w:rPr>
          <w:rFonts w:cs="Open Sans"/>
          <w:sz w:val="20"/>
          <w:szCs w:val="20"/>
          <w:lang w:eastAsia="zh-CN"/>
        </w:rPr>
        <w:t>&gt;</w:t>
      </w:r>
      <w:r w:rsidRPr="00946697">
        <w:rPr>
          <w:rFonts w:cs="Open Sans"/>
          <w:sz w:val="20"/>
          <w:szCs w:val="20"/>
          <w:lang w:eastAsia="zh-CN"/>
        </w:rPr>
        <w:t xml:space="preserve"> and </w:t>
      </w:r>
      <w:r>
        <w:rPr>
          <w:rFonts w:cs="Open Sans"/>
          <w:sz w:val="20"/>
          <w:szCs w:val="20"/>
          <w:lang w:eastAsia="zh-CN"/>
        </w:rPr>
        <w:t>&lt;</w:t>
      </w:r>
      <w:r w:rsidRPr="003E307D">
        <w:rPr>
          <w:rFonts w:cs="Open Sans"/>
          <w:sz w:val="20"/>
          <w:szCs w:val="20"/>
          <w:lang w:eastAsia="zh-CN"/>
        </w:rPr>
        <w:t>www.health.gov.au/internet/publications/publishing.nsf/Content/oatsih-healthplan-toc~priorities~health-enablers</w:t>
      </w:r>
      <w:r w:rsidRPr="003E307D">
        <w:rPr>
          <w:rStyle w:val="Hyperlink"/>
          <w:rFonts w:cs="Open Sans"/>
          <w:sz w:val="20"/>
          <w:szCs w:val="20"/>
          <w:lang w:eastAsia="zh-CN"/>
        </w:rPr>
        <w:t>&gt;</w:t>
      </w:r>
      <w:r w:rsidRPr="003E307D">
        <w:rPr>
          <w:rFonts w:cs="Open Sans"/>
          <w:sz w:val="20"/>
          <w:szCs w:val="20"/>
          <w:lang w:eastAsia="zh-CN"/>
        </w:rPr>
        <w:t xml:space="preserve">; </w:t>
      </w:r>
      <w:r w:rsidRPr="00946697">
        <w:rPr>
          <w:rFonts w:cs="Open Sans"/>
          <w:sz w:val="20"/>
          <w:szCs w:val="20"/>
          <w:lang w:eastAsia="zh-CN"/>
        </w:rPr>
        <w:t xml:space="preserve">Victorian Equal Opportunity &amp; Human Rights Commission, </w:t>
      </w:r>
      <w:r w:rsidRPr="00946697">
        <w:rPr>
          <w:rFonts w:cs="Open Sans"/>
          <w:i/>
          <w:sz w:val="20"/>
          <w:szCs w:val="20"/>
          <w:lang w:eastAsia="zh-CN"/>
        </w:rPr>
        <w:t xml:space="preserve">Systemic racism as a factor in the over-representation of Aboriginal people in the Victorian criminal justice system </w:t>
      </w:r>
      <w:r w:rsidRPr="00946697">
        <w:rPr>
          <w:rFonts w:cs="Open Sans"/>
          <w:sz w:val="20"/>
          <w:szCs w:val="20"/>
          <w:lang w:eastAsia="zh-CN"/>
        </w:rPr>
        <w:t xml:space="preserve">(2005) </w:t>
      </w:r>
      <w:r>
        <w:rPr>
          <w:rFonts w:cs="Open Sans"/>
          <w:sz w:val="20"/>
          <w:szCs w:val="20"/>
          <w:lang w:eastAsia="zh-CN"/>
        </w:rPr>
        <w:t>&lt;</w:t>
      </w:r>
      <w:r w:rsidRPr="003E307D">
        <w:rPr>
          <w:rFonts w:cs="Open Sans"/>
          <w:sz w:val="20"/>
          <w:szCs w:val="20"/>
          <w:lang w:eastAsia="zh-CN"/>
        </w:rPr>
        <w:t>https://humanrightscommission.vic.gov.au/our-resources-and-publications/reports/item/1391-systemic-racism-as-a-factor-in-the-over-representation-of-aboriginal-people-in-the-victorian-criminal-justice-system-sep-2005</w:t>
      </w:r>
      <w:r>
        <w:rPr>
          <w:rFonts w:cs="Open Sans"/>
          <w:sz w:val="20"/>
          <w:szCs w:val="20"/>
          <w:lang w:eastAsia="zh-CN"/>
        </w:rPr>
        <w:t>&gt;</w:t>
      </w:r>
      <w:r w:rsidRPr="00946697">
        <w:rPr>
          <w:rFonts w:cs="Open Sans"/>
          <w:sz w:val="20"/>
          <w:szCs w:val="20"/>
          <w:lang w:eastAsia="zh-CN"/>
        </w:rPr>
        <w:t xml:space="preserve">. </w:t>
      </w:r>
    </w:p>
  </w:endnote>
  <w:endnote w:id="674">
    <w:p w14:paraId="672A9AB6"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iCs/>
        </w:rPr>
        <w:t>Aboriginal and Torres Strait Islander adolescent and youth health and wellbeing 2018: in brief</w:t>
      </w:r>
      <w:r w:rsidRPr="00946697">
        <w:rPr>
          <w:rFonts w:cs="Open Sans"/>
        </w:rPr>
        <w:t xml:space="preserve"> (</w:t>
      </w:r>
      <w:r>
        <w:rPr>
          <w:rFonts w:cs="Open Sans"/>
        </w:rPr>
        <w:t xml:space="preserve">Report, </w:t>
      </w:r>
      <w:r w:rsidRPr="00946697">
        <w:rPr>
          <w:rFonts w:cs="Open Sans"/>
        </w:rPr>
        <w:t>2018) 10.</w:t>
      </w:r>
    </w:p>
  </w:endnote>
  <w:endnote w:id="675">
    <w:p w14:paraId="0FAF45CE" w14:textId="77777777" w:rsidR="00FD1665" w:rsidRPr="00946697" w:rsidRDefault="00FD1665" w:rsidP="0001328B">
      <w:pPr>
        <w:pStyle w:val="EndnoteText"/>
        <w:rPr>
          <w:rFonts w:cs="Open Sans"/>
        </w:rPr>
      </w:pPr>
      <w:r w:rsidRPr="00946697">
        <w:rPr>
          <w:rFonts w:cs="Open Sans"/>
          <w:vertAlign w:val="superscript"/>
        </w:rPr>
        <w:endnoteRef/>
      </w:r>
      <w:r w:rsidRPr="00946697">
        <w:rPr>
          <w:rFonts w:cs="Open Sans"/>
          <w:vertAlign w:val="superscript"/>
        </w:rPr>
        <w:t xml:space="preserve"> </w:t>
      </w:r>
      <w:r w:rsidRPr="00946697">
        <w:rPr>
          <w:rFonts w:cs="Open Sans"/>
          <w:szCs w:val="24"/>
        </w:rPr>
        <w:t xml:space="preserve">United Nations Committee on the Rights of the Child, </w:t>
      </w:r>
      <w:r w:rsidRPr="00946697">
        <w:rPr>
          <w:rFonts w:cs="Open Sans"/>
          <w:i/>
          <w:iCs/>
          <w:szCs w:val="24"/>
        </w:rPr>
        <w:t>Concluding Observations on the Combined Fifth and Sixth Periodic Reports of Australia</w:t>
      </w:r>
      <w:r w:rsidRPr="00946697">
        <w:rPr>
          <w:rFonts w:cs="Open Sans"/>
          <w:szCs w:val="24"/>
        </w:rPr>
        <w:t xml:space="preserve">, 82nd Sess, UN Doc CRC/C/AUS/CO/5-6 (30 September 2019) </w:t>
      </w:r>
      <w:r>
        <w:rPr>
          <w:rFonts w:cs="Open Sans"/>
        </w:rPr>
        <w:t>p</w:t>
      </w:r>
      <w:r w:rsidRPr="00946697">
        <w:rPr>
          <w:rFonts w:cs="Open Sans"/>
        </w:rPr>
        <w:t>ara 19(b).</w:t>
      </w:r>
    </w:p>
  </w:endnote>
  <w:endnote w:id="676">
    <w:p w14:paraId="7679578E"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iCs/>
        </w:rPr>
        <w:t>Hospitalised injury among Aboriginal and Torres Strait Islander people</w:t>
      </w:r>
      <w:r w:rsidRPr="00946697">
        <w:rPr>
          <w:rFonts w:cs="Open Sans"/>
        </w:rPr>
        <w:t xml:space="preserve"> </w:t>
      </w:r>
      <w:r w:rsidRPr="00946697">
        <w:rPr>
          <w:rFonts w:cs="Open Sans"/>
          <w:i/>
          <w:iCs/>
        </w:rPr>
        <w:t>2011–12 to 2015–16</w:t>
      </w:r>
      <w:r w:rsidRPr="00946697">
        <w:rPr>
          <w:rFonts w:cs="Open Sans"/>
        </w:rPr>
        <w:t xml:space="preserve"> (</w:t>
      </w:r>
      <w:r>
        <w:rPr>
          <w:rFonts w:cs="Open Sans"/>
        </w:rPr>
        <w:t xml:space="preserve">Report, </w:t>
      </w:r>
      <w:r w:rsidRPr="00946697">
        <w:rPr>
          <w:rFonts w:cs="Open Sans"/>
        </w:rPr>
        <w:t>2019) 78.</w:t>
      </w:r>
    </w:p>
  </w:endnote>
  <w:endnote w:id="677">
    <w:p w14:paraId="2820E2A4"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iCs/>
        </w:rPr>
        <w:t>Hospitalised injury among Aboriginal and Torres Strait Islander people</w:t>
      </w:r>
      <w:r w:rsidRPr="00946697">
        <w:rPr>
          <w:rFonts w:cs="Open Sans"/>
        </w:rPr>
        <w:t xml:space="preserve"> </w:t>
      </w:r>
      <w:r w:rsidRPr="00946697">
        <w:rPr>
          <w:rFonts w:cs="Open Sans"/>
          <w:i/>
          <w:iCs/>
        </w:rPr>
        <w:t>2011–12 to 2015–16</w:t>
      </w:r>
      <w:r w:rsidRPr="00946697">
        <w:rPr>
          <w:rFonts w:cs="Open Sans"/>
        </w:rPr>
        <w:t xml:space="preserve"> (</w:t>
      </w:r>
      <w:r>
        <w:rPr>
          <w:rFonts w:cs="Open Sans"/>
        </w:rPr>
        <w:t xml:space="preserve">Report, </w:t>
      </w:r>
      <w:r w:rsidRPr="00946697">
        <w:rPr>
          <w:rFonts w:cs="Open Sans"/>
        </w:rPr>
        <w:t>2019) 78.</w:t>
      </w:r>
    </w:p>
  </w:endnote>
  <w:endnote w:id="678">
    <w:p w14:paraId="10A37CEE"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Secretariat of National Aboriginal and Islander Child Care, National Family Violence Prevention Legal Services and National Aboriginal and Torres Strait Islander Legal Services, </w:t>
      </w:r>
      <w:r w:rsidRPr="00946697">
        <w:rPr>
          <w:rFonts w:cs="Open Sans"/>
          <w:i/>
        </w:rPr>
        <w:t>Strong Families, Safe Kids:</w:t>
      </w:r>
      <w:r w:rsidRPr="00946697">
        <w:rPr>
          <w:rFonts w:cs="Open Sans"/>
        </w:rPr>
        <w:t xml:space="preserve"> </w:t>
      </w:r>
      <w:r w:rsidRPr="00946697">
        <w:rPr>
          <w:rFonts w:cs="Open Sans"/>
          <w:i/>
        </w:rPr>
        <w:t>Family violence response and prevention for Aboriginal and Torres Strait Islander children and families</w:t>
      </w:r>
      <w:r w:rsidRPr="00946697">
        <w:rPr>
          <w:rFonts w:cs="Open Sans"/>
        </w:rPr>
        <w:t xml:space="preserve"> (</w:t>
      </w:r>
      <w:r>
        <w:rPr>
          <w:rFonts w:cs="Open Sans"/>
        </w:rPr>
        <w:t xml:space="preserve">Report, </w:t>
      </w:r>
      <w:r w:rsidRPr="00946697">
        <w:rPr>
          <w:rFonts w:cs="Open Sans"/>
        </w:rPr>
        <w:t>September 2017) 9 &lt;</w:t>
      </w:r>
      <w:r w:rsidRPr="003E307D">
        <w:rPr>
          <w:rFonts w:cs="Open Sans"/>
        </w:rPr>
        <w:t>www.snaicc.org.au/strong-families-safe-kids-family-violence-response-prevention-aboriginal-torres-strait-islander-children-families</w:t>
      </w:r>
      <w:r w:rsidRPr="00946697">
        <w:rPr>
          <w:rFonts w:cs="Open Sans"/>
        </w:rPr>
        <w:t>&gt;.</w:t>
      </w:r>
    </w:p>
  </w:endnote>
  <w:endnote w:id="679">
    <w:p w14:paraId="6AFC77A5"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w:t>
      </w:r>
      <w:r w:rsidRPr="00946697">
        <w:rPr>
          <w:rFonts w:cs="Open Sans"/>
          <w:szCs w:val="24"/>
        </w:rPr>
        <w:t xml:space="preserve">United Nations Committee on the Rights of the Child, </w:t>
      </w:r>
      <w:r w:rsidRPr="00946697">
        <w:rPr>
          <w:rFonts w:cs="Open Sans"/>
          <w:i/>
          <w:iCs/>
          <w:szCs w:val="24"/>
        </w:rPr>
        <w:t>Concluding Observations on the Combined Fifth and Sixth Periodic Reports of Australia</w:t>
      </w:r>
      <w:r w:rsidRPr="00946697">
        <w:rPr>
          <w:rFonts w:cs="Open Sans"/>
          <w:szCs w:val="24"/>
        </w:rPr>
        <w:t xml:space="preserve">, 82nd Sess, UN Doc CRC/C/AUS/CO/5-6 (30 September 2019) </w:t>
      </w:r>
      <w:r>
        <w:rPr>
          <w:rFonts w:cs="Open Sans"/>
        </w:rPr>
        <w:t>p</w:t>
      </w:r>
      <w:r w:rsidRPr="00946697">
        <w:rPr>
          <w:rFonts w:cs="Open Sans"/>
        </w:rPr>
        <w:t>ara 30(f).</w:t>
      </w:r>
    </w:p>
  </w:endnote>
  <w:endnote w:id="680">
    <w:p w14:paraId="7286F631" w14:textId="77777777" w:rsidR="00FD1665" w:rsidRPr="00946697" w:rsidRDefault="00FD1665" w:rsidP="00301892">
      <w:pPr>
        <w:pStyle w:val="EndnoteText"/>
        <w:rPr>
          <w:rFonts w:cs="Open Sans"/>
        </w:rPr>
      </w:pPr>
      <w:r w:rsidRPr="00946697">
        <w:rPr>
          <w:rStyle w:val="EndnoteReference"/>
        </w:rPr>
        <w:endnoteRef/>
      </w:r>
      <w:r w:rsidRPr="00946697">
        <w:rPr>
          <w:rStyle w:val="EndnoteReference"/>
        </w:rPr>
        <w:t xml:space="preserve"> </w:t>
      </w:r>
      <w:r w:rsidRPr="00946697">
        <w:rPr>
          <w:rFonts w:cs="Open Sans"/>
          <w:szCs w:val="24"/>
        </w:rPr>
        <w:t xml:space="preserve">United Nations Committee on the Rights of the Child, </w:t>
      </w:r>
      <w:r w:rsidRPr="00946697">
        <w:rPr>
          <w:rFonts w:cs="Open Sans"/>
          <w:i/>
          <w:iCs/>
          <w:szCs w:val="24"/>
        </w:rPr>
        <w:t>Concluding Observations on the Combined Fifth and Sixth Periodic Reports of Australia</w:t>
      </w:r>
      <w:r w:rsidRPr="00946697">
        <w:rPr>
          <w:rFonts w:cs="Open Sans"/>
          <w:szCs w:val="24"/>
        </w:rPr>
        <w:t xml:space="preserve">, 82nd Sess, UN Doc CRC/C/AUS/CO/5-6 (30 September 2019) </w:t>
      </w:r>
      <w:r>
        <w:rPr>
          <w:rFonts w:cs="Open Sans"/>
        </w:rPr>
        <w:t>p</w:t>
      </w:r>
      <w:r w:rsidRPr="00946697">
        <w:rPr>
          <w:rFonts w:cs="Open Sans"/>
        </w:rPr>
        <w:t>ara 32(a).</w:t>
      </w:r>
    </w:p>
  </w:endnote>
  <w:endnote w:id="681">
    <w:p w14:paraId="3E9F9C61"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For example: Secretariat of National Aboriginal and Islander Child Care, Submission No 104 Australian Human Rights Commission, </w:t>
      </w:r>
      <w:r w:rsidRPr="00946697">
        <w:rPr>
          <w:rFonts w:cs="Open Sans"/>
          <w:i/>
        </w:rPr>
        <w:t>Report under article 44, paragraph 1(b) on the Convention on the Rights of the Child</w:t>
      </w:r>
      <w:r w:rsidRPr="00946697">
        <w:rPr>
          <w:rFonts w:cs="Open Sans"/>
        </w:rPr>
        <w:t>, 30 May 2018, 12.</w:t>
      </w:r>
    </w:p>
  </w:endnote>
  <w:endnote w:id="682">
    <w:p w14:paraId="30AEE5CD"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w:t>
      </w:r>
      <w:r w:rsidRPr="00EF3119">
        <w:rPr>
          <w:rFonts w:cs="Open Sans"/>
          <w:i/>
          <w:iCs/>
        </w:rPr>
        <w:t>Royal Commission into Institutional responses to Child Sexual Abuse</w:t>
      </w:r>
      <w:r w:rsidRPr="00946697">
        <w:rPr>
          <w:rFonts w:cs="Open Sans"/>
        </w:rPr>
        <w:t xml:space="preserve">, </w:t>
      </w:r>
      <w:r w:rsidRPr="00946697">
        <w:rPr>
          <w:rFonts w:cs="Open Sans"/>
          <w:i/>
        </w:rPr>
        <w:t>Final Report: Contemporary out of home care</w:t>
      </w:r>
      <w:r w:rsidRPr="00946697">
        <w:rPr>
          <w:rFonts w:cs="Open Sans"/>
        </w:rPr>
        <w:t xml:space="preserve"> (</w:t>
      </w:r>
      <w:r>
        <w:rPr>
          <w:rFonts w:cs="Open Sans"/>
        </w:rPr>
        <w:t xml:space="preserve">Final Report, </w:t>
      </w:r>
      <w:r w:rsidRPr="00946697">
        <w:rPr>
          <w:rFonts w:cs="Open Sans"/>
        </w:rPr>
        <w:t>vol 12</w:t>
      </w:r>
      <w:r>
        <w:rPr>
          <w:rFonts w:cs="Open Sans"/>
        </w:rPr>
        <w:t xml:space="preserve">, </w:t>
      </w:r>
      <w:r w:rsidRPr="00946697">
        <w:rPr>
          <w:rFonts w:cs="Open Sans"/>
        </w:rPr>
        <w:t>2017) 57.</w:t>
      </w:r>
    </w:p>
  </w:endnote>
  <w:endnote w:id="683">
    <w:p w14:paraId="40B2AB2F"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iCs/>
        </w:rPr>
        <w:t>Child Protection Australia: 2017</w:t>
      </w:r>
      <w:r>
        <w:rPr>
          <w:rFonts w:cs="Open Sans"/>
          <w:i/>
          <w:iCs/>
        </w:rPr>
        <w:t>–</w:t>
      </w:r>
      <w:r w:rsidRPr="00946697">
        <w:rPr>
          <w:rFonts w:cs="Open Sans"/>
          <w:i/>
          <w:iCs/>
        </w:rPr>
        <w:t>18</w:t>
      </w:r>
      <w:r w:rsidRPr="00946697">
        <w:rPr>
          <w:rFonts w:cs="Open Sans"/>
        </w:rPr>
        <w:t xml:space="preserve"> (</w:t>
      </w:r>
      <w:r>
        <w:rPr>
          <w:rFonts w:cs="Open Sans"/>
        </w:rPr>
        <w:t xml:space="preserve">Report, </w:t>
      </w:r>
      <w:r w:rsidRPr="00946697">
        <w:rPr>
          <w:rFonts w:cs="Open Sans"/>
        </w:rPr>
        <w:t xml:space="preserve">2019) 44 </w:t>
      </w:r>
    </w:p>
    <w:p w14:paraId="215E0F61" w14:textId="77777777" w:rsidR="00FD1665" w:rsidRPr="00946697" w:rsidRDefault="00FD1665" w:rsidP="00301892">
      <w:pPr>
        <w:pStyle w:val="EndnoteText"/>
        <w:rPr>
          <w:rFonts w:cs="Open Sans"/>
        </w:rPr>
      </w:pPr>
      <w:r w:rsidRPr="00946697">
        <w:rPr>
          <w:rFonts w:cs="Open Sans"/>
        </w:rPr>
        <w:t>&lt;</w:t>
      </w:r>
      <w:r w:rsidRPr="003E307D">
        <w:rPr>
          <w:rFonts w:cs="Open Sans"/>
        </w:rPr>
        <w:t>www.aihw.gov.au/reports/child-protection/child-protection-australia-2017-18/contents/table-of-contents</w:t>
      </w:r>
      <w:r w:rsidRPr="00946697">
        <w:rPr>
          <w:rFonts w:cs="Open Sans"/>
        </w:rPr>
        <w:t>&gt;.</w:t>
      </w:r>
    </w:p>
  </w:endnote>
  <w:endnote w:id="684">
    <w:p w14:paraId="3080C5E5"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iCs/>
        </w:rPr>
        <w:t>Child Protection Australia: 2017</w:t>
      </w:r>
      <w:r>
        <w:rPr>
          <w:rFonts w:cs="Open Sans"/>
          <w:i/>
          <w:iCs/>
        </w:rPr>
        <w:t>–</w:t>
      </w:r>
      <w:r w:rsidRPr="00946697">
        <w:rPr>
          <w:rFonts w:cs="Open Sans"/>
          <w:i/>
          <w:iCs/>
        </w:rPr>
        <w:t>18</w:t>
      </w:r>
      <w:r w:rsidRPr="00946697">
        <w:rPr>
          <w:rFonts w:cs="Open Sans"/>
        </w:rPr>
        <w:t xml:space="preserve"> (</w:t>
      </w:r>
      <w:r>
        <w:rPr>
          <w:rFonts w:cs="Open Sans"/>
        </w:rPr>
        <w:t xml:space="preserve">Report, </w:t>
      </w:r>
      <w:r w:rsidRPr="00946697">
        <w:rPr>
          <w:rFonts w:cs="Open Sans"/>
        </w:rPr>
        <w:t xml:space="preserve">2019) 46 </w:t>
      </w:r>
    </w:p>
    <w:p w14:paraId="5734AADF" w14:textId="77777777" w:rsidR="00FD1665" w:rsidRPr="00946697" w:rsidRDefault="00FD1665" w:rsidP="00301892">
      <w:pPr>
        <w:pStyle w:val="EndnoteText"/>
        <w:rPr>
          <w:rFonts w:cs="Open Sans"/>
        </w:rPr>
      </w:pPr>
      <w:r w:rsidRPr="00946697">
        <w:rPr>
          <w:rFonts w:cs="Open Sans"/>
        </w:rPr>
        <w:t>&lt;</w:t>
      </w:r>
      <w:r w:rsidRPr="003E307D">
        <w:rPr>
          <w:rFonts w:cs="Open Sans"/>
        </w:rPr>
        <w:t>www.aihw.gov.au/reports/child-protection/child-protection-australia-2017-18/contents/table-of-contents</w:t>
      </w:r>
      <w:r w:rsidRPr="00946697">
        <w:rPr>
          <w:rFonts w:cs="Open Sans"/>
        </w:rPr>
        <w:t>&gt;.</w:t>
      </w:r>
    </w:p>
  </w:endnote>
  <w:endnote w:id="685">
    <w:p w14:paraId="1A8C0E32"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iCs/>
        </w:rPr>
        <w:t>Child Protection Australia: 2017</w:t>
      </w:r>
      <w:r>
        <w:rPr>
          <w:rFonts w:cs="Open Sans"/>
          <w:i/>
          <w:iCs/>
        </w:rPr>
        <w:t>–</w:t>
      </w:r>
      <w:r w:rsidRPr="00946697">
        <w:rPr>
          <w:rFonts w:cs="Open Sans"/>
          <w:i/>
          <w:iCs/>
        </w:rPr>
        <w:t>18</w:t>
      </w:r>
      <w:r w:rsidRPr="00946697">
        <w:rPr>
          <w:rFonts w:cs="Open Sans"/>
        </w:rPr>
        <w:t xml:space="preserve"> (</w:t>
      </w:r>
      <w:r>
        <w:rPr>
          <w:rFonts w:cs="Open Sans"/>
        </w:rPr>
        <w:t xml:space="preserve">Report, </w:t>
      </w:r>
      <w:r w:rsidRPr="00946697">
        <w:rPr>
          <w:rFonts w:cs="Open Sans"/>
        </w:rPr>
        <w:t>2019) 48</w:t>
      </w:r>
    </w:p>
    <w:p w14:paraId="0A095E32" w14:textId="77777777" w:rsidR="00FD1665" w:rsidRPr="00946697" w:rsidRDefault="00FD1665" w:rsidP="00301892">
      <w:pPr>
        <w:pStyle w:val="EndnoteText"/>
        <w:rPr>
          <w:rFonts w:cs="Open Sans"/>
        </w:rPr>
      </w:pPr>
      <w:r w:rsidRPr="00946697">
        <w:rPr>
          <w:rFonts w:cs="Open Sans"/>
        </w:rPr>
        <w:t>&lt;</w:t>
      </w:r>
      <w:r w:rsidRPr="003E307D">
        <w:rPr>
          <w:rFonts w:cs="Open Sans"/>
        </w:rPr>
        <w:t>www.aihw.gov.au/reports/child-protection/child-protection-australia-2017-18/contents/table-of-contents</w:t>
      </w:r>
      <w:r w:rsidRPr="00946697">
        <w:rPr>
          <w:rFonts w:cs="Open Sans"/>
        </w:rPr>
        <w:t>&gt;.</w:t>
      </w:r>
    </w:p>
  </w:endnote>
  <w:endnote w:id="686">
    <w:p w14:paraId="246F6953"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iCs/>
        </w:rPr>
        <w:t>Child Protection Australia: 2017</w:t>
      </w:r>
      <w:r>
        <w:rPr>
          <w:rFonts w:cs="Open Sans"/>
          <w:i/>
          <w:iCs/>
        </w:rPr>
        <w:t>–</w:t>
      </w:r>
      <w:r w:rsidRPr="00946697">
        <w:rPr>
          <w:rFonts w:cs="Open Sans"/>
          <w:i/>
          <w:iCs/>
        </w:rPr>
        <w:t>18</w:t>
      </w:r>
      <w:r w:rsidRPr="00946697">
        <w:rPr>
          <w:rFonts w:cs="Open Sans"/>
        </w:rPr>
        <w:t xml:space="preserve"> (</w:t>
      </w:r>
      <w:r>
        <w:rPr>
          <w:rFonts w:cs="Open Sans"/>
        </w:rPr>
        <w:t xml:space="preserve">Report, </w:t>
      </w:r>
      <w:r w:rsidRPr="00946697">
        <w:rPr>
          <w:rFonts w:cs="Open Sans"/>
        </w:rPr>
        <w:t>2019) 62</w:t>
      </w:r>
    </w:p>
    <w:p w14:paraId="612861BA" w14:textId="77777777" w:rsidR="00FD1665" w:rsidRPr="00946697" w:rsidRDefault="00FD1665" w:rsidP="00301892">
      <w:pPr>
        <w:pStyle w:val="EndnoteText"/>
        <w:rPr>
          <w:rFonts w:cs="Open Sans"/>
        </w:rPr>
      </w:pPr>
      <w:r w:rsidRPr="00946697">
        <w:rPr>
          <w:rFonts w:cs="Open Sans"/>
        </w:rPr>
        <w:t>&lt;</w:t>
      </w:r>
      <w:r w:rsidRPr="003E307D">
        <w:rPr>
          <w:rFonts w:cs="Open Sans"/>
        </w:rPr>
        <w:t>www.aihw.gov.au/reports/child-protection/child-protection-australia-2017-18/contents/table-of-contents</w:t>
      </w:r>
      <w:r w:rsidRPr="00946697">
        <w:rPr>
          <w:rFonts w:cs="Open Sans"/>
        </w:rPr>
        <w:t>&gt;.</w:t>
      </w:r>
    </w:p>
  </w:endnote>
  <w:endnote w:id="687">
    <w:p w14:paraId="653A0ED6"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iCs/>
        </w:rPr>
        <w:t>Child Protection Australia: 2017</w:t>
      </w:r>
      <w:r>
        <w:rPr>
          <w:rFonts w:cs="Open Sans"/>
          <w:i/>
          <w:iCs/>
        </w:rPr>
        <w:t>–</w:t>
      </w:r>
      <w:r w:rsidRPr="00946697">
        <w:rPr>
          <w:rFonts w:cs="Open Sans"/>
          <w:i/>
          <w:iCs/>
        </w:rPr>
        <w:t>18</w:t>
      </w:r>
      <w:r w:rsidRPr="00946697">
        <w:rPr>
          <w:rFonts w:cs="Open Sans"/>
        </w:rPr>
        <w:t xml:space="preserve"> (</w:t>
      </w:r>
      <w:r>
        <w:rPr>
          <w:rFonts w:cs="Open Sans"/>
        </w:rPr>
        <w:t xml:space="preserve">Report, </w:t>
      </w:r>
      <w:r w:rsidRPr="00946697">
        <w:rPr>
          <w:rFonts w:cs="Open Sans"/>
        </w:rPr>
        <w:t xml:space="preserve">2019) 58 </w:t>
      </w:r>
    </w:p>
    <w:p w14:paraId="7F5801A7" w14:textId="77777777" w:rsidR="00FD1665" w:rsidRPr="00946697" w:rsidRDefault="00FD1665" w:rsidP="00301892">
      <w:pPr>
        <w:pStyle w:val="EndnoteText"/>
        <w:rPr>
          <w:rFonts w:cs="Open Sans"/>
        </w:rPr>
      </w:pPr>
      <w:r w:rsidRPr="00946697">
        <w:rPr>
          <w:rFonts w:cs="Open Sans"/>
        </w:rPr>
        <w:t>&lt;</w:t>
      </w:r>
      <w:r w:rsidRPr="003E307D">
        <w:rPr>
          <w:rFonts w:cs="Open Sans"/>
        </w:rPr>
        <w:t>www.aihw.gov.au/reports/child-protection/child-protection-australia-2017-18/contents/table-of-contents</w:t>
      </w:r>
      <w:r w:rsidRPr="00946697">
        <w:rPr>
          <w:rFonts w:cs="Open Sans"/>
        </w:rPr>
        <w:t>&gt;.</w:t>
      </w:r>
    </w:p>
  </w:endnote>
  <w:endnote w:id="688">
    <w:p w14:paraId="487D3F50"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iCs/>
        </w:rPr>
        <w:t>Child Protection Australia: 2017</w:t>
      </w:r>
      <w:r>
        <w:rPr>
          <w:rFonts w:cs="Open Sans"/>
          <w:i/>
          <w:iCs/>
        </w:rPr>
        <w:t>–</w:t>
      </w:r>
      <w:r w:rsidRPr="00946697">
        <w:rPr>
          <w:rFonts w:cs="Open Sans"/>
          <w:i/>
          <w:iCs/>
        </w:rPr>
        <w:t>18</w:t>
      </w:r>
      <w:r w:rsidRPr="00946697">
        <w:rPr>
          <w:rFonts w:cs="Open Sans"/>
        </w:rPr>
        <w:t xml:space="preserve"> (</w:t>
      </w:r>
      <w:r>
        <w:rPr>
          <w:rFonts w:cs="Open Sans"/>
        </w:rPr>
        <w:t xml:space="preserve">Report, </w:t>
      </w:r>
      <w:r w:rsidRPr="00946697">
        <w:rPr>
          <w:rFonts w:cs="Open Sans"/>
        </w:rPr>
        <w:t>2019) 30</w:t>
      </w:r>
    </w:p>
    <w:p w14:paraId="07F2C359" w14:textId="77777777" w:rsidR="00FD1665" w:rsidRPr="00946697" w:rsidRDefault="00FD1665" w:rsidP="00301892">
      <w:pPr>
        <w:pStyle w:val="EndnoteText"/>
        <w:rPr>
          <w:rFonts w:cs="Open Sans"/>
        </w:rPr>
      </w:pPr>
      <w:r w:rsidRPr="00946697">
        <w:rPr>
          <w:rFonts w:cs="Open Sans"/>
        </w:rPr>
        <w:t>&lt;</w:t>
      </w:r>
      <w:r w:rsidRPr="003E307D">
        <w:rPr>
          <w:rFonts w:cs="Open Sans"/>
        </w:rPr>
        <w:t>www.aihw.gov.au/reports/child-protection/child-protection-australia-2017-18/contents/table-of-contents</w:t>
      </w:r>
      <w:r w:rsidRPr="00946697">
        <w:rPr>
          <w:rFonts w:cs="Open Sans"/>
        </w:rPr>
        <w:t>&gt;.</w:t>
      </w:r>
    </w:p>
  </w:endnote>
  <w:endnote w:id="689">
    <w:p w14:paraId="073CD44C" w14:textId="77777777" w:rsidR="00FD1665" w:rsidRDefault="00FD1665" w:rsidP="00301892">
      <w:pPr>
        <w:pStyle w:val="EndnoteText"/>
      </w:pPr>
      <w:r>
        <w:rPr>
          <w:rStyle w:val="EndnoteReference"/>
        </w:rPr>
        <w:endnoteRef/>
      </w:r>
      <w:r>
        <w:t xml:space="preserve"> Australian Institute of Family Studies, </w:t>
      </w:r>
      <w:r>
        <w:rPr>
          <w:i/>
          <w:iCs/>
        </w:rPr>
        <w:t xml:space="preserve">Enhancing the implementation of the Aboriginal and Torres Strait Islander Chid Placement Principle: Policy and practice considerations </w:t>
      </w:r>
      <w:r>
        <w:t xml:space="preserve">(2015) </w:t>
      </w:r>
    </w:p>
  </w:endnote>
  <w:endnote w:id="690">
    <w:p w14:paraId="43A92C78"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Australian Institute of Family Studies, </w:t>
      </w:r>
      <w:r w:rsidRPr="00946697">
        <w:rPr>
          <w:rFonts w:cs="Open Sans"/>
          <w:i/>
          <w:iCs/>
        </w:rPr>
        <w:t xml:space="preserve">Enhancing the implementation of the Aboriginal and Torres Strait Islander Chid Placement Principle: Policy and practice considerations, </w:t>
      </w:r>
      <w:r w:rsidRPr="00946697">
        <w:rPr>
          <w:rFonts w:cs="Open Sans"/>
        </w:rPr>
        <w:t xml:space="preserve">(2015) </w:t>
      </w:r>
      <w:r w:rsidRPr="00946697">
        <w:rPr>
          <w:rFonts w:cs="Open Sans"/>
          <w:i/>
          <w:iCs/>
        </w:rPr>
        <w:t xml:space="preserve"> </w:t>
      </w:r>
    </w:p>
  </w:endnote>
  <w:endnote w:id="691">
    <w:p w14:paraId="4C1BCEA9"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iCs/>
        </w:rPr>
        <w:t>Child Protection Australia: 2017-18</w:t>
      </w:r>
      <w:r w:rsidRPr="00946697">
        <w:rPr>
          <w:rFonts w:cs="Open Sans"/>
        </w:rPr>
        <w:t xml:space="preserve"> (</w:t>
      </w:r>
      <w:r>
        <w:rPr>
          <w:rFonts w:cs="Open Sans"/>
        </w:rPr>
        <w:t xml:space="preserve">Report, </w:t>
      </w:r>
      <w:r w:rsidRPr="00946697">
        <w:rPr>
          <w:rFonts w:cs="Open Sans"/>
        </w:rPr>
        <w:t>2019) 55</w:t>
      </w:r>
    </w:p>
    <w:p w14:paraId="61D405C8" w14:textId="77777777" w:rsidR="00FD1665" w:rsidRPr="00946697" w:rsidRDefault="00FD1665" w:rsidP="00301892">
      <w:pPr>
        <w:pStyle w:val="EndnoteText"/>
        <w:rPr>
          <w:rFonts w:cs="Open Sans"/>
        </w:rPr>
      </w:pPr>
      <w:r w:rsidRPr="00946697">
        <w:rPr>
          <w:rFonts w:cs="Open Sans"/>
        </w:rPr>
        <w:t>&lt;</w:t>
      </w:r>
      <w:r w:rsidRPr="003E307D">
        <w:rPr>
          <w:rFonts w:cs="Open Sans"/>
        </w:rPr>
        <w:t>www.aihw.gov.au/reports/child-protection/child-protection-australia-2017-18/contents/table-of-contents</w:t>
      </w:r>
      <w:r w:rsidRPr="00946697">
        <w:rPr>
          <w:rFonts w:cs="Open Sans"/>
        </w:rPr>
        <w:t>&gt;.</w:t>
      </w:r>
    </w:p>
  </w:endnote>
  <w:endnote w:id="692">
    <w:p w14:paraId="6D2EE094"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w:t>
      </w:r>
      <w:r w:rsidRPr="00946697">
        <w:rPr>
          <w:rFonts w:cs="Open Sans"/>
          <w:szCs w:val="24"/>
        </w:rPr>
        <w:t xml:space="preserve">United Nations Committee on the Rights of the Child, </w:t>
      </w:r>
      <w:r w:rsidRPr="00946697">
        <w:rPr>
          <w:rFonts w:cs="Open Sans"/>
          <w:i/>
          <w:iCs/>
          <w:szCs w:val="24"/>
        </w:rPr>
        <w:t>Concluding Observations on the Combined Fifth and Sixth Periodic Reports of Australia</w:t>
      </w:r>
      <w:r w:rsidRPr="00946697">
        <w:rPr>
          <w:rFonts w:cs="Open Sans"/>
          <w:szCs w:val="24"/>
        </w:rPr>
        <w:t xml:space="preserve">, 82nd Sess, UN Doc CRC/C/AUS/CO/5-6 (30 September 2019) </w:t>
      </w:r>
      <w:r>
        <w:rPr>
          <w:rFonts w:cs="Open Sans"/>
        </w:rPr>
        <w:t>p</w:t>
      </w:r>
      <w:r w:rsidRPr="00946697">
        <w:rPr>
          <w:rFonts w:cs="Open Sans"/>
        </w:rPr>
        <w:t>ara 34(d).</w:t>
      </w:r>
    </w:p>
  </w:endnote>
  <w:endnote w:id="693">
    <w:p w14:paraId="6F72DD46"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Commonwealth, </w:t>
      </w:r>
      <w:r w:rsidRPr="00946697">
        <w:rPr>
          <w:rFonts w:cs="Open Sans"/>
          <w:i/>
        </w:rPr>
        <w:t>Australian Early Development Census National Report 2015</w:t>
      </w:r>
      <w:r w:rsidRPr="00946697">
        <w:rPr>
          <w:rFonts w:cs="Open Sans"/>
        </w:rPr>
        <w:t xml:space="preserve"> (2016) 5 &lt;</w:t>
      </w:r>
      <w:r w:rsidRPr="003E307D">
        <w:rPr>
          <w:rFonts w:cs="Open Sans"/>
        </w:rPr>
        <w:t>https://www.aedc.gov.au/resources/detail/2015-aedc-national-report</w:t>
      </w:r>
      <w:r w:rsidRPr="00946697">
        <w:rPr>
          <w:rFonts w:cs="Open Sans"/>
        </w:rPr>
        <w:t>&gt;.</w:t>
      </w:r>
    </w:p>
  </w:endnote>
  <w:endnote w:id="694">
    <w:p w14:paraId="249FA969" w14:textId="77777777" w:rsidR="00FD1665" w:rsidRPr="00946697" w:rsidRDefault="00FD1665" w:rsidP="00301892">
      <w:pPr>
        <w:pStyle w:val="EndnoteText"/>
        <w:rPr>
          <w:rFonts w:cs="Open Sans"/>
        </w:rPr>
      </w:pPr>
      <w:r w:rsidRPr="00946697">
        <w:rPr>
          <w:rStyle w:val="EndnoteReference"/>
        </w:rPr>
        <w:endnoteRef/>
      </w:r>
      <w:r w:rsidRPr="00946697">
        <w:rPr>
          <w:rFonts w:cs="Open Sans"/>
        </w:rPr>
        <w:t xml:space="preserve"> Commonwealth, </w:t>
      </w:r>
      <w:r w:rsidRPr="00946697">
        <w:rPr>
          <w:rFonts w:cs="Open Sans"/>
          <w:i/>
        </w:rPr>
        <w:t>Australian Early Development Census National Report 2015</w:t>
      </w:r>
      <w:r w:rsidRPr="00946697">
        <w:rPr>
          <w:rFonts w:cs="Open Sans"/>
        </w:rPr>
        <w:t xml:space="preserve"> (2016) 31-2 &lt;</w:t>
      </w:r>
      <w:r w:rsidRPr="003E307D">
        <w:rPr>
          <w:rFonts w:cs="Open Sans"/>
        </w:rPr>
        <w:t>https://www.aedc.gov.au/resources/detail/2015-aedc-national-report</w:t>
      </w:r>
      <w:r w:rsidRPr="00946697">
        <w:rPr>
          <w:rFonts w:cs="Open Sans"/>
        </w:rPr>
        <w:t>&gt;.</w:t>
      </w:r>
    </w:p>
  </w:endnote>
  <w:endnote w:id="695">
    <w:p w14:paraId="1C32F90A" w14:textId="77777777" w:rsidR="00FD1665" w:rsidRPr="00946697" w:rsidRDefault="00FD1665" w:rsidP="00301892">
      <w:pPr>
        <w:pStyle w:val="EndnoteText"/>
        <w:rPr>
          <w:rFonts w:cs="Open Sans"/>
          <w:i/>
        </w:rPr>
      </w:pPr>
      <w:r w:rsidRPr="00946697">
        <w:rPr>
          <w:rStyle w:val="EndnoteReference"/>
        </w:rPr>
        <w:endnoteRef/>
      </w:r>
      <w:r w:rsidRPr="00946697">
        <w:rPr>
          <w:rFonts w:cs="Open Sans"/>
        </w:rPr>
        <w:t xml:space="preserve">Department of Prime Minister and Cabinet, </w:t>
      </w:r>
      <w:r w:rsidRPr="00946697">
        <w:rPr>
          <w:rFonts w:cs="Open Sans"/>
          <w:i/>
          <w:iCs/>
        </w:rPr>
        <w:t>Closing the Gap Report</w:t>
      </w:r>
      <w:r w:rsidRPr="00946697">
        <w:rPr>
          <w:rFonts w:cs="Open Sans"/>
          <w:i/>
        </w:rPr>
        <w:t>: Prime Minister’s Report</w:t>
      </w:r>
      <w:r w:rsidRPr="00946697">
        <w:rPr>
          <w:rFonts w:cs="Open Sans"/>
          <w:i/>
          <w:iCs/>
        </w:rPr>
        <w:t xml:space="preserve"> 2019</w:t>
      </w:r>
      <w:r w:rsidRPr="00946697">
        <w:rPr>
          <w:rFonts w:cs="Open Sans"/>
        </w:rPr>
        <w:t xml:space="preserve"> (2019) 10 &lt;</w:t>
      </w:r>
      <w:r w:rsidRPr="003E307D">
        <w:rPr>
          <w:rFonts w:cs="Open Sans"/>
        </w:rPr>
        <w:t>https://ctgreport.niaa.gov.au/</w:t>
      </w:r>
      <w:r w:rsidRPr="00946697">
        <w:rPr>
          <w:rFonts w:cs="Open Sans"/>
        </w:rPr>
        <w:t>&gt;.</w:t>
      </w:r>
      <w:r>
        <w:rPr>
          <w:rFonts w:cs="Open Sans"/>
        </w:rPr>
        <w:t>.</w:t>
      </w:r>
    </w:p>
  </w:endnote>
  <w:endnote w:id="696">
    <w:p w14:paraId="6A09DA0D" w14:textId="77777777" w:rsidR="00FD1665" w:rsidRPr="00946697" w:rsidRDefault="00FD1665" w:rsidP="00E51619">
      <w:pPr>
        <w:pStyle w:val="EndnoteText"/>
        <w:rPr>
          <w:rFonts w:cs="Open Sans"/>
        </w:rPr>
      </w:pPr>
      <w:r w:rsidRPr="00946697">
        <w:rPr>
          <w:rStyle w:val="EndnoteReference"/>
        </w:rPr>
        <w:endnoteRef/>
      </w:r>
      <w:r w:rsidRPr="00946697">
        <w:rPr>
          <w:rFonts w:cs="Open Sans"/>
        </w:rPr>
        <w:t xml:space="preserve"> Department of Prime Minister and Cabinet, </w:t>
      </w:r>
      <w:r w:rsidRPr="00946697">
        <w:rPr>
          <w:rFonts w:cs="Open Sans"/>
          <w:i/>
          <w:iCs/>
        </w:rPr>
        <w:t>Closing the Gap Report</w:t>
      </w:r>
      <w:r w:rsidRPr="00946697">
        <w:rPr>
          <w:rFonts w:cs="Open Sans"/>
          <w:i/>
        </w:rPr>
        <w:t>: Prime Minister’s Report</w:t>
      </w:r>
      <w:r w:rsidRPr="00946697">
        <w:rPr>
          <w:rFonts w:cs="Open Sans"/>
          <w:i/>
          <w:iCs/>
        </w:rPr>
        <w:t xml:space="preserve"> 2019</w:t>
      </w:r>
      <w:r w:rsidRPr="00946697">
        <w:rPr>
          <w:rFonts w:cs="Open Sans"/>
        </w:rPr>
        <w:t xml:space="preserve"> (2019) 10 &lt;</w:t>
      </w:r>
      <w:r w:rsidRPr="003E307D">
        <w:rPr>
          <w:rFonts w:cs="Open Sans"/>
        </w:rPr>
        <w:t>https://ctgreport.niaa.gov.au/</w:t>
      </w:r>
      <w:r w:rsidRPr="00946697">
        <w:rPr>
          <w:rFonts w:cs="Open Sans"/>
        </w:rPr>
        <w:t>&gt;.</w:t>
      </w:r>
    </w:p>
  </w:endnote>
  <w:endnote w:id="697">
    <w:p w14:paraId="16FF1DBC" w14:textId="77777777" w:rsidR="00FD1665" w:rsidRPr="00946697" w:rsidRDefault="00FD1665" w:rsidP="00E51619">
      <w:pPr>
        <w:pStyle w:val="EndnoteText"/>
        <w:rPr>
          <w:rFonts w:cs="Open Sans"/>
        </w:rPr>
      </w:pPr>
      <w:r w:rsidRPr="00946697">
        <w:rPr>
          <w:rStyle w:val="EndnoteReference"/>
        </w:rPr>
        <w:endnoteRef/>
      </w:r>
      <w:r w:rsidRPr="00946697">
        <w:rPr>
          <w:rFonts w:cs="Open Sans"/>
        </w:rPr>
        <w:t xml:space="preserve"> Australian Bureau of Statistics,</w:t>
      </w:r>
      <w:r w:rsidRPr="00946697">
        <w:rPr>
          <w:rFonts w:cs="Open Sans"/>
          <w:i/>
        </w:rPr>
        <w:t xml:space="preserve"> 4221.0</w:t>
      </w:r>
      <w:r w:rsidRPr="00946697">
        <w:rPr>
          <w:rFonts w:cs="Open Sans"/>
        </w:rPr>
        <w:t xml:space="preserve"> </w:t>
      </w:r>
      <w:r w:rsidRPr="00946697">
        <w:rPr>
          <w:rFonts w:cs="Open Sans"/>
          <w:i/>
        </w:rPr>
        <w:t xml:space="preserve">Schools Australia </w:t>
      </w:r>
      <w:r w:rsidRPr="00946697">
        <w:rPr>
          <w:rFonts w:cs="Open Sans"/>
        </w:rPr>
        <w:t>2018 (8 March 2019) &lt;</w:t>
      </w:r>
      <w:r w:rsidRPr="003E307D">
        <w:rPr>
          <w:rFonts w:cs="Open Sans"/>
        </w:rPr>
        <w:t>https://www.abs.gov.au/ausstats/abs@.nsf/mf/4221.0</w:t>
      </w:r>
      <w:r w:rsidRPr="00946697">
        <w:rPr>
          <w:rFonts w:cs="Open Sans"/>
        </w:rPr>
        <w:t>&gt;</w:t>
      </w:r>
      <w:r>
        <w:rPr>
          <w:rFonts w:cs="Open Sans"/>
        </w:rPr>
        <w:t>.</w:t>
      </w:r>
    </w:p>
  </w:endnote>
  <w:endnote w:id="698">
    <w:p w14:paraId="5424762F" w14:textId="77777777" w:rsidR="00FD1665" w:rsidRPr="00946697" w:rsidRDefault="00FD1665" w:rsidP="00E51619">
      <w:pPr>
        <w:pStyle w:val="EndnoteText"/>
        <w:rPr>
          <w:rFonts w:cs="Open Sans"/>
        </w:rPr>
      </w:pPr>
      <w:r w:rsidRPr="00946697">
        <w:rPr>
          <w:rStyle w:val="EndnoteReference"/>
        </w:rPr>
        <w:endnoteRef/>
      </w:r>
      <w:r w:rsidRPr="00946697">
        <w:rPr>
          <w:rFonts w:cs="Open Sans"/>
        </w:rPr>
        <w:t xml:space="preserve"> Australian Bureau of Statistics,</w:t>
      </w:r>
      <w:r w:rsidRPr="00946697">
        <w:rPr>
          <w:rFonts w:cs="Open Sans"/>
          <w:i/>
        </w:rPr>
        <w:t xml:space="preserve"> 4221.0</w:t>
      </w:r>
      <w:r w:rsidRPr="00946697">
        <w:rPr>
          <w:rFonts w:cs="Open Sans"/>
        </w:rPr>
        <w:t xml:space="preserve"> </w:t>
      </w:r>
      <w:r w:rsidRPr="00946697">
        <w:rPr>
          <w:rFonts w:cs="Open Sans"/>
          <w:i/>
        </w:rPr>
        <w:t xml:space="preserve">Schools Australia </w:t>
      </w:r>
      <w:r w:rsidRPr="00946697">
        <w:rPr>
          <w:rFonts w:cs="Open Sans"/>
        </w:rPr>
        <w:t>2017 (2 February 2018) &lt;</w:t>
      </w:r>
      <w:r w:rsidRPr="003E307D">
        <w:rPr>
          <w:rFonts w:cs="Open Sans"/>
        </w:rPr>
        <w:t>www.abs.gov.au/AUSSTATS/abs@.nsf/mf/4221.0</w:t>
      </w:r>
      <w:r w:rsidRPr="003E307D">
        <w:rPr>
          <w:rStyle w:val="Hyperlink"/>
          <w:rFonts w:cs="Open Sans"/>
        </w:rPr>
        <w:t>&gt;</w:t>
      </w:r>
      <w:r w:rsidRPr="003E307D">
        <w:rPr>
          <w:rFonts w:cs="Open Sans"/>
        </w:rPr>
        <w:t>.</w:t>
      </w:r>
    </w:p>
  </w:endnote>
  <w:endnote w:id="699">
    <w:p w14:paraId="15D6CE75" w14:textId="77777777" w:rsidR="00FD1665" w:rsidRPr="00946697" w:rsidRDefault="00FD1665" w:rsidP="00E51619">
      <w:pPr>
        <w:pStyle w:val="EndnoteText"/>
        <w:rPr>
          <w:rFonts w:cs="Open Sans"/>
          <w:lang w:val="en-US"/>
        </w:rPr>
      </w:pPr>
      <w:r w:rsidRPr="00946697">
        <w:rPr>
          <w:rStyle w:val="EndnoteReference"/>
        </w:rPr>
        <w:endnoteRef/>
      </w:r>
      <w:r w:rsidRPr="00946697">
        <w:rPr>
          <w:rFonts w:cs="Open Sans"/>
        </w:rPr>
        <w:t xml:space="preserve"> Department of Prime Minister and Cabinet, </w:t>
      </w:r>
      <w:r w:rsidRPr="00946697">
        <w:rPr>
          <w:rFonts w:cs="Open Sans"/>
          <w:i/>
          <w:iCs/>
        </w:rPr>
        <w:t>Closing the Gap Report</w:t>
      </w:r>
      <w:r w:rsidRPr="00946697">
        <w:rPr>
          <w:rFonts w:cs="Open Sans"/>
          <w:i/>
        </w:rPr>
        <w:t>: Prime Minister’s Report</w:t>
      </w:r>
      <w:r w:rsidRPr="00946697">
        <w:rPr>
          <w:rFonts w:cs="Open Sans"/>
          <w:i/>
          <w:iCs/>
        </w:rPr>
        <w:t xml:space="preserve"> 2019</w:t>
      </w:r>
      <w:r w:rsidRPr="00946697">
        <w:rPr>
          <w:rFonts w:cs="Open Sans"/>
        </w:rPr>
        <w:t xml:space="preserve"> (2019) 10 &lt;</w:t>
      </w:r>
      <w:r w:rsidRPr="003E307D">
        <w:rPr>
          <w:rFonts w:cs="Open Sans"/>
        </w:rPr>
        <w:t>https://ctgreport.niaa.gov.au/sites/default/files/ctg-report-20193872.pdf?a=1</w:t>
      </w:r>
      <w:r w:rsidRPr="00946697">
        <w:rPr>
          <w:rFonts w:cs="Open Sans"/>
        </w:rPr>
        <w:t>&gt;</w:t>
      </w:r>
      <w:r>
        <w:rPr>
          <w:rFonts w:cs="Open Sans"/>
        </w:rPr>
        <w:t>.</w:t>
      </w:r>
    </w:p>
  </w:endnote>
  <w:endnote w:id="700">
    <w:p w14:paraId="6CBB08C3" w14:textId="77777777" w:rsidR="00FD1665" w:rsidRPr="00946697" w:rsidRDefault="00FD1665" w:rsidP="00E51619">
      <w:pPr>
        <w:pStyle w:val="EndnoteText"/>
        <w:rPr>
          <w:rFonts w:cs="Open Sans"/>
        </w:rPr>
      </w:pPr>
      <w:r w:rsidRPr="00946697">
        <w:rPr>
          <w:rStyle w:val="EndnoteReference"/>
        </w:rPr>
        <w:endnoteRef/>
      </w:r>
      <w:r w:rsidRPr="00946697">
        <w:rPr>
          <w:rFonts w:cs="Open Sans"/>
        </w:rPr>
        <w:t xml:space="preserve"> Australian Curriculum, Assessment and Reporting Authority, </w:t>
      </w:r>
      <w:r w:rsidRPr="00946697">
        <w:rPr>
          <w:rFonts w:cs="Open Sans"/>
          <w:i/>
        </w:rPr>
        <w:t>National Assessment Program— Literacy and Numeracy: Achievement in Reading, Writing, Language Conventions and Numeracy: National Report for 2017</w:t>
      </w:r>
      <w:r w:rsidRPr="00946697">
        <w:rPr>
          <w:rFonts w:cs="Open Sans"/>
        </w:rPr>
        <w:t xml:space="preserve"> (2017) 263–66, 284–87.</w:t>
      </w:r>
    </w:p>
  </w:endnote>
  <w:endnote w:id="701">
    <w:p w14:paraId="1CE59A0C" w14:textId="77777777" w:rsidR="00FD1665" w:rsidRPr="00946697" w:rsidRDefault="00FD1665" w:rsidP="00E51619">
      <w:pPr>
        <w:pStyle w:val="EndnoteText"/>
        <w:rPr>
          <w:rFonts w:cs="Open Sans"/>
        </w:rPr>
      </w:pPr>
      <w:r w:rsidRPr="00946697">
        <w:rPr>
          <w:rStyle w:val="EndnoteReference"/>
        </w:rPr>
        <w:endnoteRef/>
      </w:r>
      <w:r w:rsidRPr="00946697">
        <w:rPr>
          <w:rFonts w:cs="Open Sans"/>
        </w:rPr>
        <w:t xml:space="preserve"> Department of Prime Minister and Cabinet, </w:t>
      </w:r>
      <w:r w:rsidRPr="00946697">
        <w:rPr>
          <w:rFonts w:cs="Open Sans"/>
          <w:i/>
          <w:iCs/>
        </w:rPr>
        <w:t>Closing the Gap Report</w:t>
      </w:r>
      <w:r w:rsidRPr="00946697">
        <w:rPr>
          <w:rFonts w:cs="Open Sans"/>
          <w:i/>
        </w:rPr>
        <w:t>: Prime Minister’s Report</w:t>
      </w:r>
      <w:r w:rsidRPr="00946697">
        <w:rPr>
          <w:rFonts w:cs="Open Sans"/>
          <w:i/>
          <w:iCs/>
        </w:rPr>
        <w:t xml:space="preserve"> 2019</w:t>
      </w:r>
      <w:r w:rsidRPr="00946697">
        <w:rPr>
          <w:rFonts w:cs="Open Sans"/>
        </w:rPr>
        <w:t xml:space="preserve"> (2019) 10 &lt;</w:t>
      </w:r>
      <w:r w:rsidRPr="003E307D">
        <w:rPr>
          <w:rFonts w:cs="Open Sans"/>
        </w:rPr>
        <w:t>https://ctgreport.niaa.gov.au/</w:t>
      </w:r>
      <w:r w:rsidRPr="00946697">
        <w:rPr>
          <w:rFonts w:cs="Open Sans"/>
        </w:rPr>
        <w:t>&gt;.</w:t>
      </w:r>
    </w:p>
  </w:endnote>
  <w:endnote w:id="702">
    <w:p w14:paraId="2F537C7A" w14:textId="77777777" w:rsidR="00FD1665" w:rsidRPr="00946697" w:rsidRDefault="00FD1665" w:rsidP="00E51619">
      <w:pPr>
        <w:pStyle w:val="EndnoteText"/>
        <w:contextualSpacing/>
        <w:rPr>
          <w:rFonts w:cs="Open Sans"/>
        </w:rPr>
      </w:pPr>
      <w:r w:rsidRPr="00946697">
        <w:rPr>
          <w:rStyle w:val="EndnoteReference"/>
        </w:rPr>
        <w:endnoteRef/>
      </w:r>
      <w:r w:rsidRPr="00946697">
        <w:rPr>
          <w:rFonts w:cs="Open Sans"/>
        </w:rPr>
        <w:t xml:space="preserve"> Department of Prime Minister and Cabinet, </w:t>
      </w:r>
      <w:r w:rsidRPr="00946697">
        <w:rPr>
          <w:rFonts w:cs="Open Sans"/>
          <w:i/>
          <w:iCs/>
        </w:rPr>
        <w:t>Closing the Gap Report</w:t>
      </w:r>
      <w:r w:rsidRPr="00946697">
        <w:rPr>
          <w:rFonts w:cs="Open Sans"/>
          <w:i/>
        </w:rPr>
        <w:t>: Prime Minister’s Report</w:t>
      </w:r>
      <w:r w:rsidRPr="00946697">
        <w:rPr>
          <w:rFonts w:cs="Open Sans"/>
          <w:i/>
          <w:iCs/>
        </w:rPr>
        <w:t xml:space="preserve"> 2018</w:t>
      </w:r>
      <w:r w:rsidRPr="00946697">
        <w:rPr>
          <w:rFonts w:cs="Open Sans"/>
        </w:rPr>
        <w:t xml:space="preserve"> (2018) 12 &lt;</w:t>
      </w:r>
      <w:r w:rsidRPr="003E307D">
        <w:rPr>
          <w:rFonts w:cs="Open Sans"/>
        </w:rPr>
        <w:t>https://closingthegap.pmc.gov.au/sites/default/files/ctg-report-2018.pdf</w:t>
      </w:r>
      <w:r w:rsidRPr="00946697">
        <w:rPr>
          <w:rFonts w:cs="Open Sans"/>
        </w:rPr>
        <w:t>&gt;.</w:t>
      </w:r>
    </w:p>
  </w:endnote>
  <w:endnote w:id="703">
    <w:p w14:paraId="30DB1E0D" w14:textId="77777777" w:rsidR="00FD1665" w:rsidRPr="00946697" w:rsidRDefault="00FD1665" w:rsidP="00E51619">
      <w:pPr>
        <w:pStyle w:val="EndnoteText"/>
        <w:contextualSpacing/>
        <w:rPr>
          <w:rFonts w:cs="Open Sans"/>
          <w:lang w:val="en-US"/>
        </w:rPr>
      </w:pPr>
      <w:r w:rsidRPr="00946697">
        <w:rPr>
          <w:rStyle w:val="EndnoteReference"/>
        </w:rPr>
        <w:endnoteRef/>
      </w:r>
      <w:r w:rsidRPr="00946697">
        <w:rPr>
          <w:rFonts w:cs="Open Sans"/>
        </w:rPr>
        <w:t xml:space="preserve"> </w:t>
      </w:r>
      <w:r w:rsidRPr="00946697">
        <w:rPr>
          <w:rFonts w:cs="Open Sans"/>
          <w:lang w:val="en-US"/>
        </w:rPr>
        <w:t xml:space="preserve">Department of Prime Minister and Cabinet, </w:t>
      </w:r>
      <w:r w:rsidRPr="00946697">
        <w:rPr>
          <w:rFonts w:cs="Open Sans"/>
          <w:i/>
          <w:lang w:val="en-US"/>
        </w:rPr>
        <w:t>Closing the Gap refresh: A joint initiative of the Council of Australian Governments (2018) &lt;</w:t>
      </w:r>
      <w:r w:rsidRPr="003E307D">
        <w:rPr>
          <w:rFonts w:cs="Open Sans"/>
          <w:lang w:val="en-US"/>
        </w:rPr>
        <w:t>https://closingthegaprefresh.pmc.gov.au/about</w:t>
      </w:r>
      <w:r w:rsidRPr="00946697">
        <w:rPr>
          <w:rFonts w:cs="Open Sans"/>
          <w:lang w:val="en-US"/>
        </w:rPr>
        <w:t>&gt;.</w:t>
      </w:r>
    </w:p>
  </w:endnote>
  <w:endnote w:id="704">
    <w:p w14:paraId="611CA85F" w14:textId="77777777" w:rsidR="00FD1665" w:rsidRPr="00946697" w:rsidRDefault="00FD1665" w:rsidP="00E51619">
      <w:pPr>
        <w:pStyle w:val="EndnoteText"/>
        <w:contextualSpacing/>
        <w:rPr>
          <w:rFonts w:cs="Open Sans"/>
        </w:rPr>
      </w:pPr>
      <w:r w:rsidRPr="00946697">
        <w:rPr>
          <w:rStyle w:val="EndnoteReference"/>
        </w:rPr>
        <w:endnoteRef/>
      </w:r>
      <w:r w:rsidRPr="00946697">
        <w:rPr>
          <w:rFonts w:cs="Open Sans"/>
        </w:rPr>
        <w:t xml:space="preserve"> Australian Government, Department of Education and Training, </w:t>
      </w:r>
      <w:r w:rsidRPr="00946697">
        <w:rPr>
          <w:rFonts w:cs="Open Sans"/>
          <w:i/>
          <w:iCs/>
        </w:rPr>
        <w:t>National Partnership on Universal Access to Early Childhood Education and Care 2018-2020</w:t>
      </w:r>
      <w:r w:rsidRPr="00946697">
        <w:rPr>
          <w:rFonts w:cs="Open Sans"/>
        </w:rPr>
        <w:t>, Clause 14</w:t>
      </w:r>
      <w:r>
        <w:rPr>
          <w:rFonts w:cs="Open Sans"/>
        </w:rPr>
        <w:t>.</w:t>
      </w:r>
    </w:p>
  </w:endnote>
  <w:endnote w:id="705">
    <w:p w14:paraId="23742193" w14:textId="77777777" w:rsidR="00FD1665" w:rsidRPr="00946697" w:rsidRDefault="00FD1665" w:rsidP="00E51619">
      <w:pPr>
        <w:pStyle w:val="EndnoteText"/>
        <w:contextualSpacing/>
      </w:pPr>
      <w:r w:rsidRPr="00946697">
        <w:rPr>
          <w:rStyle w:val="EndnoteReference"/>
        </w:rPr>
        <w:endnoteRef/>
      </w:r>
      <w:r w:rsidRPr="00946697">
        <w:rPr>
          <w:rFonts w:cs="Open Sans"/>
        </w:rPr>
        <w:t xml:space="preserve"> Department of Prime Minister and Cabinet, </w:t>
      </w:r>
      <w:r w:rsidRPr="00946697">
        <w:rPr>
          <w:rFonts w:cs="Open Sans"/>
          <w:i/>
          <w:iCs/>
        </w:rPr>
        <w:t>Closing the Gap Report</w:t>
      </w:r>
      <w:r w:rsidRPr="00946697">
        <w:rPr>
          <w:rFonts w:cs="Open Sans"/>
          <w:i/>
        </w:rPr>
        <w:t>: Prime Minister’s Report</w:t>
      </w:r>
      <w:r w:rsidRPr="00946697">
        <w:rPr>
          <w:rFonts w:cs="Open Sans"/>
          <w:i/>
          <w:iCs/>
        </w:rPr>
        <w:t xml:space="preserve"> 2019</w:t>
      </w:r>
      <w:r w:rsidRPr="00946697">
        <w:rPr>
          <w:rFonts w:cs="Open Sans"/>
        </w:rPr>
        <w:t xml:space="preserve"> (2019) 6&lt;</w:t>
      </w:r>
      <w:r w:rsidRPr="003E307D">
        <w:rPr>
          <w:rFonts w:cs="Open Sans"/>
        </w:rPr>
        <w:t>https://ctgreport.niaa.gov.au/sites/default/files/ctg-report-20193872.pdf?a=1</w:t>
      </w:r>
      <w:r w:rsidRPr="00946697">
        <w:rPr>
          <w:rFonts w:cs="Open Sans"/>
        </w:rPr>
        <w:t>&gt;.</w:t>
      </w:r>
    </w:p>
  </w:endnote>
  <w:endnote w:id="706">
    <w:p w14:paraId="3938CECF" w14:textId="77777777" w:rsidR="00FD1665" w:rsidRPr="00946697" w:rsidRDefault="00FD1665" w:rsidP="00E51619">
      <w:pPr>
        <w:pStyle w:val="EndnoteText"/>
        <w:rPr>
          <w:rFonts w:cs="Open Sans"/>
        </w:rPr>
      </w:pPr>
      <w:r w:rsidRPr="00946697">
        <w:rPr>
          <w:rStyle w:val="EndnoteReference"/>
        </w:rPr>
        <w:endnoteRef/>
      </w:r>
      <w:r w:rsidRPr="00946697">
        <w:rPr>
          <w:rFonts w:cs="Open Sans"/>
        </w:rPr>
        <w:t xml:space="preserve"> </w:t>
      </w:r>
      <w:r w:rsidRPr="00946697">
        <w:rPr>
          <w:rFonts w:cs="Open Sans"/>
          <w:szCs w:val="24"/>
        </w:rPr>
        <w:t xml:space="preserve">United Nations Committee on the Rights of the Child, </w:t>
      </w:r>
      <w:r w:rsidRPr="00946697">
        <w:rPr>
          <w:rFonts w:cs="Open Sans"/>
          <w:i/>
          <w:iCs/>
          <w:szCs w:val="24"/>
        </w:rPr>
        <w:t>Concluding Observations on the Combined Fifth and Sixth Periodic Reports of Australia</w:t>
      </w:r>
      <w:r w:rsidRPr="00946697">
        <w:rPr>
          <w:rFonts w:cs="Open Sans"/>
          <w:szCs w:val="24"/>
        </w:rPr>
        <w:t xml:space="preserve">, 82nd Sess, UN Doc CRC/C/AUS/CO/5-6 (30 September 2019) </w:t>
      </w:r>
      <w:r>
        <w:rPr>
          <w:rFonts w:cs="Open Sans"/>
        </w:rPr>
        <w:t>p</w:t>
      </w:r>
      <w:r w:rsidRPr="00946697">
        <w:rPr>
          <w:rFonts w:cs="Open Sans"/>
        </w:rPr>
        <w:t>ara 43(a).</w:t>
      </w:r>
    </w:p>
  </w:endnote>
  <w:endnote w:id="707">
    <w:p w14:paraId="1F3C82AD" w14:textId="77777777" w:rsidR="00FD1665" w:rsidRPr="00946697" w:rsidRDefault="00FD1665" w:rsidP="00E51619">
      <w:pPr>
        <w:pStyle w:val="EndnoteText"/>
        <w:rPr>
          <w:rFonts w:cs="Open Sans"/>
        </w:rPr>
      </w:pPr>
      <w:r w:rsidRPr="00946697">
        <w:rPr>
          <w:rStyle w:val="EndnoteReference"/>
        </w:rPr>
        <w:endnoteRef/>
      </w:r>
      <w:r w:rsidRPr="00946697">
        <w:rPr>
          <w:rFonts w:cs="Open Sans"/>
        </w:rPr>
        <w:t xml:space="preserve"> Australian Bureau of Statistics, </w:t>
      </w:r>
      <w:r w:rsidRPr="00946697">
        <w:rPr>
          <w:rFonts w:cs="Open Sans"/>
          <w:bCs/>
          <w:i/>
        </w:rPr>
        <w:t>2071.0 Census of population and housing: Reflecting Australia stories from the census 2016</w:t>
      </w:r>
      <w:r w:rsidRPr="00946697">
        <w:rPr>
          <w:rFonts w:cs="Open Sans"/>
          <w:bCs/>
        </w:rPr>
        <w:t> (12 July 2018) &lt;</w:t>
      </w:r>
      <w:r w:rsidRPr="003E307D">
        <w:rPr>
          <w:rFonts w:cs="Open Sans"/>
          <w:bCs/>
        </w:rPr>
        <w:t>www.abs.gov.au/AUSSTATS/abs@.nsf/Lookup/2071.0Main+Features1132016?OpenDocument</w:t>
      </w:r>
      <w:r w:rsidRPr="00946697">
        <w:rPr>
          <w:rFonts w:cs="Open Sans"/>
          <w:bCs/>
        </w:rPr>
        <w:t>&gt;.</w:t>
      </w:r>
    </w:p>
  </w:endnote>
  <w:endnote w:id="708">
    <w:p w14:paraId="6F6DE4BC" w14:textId="77777777" w:rsidR="00FD1665" w:rsidRPr="00946697" w:rsidRDefault="00FD1665" w:rsidP="00E51619">
      <w:pPr>
        <w:pStyle w:val="EndnoteText"/>
        <w:rPr>
          <w:rFonts w:cs="Open Sans"/>
        </w:rPr>
      </w:pPr>
      <w:r w:rsidRPr="00946697">
        <w:rPr>
          <w:rStyle w:val="EndnoteReference"/>
        </w:rPr>
        <w:endnoteRef/>
      </w:r>
      <w:r w:rsidRPr="00946697">
        <w:rPr>
          <w:rFonts w:cs="Open Sans"/>
        </w:rPr>
        <w:t xml:space="preserve"> Australian Lawyers for Human Rights Submission No 100 to Australian Human Rights Commission, </w:t>
      </w:r>
      <w:r w:rsidRPr="00946697">
        <w:rPr>
          <w:rFonts w:cs="Open Sans"/>
          <w:i/>
        </w:rPr>
        <w:t>Report under article 44, paragraph 1(b), on the Convention on the Rights of the Child</w:t>
      </w:r>
      <w:r>
        <w:rPr>
          <w:rFonts w:cs="Open Sans"/>
        </w:rPr>
        <w:t xml:space="preserve"> (</w:t>
      </w:r>
      <w:r w:rsidRPr="00946697">
        <w:rPr>
          <w:rFonts w:cs="Open Sans"/>
        </w:rPr>
        <w:t>30 May 2018</w:t>
      </w:r>
      <w:r>
        <w:rPr>
          <w:rFonts w:cs="Open Sans"/>
        </w:rPr>
        <w:t>)</w:t>
      </w:r>
      <w:r w:rsidRPr="00946697">
        <w:rPr>
          <w:rFonts w:cs="Open Sans"/>
        </w:rPr>
        <w:t xml:space="preserve">; NSW Aboriginal Education Consultative Group Submission No 102 to Australian Human Rights Commission, </w:t>
      </w:r>
      <w:r w:rsidRPr="00946697">
        <w:rPr>
          <w:rFonts w:cs="Open Sans"/>
          <w:i/>
        </w:rPr>
        <w:t>Report under article 44, paragraph 1(b), on the Convention on the Rights of the Child</w:t>
      </w:r>
      <w:r w:rsidRPr="00946697">
        <w:rPr>
          <w:rFonts w:cs="Open Sans"/>
        </w:rPr>
        <w:t xml:space="preserve"> </w:t>
      </w:r>
      <w:r>
        <w:rPr>
          <w:rFonts w:cs="Open Sans"/>
        </w:rPr>
        <w:t>(</w:t>
      </w:r>
      <w:r w:rsidRPr="00946697">
        <w:rPr>
          <w:rFonts w:cs="Open Sans"/>
        </w:rPr>
        <w:t>30 May 2018</w:t>
      </w:r>
      <w:r>
        <w:rPr>
          <w:rFonts w:cs="Open Sans"/>
        </w:rPr>
        <w:t>)</w:t>
      </w:r>
      <w:r w:rsidRPr="00946697">
        <w:rPr>
          <w:rFonts w:cs="Open Sans"/>
        </w:rPr>
        <w:t>.</w:t>
      </w:r>
    </w:p>
  </w:endnote>
  <w:endnote w:id="709">
    <w:p w14:paraId="65ED01D9" w14:textId="77777777" w:rsidR="00FD1665" w:rsidRPr="00946697" w:rsidRDefault="00FD1665" w:rsidP="00E51619">
      <w:pPr>
        <w:pStyle w:val="EndnoteText"/>
        <w:rPr>
          <w:rFonts w:cs="Open Sans"/>
        </w:rPr>
      </w:pPr>
      <w:r w:rsidRPr="00946697">
        <w:rPr>
          <w:rStyle w:val="EndnoteReference"/>
        </w:rPr>
        <w:endnoteRef/>
      </w:r>
      <w:r w:rsidRPr="00946697">
        <w:rPr>
          <w:rFonts w:cs="Open Sans"/>
        </w:rPr>
        <w:t xml:space="preserve"> Senate Standing Committee on Indigenous Affairs, </w:t>
      </w:r>
      <w:r w:rsidRPr="00946697">
        <w:rPr>
          <w:rFonts w:cs="Open Sans"/>
          <w:i/>
        </w:rPr>
        <w:t>The Power of Education: From surviving to thriving Educational Opportunities for Aboriginal and Torres Strait Islander Students</w:t>
      </w:r>
      <w:r w:rsidRPr="00946697">
        <w:rPr>
          <w:rFonts w:cs="Open Sans"/>
        </w:rPr>
        <w:t xml:space="preserve"> (2017) 46.</w:t>
      </w:r>
    </w:p>
  </w:endnote>
  <w:endnote w:id="710">
    <w:p w14:paraId="506CBDEB" w14:textId="77777777" w:rsidR="00FD1665" w:rsidRPr="003D35A2" w:rsidRDefault="00FD1665" w:rsidP="00E51619">
      <w:pPr>
        <w:pStyle w:val="EndnoteText"/>
        <w:contextualSpacing/>
        <w:rPr>
          <w:rFonts w:cs="Open Sans"/>
        </w:rPr>
      </w:pPr>
      <w:r w:rsidRPr="003D35A2">
        <w:rPr>
          <w:rStyle w:val="EndnoteReference"/>
        </w:rPr>
        <w:endnoteRef/>
      </w:r>
      <w:r w:rsidRPr="003D35A2">
        <w:rPr>
          <w:rFonts w:cs="Open Sans"/>
        </w:rPr>
        <w:t xml:space="preserve"> </w:t>
      </w:r>
      <w:r w:rsidRPr="00405112">
        <w:rPr>
          <w:rFonts w:cs="Open Sans"/>
        </w:rPr>
        <w:t xml:space="preserve">United Nations Committee on the Rights of the Child, </w:t>
      </w:r>
      <w:r w:rsidRPr="00405112">
        <w:rPr>
          <w:rFonts w:cs="Open Sans"/>
          <w:i/>
          <w:iCs/>
        </w:rPr>
        <w:t>Concluding Observations on the Combined Fifth and Sixth Periodic Reports of Australia</w:t>
      </w:r>
      <w:r w:rsidRPr="00405112">
        <w:rPr>
          <w:rFonts w:cs="Open Sans"/>
        </w:rPr>
        <w:t xml:space="preserve">, 82nd Sess, UN Doc CRC/C/AUS/CO/5-6 (30 September 2019) </w:t>
      </w:r>
      <w:r>
        <w:rPr>
          <w:rFonts w:cs="Open Sans"/>
        </w:rPr>
        <w:t xml:space="preserve">para </w:t>
      </w:r>
      <w:r w:rsidRPr="003D35A2">
        <w:rPr>
          <w:rFonts w:cs="Open Sans"/>
        </w:rPr>
        <w:t>24(a)</w:t>
      </w:r>
      <w:r>
        <w:rPr>
          <w:rFonts w:cs="Open Sans"/>
        </w:rPr>
        <w:t xml:space="preserve">. </w:t>
      </w:r>
    </w:p>
  </w:endnote>
  <w:endnote w:id="711">
    <w:p w14:paraId="76BEC346" w14:textId="77777777" w:rsidR="00FD1665" w:rsidRPr="00946697" w:rsidRDefault="00FD1665" w:rsidP="00E51619">
      <w:pPr>
        <w:pStyle w:val="EndnoteText"/>
        <w:rPr>
          <w:rFonts w:cs="Open Sans"/>
        </w:rPr>
      </w:pPr>
      <w:r w:rsidRPr="00946697">
        <w:rPr>
          <w:rStyle w:val="EndnoteReference"/>
        </w:rPr>
        <w:endnoteRef/>
      </w:r>
      <w:r w:rsidRPr="00946697">
        <w:rPr>
          <w:rFonts w:cs="Open Sans"/>
        </w:rPr>
        <w:t xml:space="preserve"> </w:t>
      </w:r>
      <w:r w:rsidRPr="00946697">
        <w:rPr>
          <w:rFonts w:cs="Open Sans"/>
          <w:szCs w:val="24"/>
        </w:rPr>
        <w:t xml:space="preserve">United Nations Committee on the Rights of the Child, </w:t>
      </w:r>
      <w:r w:rsidRPr="00946697">
        <w:rPr>
          <w:rFonts w:cs="Open Sans"/>
          <w:i/>
          <w:iCs/>
          <w:szCs w:val="24"/>
        </w:rPr>
        <w:t>Concluding Observations on the Combined Fifth and Sixth Periodic Reports of Australia</w:t>
      </w:r>
      <w:r w:rsidRPr="00946697">
        <w:rPr>
          <w:rFonts w:cs="Open Sans"/>
          <w:szCs w:val="24"/>
        </w:rPr>
        <w:t xml:space="preserve">, 82nd Sess, UN Doc CRC/C/AUS/CO/5-6 (30 September 2019) </w:t>
      </w:r>
      <w:r>
        <w:rPr>
          <w:rFonts w:cs="Open Sans"/>
        </w:rPr>
        <w:t>p</w:t>
      </w:r>
      <w:r w:rsidRPr="00946697">
        <w:rPr>
          <w:rFonts w:cs="Open Sans"/>
        </w:rPr>
        <w:t>ara 43(a).</w:t>
      </w:r>
    </w:p>
  </w:endnote>
  <w:endnote w:id="712">
    <w:p w14:paraId="6F6BB23E" w14:textId="77777777" w:rsidR="00FD1665" w:rsidRPr="00946697" w:rsidRDefault="00FD1665" w:rsidP="00E51619">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iCs/>
        </w:rPr>
        <w:t>Youth Justice in Australia 2017–18</w:t>
      </w:r>
      <w:r w:rsidRPr="00946697">
        <w:rPr>
          <w:rFonts w:cs="Open Sans"/>
        </w:rPr>
        <w:t xml:space="preserve"> (</w:t>
      </w:r>
      <w:r>
        <w:rPr>
          <w:rFonts w:cs="Open Sans"/>
        </w:rPr>
        <w:t xml:space="preserve">Report, </w:t>
      </w:r>
      <w:r w:rsidRPr="00946697">
        <w:rPr>
          <w:rFonts w:cs="Open Sans"/>
        </w:rPr>
        <w:t>2019) 9 &lt;</w:t>
      </w:r>
      <w:r w:rsidRPr="003E307D">
        <w:rPr>
          <w:rFonts w:cs="Open Sans"/>
        </w:rPr>
        <w:t>www.aihw.gov.au/reports-data/health-welfare-services/youth-justice/overview</w:t>
      </w:r>
      <w:r w:rsidRPr="003E307D">
        <w:rPr>
          <w:rStyle w:val="Hyperlink"/>
          <w:rFonts w:cs="Open Sans"/>
        </w:rPr>
        <w:t>&gt;.</w:t>
      </w:r>
    </w:p>
  </w:endnote>
  <w:endnote w:id="713">
    <w:p w14:paraId="11A1F481" w14:textId="77777777" w:rsidR="00FD1665" w:rsidRPr="00946697" w:rsidRDefault="00FD1665" w:rsidP="00E51619">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iCs/>
        </w:rPr>
        <w:t>Youth Justice in Australia 2017–18</w:t>
      </w:r>
      <w:r w:rsidRPr="00946697">
        <w:rPr>
          <w:rFonts w:cs="Open Sans"/>
        </w:rPr>
        <w:t xml:space="preserve"> (</w:t>
      </w:r>
      <w:r>
        <w:rPr>
          <w:rFonts w:cs="Open Sans"/>
        </w:rPr>
        <w:t xml:space="preserve">Report, </w:t>
      </w:r>
      <w:r w:rsidRPr="00946697">
        <w:rPr>
          <w:rFonts w:cs="Open Sans"/>
        </w:rPr>
        <w:t>2019) v &lt;</w:t>
      </w:r>
      <w:r w:rsidRPr="003E307D">
        <w:rPr>
          <w:rFonts w:cs="Open Sans"/>
        </w:rPr>
        <w:t>www.aihw.gov.au/reports-data/health-welfare-services/youth-justice/overview</w:t>
      </w:r>
      <w:r w:rsidRPr="003E307D">
        <w:rPr>
          <w:rStyle w:val="Hyperlink"/>
          <w:rFonts w:cs="Open Sans"/>
        </w:rPr>
        <w:t>&gt;.</w:t>
      </w:r>
    </w:p>
  </w:endnote>
  <w:endnote w:id="714">
    <w:p w14:paraId="0D2DB5A2" w14:textId="77777777" w:rsidR="00FD1665" w:rsidRPr="00946697" w:rsidRDefault="00FD1665" w:rsidP="00E51619">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iCs/>
        </w:rPr>
        <w:t>Youth Justice in Australia 2017–18</w:t>
      </w:r>
      <w:r w:rsidRPr="00946697">
        <w:rPr>
          <w:rFonts w:cs="Open Sans"/>
        </w:rPr>
        <w:t xml:space="preserve"> (</w:t>
      </w:r>
      <w:r>
        <w:rPr>
          <w:rFonts w:cs="Open Sans"/>
        </w:rPr>
        <w:t xml:space="preserve">Report, </w:t>
      </w:r>
      <w:r w:rsidRPr="00946697">
        <w:rPr>
          <w:rFonts w:cs="Open Sans"/>
        </w:rPr>
        <w:t>2019) 9 &lt;</w:t>
      </w:r>
      <w:r w:rsidRPr="003E307D">
        <w:rPr>
          <w:rFonts w:cs="Open Sans"/>
        </w:rPr>
        <w:t>www.aihw.gov.au/reports-data/health-welfare-services/youth-justice/overview</w:t>
      </w:r>
      <w:r w:rsidRPr="003E307D">
        <w:rPr>
          <w:rStyle w:val="Hyperlink"/>
          <w:rFonts w:cs="Open Sans"/>
        </w:rPr>
        <w:t>&gt;.</w:t>
      </w:r>
    </w:p>
  </w:endnote>
  <w:endnote w:id="715">
    <w:p w14:paraId="2D9DC73E" w14:textId="77777777" w:rsidR="00FD1665" w:rsidRPr="00946697" w:rsidRDefault="00FD1665" w:rsidP="00E51619">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iCs/>
        </w:rPr>
        <w:t>Youth Justice in Australia 2017-18</w:t>
      </w:r>
      <w:r w:rsidRPr="00946697">
        <w:rPr>
          <w:rFonts w:cs="Open Sans"/>
        </w:rPr>
        <w:t xml:space="preserve"> (</w:t>
      </w:r>
      <w:r>
        <w:rPr>
          <w:rFonts w:cs="Open Sans"/>
        </w:rPr>
        <w:t xml:space="preserve">Report, </w:t>
      </w:r>
      <w:r w:rsidRPr="00946697">
        <w:rPr>
          <w:rFonts w:cs="Open Sans"/>
        </w:rPr>
        <w:t>2019) 9 &lt;</w:t>
      </w:r>
      <w:r w:rsidRPr="003E307D">
        <w:rPr>
          <w:rFonts w:cs="Open Sans"/>
        </w:rPr>
        <w:t>www.aihw.gov.au/reports-data/health-welfare-services/youth-justice/overview</w:t>
      </w:r>
      <w:r w:rsidRPr="003E307D">
        <w:rPr>
          <w:rStyle w:val="Hyperlink"/>
          <w:rFonts w:cs="Open Sans"/>
        </w:rPr>
        <w:t>&gt;.</w:t>
      </w:r>
    </w:p>
  </w:endnote>
  <w:endnote w:id="716">
    <w:p w14:paraId="18F162A1" w14:textId="77777777" w:rsidR="00FD1665" w:rsidRPr="00946697" w:rsidRDefault="00FD1665" w:rsidP="00E51619">
      <w:pPr>
        <w:pStyle w:val="EndnoteText"/>
        <w:rPr>
          <w:rFonts w:cs="Open Sans"/>
        </w:rPr>
      </w:pPr>
      <w:r w:rsidRPr="00946697">
        <w:rPr>
          <w:rStyle w:val="EndnoteReference"/>
        </w:rPr>
        <w:endnoteRef/>
      </w:r>
      <w:r w:rsidRPr="00946697">
        <w:rPr>
          <w:rFonts w:cs="Open Sans"/>
        </w:rPr>
        <w:t xml:space="preserve"> Australian Institute of Health and Welfare, </w:t>
      </w:r>
      <w:r w:rsidRPr="00946697">
        <w:rPr>
          <w:rFonts w:cs="Open Sans"/>
          <w:i/>
        </w:rPr>
        <w:t>Youth Justice in Australia 2017–2018</w:t>
      </w:r>
      <w:r w:rsidRPr="00946697">
        <w:rPr>
          <w:rFonts w:cs="Open Sans"/>
        </w:rPr>
        <w:t xml:space="preserve"> (</w:t>
      </w:r>
      <w:r>
        <w:rPr>
          <w:rFonts w:cs="Open Sans"/>
        </w:rPr>
        <w:t xml:space="preserve">Report, </w:t>
      </w:r>
      <w:r w:rsidRPr="00946697">
        <w:rPr>
          <w:rFonts w:cs="Open Sans"/>
        </w:rPr>
        <w:t>2019) 10 &lt;</w:t>
      </w:r>
      <w:r w:rsidRPr="003E307D">
        <w:rPr>
          <w:rFonts w:cs="Open Sans"/>
        </w:rPr>
        <w:t>www.aihw.gov.au/reports-data/health-welfare-services/youth-justice/overview</w:t>
      </w:r>
      <w:r>
        <w:rPr>
          <w:rFonts w:cs="Open Sans"/>
        </w:rPr>
        <w:t>&gt;.</w:t>
      </w:r>
    </w:p>
  </w:endnote>
  <w:endnote w:id="717">
    <w:p w14:paraId="7F616A70" w14:textId="77777777" w:rsidR="00FD1665" w:rsidRPr="00946697" w:rsidRDefault="00FD1665" w:rsidP="00E51619">
      <w:pPr>
        <w:pStyle w:val="EndnoteText"/>
        <w:rPr>
          <w:rFonts w:cs="Open Sans"/>
        </w:rPr>
      </w:pPr>
      <w:r w:rsidRPr="00946697">
        <w:rPr>
          <w:rStyle w:val="EndnoteReference"/>
        </w:rPr>
        <w:endnoteRef/>
      </w:r>
      <w:r w:rsidRPr="00946697">
        <w:rPr>
          <w:rFonts w:cs="Open Sans"/>
        </w:rPr>
        <w:t xml:space="preserve">Australian Institute of Health and Welfare, </w:t>
      </w:r>
      <w:r w:rsidRPr="00946697">
        <w:rPr>
          <w:rFonts w:cs="Open Sans"/>
          <w:i/>
          <w:iCs/>
        </w:rPr>
        <w:t xml:space="preserve">Bulletin 145, December 2018: Youth detention population in Australia 2018 </w:t>
      </w:r>
      <w:r w:rsidRPr="00946697">
        <w:rPr>
          <w:rFonts w:cs="Open Sans"/>
        </w:rPr>
        <w:t>(</w:t>
      </w:r>
      <w:r>
        <w:rPr>
          <w:rFonts w:cs="Open Sans"/>
        </w:rPr>
        <w:t xml:space="preserve">Report, </w:t>
      </w:r>
      <w:r w:rsidRPr="00946697">
        <w:rPr>
          <w:rFonts w:cs="Open Sans"/>
        </w:rPr>
        <w:t>2018) 20 &lt;</w:t>
      </w:r>
      <w:r w:rsidRPr="003E307D">
        <w:rPr>
          <w:rFonts w:cs="Open Sans"/>
        </w:rPr>
        <w:t>www.aihw.gov.au/reports-data/health-welfare-services/youth-justice/data</w:t>
      </w:r>
      <w:r>
        <w:rPr>
          <w:rFonts w:cs="Open Sans"/>
        </w:rPr>
        <w:t>&gt;</w:t>
      </w:r>
      <w:r w:rsidRPr="00946697">
        <w:rPr>
          <w:rFonts w:cs="Open Sans"/>
        </w:rPr>
        <w:t xml:space="preserve">; Australian Institute of Health and Welfare, </w:t>
      </w:r>
      <w:r w:rsidRPr="00946697">
        <w:rPr>
          <w:rFonts w:cs="Open Sans"/>
          <w:i/>
          <w:iCs/>
        </w:rPr>
        <w:t xml:space="preserve">Table S78b: Young people in detention during the year by age, sex and Indigenous, Australia, 2017-18 </w:t>
      </w:r>
      <w:r>
        <w:rPr>
          <w:rFonts w:cs="Open Sans"/>
        </w:rPr>
        <w:t>(</w:t>
      </w:r>
      <w:r w:rsidRPr="00946697">
        <w:rPr>
          <w:rFonts w:cs="Open Sans"/>
        </w:rPr>
        <w:t>2018) &lt;www.aihw.gov.au/reports-data/health-welfare-services/youth-justice/data&gt;.</w:t>
      </w:r>
    </w:p>
  </w:endnote>
  <w:endnote w:id="718">
    <w:p w14:paraId="7D51DC2F" w14:textId="77777777" w:rsidR="00FD1665" w:rsidRPr="00946697" w:rsidRDefault="00FD1665" w:rsidP="00373A13">
      <w:pPr>
        <w:pStyle w:val="EndnoteText"/>
        <w:rPr>
          <w:rFonts w:cs="Open Sans"/>
        </w:rPr>
      </w:pPr>
      <w:r w:rsidRPr="00946697">
        <w:rPr>
          <w:rStyle w:val="EndnoteReference"/>
        </w:rPr>
        <w:endnoteRef/>
      </w:r>
      <w:r w:rsidRPr="00946697">
        <w:rPr>
          <w:rFonts w:cs="Open Sans"/>
        </w:rPr>
        <w:t xml:space="preserve"> </w:t>
      </w:r>
      <w:r w:rsidRPr="00957DBC">
        <w:rPr>
          <w:rFonts w:cs="Open Sans"/>
        </w:rPr>
        <w:t xml:space="preserve">These numbers do not include children whose Indigenous status was not collected or recorded. </w:t>
      </w:r>
      <w:r>
        <w:rPr>
          <w:rFonts w:cs="Open Sans"/>
        </w:rPr>
        <w:t>According to AIHW, ‘n</w:t>
      </w:r>
      <w:r w:rsidRPr="00957DBC">
        <w:rPr>
          <w:rFonts w:cs="Open Sans"/>
        </w:rPr>
        <w:t>ationally, the proportion of young people with ‘not stated’ Indigenous status ranged from 0.0% to 1.2% each quarter between the June quarter 2014 and the June quarter 2018</w:t>
      </w:r>
      <w:r>
        <w:rPr>
          <w:rFonts w:cs="Open Sans"/>
        </w:rPr>
        <w:t>’:</w:t>
      </w:r>
      <w:r w:rsidRPr="00957DBC">
        <w:rPr>
          <w:rFonts w:cs="Open Sans"/>
        </w:rPr>
        <w:t xml:space="preserve"> Australian</w:t>
      </w:r>
      <w:r w:rsidRPr="00946697">
        <w:rPr>
          <w:rFonts w:cs="Open Sans"/>
        </w:rPr>
        <w:t xml:space="preserve"> Institute of Health and Welfare, </w:t>
      </w:r>
      <w:r w:rsidRPr="00946697">
        <w:rPr>
          <w:rFonts w:cs="Open Sans"/>
          <w:i/>
          <w:iCs/>
        </w:rPr>
        <w:t xml:space="preserve">Bulletin 145, December 2018: Youth detention population in Australia 2018 </w:t>
      </w:r>
      <w:r w:rsidRPr="00946697">
        <w:rPr>
          <w:rFonts w:cs="Open Sans"/>
        </w:rPr>
        <w:t>(2018) 20 &lt;</w:t>
      </w:r>
      <w:r w:rsidRPr="003E307D">
        <w:rPr>
          <w:rFonts w:cs="Open Sans"/>
        </w:rPr>
        <w:t>www.aihw.gov.au/reports-data/health-welfare-services/youth-justice/data</w:t>
      </w:r>
      <w:r w:rsidRPr="00946697">
        <w:rPr>
          <w:rFonts w:cs="Open Sans"/>
        </w:rPr>
        <w:t>&gt;.</w:t>
      </w:r>
    </w:p>
  </w:endnote>
  <w:endnote w:id="719">
    <w:p w14:paraId="49F7890D" w14:textId="77777777" w:rsidR="00FD1665" w:rsidRPr="00946697" w:rsidRDefault="00FD1665" w:rsidP="00373A13">
      <w:pPr>
        <w:pStyle w:val="EndnoteText"/>
        <w:rPr>
          <w:rFonts w:cs="Open Sans"/>
        </w:rPr>
      </w:pPr>
      <w:r w:rsidRPr="00946697">
        <w:rPr>
          <w:rStyle w:val="EndnoteReference"/>
        </w:rPr>
        <w:endnoteRef/>
      </w:r>
      <w:r w:rsidRPr="00946697">
        <w:rPr>
          <w:rFonts w:cs="Open Sans"/>
        </w:rPr>
        <w:t xml:space="preserve"> </w:t>
      </w:r>
      <w:r w:rsidRPr="00957DBC">
        <w:rPr>
          <w:rFonts w:cs="Open Sans"/>
        </w:rPr>
        <w:t xml:space="preserve">These numbers do not include children whose Indigenous status was not collected or recorded. </w:t>
      </w:r>
      <w:r>
        <w:rPr>
          <w:rFonts w:cs="Open Sans"/>
        </w:rPr>
        <w:t>According to AIHW, ‘n</w:t>
      </w:r>
      <w:r w:rsidRPr="00957DBC">
        <w:rPr>
          <w:rFonts w:cs="Open Sans"/>
        </w:rPr>
        <w:t>ationally, the proportion of young people with ‘not stated’ Indigenous status ranged from 0.0% to 1.2% each quarter between the June quarter 2014 and the June quarter 2018</w:t>
      </w:r>
      <w:r>
        <w:rPr>
          <w:rFonts w:cs="Open Sans"/>
        </w:rPr>
        <w:t>’:</w:t>
      </w:r>
      <w:r w:rsidRPr="00957DBC">
        <w:rPr>
          <w:rFonts w:cs="Open Sans"/>
        </w:rPr>
        <w:t xml:space="preserve"> Australian</w:t>
      </w:r>
      <w:r w:rsidRPr="00946697">
        <w:rPr>
          <w:rFonts w:cs="Open Sans"/>
        </w:rPr>
        <w:t xml:space="preserve"> Institute of Health and Welfare, </w:t>
      </w:r>
      <w:r w:rsidRPr="00946697">
        <w:rPr>
          <w:rFonts w:cs="Open Sans"/>
          <w:i/>
          <w:iCs/>
        </w:rPr>
        <w:t xml:space="preserve">Bulletin 145, December 2018: Youth detention population in Australia 2018 </w:t>
      </w:r>
      <w:r w:rsidRPr="00946697">
        <w:rPr>
          <w:rFonts w:cs="Open Sans"/>
        </w:rPr>
        <w:t>(2018) 20 &lt;</w:t>
      </w:r>
      <w:r w:rsidRPr="003E307D">
        <w:rPr>
          <w:rFonts w:cs="Open Sans"/>
        </w:rPr>
        <w:t>www.aihw.gov.au/reports-data/health-welfare-services/youth-justice/data</w:t>
      </w:r>
      <w:r w:rsidRPr="00946697">
        <w:rPr>
          <w:rFonts w:cs="Open Sans"/>
        </w:rPr>
        <w:t>&gt;.</w:t>
      </w:r>
    </w:p>
  </w:endnote>
  <w:endnote w:id="720">
    <w:p w14:paraId="25BF7278" w14:textId="77777777" w:rsidR="00FD1665" w:rsidRPr="00946697" w:rsidRDefault="00FD1665" w:rsidP="0026727D">
      <w:pPr>
        <w:pStyle w:val="EndnoteText"/>
        <w:rPr>
          <w:rFonts w:cs="Open Sans"/>
        </w:rPr>
      </w:pPr>
      <w:r w:rsidRPr="00946697">
        <w:rPr>
          <w:rStyle w:val="EndnoteReference"/>
        </w:rPr>
        <w:endnoteRef/>
      </w:r>
      <w:r w:rsidRPr="00946697">
        <w:rPr>
          <w:rFonts w:cs="Open Sans"/>
        </w:rPr>
        <w:t xml:space="preserve"> Australian Human Rights Commission, </w:t>
      </w:r>
      <w:r w:rsidRPr="00946697">
        <w:rPr>
          <w:rFonts w:cs="Open Sans"/>
          <w:i/>
        </w:rPr>
        <w:t>Information concerning Australia’s compliance with the International Convention on the Elimination of All Forms of Racial Discrimination</w:t>
      </w:r>
      <w:r w:rsidRPr="00946697">
        <w:rPr>
          <w:rFonts w:cs="Open Sans"/>
        </w:rPr>
        <w:t xml:space="preserve"> (30 October 2017) 19 &lt;</w:t>
      </w:r>
      <w:r w:rsidRPr="003E307D">
        <w:rPr>
          <w:rFonts w:cs="Open Sans"/>
        </w:rPr>
        <w:t>www.humanrights.gov.au/submissions/submission-cerd-2017</w:t>
      </w:r>
      <w:r w:rsidRPr="00946697">
        <w:rPr>
          <w:rFonts w:cs="Open Sans"/>
        </w:rPr>
        <w:t>&gt;.</w:t>
      </w:r>
    </w:p>
  </w:endnote>
  <w:endnote w:id="721">
    <w:p w14:paraId="3C9738D7" w14:textId="77777777" w:rsidR="00FD1665" w:rsidRPr="00946697" w:rsidRDefault="00FD1665" w:rsidP="0026727D">
      <w:pPr>
        <w:pStyle w:val="EndnoteText"/>
        <w:rPr>
          <w:rFonts w:cs="Open Sans"/>
        </w:rPr>
      </w:pPr>
      <w:r w:rsidRPr="00946697">
        <w:rPr>
          <w:rStyle w:val="EndnoteReference"/>
        </w:rPr>
        <w:endnoteRef/>
      </w:r>
      <w:r w:rsidRPr="00946697">
        <w:rPr>
          <w:rFonts w:cs="Open Sans"/>
        </w:rPr>
        <w:t xml:space="preserve"> Aboriginal and Torres Strait Islander Social Justice Commissioner, </w:t>
      </w:r>
      <w:r w:rsidRPr="00946697">
        <w:rPr>
          <w:rFonts w:cs="Open Sans"/>
          <w:i/>
        </w:rPr>
        <w:t>Social Justice Report 2009</w:t>
      </w:r>
      <w:r w:rsidRPr="00946697">
        <w:rPr>
          <w:rFonts w:cs="Open Sans"/>
        </w:rPr>
        <w:t xml:space="preserve"> (2009) 45 &lt;</w:t>
      </w:r>
      <w:r w:rsidRPr="003E307D">
        <w:rPr>
          <w:rFonts w:cs="Open Sans"/>
        </w:rPr>
        <w:t>www.humanrights.gov.au/our-work/aboriginal-and-torres-strait-islander-social-justice/publications/social-justice-report-0</w:t>
      </w:r>
      <w:r w:rsidRPr="00946697">
        <w:rPr>
          <w:rFonts w:cs="Open Sans"/>
        </w:rPr>
        <w:t>&gt;.</w:t>
      </w:r>
    </w:p>
  </w:endnote>
  <w:endnote w:id="722">
    <w:p w14:paraId="106C6261" w14:textId="77777777" w:rsidR="00FD1665" w:rsidRPr="00946697" w:rsidRDefault="00FD1665" w:rsidP="0026727D">
      <w:pPr>
        <w:pStyle w:val="EndnoteText"/>
        <w:rPr>
          <w:rFonts w:cs="Open Sans"/>
        </w:rPr>
      </w:pPr>
      <w:r w:rsidRPr="00946697">
        <w:rPr>
          <w:rStyle w:val="EndnoteReference"/>
        </w:rPr>
        <w:endnoteRef/>
      </w:r>
      <w:r w:rsidRPr="00946697">
        <w:rPr>
          <w:rFonts w:cs="Open Sans"/>
        </w:rPr>
        <w:t xml:space="preserve"> </w:t>
      </w:r>
      <w:r w:rsidRPr="00946697">
        <w:rPr>
          <w:rStyle w:val="EndnoteTextChar"/>
          <w:rFonts w:eastAsia="MS Mincho"/>
        </w:rPr>
        <w:t xml:space="preserve">Australian Law Reform Commission, </w:t>
      </w:r>
      <w:r w:rsidRPr="00946697">
        <w:rPr>
          <w:rStyle w:val="EndnoteTextChar"/>
          <w:rFonts w:eastAsia="MS Mincho"/>
          <w:i/>
        </w:rPr>
        <w:t>Pathways to Justice: Inquiry into the Incarceration Rate of Aboriginal and Torres Strait Islander Peoples</w:t>
      </w:r>
      <w:r w:rsidRPr="00946697">
        <w:rPr>
          <w:rStyle w:val="EndnoteTextChar"/>
          <w:rFonts w:eastAsia="MS Mincho"/>
        </w:rPr>
        <w:t xml:space="preserve"> (ALRC Report 133, 2018) 486–89 &lt;</w:t>
      </w:r>
      <w:r w:rsidRPr="003E307D">
        <w:rPr>
          <w:rFonts w:cs="Open Sans"/>
        </w:rPr>
        <w:t>www.alrc.gov.au/publications/indigenous-incarceration-report133</w:t>
      </w:r>
      <w:r w:rsidRPr="00946697">
        <w:rPr>
          <w:rStyle w:val="EndnoteTextChar"/>
          <w:rFonts w:eastAsia="MS Mincho"/>
        </w:rPr>
        <w:t>&gt;.</w:t>
      </w:r>
    </w:p>
  </w:endnote>
  <w:endnote w:id="723">
    <w:p w14:paraId="2906E7A6" w14:textId="77777777" w:rsidR="00FD1665" w:rsidRPr="00946697" w:rsidRDefault="00FD1665" w:rsidP="0026727D">
      <w:pPr>
        <w:pStyle w:val="EndnoteText"/>
        <w:rPr>
          <w:rFonts w:cs="Open Sans"/>
        </w:rPr>
      </w:pPr>
      <w:r w:rsidRPr="00946697">
        <w:rPr>
          <w:rStyle w:val="EndnoteReference"/>
        </w:rPr>
        <w:endnoteRef/>
      </w:r>
      <w:r w:rsidRPr="00946697">
        <w:rPr>
          <w:rFonts w:cs="Open Sans"/>
        </w:rPr>
        <w:t xml:space="preserve"> </w:t>
      </w:r>
      <w:r w:rsidRPr="00946697">
        <w:rPr>
          <w:rStyle w:val="EndnoteTextChar"/>
          <w:rFonts w:eastAsia="MS Mincho"/>
        </w:rPr>
        <w:t xml:space="preserve">Australian Law Reform Commission, </w:t>
      </w:r>
      <w:r w:rsidRPr="00946697">
        <w:rPr>
          <w:rStyle w:val="EndnoteTextChar"/>
          <w:rFonts w:eastAsia="MS Mincho"/>
          <w:i/>
        </w:rPr>
        <w:t>Pathways to Justice: Inquiry into the Incarceration Rate of Aboriginal and Torres Strait Islander Peoples</w:t>
      </w:r>
      <w:r w:rsidRPr="00946697">
        <w:rPr>
          <w:rStyle w:val="EndnoteTextChar"/>
          <w:rFonts w:eastAsia="MS Mincho"/>
        </w:rPr>
        <w:t xml:space="preserve"> (ALRC Report 133, 2018) 487 &lt;</w:t>
      </w:r>
      <w:r w:rsidRPr="003E307D">
        <w:rPr>
          <w:rFonts w:cs="Open Sans"/>
        </w:rPr>
        <w:t>www.alrc.gov.au/publications/indigenous-incarceration-report133</w:t>
      </w:r>
      <w:r w:rsidRPr="00946697">
        <w:rPr>
          <w:rStyle w:val="EndnoteTextChar"/>
          <w:rFonts w:eastAsia="MS Mincho"/>
        </w:rPr>
        <w:t>&gt;.</w:t>
      </w:r>
    </w:p>
  </w:endnote>
  <w:endnote w:id="724">
    <w:p w14:paraId="08F19EEE" w14:textId="77777777" w:rsidR="00FD1665" w:rsidRPr="00946697" w:rsidRDefault="00FD1665" w:rsidP="0026727D">
      <w:pPr>
        <w:pStyle w:val="EndnoteText"/>
        <w:rPr>
          <w:rFonts w:cs="Open Sans"/>
        </w:rPr>
      </w:pPr>
      <w:r w:rsidRPr="00946697">
        <w:rPr>
          <w:rStyle w:val="EndnoteReference"/>
        </w:rPr>
        <w:endnoteRef/>
      </w:r>
      <w:r w:rsidRPr="00946697">
        <w:rPr>
          <w:rStyle w:val="EndnoteReference"/>
        </w:rPr>
        <w:t xml:space="preserve"> </w:t>
      </w:r>
      <w:r w:rsidRPr="00946697">
        <w:rPr>
          <w:rStyle w:val="EndnoteTextChar"/>
          <w:rFonts w:eastAsia="MS Mincho"/>
        </w:rPr>
        <w:t xml:space="preserve">Australian Law Reform Commission, </w:t>
      </w:r>
      <w:r w:rsidRPr="00946697">
        <w:rPr>
          <w:rStyle w:val="EndnoteTextChar"/>
          <w:rFonts w:eastAsia="MS Mincho"/>
          <w:i/>
        </w:rPr>
        <w:t>Pathways to Justice: Inquiry into the Incarceration Rate of Aboriginal and Torres Strait Islander Peoples</w:t>
      </w:r>
      <w:r w:rsidRPr="00946697">
        <w:rPr>
          <w:rStyle w:val="EndnoteTextChar"/>
          <w:rFonts w:eastAsia="MS Mincho"/>
        </w:rPr>
        <w:t xml:space="preserve"> (ALRC Report 133, 2018) 487 &lt;</w:t>
      </w:r>
      <w:r w:rsidRPr="003E307D">
        <w:rPr>
          <w:rFonts w:cs="Open Sans"/>
        </w:rPr>
        <w:t>www.alrc.gov.au/publications/indigenous-incarceration-report133</w:t>
      </w:r>
      <w:r w:rsidRPr="00946697">
        <w:rPr>
          <w:rStyle w:val="EndnoteTextChar"/>
          <w:rFonts w:eastAsia="MS Mincho"/>
        </w:rPr>
        <w:t>&gt;.</w:t>
      </w:r>
    </w:p>
  </w:endnote>
  <w:endnote w:id="725">
    <w:p w14:paraId="386AB8D9" w14:textId="77777777" w:rsidR="00FD1665" w:rsidRPr="00946697" w:rsidRDefault="00FD1665" w:rsidP="0026727D">
      <w:pPr>
        <w:pStyle w:val="EndnoteText"/>
        <w:rPr>
          <w:rFonts w:cs="Open Sans"/>
        </w:rPr>
      </w:pPr>
      <w:r w:rsidRPr="00946697">
        <w:rPr>
          <w:rFonts w:cs="Open Sans"/>
        </w:rPr>
        <w:t xml:space="preserve">Human Rights and Equal Opportunity Commission, </w:t>
      </w:r>
      <w:r w:rsidRPr="00946697">
        <w:rPr>
          <w:rFonts w:cs="Open Sans"/>
          <w:i/>
          <w:iCs/>
        </w:rPr>
        <w:t>Social Justice Report</w:t>
      </w:r>
      <w:r w:rsidRPr="00946697">
        <w:rPr>
          <w:rFonts w:cs="Open Sans"/>
        </w:rPr>
        <w:t xml:space="preserve"> (2001) 188 &lt;www.humanrights.gov.au/our-work/aboriginal-and-torres-strait-islander-social-justice/publications/social-justice-report-5&gt;.</w:t>
      </w:r>
    </w:p>
  </w:endnote>
  <w:endnote w:id="726">
    <w:p w14:paraId="714232FF" w14:textId="77777777" w:rsidR="00FD1665" w:rsidRPr="00946697" w:rsidRDefault="00FD1665" w:rsidP="0026727D">
      <w:pPr>
        <w:pStyle w:val="EndnoteText"/>
        <w:rPr>
          <w:rFonts w:cs="Open Sans"/>
        </w:rPr>
      </w:pPr>
      <w:r w:rsidRPr="00946697">
        <w:rPr>
          <w:rStyle w:val="EndnoteReference"/>
        </w:rPr>
        <w:endnoteRef/>
      </w:r>
      <w:r w:rsidRPr="00946697">
        <w:rPr>
          <w:rStyle w:val="EndnoteReference"/>
        </w:rPr>
        <w:t xml:space="preserve"> </w:t>
      </w:r>
      <w:r w:rsidRPr="00946697">
        <w:rPr>
          <w:rFonts w:cs="Open Sans"/>
        </w:rPr>
        <w:t xml:space="preserve">Australian Human Rights Commission, </w:t>
      </w:r>
      <w:r w:rsidRPr="00946697">
        <w:rPr>
          <w:rFonts w:cs="Open Sans"/>
          <w:i/>
        </w:rPr>
        <w:t>Social Justice and Native Title Report 2014</w:t>
      </w:r>
      <w:r w:rsidRPr="00946697">
        <w:rPr>
          <w:rFonts w:cs="Open Sans"/>
        </w:rPr>
        <w:t xml:space="preserve"> (2014) 117–23 &lt;</w:t>
      </w:r>
      <w:r w:rsidRPr="003E307D">
        <w:rPr>
          <w:rFonts w:cs="Open Sans"/>
        </w:rPr>
        <w:t>www.humanrights.gov.au/publications/social-justice-and-native-title-report-2014</w:t>
      </w:r>
      <w:r w:rsidRPr="00946697">
        <w:rPr>
          <w:rFonts w:cs="Open Sans"/>
        </w:rPr>
        <w:t>&gt;.</w:t>
      </w:r>
    </w:p>
  </w:endnote>
  <w:endnote w:id="727">
    <w:p w14:paraId="13AB5C7F" w14:textId="77777777" w:rsidR="00FD1665" w:rsidRPr="00946697" w:rsidRDefault="00FD1665" w:rsidP="0026727D">
      <w:pPr>
        <w:pStyle w:val="EndnoteText"/>
        <w:rPr>
          <w:rFonts w:cs="Open Sans"/>
          <w:lang w:val="en-US"/>
        </w:rPr>
      </w:pPr>
      <w:r w:rsidRPr="00946697">
        <w:rPr>
          <w:rStyle w:val="EndnoteReference"/>
        </w:rPr>
        <w:endnoteRef/>
      </w:r>
      <w:r w:rsidRPr="00946697">
        <w:rPr>
          <w:rFonts w:cs="Open Sans"/>
        </w:rPr>
        <w:t xml:space="preserve"> Department of Prime Minister and Cabinet, </w:t>
      </w:r>
      <w:r w:rsidRPr="00946697">
        <w:rPr>
          <w:rFonts w:cs="Open Sans"/>
          <w:i/>
          <w:iCs/>
        </w:rPr>
        <w:t>Closing the Gap Report</w:t>
      </w:r>
      <w:r w:rsidRPr="00946697">
        <w:rPr>
          <w:rFonts w:cs="Open Sans"/>
          <w:i/>
        </w:rPr>
        <w:t>: Prime Minister’s Report</w:t>
      </w:r>
      <w:r w:rsidRPr="00946697">
        <w:rPr>
          <w:rFonts w:cs="Open Sans"/>
          <w:i/>
          <w:iCs/>
        </w:rPr>
        <w:t xml:space="preserve"> 2019</w:t>
      </w:r>
      <w:r w:rsidRPr="00946697">
        <w:rPr>
          <w:rFonts w:cs="Open Sans"/>
        </w:rPr>
        <w:t xml:space="preserve"> (2019) 10 &lt;</w:t>
      </w:r>
      <w:r w:rsidRPr="003E307D">
        <w:rPr>
          <w:rFonts w:cs="Open Sans"/>
        </w:rPr>
        <w:t>https://ctgreport.niaa.gov.au/</w:t>
      </w:r>
      <w:r w:rsidRPr="00946697">
        <w:rPr>
          <w:rFonts w:cs="Open Sans"/>
        </w:rPr>
        <w:t>&gt;.162.</w:t>
      </w:r>
    </w:p>
  </w:endnote>
  <w:endnote w:id="728">
    <w:p w14:paraId="0EB4C4A4" w14:textId="77777777" w:rsidR="00FD1665" w:rsidRPr="00946697" w:rsidRDefault="00FD1665" w:rsidP="0026727D">
      <w:pPr>
        <w:pStyle w:val="EndnoteText"/>
        <w:rPr>
          <w:rFonts w:cs="Open Sans"/>
        </w:rPr>
      </w:pPr>
      <w:r w:rsidRPr="00946697">
        <w:rPr>
          <w:rStyle w:val="EndnoteReference"/>
        </w:rPr>
        <w:endnoteRef/>
      </w:r>
      <w:r w:rsidRPr="00946697">
        <w:rPr>
          <w:rFonts w:cs="Open Sans"/>
        </w:rPr>
        <w:t xml:space="preserve"> Senate Legal and Constitutional Affairs Committee, </w:t>
      </w:r>
      <w:r w:rsidRPr="00946697">
        <w:rPr>
          <w:rFonts w:cs="Open Sans"/>
          <w:i/>
        </w:rPr>
        <w:t xml:space="preserve">Value of a justice reinvestment approach to criminal justice in Australia </w:t>
      </w:r>
      <w:r w:rsidRPr="00946697">
        <w:rPr>
          <w:rFonts w:cs="Open Sans"/>
        </w:rPr>
        <w:t>(2013) 124 &lt;</w:t>
      </w:r>
      <w:r w:rsidRPr="003E307D">
        <w:rPr>
          <w:rFonts w:cs="Open Sans"/>
        </w:rPr>
        <w:t>www.aph.gov.au/Parliamentary_Business/Committees/Senate/Legal_and_Constitutional_Affairs/Completed_inquiries/2010-13/justicereinvestment/report/index</w:t>
      </w:r>
      <w:r w:rsidRPr="00946697">
        <w:rPr>
          <w:rFonts w:cs="Open Sans"/>
        </w:rPr>
        <w:t xml:space="preserve">&gt;; Australian Human Rights Commission, </w:t>
      </w:r>
      <w:r w:rsidRPr="00946697">
        <w:rPr>
          <w:rFonts w:cs="Open Sans"/>
          <w:i/>
        </w:rPr>
        <w:t>Social Justice and Native Title Report 2014</w:t>
      </w:r>
      <w:r w:rsidRPr="00946697">
        <w:rPr>
          <w:rFonts w:cs="Open Sans"/>
        </w:rPr>
        <w:t xml:space="preserve"> (2014) 12 &lt;</w:t>
      </w:r>
      <w:r w:rsidRPr="003E307D">
        <w:rPr>
          <w:rFonts w:cs="Open Sans"/>
        </w:rPr>
        <w:t>www.humanrights.gov.au/our-work/aboriginal-and-torres-strait-islander-social-justice/publications/social-justice-and-nati-0</w:t>
      </w:r>
      <w:r w:rsidRPr="00946697">
        <w:rPr>
          <w:rFonts w:cs="Open Sans"/>
        </w:rPr>
        <w:t>&gt;.</w:t>
      </w:r>
    </w:p>
  </w:endnote>
  <w:endnote w:id="729">
    <w:p w14:paraId="47E8917F" w14:textId="77777777" w:rsidR="00FD1665" w:rsidRPr="00AD080A" w:rsidRDefault="00FD1665" w:rsidP="0026727D">
      <w:pPr>
        <w:pStyle w:val="EndnoteText"/>
        <w:rPr>
          <w:rFonts w:cs="Open Sans"/>
        </w:rPr>
      </w:pPr>
      <w:r w:rsidRPr="00946697">
        <w:rPr>
          <w:rStyle w:val="EndnoteReference"/>
        </w:rPr>
        <w:endnoteRef/>
      </w:r>
      <w:r w:rsidRPr="00946697">
        <w:rPr>
          <w:rFonts w:cs="Open Sans"/>
        </w:rPr>
        <w:t xml:space="preserve"> </w:t>
      </w:r>
      <w:r w:rsidRPr="00946697">
        <w:rPr>
          <w:rStyle w:val="EndnoteTextChar"/>
          <w:rFonts w:eastAsia="MS Mincho"/>
        </w:rPr>
        <w:t xml:space="preserve">Australian Law Reform Commission, </w:t>
      </w:r>
      <w:r w:rsidRPr="00946697">
        <w:rPr>
          <w:rStyle w:val="EndnoteTextChar"/>
          <w:rFonts w:eastAsia="MS Mincho"/>
          <w:i/>
        </w:rPr>
        <w:t>Pathways to Justice: Inquiry into the Incarceration Rate of Aboriginal and Torres Strait Islander Peoples</w:t>
      </w:r>
      <w:r w:rsidRPr="00946697">
        <w:rPr>
          <w:rStyle w:val="EndnoteTextChar"/>
          <w:rFonts w:eastAsia="MS Mincho"/>
        </w:rPr>
        <w:t xml:space="preserve"> (ALRC Report 133, 2018) </w:t>
      </w:r>
      <w:r w:rsidRPr="00946697">
        <w:rPr>
          <w:rFonts w:cs="Open Sans"/>
        </w:rPr>
        <w:t xml:space="preserve">135–6 </w:t>
      </w:r>
      <w:r w:rsidRPr="00946697">
        <w:rPr>
          <w:rStyle w:val="EndnoteTextChar"/>
          <w:rFonts w:eastAsia="MS Mincho"/>
        </w:rPr>
        <w:t>&lt;</w:t>
      </w:r>
      <w:r w:rsidRPr="003E307D">
        <w:rPr>
          <w:rFonts w:cs="Open Sans"/>
        </w:rPr>
        <w:t>www.alrc.gov.au/publications/indigenous-incarceration-report133</w:t>
      </w:r>
      <w:r w:rsidRPr="00946697">
        <w:rPr>
          <w:rStyle w:val="EndnoteTextChar"/>
          <w:rFonts w:eastAsia="MS Mincho"/>
        </w:rPr>
        <w:t>&gt;.</w:t>
      </w:r>
    </w:p>
  </w:endnote>
  <w:endnote w:id="730">
    <w:p w14:paraId="7C077FC7" w14:textId="77777777" w:rsidR="00FD1665" w:rsidRDefault="00FD1665" w:rsidP="0026727D">
      <w:pPr>
        <w:pStyle w:val="EndnoteText"/>
      </w:pPr>
      <w:r>
        <w:rPr>
          <w:rStyle w:val="EndnoteReference"/>
        </w:rPr>
        <w:endnoteRef/>
      </w:r>
      <w:r>
        <w:t xml:space="preserve"> </w:t>
      </w:r>
      <w:bookmarkStart w:id="339" w:name="_Hlk23331479"/>
      <w:r w:rsidRPr="00CF4C4B">
        <w:rPr>
          <w:rFonts w:cs="Open Sans"/>
          <w:i/>
          <w:iCs/>
        </w:rPr>
        <w:t>Convention on the Rights of the Child</w:t>
      </w:r>
      <w:r w:rsidRPr="00B27C20">
        <w:rPr>
          <w:rFonts w:cs="Open Sans"/>
          <w:i/>
          <w:iCs/>
        </w:rPr>
        <w:t xml:space="preserve">, </w:t>
      </w:r>
      <w:r>
        <w:rPr>
          <w:rFonts w:cs="Open Sans"/>
        </w:rPr>
        <w:t>o</w:t>
      </w:r>
      <w:r w:rsidRPr="00CF4C4B">
        <w:rPr>
          <w:rFonts w:cs="Open Sans"/>
        </w:rPr>
        <w:t xml:space="preserve">pened for </w:t>
      </w:r>
      <w:r>
        <w:rPr>
          <w:rFonts w:cs="Open Sans"/>
        </w:rPr>
        <w:t>s</w:t>
      </w:r>
      <w:r w:rsidRPr="00CF4C4B">
        <w:rPr>
          <w:rFonts w:cs="Open Sans"/>
        </w:rPr>
        <w:t>ignature 20 November 1989, 1577 UNTS 171 (</w:t>
      </w:r>
      <w:r>
        <w:rPr>
          <w:rFonts w:cs="Open Sans"/>
        </w:rPr>
        <w:t>e</w:t>
      </w:r>
      <w:r w:rsidRPr="00CF4C4B">
        <w:rPr>
          <w:rFonts w:cs="Open Sans"/>
        </w:rPr>
        <w:t xml:space="preserve">ntered into </w:t>
      </w:r>
      <w:r>
        <w:rPr>
          <w:rFonts w:cs="Open Sans"/>
        </w:rPr>
        <w:t>f</w:t>
      </w:r>
      <w:r w:rsidRPr="00CF4C4B">
        <w:rPr>
          <w:rFonts w:cs="Open Sans"/>
        </w:rPr>
        <w:t>orce 2 September 1990)</w:t>
      </w:r>
      <w:r w:rsidRPr="00B27C20">
        <w:rPr>
          <w:rFonts w:cs="Open Sans"/>
        </w:rPr>
        <w:t xml:space="preserve"> art 2</w:t>
      </w:r>
      <w:r>
        <w:rPr>
          <w:rFonts w:cs="Open Sans"/>
        </w:rPr>
        <w:t>2</w:t>
      </w:r>
      <w:r w:rsidRPr="00B27C20">
        <w:rPr>
          <w:rFonts w:cs="Open Sans"/>
        </w:rPr>
        <w:t>.</w:t>
      </w:r>
      <w:bookmarkEnd w:id="339"/>
    </w:p>
  </w:endnote>
  <w:endnote w:id="731">
    <w:p w14:paraId="46BDEE4D" w14:textId="77777777" w:rsidR="00FD1665" w:rsidRPr="00DF1B8B" w:rsidRDefault="00FD1665" w:rsidP="0026727D">
      <w:pPr>
        <w:pStyle w:val="EndnoteText"/>
        <w:rPr>
          <w:rFonts w:cs="Open Sans"/>
        </w:rPr>
      </w:pPr>
      <w:r>
        <w:rPr>
          <w:rStyle w:val="EndnoteReference"/>
        </w:rPr>
        <w:endnoteRef/>
      </w:r>
      <w:r>
        <w:t xml:space="preserve"> </w:t>
      </w:r>
      <w:r w:rsidRPr="00CF4C4B">
        <w:rPr>
          <w:rFonts w:cs="Open Sans"/>
          <w:i/>
          <w:iCs/>
          <w:szCs w:val="24"/>
        </w:rPr>
        <w:t>Convention on the Rights of the Child</w:t>
      </w:r>
      <w:r w:rsidRPr="00261E7D">
        <w:rPr>
          <w:rFonts w:cs="Open Sans"/>
          <w:i/>
          <w:iCs/>
          <w:szCs w:val="24"/>
        </w:rPr>
        <w:t xml:space="preserve">, </w:t>
      </w:r>
      <w:r>
        <w:rPr>
          <w:rFonts w:cs="Open Sans"/>
          <w:szCs w:val="24"/>
        </w:rPr>
        <w:t>o</w:t>
      </w:r>
      <w:r w:rsidRPr="00CF4C4B">
        <w:rPr>
          <w:rFonts w:cs="Open Sans"/>
          <w:szCs w:val="24"/>
        </w:rPr>
        <w:t xml:space="preserve">pened for </w:t>
      </w:r>
      <w:r>
        <w:rPr>
          <w:rFonts w:cs="Open Sans"/>
          <w:szCs w:val="24"/>
        </w:rPr>
        <w:t>s</w:t>
      </w:r>
      <w:r w:rsidRPr="00CF4C4B">
        <w:rPr>
          <w:rFonts w:cs="Open Sans"/>
          <w:szCs w:val="24"/>
        </w:rPr>
        <w:t>ignature 20 November 1989, 1577 UNTS 171 (</w:t>
      </w:r>
      <w:r>
        <w:rPr>
          <w:rFonts w:cs="Open Sans"/>
          <w:szCs w:val="24"/>
        </w:rPr>
        <w:t>e</w:t>
      </w:r>
      <w:r w:rsidRPr="00CF4C4B">
        <w:rPr>
          <w:rFonts w:cs="Open Sans"/>
          <w:szCs w:val="24"/>
        </w:rPr>
        <w:t xml:space="preserve">ntered into </w:t>
      </w:r>
      <w:r>
        <w:rPr>
          <w:rFonts w:cs="Open Sans"/>
          <w:szCs w:val="24"/>
        </w:rPr>
        <w:t>f</w:t>
      </w:r>
      <w:r w:rsidRPr="00CF4C4B">
        <w:rPr>
          <w:rFonts w:cs="Open Sans"/>
          <w:szCs w:val="24"/>
        </w:rPr>
        <w:t>orce 2 September 1990)</w:t>
      </w:r>
      <w:r w:rsidRPr="00261E7D">
        <w:rPr>
          <w:rFonts w:cs="Open Sans"/>
          <w:szCs w:val="24"/>
        </w:rPr>
        <w:t xml:space="preserve"> art 24.</w:t>
      </w:r>
    </w:p>
  </w:endnote>
  <w:endnote w:id="732">
    <w:p w14:paraId="7F6BE74C" w14:textId="77777777" w:rsidR="00FD1665" w:rsidRPr="002120F7" w:rsidRDefault="00FD1665" w:rsidP="0026727D">
      <w:pPr>
        <w:pStyle w:val="EndnoteText"/>
      </w:pPr>
      <w:r w:rsidRPr="00155C0D">
        <w:rPr>
          <w:rStyle w:val="EndnoteReference"/>
        </w:rPr>
        <w:endnoteRef/>
      </w:r>
      <w:r w:rsidRPr="00155C0D">
        <w:t xml:space="preserve"> </w:t>
      </w:r>
      <w:r w:rsidRPr="00CF4C4B">
        <w:rPr>
          <w:i/>
          <w:iCs/>
        </w:rPr>
        <w:t>International Covenant on Civil and Political Rights</w:t>
      </w:r>
      <w:r w:rsidRPr="002120F7">
        <w:t xml:space="preserve">, </w:t>
      </w:r>
      <w:r>
        <w:t xml:space="preserve">opened for signature 16 December 1966, 999 UNTS 171 (entered into force 23 March 1976) </w:t>
      </w:r>
      <w:r w:rsidRPr="002120F7">
        <w:t xml:space="preserve">arts 6 and 7; </w:t>
      </w:r>
      <w:r w:rsidRPr="00CF4C4B">
        <w:rPr>
          <w:rFonts w:cs="Open Sans"/>
          <w:i/>
          <w:iCs/>
        </w:rPr>
        <w:t>Convention on the Rights of the Child</w:t>
      </w:r>
      <w:r w:rsidRPr="00B27C20">
        <w:rPr>
          <w:rFonts w:cs="Open Sans"/>
          <w:i/>
          <w:iCs/>
        </w:rPr>
        <w:t xml:space="preserve">, </w:t>
      </w:r>
      <w:r>
        <w:rPr>
          <w:rFonts w:cs="Open Sans"/>
        </w:rPr>
        <w:t>o</w:t>
      </w:r>
      <w:r w:rsidRPr="00CF4C4B">
        <w:rPr>
          <w:rFonts w:cs="Open Sans"/>
        </w:rPr>
        <w:t xml:space="preserve">pened for </w:t>
      </w:r>
      <w:r>
        <w:rPr>
          <w:rFonts w:cs="Open Sans"/>
        </w:rPr>
        <w:t>s</w:t>
      </w:r>
      <w:r w:rsidRPr="00CF4C4B">
        <w:rPr>
          <w:rFonts w:cs="Open Sans"/>
        </w:rPr>
        <w:t>ignature 20 November 1989, 1577 UNTS 171 (</w:t>
      </w:r>
      <w:r>
        <w:rPr>
          <w:rFonts w:cs="Open Sans"/>
        </w:rPr>
        <w:t>e</w:t>
      </w:r>
      <w:r w:rsidRPr="00CF4C4B">
        <w:rPr>
          <w:rFonts w:cs="Open Sans"/>
        </w:rPr>
        <w:t xml:space="preserve">ntered into </w:t>
      </w:r>
      <w:r>
        <w:rPr>
          <w:rFonts w:cs="Open Sans"/>
        </w:rPr>
        <w:t>f</w:t>
      </w:r>
      <w:r w:rsidRPr="00CF4C4B">
        <w:rPr>
          <w:rFonts w:cs="Open Sans"/>
        </w:rPr>
        <w:t>orce 2 September 1990)</w:t>
      </w:r>
      <w:r>
        <w:t xml:space="preserve"> </w:t>
      </w:r>
      <w:r w:rsidRPr="002120F7">
        <w:t xml:space="preserve">arts 6 and 37; </w:t>
      </w:r>
      <w:r w:rsidRPr="00402E8D">
        <w:rPr>
          <w:i/>
          <w:iCs/>
        </w:rPr>
        <w:t>Convention against Torture and Other Cruel, Inhuman or Degrading Treatment or Punishment</w:t>
      </w:r>
      <w:r w:rsidRPr="002120F7">
        <w:t xml:space="preserve">, </w:t>
      </w:r>
      <w:r>
        <w:t xml:space="preserve">opened for signature 10 December 1984 , 1465 UNTS 85 (entered into force 26 June 1987) </w:t>
      </w:r>
      <w:r w:rsidRPr="002120F7">
        <w:t>art</w:t>
      </w:r>
      <w:r>
        <w:t>s</w:t>
      </w:r>
      <w:r w:rsidRPr="002120F7">
        <w:t xml:space="preserve"> 3</w:t>
      </w:r>
      <w:r>
        <w:t xml:space="preserve">, </w:t>
      </w:r>
      <w:r w:rsidRPr="002120F7">
        <w:t>16.</w:t>
      </w:r>
    </w:p>
  </w:endnote>
  <w:endnote w:id="733">
    <w:p w14:paraId="69953AF4" w14:textId="77777777" w:rsidR="00FD1665" w:rsidRDefault="00FD1665" w:rsidP="0026727D">
      <w:pPr>
        <w:pStyle w:val="EndnoteText"/>
      </w:pPr>
      <w:r>
        <w:rPr>
          <w:rStyle w:val="EndnoteReference"/>
        </w:rPr>
        <w:endnoteRef/>
      </w:r>
      <w:r>
        <w:t xml:space="preserve"> </w:t>
      </w:r>
      <w:r w:rsidRPr="00402E8D">
        <w:rPr>
          <w:rFonts w:cs="Open Sans"/>
          <w:i/>
          <w:iCs/>
        </w:rPr>
        <w:t>Convention on the Rights of the Child</w:t>
      </w:r>
      <w:r w:rsidRPr="00402E8D">
        <w:rPr>
          <w:rFonts w:cs="Open Sans"/>
        </w:rPr>
        <w:t>, opened for signature 20 November 1989, 1577 UNTS 171 (</w:t>
      </w:r>
      <w:r>
        <w:rPr>
          <w:rFonts w:cs="Open Sans"/>
        </w:rPr>
        <w:t>e</w:t>
      </w:r>
      <w:r w:rsidRPr="00402E8D">
        <w:rPr>
          <w:rFonts w:cs="Open Sans"/>
        </w:rPr>
        <w:t xml:space="preserve">ntered into </w:t>
      </w:r>
      <w:r>
        <w:rPr>
          <w:rFonts w:cs="Open Sans"/>
        </w:rPr>
        <w:t>f</w:t>
      </w:r>
      <w:r w:rsidRPr="00402E8D">
        <w:rPr>
          <w:rFonts w:cs="Open Sans"/>
        </w:rPr>
        <w:t xml:space="preserve">orce 2 September 1990) </w:t>
      </w:r>
      <w:r w:rsidRPr="00B27C20">
        <w:rPr>
          <w:rFonts w:cs="Open Sans"/>
        </w:rPr>
        <w:t>art 2</w:t>
      </w:r>
      <w:r>
        <w:rPr>
          <w:rFonts w:cs="Open Sans"/>
        </w:rPr>
        <w:t>0</w:t>
      </w:r>
      <w:r w:rsidRPr="00B27C20">
        <w:rPr>
          <w:rFonts w:cs="Open Sans"/>
        </w:rPr>
        <w:t>.</w:t>
      </w:r>
    </w:p>
  </w:endnote>
  <w:endnote w:id="734">
    <w:p w14:paraId="3340EF65" w14:textId="77777777" w:rsidR="00FD1665" w:rsidRPr="009025C1" w:rsidRDefault="00FD1665" w:rsidP="0026727D">
      <w:pPr>
        <w:pStyle w:val="EndnoteText"/>
        <w:rPr>
          <w:lang w:val="en-US"/>
        </w:rPr>
      </w:pPr>
      <w:r>
        <w:rPr>
          <w:rStyle w:val="EndnoteReference"/>
        </w:rPr>
        <w:endnoteRef/>
      </w:r>
      <w:r>
        <w:t xml:space="preserve"> </w:t>
      </w:r>
      <w:r>
        <w:rPr>
          <w:lang w:val="en-US"/>
        </w:rPr>
        <w:t xml:space="preserve">Refugee Council of Australia, </w:t>
      </w:r>
      <w:r w:rsidRPr="00E6052B">
        <w:rPr>
          <w:i/>
          <w:iCs/>
          <w:lang w:val="en-US"/>
        </w:rPr>
        <w:t>Refugees in Australia: a quick guide</w:t>
      </w:r>
      <w:r>
        <w:rPr>
          <w:lang w:val="en-US"/>
        </w:rPr>
        <w:t xml:space="preserve"> (15 May 2019), </w:t>
      </w:r>
      <w:r>
        <w:t>&lt;</w:t>
      </w:r>
      <w:r w:rsidRPr="00EF6278">
        <w:t>www.refugeecouncil.org.au/quick-guide/</w:t>
      </w:r>
      <w:r w:rsidRPr="00E6052B">
        <w:rPr>
          <w:rStyle w:val="Hyperlink"/>
        </w:rPr>
        <w:t>&gt;.</w:t>
      </w:r>
    </w:p>
  </w:endnote>
  <w:endnote w:id="735">
    <w:p w14:paraId="5D2CBE98" w14:textId="77777777" w:rsidR="00FD1665" w:rsidRPr="009C2335" w:rsidRDefault="00FD1665" w:rsidP="0026727D">
      <w:pPr>
        <w:pStyle w:val="EndnoteText"/>
        <w:rPr>
          <w:lang w:val="en-US"/>
        </w:rPr>
      </w:pPr>
      <w:r>
        <w:rPr>
          <w:rStyle w:val="EndnoteReference"/>
        </w:rPr>
        <w:endnoteRef/>
      </w:r>
      <w:r>
        <w:t xml:space="preserve"> </w:t>
      </w:r>
      <w:r>
        <w:rPr>
          <w:lang w:val="en-US"/>
        </w:rPr>
        <w:t xml:space="preserve">Refugee Council of Australia, </w:t>
      </w:r>
      <w:r w:rsidRPr="00A10EFE">
        <w:rPr>
          <w:i/>
          <w:iCs/>
          <w:lang w:val="en-US"/>
        </w:rPr>
        <w:t xml:space="preserve">How generous is Australia’s Refugee Program compared to other countries </w:t>
      </w:r>
      <w:r>
        <w:rPr>
          <w:lang w:val="en-US"/>
        </w:rPr>
        <w:t xml:space="preserve">(10 July 2019) </w:t>
      </w:r>
      <w:r w:rsidRPr="00EF6278">
        <w:t>&lt;www.refugeecouncil.org.au/2018-global-trends/</w:t>
      </w:r>
      <w:r>
        <w:t xml:space="preserve">&gt;. </w:t>
      </w:r>
    </w:p>
  </w:endnote>
  <w:endnote w:id="736">
    <w:p w14:paraId="1100E059" w14:textId="77777777" w:rsidR="00FD1665" w:rsidRDefault="00FD1665" w:rsidP="0026727D">
      <w:pPr>
        <w:pStyle w:val="EndnoteText"/>
      </w:pPr>
      <w:r>
        <w:rPr>
          <w:rStyle w:val="EndnoteReference"/>
        </w:rPr>
        <w:endnoteRef/>
      </w:r>
      <w:r>
        <w:t xml:space="preserve"> </w:t>
      </w:r>
      <w:r w:rsidRPr="00345271">
        <w:rPr>
          <w:rFonts w:cs="Open Sans"/>
        </w:rPr>
        <w:t xml:space="preserve">Department of Home Affairs, </w:t>
      </w:r>
      <w:r w:rsidRPr="00345271">
        <w:rPr>
          <w:rFonts w:cs="Open Sans"/>
          <w:i/>
        </w:rPr>
        <w:t>Immigration Detention and Community Statistics Summary</w:t>
      </w:r>
      <w:r w:rsidRPr="00345271">
        <w:rPr>
          <w:rFonts w:cs="Open Sans"/>
        </w:rPr>
        <w:t xml:space="preserve"> (3</w:t>
      </w:r>
      <w:r>
        <w:rPr>
          <w:rFonts w:cs="Open Sans"/>
        </w:rPr>
        <w:t xml:space="preserve">1 August </w:t>
      </w:r>
      <w:r w:rsidRPr="00345271">
        <w:rPr>
          <w:rFonts w:cs="Open Sans"/>
        </w:rPr>
        <w:t>201</w:t>
      </w:r>
      <w:r>
        <w:rPr>
          <w:rFonts w:cs="Open Sans"/>
        </w:rPr>
        <w:t>9</w:t>
      </w:r>
      <w:r w:rsidRPr="00345271">
        <w:rPr>
          <w:rFonts w:cs="Open Sans"/>
        </w:rPr>
        <w:t>)</w:t>
      </w:r>
      <w:r>
        <w:rPr>
          <w:rFonts w:cs="Open Sans"/>
        </w:rPr>
        <w:t xml:space="preserve"> 9 &lt;</w:t>
      </w:r>
      <w:r w:rsidRPr="00EF6278">
        <w:rPr>
          <w:rFonts w:cs="Open Sans"/>
        </w:rPr>
        <w:t>www.homeaffairs.gov.au/research-and-stats/files/immigration-detention-statistics-31-august-2019.pdf</w:t>
      </w:r>
      <w:r>
        <w:rPr>
          <w:rFonts w:cs="Open Sans"/>
        </w:rPr>
        <w:t>&gt;.</w:t>
      </w:r>
    </w:p>
  </w:endnote>
  <w:endnote w:id="737">
    <w:p w14:paraId="69AB689B" w14:textId="77777777" w:rsidR="00FD1665" w:rsidRDefault="00FD1665" w:rsidP="0026727D">
      <w:pPr>
        <w:pStyle w:val="EndnoteText"/>
      </w:pPr>
      <w:r>
        <w:rPr>
          <w:rStyle w:val="EndnoteReference"/>
        </w:rPr>
        <w:endnoteRef/>
      </w:r>
      <w:r>
        <w:t xml:space="preserve"> UN Working Group on Arbitrary Detention, </w:t>
      </w:r>
      <w:r w:rsidRPr="00CE1DBD">
        <w:rPr>
          <w:i/>
          <w:iCs/>
        </w:rPr>
        <w:t>Opinion No 2/2019 concerning Huyen Thu Thi Tran and Isabella Lee Pin Loong (Austra</w:t>
      </w:r>
      <w:r w:rsidRPr="00CE1DBD">
        <w:t>lia)</w:t>
      </w:r>
      <w:r>
        <w:t>, Opinions adopted by the Working Group on Arbitrary Detention, 84</w:t>
      </w:r>
      <w:r w:rsidRPr="00CE1DBD">
        <w:rPr>
          <w:vertAlign w:val="superscript"/>
        </w:rPr>
        <w:t>th</w:t>
      </w:r>
      <w:r>
        <w:t xml:space="preserve"> sess, 23 April–3 May 2019, UN Doc A/HRC/WGAD/2019/2 (Advanced Edited Version, 6 June 2019).</w:t>
      </w:r>
    </w:p>
  </w:endnote>
  <w:endnote w:id="738">
    <w:p w14:paraId="6FD8FDF0" w14:textId="77777777" w:rsidR="00FD1665" w:rsidRDefault="00FD1665" w:rsidP="0026727D">
      <w:pPr>
        <w:pStyle w:val="EndnoteText"/>
      </w:pPr>
      <w:r>
        <w:rPr>
          <w:rStyle w:val="EndnoteReference"/>
        </w:rPr>
        <w:endnoteRef/>
      </w:r>
      <w:r>
        <w:t xml:space="preserve"> UN Working Group on Arbitrary Detention, </w:t>
      </w:r>
      <w:r w:rsidRPr="00CE1DBD">
        <w:rPr>
          <w:i/>
          <w:iCs/>
        </w:rPr>
        <w:t>Opinion No 2/2019 concerning Huyen Thu Thi Tran and Isabella Lee Pin Loong (Austra</w:t>
      </w:r>
      <w:r w:rsidRPr="00CE1DBD">
        <w:t>lia)</w:t>
      </w:r>
      <w:r>
        <w:t>, Opinions adopted by the Working Group on Arbitrary Detention, 84th sess, 23 April–3 May 2019, UN Doc A/HRC/WGAD/2019/2 (Advanced Edited Version, 6 June 2019) para 105.</w:t>
      </w:r>
    </w:p>
  </w:endnote>
  <w:endnote w:id="739">
    <w:p w14:paraId="7292D526" w14:textId="77777777" w:rsidR="00FD1665" w:rsidRDefault="00FD1665" w:rsidP="0026727D">
      <w:pPr>
        <w:pStyle w:val="EndnoteText"/>
      </w:pPr>
      <w:r>
        <w:rPr>
          <w:rStyle w:val="EndnoteReference"/>
        </w:rPr>
        <w:endnoteRef/>
      </w:r>
      <w:r>
        <w:t xml:space="preserve"> </w:t>
      </w:r>
      <w:r w:rsidRPr="00345271">
        <w:rPr>
          <w:rFonts w:cs="Open Sans"/>
        </w:rPr>
        <w:t xml:space="preserve">Department of Home Affairs, </w:t>
      </w:r>
      <w:r w:rsidRPr="00345271">
        <w:rPr>
          <w:rFonts w:cs="Open Sans"/>
          <w:i/>
        </w:rPr>
        <w:t>Immigration Detention and Community Statistics Summary</w:t>
      </w:r>
      <w:r w:rsidRPr="00345271">
        <w:rPr>
          <w:rFonts w:cs="Open Sans"/>
        </w:rPr>
        <w:t xml:space="preserve"> (3</w:t>
      </w:r>
      <w:r>
        <w:rPr>
          <w:rFonts w:cs="Open Sans"/>
        </w:rPr>
        <w:t xml:space="preserve">1 August </w:t>
      </w:r>
      <w:r w:rsidRPr="00345271">
        <w:rPr>
          <w:rFonts w:cs="Open Sans"/>
        </w:rPr>
        <w:t>201</w:t>
      </w:r>
      <w:r>
        <w:rPr>
          <w:rFonts w:cs="Open Sans"/>
        </w:rPr>
        <w:t>9</w:t>
      </w:r>
      <w:r w:rsidRPr="00345271">
        <w:rPr>
          <w:rFonts w:cs="Open Sans"/>
        </w:rPr>
        <w:t>)</w:t>
      </w:r>
      <w:r>
        <w:rPr>
          <w:rFonts w:cs="Open Sans"/>
        </w:rPr>
        <w:t xml:space="preserve"> 10 &lt;</w:t>
      </w:r>
      <w:r w:rsidRPr="00EF6278">
        <w:rPr>
          <w:rFonts w:cs="Open Sans"/>
        </w:rPr>
        <w:t>www.homeaffairs.gov.au/research-and-stats/files/immigration-detention-statistics-31-august-2019.pdf</w:t>
      </w:r>
      <w:r>
        <w:rPr>
          <w:rFonts w:cs="Open Sans"/>
        </w:rPr>
        <w:t xml:space="preserve">&gt;. </w:t>
      </w:r>
    </w:p>
  </w:endnote>
  <w:endnote w:id="740">
    <w:p w14:paraId="0608017A" w14:textId="77777777" w:rsidR="00FD1665" w:rsidRDefault="00FD1665" w:rsidP="0026727D">
      <w:pPr>
        <w:pStyle w:val="EndnoteText"/>
      </w:pPr>
      <w:r>
        <w:rPr>
          <w:rStyle w:val="EndnoteReference"/>
        </w:rPr>
        <w:endnoteRef/>
      </w:r>
      <w:r>
        <w:t xml:space="preserve"> Australian Human Rights Commission, </w:t>
      </w:r>
      <w:r w:rsidRPr="001F7DB6">
        <w:rPr>
          <w:i/>
          <w:iCs/>
        </w:rPr>
        <w:t xml:space="preserve">Lives on </w:t>
      </w:r>
      <w:r>
        <w:rPr>
          <w:i/>
          <w:iCs/>
        </w:rPr>
        <w:t>h</w:t>
      </w:r>
      <w:r w:rsidRPr="001F7DB6">
        <w:rPr>
          <w:i/>
          <w:iCs/>
        </w:rPr>
        <w:t xml:space="preserve">old: Refugee and </w:t>
      </w:r>
      <w:r>
        <w:rPr>
          <w:i/>
          <w:iCs/>
        </w:rPr>
        <w:t>a</w:t>
      </w:r>
      <w:r w:rsidRPr="001F7DB6">
        <w:rPr>
          <w:i/>
          <w:iCs/>
        </w:rPr>
        <w:t xml:space="preserve">sylum </w:t>
      </w:r>
      <w:r>
        <w:rPr>
          <w:i/>
          <w:iCs/>
        </w:rPr>
        <w:t>s</w:t>
      </w:r>
      <w:r w:rsidRPr="001F7DB6">
        <w:rPr>
          <w:i/>
          <w:iCs/>
        </w:rPr>
        <w:t xml:space="preserve">eekers in the ‘Legacy </w:t>
      </w:r>
      <w:r>
        <w:rPr>
          <w:i/>
          <w:iCs/>
        </w:rPr>
        <w:t>C</w:t>
      </w:r>
      <w:r w:rsidRPr="001F7DB6">
        <w:rPr>
          <w:i/>
          <w:iCs/>
        </w:rPr>
        <w:t>aseload’</w:t>
      </w:r>
      <w:r>
        <w:t xml:space="preserve"> (2019) 129 &lt;</w:t>
      </w:r>
      <w:r w:rsidRPr="00EF6278">
        <w:t>www.humanrights.gov.au/our-work/asylum-seekers-and-refugees/publications/lives-hold-refugees-and-asylum-seekers-legacy</w:t>
      </w:r>
      <w:r>
        <w:t>&gt;.</w:t>
      </w:r>
    </w:p>
  </w:endnote>
  <w:endnote w:id="741">
    <w:p w14:paraId="78A78C8A" w14:textId="77777777" w:rsidR="00FD1665" w:rsidRPr="00345271" w:rsidRDefault="00FD1665" w:rsidP="0026727D">
      <w:pPr>
        <w:pStyle w:val="EndnoteText"/>
        <w:rPr>
          <w:rFonts w:cs="Open Sans"/>
        </w:rPr>
      </w:pPr>
      <w:r w:rsidRPr="00345271">
        <w:rPr>
          <w:rStyle w:val="EndnoteReference"/>
        </w:rPr>
        <w:endnoteRef/>
      </w:r>
      <w:r w:rsidRPr="00345271">
        <w:rPr>
          <w:rFonts w:cs="Open Sans"/>
        </w:rPr>
        <w:t xml:space="preserve"> </w:t>
      </w:r>
      <w:bookmarkStart w:id="351" w:name="_Hlk17110346"/>
      <w:r w:rsidRPr="00345271">
        <w:rPr>
          <w:rFonts w:cs="Open Sans"/>
          <w:i/>
        </w:rPr>
        <w:t xml:space="preserve">Migration Act 1958 </w:t>
      </w:r>
      <w:r w:rsidRPr="00345271">
        <w:rPr>
          <w:rFonts w:cs="Open Sans"/>
        </w:rPr>
        <w:t>(Cth) s 4AA.</w:t>
      </w:r>
      <w:bookmarkEnd w:id="351"/>
    </w:p>
  </w:endnote>
  <w:endnote w:id="742">
    <w:p w14:paraId="4EC785C4" w14:textId="77777777" w:rsidR="00FD1665" w:rsidRPr="00345271" w:rsidRDefault="00FD1665" w:rsidP="0026727D">
      <w:pPr>
        <w:pStyle w:val="EndnoteText"/>
        <w:rPr>
          <w:rFonts w:cs="Open Sans"/>
        </w:rPr>
      </w:pPr>
      <w:r w:rsidRPr="00345271">
        <w:rPr>
          <w:rStyle w:val="EndnoteReference"/>
        </w:rPr>
        <w:endnoteRef/>
      </w:r>
      <w:r w:rsidRPr="00345271">
        <w:rPr>
          <w:rFonts w:cs="Open Sans"/>
          <w:i/>
          <w:iCs/>
        </w:rPr>
        <w:t xml:space="preserve"> Migration Act 1958 </w:t>
      </w:r>
      <w:r w:rsidRPr="00345271">
        <w:rPr>
          <w:rFonts w:cs="Open Sans"/>
        </w:rPr>
        <w:t>(Cth) ss 189, 196.</w:t>
      </w:r>
    </w:p>
  </w:endnote>
  <w:endnote w:id="743">
    <w:p w14:paraId="57637EF4" w14:textId="77777777" w:rsidR="00FD1665" w:rsidRPr="00345271" w:rsidRDefault="00FD1665" w:rsidP="0026727D">
      <w:pPr>
        <w:pStyle w:val="EndnoteText"/>
        <w:rPr>
          <w:rFonts w:cs="Open Sans"/>
        </w:rPr>
      </w:pPr>
      <w:r w:rsidRPr="00345271">
        <w:rPr>
          <w:rStyle w:val="EndnoteReference"/>
        </w:rPr>
        <w:endnoteRef/>
      </w:r>
      <w:r w:rsidRPr="00345271">
        <w:rPr>
          <w:rFonts w:cs="Open Sans"/>
        </w:rPr>
        <w:t xml:space="preserve"> Australian Human Rights Commission, </w:t>
      </w:r>
      <w:r w:rsidRPr="00345271">
        <w:rPr>
          <w:rFonts w:cs="Open Sans"/>
          <w:i/>
          <w:iCs/>
        </w:rPr>
        <w:t xml:space="preserve">The Forgotten Children: National Inquiry into Children in Immigration Detention </w:t>
      </w:r>
      <w:r w:rsidRPr="00345271">
        <w:rPr>
          <w:rFonts w:cs="Open Sans"/>
        </w:rPr>
        <w:t>(2014) 74 &lt;</w:t>
      </w:r>
      <w:r w:rsidRPr="00EF6278">
        <w:rPr>
          <w:rFonts w:cs="Open Sans"/>
        </w:rPr>
        <w:t>www.humanrights.gov.au/our-work/asylum-seekers-and-refugees/publications/forgotten-children-national-inquiry-children</w:t>
      </w:r>
      <w:r w:rsidRPr="00345271">
        <w:rPr>
          <w:rFonts w:cs="Open Sans"/>
        </w:rPr>
        <w:t>&gt;.</w:t>
      </w:r>
    </w:p>
  </w:endnote>
  <w:endnote w:id="744">
    <w:p w14:paraId="1F0A2CCF" w14:textId="77777777" w:rsidR="00FD1665" w:rsidRDefault="00FD1665" w:rsidP="0026727D">
      <w:pPr>
        <w:pStyle w:val="EndnoteText"/>
      </w:pPr>
      <w:r>
        <w:rPr>
          <w:rStyle w:val="EndnoteReference"/>
        </w:rPr>
        <w:endnoteRef/>
      </w:r>
      <w:r>
        <w:t xml:space="preserve"> </w:t>
      </w:r>
      <w:r w:rsidRPr="00345271">
        <w:rPr>
          <w:rFonts w:cs="Open Sans"/>
        </w:rPr>
        <w:t xml:space="preserve">Australian Human Rights Commission, </w:t>
      </w:r>
      <w:r w:rsidRPr="00345271">
        <w:rPr>
          <w:rFonts w:cs="Open Sans"/>
          <w:i/>
          <w:iCs/>
        </w:rPr>
        <w:t xml:space="preserve">The Forgotten Children: National Inquiry into Children in Immigration Detention </w:t>
      </w:r>
      <w:r w:rsidRPr="00345271">
        <w:rPr>
          <w:rFonts w:cs="Open Sans"/>
        </w:rPr>
        <w:t>(2014) 74 &lt;</w:t>
      </w:r>
      <w:r w:rsidRPr="00EF6278">
        <w:rPr>
          <w:rFonts w:cs="Open Sans"/>
        </w:rPr>
        <w:t>www.humanrights.gov.au/our-work/asylum-seekers-and-refugees/publications/forgotten-children-national-inquiry-children</w:t>
      </w:r>
      <w:r w:rsidRPr="00345271">
        <w:rPr>
          <w:rFonts w:cs="Open Sans"/>
        </w:rPr>
        <w:t>&gt;.</w:t>
      </w:r>
    </w:p>
  </w:endnote>
  <w:endnote w:id="745">
    <w:p w14:paraId="7A046014" w14:textId="77777777" w:rsidR="00FD1665" w:rsidRDefault="00FD1665" w:rsidP="001A1706">
      <w:pPr>
        <w:pStyle w:val="EndnoteText"/>
      </w:pPr>
      <w:r>
        <w:rPr>
          <w:rStyle w:val="EndnoteReference"/>
        </w:rPr>
        <w:endnoteRef/>
      </w:r>
      <w:r>
        <w:t xml:space="preserve"> United Nations </w:t>
      </w:r>
      <w:r w:rsidRPr="00B07794">
        <w:rPr>
          <w:rFonts w:cs="Open Sans"/>
        </w:rPr>
        <w:t xml:space="preserve">Committee on the Protection of the Rights of All Migrant Workers and Members of Their Families and Committee on the Rights of the Child, </w:t>
      </w:r>
      <w:r w:rsidRPr="006E09B0">
        <w:rPr>
          <w:rFonts w:cs="Open Sans"/>
          <w:i/>
          <w:iCs/>
        </w:rPr>
        <w:t>Joint general comment</w:t>
      </w:r>
      <w:r>
        <w:rPr>
          <w:rFonts w:cs="Open Sans"/>
          <w:i/>
          <w:iCs/>
        </w:rPr>
        <w:t xml:space="preserve"> No 4 (2017)of the Committee on the Protection of the Rights of All Migrant Workers and Members of Their Families and No 23 (2017) of the Committee on the Rights of the Child</w:t>
      </w:r>
      <w:r w:rsidRPr="006E09B0">
        <w:rPr>
          <w:rFonts w:cs="Open Sans"/>
          <w:i/>
          <w:iCs/>
        </w:rPr>
        <w:t xml:space="preserve"> on </w:t>
      </w:r>
      <w:r>
        <w:rPr>
          <w:rFonts w:cs="Open Sans"/>
          <w:i/>
          <w:iCs/>
        </w:rPr>
        <w:t>S</w:t>
      </w:r>
      <w:r w:rsidRPr="006E09B0">
        <w:rPr>
          <w:rFonts w:cs="Open Sans"/>
          <w:i/>
          <w:iCs/>
        </w:rPr>
        <w:t>tate obligations regarding the human rights of children in the context of international migration in countries of origin, transit, destination and return</w:t>
      </w:r>
      <w:r w:rsidRPr="00B07794">
        <w:rPr>
          <w:rFonts w:cs="Open Sans"/>
        </w:rPr>
        <w:t>, UN Doc CMW/C/GC/4-C</w:t>
      </w:r>
      <w:r>
        <w:rPr>
          <w:rFonts w:cs="Open Sans"/>
        </w:rPr>
        <w:t>RC/C/GC/23 (16 November 2017) para 10.</w:t>
      </w:r>
    </w:p>
  </w:endnote>
  <w:endnote w:id="746">
    <w:p w14:paraId="14E6DD26" w14:textId="77777777" w:rsidR="00FD1665" w:rsidRDefault="00FD1665" w:rsidP="001A1706">
      <w:pPr>
        <w:pStyle w:val="EndnoteText"/>
      </w:pPr>
      <w:r>
        <w:rPr>
          <w:rStyle w:val="EndnoteReference"/>
        </w:rPr>
        <w:endnoteRef/>
      </w:r>
      <w:r>
        <w:t xml:space="preserve"> United Nations </w:t>
      </w:r>
      <w:r w:rsidRPr="00B07794">
        <w:rPr>
          <w:rFonts w:cs="Open Sans"/>
        </w:rPr>
        <w:t xml:space="preserve">Committee on the Protection of the Rights of All Migrant Workers and Members of Their Families and Committee on the Rights of the Child, </w:t>
      </w:r>
      <w:r w:rsidRPr="006E09B0">
        <w:rPr>
          <w:rFonts w:cs="Open Sans"/>
          <w:i/>
          <w:iCs/>
        </w:rPr>
        <w:t>Joint general comment</w:t>
      </w:r>
      <w:r>
        <w:rPr>
          <w:rFonts w:cs="Open Sans"/>
          <w:i/>
          <w:iCs/>
        </w:rPr>
        <w:t xml:space="preserve"> No 4 (2017)of the Committee on the Protection of the Rights of All Migrant Workers and Members of Their Families and No 23 (2017) of the Committee on the Rights of the Child</w:t>
      </w:r>
      <w:r w:rsidRPr="006E09B0">
        <w:rPr>
          <w:rFonts w:cs="Open Sans"/>
          <w:i/>
          <w:iCs/>
        </w:rPr>
        <w:t xml:space="preserve"> on </w:t>
      </w:r>
      <w:r>
        <w:rPr>
          <w:rFonts w:cs="Open Sans"/>
          <w:i/>
          <w:iCs/>
        </w:rPr>
        <w:t>S</w:t>
      </w:r>
      <w:r w:rsidRPr="006E09B0">
        <w:rPr>
          <w:rFonts w:cs="Open Sans"/>
          <w:i/>
          <w:iCs/>
        </w:rPr>
        <w:t>tate obligations regarding the human rights of children in the context of international migration in countries of origin, transit, destination and return</w:t>
      </w:r>
      <w:r w:rsidRPr="00B07794">
        <w:rPr>
          <w:rFonts w:cs="Open Sans"/>
        </w:rPr>
        <w:t>, UN Doc CMW/C/GC/4-C</w:t>
      </w:r>
      <w:r>
        <w:rPr>
          <w:rFonts w:cs="Open Sans"/>
        </w:rPr>
        <w:t>RC/C/GC/23 (16 November 2017) para 5.</w:t>
      </w:r>
    </w:p>
  </w:endnote>
  <w:endnote w:id="747">
    <w:p w14:paraId="77BEB446" w14:textId="77777777" w:rsidR="00FD1665" w:rsidRPr="00E40ED6" w:rsidRDefault="00FD1665" w:rsidP="001A1706">
      <w:pPr>
        <w:pStyle w:val="EndnoteText"/>
        <w:rPr>
          <w:lang w:val="en-US"/>
        </w:rPr>
      </w:pPr>
      <w:r w:rsidRPr="00E40ED6">
        <w:rPr>
          <w:rStyle w:val="EndnoteReference"/>
        </w:rPr>
        <w:endnoteRef/>
      </w:r>
      <w:r w:rsidRPr="00E40ED6">
        <w:t xml:space="preserve"> Manfred Nowak, </w:t>
      </w:r>
      <w:r>
        <w:t xml:space="preserve">Independent Expert, </w:t>
      </w:r>
      <w:r w:rsidRPr="00A42F6C">
        <w:rPr>
          <w:i/>
          <w:iCs/>
          <w:lang w:val="en-US"/>
        </w:rPr>
        <w:t>Global study on children deprived of liberty</w:t>
      </w:r>
      <w:r w:rsidRPr="00E40ED6">
        <w:rPr>
          <w:lang w:val="en-US"/>
        </w:rPr>
        <w:t>, 74</w:t>
      </w:r>
      <w:r w:rsidRPr="00E40ED6">
        <w:rPr>
          <w:vertAlign w:val="superscript"/>
          <w:lang w:val="en-US"/>
        </w:rPr>
        <w:t>th</w:t>
      </w:r>
      <w:r w:rsidRPr="00E40ED6">
        <w:rPr>
          <w:lang w:val="en-US"/>
        </w:rPr>
        <w:t xml:space="preserve"> sess,</w:t>
      </w:r>
      <w:r>
        <w:rPr>
          <w:lang w:val="en-US"/>
        </w:rPr>
        <w:t xml:space="preserve"> UN Doc </w:t>
      </w:r>
      <w:r w:rsidRPr="00E40ED6">
        <w:rPr>
          <w:lang w:val="en-US"/>
        </w:rPr>
        <w:t xml:space="preserve">A/74/136, </w:t>
      </w:r>
      <w:r>
        <w:rPr>
          <w:lang w:val="en-US"/>
        </w:rPr>
        <w:t>(</w:t>
      </w:r>
      <w:r w:rsidRPr="00E40ED6">
        <w:rPr>
          <w:lang w:val="en-US"/>
        </w:rPr>
        <w:t>11 July 2019</w:t>
      </w:r>
      <w:r>
        <w:rPr>
          <w:lang w:val="en-US"/>
        </w:rPr>
        <w:t>)</w:t>
      </w:r>
      <w:r w:rsidRPr="00E40ED6">
        <w:rPr>
          <w:lang w:val="en-US"/>
        </w:rPr>
        <w:t xml:space="preserve"> para 121.</w:t>
      </w:r>
    </w:p>
  </w:endnote>
  <w:endnote w:id="748">
    <w:p w14:paraId="6A16C77B" w14:textId="77777777" w:rsidR="00FD1665" w:rsidRPr="00E40ED6" w:rsidRDefault="00FD1665" w:rsidP="001A1706">
      <w:pPr>
        <w:pStyle w:val="EndnoteText"/>
      </w:pPr>
      <w:r w:rsidRPr="00E40ED6">
        <w:rPr>
          <w:rStyle w:val="EndnoteReference"/>
        </w:rPr>
        <w:endnoteRef/>
      </w:r>
      <w:r w:rsidRPr="00E40ED6">
        <w:t xml:space="preserve"> </w:t>
      </w:r>
      <w:r w:rsidRPr="00E40ED6">
        <w:rPr>
          <w:rFonts w:cs="Open Sans"/>
          <w:szCs w:val="24"/>
        </w:rPr>
        <w:t xml:space="preserve">United Nations Committee on the Rights of the Child, </w:t>
      </w:r>
      <w:r w:rsidRPr="00E40ED6">
        <w:rPr>
          <w:rFonts w:cs="Open Sans"/>
          <w:i/>
          <w:iCs/>
          <w:szCs w:val="24"/>
        </w:rPr>
        <w:t>Concluding Observations on the Combined Fifth and Sixth Periodic Reports of Australia</w:t>
      </w:r>
      <w:r w:rsidRPr="00E40ED6">
        <w:rPr>
          <w:rFonts w:cs="Open Sans"/>
          <w:szCs w:val="24"/>
        </w:rPr>
        <w:t xml:space="preserve">, 82nd </w:t>
      </w:r>
      <w:r>
        <w:rPr>
          <w:rFonts w:cs="Open Sans"/>
          <w:szCs w:val="24"/>
        </w:rPr>
        <w:t>s</w:t>
      </w:r>
      <w:r w:rsidRPr="00E40ED6">
        <w:rPr>
          <w:rFonts w:cs="Open Sans"/>
          <w:szCs w:val="24"/>
        </w:rPr>
        <w:t>ess, UN Doc CRC/C/AUS/CO/5-6 (30 September 2019) para 45(b).</w:t>
      </w:r>
    </w:p>
  </w:endnote>
  <w:endnote w:id="749">
    <w:p w14:paraId="06EFA2D0" w14:textId="77777777" w:rsidR="00FD1665" w:rsidRPr="0023151F" w:rsidRDefault="00FD1665" w:rsidP="001A1706">
      <w:pPr>
        <w:pStyle w:val="EndnoteText"/>
        <w:rPr>
          <w:lang w:val="en-US"/>
        </w:rPr>
      </w:pPr>
      <w:r w:rsidRPr="00E40ED6">
        <w:rPr>
          <w:rStyle w:val="EndnoteReference"/>
        </w:rPr>
        <w:endnoteRef/>
      </w:r>
      <w:r w:rsidRPr="00E40ED6">
        <w:t xml:space="preserve"> </w:t>
      </w:r>
      <w:r>
        <w:t xml:space="preserve">United Nations </w:t>
      </w:r>
      <w:r w:rsidRPr="00E40ED6">
        <w:rPr>
          <w:lang w:val="en-US"/>
        </w:rPr>
        <w:t xml:space="preserve">Committee on the Rights of Persons with Disabilities, </w:t>
      </w:r>
      <w:r w:rsidRPr="00E40ED6">
        <w:rPr>
          <w:i/>
          <w:iCs/>
          <w:lang w:val="en-US"/>
        </w:rPr>
        <w:t>Concluding observations on the combined second and third reports of Australia</w:t>
      </w:r>
      <w:r w:rsidRPr="00E40ED6">
        <w:rPr>
          <w:lang w:val="en-US"/>
        </w:rPr>
        <w:t>,</w:t>
      </w:r>
      <w:r>
        <w:rPr>
          <w:lang w:val="en-US"/>
        </w:rPr>
        <w:t xml:space="preserve"> UN Doc CRPD/C/AUS/CO/2-3 </w:t>
      </w:r>
      <w:r w:rsidRPr="00E40ED6">
        <w:rPr>
          <w:lang w:val="en-US"/>
        </w:rPr>
        <w:t>(</w:t>
      </w:r>
      <w:r>
        <w:rPr>
          <w:lang w:val="en-US"/>
        </w:rPr>
        <w:t xml:space="preserve">Advanced unedited version, </w:t>
      </w:r>
      <w:r w:rsidRPr="00E40ED6">
        <w:rPr>
          <w:lang w:val="en-US"/>
        </w:rPr>
        <w:t>23 September 2019)</w:t>
      </w:r>
      <w:r>
        <w:rPr>
          <w:lang w:val="en-US"/>
        </w:rPr>
        <w:t xml:space="preserve"> para 14(e).</w:t>
      </w:r>
    </w:p>
  </w:endnote>
  <w:endnote w:id="750">
    <w:p w14:paraId="1A22428F" w14:textId="77777777" w:rsidR="00FD1665" w:rsidRPr="00C95ED0" w:rsidRDefault="00FD1665" w:rsidP="001A1706">
      <w:pPr>
        <w:pStyle w:val="EndnoteText"/>
        <w:rPr>
          <w:rFonts w:cs="Open Sans"/>
        </w:rPr>
      </w:pPr>
      <w:r>
        <w:rPr>
          <w:rStyle w:val="EndnoteReference"/>
        </w:rPr>
        <w:endnoteRef/>
      </w:r>
      <w:r>
        <w:t xml:space="preserve"> </w:t>
      </w:r>
      <w:r w:rsidRPr="00345271">
        <w:rPr>
          <w:rFonts w:cs="Open Sans"/>
        </w:rPr>
        <w:t xml:space="preserve">Australian Human Rights Commission, </w:t>
      </w:r>
      <w:r w:rsidRPr="00345271">
        <w:rPr>
          <w:rFonts w:cs="Open Sans"/>
          <w:i/>
          <w:iCs/>
        </w:rPr>
        <w:t xml:space="preserve">The Forgotten Children: National Inquiry into Children in Immigration Detention </w:t>
      </w:r>
      <w:r w:rsidRPr="00345271">
        <w:rPr>
          <w:rFonts w:cs="Open Sans"/>
        </w:rPr>
        <w:t xml:space="preserve">(2014) </w:t>
      </w:r>
      <w:r>
        <w:rPr>
          <w:rFonts w:cs="Open Sans"/>
        </w:rPr>
        <w:t>56</w:t>
      </w:r>
      <w:r w:rsidRPr="00345271">
        <w:rPr>
          <w:rFonts w:cs="Open Sans"/>
        </w:rPr>
        <w:t xml:space="preserve"> &lt;</w:t>
      </w:r>
      <w:r w:rsidRPr="00EF6278">
        <w:rPr>
          <w:rFonts w:cs="Open Sans"/>
        </w:rPr>
        <w:t>www.humanrights.gov.au/our-work/asylum-seekers-and-refugees/publications/forgotten-children-national-inquiry-children</w:t>
      </w:r>
      <w:r w:rsidRPr="00345271">
        <w:rPr>
          <w:rFonts w:cs="Open Sans"/>
        </w:rPr>
        <w:t>&gt;.</w:t>
      </w:r>
    </w:p>
  </w:endnote>
  <w:endnote w:id="751">
    <w:p w14:paraId="2F603880" w14:textId="77777777" w:rsidR="00FD1665" w:rsidRDefault="00FD1665" w:rsidP="001A1706">
      <w:pPr>
        <w:pStyle w:val="EndnoteText"/>
      </w:pPr>
      <w:r>
        <w:rPr>
          <w:rStyle w:val="EndnoteReference"/>
        </w:rPr>
        <w:endnoteRef/>
      </w:r>
      <w:r>
        <w:t xml:space="preserve"> Australian Government, </w:t>
      </w:r>
      <w:r w:rsidRPr="006A1D7C">
        <w:rPr>
          <w:i/>
          <w:iCs/>
        </w:rPr>
        <w:t>Sixth periodic report submitted by Australia under article 19 of the Convention against Torture and Other Cruel, Inhuman or Degrading Treatment or Punishment pursuant to the optional reporting procedure, due in 2018</w:t>
      </w:r>
      <w:r>
        <w:t>, UN Doc CAT/C/AUS/6 (28 March 2019), paras 104, 106.</w:t>
      </w:r>
    </w:p>
  </w:endnote>
  <w:endnote w:id="752">
    <w:p w14:paraId="19644418" w14:textId="77777777" w:rsidR="00FD1665" w:rsidRDefault="00FD1665" w:rsidP="001A1706">
      <w:pPr>
        <w:pStyle w:val="EndnoteText"/>
      </w:pPr>
      <w:r>
        <w:rPr>
          <w:rStyle w:val="EndnoteReference"/>
        </w:rPr>
        <w:endnoteRef/>
      </w:r>
      <w:r>
        <w:t xml:space="preserve"> </w:t>
      </w:r>
      <w:r w:rsidRPr="00345271">
        <w:rPr>
          <w:rFonts w:cs="Open Sans"/>
        </w:rPr>
        <w:t xml:space="preserve">Department of Home Affairs, </w:t>
      </w:r>
      <w:r w:rsidRPr="00345271">
        <w:rPr>
          <w:rFonts w:cs="Open Sans"/>
          <w:i/>
        </w:rPr>
        <w:t>Immigration Detention and Community Statistics Summary</w:t>
      </w:r>
      <w:r w:rsidRPr="00345271">
        <w:rPr>
          <w:rFonts w:cs="Open Sans"/>
        </w:rPr>
        <w:t xml:space="preserve"> (</w:t>
      </w:r>
      <w:r>
        <w:rPr>
          <w:rFonts w:cs="Open Sans"/>
        </w:rPr>
        <w:t>31 August 2019</w:t>
      </w:r>
      <w:r w:rsidRPr="00345271">
        <w:rPr>
          <w:rFonts w:cs="Open Sans"/>
        </w:rPr>
        <w:t>)</w:t>
      </w:r>
      <w:r>
        <w:rPr>
          <w:rFonts w:cs="Open Sans"/>
        </w:rPr>
        <w:t xml:space="preserve"> 11 </w:t>
      </w:r>
      <w:r w:rsidRPr="00EF6278">
        <w:rPr>
          <w:rFonts w:cs="Open Sans"/>
        </w:rPr>
        <w:t>&lt;www.homeaffairs.gov.au/research-and-stats/files/immigration-detention-statistics-31-august-2019.pdf</w:t>
      </w:r>
      <w:r>
        <w:rPr>
          <w:rFonts w:cs="Open Sans"/>
        </w:rPr>
        <w:t>&gt;.</w:t>
      </w:r>
    </w:p>
  </w:endnote>
  <w:endnote w:id="753">
    <w:p w14:paraId="4341FD8F" w14:textId="3CAF2E62" w:rsidR="00FD1665" w:rsidRDefault="00FD1665" w:rsidP="00DA5D91">
      <w:pPr>
        <w:pStyle w:val="EndnoteText"/>
      </w:pPr>
      <w:r>
        <w:rPr>
          <w:rStyle w:val="EndnoteReference"/>
        </w:rPr>
        <w:endnoteRef/>
      </w:r>
      <w:r>
        <w:t xml:space="preserve"> </w:t>
      </w:r>
      <w:r w:rsidRPr="00345271">
        <w:rPr>
          <w:rFonts w:cs="Open Sans"/>
        </w:rPr>
        <w:t xml:space="preserve">Australian Human Rights Commission, </w:t>
      </w:r>
      <w:r w:rsidRPr="00345271">
        <w:rPr>
          <w:rFonts w:cs="Open Sans"/>
          <w:i/>
          <w:iCs/>
        </w:rPr>
        <w:t xml:space="preserve">The Forgotten Children: National Inquiry into Children in Immigration Detention </w:t>
      </w:r>
      <w:r w:rsidRPr="00345271">
        <w:rPr>
          <w:rFonts w:cs="Open Sans"/>
        </w:rPr>
        <w:t xml:space="preserve">(2014) </w:t>
      </w:r>
      <w:r>
        <w:rPr>
          <w:rFonts w:cs="Open Sans"/>
        </w:rPr>
        <w:t xml:space="preserve">47 </w:t>
      </w:r>
      <w:r w:rsidRPr="00345271">
        <w:rPr>
          <w:rFonts w:cs="Open Sans"/>
        </w:rPr>
        <w:t>&lt;</w:t>
      </w:r>
      <w:r w:rsidRPr="00FD41B5">
        <w:rPr>
          <w:rFonts w:cs="Open Sans"/>
        </w:rPr>
        <w:t>www.humanrights.gov.au/our-work/asylum-seekers-and-refugees/publications/forgotten-children-national-inquiry-children</w:t>
      </w:r>
      <w:r w:rsidRPr="00345271">
        <w:rPr>
          <w:rFonts w:cs="Open Sans"/>
        </w:rPr>
        <w:t>&gt;.</w:t>
      </w:r>
    </w:p>
  </w:endnote>
  <w:endnote w:id="754">
    <w:p w14:paraId="55A93B6D" w14:textId="77777777" w:rsidR="00FD1665" w:rsidRPr="00345271" w:rsidRDefault="00FD1665" w:rsidP="00DA5D91">
      <w:pPr>
        <w:pStyle w:val="EndnoteText"/>
        <w:rPr>
          <w:rFonts w:cs="Open Sans"/>
        </w:rPr>
      </w:pPr>
      <w:r w:rsidRPr="00345271">
        <w:rPr>
          <w:rStyle w:val="EndnoteReference"/>
        </w:rPr>
        <w:endnoteRef/>
      </w:r>
      <w:r w:rsidRPr="00345271">
        <w:rPr>
          <w:rFonts w:cs="Open Sans"/>
        </w:rPr>
        <w:t xml:space="preserve"> Australian Human Rights Commission, </w:t>
      </w:r>
      <w:r w:rsidRPr="00345271">
        <w:rPr>
          <w:rFonts w:cs="Open Sans"/>
          <w:i/>
          <w:iCs/>
        </w:rPr>
        <w:t xml:space="preserve">The Forgotten Children: National Inquiry into Children in Immigration Detention </w:t>
      </w:r>
      <w:r w:rsidRPr="00345271">
        <w:rPr>
          <w:rFonts w:cs="Open Sans"/>
        </w:rPr>
        <w:t>(2014) 75–76 &lt;</w:t>
      </w:r>
      <w:hyperlink r:id="rId2" w:history="1">
        <w:r w:rsidRPr="00A43851">
          <w:rPr>
            <w:rStyle w:val="Hyperlink"/>
            <w:rFonts w:cs="Open Sans"/>
          </w:rPr>
          <w:t>www.humanrights.gov.au/our-work/asylum-seekers-and-refugees/publications/forgotten-children-national-inquiry-children</w:t>
        </w:r>
      </w:hyperlink>
      <w:r w:rsidRPr="00345271">
        <w:rPr>
          <w:rFonts w:cs="Open Sans"/>
        </w:rPr>
        <w:t>&gt;.</w:t>
      </w:r>
    </w:p>
  </w:endnote>
  <w:endnote w:id="755">
    <w:p w14:paraId="6EFACA71" w14:textId="77777777" w:rsidR="00FD1665" w:rsidRPr="00345271" w:rsidRDefault="00FD1665" w:rsidP="001A1706">
      <w:pPr>
        <w:pStyle w:val="EndnoteText"/>
        <w:rPr>
          <w:rFonts w:cs="Open Sans"/>
        </w:rPr>
      </w:pPr>
      <w:r w:rsidRPr="00345271">
        <w:rPr>
          <w:rStyle w:val="EndnoteReference"/>
        </w:rPr>
        <w:endnoteRef/>
      </w:r>
      <w:r w:rsidRPr="00345271">
        <w:rPr>
          <w:rFonts w:cs="Open Sans"/>
        </w:rPr>
        <w:t xml:space="preserve"> Australian Human Rights Commission, </w:t>
      </w:r>
      <w:r w:rsidRPr="00345271">
        <w:rPr>
          <w:rFonts w:cs="Open Sans"/>
          <w:i/>
          <w:iCs/>
        </w:rPr>
        <w:t xml:space="preserve">The Forgotten Children: National Inquiry into Children in Immigration Detention </w:t>
      </w:r>
      <w:r w:rsidRPr="00345271">
        <w:rPr>
          <w:rFonts w:cs="Open Sans"/>
        </w:rPr>
        <w:t>(2014) 62–63, 76 &lt;</w:t>
      </w:r>
      <w:r w:rsidRPr="00EF6278">
        <w:rPr>
          <w:rFonts w:cs="Open Sans"/>
        </w:rPr>
        <w:t>www.humanrights.gov.au/our-work/asylum-seekers-and-refugees/publications/forgotten-children-national-inquiry-children</w:t>
      </w:r>
      <w:r w:rsidRPr="00345271">
        <w:rPr>
          <w:rFonts w:cs="Open Sans"/>
        </w:rPr>
        <w:t>&gt;.</w:t>
      </w:r>
    </w:p>
  </w:endnote>
  <w:endnote w:id="756">
    <w:p w14:paraId="26355035" w14:textId="77777777" w:rsidR="00FD1665" w:rsidRPr="00345271" w:rsidRDefault="00FD1665" w:rsidP="001A1706">
      <w:pPr>
        <w:pStyle w:val="EndnoteText"/>
        <w:rPr>
          <w:rFonts w:cs="Open Sans"/>
        </w:rPr>
      </w:pPr>
      <w:r w:rsidRPr="00345271">
        <w:rPr>
          <w:rStyle w:val="EndnoteReference"/>
        </w:rPr>
        <w:endnoteRef/>
      </w:r>
      <w:r w:rsidRPr="00345271">
        <w:rPr>
          <w:rFonts w:cs="Open Sans"/>
        </w:rPr>
        <w:t xml:space="preserve"> </w:t>
      </w:r>
      <w:r w:rsidRPr="007A5E4F">
        <w:rPr>
          <w:rFonts w:cs="Open Sans"/>
          <w:i/>
          <w:iCs/>
        </w:rPr>
        <w:t>Royal Commission into Institutional Responses to Child Sexual Abuse</w:t>
      </w:r>
      <w:r w:rsidRPr="007A5E4F">
        <w:rPr>
          <w:rFonts w:cs="Open Sans"/>
        </w:rPr>
        <w:t xml:space="preserve"> (Final Report, vol 15, 2017)</w:t>
      </w:r>
      <w:r>
        <w:rPr>
          <w:rFonts w:cs="Open Sans"/>
        </w:rPr>
        <w:t xml:space="preserve"> 162–244.</w:t>
      </w:r>
    </w:p>
  </w:endnote>
  <w:endnote w:id="757">
    <w:p w14:paraId="6652C9B5" w14:textId="77777777" w:rsidR="00FD1665" w:rsidRDefault="00FD1665" w:rsidP="001A1706">
      <w:pPr>
        <w:pStyle w:val="EndnoteText"/>
      </w:pPr>
      <w:r w:rsidRPr="002B5BEE">
        <w:rPr>
          <w:rStyle w:val="EndnoteReference"/>
        </w:rPr>
        <w:endnoteRef/>
      </w:r>
      <w:r w:rsidRPr="002B5BEE">
        <w:t xml:space="preserve"> </w:t>
      </w:r>
      <w:r w:rsidRPr="00A550F3">
        <w:t xml:space="preserve">Department of Home Affairs provided </w:t>
      </w:r>
      <w:r>
        <w:t xml:space="preserve">information </w:t>
      </w:r>
      <w:r w:rsidRPr="00A550F3">
        <w:t xml:space="preserve">to the Australian Human Rights Commission </w:t>
      </w:r>
      <w:r>
        <w:t>as part of the UN reporting process in May 2019. Data</w:t>
      </w:r>
      <w:r w:rsidRPr="002B5BEE">
        <w:t xml:space="preserve"> provided also indicate</w:t>
      </w:r>
      <w:r>
        <w:t>d</w:t>
      </w:r>
      <w:r w:rsidRPr="002B5BEE">
        <w:t xml:space="preserve"> fewer than five reported incidents of assault, fewer than five incidents of child neglect, and no incidents of sexual assault of children in </w:t>
      </w:r>
      <w:r w:rsidRPr="00A550F3">
        <w:t>community detention during this period (five incidents in total). Figures are based on departmental systems data as at 6am 28 February 2019, and on the number of participants recorded as ‘Alleged Victim’ in departmental systems. In relation to the total incidents</w:t>
      </w:r>
      <w:r>
        <w:t xml:space="preserve"> in both community detention and held detention, the Department reported that</w:t>
      </w:r>
      <w:r w:rsidRPr="002B5BEE">
        <w:t xml:space="preserve">: </w:t>
      </w:r>
      <w:r>
        <w:t>‘</w:t>
      </w:r>
      <w:r w:rsidRPr="002B5BEE">
        <w:sym w:font="Symbol" w:char="F0B7"/>
      </w:r>
      <w:r w:rsidRPr="002B5BEE">
        <w:t xml:space="preserve"> The police were notified in five of the incidents that involved assault; in three of these instances the police declined to investigate further. The remaining two incidents are being investigated and the victim may be called as a witness in legal proceedings. Five incidents were not referred to the police but were managed locally by the Department and its service provider. </w:t>
      </w:r>
      <w:r w:rsidRPr="002B5BEE">
        <w:sym w:font="Symbol" w:char="F0B7"/>
      </w:r>
      <w:r w:rsidRPr="002B5BEE">
        <w:t xml:space="preserve"> Three notifications were made to the relevant state and territory welfare authorities. In all of these instances, the authorities declined to investigate further. </w:t>
      </w:r>
      <w:r w:rsidRPr="002B5BEE">
        <w:sym w:font="Symbol" w:char="F0B7"/>
      </w:r>
      <w:r w:rsidRPr="002B5BEE">
        <w:t xml:space="preserve"> The Department conducted child safeguarding inquiries into four of these incidents, one of which continues to be active. </w:t>
      </w:r>
      <w:r w:rsidRPr="002B5BEE">
        <w:sym w:font="Symbol" w:char="F0B7"/>
      </w:r>
      <w:r w:rsidRPr="002B5BEE">
        <w:t xml:space="preserve"> Medical assistance was required in five of the incidents. </w:t>
      </w:r>
      <w:r w:rsidRPr="002B5BEE">
        <w:sym w:font="Symbol" w:char="F0B7"/>
      </w:r>
      <w:r w:rsidRPr="002B5BEE">
        <w:t xml:space="preserve"> Ongoing support, including counselling and education on positive parenting strategies, was provided in six of the incidents. </w:t>
      </w:r>
      <w:r w:rsidRPr="002B5BEE">
        <w:sym w:font="Symbol" w:char="F0B7"/>
      </w:r>
      <w:r w:rsidRPr="002B5BEE">
        <w:t xml:space="preserve"> Four of the incidents relate to one minor. This individual is being actively managed and has access to mental health services</w:t>
      </w:r>
      <w:r>
        <w:t>’.</w:t>
      </w:r>
    </w:p>
  </w:endnote>
  <w:endnote w:id="758">
    <w:p w14:paraId="11111766" w14:textId="77777777" w:rsidR="00FD1665" w:rsidRPr="00345271" w:rsidRDefault="00FD1665" w:rsidP="001A1706">
      <w:pPr>
        <w:pStyle w:val="EndnoteText"/>
        <w:rPr>
          <w:rFonts w:cs="Open Sans"/>
        </w:rPr>
      </w:pPr>
      <w:r w:rsidRPr="00345271">
        <w:rPr>
          <w:rStyle w:val="EndnoteReference"/>
        </w:rPr>
        <w:endnoteRef/>
      </w:r>
      <w:r w:rsidRPr="00345271">
        <w:rPr>
          <w:rFonts w:cs="Open Sans"/>
        </w:rPr>
        <w:t xml:space="preserve"> Department of Immigration and Border Protection, </w:t>
      </w:r>
      <w:r w:rsidRPr="00345271">
        <w:rPr>
          <w:rFonts w:cs="Open Sans"/>
          <w:i/>
        </w:rPr>
        <w:t>Child Safeguarding Framework</w:t>
      </w:r>
      <w:r w:rsidRPr="00345271">
        <w:rPr>
          <w:rFonts w:cs="Open Sans"/>
        </w:rPr>
        <w:t xml:space="preserve"> (2016) &lt;</w:t>
      </w:r>
      <w:r w:rsidRPr="00EF6278">
        <w:rPr>
          <w:rFonts w:cs="Open Sans"/>
        </w:rPr>
        <w:t>www.border.gov.au/ReportsandPublications/Documents/child-safeguarding-framework.pdf</w:t>
      </w:r>
      <w:r w:rsidRPr="00345271">
        <w:rPr>
          <w:rFonts w:cs="Open Sans"/>
        </w:rPr>
        <w:t>&gt;.</w:t>
      </w:r>
    </w:p>
  </w:endnote>
  <w:endnote w:id="759">
    <w:p w14:paraId="57BB5415" w14:textId="77777777" w:rsidR="00FD1665" w:rsidRPr="00A81835" w:rsidRDefault="00FD1665" w:rsidP="001A1706">
      <w:pPr>
        <w:pStyle w:val="EndnoteText"/>
        <w:rPr>
          <w:rFonts w:cs="Open Sans"/>
        </w:rPr>
      </w:pPr>
      <w:r>
        <w:rPr>
          <w:rStyle w:val="EndnoteReference"/>
        </w:rPr>
        <w:endnoteRef/>
      </w:r>
      <w:r>
        <w:t xml:space="preserve"> </w:t>
      </w:r>
      <w:r w:rsidRPr="00AD7B86">
        <w:rPr>
          <w:rFonts w:cs="Open Sans"/>
        </w:rPr>
        <w:t>See Chapter 11—Youth justice</w:t>
      </w:r>
      <w:r>
        <w:rPr>
          <w:rFonts w:cs="Open Sans"/>
        </w:rPr>
        <w:t>;</w:t>
      </w:r>
      <w:r w:rsidRPr="00A81835">
        <w:rPr>
          <w:rFonts w:cs="Open Sans"/>
        </w:rPr>
        <w:t xml:space="preserve"> Australian Human Rights Commission, </w:t>
      </w:r>
      <w:r w:rsidRPr="00A81835">
        <w:rPr>
          <w:rFonts w:cs="Open Sans"/>
          <w:i/>
        </w:rPr>
        <w:t>OPCAT in Australia Consultation Paper: Stage 2</w:t>
      </w:r>
      <w:r>
        <w:rPr>
          <w:rFonts w:cs="Open Sans"/>
        </w:rPr>
        <w:t xml:space="preserve"> (</w:t>
      </w:r>
      <w:r w:rsidRPr="00A81835">
        <w:rPr>
          <w:rFonts w:cs="Open Sans"/>
        </w:rPr>
        <w:t>June 2018</w:t>
      </w:r>
      <w:r>
        <w:rPr>
          <w:rFonts w:cs="Open Sans"/>
        </w:rPr>
        <w:t xml:space="preserve">) </w:t>
      </w:r>
      <w:r w:rsidRPr="00A81835">
        <w:rPr>
          <w:rFonts w:cs="Open Sans"/>
        </w:rPr>
        <w:t>&lt;</w:t>
      </w:r>
      <w:r w:rsidRPr="00EF6278">
        <w:rPr>
          <w:rFonts w:cs="Open Sans"/>
        </w:rPr>
        <w:t>www.humanrights.gov.au/sites/default/files/document/publication/20180618_OPCAT_Stage2_ConsultationPaper_Interim_report.pdf</w:t>
      </w:r>
      <w:r w:rsidRPr="00A81835">
        <w:rPr>
          <w:rFonts w:cs="Open Sans"/>
        </w:rPr>
        <w:t>&gt;.</w:t>
      </w:r>
    </w:p>
  </w:endnote>
  <w:endnote w:id="760">
    <w:p w14:paraId="11923979" w14:textId="77777777" w:rsidR="00FD1665" w:rsidRDefault="00FD1665" w:rsidP="001A1706">
      <w:pPr>
        <w:pStyle w:val="EndnoteText"/>
      </w:pPr>
      <w:r>
        <w:rPr>
          <w:rStyle w:val="EndnoteReference"/>
        </w:rPr>
        <w:endnoteRef/>
      </w:r>
      <w:r>
        <w:t xml:space="preserve"> International Detention Coalition, </w:t>
      </w:r>
      <w:r>
        <w:rPr>
          <w:i/>
          <w:iCs/>
        </w:rPr>
        <w:t xml:space="preserve">There are alternatives: A handbook for preventing unnecessary immigration detention (revised edition) </w:t>
      </w:r>
      <w:r>
        <w:t xml:space="preserve">(30 October 2015) 12–15 </w:t>
      </w:r>
      <w:r w:rsidRPr="00EF6278">
        <w:t>&lt;idcoalition.org/publication/there-are-alternatives-revised-edition</w:t>
      </w:r>
      <w:r>
        <w:t xml:space="preserve">&gt;. </w:t>
      </w:r>
    </w:p>
  </w:endnote>
  <w:endnote w:id="761">
    <w:p w14:paraId="31B39D2B" w14:textId="77777777" w:rsidR="00FD1665" w:rsidRDefault="00FD1665" w:rsidP="001A1706">
      <w:pPr>
        <w:pStyle w:val="EndnoteText"/>
      </w:pPr>
      <w:r>
        <w:rPr>
          <w:rStyle w:val="EndnoteReference"/>
        </w:rPr>
        <w:endnoteRef/>
      </w:r>
      <w:r>
        <w:t xml:space="preserve"> Australian Human Rights Commission, </w:t>
      </w:r>
      <w:r w:rsidRPr="001F7DB6">
        <w:rPr>
          <w:i/>
          <w:iCs/>
        </w:rPr>
        <w:t xml:space="preserve">Lives on </w:t>
      </w:r>
      <w:r>
        <w:rPr>
          <w:i/>
          <w:iCs/>
        </w:rPr>
        <w:t>h</w:t>
      </w:r>
      <w:r w:rsidRPr="001F7DB6">
        <w:rPr>
          <w:i/>
          <w:iCs/>
        </w:rPr>
        <w:t xml:space="preserve">old: Refugee and </w:t>
      </w:r>
      <w:r>
        <w:rPr>
          <w:i/>
          <w:iCs/>
        </w:rPr>
        <w:t>a</w:t>
      </w:r>
      <w:r w:rsidRPr="001F7DB6">
        <w:rPr>
          <w:i/>
          <w:iCs/>
        </w:rPr>
        <w:t xml:space="preserve">sylum </w:t>
      </w:r>
      <w:r>
        <w:rPr>
          <w:i/>
          <w:iCs/>
        </w:rPr>
        <w:t>s</w:t>
      </w:r>
      <w:r w:rsidRPr="001F7DB6">
        <w:rPr>
          <w:i/>
          <w:iCs/>
        </w:rPr>
        <w:t xml:space="preserve">eekers in the ‘Legacy </w:t>
      </w:r>
      <w:r>
        <w:rPr>
          <w:i/>
          <w:iCs/>
        </w:rPr>
        <w:t>C</w:t>
      </w:r>
      <w:r w:rsidRPr="001F7DB6">
        <w:rPr>
          <w:i/>
          <w:iCs/>
        </w:rPr>
        <w:t>aseload’</w:t>
      </w:r>
      <w:r>
        <w:t xml:space="preserve"> (2019) 130 &lt;</w:t>
      </w:r>
      <w:r w:rsidRPr="00EF6278">
        <w:t>www.humanrights.gov.au/our-work/asylum-seekers-and-refugees/publications/lives-hold-refugees-and-asylum-seekers-legacy</w:t>
      </w:r>
      <w:r>
        <w:t>&gt;.</w:t>
      </w:r>
    </w:p>
  </w:endnote>
  <w:endnote w:id="762">
    <w:p w14:paraId="52A135AA" w14:textId="77777777" w:rsidR="00FD1665" w:rsidRDefault="00FD1665" w:rsidP="001A1706">
      <w:pPr>
        <w:pStyle w:val="EndnoteText"/>
      </w:pPr>
      <w:r>
        <w:rPr>
          <w:rStyle w:val="EndnoteReference"/>
        </w:rPr>
        <w:endnoteRef/>
      </w:r>
      <w:r>
        <w:t xml:space="preserve"> Australian Human Rights Commission, </w:t>
      </w:r>
      <w:r w:rsidRPr="001F7DB6">
        <w:rPr>
          <w:i/>
          <w:iCs/>
        </w:rPr>
        <w:t xml:space="preserve">Lives on </w:t>
      </w:r>
      <w:r>
        <w:rPr>
          <w:i/>
          <w:iCs/>
        </w:rPr>
        <w:t>h</w:t>
      </w:r>
      <w:r w:rsidRPr="001F7DB6">
        <w:rPr>
          <w:i/>
          <w:iCs/>
        </w:rPr>
        <w:t xml:space="preserve">old: Refugee and </w:t>
      </w:r>
      <w:r>
        <w:rPr>
          <w:i/>
          <w:iCs/>
        </w:rPr>
        <w:t>a</w:t>
      </w:r>
      <w:r w:rsidRPr="001F7DB6">
        <w:rPr>
          <w:i/>
          <w:iCs/>
        </w:rPr>
        <w:t xml:space="preserve">sylum </w:t>
      </w:r>
      <w:r>
        <w:rPr>
          <w:i/>
          <w:iCs/>
        </w:rPr>
        <w:t>s</w:t>
      </w:r>
      <w:r w:rsidRPr="001F7DB6">
        <w:rPr>
          <w:i/>
          <w:iCs/>
        </w:rPr>
        <w:t xml:space="preserve">eekers in the ‘Legacy </w:t>
      </w:r>
      <w:r>
        <w:rPr>
          <w:i/>
          <w:iCs/>
        </w:rPr>
        <w:t>C</w:t>
      </w:r>
      <w:r w:rsidRPr="001F7DB6">
        <w:rPr>
          <w:i/>
          <w:iCs/>
        </w:rPr>
        <w:t>aseload’</w:t>
      </w:r>
      <w:r>
        <w:t xml:space="preserve"> (2019) 133, Recommendation 30 &lt;</w:t>
      </w:r>
      <w:r w:rsidRPr="00EF6278">
        <w:t>www.humanrights.gov.au/our-work/asylum-seekers-and-refugees/publications/lives-hold-refugees-and-asylum-seekers-legacy</w:t>
      </w:r>
      <w:r>
        <w:t>&gt;.</w:t>
      </w:r>
    </w:p>
  </w:endnote>
  <w:endnote w:id="763">
    <w:p w14:paraId="0D9499B2" w14:textId="77777777" w:rsidR="00FD1665" w:rsidRDefault="00FD1665" w:rsidP="001A1706">
      <w:pPr>
        <w:pStyle w:val="EndnoteText"/>
      </w:pPr>
      <w:r>
        <w:rPr>
          <w:rStyle w:val="EndnoteReference"/>
        </w:rPr>
        <w:endnoteRef/>
      </w:r>
      <w:r>
        <w:t xml:space="preserve"> </w:t>
      </w:r>
      <w:r w:rsidRPr="00E40ED6">
        <w:rPr>
          <w:rFonts w:cs="Open Sans"/>
          <w:szCs w:val="24"/>
        </w:rPr>
        <w:t xml:space="preserve">United Nations Committee on the Rights of the Child, </w:t>
      </w:r>
      <w:r w:rsidRPr="00E40ED6">
        <w:rPr>
          <w:rFonts w:cs="Open Sans"/>
          <w:i/>
          <w:iCs/>
          <w:szCs w:val="24"/>
        </w:rPr>
        <w:t>Concluding Observations on the Combined Fifth and Sixth Periodic Reports of Australia</w:t>
      </w:r>
      <w:r w:rsidRPr="00E40ED6">
        <w:rPr>
          <w:rFonts w:cs="Open Sans"/>
          <w:szCs w:val="24"/>
        </w:rPr>
        <w:t xml:space="preserve">, 82nd </w:t>
      </w:r>
      <w:r>
        <w:rPr>
          <w:rFonts w:cs="Open Sans"/>
          <w:szCs w:val="24"/>
        </w:rPr>
        <w:t>s</w:t>
      </w:r>
      <w:r w:rsidRPr="00E40ED6">
        <w:rPr>
          <w:rFonts w:cs="Open Sans"/>
          <w:szCs w:val="24"/>
        </w:rPr>
        <w:t>ess, UN Doc CRC/C/AUS/CO/5-6 (30 September 2019) para 45(i).</w:t>
      </w:r>
    </w:p>
  </w:endnote>
  <w:endnote w:id="764">
    <w:p w14:paraId="572E5AC2" w14:textId="77777777" w:rsidR="00FD1665" w:rsidRPr="00345271" w:rsidRDefault="00FD1665" w:rsidP="001A1706">
      <w:pPr>
        <w:pStyle w:val="EndnoteText"/>
        <w:rPr>
          <w:rFonts w:cs="Open Sans"/>
          <w:highlight w:val="yellow"/>
        </w:rPr>
      </w:pPr>
      <w:r w:rsidRPr="00345271">
        <w:rPr>
          <w:rStyle w:val="EndnoteReference"/>
        </w:rPr>
        <w:endnoteRef/>
      </w:r>
      <w:r w:rsidRPr="00345271">
        <w:rPr>
          <w:rFonts w:cs="Open Sans"/>
        </w:rPr>
        <w:t xml:space="preserve"> Evidence to Senate Standing Legal and Constitutional Affairs, Budget Estimates, Answer to Question taken On Notice BE18/243, Canberra, 12 June 2018 (provided 5 July 2018) &lt;</w:t>
      </w:r>
      <w:r w:rsidRPr="00EF6278">
        <w:rPr>
          <w:rFonts w:cs="Open Sans"/>
        </w:rPr>
        <w:t>www.aph.gov.au/Parliamentary_Business/Senate_Estimates/legcon</w:t>
      </w:r>
      <w:r w:rsidRPr="00345271">
        <w:rPr>
          <w:rFonts w:cs="Open Sans"/>
        </w:rPr>
        <w:t>&gt;.</w:t>
      </w:r>
    </w:p>
  </w:endnote>
  <w:endnote w:id="765">
    <w:p w14:paraId="285C9EB1" w14:textId="77777777" w:rsidR="00FD1665" w:rsidRDefault="00FD1665" w:rsidP="001A1706">
      <w:pPr>
        <w:pStyle w:val="EndnoteText"/>
      </w:pPr>
      <w:r>
        <w:rPr>
          <w:rStyle w:val="EndnoteReference"/>
        </w:rPr>
        <w:endnoteRef/>
      </w:r>
      <w:r>
        <w:t xml:space="preserve"> </w:t>
      </w:r>
      <w:r w:rsidRPr="00345271">
        <w:rPr>
          <w:rFonts w:cs="Open Sans"/>
        </w:rPr>
        <w:t>Evidence to Senate Standing Leg</w:t>
      </w:r>
      <w:r>
        <w:rPr>
          <w:rFonts w:cs="Open Sans"/>
        </w:rPr>
        <w:t>al and Constitutional Affairs, Supplementary B</w:t>
      </w:r>
      <w:r w:rsidRPr="00345271">
        <w:rPr>
          <w:rFonts w:cs="Open Sans"/>
        </w:rPr>
        <w:t xml:space="preserve">udget Estimates, Canberra, </w:t>
      </w:r>
      <w:r>
        <w:rPr>
          <w:rFonts w:cs="Open Sans"/>
        </w:rPr>
        <w:t>22 October</w:t>
      </w:r>
      <w:r w:rsidRPr="00345271">
        <w:rPr>
          <w:rFonts w:cs="Open Sans"/>
        </w:rPr>
        <w:t xml:space="preserve"> 2018</w:t>
      </w:r>
      <w:r>
        <w:rPr>
          <w:rFonts w:cs="Open Sans"/>
        </w:rPr>
        <w:t>, 99 (Mandy Newton, Deputy Commissioner, Operations, Australian Border Force) &lt;</w:t>
      </w:r>
      <w:r w:rsidRPr="00EF6278">
        <w:rPr>
          <w:rFonts w:cs="Open Sans"/>
        </w:rPr>
        <w:t>www.aph.gov.au/Parliamentary_Business/Hansard/Estimates_Transcript_Schedule</w:t>
      </w:r>
      <w:r>
        <w:rPr>
          <w:rFonts w:cs="Open Sans"/>
        </w:rPr>
        <w:t>&gt;.</w:t>
      </w:r>
    </w:p>
  </w:endnote>
  <w:endnote w:id="766">
    <w:p w14:paraId="0440BA74" w14:textId="77777777" w:rsidR="00FD1665" w:rsidRDefault="00FD1665" w:rsidP="001A1706">
      <w:pPr>
        <w:pStyle w:val="EndnoteText"/>
      </w:pPr>
      <w:r>
        <w:rPr>
          <w:rStyle w:val="EndnoteReference"/>
        </w:rPr>
        <w:endnoteRef/>
      </w:r>
      <w:r>
        <w:t xml:space="preserve"> Scott Morrison, ‘Asylum seeker children off Nauru’ (Media Release, 3 February 2019) &lt;</w:t>
      </w:r>
      <w:r w:rsidRPr="00EF6278">
        <w:t>www.pm.gov.au/media/asylum-seeker-children-nauru</w:t>
      </w:r>
      <w:r>
        <w:t>&gt;.</w:t>
      </w:r>
    </w:p>
  </w:endnote>
  <w:endnote w:id="767">
    <w:p w14:paraId="423DB8ED" w14:textId="77777777" w:rsidR="00FD1665" w:rsidRPr="00345271" w:rsidRDefault="00FD1665" w:rsidP="001A1706">
      <w:pPr>
        <w:pStyle w:val="EndnoteText"/>
        <w:rPr>
          <w:rFonts w:cs="Open Sans"/>
        </w:rPr>
      </w:pPr>
      <w:r w:rsidRPr="00345271">
        <w:rPr>
          <w:rStyle w:val="EndnoteReference"/>
        </w:rPr>
        <w:endnoteRef/>
      </w:r>
      <w:r w:rsidRPr="00345271">
        <w:rPr>
          <w:rFonts w:cs="Open Sans"/>
        </w:rPr>
        <w:t xml:space="preserve"> United Nations High Commissioner for Refugees, </w:t>
      </w:r>
      <w:r w:rsidRPr="00345271">
        <w:rPr>
          <w:rFonts w:cs="Open Sans"/>
          <w:i/>
        </w:rPr>
        <w:t>UNHCR Mission to the Republic of Nauru, 3–5 December 2012</w:t>
      </w:r>
      <w:r w:rsidRPr="00345271">
        <w:rPr>
          <w:rFonts w:cs="Open Sans"/>
        </w:rPr>
        <w:t xml:space="preserve"> (2012) &lt;</w:t>
      </w:r>
      <w:r w:rsidRPr="00EF6278">
        <w:rPr>
          <w:rFonts w:cs="Open Sans"/>
        </w:rPr>
        <w:t>www.refworld.org/pdfid/50cb24912.pdf</w:t>
      </w:r>
      <w:r w:rsidRPr="00345271">
        <w:rPr>
          <w:rFonts w:cs="Open Sans"/>
        </w:rPr>
        <w:t xml:space="preserve">&gt;; Parliamentary Joint Committee on Human Rights, Parliament of Australia, </w:t>
      </w:r>
      <w:r w:rsidRPr="00345271">
        <w:rPr>
          <w:rFonts w:cs="Open Sans"/>
          <w:i/>
        </w:rPr>
        <w:t>Examination of the Migration (Regional Processing) package of legislation</w:t>
      </w:r>
      <w:r w:rsidRPr="00345271">
        <w:rPr>
          <w:rFonts w:cs="Open Sans"/>
        </w:rPr>
        <w:t xml:space="preserve"> (19 June 2013) &lt;</w:t>
      </w:r>
      <w:r w:rsidRPr="00EF6278">
        <w:rPr>
          <w:rFonts w:cs="Open Sans"/>
        </w:rPr>
        <w:t>www.aph.gov.au/Parliamentary_Business/Committees/Joint/Human_Rights/Committee_Inquiries/migration/index</w:t>
      </w:r>
      <w:r w:rsidRPr="00C00315">
        <w:rPr>
          <w:rStyle w:val="Hyperlink"/>
          <w:rFonts w:cs="Open Sans"/>
        </w:rPr>
        <w:t>&gt;</w:t>
      </w:r>
      <w:r w:rsidRPr="00C00315">
        <w:rPr>
          <w:rFonts w:cs="Open Sans"/>
        </w:rPr>
        <w:t>;</w:t>
      </w:r>
      <w:r w:rsidRPr="00345271">
        <w:rPr>
          <w:rFonts w:cs="Open Sans"/>
        </w:rPr>
        <w:t xml:space="preserve"> United Nations High Commissioner for Refugees, </w:t>
      </w:r>
      <w:r w:rsidRPr="00345271">
        <w:rPr>
          <w:rFonts w:cs="Open Sans"/>
          <w:i/>
        </w:rPr>
        <w:t>UNHCR monitoring visit to the Republic of Nauru, 7–9 October 2013</w:t>
      </w:r>
      <w:r w:rsidRPr="00345271">
        <w:rPr>
          <w:rFonts w:cs="Open Sans"/>
        </w:rPr>
        <w:t xml:space="preserve"> (2013) &lt;</w:t>
      </w:r>
      <w:r w:rsidRPr="00EF6278">
        <w:rPr>
          <w:rFonts w:cs="Open Sans"/>
        </w:rPr>
        <w:t>www.unhcr.org/en-au/publications/legal/58117b931/unhcr-monitoring-visit-to-the-republic-of-nauru-7-to-9-october-2013.html</w:t>
      </w:r>
      <w:r w:rsidRPr="00345271">
        <w:rPr>
          <w:rFonts w:cs="Open Sans"/>
        </w:rPr>
        <w:t xml:space="preserve">&gt;; Australian Human Rights Commission, </w:t>
      </w:r>
      <w:r w:rsidRPr="00345271">
        <w:rPr>
          <w:rFonts w:cs="Open Sans"/>
          <w:i/>
          <w:iCs/>
        </w:rPr>
        <w:t xml:space="preserve">The Forgotten Children: National Inquiry into Children in Immigration Detention </w:t>
      </w:r>
      <w:r w:rsidRPr="00345271">
        <w:rPr>
          <w:rFonts w:cs="Open Sans"/>
        </w:rPr>
        <w:t>(2014) 181–195 &lt;</w:t>
      </w:r>
      <w:r w:rsidRPr="00EF6278">
        <w:rPr>
          <w:rFonts w:cs="Open Sans"/>
        </w:rPr>
        <w:t>www.humanrights.gov.au/our-work/asylum-seekers-and-refugees/publications/forgotten-children-national-inquiry-children</w:t>
      </w:r>
      <w:r w:rsidRPr="00345271">
        <w:rPr>
          <w:rFonts w:cs="Open Sans"/>
        </w:rPr>
        <w:t xml:space="preserve">&gt;; United Nations </w:t>
      </w:r>
      <w:r w:rsidRPr="00345271">
        <w:rPr>
          <w:rFonts w:cs="Open Sans"/>
          <w:bCs/>
        </w:rPr>
        <w:t xml:space="preserve">Committee against Torture, </w:t>
      </w:r>
      <w:r w:rsidRPr="00345271">
        <w:rPr>
          <w:rFonts w:cs="Open Sans"/>
          <w:bCs/>
          <w:i/>
        </w:rPr>
        <w:t>Concluding observations on the combined fourth and fifth periodic reports of Australia</w:t>
      </w:r>
      <w:r w:rsidRPr="00345271">
        <w:rPr>
          <w:rFonts w:cs="Open Sans"/>
          <w:bCs/>
        </w:rPr>
        <w:t>, UN Doc CAT/C/AUS/CO/4-5 (23 December 2014) &lt;</w:t>
      </w:r>
      <w:r w:rsidRPr="00EF6278">
        <w:rPr>
          <w:rFonts w:cs="Open Sans"/>
        </w:rPr>
        <w:t>http://tbinternet.ohchr.org/_layouts/treatybodyexternal/Download.aspx?symbolno=CAT/C/AUS/CO/4-5&amp;Lang=En</w:t>
      </w:r>
      <w:r w:rsidRPr="00345271">
        <w:rPr>
          <w:rFonts w:cs="Open Sans"/>
          <w:bCs/>
        </w:rPr>
        <w:t xml:space="preserve">&gt;; </w:t>
      </w:r>
      <w:r w:rsidRPr="00345271">
        <w:rPr>
          <w:rFonts w:cs="Open Sans"/>
        </w:rPr>
        <w:t xml:space="preserve">Philip Moss, </w:t>
      </w:r>
      <w:r w:rsidRPr="00345271">
        <w:rPr>
          <w:rFonts w:cs="Open Sans"/>
          <w:i/>
        </w:rPr>
        <w:t>Review into recent allegations relating to conditions and circumstances at the Regional Processing Centre in Nauru</w:t>
      </w:r>
      <w:r w:rsidRPr="00345271">
        <w:rPr>
          <w:rFonts w:cs="Open Sans"/>
        </w:rPr>
        <w:t xml:space="preserve"> (Department of Immigration and Border Protection, 6 February 2015) &lt;</w:t>
      </w:r>
      <w:r w:rsidRPr="00EF6278">
        <w:rPr>
          <w:rFonts w:cs="Open Sans"/>
        </w:rPr>
        <w:t>www.border.gov.au/ReportsandPublications/Documents/reviews-and-inquiries/review-conditions-circumstances-nauru.pdf</w:t>
      </w:r>
      <w:r w:rsidRPr="00345271">
        <w:rPr>
          <w:rFonts w:cs="Open Sans"/>
        </w:rPr>
        <w:t xml:space="preserve">&gt;; Select Committee on the recent allegations relating to conditions and circumstances at the Regional Processing Centre in Nauru, Parliament of Australia, </w:t>
      </w:r>
      <w:r w:rsidRPr="00345271">
        <w:rPr>
          <w:rFonts w:cs="Open Sans"/>
          <w:i/>
        </w:rPr>
        <w:t xml:space="preserve">Taking responsibility: Conditions and circumstances at Australia's Regional Processing Centre in Nauru </w:t>
      </w:r>
      <w:r w:rsidRPr="00345271">
        <w:rPr>
          <w:rFonts w:cs="Open Sans"/>
        </w:rPr>
        <w:t>(August 2015) 59–86 &lt;</w:t>
      </w:r>
      <w:r w:rsidRPr="00EF6278">
        <w:rPr>
          <w:rFonts w:cs="Open Sans"/>
        </w:rPr>
        <w:t>www.aph.gov.au/Parliamentary_Business/Committees/Senate/Regional_processing_Nauru/Regional_processing_Nauru/~/media/Committees/nauru_ctte/Final_Report/report.pdf</w:t>
      </w:r>
      <w:r w:rsidRPr="00345271">
        <w:rPr>
          <w:rFonts w:cs="Open Sans"/>
        </w:rPr>
        <w:t xml:space="preserve">&gt;; Elizabeth Elliott and Hasantha Gunasekera, </w:t>
      </w:r>
      <w:r w:rsidRPr="00345271">
        <w:rPr>
          <w:rFonts w:cs="Open Sans"/>
          <w:i/>
        </w:rPr>
        <w:t>The health and well-being of children in immigration detention: Report to the Australian Human Rights Commission</w:t>
      </w:r>
      <w:r>
        <w:rPr>
          <w:rFonts w:cs="Open Sans"/>
          <w:i/>
        </w:rPr>
        <w:t>—</w:t>
      </w:r>
      <w:r w:rsidRPr="00345271">
        <w:rPr>
          <w:rFonts w:cs="Open Sans"/>
          <w:i/>
        </w:rPr>
        <w:t>Monitoring Visit to Wickham Point Detention Centre, Darwin, NT</w:t>
      </w:r>
      <w:r w:rsidRPr="00345271">
        <w:rPr>
          <w:rFonts w:cs="Open Sans"/>
        </w:rPr>
        <w:t xml:space="preserve"> (Australian Human Rights Commission, 2016) &lt;</w:t>
      </w:r>
      <w:r w:rsidRPr="00EF6278">
        <w:rPr>
          <w:rFonts w:cs="Open Sans"/>
        </w:rPr>
        <w:t>www.humanrights.gov.au/our-work/asylum-seekers-and-refugees/publications/health-and-well-being-children-immigration</w:t>
      </w:r>
      <w:r w:rsidRPr="00345271">
        <w:rPr>
          <w:rFonts w:cs="Open Sans"/>
        </w:rPr>
        <w:t xml:space="preserve">&gt;; Senate Standing Committee on Legal and Constitutional Affairs, </w:t>
      </w:r>
      <w:r w:rsidRPr="00345271">
        <w:rPr>
          <w:rFonts w:cs="Open Sans"/>
          <w:i/>
          <w:color w:val="222222"/>
        </w:rPr>
        <w:t>Serious allegations of abuse, self-harm and neglect of asylum seekers in relation to the Nauru Regional Processing Centre, and any like allegations in relation to the Manus Regional Processing Centre</w:t>
      </w:r>
      <w:r w:rsidRPr="00345271">
        <w:rPr>
          <w:rFonts w:cs="Open Sans"/>
          <w:color w:val="222222"/>
        </w:rPr>
        <w:t xml:space="preserve"> (2017) &lt;</w:t>
      </w:r>
      <w:r w:rsidRPr="00EF6278">
        <w:rPr>
          <w:rFonts w:cs="Open Sans"/>
        </w:rPr>
        <w:t>www.aph.gov.au/Parliamentary_Business/Committees/Senate/Legal_and_Constitutional_Affairs/NauruandManusRPCs/Report</w:t>
      </w:r>
      <w:r w:rsidRPr="00345271">
        <w:rPr>
          <w:rFonts w:cs="Open Sans"/>
          <w:color w:val="222222"/>
        </w:rPr>
        <w:t xml:space="preserve">&gt;; </w:t>
      </w:r>
      <w:r w:rsidRPr="00345271">
        <w:rPr>
          <w:rFonts w:cs="Open Sans"/>
        </w:rPr>
        <w:t xml:space="preserve">François Crépeau, </w:t>
      </w:r>
      <w:r w:rsidRPr="00345271">
        <w:rPr>
          <w:rFonts w:cs="Open Sans"/>
          <w:i/>
        </w:rPr>
        <w:t>Report of the Special Rapporteur on the human rights of migrants on his mission to Australia and the regional processing centres in Nauru</w:t>
      </w:r>
      <w:r w:rsidRPr="00345271">
        <w:rPr>
          <w:rFonts w:cs="Open Sans"/>
        </w:rPr>
        <w:t>, Human Rights Council, 35</w:t>
      </w:r>
      <w:r w:rsidRPr="00345271">
        <w:rPr>
          <w:rFonts w:cs="Open Sans"/>
          <w:vertAlign w:val="superscript"/>
        </w:rPr>
        <w:t>th</w:t>
      </w:r>
      <w:r w:rsidRPr="00345271">
        <w:rPr>
          <w:rFonts w:cs="Open Sans"/>
        </w:rPr>
        <w:t xml:space="preserve"> sess, Agenda Item 3, UN Doc A/HRC/35/25/Add.3 (24 April 2017) </w:t>
      </w:r>
      <w:r>
        <w:rPr>
          <w:rFonts w:cs="Open Sans"/>
        </w:rPr>
        <w:t xml:space="preserve">paras </w:t>
      </w:r>
      <w:r w:rsidRPr="00345271">
        <w:rPr>
          <w:rFonts w:cs="Open Sans"/>
        </w:rPr>
        <w:t xml:space="preserve">72–84; United Nations Committee on Economic, Social and Cultural Rights, </w:t>
      </w:r>
      <w:r w:rsidRPr="00345271">
        <w:rPr>
          <w:rFonts w:cs="Open Sans"/>
          <w:i/>
        </w:rPr>
        <w:t>Concluding Observations on the fifth periodic report of Australia</w:t>
      </w:r>
      <w:r w:rsidRPr="00345271">
        <w:rPr>
          <w:rFonts w:cs="Open Sans"/>
        </w:rPr>
        <w:t xml:space="preserve">, UN Doc E/C.12/AUS/CO/5 (11 July 2017) </w:t>
      </w:r>
      <w:r>
        <w:rPr>
          <w:rFonts w:cs="Open Sans"/>
        </w:rPr>
        <w:t xml:space="preserve">paras </w:t>
      </w:r>
      <w:r w:rsidRPr="00345271">
        <w:rPr>
          <w:rFonts w:cs="Open Sans"/>
        </w:rPr>
        <w:t xml:space="preserve">17–18, 43–46; United Nations Human Rights Committee, </w:t>
      </w:r>
      <w:r w:rsidRPr="00345271">
        <w:rPr>
          <w:rFonts w:cs="Open Sans"/>
          <w:i/>
        </w:rPr>
        <w:t>Concluding observations on the sixth periodic report of Australia,</w:t>
      </w:r>
      <w:r w:rsidRPr="00345271">
        <w:rPr>
          <w:rFonts w:cs="Open Sans"/>
        </w:rPr>
        <w:t xml:space="preserve"> UN Doc CCPR/C/AUS</w:t>
      </w:r>
      <w:r>
        <w:rPr>
          <w:rFonts w:cs="Open Sans"/>
        </w:rPr>
        <w:t>/CO/6 (1 December 2017) paras 35–36</w:t>
      </w:r>
      <w:r>
        <w:rPr>
          <w:rFonts w:cs="Open Sans"/>
          <w:color w:val="222222"/>
        </w:rPr>
        <w:t xml:space="preserve">; United </w:t>
      </w:r>
      <w:r w:rsidRPr="00CE013B">
        <w:rPr>
          <w:rFonts w:cs="Open Sans"/>
          <w:color w:val="222222"/>
        </w:rPr>
        <w:t xml:space="preserve">Nations </w:t>
      </w:r>
      <w:r w:rsidRPr="00CE013B">
        <w:rPr>
          <w:lang w:val="en-US"/>
        </w:rPr>
        <w:t xml:space="preserve">Committee on the Rights of Persons with Disabilities, </w:t>
      </w:r>
      <w:r w:rsidRPr="00CE013B">
        <w:rPr>
          <w:i/>
          <w:iCs/>
          <w:lang w:val="en-US"/>
        </w:rPr>
        <w:t>Concluding observations on the combined second and third reports of Australia</w:t>
      </w:r>
      <w:r w:rsidRPr="00CE013B">
        <w:rPr>
          <w:lang w:val="en-US"/>
        </w:rPr>
        <w:t>, (Advanced unedited version</w:t>
      </w:r>
      <w:r>
        <w:rPr>
          <w:lang w:val="en-US"/>
        </w:rPr>
        <w:t xml:space="preserve">, </w:t>
      </w:r>
      <w:r w:rsidRPr="00CE013B">
        <w:rPr>
          <w:lang w:val="en-US"/>
        </w:rPr>
        <w:t>23 September 2019), UN</w:t>
      </w:r>
      <w:r>
        <w:rPr>
          <w:lang w:val="en-US"/>
        </w:rPr>
        <w:t xml:space="preserve"> Doc CRPD/C/AUS/CO/2-3, paras 35, 36.</w:t>
      </w:r>
    </w:p>
  </w:endnote>
  <w:endnote w:id="768">
    <w:p w14:paraId="54EC2C32" w14:textId="77777777" w:rsidR="00FD1665" w:rsidRDefault="00FD1665" w:rsidP="001A1706">
      <w:pPr>
        <w:pStyle w:val="EndnoteText"/>
      </w:pPr>
      <w:r>
        <w:rPr>
          <w:rStyle w:val="EndnoteReference"/>
        </w:rPr>
        <w:endnoteRef/>
      </w:r>
      <w:r>
        <w:t xml:space="preserve"> </w:t>
      </w:r>
      <w:r w:rsidRPr="00261E7D">
        <w:rPr>
          <w:rFonts w:cs="Open Sans"/>
          <w:szCs w:val="24"/>
        </w:rPr>
        <w:t xml:space="preserve">Australian Human Rights Commission, </w:t>
      </w:r>
      <w:r w:rsidRPr="00261E7D">
        <w:rPr>
          <w:rFonts w:cs="Open Sans"/>
          <w:i/>
          <w:iCs/>
          <w:szCs w:val="24"/>
        </w:rPr>
        <w:t>Ms BK, Ms CO and Mr DE on Behalf of Themselves and Their Families v Commonwealth of Australia (Department of Home Affairs)</w:t>
      </w:r>
      <w:r w:rsidRPr="00261E7D">
        <w:rPr>
          <w:rFonts w:cs="Open Sans"/>
          <w:szCs w:val="24"/>
        </w:rPr>
        <w:t xml:space="preserve"> ([2018]AusHRC 128) 115–19.</w:t>
      </w:r>
    </w:p>
  </w:endnote>
  <w:endnote w:id="769">
    <w:p w14:paraId="03685AAD" w14:textId="77777777" w:rsidR="00FD1665" w:rsidRPr="00345271" w:rsidRDefault="00FD1665" w:rsidP="001A1706">
      <w:pPr>
        <w:pStyle w:val="EndnoteText"/>
        <w:rPr>
          <w:rFonts w:cs="Open Sans"/>
        </w:rPr>
      </w:pPr>
      <w:r w:rsidRPr="00345271">
        <w:rPr>
          <w:rStyle w:val="EndnoteReference"/>
        </w:rPr>
        <w:endnoteRef/>
      </w:r>
      <w:r w:rsidRPr="00345271">
        <w:rPr>
          <w:rFonts w:cs="Open Sans"/>
        </w:rPr>
        <w:t xml:space="preserve"> FRX17 as litigation representative for </w:t>
      </w:r>
      <w:r w:rsidRPr="00462C36">
        <w:rPr>
          <w:rFonts w:cs="Open Sans"/>
          <w:i/>
        </w:rPr>
        <w:t xml:space="preserve">FRM17 v Minister for Immigration and Border Protection </w:t>
      </w:r>
      <w:r w:rsidRPr="00345271">
        <w:rPr>
          <w:rFonts w:cs="Open Sans"/>
        </w:rPr>
        <w:t xml:space="preserve">(2018) FCA 63; </w:t>
      </w:r>
      <w:r w:rsidRPr="00462C36">
        <w:rPr>
          <w:rFonts w:cs="Open Sans"/>
          <w:i/>
        </w:rPr>
        <w:t>AYX18 v Minister for Home Affairs</w:t>
      </w:r>
      <w:r w:rsidRPr="00345271">
        <w:rPr>
          <w:rFonts w:cs="Open Sans"/>
        </w:rPr>
        <w:t xml:space="preserve"> (2018) FCA 283; BAF18 as litigation representative for </w:t>
      </w:r>
      <w:r w:rsidRPr="00462C36">
        <w:rPr>
          <w:rFonts w:cs="Open Sans"/>
          <w:i/>
        </w:rPr>
        <w:t>BAG18 v Minister for Home Affairs</w:t>
      </w:r>
      <w:r w:rsidRPr="00345271">
        <w:rPr>
          <w:rFonts w:cs="Open Sans"/>
        </w:rPr>
        <w:t xml:space="preserve"> (2018) FCA 1060; DJA18 as litigation representative for </w:t>
      </w:r>
      <w:r w:rsidRPr="00462C36">
        <w:rPr>
          <w:rFonts w:cs="Open Sans"/>
          <w:i/>
        </w:rPr>
        <w:t>DIZ18 v Minister for Home Affairs</w:t>
      </w:r>
      <w:r w:rsidRPr="00345271">
        <w:rPr>
          <w:rFonts w:cs="Open Sans"/>
        </w:rPr>
        <w:t xml:space="preserve"> (2018) FCA 1050; DWE18 as litigation representative for </w:t>
      </w:r>
      <w:r w:rsidRPr="00462C36">
        <w:rPr>
          <w:rFonts w:cs="Open Sans"/>
          <w:i/>
        </w:rPr>
        <w:t>DWD18 v Minister for Home Affairs</w:t>
      </w:r>
      <w:r w:rsidRPr="00345271">
        <w:rPr>
          <w:rFonts w:cs="Open Sans"/>
        </w:rPr>
        <w:t xml:space="preserve"> (2018) FCA 1121.</w:t>
      </w:r>
    </w:p>
  </w:endnote>
  <w:endnote w:id="770">
    <w:p w14:paraId="3EDAA6F1" w14:textId="77777777" w:rsidR="00FD1665" w:rsidRPr="00940557" w:rsidRDefault="00FD1665" w:rsidP="001A1706">
      <w:pPr>
        <w:pStyle w:val="EndnoteText"/>
        <w:rPr>
          <w:lang w:val="en-US"/>
        </w:rPr>
      </w:pPr>
      <w:r>
        <w:rPr>
          <w:rStyle w:val="EndnoteReference"/>
        </w:rPr>
        <w:endnoteRef/>
      </w:r>
      <w:r>
        <w:t xml:space="preserve"> </w:t>
      </w:r>
      <w:r w:rsidRPr="00940557">
        <w:rPr>
          <w:i/>
          <w:iCs/>
        </w:rPr>
        <w:t>Home Affairs Legislation Amendment (Miscellaneous Measures) Act 2019</w:t>
      </w:r>
      <w:r>
        <w:t xml:space="preserve"> (Cth).</w:t>
      </w:r>
    </w:p>
  </w:endnote>
  <w:endnote w:id="771">
    <w:p w14:paraId="654334C1" w14:textId="77777777" w:rsidR="00FD1665" w:rsidRPr="00CE6CAB" w:rsidRDefault="00FD1665" w:rsidP="001A1706">
      <w:pPr>
        <w:pStyle w:val="EndnoteText"/>
        <w:rPr>
          <w:lang w:val="en-US"/>
        </w:rPr>
      </w:pPr>
      <w:r>
        <w:rPr>
          <w:rStyle w:val="EndnoteReference"/>
        </w:rPr>
        <w:endnoteRef/>
      </w:r>
      <w:r>
        <w:t xml:space="preserve"> </w:t>
      </w:r>
      <w:r>
        <w:rPr>
          <w:lang w:val="en-US"/>
        </w:rPr>
        <w:t>Migration Amendment (Repairing Medical Transfers) Bill 2019 (Cth).</w:t>
      </w:r>
    </w:p>
  </w:endnote>
  <w:endnote w:id="772">
    <w:p w14:paraId="5E4BBBB5" w14:textId="77777777" w:rsidR="00FD1665" w:rsidRPr="00CE6CAB" w:rsidRDefault="00FD1665" w:rsidP="001A1706">
      <w:pPr>
        <w:pStyle w:val="EndnoteText"/>
        <w:rPr>
          <w:lang w:val="en-US"/>
        </w:rPr>
      </w:pPr>
      <w:r>
        <w:rPr>
          <w:rStyle w:val="EndnoteReference"/>
        </w:rPr>
        <w:endnoteRef/>
      </w:r>
      <w:r>
        <w:t xml:space="preserve"> </w:t>
      </w:r>
      <w:r>
        <w:rPr>
          <w:lang w:val="en-US"/>
        </w:rPr>
        <w:t xml:space="preserve">Australian Human Rights Commission, Submission to Senate Legal and Constitutional Affairs Legislation Committee (21 August 2019), </w:t>
      </w:r>
      <w:r w:rsidRPr="00EF6278">
        <w:t>&lt;www.aph.gov.au/Parliamentary_Business/Committees/Senate/Legal_and_Constitutional_Affairs/RepairMedicaltransfers/Submissions</w:t>
      </w:r>
      <w:r w:rsidRPr="00412E65">
        <w:t>&gt;.</w:t>
      </w:r>
    </w:p>
  </w:endnote>
  <w:endnote w:id="773">
    <w:p w14:paraId="1869AA57" w14:textId="77777777" w:rsidR="00FD1665" w:rsidRDefault="00FD1665" w:rsidP="001A1706">
      <w:pPr>
        <w:pStyle w:val="EndnoteText"/>
      </w:pPr>
      <w:r>
        <w:rPr>
          <w:rStyle w:val="EndnoteReference"/>
        </w:rPr>
        <w:endnoteRef/>
      </w:r>
      <w:r>
        <w:t xml:space="preserve"> Australian Human Rights Commission, Submission to </w:t>
      </w:r>
      <w:r>
        <w:rPr>
          <w:rFonts w:cs="Open Sans"/>
        </w:rPr>
        <w:t xml:space="preserve">Senate Legal and Constitutional Affairs Legislation Committee Inquiry into the Migration Legislation Amendment (Regional Processing Cohort) Bill 2019 (Cth) (7 August 2019) </w:t>
      </w:r>
      <w:r w:rsidRPr="00EF6278">
        <w:t>&lt;www.humanrights.gov.au/our-work/legal/submission/migration-legislation-amendment-regional-processing-cohort-bill-2019</w:t>
      </w:r>
      <w:r>
        <w:t>&gt;.</w:t>
      </w:r>
    </w:p>
  </w:endnote>
  <w:endnote w:id="774">
    <w:p w14:paraId="76073941" w14:textId="77777777" w:rsidR="00FD1665" w:rsidRDefault="00FD1665" w:rsidP="001A1706">
      <w:pPr>
        <w:pStyle w:val="EndnoteText"/>
      </w:pPr>
      <w:r>
        <w:rPr>
          <w:rStyle w:val="EndnoteReference"/>
        </w:rPr>
        <w:endnoteRef/>
      </w:r>
      <w:r>
        <w:t xml:space="preserve"> </w:t>
      </w:r>
      <w:r w:rsidRPr="00E40ED6">
        <w:rPr>
          <w:rFonts w:cs="Open Sans"/>
          <w:szCs w:val="24"/>
        </w:rPr>
        <w:t xml:space="preserve">United Nations Committee on the Rights of the Child, </w:t>
      </w:r>
      <w:r w:rsidRPr="00E40ED6">
        <w:rPr>
          <w:rFonts w:cs="Open Sans"/>
          <w:i/>
          <w:iCs/>
          <w:szCs w:val="24"/>
        </w:rPr>
        <w:t>Concluding Observations on the Combined Fifth and Sixth Periodic Reports of Australia</w:t>
      </w:r>
      <w:r w:rsidRPr="00E40ED6">
        <w:rPr>
          <w:rFonts w:cs="Open Sans"/>
          <w:szCs w:val="24"/>
        </w:rPr>
        <w:t xml:space="preserve">, 82nd </w:t>
      </w:r>
      <w:r>
        <w:rPr>
          <w:rFonts w:cs="Open Sans"/>
          <w:szCs w:val="24"/>
        </w:rPr>
        <w:t>s</w:t>
      </w:r>
      <w:r w:rsidRPr="00E40ED6">
        <w:rPr>
          <w:rFonts w:cs="Open Sans"/>
          <w:szCs w:val="24"/>
        </w:rPr>
        <w:t>ess, UN Doc CRC/C/AUS/CO/5-6 (30 September 2019) para 45(d).</w:t>
      </w:r>
    </w:p>
  </w:endnote>
  <w:endnote w:id="775">
    <w:p w14:paraId="0E2C6AF4" w14:textId="77777777" w:rsidR="00FD1665" w:rsidRDefault="00FD1665" w:rsidP="001A1706">
      <w:pPr>
        <w:pStyle w:val="EndnoteText"/>
      </w:pPr>
      <w:r>
        <w:rPr>
          <w:rStyle w:val="EndnoteReference"/>
        </w:rPr>
        <w:endnoteRef/>
      </w:r>
      <w:r>
        <w:t xml:space="preserve"> </w:t>
      </w:r>
      <w:r w:rsidRPr="00E40ED6">
        <w:rPr>
          <w:rFonts w:cs="Open Sans"/>
          <w:szCs w:val="24"/>
        </w:rPr>
        <w:t xml:space="preserve">United Nations Committee on the Rights of the Child, </w:t>
      </w:r>
      <w:r w:rsidRPr="00E40ED6">
        <w:rPr>
          <w:rFonts w:cs="Open Sans"/>
          <w:i/>
          <w:iCs/>
          <w:szCs w:val="24"/>
        </w:rPr>
        <w:t>Concluding Observations on the Combined Fifth and Sixth Periodic Reports of Australia</w:t>
      </w:r>
      <w:r w:rsidRPr="00E40ED6">
        <w:rPr>
          <w:rFonts w:cs="Open Sans"/>
          <w:szCs w:val="24"/>
        </w:rPr>
        <w:t xml:space="preserve">, 82nd </w:t>
      </w:r>
      <w:r>
        <w:rPr>
          <w:rFonts w:cs="Open Sans"/>
          <w:szCs w:val="24"/>
        </w:rPr>
        <w:t>s</w:t>
      </w:r>
      <w:r w:rsidRPr="00E40ED6">
        <w:rPr>
          <w:rFonts w:cs="Open Sans"/>
          <w:szCs w:val="24"/>
        </w:rPr>
        <w:t>ess, UN Doc CRC/C/AUS/CO/5-6 (30 September 2019) para 45(e).</w:t>
      </w:r>
    </w:p>
  </w:endnote>
  <w:endnote w:id="776">
    <w:p w14:paraId="590FBB53" w14:textId="77777777" w:rsidR="00FD1665" w:rsidRDefault="00FD1665" w:rsidP="001A1706">
      <w:pPr>
        <w:pStyle w:val="EndnoteText"/>
      </w:pPr>
      <w:r>
        <w:rPr>
          <w:rStyle w:val="EndnoteReference"/>
        </w:rPr>
        <w:endnoteRef/>
      </w:r>
      <w:r>
        <w:t xml:space="preserve"> </w:t>
      </w:r>
      <w:r w:rsidRPr="00E40ED6">
        <w:rPr>
          <w:rFonts w:cs="Open Sans"/>
          <w:szCs w:val="24"/>
        </w:rPr>
        <w:t xml:space="preserve">United Nations Committee on the Rights of the Child, </w:t>
      </w:r>
      <w:r w:rsidRPr="00E40ED6">
        <w:rPr>
          <w:rFonts w:cs="Open Sans"/>
          <w:i/>
          <w:iCs/>
          <w:szCs w:val="24"/>
        </w:rPr>
        <w:t>Concluding Observations on the Combined Fifth and Sixth Periodic Reports of Australia</w:t>
      </w:r>
      <w:r w:rsidRPr="00E40ED6">
        <w:rPr>
          <w:rFonts w:cs="Open Sans"/>
          <w:szCs w:val="24"/>
        </w:rPr>
        <w:t xml:space="preserve">, 82nd </w:t>
      </w:r>
      <w:r>
        <w:rPr>
          <w:rFonts w:cs="Open Sans"/>
          <w:szCs w:val="24"/>
        </w:rPr>
        <w:t>s</w:t>
      </w:r>
      <w:r w:rsidRPr="00E40ED6">
        <w:rPr>
          <w:rFonts w:cs="Open Sans"/>
          <w:szCs w:val="24"/>
        </w:rPr>
        <w:t>ess, UN Doc CRC/C/AUS/CO/5-6 (30 September 2019) para 45(f).</w:t>
      </w:r>
    </w:p>
  </w:endnote>
  <w:endnote w:id="777">
    <w:p w14:paraId="62A8CAE6" w14:textId="30C6CCA9" w:rsidR="00FD1665" w:rsidRDefault="00FD1665" w:rsidP="00DA5D91">
      <w:pPr>
        <w:pStyle w:val="EndnoteText"/>
      </w:pPr>
      <w:r>
        <w:rPr>
          <w:rStyle w:val="EndnoteReference"/>
        </w:rPr>
        <w:endnoteRef/>
      </w:r>
      <w:r>
        <w:t xml:space="preserve"> </w:t>
      </w:r>
      <w:r w:rsidRPr="00345271">
        <w:rPr>
          <w:rFonts w:cs="Open Sans"/>
        </w:rPr>
        <w:t xml:space="preserve">Australian Human Rights Commission, </w:t>
      </w:r>
      <w:r w:rsidRPr="00345271">
        <w:rPr>
          <w:rFonts w:cs="Open Sans"/>
          <w:i/>
          <w:iCs/>
        </w:rPr>
        <w:t xml:space="preserve">The Forgotten Children: National Inquiry into Children in Immigration Detention </w:t>
      </w:r>
      <w:r w:rsidRPr="00345271">
        <w:rPr>
          <w:rFonts w:cs="Open Sans"/>
        </w:rPr>
        <w:t xml:space="preserve">(2014) </w:t>
      </w:r>
      <w:r>
        <w:rPr>
          <w:rFonts w:cs="Open Sans"/>
        </w:rPr>
        <w:t>53-62</w:t>
      </w:r>
      <w:r w:rsidRPr="00345271">
        <w:rPr>
          <w:rFonts w:cs="Open Sans"/>
        </w:rPr>
        <w:t xml:space="preserve"> &lt;</w:t>
      </w:r>
      <w:r w:rsidRPr="00FD41B5">
        <w:rPr>
          <w:rFonts w:cs="Open Sans"/>
        </w:rPr>
        <w:t>www.humanrights.gov.au/our-work/asylum-seekers-and-refugees/publications/forgotten-children-national-inquiry-children</w:t>
      </w:r>
      <w:r w:rsidRPr="00345271">
        <w:rPr>
          <w:rFonts w:cs="Open Sans"/>
        </w:rPr>
        <w:t>&gt;.</w:t>
      </w:r>
    </w:p>
  </w:endnote>
  <w:endnote w:id="778">
    <w:p w14:paraId="501603B6" w14:textId="77777777" w:rsidR="00FD1665" w:rsidRDefault="00FD1665" w:rsidP="001A1706">
      <w:pPr>
        <w:pStyle w:val="EndnoteText"/>
      </w:pPr>
      <w:r>
        <w:rPr>
          <w:rStyle w:val="EndnoteReference"/>
        </w:rPr>
        <w:endnoteRef/>
      </w:r>
      <w:r>
        <w:t xml:space="preserve"> Department of Home Affairs information provided to Australian Human Rights Commission as part of the UN reporting process, provided August 2019.</w:t>
      </w:r>
    </w:p>
  </w:endnote>
  <w:endnote w:id="779">
    <w:p w14:paraId="77994304" w14:textId="77777777" w:rsidR="00FD1665" w:rsidRDefault="00FD1665" w:rsidP="001A1706">
      <w:pPr>
        <w:pStyle w:val="EndnoteText"/>
      </w:pPr>
      <w:r>
        <w:rPr>
          <w:rStyle w:val="EndnoteReference"/>
        </w:rPr>
        <w:endnoteRef/>
      </w:r>
      <w:r>
        <w:t xml:space="preserve"> Department of Home Affairs information provided to Australian Human Rights Commission as part of the UN reporting process, provided August 2019.</w:t>
      </w:r>
    </w:p>
  </w:endnote>
  <w:endnote w:id="780">
    <w:p w14:paraId="4DACF1DB" w14:textId="77777777" w:rsidR="00FD1665" w:rsidRPr="00345271" w:rsidRDefault="00FD1665" w:rsidP="001A1706">
      <w:pPr>
        <w:pStyle w:val="EndnoteText"/>
        <w:rPr>
          <w:rFonts w:cs="Open Sans"/>
        </w:rPr>
      </w:pPr>
      <w:r w:rsidRPr="00345271">
        <w:rPr>
          <w:rStyle w:val="EndnoteReference"/>
        </w:rPr>
        <w:endnoteRef/>
      </w:r>
      <w:r w:rsidRPr="00345271">
        <w:rPr>
          <w:rFonts w:cs="Open Sans"/>
        </w:rPr>
        <w:t xml:space="preserve"> </w:t>
      </w:r>
      <w:r w:rsidRPr="00345271">
        <w:rPr>
          <w:rFonts w:cs="Open Sans"/>
          <w:i/>
        </w:rPr>
        <w:t xml:space="preserve">Immigration (Guardianship of Children) Act 1946 </w:t>
      </w:r>
      <w:r>
        <w:rPr>
          <w:rFonts w:cs="Open Sans"/>
        </w:rPr>
        <w:t>(Cth).</w:t>
      </w:r>
    </w:p>
  </w:endnote>
  <w:endnote w:id="781">
    <w:p w14:paraId="7EC72CB5" w14:textId="77777777" w:rsidR="00FD1665" w:rsidRPr="00345271" w:rsidRDefault="00FD1665" w:rsidP="001A1706">
      <w:pPr>
        <w:pStyle w:val="EndnoteText"/>
        <w:rPr>
          <w:rFonts w:cs="Open Sans"/>
        </w:rPr>
      </w:pPr>
      <w:r w:rsidRPr="00345271">
        <w:rPr>
          <w:rStyle w:val="EndnoteReference"/>
        </w:rPr>
        <w:endnoteRef/>
      </w:r>
      <w:r w:rsidRPr="00345271">
        <w:rPr>
          <w:rFonts w:cs="Open Sans"/>
        </w:rPr>
        <w:t xml:space="preserve"> </w:t>
      </w:r>
      <w:r w:rsidRPr="00345271">
        <w:rPr>
          <w:rFonts w:cs="Open Sans"/>
          <w:i/>
        </w:rPr>
        <w:t xml:space="preserve">Immigration (Guardianship of Children) Act 1946 </w:t>
      </w:r>
      <w:r>
        <w:rPr>
          <w:rFonts w:cs="Open Sans"/>
        </w:rPr>
        <w:t>(Cth) s 5.</w:t>
      </w:r>
    </w:p>
  </w:endnote>
  <w:endnote w:id="782">
    <w:p w14:paraId="3A0B06E7" w14:textId="77777777" w:rsidR="00FD1665" w:rsidRDefault="00FD1665" w:rsidP="001A1706">
      <w:pPr>
        <w:pStyle w:val="EndnoteText"/>
      </w:pPr>
      <w:r>
        <w:rPr>
          <w:rStyle w:val="EndnoteReference"/>
        </w:rPr>
        <w:endnoteRef/>
      </w:r>
      <w:r>
        <w:t xml:space="preserve"> </w:t>
      </w:r>
      <w:r w:rsidRPr="00345271">
        <w:rPr>
          <w:rFonts w:cs="Open Sans"/>
        </w:rPr>
        <w:t xml:space="preserve">Human Rights and Equal Opportunity Commission, </w:t>
      </w:r>
      <w:r w:rsidRPr="00345271">
        <w:rPr>
          <w:rFonts w:cs="Open Sans"/>
          <w:i/>
          <w:iCs/>
        </w:rPr>
        <w:t xml:space="preserve">A last resort? National Inquiry into Children in Immigration Detention </w:t>
      </w:r>
      <w:r w:rsidRPr="00345271">
        <w:rPr>
          <w:rFonts w:cs="Open Sans"/>
        </w:rPr>
        <w:t xml:space="preserve">(2004) </w:t>
      </w:r>
      <w:r>
        <w:rPr>
          <w:rFonts w:cs="Open Sans"/>
        </w:rPr>
        <w:t>174</w:t>
      </w:r>
      <w:r w:rsidRPr="00345271">
        <w:rPr>
          <w:rFonts w:cs="Open Sans"/>
        </w:rPr>
        <w:t xml:space="preserve"> &lt;</w:t>
      </w:r>
      <w:r w:rsidRPr="00EF6278">
        <w:rPr>
          <w:rFonts w:cs="Open Sans"/>
        </w:rPr>
        <w:t>www.humanrights.gov.au/last-resort-report-national-inquiry-children-immigration-detention-2004</w:t>
      </w:r>
      <w:r w:rsidRPr="00345271">
        <w:rPr>
          <w:rFonts w:cs="Open Sans"/>
        </w:rPr>
        <w:t>&gt;.</w:t>
      </w:r>
    </w:p>
  </w:endnote>
  <w:endnote w:id="783">
    <w:p w14:paraId="3F6D359C" w14:textId="77777777" w:rsidR="00FD1665" w:rsidRDefault="00FD1665" w:rsidP="00DA5D91">
      <w:pPr>
        <w:pStyle w:val="EndnoteText"/>
      </w:pPr>
      <w:r>
        <w:rPr>
          <w:rStyle w:val="EndnoteReference"/>
        </w:rPr>
        <w:endnoteRef/>
      </w:r>
      <w:r>
        <w:t xml:space="preserve"> </w:t>
      </w:r>
      <w:r w:rsidRPr="00E40ED6">
        <w:rPr>
          <w:rFonts w:cs="Open Sans"/>
          <w:szCs w:val="24"/>
        </w:rPr>
        <w:t xml:space="preserve">United Nations Committee on the Rights of the Child, </w:t>
      </w:r>
      <w:r w:rsidRPr="00E40ED6">
        <w:rPr>
          <w:rFonts w:cs="Open Sans"/>
          <w:i/>
          <w:iCs/>
          <w:szCs w:val="24"/>
        </w:rPr>
        <w:t>Concluding Observations on the Combined Fifth and Sixth Periodic Reports of Australia</w:t>
      </w:r>
      <w:r w:rsidRPr="00E40ED6">
        <w:rPr>
          <w:rFonts w:cs="Open Sans"/>
          <w:szCs w:val="24"/>
        </w:rPr>
        <w:t>, 82nd Sess, UN Doc CRC/C/AUS/CO/5-6 (30 September 2019) para 45(a).</w:t>
      </w:r>
    </w:p>
  </w:endnote>
  <w:endnote w:id="784">
    <w:p w14:paraId="5BAE883F" w14:textId="605CA7A6" w:rsidR="00FD1665" w:rsidRDefault="00FD1665" w:rsidP="00DA5D91">
      <w:pPr>
        <w:pStyle w:val="EndnoteText"/>
      </w:pPr>
      <w:r>
        <w:rPr>
          <w:rStyle w:val="EndnoteReference"/>
        </w:rPr>
        <w:endnoteRef/>
      </w:r>
      <w:r>
        <w:t xml:space="preserve"> </w:t>
      </w:r>
      <w:r w:rsidRPr="00345271">
        <w:rPr>
          <w:rFonts w:cs="Open Sans"/>
        </w:rPr>
        <w:t xml:space="preserve">Australian Human Rights Commission, </w:t>
      </w:r>
      <w:r w:rsidRPr="00345271">
        <w:rPr>
          <w:rFonts w:cs="Open Sans"/>
          <w:i/>
          <w:iCs/>
        </w:rPr>
        <w:t xml:space="preserve">The Forgotten Children: National Inquiry into Children in Immigration Detention </w:t>
      </w:r>
      <w:r w:rsidRPr="00345271">
        <w:rPr>
          <w:rFonts w:cs="Open Sans"/>
        </w:rPr>
        <w:t xml:space="preserve">(2014) </w:t>
      </w:r>
      <w:r>
        <w:rPr>
          <w:rFonts w:cs="Open Sans"/>
        </w:rPr>
        <w:t>54, 152</w:t>
      </w:r>
      <w:r w:rsidRPr="00345271">
        <w:rPr>
          <w:rFonts w:cs="Open Sans"/>
        </w:rPr>
        <w:t xml:space="preserve"> &lt;</w:t>
      </w:r>
      <w:r w:rsidRPr="00FD41B5">
        <w:rPr>
          <w:rFonts w:cs="Open Sans"/>
        </w:rPr>
        <w:t>www.humanrights.gov.au/our-work/asylum-seekers-and-refugees/publications/forgotten-children-national-inquiry-children</w:t>
      </w:r>
      <w:r w:rsidRPr="00345271">
        <w:rPr>
          <w:rFonts w:cs="Open Sans"/>
        </w:rPr>
        <w:t>&gt;.</w:t>
      </w:r>
    </w:p>
  </w:endnote>
  <w:endnote w:id="785">
    <w:p w14:paraId="2935D45F" w14:textId="77777777" w:rsidR="00FD1665" w:rsidRDefault="00FD1665" w:rsidP="001A1706">
      <w:pPr>
        <w:pStyle w:val="EndnoteText"/>
      </w:pPr>
      <w:r>
        <w:rPr>
          <w:rStyle w:val="EndnoteReference"/>
        </w:rPr>
        <w:endnoteRef/>
      </w:r>
      <w:r>
        <w:t xml:space="preserve"> Department of Home Affairs information provided to Australian Human Rights Commission as part of the UN reporting process, provided October 2019. This includes 2,400 minors (under 18 years of age) currently holding either a Temporary Protection Visa (TPV) or Safe Haven Enterprise Visa (SHEV), as at 10 September 2019.</w:t>
      </w:r>
    </w:p>
  </w:endnote>
  <w:endnote w:id="786">
    <w:p w14:paraId="112103E0" w14:textId="77777777" w:rsidR="00FD1665" w:rsidRDefault="00FD1665" w:rsidP="001A1706">
      <w:pPr>
        <w:pStyle w:val="EndnoteText"/>
      </w:pPr>
      <w:r>
        <w:rPr>
          <w:rStyle w:val="EndnoteReference"/>
        </w:rPr>
        <w:endnoteRef/>
      </w:r>
      <w:r>
        <w:t xml:space="preserve"> Department of Home Affairs information provided to the Australian Human Rights Commission as part of the UN reporting process, provided October 2019. This includes 13 unaccompanied minors on SHEV (subclass 790) and &lt;5 on TPV (subclass 785) as at 12 September 2019.</w:t>
      </w:r>
    </w:p>
  </w:endnote>
  <w:endnote w:id="787">
    <w:p w14:paraId="3D4407DE" w14:textId="77777777" w:rsidR="00FD1665" w:rsidRPr="00345271" w:rsidRDefault="00FD1665" w:rsidP="001A1706">
      <w:pPr>
        <w:pStyle w:val="EndnoteText"/>
        <w:rPr>
          <w:rFonts w:cs="Open Sans"/>
          <w:highlight w:val="yellow"/>
        </w:rPr>
      </w:pPr>
      <w:r w:rsidRPr="00345271">
        <w:rPr>
          <w:rStyle w:val="EndnoteReference"/>
        </w:rPr>
        <w:endnoteRef/>
      </w:r>
      <w:r w:rsidRPr="00345271">
        <w:rPr>
          <w:rFonts w:cs="Open Sans"/>
        </w:rPr>
        <w:t xml:space="preserve"> </w:t>
      </w:r>
      <w:r w:rsidRPr="00345271">
        <w:rPr>
          <w:rFonts w:cs="Open Sans"/>
          <w:i/>
        </w:rPr>
        <w:t xml:space="preserve">Migration and Maritime Powers Legislation Amendment (Resolving the Asylum Legacy Caseload) Act 2014 </w:t>
      </w:r>
      <w:r w:rsidRPr="00345271">
        <w:rPr>
          <w:rFonts w:cs="Open Sans"/>
        </w:rPr>
        <w:t xml:space="preserve">(Cth), </w:t>
      </w:r>
      <w:r>
        <w:rPr>
          <w:rFonts w:cs="Open Sans"/>
        </w:rPr>
        <w:t>sch</w:t>
      </w:r>
      <w:r w:rsidRPr="00345271">
        <w:rPr>
          <w:rFonts w:cs="Open Sans"/>
        </w:rPr>
        <w:t xml:space="preserve"> 2.</w:t>
      </w:r>
    </w:p>
  </w:endnote>
  <w:endnote w:id="788">
    <w:p w14:paraId="75EEAD9B" w14:textId="77777777" w:rsidR="00FD1665" w:rsidRDefault="00FD1665" w:rsidP="001A1706">
      <w:pPr>
        <w:pStyle w:val="EndnoteText"/>
      </w:pPr>
      <w:r>
        <w:rPr>
          <w:rStyle w:val="EndnoteReference"/>
        </w:rPr>
        <w:endnoteRef/>
      </w:r>
      <w:r>
        <w:t xml:space="preserve"> Australian Human Rights Commission, </w:t>
      </w:r>
      <w:r w:rsidRPr="001F7DB6">
        <w:rPr>
          <w:i/>
          <w:iCs/>
        </w:rPr>
        <w:t xml:space="preserve">Lives on </w:t>
      </w:r>
      <w:r>
        <w:rPr>
          <w:i/>
          <w:iCs/>
        </w:rPr>
        <w:t>h</w:t>
      </w:r>
      <w:r w:rsidRPr="001F7DB6">
        <w:rPr>
          <w:i/>
          <w:iCs/>
        </w:rPr>
        <w:t xml:space="preserve">old: Refugee and </w:t>
      </w:r>
      <w:r>
        <w:rPr>
          <w:i/>
          <w:iCs/>
        </w:rPr>
        <w:t>a</w:t>
      </w:r>
      <w:r w:rsidRPr="001F7DB6">
        <w:rPr>
          <w:i/>
          <w:iCs/>
        </w:rPr>
        <w:t xml:space="preserve">sylum </w:t>
      </w:r>
      <w:r>
        <w:rPr>
          <w:i/>
          <w:iCs/>
        </w:rPr>
        <w:t>s</w:t>
      </w:r>
      <w:r w:rsidRPr="001F7DB6">
        <w:rPr>
          <w:i/>
          <w:iCs/>
        </w:rPr>
        <w:t xml:space="preserve">eekers in the ‘Legacy </w:t>
      </w:r>
      <w:r>
        <w:rPr>
          <w:i/>
          <w:iCs/>
        </w:rPr>
        <w:t>C</w:t>
      </w:r>
      <w:r w:rsidRPr="001F7DB6">
        <w:rPr>
          <w:i/>
          <w:iCs/>
        </w:rPr>
        <w:t>aseload’</w:t>
      </w:r>
      <w:r>
        <w:t xml:space="preserve"> (2019) 98 &lt;</w:t>
      </w:r>
      <w:r w:rsidRPr="00EF6278">
        <w:t>www.humanrights.gov.au/our-work/asylum-seekers-and-refugees/publications/lives-hold-refugees-and-asylum-seekers-legacy</w:t>
      </w:r>
      <w:r>
        <w:t>&gt;.</w:t>
      </w:r>
    </w:p>
  </w:endnote>
  <w:endnote w:id="789">
    <w:p w14:paraId="60870AF8" w14:textId="77777777" w:rsidR="00FD1665" w:rsidRDefault="00FD1665" w:rsidP="001A1706">
      <w:pPr>
        <w:pStyle w:val="EndnoteText"/>
      </w:pPr>
      <w:r>
        <w:rPr>
          <w:rStyle w:val="EndnoteReference"/>
        </w:rPr>
        <w:endnoteRef/>
      </w:r>
      <w:r>
        <w:t xml:space="preserve"> Australian Human Rights Commission, </w:t>
      </w:r>
      <w:r w:rsidRPr="001F7DB6">
        <w:rPr>
          <w:i/>
          <w:iCs/>
        </w:rPr>
        <w:t xml:space="preserve">Lives on </w:t>
      </w:r>
      <w:r>
        <w:rPr>
          <w:i/>
          <w:iCs/>
        </w:rPr>
        <w:t>h</w:t>
      </w:r>
      <w:r w:rsidRPr="001F7DB6">
        <w:rPr>
          <w:i/>
          <w:iCs/>
        </w:rPr>
        <w:t xml:space="preserve">old: Refugee and </w:t>
      </w:r>
      <w:r>
        <w:rPr>
          <w:i/>
          <w:iCs/>
        </w:rPr>
        <w:t>a</w:t>
      </w:r>
      <w:r w:rsidRPr="001F7DB6">
        <w:rPr>
          <w:i/>
          <w:iCs/>
        </w:rPr>
        <w:t xml:space="preserve">sylum </w:t>
      </w:r>
      <w:r>
        <w:rPr>
          <w:i/>
          <w:iCs/>
        </w:rPr>
        <w:t>s</w:t>
      </w:r>
      <w:r w:rsidRPr="001F7DB6">
        <w:rPr>
          <w:i/>
          <w:iCs/>
        </w:rPr>
        <w:t xml:space="preserve">eekers in the ‘Legacy </w:t>
      </w:r>
      <w:r>
        <w:rPr>
          <w:i/>
          <w:iCs/>
        </w:rPr>
        <w:t>C</w:t>
      </w:r>
      <w:r w:rsidRPr="001F7DB6">
        <w:rPr>
          <w:i/>
          <w:iCs/>
        </w:rPr>
        <w:t>aseload’</w:t>
      </w:r>
      <w:r>
        <w:t xml:space="preserve"> (2019) 20, Recommendation 20 &lt;</w:t>
      </w:r>
      <w:r w:rsidRPr="00EF6278">
        <w:t>www.humanrights.gov.au/our-work/asylum-seekers-and-refugees/publications/lives-hold-refugees-and-asylum-seekers-legacy</w:t>
      </w:r>
      <w:r>
        <w:t>&gt;.</w:t>
      </w:r>
    </w:p>
  </w:endnote>
  <w:endnote w:id="790">
    <w:p w14:paraId="37BCA915" w14:textId="77777777" w:rsidR="00FD1665" w:rsidRDefault="00FD1665" w:rsidP="001A1706">
      <w:pPr>
        <w:pStyle w:val="EndnoteText"/>
      </w:pPr>
      <w:r>
        <w:rPr>
          <w:rStyle w:val="EndnoteReference"/>
        </w:rPr>
        <w:endnoteRef/>
      </w:r>
      <w:r>
        <w:t xml:space="preserve"> Australian Human Rights Commission, </w:t>
      </w:r>
      <w:r w:rsidRPr="001F7DB6">
        <w:rPr>
          <w:i/>
          <w:iCs/>
        </w:rPr>
        <w:t xml:space="preserve">Lives on </w:t>
      </w:r>
      <w:r>
        <w:rPr>
          <w:i/>
          <w:iCs/>
        </w:rPr>
        <w:t>h</w:t>
      </w:r>
      <w:r w:rsidRPr="001F7DB6">
        <w:rPr>
          <w:i/>
          <w:iCs/>
        </w:rPr>
        <w:t xml:space="preserve">old: Refugee and </w:t>
      </w:r>
      <w:r>
        <w:rPr>
          <w:i/>
          <w:iCs/>
        </w:rPr>
        <w:t>a</w:t>
      </w:r>
      <w:r w:rsidRPr="001F7DB6">
        <w:rPr>
          <w:i/>
          <w:iCs/>
        </w:rPr>
        <w:t xml:space="preserve">sylum </w:t>
      </w:r>
      <w:r>
        <w:rPr>
          <w:i/>
          <w:iCs/>
        </w:rPr>
        <w:t>s</w:t>
      </w:r>
      <w:r w:rsidRPr="001F7DB6">
        <w:rPr>
          <w:i/>
          <w:iCs/>
        </w:rPr>
        <w:t xml:space="preserve">eekers in the ‘Legacy </w:t>
      </w:r>
      <w:r>
        <w:rPr>
          <w:i/>
          <w:iCs/>
        </w:rPr>
        <w:t>C</w:t>
      </w:r>
      <w:r w:rsidRPr="001F7DB6">
        <w:rPr>
          <w:i/>
          <w:iCs/>
        </w:rPr>
        <w:t>aseload’</w:t>
      </w:r>
      <w:r>
        <w:t xml:space="preserve"> (2019) 70–72 &lt;</w:t>
      </w:r>
      <w:r w:rsidRPr="00EF6278">
        <w:t>www.humanrights.gov.au/our-work/asylum-seekers-and-refugees/publications/lives-hold-refugees-and-asylum-seekers-legacy</w:t>
      </w:r>
      <w:r>
        <w:t>&gt;.</w:t>
      </w:r>
    </w:p>
  </w:endnote>
  <w:endnote w:id="791">
    <w:p w14:paraId="5BAF4E10" w14:textId="77777777" w:rsidR="00FD1665" w:rsidRPr="00345271" w:rsidRDefault="00FD1665" w:rsidP="001A1706">
      <w:pPr>
        <w:pStyle w:val="EndnoteText"/>
        <w:rPr>
          <w:rFonts w:cs="Open Sans"/>
        </w:rPr>
      </w:pPr>
      <w:r w:rsidRPr="00345271">
        <w:rPr>
          <w:rStyle w:val="EndnoteReference"/>
        </w:rPr>
        <w:endnoteRef/>
      </w:r>
      <w:r w:rsidRPr="00345271">
        <w:rPr>
          <w:rFonts w:cs="Open Sans"/>
        </w:rPr>
        <w:t xml:space="preserve"> Human Rights and Equal Opportunity Commission, </w:t>
      </w:r>
      <w:r w:rsidRPr="00345271">
        <w:rPr>
          <w:rFonts w:cs="Open Sans"/>
          <w:i/>
          <w:iCs/>
        </w:rPr>
        <w:t xml:space="preserve">A last resort? National Inquiry into Children in Immigration Detention </w:t>
      </w:r>
      <w:r w:rsidRPr="00345271">
        <w:rPr>
          <w:rFonts w:cs="Open Sans"/>
        </w:rPr>
        <w:t>(2004) 820, 841 &lt;</w:t>
      </w:r>
      <w:r w:rsidRPr="00EF6278">
        <w:rPr>
          <w:rFonts w:cs="Open Sans"/>
        </w:rPr>
        <w:t>www.humanrights.gov.au/last-resort-report-national-inquiry-children-immigration-detention-2004</w:t>
      </w:r>
      <w:r w:rsidRPr="00345271">
        <w:rPr>
          <w:rFonts w:cs="Open Sans"/>
        </w:rPr>
        <w:t>&gt;.</w:t>
      </w:r>
    </w:p>
  </w:endnote>
  <w:endnote w:id="792">
    <w:p w14:paraId="6F52A7EE" w14:textId="77777777" w:rsidR="00FD1665" w:rsidRDefault="00FD1665" w:rsidP="001A1706">
      <w:pPr>
        <w:pStyle w:val="EndnoteText"/>
      </w:pPr>
      <w:r>
        <w:rPr>
          <w:rStyle w:val="EndnoteReference"/>
        </w:rPr>
        <w:endnoteRef/>
      </w:r>
      <w:r>
        <w:t xml:space="preserve"> International Committee of the Red Cross et al, </w:t>
      </w:r>
      <w:r>
        <w:rPr>
          <w:i/>
        </w:rPr>
        <w:t xml:space="preserve">Interagency Guiding Principles on Unaccompanied and Separated Children </w:t>
      </w:r>
      <w:r>
        <w:t>(January 2004) 16 &lt;</w:t>
      </w:r>
      <w:r w:rsidRPr="00EF6278">
        <w:t>www.unhcr.org/protection/children/4098b3172/inter-agency-guiding-principles-unaccompanied-separated-children.html</w:t>
      </w:r>
      <w:r>
        <w:t>&gt;.</w:t>
      </w:r>
    </w:p>
  </w:endnote>
  <w:endnote w:id="793">
    <w:p w14:paraId="5E915D41" w14:textId="77777777" w:rsidR="00FD1665" w:rsidRDefault="00FD1665" w:rsidP="001A1706">
      <w:pPr>
        <w:pStyle w:val="EndnoteText"/>
      </w:pPr>
      <w:r>
        <w:rPr>
          <w:rStyle w:val="EndnoteReference"/>
        </w:rPr>
        <w:endnoteRef/>
      </w:r>
      <w:r>
        <w:t xml:space="preserve"> </w:t>
      </w:r>
      <w:r w:rsidRPr="00E40ED6">
        <w:rPr>
          <w:rFonts w:cs="Open Sans"/>
          <w:szCs w:val="24"/>
        </w:rPr>
        <w:t xml:space="preserve">United Nations Committee on the Rights of the Child, </w:t>
      </w:r>
      <w:r w:rsidRPr="00E40ED6">
        <w:rPr>
          <w:rFonts w:cs="Open Sans"/>
          <w:i/>
          <w:iCs/>
          <w:szCs w:val="24"/>
        </w:rPr>
        <w:t>Concluding Observations on the Combined Fifth and Sixth Periodic Reports of Australia</w:t>
      </w:r>
      <w:r w:rsidRPr="00E40ED6">
        <w:rPr>
          <w:rFonts w:cs="Open Sans"/>
          <w:szCs w:val="24"/>
        </w:rPr>
        <w:t>, 82nd Sess, UN Doc CRC/C/AUS/CO/5-6 (30 September 2019) para 45(h).</w:t>
      </w:r>
    </w:p>
  </w:endnote>
  <w:endnote w:id="794">
    <w:p w14:paraId="09B37E21" w14:textId="77777777" w:rsidR="00FD1665" w:rsidRDefault="00FD1665" w:rsidP="001A1706">
      <w:pPr>
        <w:pStyle w:val="EndnoteText"/>
      </w:pPr>
      <w:r>
        <w:rPr>
          <w:rStyle w:val="EndnoteReference"/>
        </w:rPr>
        <w:endnoteRef/>
      </w:r>
      <w:r>
        <w:t xml:space="preserve"> Australian Human Rights Commission, </w:t>
      </w:r>
      <w:r w:rsidRPr="001F7DB6">
        <w:rPr>
          <w:i/>
          <w:iCs/>
        </w:rPr>
        <w:t xml:space="preserve">Lives on </w:t>
      </w:r>
      <w:r>
        <w:rPr>
          <w:i/>
          <w:iCs/>
        </w:rPr>
        <w:t>h</w:t>
      </w:r>
      <w:r w:rsidRPr="001F7DB6">
        <w:rPr>
          <w:i/>
          <w:iCs/>
        </w:rPr>
        <w:t xml:space="preserve">old: Refugee and </w:t>
      </w:r>
      <w:r>
        <w:rPr>
          <w:i/>
          <w:iCs/>
        </w:rPr>
        <w:t>a</w:t>
      </w:r>
      <w:r w:rsidRPr="001F7DB6">
        <w:rPr>
          <w:i/>
          <w:iCs/>
        </w:rPr>
        <w:t xml:space="preserve">sylum </w:t>
      </w:r>
      <w:r>
        <w:rPr>
          <w:i/>
          <w:iCs/>
        </w:rPr>
        <w:t>s</w:t>
      </w:r>
      <w:r w:rsidRPr="001F7DB6">
        <w:rPr>
          <w:i/>
          <w:iCs/>
        </w:rPr>
        <w:t xml:space="preserve">eekers in the ‘Legacy </w:t>
      </w:r>
      <w:r>
        <w:rPr>
          <w:i/>
          <w:iCs/>
        </w:rPr>
        <w:t>C</w:t>
      </w:r>
      <w:r w:rsidRPr="001F7DB6">
        <w:rPr>
          <w:i/>
          <w:iCs/>
        </w:rPr>
        <w:t>aseload’</w:t>
      </w:r>
      <w:r>
        <w:t xml:space="preserve"> (2019) 14, Recommendations 1, 20 &lt;</w:t>
      </w:r>
      <w:r w:rsidRPr="00EF6278">
        <w:t>www.humanrights.gov.au/our-work/asylum-seekers-and-refugees/publications/lives-hold-refugees-and-asylum-seekers-legacy</w:t>
      </w:r>
      <w:r>
        <w:t>&gt;.</w:t>
      </w:r>
    </w:p>
  </w:endnote>
  <w:endnote w:id="795">
    <w:p w14:paraId="0239DCCA" w14:textId="77777777" w:rsidR="00FD1665" w:rsidRDefault="00FD1665" w:rsidP="001A1706">
      <w:pPr>
        <w:pStyle w:val="EndnoteText"/>
      </w:pPr>
      <w:r>
        <w:rPr>
          <w:rStyle w:val="EndnoteReference"/>
        </w:rPr>
        <w:endnoteRef/>
      </w:r>
      <w:r>
        <w:t xml:space="preserve"> </w:t>
      </w:r>
      <w:r w:rsidRPr="00ED1A6B">
        <w:rPr>
          <w:i/>
        </w:rPr>
        <w:t xml:space="preserve">Migration Act 1958 </w:t>
      </w:r>
      <w:r w:rsidRPr="00ED1A6B">
        <w:t>(Cth).</w:t>
      </w:r>
    </w:p>
  </w:endnote>
  <w:endnote w:id="796">
    <w:p w14:paraId="00D7F293" w14:textId="77777777" w:rsidR="00FD1665" w:rsidRDefault="00FD1665" w:rsidP="001A1706">
      <w:pPr>
        <w:pStyle w:val="EndnoteText"/>
      </w:pPr>
      <w:r>
        <w:rPr>
          <w:rStyle w:val="EndnoteReference"/>
        </w:rPr>
        <w:endnoteRef/>
      </w:r>
      <w:r>
        <w:t xml:space="preserve"> Australian Human Rights Commission, </w:t>
      </w:r>
      <w:r w:rsidRPr="001F7DB6">
        <w:rPr>
          <w:i/>
          <w:iCs/>
        </w:rPr>
        <w:t xml:space="preserve">Lives on </w:t>
      </w:r>
      <w:r>
        <w:rPr>
          <w:i/>
          <w:iCs/>
        </w:rPr>
        <w:t>h</w:t>
      </w:r>
      <w:r w:rsidRPr="001F7DB6">
        <w:rPr>
          <w:i/>
          <w:iCs/>
        </w:rPr>
        <w:t xml:space="preserve">old: Refugee and </w:t>
      </w:r>
      <w:r>
        <w:rPr>
          <w:i/>
          <w:iCs/>
        </w:rPr>
        <w:t>a</w:t>
      </w:r>
      <w:r w:rsidRPr="001F7DB6">
        <w:rPr>
          <w:i/>
          <w:iCs/>
        </w:rPr>
        <w:t xml:space="preserve">sylum </w:t>
      </w:r>
      <w:r>
        <w:rPr>
          <w:i/>
          <w:iCs/>
        </w:rPr>
        <w:t>s</w:t>
      </w:r>
      <w:r w:rsidRPr="001F7DB6">
        <w:rPr>
          <w:i/>
          <w:iCs/>
        </w:rPr>
        <w:t xml:space="preserve">eekers in the ‘Legacy </w:t>
      </w:r>
      <w:r>
        <w:rPr>
          <w:i/>
          <w:iCs/>
        </w:rPr>
        <w:t>C</w:t>
      </w:r>
      <w:r w:rsidRPr="001F7DB6">
        <w:rPr>
          <w:i/>
          <w:iCs/>
        </w:rPr>
        <w:t>aseload’</w:t>
      </w:r>
      <w:r>
        <w:t xml:space="preserve"> (2019) 8-9 &lt;</w:t>
      </w:r>
      <w:r w:rsidRPr="00EF6278">
        <w:t>www.humanrights.gov.au/our-work/asylum-seekers-and-refugees/publications/lives-hold-refugees-and-asylum-seekers-legacy</w:t>
      </w:r>
      <w:r>
        <w:t xml:space="preserve">&gt;. </w:t>
      </w:r>
    </w:p>
  </w:endnote>
  <w:endnote w:id="797">
    <w:p w14:paraId="7781A5ED" w14:textId="77777777" w:rsidR="00FD1665" w:rsidRDefault="00FD1665" w:rsidP="001A1706">
      <w:pPr>
        <w:pStyle w:val="EndnoteText"/>
      </w:pPr>
      <w:r>
        <w:rPr>
          <w:rStyle w:val="EndnoteReference"/>
        </w:rPr>
        <w:endnoteRef/>
      </w:r>
      <w:r>
        <w:t xml:space="preserve"> Australian Human Rights Commission, </w:t>
      </w:r>
      <w:r w:rsidRPr="001F7DB6">
        <w:rPr>
          <w:i/>
          <w:iCs/>
        </w:rPr>
        <w:t xml:space="preserve">Lives on </w:t>
      </w:r>
      <w:r>
        <w:rPr>
          <w:i/>
          <w:iCs/>
        </w:rPr>
        <w:t>h</w:t>
      </w:r>
      <w:r w:rsidRPr="001F7DB6">
        <w:rPr>
          <w:i/>
          <w:iCs/>
        </w:rPr>
        <w:t xml:space="preserve">old: Refugee and </w:t>
      </w:r>
      <w:r>
        <w:rPr>
          <w:i/>
          <w:iCs/>
        </w:rPr>
        <w:t>a</w:t>
      </w:r>
      <w:r w:rsidRPr="001F7DB6">
        <w:rPr>
          <w:i/>
          <w:iCs/>
        </w:rPr>
        <w:t xml:space="preserve">sylum </w:t>
      </w:r>
      <w:r>
        <w:rPr>
          <w:i/>
          <w:iCs/>
        </w:rPr>
        <w:t>s</w:t>
      </w:r>
      <w:r w:rsidRPr="001F7DB6">
        <w:rPr>
          <w:i/>
          <w:iCs/>
        </w:rPr>
        <w:t xml:space="preserve">eekers in the ‘Legacy </w:t>
      </w:r>
      <w:r>
        <w:rPr>
          <w:i/>
          <w:iCs/>
        </w:rPr>
        <w:t>C</w:t>
      </w:r>
      <w:r w:rsidRPr="001F7DB6">
        <w:rPr>
          <w:i/>
          <w:iCs/>
        </w:rPr>
        <w:t>aseload’</w:t>
      </w:r>
      <w:r>
        <w:t xml:space="preserve"> (2019) 8-9 &lt;</w:t>
      </w:r>
      <w:r w:rsidRPr="00EF6278">
        <w:t>www.humanrights.gov.au/our-work/asylum-seekers-and-refugees/publications/lives-hold-refugees-and-asylum-seekers-legacy</w:t>
      </w:r>
      <w:r>
        <w:t>&gt;.</w:t>
      </w:r>
    </w:p>
  </w:endnote>
  <w:endnote w:id="798">
    <w:p w14:paraId="43C77299" w14:textId="77777777" w:rsidR="00FD1665" w:rsidRDefault="00FD1665" w:rsidP="001A1706">
      <w:pPr>
        <w:pStyle w:val="EndnoteText"/>
      </w:pPr>
      <w:r>
        <w:rPr>
          <w:rStyle w:val="EndnoteReference"/>
        </w:rPr>
        <w:endnoteRef/>
      </w:r>
      <w:r>
        <w:t xml:space="preserve"> Australian Human Rights Commission, </w:t>
      </w:r>
      <w:r w:rsidRPr="001F7DB6">
        <w:rPr>
          <w:i/>
          <w:iCs/>
        </w:rPr>
        <w:t xml:space="preserve">Lives on </w:t>
      </w:r>
      <w:r>
        <w:rPr>
          <w:i/>
          <w:iCs/>
        </w:rPr>
        <w:t>h</w:t>
      </w:r>
      <w:r w:rsidRPr="001F7DB6">
        <w:rPr>
          <w:i/>
          <w:iCs/>
        </w:rPr>
        <w:t xml:space="preserve">old: Refugee and </w:t>
      </w:r>
      <w:r>
        <w:rPr>
          <w:i/>
          <w:iCs/>
        </w:rPr>
        <w:t>a</w:t>
      </w:r>
      <w:r w:rsidRPr="001F7DB6">
        <w:rPr>
          <w:i/>
          <w:iCs/>
        </w:rPr>
        <w:t xml:space="preserve">sylum </w:t>
      </w:r>
      <w:r>
        <w:rPr>
          <w:i/>
          <w:iCs/>
        </w:rPr>
        <w:t>s</w:t>
      </w:r>
      <w:r w:rsidRPr="001F7DB6">
        <w:rPr>
          <w:i/>
          <w:iCs/>
        </w:rPr>
        <w:t xml:space="preserve">eekers in the ‘Legacy </w:t>
      </w:r>
      <w:r>
        <w:rPr>
          <w:i/>
          <w:iCs/>
        </w:rPr>
        <w:t>C</w:t>
      </w:r>
      <w:r w:rsidRPr="001F7DB6">
        <w:rPr>
          <w:i/>
          <w:iCs/>
        </w:rPr>
        <w:t>aseload’</w:t>
      </w:r>
      <w:r>
        <w:t xml:space="preserve"> (2019) &lt;</w:t>
      </w:r>
      <w:r w:rsidRPr="00EF6278">
        <w:t>www.humanrights.gov.au/our-work/asylum-seekers-and-refugees/publications/lives-hold-refugees-and-asylum-seekers-legacy</w:t>
      </w:r>
      <w:r>
        <w:t>&gt;.</w:t>
      </w:r>
    </w:p>
  </w:endnote>
  <w:endnote w:id="799">
    <w:p w14:paraId="558427D4" w14:textId="77777777" w:rsidR="00FD1665" w:rsidRDefault="00FD1665" w:rsidP="001A1706">
      <w:pPr>
        <w:pStyle w:val="EndnoteText"/>
      </w:pPr>
      <w:r>
        <w:rPr>
          <w:rStyle w:val="EndnoteReference"/>
        </w:rPr>
        <w:endnoteRef/>
      </w:r>
      <w:r>
        <w:t xml:space="preserve"> Australian Human Rights Commission, </w:t>
      </w:r>
      <w:r w:rsidRPr="001F7DB6">
        <w:rPr>
          <w:i/>
          <w:iCs/>
        </w:rPr>
        <w:t xml:space="preserve">Lives on </w:t>
      </w:r>
      <w:r>
        <w:rPr>
          <w:i/>
          <w:iCs/>
        </w:rPr>
        <w:t>h</w:t>
      </w:r>
      <w:r w:rsidRPr="001F7DB6">
        <w:rPr>
          <w:i/>
          <w:iCs/>
        </w:rPr>
        <w:t xml:space="preserve">old: Refugee and </w:t>
      </w:r>
      <w:r>
        <w:rPr>
          <w:i/>
          <w:iCs/>
        </w:rPr>
        <w:t>a</w:t>
      </w:r>
      <w:r w:rsidRPr="001F7DB6">
        <w:rPr>
          <w:i/>
          <w:iCs/>
        </w:rPr>
        <w:t xml:space="preserve">sylum </w:t>
      </w:r>
      <w:r>
        <w:rPr>
          <w:i/>
          <w:iCs/>
        </w:rPr>
        <w:t>s</w:t>
      </w:r>
      <w:r w:rsidRPr="001F7DB6">
        <w:rPr>
          <w:i/>
          <w:iCs/>
        </w:rPr>
        <w:t xml:space="preserve">eekers in the ‘Legacy </w:t>
      </w:r>
      <w:r>
        <w:rPr>
          <w:i/>
          <w:iCs/>
        </w:rPr>
        <w:t>C</w:t>
      </w:r>
      <w:r w:rsidRPr="001F7DB6">
        <w:rPr>
          <w:i/>
          <w:iCs/>
        </w:rPr>
        <w:t>aseload’</w:t>
      </w:r>
      <w:r>
        <w:t xml:space="preserve"> (2019) 90 &lt;</w:t>
      </w:r>
      <w:r w:rsidRPr="00EF6278">
        <w:t>www.humanrights.gov.au/our-work/asylum-seekers-and-refugees/publications/lives-hold-refugees-and-asylum-seekers-legacy</w:t>
      </w:r>
      <w:r>
        <w:t>&gt;.</w:t>
      </w:r>
    </w:p>
  </w:endnote>
  <w:endnote w:id="800">
    <w:p w14:paraId="49F8DE76" w14:textId="77777777" w:rsidR="00FD1665" w:rsidRDefault="00FD1665" w:rsidP="001A1706">
      <w:pPr>
        <w:pStyle w:val="EndnoteText"/>
      </w:pPr>
      <w:r>
        <w:rPr>
          <w:rStyle w:val="EndnoteReference"/>
        </w:rPr>
        <w:endnoteRef/>
      </w:r>
      <w:r>
        <w:t xml:space="preserve"> Australian Human Rights Commission, </w:t>
      </w:r>
      <w:r w:rsidRPr="001F7DB6">
        <w:rPr>
          <w:i/>
          <w:iCs/>
        </w:rPr>
        <w:t xml:space="preserve">Lives on </w:t>
      </w:r>
      <w:r>
        <w:rPr>
          <w:i/>
          <w:iCs/>
        </w:rPr>
        <w:t>h</w:t>
      </w:r>
      <w:r w:rsidRPr="001F7DB6">
        <w:rPr>
          <w:i/>
          <w:iCs/>
        </w:rPr>
        <w:t xml:space="preserve">old: Refugee and </w:t>
      </w:r>
      <w:r>
        <w:rPr>
          <w:i/>
          <w:iCs/>
        </w:rPr>
        <w:t>a</w:t>
      </w:r>
      <w:r w:rsidRPr="001F7DB6">
        <w:rPr>
          <w:i/>
          <w:iCs/>
        </w:rPr>
        <w:t xml:space="preserve">sylum </w:t>
      </w:r>
      <w:r>
        <w:rPr>
          <w:i/>
          <w:iCs/>
        </w:rPr>
        <w:t>s</w:t>
      </w:r>
      <w:r w:rsidRPr="001F7DB6">
        <w:rPr>
          <w:i/>
          <w:iCs/>
        </w:rPr>
        <w:t xml:space="preserve">eekers in the ‘Legacy </w:t>
      </w:r>
      <w:r>
        <w:rPr>
          <w:i/>
          <w:iCs/>
        </w:rPr>
        <w:t>C</w:t>
      </w:r>
      <w:r w:rsidRPr="001F7DB6">
        <w:rPr>
          <w:i/>
          <w:iCs/>
        </w:rPr>
        <w:t>aseload’</w:t>
      </w:r>
      <w:r>
        <w:t xml:space="preserve"> (2019) 60 &lt;</w:t>
      </w:r>
      <w:r w:rsidRPr="00EF6278">
        <w:t>www.humanrights.gov.au/our-work/asylum-seekers-and-refugees/publications/lives-hold-refugees-and-asylum-seekers-legacy</w:t>
      </w:r>
      <w:r>
        <w:t>&gt;.</w:t>
      </w:r>
    </w:p>
  </w:endnote>
  <w:endnote w:id="801">
    <w:p w14:paraId="64ED1A72" w14:textId="77777777" w:rsidR="00FD1665" w:rsidRDefault="00FD1665" w:rsidP="001A1706">
      <w:pPr>
        <w:pStyle w:val="EndnoteText"/>
      </w:pPr>
      <w:r>
        <w:rPr>
          <w:rStyle w:val="EndnoteReference"/>
        </w:rPr>
        <w:endnoteRef/>
      </w:r>
      <w:r>
        <w:t xml:space="preserve"> </w:t>
      </w:r>
      <w:r w:rsidRPr="00345271">
        <w:rPr>
          <w:rFonts w:cs="Open Sans"/>
        </w:rPr>
        <w:t xml:space="preserve">Department of Home Affairs, </w:t>
      </w:r>
      <w:r w:rsidRPr="00345271">
        <w:rPr>
          <w:rFonts w:cs="Open Sans"/>
          <w:i/>
        </w:rPr>
        <w:t>Immigration Detention and Community Statistics Summary</w:t>
      </w:r>
      <w:r w:rsidRPr="00345271">
        <w:rPr>
          <w:rFonts w:cs="Open Sans"/>
        </w:rPr>
        <w:t xml:space="preserve"> (3</w:t>
      </w:r>
      <w:r>
        <w:rPr>
          <w:rFonts w:cs="Open Sans"/>
        </w:rPr>
        <w:t xml:space="preserve">1 August </w:t>
      </w:r>
      <w:r w:rsidRPr="00345271">
        <w:rPr>
          <w:rFonts w:cs="Open Sans"/>
        </w:rPr>
        <w:t>201</w:t>
      </w:r>
      <w:r>
        <w:rPr>
          <w:rFonts w:cs="Open Sans"/>
        </w:rPr>
        <w:t>9</w:t>
      </w:r>
      <w:r w:rsidRPr="00345271">
        <w:rPr>
          <w:rFonts w:cs="Open Sans"/>
        </w:rPr>
        <w:t>)</w:t>
      </w:r>
      <w:r>
        <w:rPr>
          <w:rFonts w:cs="Open Sans"/>
        </w:rPr>
        <w:t xml:space="preserve"> 4 </w:t>
      </w:r>
      <w:r w:rsidRPr="00EF6278">
        <w:rPr>
          <w:rFonts w:cs="Open Sans"/>
        </w:rPr>
        <w:t>&lt;www.homeaffairs.gov.au/research-and-stats/files/immigration-detention-statistics-31-august-2019.pdf</w:t>
      </w:r>
      <w:r>
        <w:rPr>
          <w:rFonts w:cs="Open Sans"/>
        </w:rPr>
        <w:t>&gt;.</w:t>
      </w:r>
    </w:p>
  </w:endnote>
  <w:endnote w:id="802">
    <w:p w14:paraId="771C7867" w14:textId="77777777" w:rsidR="00FD1665" w:rsidRPr="00345271" w:rsidRDefault="00FD1665" w:rsidP="001A1706">
      <w:pPr>
        <w:pStyle w:val="EndnoteText"/>
        <w:rPr>
          <w:rFonts w:cs="Open Sans"/>
        </w:rPr>
      </w:pPr>
      <w:r w:rsidRPr="00345271">
        <w:rPr>
          <w:rStyle w:val="EndnoteReference"/>
        </w:rPr>
        <w:endnoteRef/>
      </w:r>
      <w:r w:rsidRPr="00345271">
        <w:rPr>
          <w:rFonts w:cs="Open Sans"/>
        </w:rPr>
        <w:t xml:space="preserve"> Department of Home Affairs, </w:t>
      </w:r>
      <w:r w:rsidRPr="00345271">
        <w:rPr>
          <w:rFonts w:cs="Open Sans"/>
          <w:i/>
        </w:rPr>
        <w:t>Status Resolution Support Services update: FAQs for service providers</w:t>
      </w:r>
      <w:r w:rsidRPr="00345271">
        <w:rPr>
          <w:rFonts w:cs="Open Sans"/>
        </w:rPr>
        <w:t xml:space="preserve"> (Apri</w:t>
      </w:r>
      <w:r>
        <w:rPr>
          <w:rFonts w:cs="Open Sans"/>
        </w:rPr>
        <w:t>l 2018) 1.</w:t>
      </w:r>
    </w:p>
  </w:endnote>
  <w:endnote w:id="803">
    <w:p w14:paraId="1A440453" w14:textId="77777777" w:rsidR="00FD1665" w:rsidRPr="00345271" w:rsidRDefault="00FD1665" w:rsidP="001A1706">
      <w:pPr>
        <w:pStyle w:val="EndnoteText"/>
        <w:rPr>
          <w:rFonts w:cs="Open Sans"/>
        </w:rPr>
      </w:pPr>
      <w:r w:rsidRPr="00345271">
        <w:rPr>
          <w:rStyle w:val="EndnoteReference"/>
        </w:rPr>
        <w:endnoteRef/>
      </w:r>
      <w:r w:rsidRPr="00345271">
        <w:rPr>
          <w:rFonts w:cs="Open Sans"/>
        </w:rPr>
        <w:t xml:space="preserve"> Department of Home Affairs, </w:t>
      </w:r>
      <w:r w:rsidRPr="00345271">
        <w:rPr>
          <w:rFonts w:cs="Open Sans"/>
          <w:i/>
        </w:rPr>
        <w:t>Status Resolution Support Services update: FAQs for service providers</w:t>
      </w:r>
      <w:r w:rsidRPr="00345271">
        <w:rPr>
          <w:rFonts w:cs="Open Sans"/>
        </w:rPr>
        <w:t xml:space="preserve"> (Apri</w:t>
      </w:r>
      <w:r>
        <w:rPr>
          <w:rFonts w:cs="Open Sans"/>
        </w:rPr>
        <w:t>l 2018) 2.</w:t>
      </w:r>
    </w:p>
  </w:endnote>
  <w:endnote w:id="804">
    <w:p w14:paraId="19C34B78" w14:textId="77777777" w:rsidR="00FD1665" w:rsidRPr="00345271" w:rsidRDefault="00FD1665" w:rsidP="001A1706">
      <w:pPr>
        <w:pStyle w:val="EndnoteText"/>
        <w:rPr>
          <w:rFonts w:cs="Open Sans"/>
        </w:rPr>
      </w:pPr>
      <w:r w:rsidRPr="00345271">
        <w:rPr>
          <w:rStyle w:val="EndnoteReference"/>
        </w:rPr>
        <w:endnoteRef/>
      </w:r>
      <w:r w:rsidRPr="00345271">
        <w:rPr>
          <w:rFonts w:cs="Open Sans"/>
        </w:rPr>
        <w:t xml:space="preserve"> </w:t>
      </w:r>
      <w:r w:rsidRPr="00345271">
        <w:rPr>
          <w:rFonts w:cs="Open Sans"/>
          <w:i/>
        </w:rPr>
        <w:t xml:space="preserve">Migration Act 1958 </w:t>
      </w:r>
      <w:r w:rsidRPr="00345271">
        <w:rPr>
          <w:rFonts w:cs="Open Sans"/>
        </w:rPr>
        <w:t>(Cth) s 501.</w:t>
      </w:r>
    </w:p>
  </w:endnote>
  <w:endnote w:id="805">
    <w:p w14:paraId="7432EEF7" w14:textId="77777777" w:rsidR="00FD1665" w:rsidRPr="00345271" w:rsidRDefault="00FD1665" w:rsidP="001A1706">
      <w:pPr>
        <w:pStyle w:val="EndnoteText"/>
        <w:rPr>
          <w:rFonts w:cs="Open Sans"/>
        </w:rPr>
      </w:pPr>
      <w:r w:rsidRPr="00345271">
        <w:rPr>
          <w:rStyle w:val="EndnoteReference"/>
        </w:rPr>
        <w:endnoteRef/>
      </w:r>
      <w:r w:rsidRPr="00345271">
        <w:rPr>
          <w:rFonts w:cs="Open Sans"/>
        </w:rPr>
        <w:t xml:space="preserve"> Department of Home Affairs, </w:t>
      </w:r>
      <w:r w:rsidRPr="00412E65">
        <w:rPr>
          <w:rFonts w:cs="Open Sans"/>
          <w:i/>
          <w:iCs/>
        </w:rPr>
        <w:t>Visa Statistics</w:t>
      </w:r>
      <w:r w:rsidRPr="00345271">
        <w:rPr>
          <w:rFonts w:cs="Open Sans"/>
        </w:rPr>
        <w:t xml:space="preserve"> </w:t>
      </w:r>
      <w:r>
        <w:rPr>
          <w:rFonts w:cs="Open Sans"/>
        </w:rPr>
        <w:t>&lt;</w:t>
      </w:r>
      <w:r w:rsidRPr="00412E65">
        <w:t>https://www.homeaffairs.gov.au/research-and-statistics/statistics/visa-statistics/visa-cancellation</w:t>
      </w:r>
      <w:r>
        <w:rPr>
          <w:rFonts w:cs="Open Sans"/>
        </w:rPr>
        <w:t>&gt;</w:t>
      </w:r>
    </w:p>
  </w:endnote>
  <w:endnote w:id="806">
    <w:p w14:paraId="610678A8" w14:textId="77777777" w:rsidR="00FD1665" w:rsidRPr="00E40ED6" w:rsidRDefault="00FD1665" w:rsidP="001A1706">
      <w:pPr>
        <w:pStyle w:val="EndnoteText"/>
      </w:pPr>
      <w:r>
        <w:rPr>
          <w:rStyle w:val="EndnoteReference"/>
        </w:rPr>
        <w:endnoteRef/>
      </w:r>
      <w:r>
        <w:t xml:space="preserve"> </w:t>
      </w:r>
      <w:r w:rsidRPr="00345271">
        <w:rPr>
          <w:rFonts w:cs="Open Sans"/>
          <w:i/>
        </w:rPr>
        <w:t xml:space="preserve">Migration </w:t>
      </w:r>
      <w:r w:rsidRPr="00E40ED6">
        <w:rPr>
          <w:rFonts w:cs="Open Sans"/>
          <w:i/>
        </w:rPr>
        <w:t xml:space="preserve">Act 1958 </w:t>
      </w:r>
      <w:r w:rsidRPr="00E40ED6">
        <w:rPr>
          <w:rFonts w:cs="Open Sans"/>
        </w:rPr>
        <w:t>(Cth) s 501 (3A).</w:t>
      </w:r>
    </w:p>
  </w:endnote>
  <w:endnote w:id="807">
    <w:p w14:paraId="504FB9D8" w14:textId="77777777" w:rsidR="00FD1665" w:rsidRDefault="00FD1665" w:rsidP="001A1706">
      <w:pPr>
        <w:pStyle w:val="EndnoteText"/>
      </w:pPr>
      <w:r w:rsidRPr="00E40ED6">
        <w:rPr>
          <w:rStyle w:val="EndnoteReference"/>
        </w:rPr>
        <w:endnoteRef/>
      </w:r>
      <w:r w:rsidRPr="00E40ED6">
        <w:t xml:space="preserve"> </w:t>
      </w:r>
      <w:r w:rsidRPr="00345271">
        <w:rPr>
          <w:rFonts w:cs="Open Sans"/>
        </w:rPr>
        <w:t xml:space="preserve">Department of Home Affairs, </w:t>
      </w:r>
      <w:r w:rsidRPr="00412E65">
        <w:rPr>
          <w:rFonts w:cs="Open Sans"/>
          <w:i/>
          <w:iCs/>
        </w:rPr>
        <w:t>Visa Statistics</w:t>
      </w:r>
      <w:r w:rsidRPr="00345271">
        <w:rPr>
          <w:rFonts w:cs="Open Sans"/>
        </w:rPr>
        <w:t xml:space="preserve"> </w:t>
      </w:r>
      <w:r>
        <w:rPr>
          <w:rFonts w:cs="Open Sans"/>
        </w:rPr>
        <w:t>&lt;</w:t>
      </w:r>
      <w:r w:rsidRPr="00412E65">
        <w:t>https://www.homeaffairs.gov.au/research-and-statistics/statistics/visa-statistics/visa-cancellation</w:t>
      </w:r>
      <w:r>
        <w:rPr>
          <w:rFonts w:cs="Open Sans"/>
        </w:rPr>
        <w:t>&gt;</w:t>
      </w:r>
    </w:p>
  </w:endnote>
  <w:endnote w:id="808">
    <w:p w14:paraId="1D997421" w14:textId="77777777" w:rsidR="00FD1665" w:rsidRDefault="00FD1665" w:rsidP="001A1706">
      <w:pPr>
        <w:pStyle w:val="EndnoteText"/>
      </w:pPr>
      <w:r>
        <w:rPr>
          <w:rStyle w:val="EndnoteReference"/>
        </w:rPr>
        <w:endnoteRef/>
      </w:r>
      <w:r>
        <w:t xml:space="preserve"> Department of Home Affairs information provided to the Australian Human Rights Commission as part of the UN reporting process, provided October 2019. </w:t>
      </w:r>
    </w:p>
  </w:endnote>
  <w:endnote w:id="809">
    <w:p w14:paraId="2308D59B" w14:textId="77777777" w:rsidR="00FD1665" w:rsidRDefault="00FD1665" w:rsidP="001A1706">
      <w:pPr>
        <w:pStyle w:val="EndnoteText"/>
      </w:pPr>
      <w:r>
        <w:rPr>
          <w:rStyle w:val="EndnoteReference"/>
        </w:rPr>
        <w:endnoteRef/>
      </w:r>
      <w:r>
        <w:t xml:space="preserve"> </w:t>
      </w:r>
      <w:r w:rsidRPr="0046669F">
        <w:rPr>
          <w:i/>
          <w:iCs/>
        </w:rPr>
        <w:t>Convention on the Rights of the Child</w:t>
      </w:r>
      <w:r>
        <w:t>, opened for signature 20 November 1989, 1577 UNYS 171 (entered into force 2 September 1990) art 8(1).</w:t>
      </w:r>
    </w:p>
  </w:endnote>
  <w:endnote w:id="810">
    <w:p w14:paraId="2E774CFE" w14:textId="77777777" w:rsidR="00FD1665" w:rsidRDefault="00FD1665" w:rsidP="001A1706">
      <w:pPr>
        <w:pStyle w:val="EndnoteText"/>
      </w:pPr>
      <w:r>
        <w:rPr>
          <w:rStyle w:val="EndnoteReference"/>
        </w:rPr>
        <w:endnoteRef/>
      </w:r>
      <w:r>
        <w:t xml:space="preserve"> </w:t>
      </w:r>
      <w:r w:rsidRPr="00345271">
        <w:rPr>
          <w:rFonts w:cs="Open Sans"/>
          <w:lang w:val="en-US"/>
        </w:rPr>
        <w:t>Multicultural Youth Advocacy Network, Submission No 119</w:t>
      </w:r>
      <w:r w:rsidRPr="00345271">
        <w:rPr>
          <w:rFonts w:cs="Open Sans"/>
        </w:rPr>
        <w:t xml:space="preserve"> to Australian Human Rights Commission, </w:t>
      </w:r>
      <w:r w:rsidRPr="00345271">
        <w:rPr>
          <w:rFonts w:cs="Open Sans"/>
          <w:i/>
        </w:rPr>
        <w:t>Report under article 44, paragraph 1(b), on the Convention on the Rights of the Child</w:t>
      </w:r>
      <w:r w:rsidRPr="00345271">
        <w:rPr>
          <w:rFonts w:cs="Open Sans"/>
        </w:rPr>
        <w:t xml:space="preserve">, </w:t>
      </w:r>
      <w:r>
        <w:rPr>
          <w:rFonts w:cs="Open Sans"/>
        </w:rPr>
        <w:t>(</w:t>
      </w:r>
      <w:r w:rsidRPr="00345271">
        <w:rPr>
          <w:rFonts w:cs="Open Sans"/>
        </w:rPr>
        <w:t>30 May 2018</w:t>
      </w:r>
      <w:r>
        <w:rPr>
          <w:rFonts w:cs="Open Sans"/>
        </w:rPr>
        <w:t>)</w:t>
      </w:r>
      <w:r w:rsidRPr="00345271">
        <w:rPr>
          <w:rFonts w:cs="Open Sans"/>
        </w:rPr>
        <w:t>.</w:t>
      </w:r>
    </w:p>
  </w:endnote>
  <w:endnote w:id="811">
    <w:p w14:paraId="31D18118" w14:textId="77777777" w:rsidR="00FD1665" w:rsidRPr="00345271" w:rsidRDefault="00FD1665" w:rsidP="001A1706">
      <w:pPr>
        <w:pStyle w:val="EndnoteText"/>
        <w:rPr>
          <w:rFonts w:cs="Open Sans"/>
        </w:rPr>
      </w:pPr>
      <w:r w:rsidRPr="00345271">
        <w:rPr>
          <w:rStyle w:val="EndnoteReference"/>
        </w:rPr>
        <w:endnoteRef/>
      </w:r>
      <w:r w:rsidRPr="00345271">
        <w:rPr>
          <w:rFonts w:cs="Open Sans"/>
        </w:rPr>
        <w:t xml:space="preserve"> </w:t>
      </w:r>
      <w:r w:rsidRPr="00345271">
        <w:rPr>
          <w:rFonts w:cs="Open Sans"/>
          <w:lang w:val="en-US"/>
        </w:rPr>
        <w:t>Multicultural Youth Advocacy Network, Submission No 119</w:t>
      </w:r>
      <w:r w:rsidRPr="00345271">
        <w:rPr>
          <w:rFonts w:cs="Open Sans"/>
        </w:rPr>
        <w:t xml:space="preserve"> to </w:t>
      </w:r>
      <w:r>
        <w:rPr>
          <w:rFonts w:cs="Open Sans"/>
        </w:rPr>
        <w:t xml:space="preserve">the </w:t>
      </w:r>
      <w:r w:rsidRPr="00345271">
        <w:rPr>
          <w:rFonts w:cs="Open Sans"/>
        </w:rPr>
        <w:t xml:space="preserve">Australian Human Rights Commission, </w:t>
      </w:r>
      <w:r w:rsidRPr="00345271">
        <w:rPr>
          <w:rFonts w:cs="Open Sans"/>
          <w:i/>
        </w:rPr>
        <w:t>Report under article 44, paragraph 1(b), on the Convention on the Rights of the Child</w:t>
      </w:r>
      <w:r w:rsidRPr="00345271">
        <w:rPr>
          <w:rFonts w:cs="Open Sans"/>
        </w:rPr>
        <w:t xml:space="preserve">, </w:t>
      </w:r>
      <w:r>
        <w:rPr>
          <w:rFonts w:cs="Open Sans"/>
        </w:rPr>
        <w:t>(</w:t>
      </w:r>
      <w:r w:rsidRPr="00345271">
        <w:rPr>
          <w:rFonts w:cs="Open Sans"/>
        </w:rPr>
        <w:t>30 May 2018</w:t>
      </w:r>
      <w:r>
        <w:rPr>
          <w:rFonts w:cs="Open Sans"/>
        </w:rPr>
        <w:t>)</w:t>
      </w:r>
      <w:r w:rsidRPr="00345271">
        <w:rPr>
          <w:rFonts w:cs="Open Sans"/>
        </w:rPr>
        <w:t>.</w:t>
      </w:r>
    </w:p>
  </w:endnote>
  <w:endnote w:id="812">
    <w:p w14:paraId="4D5240DF" w14:textId="77777777" w:rsidR="00FD1665" w:rsidRPr="00345271" w:rsidRDefault="00FD1665" w:rsidP="001A1706">
      <w:pPr>
        <w:pStyle w:val="EndnoteText"/>
        <w:rPr>
          <w:rFonts w:cs="Open Sans"/>
          <w:highlight w:val="yellow"/>
          <w:lang w:val="en-US"/>
        </w:rPr>
      </w:pPr>
      <w:r w:rsidRPr="00345271">
        <w:rPr>
          <w:rStyle w:val="EndnoteReference"/>
        </w:rPr>
        <w:endnoteRef/>
      </w:r>
      <w:r w:rsidRPr="00345271">
        <w:rPr>
          <w:rFonts w:cs="Open Sans"/>
        </w:rPr>
        <w:t xml:space="preserve"> </w:t>
      </w:r>
      <w:r w:rsidRPr="00345271">
        <w:rPr>
          <w:rFonts w:cs="Open Sans"/>
          <w:lang w:val="en-US"/>
        </w:rPr>
        <w:t>Multicultural Youth Advocacy Network, Submission No 119</w:t>
      </w:r>
      <w:r w:rsidRPr="00345271">
        <w:rPr>
          <w:rFonts w:cs="Open Sans"/>
        </w:rPr>
        <w:t xml:space="preserve"> to </w:t>
      </w:r>
      <w:r>
        <w:rPr>
          <w:rFonts w:cs="Open Sans"/>
        </w:rPr>
        <w:t xml:space="preserve">the </w:t>
      </w:r>
      <w:r w:rsidRPr="00345271">
        <w:rPr>
          <w:rFonts w:cs="Open Sans"/>
        </w:rPr>
        <w:t xml:space="preserve">Australian Human Rights Commission, </w:t>
      </w:r>
      <w:r w:rsidRPr="00345271">
        <w:rPr>
          <w:rFonts w:cs="Open Sans"/>
          <w:i/>
        </w:rPr>
        <w:t>Report under article 44, paragraph 1(b), on the Convention on the Rights of the Child</w:t>
      </w:r>
      <w:r w:rsidRPr="00345271">
        <w:rPr>
          <w:rFonts w:cs="Open Sans"/>
        </w:rPr>
        <w:t xml:space="preserve">, </w:t>
      </w:r>
      <w:r>
        <w:rPr>
          <w:rFonts w:cs="Open Sans"/>
        </w:rPr>
        <w:t>(</w:t>
      </w:r>
      <w:r w:rsidRPr="00345271">
        <w:rPr>
          <w:rFonts w:cs="Open Sans"/>
        </w:rPr>
        <w:t>30 May 2018</w:t>
      </w:r>
      <w:r>
        <w:rPr>
          <w:rFonts w:cs="Open Sans"/>
        </w:rPr>
        <w:t xml:space="preserve">); Child Soldiers International, </w:t>
      </w:r>
      <w:r w:rsidRPr="0062330F">
        <w:rPr>
          <w:rFonts w:cs="Open Sans"/>
          <w:i/>
          <w:iCs/>
        </w:rPr>
        <w:t>Child Soldiers International Annual Report 2017-18</w:t>
      </w:r>
      <w:r>
        <w:rPr>
          <w:rFonts w:cs="Open Sans"/>
          <w:i/>
          <w:iCs/>
        </w:rPr>
        <w:t xml:space="preserve"> </w:t>
      </w:r>
      <w:r>
        <w:rPr>
          <w:rFonts w:cs="Open Sans"/>
        </w:rPr>
        <w:t>(2018) &lt;</w:t>
      </w:r>
      <w:r w:rsidRPr="00DF10C1">
        <w:t xml:space="preserve"> https://reliefweb.int/sites/reliefweb.int/files/resources/CSI_annual_report_2018.pdf</w:t>
      </w:r>
      <w:r>
        <w:rPr>
          <w:rFonts w:cs="Open Sans"/>
        </w:rPr>
        <w:t>&gt;.</w:t>
      </w:r>
    </w:p>
  </w:endnote>
  <w:endnote w:id="813">
    <w:p w14:paraId="678F8BF8" w14:textId="77777777" w:rsidR="00FD1665" w:rsidRPr="00345271" w:rsidRDefault="00FD1665" w:rsidP="001A1706">
      <w:pPr>
        <w:pStyle w:val="EndnoteText"/>
        <w:rPr>
          <w:rFonts w:cs="Open Sans"/>
        </w:rPr>
      </w:pPr>
      <w:r w:rsidRPr="00345271">
        <w:rPr>
          <w:rStyle w:val="EndnoteReference"/>
        </w:rPr>
        <w:endnoteRef/>
      </w:r>
      <w:r w:rsidRPr="00345271">
        <w:rPr>
          <w:rFonts w:cs="Open Sans"/>
        </w:rPr>
        <w:t xml:space="preserve"> Australian Government, </w:t>
      </w:r>
      <w:r w:rsidRPr="00345271">
        <w:rPr>
          <w:rFonts w:cs="Open Sans"/>
          <w:i/>
        </w:rPr>
        <w:t>Australia’s joint fifth and sixth report under the Convention on the Rights of the Child, second report on the Optional Protocol on the sale of children, child prostitution and child pornography and second report on the Optional Protocol on the involvement of children in armed conflict</w:t>
      </w:r>
      <w:r w:rsidRPr="00345271">
        <w:rPr>
          <w:rFonts w:cs="Open Sans"/>
        </w:rPr>
        <w:t xml:space="preserve"> (2018) 45</w:t>
      </w:r>
      <w:r>
        <w:rPr>
          <w:rFonts w:cs="Open Sans"/>
        </w:rPr>
        <w:t>.</w:t>
      </w:r>
    </w:p>
  </w:endnote>
  <w:endnote w:id="814">
    <w:p w14:paraId="08F98496" w14:textId="77777777" w:rsidR="00FD1665" w:rsidRPr="00345271" w:rsidRDefault="00FD1665" w:rsidP="001A1706">
      <w:pPr>
        <w:pStyle w:val="EndnoteText"/>
        <w:rPr>
          <w:rFonts w:cs="Open Sans"/>
        </w:rPr>
      </w:pPr>
      <w:r w:rsidRPr="00345271">
        <w:rPr>
          <w:rStyle w:val="EndnoteReference"/>
        </w:rPr>
        <w:endnoteRef/>
      </w:r>
      <w:r w:rsidRPr="00345271">
        <w:rPr>
          <w:rFonts w:cs="Open Sans"/>
        </w:rPr>
        <w:t xml:space="preserve"> Australian Government, </w:t>
      </w:r>
      <w:r w:rsidRPr="00345271">
        <w:rPr>
          <w:rFonts w:cs="Open Sans"/>
          <w:i/>
        </w:rPr>
        <w:t>Australia’s joint fifth and sixth report under the Convention on the Rights of the Child, second report on the Optional Protocol on the sale of children, child prostitution and child pornography and second report on the Optional Protocol on the involvement of children in armed conflict</w:t>
      </w:r>
      <w:r w:rsidRPr="00345271">
        <w:rPr>
          <w:rFonts w:cs="Open Sans"/>
        </w:rPr>
        <w:t xml:space="preserve"> (2018) 45</w:t>
      </w:r>
      <w:r>
        <w:rPr>
          <w:rFonts w:cs="Open Sans"/>
        </w:rPr>
        <w:t>.</w:t>
      </w:r>
    </w:p>
  </w:endnote>
  <w:endnote w:id="815">
    <w:p w14:paraId="1B9B297D" w14:textId="77777777" w:rsidR="00FD1665" w:rsidRDefault="00FD1665" w:rsidP="001A1706">
      <w:pPr>
        <w:pStyle w:val="EndnoteText"/>
      </w:pPr>
      <w:r>
        <w:rPr>
          <w:rStyle w:val="EndnoteReference"/>
        </w:rPr>
        <w:endnoteRef/>
      </w:r>
      <w:r>
        <w:t xml:space="preserve"> </w:t>
      </w:r>
      <w:r w:rsidRPr="00E40ED6">
        <w:rPr>
          <w:rFonts w:cs="Open Sans"/>
          <w:szCs w:val="24"/>
        </w:rPr>
        <w:t xml:space="preserve">United Nations Committee on the Rights of the Child, </w:t>
      </w:r>
      <w:r w:rsidRPr="00E40ED6">
        <w:rPr>
          <w:rFonts w:cs="Open Sans"/>
          <w:i/>
          <w:iCs/>
          <w:szCs w:val="24"/>
        </w:rPr>
        <w:t>Concluding Observations on the Combined Fifth and Sixth Periodic Reports of Australia</w:t>
      </w:r>
      <w:r w:rsidRPr="00E40ED6">
        <w:rPr>
          <w:rFonts w:cs="Open Sans"/>
          <w:szCs w:val="24"/>
        </w:rPr>
        <w:t xml:space="preserve">, 82nd </w:t>
      </w:r>
      <w:r>
        <w:rPr>
          <w:rFonts w:cs="Open Sans"/>
          <w:szCs w:val="24"/>
        </w:rPr>
        <w:t>s</w:t>
      </w:r>
      <w:r w:rsidRPr="00E40ED6">
        <w:rPr>
          <w:rFonts w:cs="Open Sans"/>
          <w:szCs w:val="24"/>
        </w:rPr>
        <w:t>ess, UN Doc CRC/C/AUS/CO/5-6 (30 September 2019) para 51(a).</w:t>
      </w:r>
    </w:p>
  </w:endnote>
  <w:endnote w:id="816">
    <w:p w14:paraId="5FB9658E" w14:textId="77777777" w:rsidR="00FD1665" w:rsidRPr="0065793F" w:rsidRDefault="00FD1665" w:rsidP="008531C4">
      <w:pPr>
        <w:pStyle w:val="EndnoteText"/>
        <w:rPr>
          <w:rFonts w:cs="Open Sans"/>
        </w:rPr>
      </w:pPr>
      <w:r w:rsidRPr="0065793F">
        <w:rPr>
          <w:rStyle w:val="EndnoteReference"/>
        </w:rPr>
        <w:endnoteRef/>
      </w:r>
      <w:r w:rsidRPr="0065793F">
        <w:rPr>
          <w:rFonts w:cs="Open Sans"/>
        </w:rPr>
        <w:t xml:space="preserve"> </w:t>
      </w:r>
      <w:r w:rsidRPr="002538BF">
        <w:rPr>
          <w:rFonts w:cs="Open Sans"/>
        </w:rPr>
        <w:t xml:space="preserve">Australian Human Rights Commission, </w:t>
      </w:r>
      <w:r w:rsidRPr="002538BF">
        <w:rPr>
          <w:rFonts w:cs="Open Sans"/>
          <w:i/>
          <w:iCs/>
        </w:rPr>
        <w:t>Free and equal: An Australian conversation on human rights</w:t>
      </w:r>
      <w:r w:rsidRPr="002538BF">
        <w:rPr>
          <w:rFonts w:cs="Open Sans"/>
        </w:rPr>
        <w:t xml:space="preserve"> (Issues Paper, April 2019) 20.</w:t>
      </w:r>
    </w:p>
  </w:endnote>
  <w:endnote w:id="817">
    <w:p w14:paraId="55B40471" w14:textId="77777777" w:rsidR="00FD1665" w:rsidRPr="007D0E74" w:rsidRDefault="00FD1665" w:rsidP="008531C4">
      <w:pPr>
        <w:pStyle w:val="EndnoteText"/>
      </w:pPr>
      <w:r>
        <w:rPr>
          <w:rStyle w:val="EndnoteReference"/>
        </w:rPr>
        <w:endnoteRef/>
      </w:r>
      <w:r>
        <w:t xml:space="preserve"> </w:t>
      </w:r>
      <w:r w:rsidRPr="00E86BB7">
        <w:rPr>
          <w:rFonts w:cs="Open Sans"/>
          <w:szCs w:val="24"/>
        </w:rPr>
        <w:t xml:space="preserve">United Nations Committee on the Rights of the Child, </w:t>
      </w:r>
      <w:r w:rsidRPr="00E86BB7">
        <w:rPr>
          <w:rFonts w:cs="Open Sans"/>
          <w:i/>
          <w:iCs/>
          <w:szCs w:val="24"/>
        </w:rPr>
        <w:t>Concluding Observations on the Combined Fifth and Sixth Periodic Reports of Australia</w:t>
      </w:r>
      <w:r w:rsidRPr="00E86BB7">
        <w:rPr>
          <w:rFonts w:cs="Open Sans"/>
          <w:szCs w:val="24"/>
        </w:rPr>
        <w:t xml:space="preserve">, 82nd Sess, UN Doc CRC/C/AUS/CO/5-6 (30 September 2019) para </w:t>
      </w:r>
      <w:r>
        <w:rPr>
          <w:rFonts w:cs="Open Sans"/>
          <w:szCs w:val="24"/>
        </w:rPr>
        <w:t>8</w:t>
      </w:r>
      <w:r w:rsidRPr="00E86BB7">
        <w:rPr>
          <w:rFonts w:cs="Open Sans"/>
          <w:szCs w:val="24"/>
        </w:rPr>
        <w:t>.</w:t>
      </w:r>
    </w:p>
  </w:endnote>
  <w:endnote w:id="818">
    <w:p w14:paraId="761B5251" w14:textId="77777777" w:rsidR="00FD1665" w:rsidRPr="007D0E74" w:rsidRDefault="00FD1665" w:rsidP="008531C4">
      <w:pPr>
        <w:pStyle w:val="EndnoteText"/>
      </w:pPr>
      <w:r>
        <w:rPr>
          <w:rStyle w:val="EndnoteReference"/>
        </w:rPr>
        <w:endnoteRef/>
      </w:r>
      <w:r>
        <w:t xml:space="preserve"> </w:t>
      </w:r>
      <w:r w:rsidRPr="00E86BB7">
        <w:rPr>
          <w:rFonts w:cs="Open Sans"/>
          <w:szCs w:val="24"/>
        </w:rPr>
        <w:t xml:space="preserve">United Nations Committee on the Rights of the Child, </w:t>
      </w:r>
      <w:r w:rsidRPr="00E86BB7">
        <w:rPr>
          <w:rFonts w:cs="Open Sans"/>
          <w:i/>
          <w:iCs/>
          <w:szCs w:val="24"/>
        </w:rPr>
        <w:t>Concluding Observations on the Combined Fifth and Sixth Periodic Reports of Australia</w:t>
      </w:r>
      <w:r w:rsidRPr="00E86BB7">
        <w:rPr>
          <w:rFonts w:cs="Open Sans"/>
          <w:szCs w:val="24"/>
        </w:rPr>
        <w:t xml:space="preserve">, 82nd Sess, UN Doc CRC/C/AUS/CO/5-6 (30 September 2019) para </w:t>
      </w:r>
      <w:r>
        <w:rPr>
          <w:rFonts w:cs="Open Sans"/>
          <w:szCs w:val="24"/>
        </w:rPr>
        <w:t>9</w:t>
      </w:r>
      <w:r w:rsidRPr="00E86BB7">
        <w:rPr>
          <w:rFonts w:cs="Open Sans"/>
          <w:szCs w:val="24"/>
        </w:rPr>
        <w:t>.</w:t>
      </w:r>
    </w:p>
  </w:endnote>
  <w:endnote w:id="819">
    <w:p w14:paraId="33C240BD" w14:textId="77777777" w:rsidR="00FD1665" w:rsidRPr="00C87662" w:rsidRDefault="00FD1665" w:rsidP="00291BEA">
      <w:pPr>
        <w:pStyle w:val="EndnoteText"/>
        <w:rPr>
          <w:rFonts w:cs="Open Sans"/>
        </w:rPr>
      </w:pPr>
      <w:r w:rsidRPr="00C87662">
        <w:rPr>
          <w:rStyle w:val="EndnoteReference"/>
        </w:rPr>
        <w:endnoteRef/>
      </w:r>
      <w:r w:rsidRPr="00C87662">
        <w:rPr>
          <w:rFonts w:cs="Open Sans"/>
        </w:rPr>
        <w:t xml:space="preserve"> </w:t>
      </w:r>
      <w:r w:rsidRPr="00C87662">
        <w:rPr>
          <w:rFonts w:cs="Open Sans"/>
          <w:szCs w:val="24"/>
        </w:rPr>
        <w:t xml:space="preserve">United Nations Committee on the Rights of the Child, </w:t>
      </w:r>
      <w:r w:rsidRPr="00C87662">
        <w:rPr>
          <w:rFonts w:cs="Open Sans"/>
          <w:i/>
          <w:iCs/>
          <w:szCs w:val="24"/>
        </w:rPr>
        <w:t>Concluding Observations on the Combined Fifth and Sixth Periodic Reports of Australia</w:t>
      </w:r>
      <w:r w:rsidRPr="00C87662">
        <w:rPr>
          <w:rFonts w:cs="Open Sans"/>
          <w:szCs w:val="24"/>
        </w:rPr>
        <w:t>, 82nd Sess, UN Doc CRC/C/AUS/CO/5-6 (30 September 2019) para 30.</w:t>
      </w:r>
    </w:p>
  </w:endnote>
  <w:endnote w:id="820">
    <w:p w14:paraId="3E3A5B7E" w14:textId="77777777" w:rsidR="00FD1665" w:rsidRPr="00C87662" w:rsidRDefault="00FD1665" w:rsidP="00291BEA">
      <w:pPr>
        <w:pStyle w:val="EndnoteText"/>
        <w:rPr>
          <w:rFonts w:cs="Open Sans"/>
        </w:rPr>
      </w:pPr>
      <w:r w:rsidRPr="00C87662">
        <w:rPr>
          <w:rStyle w:val="EndnoteReference"/>
        </w:rPr>
        <w:endnoteRef/>
      </w:r>
      <w:r w:rsidRPr="00C87662">
        <w:rPr>
          <w:rFonts w:cs="Open Sans"/>
        </w:rPr>
        <w:t xml:space="preserve"> </w:t>
      </w:r>
      <w:r w:rsidRPr="00C87662">
        <w:rPr>
          <w:rFonts w:cs="Open Sans"/>
          <w:szCs w:val="24"/>
        </w:rPr>
        <w:t xml:space="preserve">United Nations Committee on the Rights of the Child, </w:t>
      </w:r>
      <w:r w:rsidRPr="00C87662">
        <w:rPr>
          <w:rFonts w:cs="Open Sans"/>
          <w:i/>
          <w:iCs/>
          <w:szCs w:val="24"/>
        </w:rPr>
        <w:t>Concluding Observations on the Combined Fifth and Sixth Periodic Reports of Australia</w:t>
      </w:r>
      <w:r w:rsidRPr="00C87662">
        <w:rPr>
          <w:rFonts w:cs="Open Sans"/>
          <w:szCs w:val="24"/>
        </w:rPr>
        <w:t>, 82nd Sess, UN Doc CRC/C/AUS/CO/5-6 (30 September 2019) para 34.</w:t>
      </w:r>
    </w:p>
  </w:endnote>
  <w:endnote w:id="821">
    <w:p w14:paraId="5FD4B987" w14:textId="77777777" w:rsidR="00FD1665" w:rsidRPr="00C87662" w:rsidRDefault="00FD1665" w:rsidP="00291BEA">
      <w:pPr>
        <w:pStyle w:val="EndnoteText"/>
        <w:rPr>
          <w:rFonts w:cs="Open Sans"/>
        </w:rPr>
      </w:pPr>
      <w:r w:rsidRPr="00C87662">
        <w:rPr>
          <w:rStyle w:val="EndnoteReference"/>
        </w:rPr>
        <w:endnoteRef/>
      </w:r>
      <w:r w:rsidRPr="00C87662">
        <w:rPr>
          <w:rFonts w:cs="Open Sans"/>
        </w:rPr>
        <w:t xml:space="preserve"> </w:t>
      </w:r>
      <w:r w:rsidRPr="00C87662">
        <w:rPr>
          <w:rFonts w:cs="Open Sans"/>
          <w:szCs w:val="24"/>
        </w:rPr>
        <w:t xml:space="preserve">United Nations Committee on the Rights of the Child, </w:t>
      </w:r>
      <w:r w:rsidRPr="00C87662">
        <w:rPr>
          <w:rFonts w:cs="Open Sans"/>
          <w:i/>
          <w:iCs/>
          <w:szCs w:val="24"/>
        </w:rPr>
        <w:t>Concluding Observations on the Combined Fifth and Sixth Periodic Reports of Australia</w:t>
      </w:r>
      <w:r w:rsidRPr="00C87662">
        <w:rPr>
          <w:rFonts w:cs="Open Sans"/>
          <w:szCs w:val="24"/>
        </w:rPr>
        <w:t>, 82nd Sess, UN Doc CRC/C/AUS/CO/5-6 (30 September 2019) para 38.</w:t>
      </w:r>
    </w:p>
  </w:endnote>
  <w:endnote w:id="822">
    <w:p w14:paraId="7EDE5831" w14:textId="77777777" w:rsidR="00FD1665" w:rsidRPr="00C87662" w:rsidRDefault="00FD1665" w:rsidP="00291BEA">
      <w:pPr>
        <w:pStyle w:val="EndnoteText"/>
        <w:rPr>
          <w:rFonts w:cs="Open Sans"/>
        </w:rPr>
      </w:pPr>
      <w:r w:rsidRPr="00C87662">
        <w:rPr>
          <w:rStyle w:val="EndnoteReference"/>
        </w:rPr>
        <w:endnoteRef/>
      </w:r>
      <w:r w:rsidRPr="00C87662">
        <w:rPr>
          <w:rFonts w:cs="Open Sans"/>
        </w:rPr>
        <w:t xml:space="preserve"> </w:t>
      </w:r>
      <w:r w:rsidRPr="00C87662">
        <w:rPr>
          <w:rFonts w:cs="Open Sans"/>
          <w:szCs w:val="24"/>
        </w:rPr>
        <w:t xml:space="preserve">United Nations Committee on the Rights of the Child, </w:t>
      </w:r>
      <w:r w:rsidRPr="00C87662">
        <w:rPr>
          <w:rFonts w:cs="Open Sans"/>
          <w:i/>
          <w:iCs/>
          <w:szCs w:val="24"/>
        </w:rPr>
        <w:t>Concluding Observations on the Combined Fifth and Sixth Periodic Reports of Australia</w:t>
      </w:r>
      <w:r w:rsidRPr="00C87662">
        <w:rPr>
          <w:rFonts w:cs="Open Sans"/>
          <w:szCs w:val="24"/>
        </w:rPr>
        <w:t>, 82nd Sess, UN Doc CRC/C/AUS/CO/5-6 (30 September 2019) para 41.</w:t>
      </w:r>
    </w:p>
  </w:endnote>
  <w:endnote w:id="823">
    <w:p w14:paraId="32EA3C13" w14:textId="77777777" w:rsidR="00FD1665" w:rsidRPr="00C87662" w:rsidRDefault="00FD1665" w:rsidP="00291BEA">
      <w:pPr>
        <w:pStyle w:val="EndnoteText"/>
        <w:rPr>
          <w:rFonts w:cs="Open Sans"/>
        </w:rPr>
      </w:pPr>
      <w:r w:rsidRPr="00C87662">
        <w:rPr>
          <w:rStyle w:val="EndnoteReference"/>
        </w:rPr>
        <w:endnoteRef/>
      </w:r>
      <w:r w:rsidRPr="00C87662">
        <w:rPr>
          <w:rFonts w:cs="Open Sans"/>
        </w:rPr>
        <w:t xml:space="preserve"> </w:t>
      </w:r>
      <w:r w:rsidRPr="00C87662">
        <w:rPr>
          <w:rFonts w:cs="Open Sans"/>
          <w:szCs w:val="24"/>
        </w:rPr>
        <w:t xml:space="preserve">United Nations Committee on the Rights of the Child, </w:t>
      </w:r>
      <w:r w:rsidRPr="00C87662">
        <w:rPr>
          <w:rFonts w:cs="Open Sans"/>
          <w:i/>
          <w:iCs/>
          <w:szCs w:val="24"/>
        </w:rPr>
        <w:t>Concluding Observations on the Combined Fifth and Sixth Periodic Reports of Australia</w:t>
      </w:r>
      <w:r w:rsidRPr="00C87662">
        <w:rPr>
          <w:rFonts w:cs="Open Sans"/>
          <w:szCs w:val="24"/>
        </w:rPr>
        <w:t>, 82nd Sess, UN Doc CRC/C/AUS/CO/5-6 (30 September 2019) para 45.</w:t>
      </w:r>
    </w:p>
  </w:endnote>
  <w:endnote w:id="824">
    <w:p w14:paraId="5F0F6A82" w14:textId="77777777" w:rsidR="00FD1665" w:rsidRPr="00C87662" w:rsidRDefault="00FD1665" w:rsidP="00291BEA">
      <w:pPr>
        <w:pStyle w:val="EndnoteText"/>
      </w:pPr>
      <w:r w:rsidRPr="00C87662">
        <w:rPr>
          <w:rStyle w:val="EndnoteReference"/>
        </w:rPr>
        <w:endnoteRef/>
      </w:r>
      <w:r w:rsidRPr="00C87662">
        <w:rPr>
          <w:rFonts w:cs="Open Sans"/>
        </w:rPr>
        <w:t xml:space="preserve"> </w:t>
      </w:r>
      <w:r w:rsidRPr="00C87662">
        <w:rPr>
          <w:rFonts w:cs="Open Sans"/>
          <w:szCs w:val="24"/>
        </w:rPr>
        <w:t xml:space="preserve">United Nations Committee on the Rights of the Child, </w:t>
      </w:r>
      <w:r w:rsidRPr="00C87662">
        <w:rPr>
          <w:rFonts w:cs="Open Sans"/>
          <w:i/>
          <w:iCs/>
          <w:szCs w:val="24"/>
        </w:rPr>
        <w:t>Concluding Observations on the Combined Fifth and Sixth Periodic Reports of Australia</w:t>
      </w:r>
      <w:r w:rsidRPr="00C87662">
        <w:rPr>
          <w:rFonts w:cs="Open Sans"/>
          <w:szCs w:val="24"/>
        </w:rPr>
        <w:t>, 82nd Sess, UN Doc CRC/C/AUS/CO/5-6 (30 September 2019) para 48.</w:t>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Open Sans">
    <w:panose1 w:val="020B0606030504020204"/>
    <w:charset w:val="00"/>
    <w:family w:val="swiss"/>
    <w:pitch w:val="variable"/>
    <w:sig w:usb0="E00002EF" w:usb1="4000205B" w:usb2="00000028"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MT">
    <w:altName w:val="Arial"/>
    <w:panose1 w:val="00000000000000000000"/>
    <w:charset w:val="4D"/>
    <w:family w:val="auto"/>
    <w:notTrueType/>
    <w:pitch w:val="default"/>
    <w:sig w:usb0="00000003" w:usb1="00000000" w:usb2="00000000" w:usb3="00000000" w:csb0="00000001" w:csb1="00000000"/>
  </w:font>
  <w:font w:name="ヒラギノ角ゴ Pro W3">
    <w:altName w:val="MS Gothic"/>
    <w:charset w:val="00"/>
    <w:family w:val="roman"/>
    <w:pitch w:val="default"/>
  </w:font>
  <w:font w:name="SimSun">
    <w:altName w:val="宋体"/>
    <w:panose1 w:val="02010600030101010101"/>
    <w:charset w:val="86"/>
    <w:family w:val="auto"/>
    <w:pitch w:val="variable"/>
    <w:sig w:usb0="00000003" w:usb1="288F0000" w:usb2="00000016" w:usb3="00000000" w:csb0="00040001" w:csb1="00000000"/>
  </w:font>
  <w:font w:name="Verdana">
    <w:panose1 w:val="020B0604030504040204"/>
    <w:charset w:val="00"/>
    <w:family w:val="swiss"/>
    <w:pitch w:val="variable"/>
    <w:sig w:usb0="A00006FF" w:usb1="4000205B" w:usb2="00000010" w:usb3="00000000" w:csb0="0000019F" w:csb1="00000000"/>
  </w:font>
  <w:font w:name="Open Sans Condensed">
    <w:altName w:val="Segoe UI"/>
    <w:charset w:val="00"/>
    <w:family w:val="swiss"/>
    <w:pitch w:val="variable"/>
    <w:sig w:usb0="E00002EF" w:usb1="4000205B" w:usb2="00000028" w:usb3="00000000" w:csb0="0000019F" w:csb1="00000000"/>
  </w:font>
  <w:font w:name="Roboto">
    <w:altName w:val="Arial"/>
    <w:charset w:val="00"/>
    <w:family w:val="auto"/>
    <w:pitch w:val="default"/>
  </w:font>
  <w:font w:name="Cambria Math">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Arial Unicode MS">
    <w:panose1 w:val="020B0604020202020204"/>
    <w:charset w:val="80"/>
    <w:family w:val="swiss"/>
    <w:pitch w:val="variable"/>
    <w:sig w:usb0="F7FFAFFF" w:usb1="E9DFFFFF" w:usb2="0000003F" w:usb3="00000000" w:csb0="003F01FF" w:csb1="00000000"/>
  </w:font>
  <w:font w:name="Helvetica">
    <w:panose1 w:val="020B0604020202020204"/>
    <w:charset w:val="00"/>
    <w:family w:val="auto"/>
    <w:pitch w:val="variable"/>
    <w:sig w:usb0="E00002FF" w:usb1="5000785B" w:usb2="00000000" w:usb3="00000000" w:csb0="0000019F" w:csb1="00000000"/>
  </w:font>
  <w:font w:name="Calibri Light">
    <w:panose1 w:val="020F03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933716988"/>
      <w:docPartObj>
        <w:docPartGallery w:val="Page Numbers (Bottom of Page)"/>
        <w:docPartUnique/>
      </w:docPartObj>
    </w:sdtPr>
    <w:sdtEndPr>
      <w:rPr>
        <w:noProof/>
      </w:rPr>
    </w:sdtEndPr>
    <w:sdtContent>
      <w:p w14:paraId="47CBE5CF" w14:textId="41D8236E" w:rsidR="00FD1665" w:rsidRDefault="00FD1665">
        <w:pPr>
          <w:pStyle w:val="Footer"/>
        </w:pPr>
        <w:r w:rsidRPr="00E835D9">
          <w:rPr>
            <w:sz w:val="20"/>
            <w:szCs w:val="20"/>
          </w:rPr>
          <w:fldChar w:fldCharType="begin"/>
        </w:r>
        <w:r w:rsidRPr="00E835D9">
          <w:rPr>
            <w:sz w:val="20"/>
            <w:szCs w:val="20"/>
          </w:rPr>
          <w:instrText xml:space="preserve"> PAGE   \* MERGEFORMAT </w:instrText>
        </w:r>
        <w:r w:rsidRPr="00E835D9">
          <w:rPr>
            <w:sz w:val="20"/>
            <w:szCs w:val="20"/>
          </w:rPr>
          <w:fldChar w:fldCharType="separate"/>
        </w:r>
        <w:r w:rsidRPr="00E835D9">
          <w:rPr>
            <w:noProof/>
            <w:sz w:val="20"/>
            <w:szCs w:val="20"/>
          </w:rPr>
          <w:t>2</w:t>
        </w:r>
        <w:r w:rsidRPr="00E835D9">
          <w:rPr>
            <w:noProof/>
            <w:sz w:val="20"/>
            <w:szCs w:val="20"/>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562522062"/>
      <w:docPartObj>
        <w:docPartGallery w:val="Page Numbers (Bottom of Page)"/>
        <w:docPartUnique/>
      </w:docPartObj>
    </w:sdtPr>
    <w:sdtEndPr>
      <w:rPr>
        <w:noProof/>
      </w:rPr>
    </w:sdtEndPr>
    <w:sdtContent>
      <w:p w14:paraId="7FC31B66" w14:textId="24501062" w:rsidR="00FD1665" w:rsidRDefault="00FD1665">
        <w:pPr>
          <w:pStyle w:val="Footer"/>
          <w:jc w:val="right"/>
        </w:pPr>
        <w:r w:rsidRPr="009D5BFB">
          <w:rPr>
            <w:sz w:val="20"/>
            <w:szCs w:val="20"/>
          </w:rPr>
          <w:fldChar w:fldCharType="begin"/>
        </w:r>
        <w:r w:rsidRPr="009D5BFB">
          <w:rPr>
            <w:sz w:val="20"/>
            <w:szCs w:val="20"/>
          </w:rPr>
          <w:instrText xml:space="preserve"> PAGE   \* MERGEFORMAT </w:instrText>
        </w:r>
        <w:r w:rsidRPr="009D5BFB">
          <w:rPr>
            <w:sz w:val="20"/>
            <w:szCs w:val="20"/>
          </w:rPr>
          <w:fldChar w:fldCharType="separate"/>
        </w:r>
        <w:r w:rsidRPr="009D5BFB">
          <w:rPr>
            <w:noProof/>
            <w:sz w:val="20"/>
            <w:szCs w:val="20"/>
          </w:rPr>
          <w:t>2</w:t>
        </w:r>
        <w:r w:rsidRPr="009D5BFB">
          <w:rPr>
            <w:noProof/>
            <w:sz w:val="20"/>
            <w:szCs w:val="20"/>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58547538"/>
      <w:docPartObj>
        <w:docPartGallery w:val="Page Numbers (Bottom of Page)"/>
        <w:docPartUnique/>
      </w:docPartObj>
    </w:sdtPr>
    <w:sdtEndPr>
      <w:rPr>
        <w:noProof/>
        <w:sz w:val="20"/>
        <w:szCs w:val="20"/>
      </w:rPr>
    </w:sdtEndPr>
    <w:sdtContent>
      <w:p w14:paraId="64792703" w14:textId="5693B2FE" w:rsidR="00FD1665" w:rsidRPr="00E835D9" w:rsidRDefault="00FD1665">
        <w:pPr>
          <w:pStyle w:val="Footer"/>
          <w:jc w:val="right"/>
          <w:rPr>
            <w:sz w:val="20"/>
            <w:szCs w:val="20"/>
          </w:rPr>
        </w:pPr>
        <w:r w:rsidRPr="00E835D9">
          <w:rPr>
            <w:sz w:val="20"/>
            <w:szCs w:val="20"/>
          </w:rPr>
          <w:fldChar w:fldCharType="begin"/>
        </w:r>
        <w:r w:rsidRPr="00E835D9">
          <w:rPr>
            <w:sz w:val="20"/>
            <w:szCs w:val="20"/>
          </w:rPr>
          <w:instrText xml:space="preserve"> PAGE   \* MERGEFORMAT </w:instrText>
        </w:r>
        <w:r w:rsidRPr="00E835D9">
          <w:rPr>
            <w:sz w:val="20"/>
            <w:szCs w:val="20"/>
          </w:rPr>
          <w:fldChar w:fldCharType="separate"/>
        </w:r>
        <w:r w:rsidRPr="00E835D9">
          <w:rPr>
            <w:noProof/>
            <w:sz w:val="20"/>
            <w:szCs w:val="20"/>
          </w:rPr>
          <w:t>2</w:t>
        </w:r>
        <w:r w:rsidRPr="00E835D9">
          <w:rPr>
            <w:noProof/>
            <w:sz w:val="20"/>
            <w:szCs w:val="20"/>
          </w:rPr>
          <w:fldChar w:fldCharType="end"/>
        </w: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666239181"/>
      <w:docPartObj>
        <w:docPartGallery w:val="Page Numbers (Bottom of Page)"/>
        <w:docPartUnique/>
      </w:docPartObj>
    </w:sdtPr>
    <w:sdtEndPr>
      <w:rPr>
        <w:noProof/>
      </w:rPr>
    </w:sdtEndPr>
    <w:sdtContent>
      <w:p w14:paraId="15E8D795" w14:textId="77777777" w:rsidR="00FD1665" w:rsidRDefault="00FD1665">
        <w:pPr>
          <w:pStyle w:val="Footer"/>
          <w:jc w:val="right"/>
        </w:pPr>
        <w:r>
          <w:fldChar w:fldCharType="begin"/>
        </w:r>
        <w:r>
          <w:instrText xml:space="preserve"> PAGE   \* MERGEFORMAT </w:instrText>
        </w:r>
        <w:r>
          <w:fldChar w:fldCharType="separate"/>
        </w:r>
        <w:r>
          <w:rPr>
            <w:noProof/>
          </w:rPr>
          <w:t>2</w:t>
        </w:r>
        <w:r>
          <w:rPr>
            <w:noProof/>
          </w:rPr>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2126883608"/>
      <w:docPartObj>
        <w:docPartGallery w:val="Page Numbers (Bottom of Page)"/>
        <w:docPartUnique/>
      </w:docPartObj>
    </w:sdtPr>
    <w:sdtEndPr>
      <w:rPr>
        <w:noProof/>
      </w:rPr>
    </w:sdtEndPr>
    <w:sdtContent>
      <w:p w14:paraId="0E3E0FBC" w14:textId="3E28D43D" w:rsidR="00FD1665" w:rsidRDefault="00FD1665">
        <w:pPr>
          <w:pStyle w:val="Footer"/>
        </w:pPr>
        <w:r>
          <w:fldChar w:fldCharType="begin"/>
        </w:r>
        <w:r>
          <w:instrText xml:space="preserve"> PAGE   \* MERGEFORMAT </w:instrText>
        </w:r>
        <w:r>
          <w:fldChar w:fldCharType="separate"/>
        </w:r>
        <w:r>
          <w:rPr>
            <w:noProof/>
          </w:rPr>
          <w:t>2</w:t>
        </w:r>
        <w:r>
          <w:rPr>
            <w:noProof/>
          </w:rPr>
          <w:fldChar w:fldCharType="end"/>
        </w:r>
      </w:p>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445841859"/>
      <w:docPartObj>
        <w:docPartGallery w:val="Page Numbers (Bottom of Page)"/>
        <w:docPartUnique/>
      </w:docPartObj>
    </w:sdtPr>
    <w:sdtEndPr>
      <w:rPr>
        <w:noProof/>
      </w:rPr>
    </w:sdtEndPr>
    <w:sdtContent>
      <w:p w14:paraId="55499100" w14:textId="4F3C3C7D" w:rsidR="00FD1665" w:rsidRDefault="00FD1665">
        <w:pPr>
          <w:pStyle w:val="Footer"/>
          <w:jc w:val="right"/>
        </w:pPr>
        <w:r>
          <w:fldChar w:fldCharType="begin"/>
        </w:r>
        <w:r>
          <w:instrText xml:space="preserve"> PAGE   \* MERGEFORMAT </w:instrText>
        </w:r>
        <w:r>
          <w:fldChar w:fldCharType="separate"/>
        </w:r>
        <w:r>
          <w:rPr>
            <w:noProof/>
          </w:rPr>
          <w:t>2</w:t>
        </w:r>
        <w:r>
          <w:rPr>
            <w:noProof/>
          </w:rPr>
          <w:fldChar w:fldCharType="end"/>
        </w:r>
      </w:p>
    </w:sdtContent>
  </w:sdt>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126702355"/>
      <w:docPartObj>
        <w:docPartGallery w:val="Page Numbers (Bottom of Page)"/>
        <w:docPartUnique/>
      </w:docPartObj>
    </w:sdtPr>
    <w:sdtEndPr>
      <w:rPr>
        <w:noProof/>
      </w:rPr>
    </w:sdtEndPr>
    <w:sdtContent>
      <w:p w14:paraId="601FC9B0" w14:textId="34EC0AED" w:rsidR="00FD1665" w:rsidRDefault="00FD1665">
        <w:pPr>
          <w:pStyle w:val="Footer"/>
          <w:jc w:val="right"/>
        </w:pPr>
        <w:r>
          <w:fldChar w:fldCharType="begin"/>
        </w:r>
        <w:r>
          <w:instrText xml:space="preserve"> PAGE   \* MERGEFORMAT </w:instrText>
        </w:r>
        <w:r>
          <w:fldChar w:fldCharType="separate"/>
        </w:r>
        <w:r>
          <w:rPr>
            <w:noProof/>
          </w:rPr>
          <w:t>2</w:t>
        </w:r>
        <w:r>
          <w:rPr>
            <w:noProof/>
          </w:rPr>
          <w:fldChar w:fldCharType="end"/>
        </w:r>
      </w:p>
    </w:sdtContent>
  </w:sdt>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C995B4" w14:textId="77777777" w:rsidR="00FD1665" w:rsidRDefault="00FD1665">
    <w:pPr>
      <w:pStyle w:val="Footer"/>
    </w:pPr>
    <w:r w:rsidRPr="00622508">
      <w:fldChar w:fldCharType="begin"/>
    </w:r>
    <w:r>
      <w:instrText xml:space="preserve"> PAGE   \* MERGEFORMAT </w:instrText>
    </w:r>
    <w:r w:rsidRPr="00622508">
      <w:fldChar w:fldCharType="separate"/>
    </w:r>
    <w:r w:rsidRPr="00AB7C8F">
      <w:t>4</w:t>
    </w:r>
    <w:r w:rsidRPr="00622508">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2015373202"/>
      <w:docPartObj>
        <w:docPartGallery w:val="Page Numbers (Bottom of Page)"/>
        <w:docPartUnique/>
      </w:docPartObj>
    </w:sdtPr>
    <w:sdtEndPr>
      <w:rPr>
        <w:noProof/>
      </w:rPr>
    </w:sdtEndPr>
    <w:sdtContent>
      <w:p w14:paraId="644C5976" w14:textId="77777777" w:rsidR="00FD1665" w:rsidRDefault="00FD1665">
        <w:pPr>
          <w:pStyle w:val="Footer"/>
          <w:jc w:val="right"/>
        </w:pPr>
        <w:r>
          <w:fldChar w:fldCharType="begin"/>
        </w:r>
        <w:r>
          <w:instrText xml:space="preserve"> PAGE   \* MERGEFORMAT </w:instrText>
        </w:r>
        <w:r>
          <w:fldChar w:fldCharType="separate"/>
        </w:r>
        <w:r>
          <w:rPr>
            <w:noProof/>
          </w:rPr>
          <w:t>2</w:t>
        </w:r>
        <w:r>
          <w:rPr>
            <w:noProof/>
          </w:rPr>
          <w:fldChar w:fldCharType="end"/>
        </w:r>
      </w:p>
    </w:sdtContent>
  </w:sdt>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693756478"/>
      <w:docPartObj>
        <w:docPartGallery w:val="Page Numbers (Bottom of Page)"/>
        <w:docPartUnique/>
      </w:docPartObj>
    </w:sdtPr>
    <w:sdtEndPr>
      <w:rPr>
        <w:noProof/>
      </w:rPr>
    </w:sdtEndPr>
    <w:sdtContent>
      <w:p w14:paraId="306BF4E8" w14:textId="4CAABF9F" w:rsidR="00FD1665" w:rsidRDefault="00FD1665">
        <w:pPr>
          <w:pStyle w:val="Footer"/>
          <w:jc w:val="right"/>
        </w:pPr>
        <w:r>
          <w:fldChar w:fldCharType="begin"/>
        </w:r>
        <w:r>
          <w:instrText xml:space="preserve"> PAGE   \* MERGEFORMAT </w:instrText>
        </w:r>
        <w:r>
          <w:fldChar w:fldCharType="separate"/>
        </w:r>
        <w:r>
          <w:rPr>
            <w:noProof/>
          </w:rPr>
          <w:t>2</w:t>
        </w:r>
        <w:r>
          <w:rPr>
            <w:noProof/>
          </w:rPr>
          <w:fldChar w:fldCharType="end"/>
        </w:r>
      </w:p>
    </w:sdtContent>
  </w:sdt>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2ABCF0" w14:textId="77777777" w:rsidR="00FD1665" w:rsidRDefault="00FD1665">
    <w:pPr>
      <w:pStyle w:val="Footer"/>
    </w:pPr>
    <w:r w:rsidRPr="00622508">
      <w:fldChar w:fldCharType="begin"/>
    </w:r>
    <w:r>
      <w:instrText xml:space="preserve"> PAGE   \* MERGEFORMAT </w:instrText>
    </w:r>
    <w:r w:rsidRPr="00622508">
      <w:fldChar w:fldCharType="separate"/>
    </w:r>
    <w:r>
      <w:rPr>
        <w:noProof/>
      </w:rPr>
      <w:t>12</w:t>
    </w:r>
    <w:r w:rsidRPr="00622508">
      <w:fldChar w:fldCharType="end"/>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847220466"/>
      <w:docPartObj>
        <w:docPartGallery w:val="Page Numbers (Bottom of Page)"/>
        <w:docPartUnique/>
      </w:docPartObj>
    </w:sdtPr>
    <w:sdtEndPr>
      <w:rPr>
        <w:noProof/>
      </w:rPr>
    </w:sdtEndPr>
    <w:sdtContent>
      <w:p w14:paraId="162663F6" w14:textId="73839034" w:rsidR="00FD1665" w:rsidRDefault="00FD1665">
        <w:pPr>
          <w:pStyle w:val="Footer"/>
          <w:jc w:val="right"/>
        </w:pPr>
        <w:r>
          <w:fldChar w:fldCharType="begin"/>
        </w:r>
        <w:r>
          <w:instrText xml:space="preserve"> PAGE   \* MERGEFORMAT </w:instrText>
        </w:r>
        <w:r>
          <w:fldChar w:fldCharType="separate"/>
        </w:r>
        <w:r>
          <w:rPr>
            <w:noProof/>
          </w:rPr>
          <w:t>2</w:t>
        </w:r>
        <w:r>
          <w:rPr>
            <w:noProof/>
          </w:rPr>
          <w:fldChar w:fldCharType="end"/>
        </w:r>
      </w:p>
    </w:sdtContent>
  </w:sdt>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546257995"/>
      <w:docPartObj>
        <w:docPartGallery w:val="Page Numbers (Bottom of Page)"/>
        <w:docPartUnique/>
      </w:docPartObj>
    </w:sdtPr>
    <w:sdtEndPr>
      <w:rPr>
        <w:noProof/>
      </w:rPr>
    </w:sdtEndPr>
    <w:sdtContent>
      <w:p w14:paraId="2D2EF8B3" w14:textId="0B82A58A" w:rsidR="00FD1665" w:rsidRDefault="00FD1665">
        <w:pPr>
          <w:pStyle w:val="Footer"/>
        </w:pPr>
        <w:r>
          <w:fldChar w:fldCharType="begin"/>
        </w:r>
        <w:r>
          <w:instrText xml:space="preserve"> PAGE   \* MERGEFORMAT </w:instrText>
        </w:r>
        <w:r>
          <w:fldChar w:fldCharType="separate"/>
        </w:r>
        <w:r>
          <w:rPr>
            <w:noProof/>
          </w:rPr>
          <w:t>2</w:t>
        </w:r>
        <w:r>
          <w:rPr>
            <w:noProof/>
          </w:rPr>
          <w:fldChar w:fldCharType="end"/>
        </w:r>
      </w:p>
    </w:sdtContent>
  </w:sdt>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246337960"/>
      <w:docPartObj>
        <w:docPartGallery w:val="Page Numbers (Bottom of Page)"/>
        <w:docPartUnique/>
      </w:docPartObj>
    </w:sdtPr>
    <w:sdtEndPr>
      <w:rPr>
        <w:noProof/>
      </w:rPr>
    </w:sdtEndPr>
    <w:sdtContent>
      <w:p w14:paraId="5587151D" w14:textId="77777777" w:rsidR="00FD1665" w:rsidRDefault="00FD1665">
        <w:pPr>
          <w:pStyle w:val="Footer"/>
          <w:jc w:val="right"/>
        </w:pPr>
        <w:r>
          <w:fldChar w:fldCharType="begin"/>
        </w:r>
        <w:r>
          <w:instrText xml:space="preserve"> PAGE   \* MERGEFORMAT </w:instrText>
        </w:r>
        <w:r>
          <w:fldChar w:fldCharType="separate"/>
        </w:r>
        <w:r>
          <w:rPr>
            <w:noProof/>
          </w:rPr>
          <w:t>2</w:t>
        </w:r>
        <w:r>
          <w:rPr>
            <w:noProof/>
          </w:rPr>
          <w:fldChar w:fldCharType="end"/>
        </w:r>
      </w:p>
    </w:sdtContent>
  </w:sdt>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496294864"/>
      <w:docPartObj>
        <w:docPartGallery w:val="Page Numbers (Bottom of Page)"/>
        <w:docPartUnique/>
      </w:docPartObj>
    </w:sdtPr>
    <w:sdtEndPr>
      <w:rPr>
        <w:noProof/>
      </w:rPr>
    </w:sdtEndPr>
    <w:sdtContent>
      <w:p w14:paraId="796C1EE3" w14:textId="77777777" w:rsidR="00FD1665" w:rsidRDefault="00FD1665">
        <w:pPr>
          <w:pStyle w:val="Footer"/>
          <w:jc w:val="right"/>
        </w:pPr>
        <w:r>
          <w:fldChar w:fldCharType="begin"/>
        </w:r>
        <w:r>
          <w:instrText xml:space="preserve"> PAGE   \* MERGEFORMAT </w:instrText>
        </w:r>
        <w:r>
          <w:fldChar w:fldCharType="separate"/>
        </w:r>
        <w:r>
          <w:rPr>
            <w:noProof/>
          </w:rPr>
          <w:t>2</w:t>
        </w:r>
        <w:r>
          <w:rPr>
            <w:noProof/>
          </w:rPr>
          <w:fldChar w:fldCharType="end"/>
        </w:r>
      </w:p>
    </w:sdtContent>
  </w:sdt>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64733D" w14:textId="77777777" w:rsidR="00FD1665" w:rsidRDefault="00FD1665">
    <w:pPr>
      <w:pStyle w:val="Footer"/>
    </w:pPr>
    <w:r w:rsidRPr="00622508">
      <w:fldChar w:fldCharType="begin"/>
    </w:r>
    <w:r>
      <w:instrText xml:space="preserve"> PAGE   \* MERGEFORMAT </w:instrText>
    </w:r>
    <w:r w:rsidRPr="00622508">
      <w:fldChar w:fldCharType="separate"/>
    </w:r>
    <w:r w:rsidRPr="00AB7C8F">
      <w:t>4</w:t>
    </w:r>
    <w:r w:rsidRPr="00622508">
      <w:fldChar w:fldCharType="end"/>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5A4B16" w14:textId="77777777" w:rsidR="00FD1665" w:rsidRPr="007D3A07" w:rsidRDefault="00FD1665" w:rsidP="007D3A07">
    <w:pPr>
      <w:pStyle w:val="FooterOddPageNumber"/>
      <w:rPr>
        <w:sz w:val="24"/>
      </w:rPr>
    </w:pPr>
    <w:r w:rsidRPr="007D3A07">
      <w:rPr>
        <w:sz w:val="24"/>
      </w:rPr>
      <w:fldChar w:fldCharType="begin"/>
    </w:r>
    <w:r w:rsidRPr="007D3A07">
      <w:rPr>
        <w:sz w:val="24"/>
      </w:rPr>
      <w:instrText xml:space="preserve"> PAGE   \* MERGEFORMAT </w:instrText>
    </w:r>
    <w:r w:rsidRPr="007D3A07">
      <w:rPr>
        <w:sz w:val="24"/>
      </w:rPr>
      <w:fldChar w:fldCharType="separate"/>
    </w:r>
    <w:r w:rsidRPr="007D3A07">
      <w:rPr>
        <w:noProof/>
        <w:sz w:val="24"/>
      </w:rPr>
      <w:t>4</w:t>
    </w:r>
    <w:r w:rsidRPr="007D3A07">
      <w:rPr>
        <w:sz w:val="24"/>
      </w:rPr>
      <w:fldChar w:fldCharType="end"/>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478840908"/>
      <w:docPartObj>
        <w:docPartGallery w:val="Page Numbers (Bottom of Page)"/>
        <w:docPartUnique/>
      </w:docPartObj>
    </w:sdtPr>
    <w:sdtEndPr>
      <w:rPr>
        <w:noProof/>
      </w:rPr>
    </w:sdtEndPr>
    <w:sdtContent>
      <w:p w14:paraId="2922711C" w14:textId="7BBE7077" w:rsidR="00FD1665" w:rsidRDefault="00FD1665">
        <w:pPr>
          <w:pStyle w:val="Footer"/>
          <w:jc w:val="right"/>
        </w:pPr>
        <w:r>
          <w:fldChar w:fldCharType="begin"/>
        </w:r>
        <w:r>
          <w:instrText xml:space="preserve"> PAGE   \* MERGEFORMAT </w:instrText>
        </w:r>
        <w:r>
          <w:fldChar w:fldCharType="separate"/>
        </w:r>
        <w:r>
          <w:rPr>
            <w:noProof/>
          </w:rPr>
          <w:t>2</w:t>
        </w:r>
        <w:r>
          <w:rPr>
            <w:noProof/>
          </w:rPr>
          <w:fldChar w:fldCharType="end"/>
        </w:r>
      </w:p>
    </w:sdtContent>
  </w:sdt>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782612036"/>
      <w:docPartObj>
        <w:docPartGallery w:val="Page Numbers (Bottom of Page)"/>
        <w:docPartUnique/>
      </w:docPartObj>
    </w:sdtPr>
    <w:sdtEndPr>
      <w:rPr>
        <w:noProof/>
      </w:rPr>
    </w:sdtEndPr>
    <w:sdtContent>
      <w:p w14:paraId="18615E2B" w14:textId="72A0A123" w:rsidR="00FD1665" w:rsidRDefault="00FD1665">
        <w:pPr>
          <w:pStyle w:val="Footer"/>
          <w:jc w:val="right"/>
        </w:pPr>
        <w:r>
          <w:fldChar w:fldCharType="begin"/>
        </w:r>
        <w:r>
          <w:instrText xml:space="preserve"> PAGE   \* MERGEFORMAT </w:instrText>
        </w:r>
        <w:r>
          <w:fldChar w:fldCharType="separate"/>
        </w:r>
        <w:r>
          <w:rPr>
            <w:noProof/>
          </w:rPr>
          <w:t>2</w:t>
        </w:r>
        <w:r>
          <w:rPr>
            <w:noProof/>
          </w:rPr>
          <w:fldChar w:fldCharType="end"/>
        </w:r>
      </w:p>
    </w:sdtContent>
  </w:sdt>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1CD0390" w14:textId="77777777" w:rsidR="00FD1665" w:rsidRDefault="00FD1665">
    <w:pPr>
      <w:pStyle w:val="Footer"/>
    </w:pPr>
    <w:r w:rsidRPr="00622508">
      <w:fldChar w:fldCharType="begin"/>
    </w:r>
    <w:r>
      <w:instrText xml:space="preserve"> PAGE   \* MERGEFORMAT </w:instrText>
    </w:r>
    <w:r w:rsidRPr="00622508">
      <w:fldChar w:fldCharType="separate"/>
    </w:r>
    <w:r w:rsidRPr="00AB7C8F">
      <w:t>4</w:t>
    </w:r>
    <w:r w:rsidRPr="00622508">
      <w:fldChar w:fldCharType="end"/>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84B875" w14:textId="77777777" w:rsidR="00FD1665" w:rsidRPr="00EC1134" w:rsidRDefault="00FD1665" w:rsidP="00DA5D91">
    <w:pPr>
      <w:pStyle w:val="FooterOddPageNumber"/>
      <w:rPr>
        <w:sz w:val="24"/>
      </w:rPr>
    </w:pPr>
    <w:r w:rsidRPr="00EC1134">
      <w:rPr>
        <w:sz w:val="24"/>
      </w:rPr>
      <w:fldChar w:fldCharType="begin"/>
    </w:r>
    <w:r w:rsidRPr="00EC1134">
      <w:rPr>
        <w:sz w:val="24"/>
      </w:rPr>
      <w:instrText xml:space="preserve"> PAGE   \* MERGEFORMAT </w:instrText>
    </w:r>
    <w:r w:rsidRPr="00EC1134">
      <w:rPr>
        <w:sz w:val="24"/>
      </w:rPr>
      <w:fldChar w:fldCharType="separate"/>
    </w:r>
    <w:r w:rsidRPr="00EC1134">
      <w:rPr>
        <w:noProof/>
        <w:sz w:val="24"/>
      </w:rPr>
      <w:t>4</w:t>
    </w:r>
    <w:r w:rsidRPr="00EC1134">
      <w:rPr>
        <w:sz w:val="24"/>
      </w:rPr>
      <w:fldChar w:fldCharType="end"/>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575951108"/>
      <w:docPartObj>
        <w:docPartGallery w:val="Page Numbers (Bottom of Page)"/>
        <w:docPartUnique/>
      </w:docPartObj>
    </w:sdtPr>
    <w:sdtEndPr>
      <w:rPr>
        <w:noProof/>
      </w:rPr>
    </w:sdtEndPr>
    <w:sdtContent>
      <w:p w14:paraId="2473AC88" w14:textId="3BC1B431" w:rsidR="00FD1665" w:rsidRDefault="00FD1665">
        <w:pPr>
          <w:pStyle w:val="Footer"/>
        </w:pPr>
        <w:r>
          <w:fldChar w:fldCharType="begin"/>
        </w:r>
        <w:r>
          <w:instrText xml:space="preserve"> PAGE   \* MERGEFORMAT </w:instrText>
        </w:r>
        <w:r>
          <w:fldChar w:fldCharType="separate"/>
        </w:r>
        <w:r>
          <w:rPr>
            <w:noProof/>
          </w:rPr>
          <w:t>2</w:t>
        </w:r>
        <w:r>
          <w:rPr>
            <w:noProof/>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75ADE05E" w14:textId="77777777" w:rsidR="006C3D0A" w:rsidRDefault="006C3D0A" w:rsidP="00B94D5A">
      <w:pPr>
        <w:spacing w:after="0"/>
      </w:pPr>
      <w:r>
        <w:separator/>
      </w:r>
    </w:p>
  </w:footnote>
  <w:footnote w:type="continuationSeparator" w:id="0">
    <w:p w14:paraId="5C22F790" w14:textId="77777777" w:rsidR="006C3D0A" w:rsidRDefault="006C3D0A" w:rsidP="00B94D5A">
      <w:pPr>
        <w:spacing w:after="0"/>
      </w:pPr>
      <w:r>
        <w:continuationSeparator/>
      </w:r>
    </w:p>
  </w:footnote>
  <w:footnote w:id="1">
    <w:p w14:paraId="3F9A2BF8" w14:textId="77777777" w:rsidR="00FD1665" w:rsidRDefault="00FD1665" w:rsidP="00C51C53">
      <w:pPr>
        <w:pStyle w:val="FootnoteText"/>
      </w:pPr>
      <w:r>
        <w:rPr>
          <w:rStyle w:val="FootnoteReference"/>
        </w:rPr>
        <w:footnoteRef/>
      </w:r>
      <w:r>
        <w:t xml:space="preserve"> </w:t>
      </w:r>
      <w:r w:rsidRPr="00C736E5">
        <w:t>Adopted by the Committee at its eighty-second session (9 – 27 September 2019).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175C4B" w14:textId="77777777" w:rsidR="00FD1665" w:rsidRPr="00A40D2E" w:rsidRDefault="00FD1665" w:rsidP="006113A6">
    <w:pPr>
      <w:pStyle w:val="Header"/>
      <w:jc w:val="righ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70743B" w14:textId="32B142FE" w:rsidR="00FD1665" w:rsidRPr="00E93864" w:rsidRDefault="00FD1665" w:rsidP="006113A6">
    <w:pPr>
      <w:pStyle w:val="Header"/>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9CE543" w14:textId="77777777" w:rsidR="00FD1665" w:rsidRDefault="00FD1665">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CAA9EC" w14:textId="77777777" w:rsidR="00FD1665" w:rsidRPr="00E93864" w:rsidRDefault="00FD1665" w:rsidP="006113A6">
    <w:pPr>
      <w:pStyle w:val="Header"/>
      <w:jc w:val="right"/>
    </w:pPr>
    <w:r>
      <w:t>Chapter 1: Introduction</w:t>
    </w:r>
  </w:p>
  <w:p w14:paraId="20E5A26C" w14:textId="77777777" w:rsidR="00FD1665" w:rsidRPr="00A40D2E" w:rsidRDefault="00FD1665" w:rsidP="006113A6">
    <w:pPr>
      <w:pStyle w:val="Header"/>
      <w:jc w:val="right"/>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6C2E2F" w14:textId="77777777" w:rsidR="00FD1665" w:rsidRPr="00E93864" w:rsidRDefault="00FD1665" w:rsidP="006113A6">
    <w:pPr>
      <w:pStyle w:val="Header"/>
      <w:jc w:val="right"/>
    </w:pPr>
    <w:r>
      <w:t>Chapter 1: Introduction</w:t>
    </w:r>
  </w:p>
  <w:p w14:paraId="0F34B31E" w14:textId="77777777" w:rsidR="00FD1665" w:rsidRPr="00E93864" w:rsidRDefault="00FD1665" w:rsidP="006113A6">
    <w:pPr>
      <w:pStyle w:val="Header"/>
      <w:jc w:val="right"/>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B054C6" w14:textId="671F5DEC" w:rsidR="00FD1665" w:rsidRDefault="00FD1665" w:rsidP="009D5BFB">
    <w:pPr>
      <w:pStyle w:val="Header"/>
      <w:jc w:val="right"/>
    </w:pPr>
    <w:r>
      <w:t>Recommendations</w:t>
    </w:r>
  </w:p>
  <w:p w14:paraId="16E96F42" w14:textId="77777777" w:rsidR="00FD1665" w:rsidRDefault="00FD1665" w:rsidP="001C6457">
    <w:pPr>
      <w:pStyle w:val="Header"/>
      <w:jc w:val="right"/>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569B7C" w14:textId="128CD47A" w:rsidR="00FD1665" w:rsidRDefault="00FD1665" w:rsidP="00D168CD">
    <w:pPr>
      <w:pStyle w:val="Header"/>
      <w:jc w:val="right"/>
    </w:pPr>
    <w:r>
      <w:t>Recommendations</w:t>
    </w:r>
  </w:p>
  <w:p w14:paraId="1D97BABE" w14:textId="77777777" w:rsidR="00FD1665" w:rsidRPr="00D168CD" w:rsidRDefault="00FD1665" w:rsidP="00D168CD">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4E2B46" w14:textId="77777777" w:rsidR="00FD1665" w:rsidRDefault="00FD1665" w:rsidP="009D5BFB">
    <w:pPr>
      <w:pStyle w:val="Header"/>
      <w:jc w:val="right"/>
    </w:pPr>
    <w:r>
      <w:t>Chapter 2: Australia’s children</w:t>
    </w:r>
  </w:p>
  <w:p w14:paraId="3BDF1D28" w14:textId="77777777" w:rsidR="00FD1665" w:rsidRDefault="00FD1665" w:rsidP="001C6457">
    <w:pPr>
      <w:pStyle w:val="Header"/>
      <w:jc w:val="right"/>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7BC0D1" w14:textId="1B5082AE" w:rsidR="00FD1665" w:rsidRDefault="00FD1665" w:rsidP="001C6457">
    <w:pPr>
      <w:pStyle w:val="Header"/>
      <w:jc w:val="right"/>
    </w:pPr>
    <w:r>
      <w:t>Chapter 3: A nationwide children’s rights framework</w:t>
    </w:r>
  </w:p>
  <w:p w14:paraId="41A0E3F9" w14:textId="77777777" w:rsidR="00FD1665" w:rsidRDefault="00FD1665" w:rsidP="001C6457">
    <w:pPr>
      <w:pStyle w:val="Header"/>
      <w:jc w:val="right"/>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782B54" w14:textId="77777777" w:rsidR="00FD1665" w:rsidRDefault="00FD1665" w:rsidP="007871C3">
    <w:pPr>
      <w:pStyle w:val="Header"/>
      <w:jc w:val="right"/>
    </w:pPr>
    <w:r>
      <w:t>Chapter 3: A nationwide children’s rights framework</w:t>
    </w:r>
  </w:p>
  <w:p w14:paraId="2C75BD82" w14:textId="1546A6C2" w:rsidR="00FD1665" w:rsidRPr="007871C3" w:rsidRDefault="00FD1665" w:rsidP="007871C3">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EF7652" w14:textId="77777777" w:rsidR="00FD1665" w:rsidRPr="009305F9" w:rsidRDefault="00FD1665" w:rsidP="00026054">
    <w:pPr>
      <w:pStyle w:val="Header"/>
      <w:jc w:val="right"/>
      <w:rPr>
        <w:rFonts w:cs="Open Sans"/>
      </w:rPr>
    </w:pPr>
    <w:r w:rsidRPr="009305F9">
      <w:rPr>
        <w:rFonts w:cs="Open Sans"/>
      </w:rPr>
      <w:t>Chapter 4: Children’s voices</w:t>
    </w:r>
  </w:p>
  <w:p w14:paraId="5AD6F5E1" w14:textId="77777777" w:rsidR="00FD1665" w:rsidRDefault="00FD1665">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28B689" w14:textId="77777777" w:rsidR="00FD1665" w:rsidRPr="009305F9" w:rsidRDefault="00FD1665" w:rsidP="00026054">
    <w:pPr>
      <w:pStyle w:val="Header"/>
      <w:jc w:val="right"/>
      <w:rPr>
        <w:rFonts w:cs="Open Sans"/>
      </w:rPr>
    </w:pPr>
    <w:r w:rsidRPr="009305F9">
      <w:rPr>
        <w:rFonts w:cs="Open Sans"/>
      </w:rPr>
      <w:t>Chapter 4: Children’s voices</w:t>
    </w:r>
  </w:p>
  <w:p w14:paraId="6B5DFBEF" w14:textId="77777777" w:rsidR="00FD1665" w:rsidRDefault="00FD1665">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35DDDD" w14:textId="77777777" w:rsidR="00FD1665" w:rsidRPr="009305F9" w:rsidRDefault="00FD1665" w:rsidP="00026054">
    <w:pPr>
      <w:pStyle w:val="Header"/>
      <w:jc w:val="right"/>
      <w:rPr>
        <w:rFonts w:cs="Open Sans"/>
      </w:rPr>
    </w:pPr>
    <w:r w:rsidRPr="009305F9">
      <w:rPr>
        <w:rFonts w:cs="Open Sans"/>
      </w:rPr>
      <w:t>Chapter 4: Children’s voices</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B9F9F9" w14:textId="704703CD" w:rsidR="00FD1665" w:rsidRPr="009305F9" w:rsidRDefault="00FD1665" w:rsidP="00026054">
    <w:pPr>
      <w:pStyle w:val="Header"/>
      <w:jc w:val="right"/>
      <w:rPr>
        <w:rFonts w:cs="Open Sans"/>
      </w:rPr>
    </w:pPr>
    <w:r w:rsidRPr="009305F9">
      <w:rPr>
        <w:rFonts w:cs="Open Sans"/>
      </w:rPr>
      <w:t xml:space="preserve">Chapter </w:t>
    </w:r>
    <w:r>
      <w:rPr>
        <w:rFonts w:cs="Open Sans"/>
      </w:rPr>
      <w:t>5:</w:t>
    </w:r>
    <w:r w:rsidRPr="009305F9">
      <w:rPr>
        <w:rFonts w:cs="Open Sans"/>
      </w:rPr>
      <w:t xml:space="preserve"> </w:t>
    </w:r>
    <w:r>
      <w:rPr>
        <w:rFonts w:cs="Open Sans"/>
      </w:rPr>
      <w:t>Civil rights</w:t>
    </w:r>
  </w:p>
  <w:p w14:paraId="03B7750A" w14:textId="77777777" w:rsidR="00FD1665" w:rsidRDefault="00FD1665">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D28B13" w14:textId="77777777" w:rsidR="00FD1665" w:rsidRPr="009305F9" w:rsidRDefault="00FD1665" w:rsidP="00227CB4">
    <w:pPr>
      <w:pStyle w:val="Header"/>
      <w:jc w:val="right"/>
      <w:rPr>
        <w:rFonts w:cs="Open Sans"/>
      </w:rPr>
    </w:pPr>
    <w:r w:rsidRPr="009305F9">
      <w:rPr>
        <w:rFonts w:cs="Open Sans"/>
      </w:rPr>
      <w:t xml:space="preserve">Chapter </w:t>
    </w:r>
    <w:r>
      <w:rPr>
        <w:rFonts w:cs="Open Sans"/>
      </w:rPr>
      <w:t>5:</w:t>
    </w:r>
    <w:r w:rsidRPr="009305F9">
      <w:rPr>
        <w:rFonts w:cs="Open Sans"/>
      </w:rPr>
      <w:t xml:space="preserve"> </w:t>
    </w:r>
    <w:r>
      <w:rPr>
        <w:rFonts w:cs="Open Sans"/>
      </w:rPr>
      <w:t>Civil rights</w:t>
    </w:r>
  </w:p>
  <w:p w14:paraId="2D9D15C7" w14:textId="5F4DEEE4" w:rsidR="00FD1665" w:rsidRPr="00227CB4" w:rsidRDefault="00FD1665" w:rsidP="00227CB4">
    <w:pPr>
      <w:pStyle w:val="Heade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264318" w14:textId="77777777" w:rsidR="00FD1665" w:rsidRPr="000306D6" w:rsidRDefault="00FD1665" w:rsidP="00E71C71">
    <w:pPr>
      <w:pStyle w:val="Header"/>
      <w:jc w:val="right"/>
    </w:pPr>
    <w:r>
      <w:t>Chapter 6: Safety</w:t>
    </w:r>
  </w:p>
  <w:p w14:paraId="457E3BD7" w14:textId="28EA8CBF" w:rsidR="00FD1665" w:rsidRPr="00E71C71" w:rsidRDefault="00FD1665" w:rsidP="00E71C71">
    <w:pPr>
      <w:pStyle w:val="Header"/>
    </w:pP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ED3EE5" w14:textId="77777777" w:rsidR="00FD1665" w:rsidRPr="000306D6" w:rsidRDefault="00FD1665" w:rsidP="00867585">
    <w:pPr>
      <w:pStyle w:val="Header"/>
      <w:jc w:val="right"/>
    </w:pPr>
    <w:bookmarkStart w:id="166" w:name="_Hlk514672172"/>
    <w:bookmarkStart w:id="167" w:name="_Hlk514672173"/>
    <w:r>
      <w:t>Chapter 6: Safety</w:t>
    </w:r>
  </w:p>
  <w:bookmarkEnd w:id="166"/>
  <w:bookmarkEnd w:id="167"/>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A29740" w14:textId="22CE7152" w:rsidR="00FD1665" w:rsidRPr="009305F9" w:rsidRDefault="00FD1665" w:rsidP="00026054">
    <w:pPr>
      <w:pStyle w:val="Header"/>
      <w:jc w:val="right"/>
      <w:rPr>
        <w:rFonts w:cs="Open Sans"/>
      </w:rPr>
    </w:pPr>
    <w:r w:rsidRPr="009305F9">
      <w:rPr>
        <w:rFonts w:cs="Open Sans"/>
      </w:rPr>
      <w:t xml:space="preserve">Chapter </w:t>
    </w:r>
    <w:r>
      <w:rPr>
        <w:rFonts w:cs="Open Sans"/>
      </w:rPr>
      <w:t>6:</w:t>
    </w:r>
    <w:r w:rsidRPr="009305F9">
      <w:rPr>
        <w:rFonts w:cs="Open Sans"/>
      </w:rPr>
      <w:t xml:space="preserve"> </w:t>
    </w:r>
    <w:r>
      <w:rPr>
        <w:rFonts w:cs="Open Sans"/>
      </w:rPr>
      <w:t>Safety</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8202A7" w14:textId="77777777" w:rsidR="00FD1665" w:rsidRPr="00D73D5F" w:rsidRDefault="00FD1665" w:rsidP="004E519D">
    <w:pPr>
      <w:pStyle w:val="HeaderDocumentDate"/>
      <w:rPr>
        <w:sz w:val="24"/>
      </w:rPr>
    </w:pPr>
    <w:r w:rsidRPr="00D73D5F">
      <w:rPr>
        <w:sz w:val="24"/>
      </w:rPr>
      <w:t>Chapter 7: Family life</w:t>
    </w:r>
  </w:p>
  <w:p w14:paraId="4AC84168" w14:textId="77777777" w:rsidR="00FD1665" w:rsidRPr="00E71C71" w:rsidRDefault="00FD1665" w:rsidP="00E71C71">
    <w:pPr>
      <w:pStyle w:val="Header"/>
    </w:pP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809045" w14:textId="77777777" w:rsidR="00FD1665" w:rsidRPr="00D73D5F" w:rsidRDefault="00FD1665" w:rsidP="00363E00">
    <w:pPr>
      <w:pStyle w:val="HeaderDocumentDate"/>
      <w:rPr>
        <w:sz w:val="24"/>
      </w:rPr>
    </w:pPr>
    <w:r w:rsidRPr="00D73D5F">
      <w:rPr>
        <w:sz w:val="24"/>
      </w:rPr>
      <w:t>Chapter 7: Family life</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1C3701" w14:textId="77777777" w:rsidR="00FD1665" w:rsidRPr="00D73D5F" w:rsidRDefault="00FD1665" w:rsidP="00363E00">
    <w:pPr>
      <w:pStyle w:val="HeaderDocumentDate"/>
      <w:rPr>
        <w:sz w:val="24"/>
      </w:rPr>
    </w:pPr>
    <w:r w:rsidRPr="00D73D5F">
      <w:rPr>
        <w:sz w:val="24"/>
      </w:rPr>
      <w:t>Chapter 7: Family life</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2BDB32" w14:textId="77777777" w:rsidR="00FD1665" w:rsidRDefault="00FD1665" w:rsidP="00D9149A">
    <w:pPr>
      <w:pStyle w:val="Header"/>
      <w:jc w:val="right"/>
    </w:pPr>
    <w:r>
      <w:t>Chapter 8: Health</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9D0E67" w14:textId="77777777" w:rsidR="00FD1665" w:rsidRDefault="00FD1665" w:rsidP="00D9149A">
    <w:pPr>
      <w:pStyle w:val="Header"/>
      <w:jc w:val="right"/>
    </w:pPr>
    <w:r>
      <w:t>Chapter 8: Health</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9ACFA3" w14:textId="77777777" w:rsidR="00FD1665" w:rsidRDefault="00FD1665" w:rsidP="00580AED">
    <w:pPr>
      <w:pStyle w:val="Header"/>
      <w:jc w:val="right"/>
    </w:pPr>
    <w:r>
      <w:t>Chapter 9: Living standards</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F04779" w14:textId="77777777" w:rsidR="00FD1665" w:rsidRDefault="00FD1665" w:rsidP="00580AED">
    <w:pPr>
      <w:pStyle w:val="Header"/>
      <w:jc w:val="right"/>
    </w:pPr>
    <w:r>
      <w:t>Chapter 9: Living standards</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32709D" w14:textId="77777777" w:rsidR="00FD1665" w:rsidRDefault="00FD1665" w:rsidP="00580AED">
    <w:pPr>
      <w:pStyle w:val="Header"/>
      <w:jc w:val="right"/>
    </w:pPr>
    <w:r>
      <w:t>Chapter 10: Education, leisure &amp; cultural activities</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19451E" w14:textId="77777777" w:rsidR="00FD1665" w:rsidRDefault="00FD1665" w:rsidP="00580AED">
    <w:pPr>
      <w:pStyle w:val="Header"/>
      <w:jc w:val="right"/>
    </w:pPr>
    <w:r>
      <w:t>Chapter 10: Education, leisure &amp; cultural activities</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328CE5" w14:textId="77777777" w:rsidR="00FD1665" w:rsidRPr="004772FC" w:rsidRDefault="00FD1665" w:rsidP="007D3A07">
    <w:pPr>
      <w:pStyle w:val="HeaderDocumentDate"/>
      <w:rPr>
        <w:sz w:val="24"/>
      </w:rPr>
    </w:pPr>
    <w:r w:rsidRPr="004772FC">
      <w:rPr>
        <w:sz w:val="24"/>
      </w:rPr>
      <w:t>Chapter 11: Youth justice</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14749E" w14:textId="77777777" w:rsidR="00FD1665" w:rsidRPr="004772FC" w:rsidRDefault="00FD1665" w:rsidP="0001328B">
    <w:pPr>
      <w:pStyle w:val="HeaderDocumentDate"/>
      <w:rPr>
        <w:sz w:val="24"/>
      </w:rPr>
    </w:pPr>
    <w:r w:rsidRPr="004772FC">
      <w:rPr>
        <w:sz w:val="24"/>
      </w:rPr>
      <w:t>Chapter 11: Youth justice</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5CCFA6" w14:textId="77777777" w:rsidR="00FD1665" w:rsidRPr="004772FC" w:rsidRDefault="00FD1665" w:rsidP="007D3A07">
    <w:pPr>
      <w:pStyle w:val="HeaderDocumentDate"/>
      <w:rPr>
        <w:sz w:val="24"/>
      </w:rPr>
    </w:pPr>
    <w:r w:rsidRPr="004772FC">
      <w:rPr>
        <w:sz w:val="24"/>
      </w:rPr>
      <w:t>Chapter 11: Youth justice</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B0AA6D" w14:textId="77777777" w:rsidR="00FD1665" w:rsidRPr="00DC5660" w:rsidRDefault="00FD1665" w:rsidP="00DC5660">
    <w:pPr>
      <w:pStyle w:val="HeaderDocumentDate"/>
      <w:rPr>
        <w:sz w:val="24"/>
      </w:rPr>
    </w:pPr>
    <w:r w:rsidRPr="00DC5660">
      <w:rPr>
        <w:sz w:val="24"/>
      </w:rPr>
      <w:t xml:space="preserve">Chapter 12: Aboriginal and Torres Strait Islander children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6F8FB2" w14:textId="77777777" w:rsidR="00FD1665" w:rsidRPr="00DC5660" w:rsidRDefault="00FD1665" w:rsidP="00DC5660">
    <w:pPr>
      <w:pStyle w:val="HeaderDocumentDate"/>
      <w:rPr>
        <w:sz w:val="24"/>
      </w:rPr>
    </w:pPr>
    <w:r w:rsidRPr="00DC5660">
      <w:rPr>
        <w:sz w:val="24"/>
      </w:rPr>
      <w:t xml:space="preserve">Chapter 12: Aboriginal and Torres Strait Islander children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D051BE" w14:textId="77777777" w:rsidR="00FD1665" w:rsidRPr="00DC5660" w:rsidRDefault="00FD1665" w:rsidP="00DC5660">
    <w:pPr>
      <w:pStyle w:val="HeaderDocumentDate"/>
      <w:rPr>
        <w:sz w:val="24"/>
      </w:rPr>
    </w:pPr>
    <w:r w:rsidRPr="00DC5660">
      <w:rPr>
        <w:sz w:val="24"/>
      </w:rPr>
      <w:t xml:space="preserve">Chapter 12: Aboriginal and Torres Strait Islander children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2F53C0" w14:textId="77777777" w:rsidR="00FD1665" w:rsidRPr="00DA7CAB" w:rsidRDefault="00FD1665" w:rsidP="00DA5D91">
    <w:pPr>
      <w:pStyle w:val="HeaderDocumentDate"/>
      <w:tabs>
        <w:tab w:val="left" w:pos="3180"/>
        <w:tab w:val="right" w:pos="9026"/>
      </w:tabs>
      <w:ind w:left="0"/>
      <w:rPr>
        <w:sz w:val="24"/>
      </w:rPr>
    </w:pPr>
    <w:r w:rsidRPr="00DA7CAB">
      <w:rPr>
        <w:sz w:val="24"/>
      </w:rPr>
      <w:t>Chapter 13: Asylum seeker and refugee children</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9718CE" w14:textId="77777777" w:rsidR="00FD1665" w:rsidRPr="00DA7CAB" w:rsidRDefault="00FD1665" w:rsidP="00DA5D91">
    <w:pPr>
      <w:pStyle w:val="HeaderDocumentDate"/>
      <w:rPr>
        <w:sz w:val="24"/>
      </w:rPr>
    </w:pPr>
    <w:r w:rsidRPr="00DA7CAB">
      <w:rPr>
        <w:sz w:val="24"/>
      </w:rPr>
      <w:t>Chapter 13: Asylum seeker and refugee children</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5D9A6E" w14:textId="0C6A7F1D" w:rsidR="00FD1665" w:rsidRPr="00DA7CAB" w:rsidRDefault="00FD1665" w:rsidP="00DA5D91">
    <w:pPr>
      <w:pStyle w:val="HeaderDocumentDate"/>
      <w:tabs>
        <w:tab w:val="left" w:pos="3180"/>
        <w:tab w:val="right" w:pos="9026"/>
      </w:tabs>
      <w:ind w:left="0"/>
      <w:rPr>
        <w:sz w:val="24"/>
      </w:rPr>
    </w:pPr>
    <w:r>
      <w:rPr>
        <w:sz w:val="24"/>
      </w:rPr>
      <w:tab/>
    </w:r>
    <w:r w:rsidRPr="00DA7CAB">
      <w:rPr>
        <w:sz w:val="24"/>
      </w:rPr>
      <w:t>Chapter 13: Asylum seeker and refugee children</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2A9529" w14:textId="77777777" w:rsidR="00FD1665" w:rsidRPr="00A921F0" w:rsidRDefault="00FD1665" w:rsidP="00C51C53">
    <w:pPr>
      <w:pStyle w:val="Header"/>
      <w:jc w:val="right"/>
      <w:rPr>
        <w:rFonts w:cs="Open Sans"/>
      </w:rPr>
    </w:pPr>
    <w:r w:rsidRPr="00A921F0">
      <w:rPr>
        <w:rFonts w:cs="Open Sans"/>
      </w:rPr>
      <w:t xml:space="preserve">Chapter 14: </w:t>
    </w:r>
    <w:r>
      <w:rPr>
        <w:rFonts w:cs="Open Sans"/>
      </w:rPr>
      <w:t>Moving</w:t>
    </w:r>
    <w:r w:rsidRPr="00A921F0">
      <w:rPr>
        <w:rFonts w:cs="Open Sans"/>
      </w:rPr>
      <w:t xml:space="preserve"> forward</w:t>
    </w:r>
  </w:p>
  <w:p w14:paraId="78EF146C" w14:textId="067A3C5A" w:rsidR="00FD1665" w:rsidRPr="00C51C53" w:rsidRDefault="00FD1665" w:rsidP="00C51C53">
    <w:pPr>
      <w:pStyle w:val="Header"/>
    </w:pP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247DA6" w14:textId="77777777" w:rsidR="00FD1665" w:rsidRPr="00A921F0" w:rsidRDefault="00FD1665" w:rsidP="00E34C74">
    <w:pPr>
      <w:pStyle w:val="Header"/>
      <w:jc w:val="right"/>
      <w:rPr>
        <w:rFonts w:cs="Open Sans"/>
      </w:rPr>
    </w:pPr>
    <w:r w:rsidRPr="00A921F0">
      <w:rPr>
        <w:rFonts w:cs="Open Sans"/>
      </w:rPr>
      <w:t xml:space="preserve">Chapter 14: </w:t>
    </w:r>
    <w:r>
      <w:rPr>
        <w:rFonts w:cs="Open Sans"/>
      </w:rPr>
      <w:t>Moving</w:t>
    </w:r>
    <w:r w:rsidRPr="00A921F0">
      <w:rPr>
        <w:rFonts w:cs="Open Sans"/>
      </w:rPr>
      <w:t xml:space="preserve"> forward</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56627D" w14:textId="77777777" w:rsidR="00FD1665" w:rsidRPr="00B16E7E" w:rsidRDefault="00FD1665" w:rsidP="00C51C53">
    <w:pPr>
      <w:pStyle w:val="Header"/>
      <w:tabs>
        <w:tab w:val="clear" w:pos="4513"/>
        <w:tab w:val="clear" w:pos="9026"/>
        <w:tab w:val="left" w:pos="7824"/>
      </w:tabs>
      <w:jc w:val="right"/>
      <w:rPr>
        <w:rFonts w:cs="Open Sans"/>
      </w:rPr>
    </w:pPr>
    <w:r w:rsidRPr="00B16E7E">
      <w:rPr>
        <w:rFonts w:cs="Open Sans"/>
      </w:rPr>
      <w:t>Appendix: Concluding Observations</w:t>
    </w:r>
  </w:p>
  <w:p w14:paraId="129DA1EC" w14:textId="77777777" w:rsidR="00FD1665" w:rsidRPr="00C51C53" w:rsidRDefault="00FD1665" w:rsidP="00C51C53">
    <w:pPr>
      <w:pStyle w:val="Header"/>
    </w:pP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614EC7" w14:textId="3C74CAFC" w:rsidR="00FD1665" w:rsidRPr="00B16E7E" w:rsidRDefault="00FD1665" w:rsidP="00E34C74">
    <w:pPr>
      <w:pStyle w:val="Header"/>
      <w:tabs>
        <w:tab w:val="clear" w:pos="4513"/>
        <w:tab w:val="clear" w:pos="9026"/>
        <w:tab w:val="left" w:pos="7824"/>
      </w:tabs>
      <w:jc w:val="right"/>
      <w:rPr>
        <w:rFonts w:cs="Open Sans"/>
      </w:rPr>
    </w:pPr>
    <w:r w:rsidRPr="00B16E7E">
      <w:rPr>
        <w:rFonts w:cs="Open Sans"/>
      </w:rPr>
      <w:t>Appendix: Concluding Observations</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B9AC3F" w14:textId="77777777" w:rsidR="00FD1665" w:rsidRPr="00C51C53" w:rsidRDefault="00FD1665" w:rsidP="00C51C53">
    <w:pPr>
      <w:pStyle w:val="Header"/>
    </w:pP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111E5CE" w14:textId="76A9BFDD" w:rsidR="00FD1665" w:rsidRPr="00B16E7E" w:rsidRDefault="00FD1665" w:rsidP="00E34C74">
    <w:pPr>
      <w:pStyle w:val="Header"/>
      <w:tabs>
        <w:tab w:val="clear" w:pos="4513"/>
        <w:tab w:val="clear" w:pos="9026"/>
        <w:tab w:val="left" w:pos="7824"/>
      </w:tabs>
      <w:jc w:val="right"/>
      <w:rPr>
        <w:rFonts w:cs="Open Sans"/>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4E301292"/>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6F36045A"/>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5558AC88"/>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91EC8FA0"/>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3104E1E6"/>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C2C21C32"/>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5656989A"/>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F9C86F2"/>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3FEF416"/>
    <w:lvl w:ilvl="0">
      <w:start w:val="1"/>
      <w:numFmt w:val="decimal"/>
      <w:pStyle w:val="ListNumber"/>
      <w:lvlText w:val="%1."/>
      <w:lvlJc w:val="left"/>
      <w:pPr>
        <w:tabs>
          <w:tab w:val="num" w:pos="360"/>
        </w:tabs>
        <w:ind w:left="360" w:hanging="360"/>
      </w:pPr>
    </w:lvl>
  </w:abstractNum>
  <w:abstractNum w:abstractNumId="9" w15:restartNumberingAfterBreak="0">
    <w:nsid w:val="011F322C"/>
    <w:multiLevelType w:val="hybridMultilevel"/>
    <w:tmpl w:val="DAC68BDE"/>
    <w:lvl w:ilvl="0" w:tplc="B59EE44E">
      <w:start w:val="4"/>
      <w:numFmt w:val="lowerLetter"/>
      <w:lvlText w:val="(%1)"/>
      <w:lvlJc w:val="left"/>
      <w:pPr>
        <w:ind w:left="144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0" w15:restartNumberingAfterBreak="0">
    <w:nsid w:val="02F21AE9"/>
    <w:multiLevelType w:val="hybridMultilevel"/>
    <w:tmpl w:val="46F0D2B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05FF46D8"/>
    <w:multiLevelType w:val="hybridMultilevel"/>
    <w:tmpl w:val="17F2246C"/>
    <w:lvl w:ilvl="0" w:tplc="0C090001">
      <w:start w:val="1"/>
      <w:numFmt w:val="bullet"/>
      <w:lvlText w:val=""/>
      <w:lvlJc w:val="left"/>
      <w:pPr>
        <w:ind w:left="1080" w:hanging="72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06912378"/>
    <w:multiLevelType w:val="hybridMultilevel"/>
    <w:tmpl w:val="C1C09A1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07241C87"/>
    <w:multiLevelType w:val="hybridMultilevel"/>
    <w:tmpl w:val="4F9C768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0AB6257D"/>
    <w:multiLevelType w:val="hybridMultilevel"/>
    <w:tmpl w:val="CAA6D27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0D1B7774"/>
    <w:multiLevelType w:val="hybridMultilevel"/>
    <w:tmpl w:val="F3B85E5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0F526357"/>
    <w:multiLevelType w:val="hybridMultilevel"/>
    <w:tmpl w:val="A1605AC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11B040CC"/>
    <w:multiLevelType w:val="hybridMultilevel"/>
    <w:tmpl w:val="2AB6D20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133335EF"/>
    <w:multiLevelType w:val="hybridMultilevel"/>
    <w:tmpl w:val="AC54BB1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19" w15:restartNumberingAfterBreak="0">
    <w:nsid w:val="152E3FBE"/>
    <w:multiLevelType w:val="hybridMultilevel"/>
    <w:tmpl w:val="4712CCC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167367AB"/>
    <w:multiLevelType w:val="hybridMultilevel"/>
    <w:tmpl w:val="A738BFA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16E220AD"/>
    <w:multiLevelType w:val="hybridMultilevel"/>
    <w:tmpl w:val="7C3C68C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1D1F6D4E"/>
    <w:multiLevelType w:val="hybridMultilevel"/>
    <w:tmpl w:val="4FA6E6C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1D713317"/>
    <w:multiLevelType w:val="hybridMultilevel"/>
    <w:tmpl w:val="8A4C24C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1DCB237C"/>
    <w:multiLevelType w:val="hybridMultilevel"/>
    <w:tmpl w:val="F6E2FC0A"/>
    <w:lvl w:ilvl="0" w:tplc="A32EC982">
      <w:start w:val="1"/>
      <w:numFmt w:val="decimal"/>
      <w:pStyle w:val="SubmissionNormal"/>
      <w:lvlText w:val="%1."/>
      <w:lvlJc w:val="left"/>
      <w:pPr>
        <w:tabs>
          <w:tab w:val="num" w:pos="720"/>
        </w:tabs>
        <w:ind w:left="720" w:hanging="360"/>
      </w:pPr>
      <w:rPr>
        <w:rFonts w:hint="default"/>
      </w:rPr>
    </w:lvl>
    <w:lvl w:ilvl="1" w:tplc="0C090019">
      <w:start w:val="1"/>
      <w:numFmt w:val="lowerLetter"/>
      <w:lvlText w:val="%2."/>
      <w:lvlJc w:val="left"/>
      <w:pPr>
        <w:tabs>
          <w:tab w:val="num" w:pos="1440"/>
        </w:tabs>
        <w:ind w:left="1440" w:hanging="360"/>
      </w:pPr>
    </w:lvl>
    <w:lvl w:ilvl="2" w:tplc="0C09001B" w:tentative="1">
      <w:start w:val="1"/>
      <w:numFmt w:val="lowerRoman"/>
      <w:lvlText w:val="%3."/>
      <w:lvlJc w:val="right"/>
      <w:pPr>
        <w:tabs>
          <w:tab w:val="num" w:pos="2160"/>
        </w:tabs>
        <w:ind w:left="2160" w:hanging="180"/>
      </w:pPr>
    </w:lvl>
    <w:lvl w:ilvl="3" w:tplc="0C09000F" w:tentative="1">
      <w:start w:val="1"/>
      <w:numFmt w:val="decimal"/>
      <w:lvlText w:val="%4."/>
      <w:lvlJc w:val="left"/>
      <w:pPr>
        <w:tabs>
          <w:tab w:val="num" w:pos="2880"/>
        </w:tabs>
        <w:ind w:left="2880" w:hanging="360"/>
      </w:pPr>
    </w:lvl>
    <w:lvl w:ilvl="4" w:tplc="0C090019" w:tentative="1">
      <w:start w:val="1"/>
      <w:numFmt w:val="lowerLetter"/>
      <w:lvlText w:val="%5."/>
      <w:lvlJc w:val="left"/>
      <w:pPr>
        <w:tabs>
          <w:tab w:val="num" w:pos="3600"/>
        </w:tabs>
        <w:ind w:left="3600" w:hanging="360"/>
      </w:pPr>
    </w:lvl>
    <w:lvl w:ilvl="5" w:tplc="0C09001B" w:tentative="1">
      <w:start w:val="1"/>
      <w:numFmt w:val="lowerRoman"/>
      <w:lvlText w:val="%6."/>
      <w:lvlJc w:val="right"/>
      <w:pPr>
        <w:tabs>
          <w:tab w:val="num" w:pos="4320"/>
        </w:tabs>
        <w:ind w:left="4320" w:hanging="180"/>
      </w:pPr>
    </w:lvl>
    <w:lvl w:ilvl="6" w:tplc="0C09000F" w:tentative="1">
      <w:start w:val="1"/>
      <w:numFmt w:val="decimal"/>
      <w:lvlText w:val="%7."/>
      <w:lvlJc w:val="left"/>
      <w:pPr>
        <w:tabs>
          <w:tab w:val="num" w:pos="5040"/>
        </w:tabs>
        <w:ind w:left="5040" w:hanging="360"/>
      </w:pPr>
    </w:lvl>
    <w:lvl w:ilvl="7" w:tplc="0C090019" w:tentative="1">
      <w:start w:val="1"/>
      <w:numFmt w:val="lowerLetter"/>
      <w:lvlText w:val="%8."/>
      <w:lvlJc w:val="left"/>
      <w:pPr>
        <w:tabs>
          <w:tab w:val="num" w:pos="5760"/>
        </w:tabs>
        <w:ind w:left="5760" w:hanging="360"/>
      </w:pPr>
    </w:lvl>
    <w:lvl w:ilvl="8" w:tplc="0C09001B" w:tentative="1">
      <w:start w:val="1"/>
      <w:numFmt w:val="lowerRoman"/>
      <w:lvlText w:val="%9."/>
      <w:lvlJc w:val="right"/>
      <w:pPr>
        <w:tabs>
          <w:tab w:val="num" w:pos="6480"/>
        </w:tabs>
        <w:ind w:left="6480" w:hanging="180"/>
      </w:pPr>
    </w:lvl>
  </w:abstractNum>
  <w:abstractNum w:abstractNumId="25" w15:restartNumberingAfterBreak="0">
    <w:nsid w:val="21B71560"/>
    <w:multiLevelType w:val="multilevel"/>
    <w:tmpl w:val="0C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44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26" w15:restartNumberingAfterBreak="0">
    <w:nsid w:val="224F6E21"/>
    <w:multiLevelType w:val="hybridMultilevel"/>
    <w:tmpl w:val="164CAF2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24186A51"/>
    <w:multiLevelType w:val="hybridMultilevel"/>
    <w:tmpl w:val="DE0C1BF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26E14089"/>
    <w:multiLevelType w:val="hybridMultilevel"/>
    <w:tmpl w:val="821CDAEC"/>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9" w15:restartNumberingAfterBreak="0">
    <w:nsid w:val="28700BF5"/>
    <w:multiLevelType w:val="hybridMultilevel"/>
    <w:tmpl w:val="D7B4B5B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28AF77D5"/>
    <w:multiLevelType w:val="hybridMultilevel"/>
    <w:tmpl w:val="1678681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297817C3"/>
    <w:multiLevelType w:val="multilevel"/>
    <w:tmpl w:val="2F8A4A2A"/>
    <w:lvl w:ilvl="0">
      <w:start w:val="1"/>
      <w:numFmt w:val="decimal"/>
      <w:pStyle w:val="Heading1"/>
      <w:lvlText w:val="%1"/>
      <w:lvlJc w:val="left"/>
      <w:pPr>
        <w:tabs>
          <w:tab w:val="num" w:pos="851"/>
        </w:tabs>
        <w:ind w:left="851" w:hanging="851"/>
      </w:pPr>
      <w:rPr>
        <w:rFonts w:hint="default"/>
        <w:i w:val="0"/>
      </w:rPr>
    </w:lvl>
    <w:lvl w:ilvl="1">
      <w:start w:val="1"/>
      <w:numFmt w:val="decimal"/>
      <w:pStyle w:val="Heading2"/>
      <w:lvlText w:val="%1.%2"/>
      <w:lvlJc w:val="left"/>
      <w:pPr>
        <w:tabs>
          <w:tab w:val="num" w:pos="5388"/>
        </w:tabs>
        <w:ind w:left="5388" w:hanging="851"/>
      </w:pPr>
      <w:rPr>
        <w:rFonts w:hint="default"/>
        <w:b/>
        <w:color w:val="auto"/>
        <w:sz w:val="28"/>
        <w:szCs w:val="28"/>
      </w:rPr>
    </w:lvl>
    <w:lvl w:ilvl="2">
      <w:start w:val="1"/>
      <w:numFmt w:val="lowerLetter"/>
      <w:lvlText w:val="(%3)"/>
      <w:lvlJc w:val="left"/>
      <w:pPr>
        <w:tabs>
          <w:tab w:val="num" w:pos="3551"/>
        </w:tabs>
        <w:ind w:left="3551" w:hanging="851"/>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lowerRoman"/>
      <w:pStyle w:val="Heading4"/>
      <w:lvlText w:val="(%4)"/>
      <w:lvlJc w:val="left"/>
      <w:pPr>
        <w:tabs>
          <w:tab w:val="num" w:pos="851"/>
        </w:tabs>
        <w:ind w:left="851" w:hanging="851"/>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32" w15:restartNumberingAfterBreak="0">
    <w:nsid w:val="29A43057"/>
    <w:multiLevelType w:val="hybridMultilevel"/>
    <w:tmpl w:val="7096A90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2A4601E7"/>
    <w:multiLevelType w:val="hybridMultilevel"/>
    <w:tmpl w:val="7CA2DB88"/>
    <w:lvl w:ilvl="0" w:tplc="0C090013">
      <w:start w:val="1"/>
      <w:numFmt w:val="upperRoman"/>
      <w:lvlText w:val="%1."/>
      <w:lvlJc w:val="righ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4" w15:restartNumberingAfterBreak="0">
    <w:nsid w:val="2ABE6977"/>
    <w:multiLevelType w:val="hybridMultilevel"/>
    <w:tmpl w:val="A6CC745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0">
    <w:nsid w:val="2ACA4E18"/>
    <w:multiLevelType w:val="hybridMultilevel"/>
    <w:tmpl w:val="70561BDC"/>
    <w:lvl w:ilvl="0" w:tplc="0C090001">
      <w:start w:val="1"/>
      <w:numFmt w:val="bullet"/>
      <w:lvlText w:val=""/>
      <w:lvlJc w:val="left"/>
      <w:pPr>
        <w:ind w:left="780" w:hanging="360"/>
      </w:pPr>
      <w:rPr>
        <w:rFonts w:ascii="Symbol" w:hAnsi="Symbol" w:hint="default"/>
      </w:rPr>
    </w:lvl>
    <w:lvl w:ilvl="1" w:tplc="0C090003" w:tentative="1">
      <w:start w:val="1"/>
      <w:numFmt w:val="bullet"/>
      <w:lvlText w:val="o"/>
      <w:lvlJc w:val="left"/>
      <w:pPr>
        <w:ind w:left="1500" w:hanging="360"/>
      </w:pPr>
      <w:rPr>
        <w:rFonts w:ascii="Courier New" w:hAnsi="Courier New" w:cs="Courier New" w:hint="default"/>
      </w:rPr>
    </w:lvl>
    <w:lvl w:ilvl="2" w:tplc="0C090005" w:tentative="1">
      <w:start w:val="1"/>
      <w:numFmt w:val="bullet"/>
      <w:lvlText w:val=""/>
      <w:lvlJc w:val="left"/>
      <w:pPr>
        <w:ind w:left="2220" w:hanging="360"/>
      </w:pPr>
      <w:rPr>
        <w:rFonts w:ascii="Wingdings" w:hAnsi="Wingdings" w:hint="default"/>
      </w:rPr>
    </w:lvl>
    <w:lvl w:ilvl="3" w:tplc="0C090001" w:tentative="1">
      <w:start w:val="1"/>
      <w:numFmt w:val="bullet"/>
      <w:lvlText w:val=""/>
      <w:lvlJc w:val="left"/>
      <w:pPr>
        <w:ind w:left="2940" w:hanging="360"/>
      </w:pPr>
      <w:rPr>
        <w:rFonts w:ascii="Symbol" w:hAnsi="Symbol" w:hint="default"/>
      </w:rPr>
    </w:lvl>
    <w:lvl w:ilvl="4" w:tplc="0C090003" w:tentative="1">
      <w:start w:val="1"/>
      <w:numFmt w:val="bullet"/>
      <w:lvlText w:val="o"/>
      <w:lvlJc w:val="left"/>
      <w:pPr>
        <w:ind w:left="3660" w:hanging="360"/>
      </w:pPr>
      <w:rPr>
        <w:rFonts w:ascii="Courier New" w:hAnsi="Courier New" w:cs="Courier New" w:hint="default"/>
      </w:rPr>
    </w:lvl>
    <w:lvl w:ilvl="5" w:tplc="0C090005" w:tentative="1">
      <w:start w:val="1"/>
      <w:numFmt w:val="bullet"/>
      <w:lvlText w:val=""/>
      <w:lvlJc w:val="left"/>
      <w:pPr>
        <w:ind w:left="4380" w:hanging="360"/>
      </w:pPr>
      <w:rPr>
        <w:rFonts w:ascii="Wingdings" w:hAnsi="Wingdings" w:hint="default"/>
      </w:rPr>
    </w:lvl>
    <w:lvl w:ilvl="6" w:tplc="0C090001" w:tentative="1">
      <w:start w:val="1"/>
      <w:numFmt w:val="bullet"/>
      <w:lvlText w:val=""/>
      <w:lvlJc w:val="left"/>
      <w:pPr>
        <w:ind w:left="5100" w:hanging="360"/>
      </w:pPr>
      <w:rPr>
        <w:rFonts w:ascii="Symbol" w:hAnsi="Symbol" w:hint="default"/>
      </w:rPr>
    </w:lvl>
    <w:lvl w:ilvl="7" w:tplc="0C090003" w:tentative="1">
      <w:start w:val="1"/>
      <w:numFmt w:val="bullet"/>
      <w:lvlText w:val="o"/>
      <w:lvlJc w:val="left"/>
      <w:pPr>
        <w:ind w:left="5820" w:hanging="360"/>
      </w:pPr>
      <w:rPr>
        <w:rFonts w:ascii="Courier New" w:hAnsi="Courier New" w:cs="Courier New" w:hint="default"/>
      </w:rPr>
    </w:lvl>
    <w:lvl w:ilvl="8" w:tplc="0C090005" w:tentative="1">
      <w:start w:val="1"/>
      <w:numFmt w:val="bullet"/>
      <w:lvlText w:val=""/>
      <w:lvlJc w:val="left"/>
      <w:pPr>
        <w:ind w:left="6540" w:hanging="360"/>
      </w:pPr>
      <w:rPr>
        <w:rFonts w:ascii="Wingdings" w:hAnsi="Wingdings" w:hint="default"/>
      </w:rPr>
    </w:lvl>
  </w:abstractNum>
  <w:abstractNum w:abstractNumId="36" w15:restartNumberingAfterBreak="0">
    <w:nsid w:val="2ACD41D7"/>
    <w:multiLevelType w:val="hybridMultilevel"/>
    <w:tmpl w:val="B8763CB4"/>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37" w15:restartNumberingAfterBreak="0">
    <w:nsid w:val="2C1858A3"/>
    <w:multiLevelType w:val="hybridMultilevel"/>
    <w:tmpl w:val="D39EF93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8" w15:restartNumberingAfterBreak="0">
    <w:nsid w:val="318A392A"/>
    <w:multiLevelType w:val="hybridMultilevel"/>
    <w:tmpl w:val="A286999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9" w15:restartNumberingAfterBreak="0">
    <w:nsid w:val="31A12325"/>
    <w:multiLevelType w:val="hybridMultilevel"/>
    <w:tmpl w:val="FF0E5B48"/>
    <w:lvl w:ilvl="0" w:tplc="6D5E22D8">
      <w:start w:val="1"/>
      <w:numFmt w:val="bullet"/>
      <w:pStyle w:val="Bullet1G"/>
      <w:lvlText w:val="•"/>
      <w:lvlJc w:val="left"/>
      <w:pPr>
        <w:tabs>
          <w:tab w:val="num" w:pos="1701"/>
        </w:tabs>
        <w:ind w:left="1701" w:hanging="170"/>
      </w:pPr>
      <w:rPr>
        <w:rFonts w:ascii="Times New Roman" w:hAnsi="Times New Roman" w:cs="Times New Roman" w:hint="default"/>
        <w:b w:val="0"/>
        <w:i w:val="0"/>
        <w:sz w:val="20"/>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0" w15:restartNumberingAfterBreak="0">
    <w:nsid w:val="323C6135"/>
    <w:multiLevelType w:val="hybridMultilevel"/>
    <w:tmpl w:val="070A6B8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1" w15:restartNumberingAfterBreak="0">
    <w:nsid w:val="32675327"/>
    <w:multiLevelType w:val="hybridMultilevel"/>
    <w:tmpl w:val="9458648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2" w15:restartNumberingAfterBreak="0">
    <w:nsid w:val="334A5B31"/>
    <w:multiLevelType w:val="hybridMultilevel"/>
    <w:tmpl w:val="3D623218"/>
    <w:lvl w:ilvl="0" w:tplc="0C090001">
      <w:start w:val="1"/>
      <w:numFmt w:val="bullet"/>
      <w:lvlText w:val=""/>
      <w:lvlJc w:val="left"/>
      <w:pPr>
        <w:ind w:left="780" w:hanging="360"/>
      </w:pPr>
      <w:rPr>
        <w:rFonts w:ascii="Symbol" w:hAnsi="Symbol" w:hint="default"/>
      </w:rPr>
    </w:lvl>
    <w:lvl w:ilvl="1" w:tplc="0C090003" w:tentative="1">
      <w:start w:val="1"/>
      <w:numFmt w:val="bullet"/>
      <w:lvlText w:val="o"/>
      <w:lvlJc w:val="left"/>
      <w:pPr>
        <w:ind w:left="1500" w:hanging="360"/>
      </w:pPr>
      <w:rPr>
        <w:rFonts w:ascii="Courier New" w:hAnsi="Courier New" w:cs="Courier New" w:hint="default"/>
      </w:rPr>
    </w:lvl>
    <w:lvl w:ilvl="2" w:tplc="0C090005" w:tentative="1">
      <w:start w:val="1"/>
      <w:numFmt w:val="bullet"/>
      <w:lvlText w:val=""/>
      <w:lvlJc w:val="left"/>
      <w:pPr>
        <w:ind w:left="2220" w:hanging="360"/>
      </w:pPr>
      <w:rPr>
        <w:rFonts w:ascii="Wingdings" w:hAnsi="Wingdings" w:hint="default"/>
      </w:rPr>
    </w:lvl>
    <w:lvl w:ilvl="3" w:tplc="0C090001" w:tentative="1">
      <w:start w:val="1"/>
      <w:numFmt w:val="bullet"/>
      <w:lvlText w:val=""/>
      <w:lvlJc w:val="left"/>
      <w:pPr>
        <w:ind w:left="2940" w:hanging="360"/>
      </w:pPr>
      <w:rPr>
        <w:rFonts w:ascii="Symbol" w:hAnsi="Symbol" w:hint="default"/>
      </w:rPr>
    </w:lvl>
    <w:lvl w:ilvl="4" w:tplc="0C090003" w:tentative="1">
      <w:start w:val="1"/>
      <w:numFmt w:val="bullet"/>
      <w:lvlText w:val="o"/>
      <w:lvlJc w:val="left"/>
      <w:pPr>
        <w:ind w:left="3660" w:hanging="360"/>
      </w:pPr>
      <w:rPr>
        <w:rFonts w:ascii="Courier New" w:hAnsi="Courier New" w:cs="Courier New" w:hint="default"/>
      </w:rPr>
    </w:lvl>
    <w:lvl w:ilvl="5" w:tplc="0C090005" w:tentative="1">
      <w:start w:val="1"/>
      <w:numFmt w:val="bullet"/>
      <w:lvlText w:val=""/>
      <w:lvlJc w:val="left"/>
      <w:pPr>
        <w:ind w:left="4380" w:hanging="360"/>
      </w:pPr>
      <w:rPr>
        <w:rFonts w:ascii="Wingdings" w:hAnsi="Wingdings" w:hint="default"/>
      </w:rPr>
    </w:lvl>
    <w:lvl w:ilvl="6" w:tplc="0C090001" w:tentative="1">
      <w:start w:val="1"/>
      <w:numFmt w:val="bullet"/>
      <w:lvlText w:val=""/>
      <w:lvlJc w:val="left"/>
      <w:pPr>
        <w:ind w:left="5100" w:hanging="360"/>
      </w:pPr>
      <w:rPr>
        <w:rFonts w:ascii="Symbol" w:hAnsi="Symbol" w:hint="default"/>
      </w:rPr>
    </w:lvl>
    <w:lvl w:ilvl="7" w:tplc="0C090003" w:tentative="1">
      <w:start w:val="1"/>
      <w:numFmt w:val="bullet"/>
      <w:lvlText w:val="o"/>
      <w:lvlJc w:val="left"/>
      <w:pPr>
        <w:ind w:left="5820" w:hanging="360"/>
      </w:pPr>
      <w:rPr>
        <w:rFonts w:ascii="Courier New" w:hAnsi="Courier New" w:cs="Courier New" w:hint="default"/>
      </w:rPr>
    </w:lvl>
    <w:lvl w:ilvl="8" w:tplc="0C090005" w:tentative="1">
      <w:start w:val="1"/>
      <w:numFmt w:val="bullet"/>
      <w:lvlText w:val=""/>
      <w:lvlJc w:val="left"/>
      <w:pPr>
        <w:ind w:left="6540" w:hanging="360"/>
      </w:pPr>
      <w:rPr>
        <w:rFonts w:ascii="Wingdings" w:hAnsi="Wingdings" w:hint="default"/>
      </w:rPr>
    </w:lvl>
  </w:abstractNum>
  <w:abstractNum w:abstractNumId="43" w15:restartNumberingAfterBreak="0">
    <w:nsid w:val="34B95A52"/>
    <w:multiLevelType w:val="hybridMultilevel"/>
    <w:tmpl w:val="7A383FD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4" w15:restartNumberingAfterBreak="0">
    <w:nsid w:val="360D4DD8"/>
    <w:multiLevelType w:val="hybridMultilevel"/>
    <w:tmpl w:val="158E297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5" w15:restartNumberingAfterBreak="0">
    <w:nsid w:val="36965EDE"/>
    <w:multiLevelType w:val="hybridMultilevel"/>
    <w:tmpl w:val="80FA6C4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6" w15:restartNumberingAfterBreak="0">
    <w:nsid w:val="376B47A2"/>
    <w:multiLevelType w:val="hybridMultilevel"/>
    <w:tmpl w:val="892E175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7" w15:restartNumberingAfterBreak="0">
    <w:nsid w:val="389865BF"/>
    <w:multiLevelType w:val="hybridMultilevel"/>
    <w:tmpl w:val="3D2895F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8" w15:restartNumberingAfterBreak="0">
    <w:nsid w:val="3A645FD7"/>
    <w:multiLevelType w:val="hybridMultilevel"/>
    <w:tmpl w:val="0E44965A"/>
    <w:lvl w:ilvl="0" w:tplc="7756B950">
      <w:start w:val="1"/>
      <w:numFmt w:val="bullet"/>
      <w:lvlText w:val=""/>
      <w:lvlJc w:val="left"/>
      <w:pPr>
        <w:ind w:left="720" w:hanging="360"/>
      </w:pPr>
      <w:rPr>
        <w:rFonts w:ascii="Symbol" w:hAnsi="Symbol" w:hint="default"/>
        <w:color w:val="auto"/>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9" w15:restartNumberingAfterBreak="0">
    <w:nsid w:val="3B5973B5"/>
    <w:multiLevelType w:val="hybridMultilevel"/>
    <w:tmpl w:val="6036600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0" w15:restartNumberingAfterBreak="0">
    <w:nsid w:val="3BD35875"/>
    <w:multiLevelType w:val="hybridMultilevel"/>
    <w:tmpl w:val="F0F46E1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1" w15:restartNumberingAfterBreak="0">
    <w:nsid w:val="3C7B6E3E"/>
    <w:multiLevelType w:val="hybridMultilevel"/>
    <w:tmpl w:val="2BB2C2B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2" w15:restartNumberingAfterBreak="0">
    <w:nsid w:val="3D831C18"/>
    <w:multiLevelType w:val="hybridMultilevel"/>
    <w:tmpl w:val="E2E4BFE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3" w15:restartNumberingAfterBreak="0">
    <w:nsid w:val="3E383494"/>
    <w:multiLevelType w:val="hybridMultilevel"/>
    <w:tmpl w:val="7BE0B37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4" w15:restartNumberingAfterBreak="0">
    <w:nsid w:val="3EC42FE8"/>
    <w:multiLevelType w:val="multilevel"/>
    <w:tmpl w:val="0C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55" w15:restartNumberingAfterBreak="0">
    <w:nsid w:val="40566EB1"/>
    <w:multiLevelType w:val="hybridMultilevel"/>
    <w:tmpl w:val="AC6A041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6" w15:restartNumberingAfterBreak="0">
    <w:nsid w:val="422A778C"/>
    <w:multiLevelType w:val="hybridMultilevel"/>
    <w:tmpl w:val="C666C2C6"/>
    <w:lvl w:ilvl="0" w:tplc="968ACE88">
      <w:numFmt w:val="bullet"/>
      <w:lvlText w:val="-"/>
      <w:lvlJc w:val="left"/>
      <w:pPr>
        <w:ind w:left="720" w:hanging="360"/>
      </w:pPr>
      <w:rPr>
        <w:rFonts w:ascii="Open Sans" w:eastAsia="MS Mincho" w:hAnsi="Open Sans" w:cs="Open San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7" w15:restartNumberingAfterBreak="0">
    <w:nsid w:val="44A779F5"/>
    <w:multiLevelType w:val="hybridMultilevel"/>
    <w:tmpl w:val="FFC0F48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8" w15:restartNumberingAfterBreak="0">
    <w:nsid w:val="48AB17C5"/>
    <w:multiLevelType w:val="multilevel"/>
    <w:tmpl w:val="0CC41F7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9" w15:restartNumberingAfterBreak="0">
    <w:nsid w:val="491B4B3A"/>
    <w:multiLevelType w:val="hybridMultilevel"/>
    <w:tmpl w:val="5CA81EA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0" w15:restartNumberingAfterBreak="0">
    <w:nsid w:val="499522ED"/>
    <w:multiLevelType w:val="hybridMultilevel"/>
    <w:tmpl w:val="1AC43E4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1" w15:restartNumberingAfterBreak="0">
    <w:nsid w:val="49FF7A73"/>
    <w:multiLevelType w:val="multilevel"/>
    <w:tmpl w:val="B6127164"/>
    <w:lvl w:ilvl="0">
      <w:start w:val="11"/>
      <w:numFmt w:val="decimal"/>
      <w:lvlText w:val="%1"/>
      <w:lvlJc w:val="left"/>
      <w:pPr>
        <w:tabs>
          <w:tab w:val="num" w:pos="851"/>
        </w:tabs>
        <w:ind w:left="851" w:hanging="851"/>
      </w:pPr>
      <w:rPr>
        <w:rFonts w:hint="default"/>
      </w:rPr>
    </w:lvl>
    <w:lvl w:ilvl="1">
      <w:start w:val="1"/>
      <w:numFmt w:val="decimal"/>
      <w:lvlText w:val="%1.%2"/>
      <w:lvlJc w:val="left"/>
      <w:pPr>
        <w:tabs>
          <w:tab w:val="num" w:pos="851"/>
        </w:tabs>
        <w:ind w:left="851" w:hanging="851"/>
      </w:pPr>
      <w:rPr>
        <w:rFonts w:hint="default"/>
        <w:b/>
        <w:bCs w:val="0"/>
      </w:rPr>
    </w:lvl>
    <w:lvl w:ilvl="2">
      <w:start w:val="1"/>
      <w:numFmt w:val="lowerLetter"/>
      <w:pStyle w:val="Heading3"/>
      <w:lvlText w:val="(%3)"/>
      <w:lvlJc w:val="left"/>
      <w:pPr>
        <w:tabs>
          <w:tab w:val="num" w:pos="851"/>
        </w:tabs>
        <w:ind w:left="851" w:hanging="851"/>
      </w:pPr>
      <w:rPr>
        <w:rFonts w:hint="default"/>
      </w:rPr>
    </w:lvl>
    <w:lvl w:ilvl="3">
      <w:start w:val="1"/>
      <w:numFmt w:val="lowerRoman"/>
      <w:lvlText w:val="(%4)"/>
      <w:lvlJc w:val="left"/>
      <w:pPr>
        <w:tabs>
          <w:tab w:val="num" w:pos="851"/>
        </w:tabs>
        <w:ind w:left="851" w:hanging="851"/>
      </w:pPr>
      <w:rPr>
        <w:rFonts w:hint="default"/>
      </w:rPr>
    </w:lvl>
    <w:lvl w:ilvl="4">
      <w:start w:val="1"/>
      <w:numFmt w:val="decimal"/>
      <w:lvlText w:val="%1.%2.%3.%4.%5"/>
      <w:lvlJc w:val="left"/>
      <w:pPr>
        <w:tabs>
          <w:tab w:val="num" w:pos="0"/>
        </w:tabs>
        <w:ind w:left="1008" w:hanging="1008"/>
      </w:pPr>
      <w:rPr>
        <w:rFonts w:hint="default"/>
      </w:rPr>
    </w:lvl>
    <w:lvl w:ilvl="5">
      <w:start w:val="1"/>
      <w:numFmt w:val="decimal"/>
      <w:lvlText w:val="%1.%2.%3.%4.%5.%6"/>
      <w:lvlJc w:val="left"/>
      <w:pPr>
        <w:tabs>
          <w:tab w:val="num" w:pos="0"/>
        </w:tabs>
        <w:ind w:left="1152" w:hanging="1152"/>
      </w:pPr>
      <w:rPr>
        <w:rFonts w:hint="default"/>
      </w:rPr>
    </w:lvl>
    <w:lvl w:ilvl="6">
      <w:start w:val="1"/>
      <w:numFmt w:val="decimal"/>
      <w:lvlText w:val="%1.%2.%3.%4.%5.%6.%7"/>
      <w:lvlJc w:val="left"/>
      <w:pPr>
        <w:tabs>
          <w:tab w:val="num" w:pos="0"/>
        </w:tabs>
        <w:ind w:left="1296" w:hanging="1296"/>
      </w:pPr>
      <w:rPr>
        <w:rFonts w:hint="default"/>
      </w:rPr>
    </w:lvl>
    <w:lvl w:ilvl="7">
      <w:start w:val="1"/>
      <w:numFmt w:val="decimal"/>
      <w:lvlText w:val="%1.%2.%3.%4.%5.%6.%7.%8"/>
      <w:lvlJc w:val="left"/>
      <w:pPr>
        <w:tabs>
          <w:tab w:val="num" w:pos="0"/>
        </w:tabs>
        <w:ind w:left="1440" w:hanging="1440"/>
      </w:pPr>
      <w:rPr>
        <w:rFonts w:hint="default"/>
      </w:rPr>
    </w:lvl>
    <w:lvl w:ilvl="8">
      <w:start w:val="1"/>
      <w:numFmt w:val="decimal"/>
      <w:lvlText w:val="%1.%2.%3.%4.%5.%6.%7.%8.%9"/>
      <w:lvlJc w:val="left"/>
      <w:pPr>
        <w:tabs>
          <w:tab w:val="num" w:pos="0"/>
        </w:tabs>
        <w:ind w:left="1584" w:hanging="1584"/>
      </w:pPr>
      <w:rPr>
        <w:rFonts w:hint="default"/>
      </w:rPr>
    </w:lvl>
  </w:abstractNum>
  <w:abstractNum w:abstractNumId="62" w15:restartNumberingAfterBreak="0">
    <w:nsid w:val="4D1860D9"/>
    <w:multiLevelType w:val="hybridMultilevel"/>
    <w:tmpl w:val="5F0A857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3" w15:restartNumberingAfterBreak="0">
    <w:nsid w:val="4D560ED1"/>
    <w:multiLevelType w:val="hybridMultilevel"/>
    <w:tmpl w:val="514674E4"/>
    <w:lvl w:ilvl="0" w:tplc="0C090001">
      <w:start w:val="1"/>
      <w:numFmt w:val="bullet"/>
      <w:lvlText w:val=""/>
      <w:lvlJc w:val="left"/>
      <w:pPr>
        <w:ind w:left="780" w:hanging="360"/>
      </w:pPr>
      <w:rPr>
        <w:rFonts w:ascii="Symbol" w:hAnsi="Symbol" w:hint="default"/>
      </w:rPr>
    </w:lvl>
    <w:lvl w:ilvl="1" w:tplc="0C090003" w:tentative="1">
      <w:start w:val="1"/>
      <w:numFmt w:val="bullet"/>
      <w:lvlText w:val="o"/>
      <w:lvlJc w:val="left"/>
      <w:pPr>
        <w:ind w:left="1500" w:hanging="360"/>
      </w:pPr>
      <w:rPr>
        <w:rFonts w:ascii="Courier New" w:hAnsi="Courier New" w:cs="Courier New" w:hint="default"/>
      </w:rPr>
    </w:lvl>
    <w:lvl w:ilvl="2" w:tplc="0C090005" w:tentative="1">
      <w:start w:val="1"/>
      <w:numFmt w:val="bullet"/>
      <w:lvlText w:val=""/>
      <w:lvlJc w:val="left"/>
      <w:pPr>
        <w:ind w:left="2220" w:hanging="360"/>
      </w:pPr>
      <w:rPr>
        <w:rFonts w:ascii="Wingdings" w:hAnsi="Wingdings" w:hint="default"/>
      </w:rPr>
    </w:lvl>
    <w:lvl w:ilvl="3" w:tplc="0C090001" w:tentative="1">
      <w:start w:val="1"/>
      <w:numFmt w:val="bullet"/>
      <w:lvlText w:val=""/>
      <w:lvlJc w:val="left"/>
      <w:pPr>
        <w:ind w:left="2940" w:hanging="360"/>
      </w:pPr>
      <w:rPr>
        <w:rFonts w:ascii="Symbol" w:hAnsi="Symbol" w:hint="default"/>
      </w:rPr>
    </w:lvl>
    <w:lvl w:ilvl="4" w:tplc="0C090003" w:tentative="1">
      <w:start w:val="1"/>
      <w:numFmt w:val="bullet"/>
      <w:lvlText w:val="o"/>
      <w:lvlJc w:val="left"/>
      <w:pPr>
        <w:ind w:left="3660" w:hanging="360"/>
      </w:pPr>
      <w:rPr>
        <w:rFonts w:ascii="Courier New" w:hAnsi="Courier New" w:cs="Courier New" w:hint="default"/>
      </w:rPr>
    </w:lvl>
    <w:lvl w:ilvl="5" w:tplc="0C090005" w:tentative="1">
      <w:start w:val="1"/>
      <w:numFmt w:val="bullet"/>
      <w:lvlText w:val=""/>
      <w:lvlJc w:val="left"/>
      <w:pPr>
        <w:ind w:left="4380" w:hanging="360"/>
      </w:pPr>
      <w:rPr>
        <w:rFonts w:ascii="Wingdings" w:hAnsi="Wingdings" w:hint="default"/>
      </w:rPr>
    </w:lvl>
    <w:lvl w:ilvl="6" w:tplc="0C090001" w:tentative="1">
      <w:start w:val="1"/>
      <w:numFmt w:val="bullet"/>
      <w:lvlText w:val=""/>
      <w:lvlJc w:val="left"/>
      <w:pPr>
        <w:ind w:left="5100" w:hanging="360"/>
      </w:pPr>
      <w:rPr>
        <w:rFonts w:ascii="Symbol" w:hAnsi="Symbol" w:hint="default"/>
      </w:rPr>
    </w:lvl>
    <w:lvl w:ilvl="7" w:tplc="0C090003" w:tentative="1">
      <w:start w:val="1"/>
      <w:numFmt w:val="bullet"/>
      <w:lvlText w:val="o"/>
      <w:lvlJc w:val="left"/>
      <w:pPr>
        <w:ind w:left="5820" w:hanging="360"/>
      </w:pPr>
      <w:rPr>
        <w:rFonts w:ascii="Courier New" w:hAnsi="Courier New" w:cs="Courier New" w:hint="default"/>
      </w:rPr>
    </w:lvl>
    <w:lvl w:ilvl="8" w:tplc="0C090005" w:tentative="1">
      <w:start w:val="1"/>
      <w:numFmt w:val="bullet"/>
      <w:lvlText w:val=""/>
      <w:lvlJc w:val="left"/>
      <w:pPr>
        <w:ind w:left="6540" w:hanging="360"/>
      </w:pPr>
      <w:rPr>
        <w:rFonts w:ascii="Wingdings" w:hAnsi="Wingdings" w:hint="default"/>
      </w:rPr>
    </w:lvl>
  </w:abstractNum>
  <w:abstractNum w:abstractNumId="64" w15:restartNumberingAfterBreak="0">
    <w:nsid w:val="4E4322A8"/>
    <w:multiLevelType w:val="multilevel"/>
    <w:tmpl w:val="0C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216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324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4320"/>
        </w:tabs>
        <w:ind w:left="3744" w:hanging="1224"/>
      </w:pPr>
    </w:lvl>
    <w:lvl w:ilvl="8">
      <w:start w:val="1"/>
      <w:numFmt w:val="decimal"/>
      <w:lvlText w:val="%1.%2.%3.%4.%5.%6.%7.%8.%9."/>
      <w:lvlJc w:val="left"/>
      <w:pPr>
        <w:tabs>
          <w:tab w:val="num" w:pos="5040"/>
        </w:tabs>
        <w:ind w:left="4320" w:hanging="1440"/>
      </w:pPr>
    </w:lvl>
  </w:abstractNum>
  <w:abstractNum w:abstractNumId="65" w15:restartNumberingAfterBreak="0">
    <w:nsid w:val="4F0659DB"/>
    <w:multiLevelType w:val="hybridMultilevel"/>
    <w:tmpl w:val="BDAAD66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6" w15:restartNumberingAfterBreak="0">
    <w:nsid w:val="505E5C5D"/>
    <w:multiLevelType w:val="hybridMultilevel"/>
    <w:tmpl w:val="2D5A3A8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7" w15:restartNumberingAfterBreak="0">
    <w:nsid w:val="51C81D92"/>
    <w:multiLevelType w:val="hybridMultilevel"/>
    <w:tmpl w:val="4E7C39D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8" w15:restartNumberingAfterBreak="0">
    <w:nsid w:val="530B14CC"/>
    <w:multiLevelType w:val="hybridMultilevel"/>
    <w:tmpl w:val="38B6F43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9" w15:restartNumberingAfterBreak="0">
    <w:nsid w:val="5320272F"/>
    <w:multiLevelType w:val="hybridMultilevel"/>
    <w:tmpl w:val="FB38584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0" w15:restartNumberingAfterBreak="0">
    <w:nsid w:val="53D37C69"/>
    <w:multiLevelType w:val="hybridMultilevel"/>
    <w:tmpl w:val="D19248A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1" w15:restartNumberingAfterBreak="0">
    <w:nsid w:val="54382D6E"/>
    <w:multiLevelType w:val="singleLevel"/>
    <w:tmpl w:val="315ABD1E"/>
    <w:lvl w:ilvl="0">
      <w:numFmt w:val="bullet"/>
      <w:pStyle w:val="ListBullet"/>
      <w:lvlText w:val=""/>
      <w:lvlJc w:val="left"/>
      <w:pPr>
        <w:tabs>
          <w:tab w:val="num" w:pos="340"/>
        </w:tabs>
        <w:ind w:left="340" w:hanging="340"/>
      </w:pPr>
      <w:rPr>
        <w:rFonts w:ascii="Symbol" w:hAnsi="Symbol" w:hint="default"/>
        <w:sz w:val="18"/>
      </w:rPr>
    </w:lvl>
  </w:abstractNum>
  <w:abstractNum w:abstractNumId="72" w15:restartNumberingAfterBreak="0">
    <w:nsid w:val="559754E5"/>
    <w:multiLevelType w:val="hybridMultilevel"/>
    <w:tmpl w:val="381ABC7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73" w15:restartNumberingAfterBreak="0">
    <w:nsid w:val="56A23D37"/>
    <w:multiLevelType w:val="hybridMultilevel"/>
    <w:tmpl w:val="7466F6EA"/>
    <w:lvl w:ilvl="0" w:tplc="0C090001">
      <w:start w:val="1"/>
      <w:numFmt w:val="bullet"/>
      <w:lvlText w:val=""/>
      <w:lvlJc w:val="left"/>
      <w:pPr>
        <w:ind w:left="780" w:hanging="360"/>
      </w:pPr>
      <w:rPr>
        <w:rFonts w:ascii="Symbol" w:hAnsi="Symbol" w:hint="default"/>
      </w:rPr>
    </w:lvl>
    <w:lvl w:ilvl="1" w:tplc="0C090003" w:tentative="1">
      <w:start w:val="1"/>
      <w:numFmt w:val="bullet"/>
      <w:lvlText w:val="o"/>
      <w:lvlJc w:val="left"/>
      <w:pPr>
        <w:ind w:left="1500" w:hanging="360"/>
      </w:pPr>
      <w:rPr>
        <w:rFonts w:ascii="Courier New" w:hAnsi="Courier New" w:cs="Courier New" w:hint="default"/>
      </w:rPr>
    </w:lvl>
    <w:lvl w:ilvl="2" w:tplc="0C090005" w:tentative="1">
      <w:start w:val="1"/>
      <w:numFmt w:val="bullet"/>
      <w:lvlText w:val=""/>
      <w:lvlJc w:val="left"/>
      <w:pPr>
        <w:ind w:left="2220" w:hanging="360"/>
      </w:pPr>
      <w:rPr>
        <w:rFonts w:ascii="Wingdings" w:hAnsi="Wingdings" w:hint="default"/>
      </w:rPr>
    </w:lvl>
    <w:lvl w:ilvl="3" w:tplc="0C090001" w:tentative="1">
      <w:start w:val="1"/>
      <w:numFmt w:val="bullet"/>
      <w:lvlText w:val=""/>
      <w:lvlJc w:val="left"/>
      <w:pPr>
        <w:ind w:left="2940" w:hanging="360"/>
      </w:pPr>
      <w:rPr>
        <w:rFonts w:ascii="Symbol" w:hAnsi="Symbol" w:hint="default"/>
      </w:rPr>
    </w:lvl>
    <w:lvl w:ilvl="4" w:tplc="0C090003" w:tentative="1">
      <w:start w:val="1"/>
      <w:numFmt w:val="bullet"/>
      <w:lvlText w:val="o"/>
      <w:lvlJc w:val="left"/>
      <w:pPr>
        <w:ind w:left="3660" w:hanging="360"/>
      </w:pPr>
      <w:rPr>
        <w:rFonts w:ascii="Courier New" w:hAnsi="Courier New" w:cs="Courier New" w:hint="default"/>
      </w:rPr>
    </w:lvl>
    <w:lvl w:ilvl="5" w:tplc="0C090005" w:tentative="1">
      <w:start w:val="1"/>
      <w:numFmt w:val="bullet"/>
      <w:lvlText w:val=""/>
      <w:lvlJc w:val="left"/>
      <w:pPr>
        <w:ind w:left="4380" w:hanging="360"/>
      </w:pPr>
      <w:rPr>
        <w:rFonts w:ascii="Wingdings" w:hAnsi="Wingdings" w:hint="default"/>
      </w:rPr>
    </w:lvl>
    <w:lvl w:ilvl="6" w:tplc="0C090001" w:tentative="1">
      <w:start w:val="1"/>
      <w:numFmt w:val="bullet"/>
      <w:lvlText w:val=""/>
      <w:lvlJc w:val="left"/>
      <w:pPr>
        <w:ind w:left="5100" w:hanging="360"/>
      </w:pPr>
      <w:rPr>
        <w:rFonts w:ascii="Symbol" w:hAnsi="Symbol" w:hint="default"/>
      </w:rPr>
    </w:lvl>
    <w:lvl w:ilvl="7" w:tplc="0C090003" w:tentative="1">
      <w:start w:val="1"/>
      <w:numFmt w:val="bullet"/>
      <w:lvlText w:val="o"/>
      <w:lvlJc w:val="left"/>
      <w:pPr>
        <w:ind w:left="5820" w:hanging="360"/>
      </w:pPr>
      <w:rPr>
        <w:rFonts w:ascii="Courier New" w:hAnsi="Courier New" w:cs="Courier New" w:hint="default"/>
      </w:rPr>
    </w:lvl>
    <w:lvl w:ilvl="8" w:tplc="0C090005" w:tentative="1">
      <w:start w:val="1"/>
      <w:numFmt w:val="bullet"/>
      <w:lvlText w:val=""/>
      <w:lvlJc w:val="left"/>
      <w:pPr>
        <w:ind w:left="6540" w:hanging="360"/>
      </w:pPr>
      <w:rPr>
        <w:rFonts w:ascii="Wingdings" w:hAnsi="Wingdings" w:hint="default"/>
      </w:rPr>
    </w:lvl>
  </w:abstractNum>
  <w:abstractNum w:abstractNumId="74" w15:restartNumberingAfterBreak="0">
    <w:nsid w:val="56CB66D7"/>
    <w:multiLevelType w:val="hybridMultilevel"/>
    <w:tmpl w:val="95E4F59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5" w15:restartNumberingAfterBreak="0">
    <w:nsid w:val="58E91E04"/>
    <w:multiLevelType w:val="hybridMultilevel"/>
    <w:tmpl w:val="7A72ED56"/>
    <w:lvl w:ilvl="0" w:tplc="8C2A94D4">
      <w:start w:val="1"/>
      <w:numFmt w:val="bullet"/>
      <w:lvlText w:val="•"/>
      <w:lvlJc w:val="left"/>
      <w:pPr>
        <w:ind w:left="744" w:hanging="360"/>
      </w:pPr>
      <w:rPr>
        <w:rFonts w:ascii="Arial" w:eastAsia="Arial" w:hAnsi="Arial" w:cs="Times New Roman" w:hint="default"/>
        <w:color w:val="231F20"/>
        <w:sz w:val="18"/>
        <w:szCs w:val="18"/>
      </w:rPr>
    </w:lvl>
    <w:lvl w:ilvl="1" w:tplc="2676FD7A">
      <w:start w:val="1"/>
      <w:numFmt w:val="bullet"/>
      <w:lvlText w:val="•"/>
      <w:lvlJc w:val="left"/>
      <w:pPr>
        <w:ind w:left="1222" w:hanging="360"/>
      </w:pPr>
    </w:lvl>
    <w:lvl w:ilvl="2" w:tplc="CEA65D6E">
      <w:start w:val="1"/>
      <w:numFmt w:val="bullet"/>
      <w:lvlText w:val="•"/>
      <w:lvlJc w:val="left"/>
      <w:pPr>
        <w:ind w:left="2045" w:hanging="360"/>
      </w:pPr>
    </w:lvl>
    <w:lvl w:ilvl="3" w:tplc="D0F60002">
      <w:start w:val="1"/>
      <w:numFmt w:val="bullet"/>
      <w:lvlText w:val="•"/>
      <w:lvlJc w:val="left"/>
      <w:pPr>
        <w:ind w:left="2867" w:hanging="360"/>
      </w:pPr>
    </w:lvl>
    <w:lvl w:ilvl="4" w:tplc="9CBA0416">
      <w:start w:val="1"/>
      <w:numFmt w:val="bullet"/>
      <w:lvlText w:val="•"/>
      <w:lvlJc w:val="left"/>
      <w:pPr>
        <w:ind w:left="3690" w:hanging="360"/>
      </w:pPr>
    </w:lvl>
    <w:lvl w:ilvl="5" w:tplc="0E983448">
      <w:start w:val="1"/>
      <w:numFmt w:val="bullet"/>
      <w:lvlText w:val="•"/>
      <w:lvlJc w:val="left"/>
      <w:pPr>
        <w:ind w:left="4512" w:hanging="360"/>
      </w:pPr>
    </w:lvl>
    <w:lvl w:ilvl="6" w:tplc="162037DA">
      <w:start w:val="1"/>
      <w:numFmt w:val="bullet"/>
      <w:lvlText w:val="•"/>
      <w:lvlJc w:val="left"/>
      <w:pPr>
        <w:ind w:left="5335" w:hanging="360"/>
      </w:pPr>
    </w:lvl>
    <w:lvl w:ilvl="7" w:tplc="1C926DA6">
      <w:start w:val="1"/>
      <w:numFmt w:val="bullet"/>
      <w:lvlText w:val="•"/>
      <w:lvlJc w:val="left"/>
      <w:pPr>
        <w:ind w:left="6157" w:hanging="360"/>
      </w:pPr>
    </w:lvl>
    <w:lvl w:ilvl="8" w:tplc="E5883726">
      <w:start w:val="1"/>
      <w:numFmt w:val="bullet"/>
      <w:lvlText w:val="•"/>
      <w:lvlJc w:val="left"/>
      <w:pPr>
        <w:ind w:left="6980" w:hanging="360"/>
      </w:pPr>
    </w:lvl>
  </w:abstractNum>
  <w:abstractNum w:abstractNumId="76" w15:restartNumberingAfterBreak="0">
    <w:nsid w:val="5AC50C2F"/>
    <w:multiLevelType w:val="hybridMultilevel"/>
    <w:tmpl w:val="1026F8C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7" w15:restartNumberingAfterBreak="0">
    <w:nsid w:val="5CEC2011"/>
    <w:multiLevelType w:val="hybridMultilevel"/>
    <w:tmpl w:val="EFBECA5A"/>
    <w:lvl w:ilvl="0" w:tplc="04090001">
      <w:start w:val="1"/>
      <w:numFmt w:val="bullet"/>
      <w:lvlText w:val=""/>
      <w:lvlJc w:val="left"/>
      <w:pPr>
        <w:ind w:left="578" w:hanging="360"/>
      </w:pPr>
      <w:rPr>
        <w:rFonts w:ascii="Symbol" w:hAnsi="Symbol" w:hint="default"/>
      </w:rPr>
    </w:lvl>
    <w:lvl w:ilvl="1" w:tplc="04090003" w:tentative="1">
      <w:start w:val="1"/>
      <w:numFmt w:val="bullet"/>
      <w:lvlText w:val="o"/>
      <w:lvlJc w:val="left"/>
      <w:pPr>
        <w:ind w:left="1298" w:hanging="360"/>
      </w:pPr>
      <w:rPr>
        <w:rFonts w:ascii="Courier New" w:hAnsi="Courier New" w:cs="Courier New" w:hint="default"/>
      </w:rPr>
    </w:lvl>
    <w:lvl w:ilvl="2" w:tplc="04090005" w:tentative="1">
      <w:start w:val="1"/>
      <w:numFmt w:val="bullet"/>
      <w:lvlText w:val=""/>
      <w:lvlJc w:val="left"/>
      <w:pPr>
        <w:ind w:left="2018" w:hanging="360"/>
      </w:pPr>
      <w:rPr>
        <w:rFonts w:ascii="Wingdings" w:hAnsi="Wingdings" w:hint="default"/>
      </w:rPr>
    </w:lvl>
    <w:lvl w:ilvl="3" w:tplc="04090001" w:tentative="1">
      <w:start w:val="1"/>
      <w:numFmt w:val="bullet"/>
      <w:lvlText w:val=""/>
      <w:lvlJc w:val="left"/>
      <w:pPr>
        <w:ind w:left="2738" w:hanging="360"/>
      </w:pPr>
      <w:rPr>
        <w:rFonts w:ascii="Symbol" w:hAnsi="Symbol" w:hint="default"/>
      </w:rPr>
    </w:lvl>
    <w:lvl w:ilvl="4" w:tplc="04090003" w:tentative="1">
      <w:start w:val="1"/>
      <w:numFmt w:val="bullet"/>
      <w:lvlText w:val="o"/>
      <w:lvlJc w:val="left"/>
      <w:pPr>
        <w:ind w:left="3458" w:hanging="360"/>
      </w:pPr>
      <w:rPr>
        <w:rFonts w:ascii="Courier New" w:hAnsi="Courier New" w:cs="Courier New" w:hint="default"/>
      </w:rPr>
    </w:lvl>
    <w:lvl w:ilvl="5" w:tplc="04090005" w:tentative="1">
      <w:start w:val="1"/>
      <w:numFmt w:val="bullet"/>
      <w:lvlText w:val=""/>
      <w:lvlJc w:val="left"/>
      <w:pPr>
        <w:ind w:left="4178" w:hanging="360"/>
      </w:pPr>
      <w:rPr>
        <w:rFonts w:ascii="Wingdings" w:hAnsi="Wingdings" w:hint="default"/>
      </w:rPr>
    </w:lvl>
    <w:lvl w:ilvl="6" w:tplc="04090001" w:tentative="1">
      <w:start w:val="1"/>
      <w:numFmt w:val="bullet"/>
      <w:lvlText w:val=""/>
      <w:lvlJc w:val="left"/>
      <w:pPr>
        <w:ind w:left="4898" w:hanging="360"/>
      </w:pPr>
      <w:rPr>
        <w:rFonts w:ascii="Symbol" w:hAnsi="Symbol" w:hint="default"/>
      </w:rPr>
    </w:lvl>
    <w:lvl w:ilvl="7" w:tplc="04090003" w:tentative="1">
      <w:start w:val="1"/>
      <w:numFmt w:val="bullet"/>
      <w:lvlText w:val="o"/>
      <w:lvlJc w:val="left"/>
      <w:pPr>
        <w:ind w:left="5618" w:hanging="360"/>
      </w:pPr>
      <w:rPr>
        <w:rFonts w:ascii="Courier New" w:hAnsi="Courier New" w:cs="Courier New" w:hint="default"/>
      </w:rPr>
    </w:lvl>
    <w:lvl w:ilvl="8" w:tplc="04090005" w:tentative="1">
      <w:start w:val="1"/>
      <w:numFmt w:val="bullet"/>
      <w:lvlText w:val=""/>
      <w:lvlJc w:val="left"/>
      <w:pPr>
        <w:ind w:left="6338" w:hanging="360"/>
      </w:pPr>
      <w:rPr>
        <w:rFonts w:ascii="Wingdings" w:hAnsi="Wingdings" w:hint="default"/>
      </w:rPr>
    </w:lvl>
  </w:abstractNum>
  <w:abstractNum w:abstractNumId="78" w15:restartNumberingAfterBreak="0">
    <w:nsid w:val="5D7E67E6"/>
    <w:multiLevelType w:val="hybridMultilevel"/>
    <w:tmpl w:val="F4669A56"/>
    <w:lvl w:ilvl="0" w:tplc="4C1C587A">
      <w:start w:val="1"/>
      <w:numFmt w:val="bullet"/>
      <w:lvlText w:val=""/>
      <w:lvlJc w:val="left"/>
      <w:pPr>
        <w:ind w:left="720" w:hanging="360"/>
      </w:pPr>
      <w:rPr>
        <w:rFonts w:ascii="Symbol" w:hAnsi="Symbol" w:hint="default"/>
        <w:color w:val="auto"/>
        <w:sz w:val="24"/>
        <w:szCs w:val="24"/>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9" w15:restartNumberingAfterBreak="0">
    <w:nsid w:val="5D932950"/>
    <w:multiLevelType w:val="hybridMultilevel"/>
    <w:tmpl w:val="40D6D770"/>
    <w:lvl w:ilvl="0" w:tplc="0C090001">
      <w:start w:val="1"/>
      <w:numFmt w:val="bullet"/>
      <w:lvlText w:val=""/>
      <w:lvlJc w:val="left"/>
      <w:pPr>
        <w:ind w:left="785" w:hanging="360"/>
      </w:pPr>
      <w:rPr>
        <w:rFonts w:ascii="Symbol" w:hAnsi="Symbol" w:hint="default"/>
      </w:rPr>
    </w:lvl>
    <w:lvl w:ilvl="1" w:tplc="0C090003" w:tentative="1">
      <w:start w:val="1"/>
      <w:numFmt w:val="bullet"/>
      <w:lvlText w:val="o"/>
      <w:lvlJc w:val="left"/>
      <w:pPr>
        <w:ind w:left="1505" w:hanging="360"/>
      </w:pPr>
      <w:rPr>
        <w:rFonts w:ascii="Courier New" w:hAnsi="Courier New" w:cs="Courier New" w:hint="default"/>
      </w:rPr>
    </w:lvl>
    <w:lvl w:ilvl="2" w:tplc="0C090005" w:tentative="1">
      <w:start w:val="1"/>
      <w:numFmt w:val="bullet"/>
      <w:lvlText w:val=""/>
      <w:lvlJc w:val="left"/>
      <w:pPr>
        <w:ind w:left="2225" w:hanging="360"/>
      </w:pPr>
      <w:rPr>
        <w:rFonts w:ascii="Wingdings" w:hAnsi="Wingdings" w:hint="default"/>
      </w:rPr>
    </w:lvl>
    <w:lvl w:ilvl="3" w:tplc="0C090001" w:tentative="1">
      <w:start w:val="1"/>
      <w:numFmt w:val="bullet"/>
      <w:lvlText w:val=""/>
      <w:lvlJc w:val="left"/>
      <w:pPr>
        <w:ind w:left="2945" w:hanging="360"/>
      </w:pPr>
      <w:rPr>
        <w:rFonts w:ascii="Symbol" w:hAnsi="Symbol" w:hint="default"/>
      </w:rPr>
    </w:lvl>
    <w:lvl w:ilvl="4" w:tplc="0C090003" w:tentative="1">
      <w:start w:val="1"/>
      <w:numFmt w:val="bullet"/>
      <w:lvlText w:val="o"/>
      <w:lvlJc w:val="left"/>
      <w:pPr>
        <w:ind w:left="3665" w:hanging="360"/>
      </w:pPr>
      <w:rPr>
        <w:rFonts w:ascii="Courier New" w:hAnsi="Courier New" w:cs="Courier New" w:hint="default"/>
      </w:rPr>
    </w:lvl>
    <w:lvl w:ilvl="5" w:tplc="0C090005" w:tentative="1">
      <w:start w:val="1"/>
      <w:numFmt w:val="bullet"/>
      <w:lvlText w:val=""/>
      <w:lvlJc w:val="left"/>
      <w:pPr>
        <w:ind w:left="4385" w:hanging="360"/>
      </w:pPr>
      <w:rPr>
        <w:rFonts w:ascii="Wingdings" w:hAnsi="Wingdings" w:hint="default"/>
      </w:rPr>
    </w:lvl>
    <w:lvl w:ilvl="6" w:tplc="0C090001" w:tentative="1">
      <w:start w:val="1"/>
      <w:numFmt w:val="bullet"/>
      <w:lvlText w:val=""/>
      <w:lvlJc w:val="left"/>
      <w:pPr>
        <w:ind w:left="5105" w:hanging="360"/>
      </w:pPr>
      <w:rPr>
        <w:rFonts w:ascii="Symbol" w:hAnsi="Symbol" w:hint="default"/>
      </w:rPr>
    </w:lvl>
    <w:lvl w:ilvl="7" w:tplc="0C090003" w:tentative="1">
      <w:start w:val="1"/>
      <w:numFmt w:val="bullet"/>
      <w:lvlText w:val="o"/>
      <w:lvlJc w:val="left"/>
      <w:pPr>
        <w:ind w:left="5825" w:hanging="360"/>
      </w:pPr>
      <w:rPr>
        <w:rFonts w:ascii="Courier New" w:hAnsi="Courier New" w:cs="Courier New" w:hint="default"/>
      </w:rPr>
    </w:lvl>
    <w:lvl w:ilvl="8" w:tplc="0C090005" w:tentative="1">
      <w:start w:val="1"/>
      <w:numFmt w:val="bullet"/>
      <w:lvlText w:val=""/>
      <w:lvlJc w:val="left"/>
      <w:pPr>
        <w:ind w:left="6545" w:hanging="360"/>
      </w:pPr>
      <w:rPr>
        <w:rFonts w:ascii="Wingdings" w:hAnsi="Wingdings" w:hint="default"/>
      </w:rPr>
    </w:lvl>
  </w:abstractNum>
  <w:abstractNum w:abstractNumId="80" w15:restartNumberingAfterBreak="0">
    <w:nsid w:val="5FBD2CE7"/>
    <w:multiLevelType w:val="hybridMultilevel"/>
    <w:tmpl w:val="3C8E78D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1" w15:restartNumberingAfterBreak="0">
    <w:nsid w:val="60265DDB"/>
    <w:multiLevelType w:val="hybridMultilevel"/>
    <w:tmpl w:val="D7E62B1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2" w15:restartNumberingAfterBreak="0">
    <w:nsid w:val="612F0E14"/>
    <w:multiLevelType w:val="hybridMultilevel"/>
    <w:tmpl w:val="C7D021D2"/>
    <w:lvl w:ilvl="0" w:tplc="1C52C0E8">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3" w15:restartNumberingAfterBreak="0">
    <w:nsid w:val="61387B40"/>
    <w:multiLevelType w:val="hybridMultilevel"/>
    <w:tmpl w:val="BC5230B8"/>
    <w:lvl w:ilvl="0" w:tplc="0C09000F">
      <w:start w:val="1"/>
      <w:numFmt w:val="decimal"/>
      <w:lvlText w:val="%1."/>
      <w:lvlJc w:val="left"/>
      <w:pPr>
        <w:ind w:left="720" w:hanging="360"/>
      </w:pPr>
    </w:lvl>
    <w:lvl w:ilvl="1" w:tplc="EA6815AA">
      <w:start w:val="1"/>
      <w:numFmt w:val="lowerLetter"/>
      <w:lvlText w:val="(%2)"/>
      <w:lvlJc w:val="left"/>
      <w:pPr>
        <w:ind w:left="1440" w:hanging="360"/>
      </w:pPr>
      <w:rPr>
        <w:rFonts w:hint="default"/>
      </w:rPr>
    </w:lvl>
    <w:lvl w:ilvl="2" w:tplc="7700D256">
      <w:start w:val="1"/>
      <w:numFmt w:val="lowerRoman"/>
      <w:lvlText w:val="%3."/>
      <w:lvlJc w:val="left"/>
      <w:pPr>
        <w:ind w:left="2700" w:hanging="720"/>
      </w:pPr>
      <w:rPr>
        <w:rFonts w:hint="default"/>
      </w:r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4" w15:restartNumberingAfterBreak="0">
    <w:nsid w:val="62D67BFC"/>
    <w:multiLevelType w:val="hybridMultilevel"/>
    <w:tmpl w:val="E152A6D2"/>
    <w:lvl w:ilvl="0" w:tplc="1C52C0E8">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5" w15:restartNumberingAfterBreak="0">
    <w:nsid w:val="63C42E83"/>
    <w:multiLevelType w:val="hybridMultilevel"/>
    <w:tmpl w:val="19EA9ED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86" w15:restartNumberingAfterBreak="0">
    <w:nsid w:val="6B351C5B"/>
    <w:multiLevelType w:val="hybridMultilevel"/>
    <w:tmpl w:val="2AE6301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7" w15:restartNumberingAfterBreak="0">
    <w:nsid w:val="6B9E6D70"/>
    <w:multiLevelType w:val="hybridMultilevel"/>
    <w:tmpl w:val="653AC0E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8" w15:restartNumberingAfterBreak="0">
    <w:nsid w:val="6DC61775"/>
    <w:multiLevelType w:val="hybridMultilevel"/>
    <w:tmpl w:val="224E757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9" w15:restartNumberingAfterBreak="0">
    <w:nsid w:val="6F9D30EC"/>
    <w:multiLevelType w:val="hybridMultilevel"/>
    <w:tmpl w:val="1F5214D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0" w15:restartNumberingAfterBreak="0">
    <w:nsid w:val="701063EB"/>
    <w:multiLevelType w:val="hybridMultilevel"/>
    <w:tmpl w:val="0C38430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1" w15:restartNumberingAfterBreak="0">
    <w:nsid w:val="71494FD5"/>
    <w:multiLevelType w:val="hybridMultilevel"/>
    <w:tmpl w:val="BD760CD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2" w15:restartNumberingAfterBreak="0">
    <w:nsid w:val="716511F5"/>
    <w:multiLevelType w:val="hybridMultilevel"/>
    <w:tmpl w:val="1BCA636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3" w15:restartNumberingAfterBreak="0">
    <w:nsid w:val="71866344"/>
    <w:multiLevelType w:val="hybridMultilevel"/>
    <w:tmpl w:val="06A2F8C8"/>
    <w:lvl w:ilvl="0" w:tplc="04090001">
      <w:start w:val="1"/>
      <w:numFmt w:val="bullet"/>
      <w:lvlText w:val=""/>
      <w:lvlJc w:val="left"/>
      <w:pPr>
        <w:ind w:left="780" w:hanging="360"/>
      </w:pPr>
      <w:rPr>
        <w:rFonts w:ascii="Symbol" w:hAnsi="Symbol" w:hint="default"/>
      </w:rPr>
    </w:lvl>
    <w:lvl w:ilvl="1" w:tplc="04090003" w:tentative="1">
      <w:start w:val="1"/>
      <w:numFmt w:val="bullet"/>
      <w:lvlText w:val="o"/>
      <w:lvlJc w:val="left"/>
      <w:pPr>
        <w:ind w:left="1500" w:hanging="360"/>
      </w:pPr>
      <w:rPr>
        <w:rFonts w:ascii="Courier New" w:hAnsi="Courier New" w:cs="Courier New" w:hint="default"/>
      </w:rPr>
    </w:lvl>
    <w:lvl w:ilvl="2" w:tplc="04090005" w:tentative="1">
      <w:start w:val="1"/>
      <w:numFmt w:val="bullet"/>
      <w:lvlText w:val=""/>
      <w:lvlJc w:val="left"/>
      <w:pPr>
        <w:ind w:left="2220" w:hanging="360"/>
      </w:pPr>
      <w:rPr>
        <w:rFonts w:ascii="Wingdings" w:hAnsi="Wingdings" w:hint="default"/>
      </w:rPr>
    </w:lvl>
    <w:lvl w:ilvl="3" w:tplc="04090001" w:tentative="1">
      <w:start w:val="1"/>
      <w:numFmt w:val="bullet"/>
      <w:lvlText w:val=""/>
      <w:lvlJc w:val="left"/>
      <w:pPr>
        <w:ind w:left="2940" w:hanging="360"/>
      </w:pPr>
      <w:rPr>
        <w:rFonts w:ascii="Symbol" w:hAnsi="Symbol" w:hint="default"/>
      </w:rPr>
    </w:lvl>
    <w:lvl w:ilvl="4" w:tplc="04090003" w:tentative="1">
      <w:start w:val="1"/>
      <w:numFmt w:val="bullet"/>
      <w:lvlText w:val="o"/>
      <w:lvlJc w:val="left"/>
      <w:pPr>
        <w:ind w:left="3660" w:hanging="360"/>
      </w:pPr>
      <w:rPr>
        <w:rFonts w:ascii="Courier New" w:hAnsi="Courier New" w:cs="Courier New" w:hint="default"/>
      </w:rPr>
    </w:lvl>
    <w:lvl w:ilvl="5" w:tplc="04090005" w:tentative="1">
      <w:start w:val="1"/>
      <w:numFmt w:val="bullet"/>
      <w:lvlText w:val=""/>
      <w:lvlJc w:val="left"/>
      <w:pPr>
        <w:ind w:left="4380" w:hanging="360"/>
      </w:pPr>
      <w:rPr>
        <w:rFonts w:ascii="Wingdings" w:hAnsi="Wingdings" w:hint="default"/>
      </w:rPr>
    </w:lvl>
    <w:lvl w:ilvl="6" w:tplc="04090001" w:tentative="1">
      <w:start w:val="1"/>
      <w:numFmt w:val="bullet"/>
      <w:lvlText w:val=""/>
      <w:lvlJc w:val="left"/>
      <w:pPr>
        <w:ind w:left="5100" w:hanging="360"/>
      </w:pPr>
      <w:rPr>
        <w:rFonts w:ascii="Symbol" w:hAnsi="Symbol" w:hint="default"/>
      </w:rPr>
    </w:lvl>
    <w:lvl w:ilvl="7" w:tplc="04090003" w:tentative="1">
      <w:start w:val="1"/>
      <w:numFmt w:val="bullet"/>
      <w:lvlText w:val="o"/>
      <w:lvlJc w:val="left"/>
      <w:pPr>
        <w:ind w:left="5820" w:hanging="360"/>
      </w:pPr>
      <w:rPr>
        <w:rFonts w:ascii="Courier New" w:hAnsi="Courier New" w:cs="Courier New" w:hint="default"/>
      </w:rPr>
    </w:lvl>
    <w:lvl w:ilvl="8" w:tplc="04090005" w:tentative="1">
      <w:start w:val="1"/>
      <w:numFmt w:val="bullet"/>
      <w:lvlText w:val=""/>
      <w:lvlJc w:val="left"/>
      <w:pPr>
        <w:ind w:left="6540" w:hanging="360"/>
      </w:pPr>
      <w:rPr>
        <w:rFonts w:ascii="Wingdings" w:hAnsi="Wingdings" w:hint="default"/>
      </w:rPr>
    </w:lvl>
  </w:abstractNum>
  <w:abstractNum w:abstractNumId="94" w15:restartNumberingAfterBreak="0">
    <w:nsid w:val="744E3652"/>
    <w:multiLevelType w:val="hybridMultilevel"/>
    <w:tmpl w:val="78A003B0"/>
    <w:lvl w:ilvl="0" w:tplc="E8AE1EEA">
      <w:start w:val="1"/>
      <w:numFmt w:val="decimal"/>
      <w:pStyle w:val="Heading5"/>
      <w:lvlText w:val="%1."/>
      <w:lvlJc w:val="left"/>
      <w:pPr>
        <w:ind w:left="652" w:hanging="510"/>
      </w:pPr>
      <w:rPr>
        <w:rFonts w:ascii="Open Sans" w:hAnsi="Open Sans" w:cs="Open Sans" w:hint="default"/>
        <w:b w:val="0"/>
        <w:color w:val="auto"/>
        <w:sz w:val="24"/>
        <w:szCs w:val="24"/>
      </w:rPr>
    </w:lvl>
    <w:lvl w:ilvl="1" w:tplc="0C090019" w:tentative="1">
      <w:start w:val="1"/>
      <w:numFmt w:val="lowerLetter"/>
      <w:lvlText w:val="%2."/>
      <w:lvlJc w:val="left"/>
      <w:pPr>
        <w:ind w:left="1100" w:hanging="360"/>
      </w:pPr>
    </w:lvl>
    <w:lvl w:ilvl="2" w:tplc="0C09001B" w:tentative="1">
      <w:start w:val="1"/>
      <w:numFmt w:val="lowerRoman"/>
      <w:lvlText w:val="%3."/>
      <w:lvlJc w:val="right"/>
      <w:pPr>
        <w:ind w:left="1820" w:hanging="180"/>
      </w:pPr>
    </w:lvl>
    <w:lvl w:ilvl="3" w:tplc="0C09000F" w:tentative="1">
      <w:start w:val="1"/>
      <w:numFmt w:val="decimal"/>
      <w:lvlText w:val="%4."/>
      <w:lvlJc w:val="left"/>
      <w:pPr>
        <w:ind w:left="2540" w:hanging="360"/>
      </w:pPr>
    </w:lvl>
    <w:lvl w:ilvl="4" w:tplc="0C090019" w:tentative="1">
      <w:start w:val="1"/>
      <w:numFmt w:val="lowerLetter"/>
      <w:lvlText w:val="%5."/>
      <w:lvlJc w:val="left"/>
      <w:pPr>
        <w:ind w:left="3260" w:hanging="360"/>
      </w:pPr>
    </w:lvl>
    <w:lvl w:ilvl="5" w:tplc="0C09001B" w:tentative="1">
      <w:start w:val="1"/>
      <w:numFmt w:val="lowerRoman"/>
      <w:lvlText w:val="%6."/>
      <w:lvlJc w:val="right"/>
      <w:pPr>
        <w:ind w:left="3980" w:hanging="180"/>
      </w:pPr>
    </w:lvl>
    <w:lvl w:ilvl="6" w:tplc="0C09000F" w:tentative="1">
      <w:start w:val="1"/>
      <w:numFmt w:val="decimal"/>
      <w:lvlText w:val="%7."/>
      <w:lvlJc w:val="left"/>
      <w:pPr>
        <w:ind w:left="4700" w:hanging="360"/>
      </w:pPr>
    </w:lvl>
    <w:lvl w:ilvl="7" w:tplc="0C090019" w:tentative="1">
      <w:start w:val="1"/>
      <w:numFmt w:val="lowerLetter"/>
      <w:lvlText w:val="%8."/>
      <w:lvlJc w:val="left"/>
      <w:pPr>
        <w:ind w:left="5420" w:hanging="360"/>
      </w:pPr>
    </w:lvl>
    <w:lvl w:ilvl="8" w:tplc="0C09001B" w:tentative="1">
      <w:start w:val="1"/>
      <w:numFmt w:val="lowerRoman"/>
      <w:lvlText w:val="%9."/>
      <w:lvlJc w:val="right"/>
      <w:pPr>
        <w:ind w:left="6140" w:hanging="180"/>
      </w:pPr>
    </w:lvl>
  </w:abstractNum>
  <w:abstractNum w:abstractNumId="95" w15:restartNumberingAfterBreak="0">
    <w:nsid w:val="75742D6D"/>
    <w:multiLevelType w:val="hybridMultilevel"/>
    <w:tmpl w:val="D1903BE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6" w15:restartNumberingAfterBreak="0">
    <w:nsid w:val="75DF3102"/>
    <w:multiLevelType w:val="hybridMultilevel"/>
    <w:tmpl w:val="C61CA85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7" w15:restartNumberingAfterBreak="0">
    <w:nsid w:val="76EF073C"/>
    <w:multiLevelType w:val="hybridMultilevel"/>
    <w:tmpl w:val="4DE0F37C"/>
    <w:lvl w:ilvl="0" w:tplc="0C090001">
      <w:start w:val="1"/>
      <w:numFmt w:val="bullet"/>
      <w:lvlText w:val=""/>
      <w:lvlJc w:val="left"/>
      <w:pPr>
        <w:ind w:left="1077" w:hanging="360"/>
      </w:pPr>
      <w:rPr>
        <w:rFonts w:ascii="Symbol" w:hAnsi="Symbol" w:hint="default"/>
      </w:rPr>
    </w:lvl>
    <w:lvl w:ilvl="1" w:tplc="0C090003" w:tentative="1">
      <w:start w:val="1"/>
      <w:numFmt w:val="bullet"/>
      <w:lvlText w:val="o"/>
      <w:lvlJc w:val="left"/>
      <w:pPr>
        <w:ind w:left="1797" w:hanging="360"/>
      </w:pPr>
      <w:rPr>
        <w:rFonts w:ascii="Courier New" w:hAnsi="Courier New" w:cs="Courier New" w:hint="default"/>
      </w:rPr>
    </w:lvl>
    <w:lvl w:ilvl="2" w:tplc="0C090005" w:tentative="1">
      <w:start w:val="1"/>
      <w:numFmt w:val="bullet"/>
      <w:lvlText w:val=""/>
      <w:lvlJc w:val="left"/>
      <w:pPr>
        <w:ind w:left="2517" w:hanging="360"/>
      </w:pPr>
      <w:rPr>
        <w:rFonts w:ascii="Wingdings" w:hAnsi="Wingdings" w:hint="default"/>
      </w:rPr>
    </w:lvl>
    <w:lvl w:ilvl="3" w:tplc="0C090001" w:tentative="1">
      <w:start w:val="1"/>
      <w:numFmt w:val="bullet"/>
      <w:lvlText w:val=""/>
      <w:lvlJc w:val="left"/>
      <w:pPr>
        <w:ind w:left="3237" w:hanging="360"/>
      </w:pPr>
      <w:rPr>
        <w:rFonts w:ascii="Symbol" w:hAnsi="Symbol" w:hint="default"/>
      </w:rPr>
    </w:lvl>
    <w:lvl w:ilvl="4" w:tplc="0C090003" w:tentative="1">
      <w:start w:val="1"/>
      <w:numFmt w:val="bullet"/>
      <w:lvlText w:val="o"/>
      <w:lvlJc w:val="left"/>
      <w:pPr>
        <w:ind w:left="3957" w:hanging="360"/>
      </w:pPr>
      <w:rPr>
        <w:rFonts w:ascii="Courier New" w:hAnsi="Courier New" w:cs="Courier New" w:hint="default"/>
      </w:rPr>
    </w:lvl>
    <w:lvl w:ilvl="5" w:tplc="0C090005" w:tentative="1">
      <w:start w:val="1"/>
      <w:numFmt w:val="bullet"/>
      <w:lvlText w:val=""/>
      <w:lvlJc w:val="left"/>
      <w:pPr>
        <w:ind w:left="4677" w:hanging="360"/>
      </w:pPr>
      <w:rPr>
        <w:rFonts w:ascii="Wingdings" w:hAnsi="Wingdings" w:hint="default"/>
      </w:rPr>
    </w:lvl>
    <w:lvl w:ilvl="6" w:tplc="0C090001" w:tentative="1">
      <w:start w:val="1"/>
      <w:numFmt w:val="bullet"/>
      <w:lvlText w:val=""/>
      <w:lvlJc w:val="left"/>
      <w:pPr>
        <w:ind w:left="5397" w:hanging="360"/>
      </w:pPr>
      <w:rPr>
        <w:rFonts w:ascii="Symbol" w:hAnsi="Symbol" w:hint="default"/>
      </w:rPr>
    </w:lvl>
    <w:lvl w:ilvl="7" w:tplc="0C090003" w:tentative="1">
      <w:start w:val="1"/>
      <w:numFmt w:val="bullet"/>
      <w:lvlText w:val="o"/>
      <w:lvlJc w:val="left"/>
      <w:pPr>
        <w:ind w:left="6117" w:hanging="360"/>
      </w:pPr>
      <w:rPr>
        <w:rFonts w:ascii="Courier New" w:hAnsi="Courier New" w:cs="Courier New" w:hint="default"/>
      </w:rPr>
    </w:lvl>
    <w:lvl w:ilvl="8" w:tplc="0C090005" w:tentative="1">
      <w:start w:val="1"/>
      <w:numFmt w:val="bullet"/>
      <w:lvlText w:val=""/>
      <w:lvlJc w:val="left"/>
      <w:pPr>
        <w:ind w:left="6837" w:hanging="360"/>
      </w:pPr>
      <w:rPr>
        <w:rFonts w:ascii="Wingdings" w:hAnsi="Wingdings" w:hint="default"/>
      </w:rPr>
    </w:lvl>
  </w:abstractNum>
  <w:abstractNum w:abstractNumId="98" w15:restartNumberingAfterBreak="0">
    <w:nsid w:val="79156881"/>
    <w:multiLevelType w:val="hybridMultilevel"/>
    <w:tmpl w:val="80942368"/>
    <w:lvl w:ilvl="0" w:tplc="0C090001">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99" w15:restartNumberingAfterBreak="0">
    <w:nsid w:val="793C3E07"/>
    <w:multiLevelType w:val="hybridMultilevel"/>
    <w:tmpl w:val="6CF2DF5C"/>
    <w:lvl w:ilvl="0" w:tplc="69B263CC">
      <w:start w:val="1"/>
      <w:numFmt w:val="bullet"/>
      <w:pStyle w:val="Heading7"/>
      <w:lvlText w:val=""/>
      <w:lvlJc w:val="left"/>
      <w:pPr>
        <w:ind w:left="1069" w:hanging="360"/>
      </w:pPr>
      <w:rPr>
        <w:rFonts w:ascii="Symbol" w:hAnsi="Symbol" w:hint="default"/>
      </w:rPr>
    </w:lvl>
    <w:lvl w:ilvl="1" w:tplc="0C090003" w:tentative="1">
      <w:start w:val="1"/>
      <w:numFmt w:val="bullet"/>
      <w:lvlText w:val="o"/>
      <w:lvlJc w:val="left"/>
      <w:pPr>
        <w:ind w:left="1789" w:hanging="360"/>
      </w:pPr>
      <w:rPr>
        <w:rFonts w:ascii="Courier New" w:hAnsi="Courier New" w:cs="Courier New" w:hint="default"/>
      </w:rPr>
    </w:lvl>
    <w:lvl w:ilvl="2" w:tplc="0C090005" w:tentative="1">
      <w:start w:val="1"/>
      <w:numFmt w:val="bullet"/>
      <w:lvlText w:val=""/>
      <w:lvlJc w:val="left"/>
      <w:pPr>
        <w:ind w:left="2509" w:hanging="360"/>
      </w:pPr>
      <w:rPr>
        <w:rFonts w:ascii="Wingdings" w:hAnsi="Wingdings" w:hint="default"/>
      </w:rPr>
    </w:lvl>
    <w:lvl w:ilvl="3" w:tplc="0C090001" w:tentative="1">
      <w:start w:val="1"/>
      <w:numFmt w:val="bullet"/>
      <w:lvlText w:val=""/>
      <w:lvlJc w:val="left"/>
      <w:pPr>
        <w:ind w:left="3229" w:hanging="360"/>
      </w:pPr>
      <w:rPr>
        <w:rFonts w:ascii="Symbol" w:hAnsi="Symbol" w:hint="default"/>
      </w:rPr>
    </w:lvl>
    <w:lvl w:ilvl="4" w:tplc="0C090003" w:tentative="1">
      <w:start w:val="1"/>
      <w:numFmt w:val="bullet"/>
      <w:lvlText w:val="o"/>
      <w:lvlJc w:val="left"/>
      <w:pPr>
        <w:ind w:left="3949" w:hanging="360"/>
      </w:pPr>
      <w:rPr>
        <w:rFonts w:ascii="Courier New" w:hAnsi="Courier New" w:cs="Courier New" w:hint="default"/>
      </w:rPr>
    </w:lvl>
    <w:lvl w:ilvl="5" w:tplc="0C090005" w:tentative="1">
      <w:start w:val="1"/>
      <w:numFmt w:val="bullet"/>
      <w:lvlText w:val=""/>
      <w:lvlJc w:val="left"/>
      <w:pPr>
        <w:ind w:left="4669" w:hanging="360"/>
      </w:pPr>
      <w:rPr>
        <w:rFonts w:ascii="Wingdings" w:hAnsi="Wingdings" w:hint="default"/>
      </w:rPr>
    </w:lvl>
    <w:lvl w:ilvl="6" w:tplc="0C090001">
      <w:start w:val="1"/>
      <w:numFmt w:val="bullet"/>
      <w:lvlText w:val=""/>
      <w:lvlJc w:val="left"/>
      <w:pPr>
        <w:ind w:left="5389" w:hanging="360"/>
      </w:pPr>
      <w:rPr>
        <w:rFonts w:ascii="Symbol" w:hAnsi="Symbol" w:hint="default"/>
      </w:rPr>
    </w:lvl>
    <w:lvl w:ilvl="7" w:tplc="0C090003" w:tentative="1">
      <w:start w:val="1"/>
      <w:numFmt w:val="bullet"/>
      <w:lvlText w:val="o"/>
      <w:lvlJc w:val="left"/>
      <w:pPr>
        <w:ind w:left="6109" w:hanging="360"/>
      </w:pPr>
      <w:rPr>
        <w:rFonts w:ascii="Courier New" w:hAnsi="Courier New" w:cs="Courier New" w:hint="default"/>
      </w:rPr>
    </w:lvl>
    <w:lvl w:ilvl="8" w:tplc="0C090005" w:tentative="1">
      <w:start w:val="1"/>
      <w:numFmt w:val="bullet"/>
      <w:lvlText w:val=""/>
      <w:lvlJc w:val="left"/>
      <w:pPr>
        <w:ind w:left="6829" w:hanging="360"/>
      </w:pPr>
      <w:rPr>
        <w:rFonts w:ascii="Wingdings" w:hAnsi="Wingdings" w:hint="default"/>
      </w:rPr>
    </w:lvl>
  </w:abstractNum>
  <w:abstractNum w:abstractNumId="100" w15:restartNumberingAfterBreak="0">
    <w:nsid w:val="7DE210E3"/>
    <w:multiLevelType w:val="hybridMultilevel"/>
    <w:tmpl w:val="F88257D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1" w15:restartNumberingAfterBreak="0">
    <w:nsid w:val="7DEC155D"/>
    <w:multiLevelType w:val="hybridMultilevel"/>
    <w:tmpl w:val="7E7606E6"/>
    <w:lvl w:ilvl="0" w:tplc="0C090001">
      <w:start w:val="1"/>
      <w:numFmt w:val="bullet"/>
      <w:lvlText w:val=""/>
      <w:lvlJc w:val="left"/>
      <w:pPr>
        <w:ind w:left="780" w:hanging="360"/>
      </w:pPr>
      <w:rPr>
        <w:rFonts w:ascii="Symbol" w:hAnsi="Symbol" w:hint="default"/>
      </w:rPr>
    </w:lvl>
    <w:lvl w:ilvl="1" w:tplc="0C090003" w:tentative="1">
      <w:start w:val="1"/>
      <w:numFmt w:val="bullet"/>
      <w:lvlText w:val="o"/>
      <w:lvlJc w:val="left"/>
      <w:pPr>
        <w:ind w:left="1500" w:hanging="360"/>
      </w:pPr>
      <w:rPr>
        <w:rFonts w:ascii="Courier New" w:hAnsi="Courier New" w:cs="Courier New" w:hint="default"/>
      </w:rPr>
    </w:lvl>
    <w:lvl w:ilvl="2" w:tplc="0C090005" w:tentative="1">
      <w:start w:val="1"/>
      <w:numFmt w:val="bullet"/>
      <w:lvlText w:val=""/>
      <w:lvlJc w:val="left"/>
      <w:pPr>
        <w:ind w:left="2220" w:hanging="360"/>
      </w:pPr>
      <w:rPr>
        <w:rFonts w:ascii="Wingdings" w:hAnsi="Wingdings" w:hint="default"/>
      </w:rPr>
    </w:lvl>
    <w:lvl w:ilvl="3" w:tplc="0C090001" w:tentative="1">
      <w:start w:val="1"/>
      <w:numFmt w:val="bullet"/>
      <w:lvlText w:val=""/>
      <w:lvlJc w:val="left"/>
      <w:pPr>
        <w:ind w:left="2940" w:hanging="360"/>
      </w:pPr>
      <w:rPr>
        <w:rFonts w:ascii="Symbol" w:hAnsi="Symbol" w:hint="default"/>
      </w:rPr>
    </w:lvl>
    <w:lvl w:ilvl="4" w:tplc="0C090003" w:tentative="1">
      <w:start w:val="1"/>
      <w:numFmt w:val="bullet"/>
      <w:lvlText w:val="o"/>
      <w:lvlJc w:val="left"/>
      <w:pPr>
        <w:ind w:left="3660" w:hanging="360"/>
      </w:pPr>
      <w:rPr>
        <w:rFonts w:ascii="Courier New" w:hAnsi="Courier New" w:cs="Courier New" w:hint="default"/>
      </w:rPr>
    </w:lvl>
    <w:lvl w:ilvl="5" w:tplc="0C090005" w:tentative="1">
      <w:start w:val="1"/>
      <w:numFmt w:val="bullet"/>
      <w:lvlText w:val=""/>
      <w:lvlJc w:val="left"/>
      <w:pPr>
        <w:ind w:left="4380" w:hanging="360"/>
      </w:pPr>
      <w:rPr>
        <w:rFonts w:ascii="Wingdings" w:hAnsi="Wingdings" w:hint="default"/>
      </w:rPr>
    </w:lvl>
    <w:lvl w:ilvl="6" w:tplc="0C090001" w:tentative="1">
      <w:start w:val="1"/>
      <w:numFmt w:val="bullet"/>
      <w:lvlText w:val=""/>
      <w:lvlJc w:val="left"/>
      <w:pPr>
        <w:ind w:left="5100" w:hanging="360"/>
      </w:pPr>
      <w:rPr>
        <w:rFonts w:ascii="Symbol" w:hAnsi="Symbol" w:hint="default"/>
      </w:rPr>
    </w:lvl>
    <w:lvl w:ilvl="7" w:tplc="0C090003" w:tentative="1">
      <w:start w:val="1"/>
      <w:numFmt w:val="bullet"/>
      <w:lvlText w:val="o"/>
      <w:lvlJc w:val="left"/>
      <w:pPr>
        <w:ind w:left="5820" w:hanging="360"/>
      </w:pPr>
      <w:rPr>
        <w:rFonts w:ascii="Courier New" w:hAnsi="Courier New" w:cs="Courier New" w:hint="default"/>
      </w:rPr>
    </w:lvl>
    <w:lvl w:ilvl="8" w:tplc="0C090005" w:tentative="1">
      <w:start w:val="1"/>
      <w:numFmt w:val="bullet"/>
      <w:lvlText w:val=""/>
      <w:lvlJc w:val="left"/>
      <w:pPr>
        <w:ind w:left="6540" w:hanging="360"/>
      </w:pPr>
      <w:rPr>
        <w:rFonts w:ascii="Wingdings" w:hAnsi="Wingdings" w:hint="default"/>
      </w:rPr>
    </w:lvl>
  </w:abstractNum>
  <w:abstractNum w:abstractNumId="102" w15:restartNumberingAfterBreak="0">
    <w:nsid w:val="7E666A62"/>
    <w:multiLevelType w:val="hybridMultilevel"/>
    <w:tmpl w:val="E23CAB74"/>
    <w:lvl w:ilvl="0" w:tplc="0C090001">
      <w:start w:val="1"/>
      <w:numFmt w:val="bullet"/>
      <w:lvlText w:val=""/>
      <w:lvlJc w:val="left"/>
      <w:pPr>
        <w:ind w:left="795" w:hanging="360"/>
      </w:pPr>
      <w:rPr>
        <w:rFonts w:ascii="Symbol" w:hAnsi="Symbol" w:hint="default"/>
      </w:rPr>
    </w:lvl>
    <w:lvl w:ilvl="1" w:tplc="0C090003" w:tentative="1">
      <w:start w:val="1"/>
      <w:numFmt w:val="bullet"/>
      <w:lvlText w:val="o"/>
      <w:lvlJc w:val="left"/>
      <w:pPr>
        <w:ind w:left="1515" w:hanging="360"/>
      </w:pPr>
      <w:rPr>
        <w:rFonts w:ascii="Courier New" w:hAnsi="Courier New" w:cs="Courier New" w:hint="default"/>
      </w:rPr>
    </w:lvl>
    <w:lvl w:ilvl="2" w:tplc="0C090005" w:tentative="1">
      <w:start w:val="1"/>
      <w:numFmt w:val="bullet"/>
      <w:lvlText w:val=""/>
      <w:lvlJc w:val="left"/>
      <w:pPr>
        <w:ind w:left="2235" w:hanging="360"/>
      </w:pPr>
      <w:rPr>
        <w:rFonts w:ascii="Wingdings" w:hAnsi="Wingdings" w:hint="default"/>
      </w:rPr>
    </w:lvl>
    <w:lvl w:ilvl="3" w:tplc="0C090001" w:tentative="1">
      <w:start w:val="1"/>
      <w:numFmt w:val="bullet"/>
      <w:lvlText w:val=""/>
      <w:lvlJc w:val="left"/>
      <w:pPr>
        <w:ind w:left="2955" w:hanging="360"/>
      </w:pPr>
      <w:rPr>
        <w:rFonts w:ascii="Symbol" w:hAnsi="Symbol" w:hint="default"/>
      </w:rPr>
    </w:lvl>
    <w:lvl w:ilvl="4" w:tplc="0C090003" w:tentative="1">
      <w:start w:val="1"/>
      <w:numFmt w:val="bullet"/>
      <w:lvlText w:val="o"/>
      <w:lvlJc w:val="left"/>
      <w:pPr>
        <w:ind w:left="3675" w:hanging="360"/>
      </w:pPr>
      <w:rPr>
        <w:rFonts w:ascii="Courier New" w:hAnsi="Courier New" w:cs="Courier New" w:hint="default"/>
      </w:rPr>
    </w:lvl>
    <w:lvl w:ilvl="5" w:tplc="0C090005" w:tentative="1">
      <w:start w:val="1"/>
      <w:numFmt w:val="bullet"/>
      <w:lvlText w:val=""/>
      <w:lvlJc w:val="left"/>
      <w:pPr>
        <w:ind w:left="4395" w:hanging="360"/>
      </w:pPr>
      <w:rPr>
        <w:rFonts w:ascii="Wingdings" w:hAnsi="Wingdings" w:hint="default"/>
      </w:rPr>
    </w:lvl>
    <w:lvl w:ilvl="6" w:tplc="0C090001" w:tentative="1">
      <w:start w:val="1"/>
      <w:numFmt w:val="bullet"/>
      <w:lvlText w:val=""/>
      <w:lvlJc w:val="left"/>
      <w:pPr>
        <w:ind w:left="5115" w:hanging="360"/>
      </w:pPr>
      <w:rPr>
        <w:rFonts w:ascii="Symbol" w:hAnsi="Symbol" w:hint="default"/>
      </w:rPr>
    </w:lvl>
    <w:lvl w:ilvl="7" w:tplc="0C090003" w:tentative="1">
      <w:start w:val="1"/>
      <w:numFmt w:val="bullet"/>
      <w:lvlText w:val="o"/>
      <w:lvlJc w:val="left"/>
      <w:pPr>
        <w:ind w:left="5835" w:hanging="360"/>
      </w:pPr>
      <w:rPr>
        <w:rFonts w:ascii="Courier New" w:hAnsi="Courier New" w:cs="Courier New" w:hint="default"/>
      </w:rPr>
    </w:lvl>
    <w:lvl w:ilvl="8" w:tplc="0C090005" w:tentative="1">
      <w:start w:val="1"/>
      <w:numFmt w:val="bullet"/>
      <w:lvlText w:val=""/>
      <w:lvlJc w:val="left"/>
      <w:pPr>
        <w:ind w:left="6555" w:hanging="360"/>
      </w:pPr>
      <w:rPr>
        <w:rFonts w:ascii="Wingdings" w:hAnsi="Wingdings" w:hint="default"/>
      </w:rPr>
    </w:lvl>
  </w:abstractNum>
  <w:num w:numId="1">
    <w:abstractNumId w:val="31"/>
  </w:num>
  <w:num w:numId="2">
    <w:abstractNumId w:val="99"/>
  </w:num>
  <w:num w:numId="3">
    <w:abstractNumId w:val="94"/>
  </w:num>
  <w:num w:numId="4">
    <w:abstractNumId w:val="7"/>
  </w:num>
  <w:num w:numId="5">
    <w:abstractNumId w:val="6"/>
  </w:num>
  <w:num w:numId="6">
    <w:abstractNumId w:val="75"/>
  </w:num>
  <w:num w:numId="7">
    <w:abstractNumId w:val="18"/>
  </w:num>
  <w:num w:numId="8">
    <w:abstractNumId w:val="72"/>
  </w:num>
  <w:num w:numId="9">
    <w:abstractNumId w:val="85"/>
  </w:num>
  <w:num w:numId="10">
    <w:abstractNumId w:val="71"/>
  </w:num>
  <w:num w:numId="11">
    <w:abstractNumId w:val="84"/>
  </w:num>
  <w:num w:numId="12">
    <w:abstractNumId w:val="82"/>
  </w:num>
  <w:num w:numId="13">
    <w:abstractNumId w:val="19"/>
  </w:num>
  <w:num w:numId="14">
    <w:abstractNumId w:val="70"/>
  </w:num>
  <w:num w:numId="15">
    <w:abstractNumId w:val="60"/>
  </w:num>
  <w:num w:numId="16">
    <w:abstractNumId w:val="41"/>
  </w:num>
  <w:num w:numId="17">
    <w:abstractNumId w:val="53"/>
  </w:num>
  <w:num w:numId="18">
    <w:abstractNumId w:val="11"/>
  </w:num>
  <w:num w:numId="19">
    <w:abstractNumId w:val="32"/>
  </w:num>
  <w:num w:numId="20">
    <w:abstractNumId w:val="92"/>
  </w:num>
  <w:num w:numId="21">
    <w:abstractNumId w:val="17"/>
  </w:num>
  <w:num w:numId="22">
    <w:abstractNumId w:val="86"/>
  </w:num>
  <w:num w:numId="23">
    <w:abstractNumId w:val="88"/>
  </w:num>
  <w:num w:numId="24">
    <w:abstractNumId w:val="22"/>
  </w:num>
  <w:num w:numId="25">
    <w:abstractNumId w:val="89"/>
  </w:num>
  <w:num w:numId="26">
    <w:abstractNumId w:val="51"/>
  </w:num>
  <w:num w:numId="27">
    <w:abstractNumId w:val="20"/>
  </w:num>
  <w:num w:numId="28">
    <w:abstractNumId w:val="28"/>
  </w:num>
  <w:num w:numId="29">
    <w:abstractNumId w:val="46"/>
  </w:num>
  <w:num w:numId="30">
    <w:abstractNumId w:val="40"/>
  </w:num>
  <w:num w:numId="31">
    <w:abstractNumId w:val="38"/>
  </w:num>
  <w:num w:numId="32">
    <w:abstractNumId w:val="55"/>
  </w:num>
  <w:num w:numId="33">
    <w:abstractNumId w:val="12"/>
  </w:num>
  <w:num w:numId="34">
    <w:abstractNumId w:val="5"/>
  </w:num>
  <w:num w:numId="35">
    <w:abstractNumId w:val="4"/>
  </w:num>
  <w:num w:numId="36">
    <w:abstractNumId w:val="8"/>
  </w:num>
  <w:num w:numId="37">
    <w:abstractNumId w:val="1"/>
  </w:num>
  <w:num w:numId="38">
    <w:abstractNumId w:val="0"/>
  </w:num>
  <w:num w:numId="39">
    <w:abstractNumId w:val="3"/>
  </w:num>
  <w:num w:numId="40">
    <w:abstractNumId w:val="2"/>
  </w:num>
  <w:num w:numId="41">
    <w:abstractNumId w:val="64"/>
  </w:num>
  <w:num w:numId="42">
    <w:abstractNumId w:val="54"/>
  </w:num>
  <w:num w:numId="43">
    <w:abstractNumId w:val="25"/>
  </w:num>
  <w:num w:numId="44">
    <w:abstractNumId w:val="24"/>
  </w:num>
  <w:num w:numId="45">
    <w:abstractNumId w:val="96"/>
  </w:num>
  <w:num w:numId="46">
    <w:abstractNumId w:val="45"/>
  </w:num>
  <w:num w:numId="47">
    <w:abstractNumId w:val="57"/>
  </w:num>
  <w:num w:numId="48">
    <w:abstractNumId w:val="14"/>
  </w:num>
  <w:num w:numId="49">
    <w:abstractNumId w:val="100"/>
  </w:num>
  <w:num w:numId="50">
    <w:abstractNumId w:val="16"/>
  </w:num>
  <w:num w:numId="51">
    <w:abstractNumId w:val="87"/>
  </w:num>
  <w:num w:numId="52">
    <w:abstractNumId w:val="68"/>
  </w:num>
  <w:num w:numId="53">
    <w:abstractNumId w:val="44"/>
  </w:num>
  <w:num w:numId="54">
    <w:abstractNumId w:val="59"/>
  </w:num>
  <w:num w:numId="55">
    <w:abstractNumId w:val="78"/>
  </w:num>
  <w:num w:numId="56">
    <w:abstractNumId w:val="76"/>
  </w:num>
  <w:num w:numId="57">
    <w:abstractNumId w:val="65"/>
  </w:num>
  <w:num w:numId="58">
    <w:abstractNumId w:val="80"/>
  </w:num>
  <w:num w:numId="59">
    <w:abstractNumId w:val="13"/>
  </w:num>
  <w:num w:numId="60">
    <w:abstractNumId w:val="42"/>
  </w:num>
  <w:num w:numId="61">
    <w:abstractNumId w:val="35"/>
  </w:num>
  <w:num w:numId="62">
    <w:abstractNumId w:val="15"/>
  </w:num>
  <w:num w:numId="63">
    <w:abstractNumId w:val="39"/>
  </w:num>
  <w:num w:numId="64">
    <w:abstractNumId w:val="47"/>
  </w:num>
  <w:num w:numId="65">
    <w:abstractNumId w:val="91"/>
  </w:num>
  <w:num w:numId="66">
    <w:abstractNumId w:val="21"/>
  </w:num>
  <w:num w:numId="67">
    <w:abstractNumId w:val="30"/>
  </w:num>
  <w:num w:numId="68">
    <w:abstractNumId w:val="67"/>
  </w:num>
  <w:num w:numId="69">
    <w:abstractNumId w:val="34"/>
  </w:num>
  <w:num w:numId="70">
    <w:abstractNumId w:val="79"/>
  </w:num>
  <w:num w:numId="71">
    <w:abstractNumId w:val="73"/>
  </w:num>
  <w:num w:numId="72">
    <w:abstractNumId w:val="63"/>
  </w:num>
  <w:num w:numId="73">
    <w:abstractNumId w:val="58"/>
  </w:num>
  <w:num w:numId="74">
    <w:abstractNumId w:val="97"/>
  </w:num>
  <w:num w:numId="75">
    <w:abstractNumId w:val="66"/>
  </w:num>
  <w:num w:numId="76">
    <w:abstractNumId w:val="102"/>
  </w:num>
  <w:num w:numId="77">
    <w:abstractNumId w:val="52"/>
  </w:num>
  <w:num w:numId="78">
    <w:abstractNumId w:val="37"/>
  </w:num>
  <w:num w:numId="79">
    <w:abstractNumId w:val="26"/>
  </w:num>
  <w:num w:numId="80">
    <w:abstractNumId w:val="50"/>
  </w:num>
  <w:num w:numId="81">
    <w:abstractNumId w:val="61"/>
  </w:num>
  <w:num w:numId="82">
    <w:abstractNumId w:val="81"/>
  </w:num>
  <w:num w:numId="83">
    <w:abstractNumId w:val="43"/>
  </w:num>
  <w:num w:numId="84">
    <w:abstractNumId w:val="56"/>
  </w:num>
  <w:num w:numId="85">
    <w:abstractNumId w:val="95"/>
  </w:num>
  <w:num w:numId="86">
    <w:abstractNumId w:val="29"/>
  </w:num>
  <w:num w:numId="87">
    <w:abstractNumId w:val="61"/>
    <w:lvlOverride w:ilvl="0">
      <w:startOverride w:val="1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8">
    <w:abstractNumId w:val="61"/>
    <w:lvlOverride w:ilvl="0">
      <w:startOverride w:val="1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9">
    <w:abstractNumId w:val="61"/>
    <w:lvlOverride w:ilvl="0">
      <w:startOverride w:val="1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0">
    <w:abstractNumId w:val="61"/>
    <w:lvlOverride w:ilvl="0">
      <w:startOverride w:val="1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1">
    <w:abstractNumId w:val="61"/>
    <w:lvlOverride w:ilvl="0">
      <w:startOverride w:val="1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2">
    <w:abstractNumId w:val="61"/>
    <w:lvlOverride w:ilvl="0">
      <w:startOverride w:val="1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3">
    <w:abstractNumId w:val="61"/>
    <w:lvlOverride w:ilvl="0">
      <w:startOverride w:val="1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4">
    <w:abstractNumId w:val="61"/>
    <w:lvlOverride w:ilvl="0">
      <w:startOverride w:val="1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5">
    <w:abstractNumId w:val="61"/>
    <w:lvlOverride w:ilvl="0">
      <w:startOverride w:val="1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6">
    <w:abstractNumId w:val="69"/>
  </w:num>
  <w:num w:numId="97">
    <w:abstractNumId w:val="48"/>
  </w:num>
  <w:num w:numId="98">
    <w:abstractNumId w:val="23"/>
  </w:num>
  <w:num w:numId="99">
    <w:abstractNumId w:val="98"/>
  </w:num>
  <w:num w:numId="100">
    <w:abstractNumId w:val="27"/>
  </w:num>
  <w:num w:numId="101">
    <w:abstractNumId w:val="49"/>
  </w:num>
  <w:num w:numId="102">
    <w:abstractNumId w:val="10"/>
  </w:num>
  <w:num w:numId="103">
    <w:abstractNumId w:val="90"/>
  </w:num>
  <w:num w:numId="104">
    <w:abstractNumId w:val="93"/>
  </w:num>
  <w:num w:numId="105">
    <w:abstractNumId w:val="33"/>
  </w:num>
  <w:num w:numId="106">
    <w:abstractNumId w:val="83"/>
  </w:num>
  <w:num w:numId="107">
    <w:abstractNumId w:val="9"/>
  </w:num>
  <w:num w:numId="108">
    <w:abstractNumId w:val="62"/>
  </w:num>
  <w:num w:numId="109">
    <w:abstractNumId w:val="77"/>
  </w:num>
  <w:num w:numId="110">
    <w:abstractNumId w:val="74"/>
  </w:num>
  <w:num w:numId="111">
    <w:abstractNumId w:val="36"/>
  </w:num>
  <w:num w:numId="112">
    <w:abstractNumId w:val="101"/>
  </w:num>
  <w:numIdMacAtCleanup w:val="10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defaultTabStop w:val="720"/>
  <w:hyphenationZone w:val="283"/>
  <w:evenAndOddHeaders/>
  <w:characterSpacingControl w:val="doNotCompress"/>
  <w:hdrShapeDefaults>
    <o:shapedefaults v:ext="edit" spidmax="2049"/>
  </w:hdrShapeDefaults>
  <w:footnotePr>
    <w:footnote w:id="-1"/>
    <w:footnote w:id="0"/>
  </w:footnotePr>
  <w:endnotePr>
    <w:pos w:val="sectEnd"/>
    <w:numFmt w:val="decimal"/>
    <w:numRestart w:val="eachSect"/>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94D5A"/>
    <w:rsid w:val="0000331C"/>
    <w:rsid w:val="00004A2E"/>
    <w:rsid w:val="00004D54"/>
    <w:rsid w:val="00012322"/>
    <w:rsid w:val="00012669"/>
    <w:rsid w:val="0001328B"/>
    <w:rsid w:val="000139F6"/>
    <w:rsid w:val="000151D8"/>
    <w:rsid w:val="0001567C"/>
    <w:rsid w:val="00017DA3"/>
    <w:rsid w:val="00026054"/>
    <w:rsid w:val="00030C97"/>
    <w:rsid w:val="000370E2"/>
    <w:rsid w:val="0005084A"/>
    <w:rsid w:val="000510A1"/>
    <w:rsid w:val="00051746"/>
    <w:rsid w:val="000550B6"/>
    <w:rsid w:val="000566E0"/>
    <w:rsid w:val="00060829"/>
    <w:rsid w:val="00064578"/>
    <w:rsid w:val="00065162"/>
    <w:rsid w:val="00065BF2"/>
    <w:rsid w:val="00072A6B"/>
    <w:rsid w:val="00074383"/>
    <w:rsid w:val="00074A54"/>
    <w:rsid w:val="00081752"/>
    <w:rsid w:val="000847C0"/>
    <w:rsid w:val="000920B4"/>
    <w:rsid w:val="000936C8"/>
    <w:rsid w:val="000A528F"/>
    <w:rsid w:val="000B4A33"/>
    <w:rsid w:val="000B5787"/>
    <w:rsid w:val="000C19A6"/>
    <w:rsid w:val="000C2F7A"/>
    <w:rsid w:val="000C6379"/>
    <w:rsid w:val="000C73BA"/>
    <w:rsid w:val="000D4A84"/>
    <w:rsid w:val="000D51D1"/>
    <w:rsid w:val="000D7F9D"/>
    <w:rsid w:val="000E2186"/>
    <w:rsid w:val="000E431B"/>
    <w:rsid w:val="000E6F81"/>
    <w:rsid w:val="000F118C"/>
    <w:rsid w:val="000F2C1D"/>
    <w:rsid w:val="000F2C76"/>
    <w:rsid w:val="000F3086"/>
    <w:rsid w:val="000F64F6"/>
    <w:rsid w:val="000F6A95"/>
    <w:rsid w:val="00102547"/>
    <w:rsid w:val="0010425F"/>
    <w:rsid w:val="00104355"/>
    <w:rsid w:val="00106678"/>
    <w:rsid w:val="001074BB"/>
    <w:rsid w:val="001075BE"/>
    <w:rsid w:val="00107B65"/>
    <w:rsid w:val="001113D9"/>
    <w:rsid w:val="00113E1D"/>
    <w:rsid w:val="00117AC7"/>
    <w:rsid w:val="00122FDA"/>
    <w:rsid w:val="0012426A"/>
    <w:rsid w:val="00127E6C"/>
    <w:rsid w:val="00130B46"/>
    <w:rsid w:val="00131D09"/>
    <w:rsid w:val="001346B1"/>
    <w:rsid w:val="00136174"/>
    <w:rsid w:val="001365E3"/>
    <w:rsid w:val="001367D1"/>
    <w:rsid w:val="001378C6"/>
    <w:rsid w:val="001417E3"/>
    <w:rsid w:val="00141BC2"/>
    <w:rsid w:val="0015000E"/>
    <w:rsid w:val="00154237"/>
    <w:rsid w:val="001548CA"/>
    <w:rsid w:val="001553BE"/>
    <w:rsid w:val="001562C4"/>
    <w:rsid w:val="0017402F"/>
    <w:rsid w:val="00176217"/>
    <w:rsid w:val="00176C95"/>
    <w:rsid w:val="0018443C"/>
    <w:rsid w:val="00184D94"/>
    <w:rsid w:val="00191C81"/>
    <w:rsid w:val="00193B86"/>
    <w:rsid w:val="001946FE"/>
    <w:rsid w:val="0019549D"/>
    <w:rsid w:val="00195FE9"/>
    <w:rsid w:val="001A08FE"/>
    <w:rsid w:val="001A1706"/>
    <w:rsid w:val="001A18EC"/>
    <w:rsid w:val="001A2D04"/>
    <w:rsid w:val="001A6BF8"/>
    <w:rsid w:val="001B181E"/>
    <w:rsid w:val="001B2AEF"/>
    <w:rsid w:val="001B6639"/>
    <w:rsid w:val="001B7E85"/>
    <w:rsid w:val="001C0EF4"/>
    <w:rsid w:val="001C217C"/>
    <w:rsid w:val="001C6081"/>
    <w:rsid w:val="001C6457"/>
    <w:rsid w:val="001D5D01"/>
    <w:rsid w:val="001D6242"/>
    <w:rsid w:val="001E1B03"/>
    <w:rsid w:val="001E3174"/>
    <w:rsid w:val="001E3F3C"/>
    <w:rsid w:val="001E5504"/>
    <w:rsid w:val="001F2980"/>
    <w:rsid w:val="001F4D92"/>
    <w:rsid w:val="001F59E8"/>
    <w:rsid w:val="00201376"/>
    <w:rsid w:val="00204EC0"/>
    <w:rsid w:val="002076F6"/>
    <w:rsid w:val="00207E0D"/>
    <w:rsid w:val="002147C7"/>
    <w:rsid w:val="002244C8"/>
    <w:rsid w:val="00227CB4"/>
    <w:rsid w:val="002329D4"/>
    <w:rsid w:val="00233478"/>
    <w:rsid w:val="002358FC"/>
    <w:rsid w:val="00240338"/>
    <w:rsid w:val="00243846"/>
    <w:rsid w:val="002452D2"/>
    <w:rsid w:val="00246531"/>
    <w:rsid w:val="00246FB8"/>
    <w:rsid w:val="00247541"/>
    <w:rsid w:val="00250901"/>
    <w:rsid w:val="00253FF9"/>
    <w:rsid w:val="002541DD"/>
    <w:rsid w:val="00263683"/>
    <w:rsid w:val="00263AC2"/>
    <w:rsid w:val="00264F25"/>
    <w:rsid w:val="002652DB"/>
    <w:rsid w:val="00265426"/>
    <w:rsid w:val="00266496"/>
    <w:rsid w:val="0026727D"/>
    <w:rsid w:val="00271710"/>
    <w:rsid w:val="00273DEE"/>
    <w:rsid w:val="00282479"/>
    <w:rsid w:val="00284412"/>
    <w:rsid w:val="00284B01"/>
    <w:rsid w:val="00291BEA"/>
    <w:rsid w:val="0029777A"/>
    <w:rsid w:val="002A0FB5"/>
    <w:rsid w:val="002A1376"/>
    <w:rsid w:val="002A2C73"/>
    <w:rsid w:val="002A38F5"/>
    <w:rsid w:val="002A4164"/>
    <w:rsid w:val="002A5E56"/>
    <w:rsid w:val="002A7822"/>
    <w:rsid w:val="002B1BDD"/>
    <w:rsid w:val="002B2773"/>
    <w:rsid w:val="002B734D"/>
    <w:rsid w:val="002C1CAC"/>
    <w:rsid w:val="002C253F"/>
    <w:rsid w:val="002D0E51"/>
    <w:rsid w:val="002D2E53"/>
    <w:rsid w:val="002D517F"/>
    <w:rsid w:val="002D53B5"/>
    <w:rsid w:val="002E0399"/>
    <w:rsid w:val="002F7DB3"/>
    <w:rsid w:val="00301892"/>
    <w:rsid w:val="00302DD8"/>
    <w:rsid w:val="0030548A"/>
    <w:rsid w:val="00312495"/>
    <w:rsid w:val="00315700"/>
    <w:rsid w:val="003165F0"/>
    <w:rsid w:val="003172D3"/>
    <w:rsid w:val="00320D38"/>
    <w:rsid w:val="0032126B"/>
    <w:rsid w:val="0032313A"/>
    <w:rsid w:val="00331A56"/>
    <w:rsid w:val="0033242A"/>
    <w:rsid w:val="0033347D"/>
    <w:rsid w:val="00333CA1"/>
    <w:rsid w:val="00344AED"/>
    <w:rsid w:val="0034523F"/>
    <w:rsid w:val="00345E10"/>
    <w:rsid w:val="003470BC"/>
    <w:rsid w:val="00347F86"/>
    <w:rsid w:val="00354DA5"/>
    <w:rsid w:val="0035775E"/>
    <w:rsid w:val="00357941"/>
    <w:rsid w:val="003601FE"/>
    <w:rsid w:val="00361942"/>
    <w:rsid w:val="00362EAF"/>
    <w:rsid w:val="00363E00"/>
    <w:rsid w:val="00364A08"/>
    <w:rsid w:val="0036601B"/>
    <w:rsid w:val="003717E3"/>
    <w:rsid w:val="00373A13"/>
    <w:rsid w:val="00375C67"/>
    <w:rsid w:val="00377A4C"/>
    <w:rsid w:val="0038060A"/>
    <w:rsid w:val="003853F3"/>
    <w:rsid w:val="00385578"/>
    <w:rsid w:val="003874CE"/>
    <w:rsid w:val="003918EC"/>
    <w:rsid w:val="003931DF"/>
    <w:rsid w:val="003A194B"/>
    <w:rsid w:val="003A35DE"/>
    <w:rsid w:val="003A66AD"/>
    <w:rsid w:val="003B28F6"/>
    <w:rsid w:val="003B73C5"/>
    <w:rsid w:val="003B7AAA"/>
    <w:rsid w:val="003C102A"/>
    <w:rsid w:val="003C2B8A"/>
    <w:rsid w:val="003C4447"/>
    <w:rsid w:val="003C48DB"/>
    <w:rsid w:val="003C533D"/>
    <w:rsid w:val="003C7BE4"/>
    <w:rsid w:val="003D051D"/>
    <w:rsid w:val="003D56F5"/>
    <w:rsid w:val="003E2FB0"/>
    <w:rsid w:val="003E3883"/>
    <w:rsid w:val="003E5B10"/>
    <w:rsid w:val="003E5E13"/>
    <w:rsid w:val="003E6186"/>
    <w:rsid w:val="003E6367"/>
    <w:rsid w:val="003E67C0"/>
    <w:rsid w:val="003F19E4"/>
    <w:rsid w:val="003F382A"/>
    <w:rsid w:val="003F3910"/>
    <w:rsid w:val="00401545"/>
    <w:rsid w:val="00404794"/>
    <w:rsid w:val="004058A5"/>
    <w:rsid w:val="00406FF1"/>
    <w:rsid w:val="00407338"/>
    <w:rsid w:val="00407F7F"/>
    <w:rsid w:val="004120B4"/>
    <w:rsid w:val="0041342F"/>
    <w:rsid w:val="00415D0E"/>
    <w:rsid w:val="00417D5A"/>
    <w:rsid w:val="004204E2"/>
    <w:rsid w:val="00422AB4"/>
    <w:rsid w:val="00424732"/>
    <w:rsid w:val="00430C22"/>
    <w:rsid w:val="00432CE2"/>
    <w:rsid w:val="004344AE"/>
    <w:rsid w:val="00435958"/>
    <w:rsid w:val="00437FD5"/>
    <w:rsid w:val="004435C1"/>
    <w:rsid w:val="0044691D"/>
    <w:rsid w:val="00453526"/>
    <w:rsid w:val="00453F56"/>
    <w:rsid w:val="0046749A"/>
    <w:rsid w:val="004706F6"/>
    <w:rsid w:val="00471DCF"/>
    <w:rsid w:val="00471EF5"/>
    <w:rsid w:val="00474FFA"/>
    <w:rsid w:val="0048120B"/>
    <w:rsid w:val="00486FDA"/>
    <w:rsid w:val="00490EB3"/>
    <w:rsid w:val="00492870"/>
    <w:rsid w:val="00493B0B"/>
    <w:rsid w:val="0049496A"/>
    <w:rsid w:val="004960D6"/>
    <w:rsid w:val="004A0216"/>
    <w:rsid w:val="004A09A8"/>
    <w:rsid w:val="004A117F"/>
    <w:rsid w:val="004A5B07"/>
    <w:rsid w:val="004B0C3D"/>
    <w:rsid w:val="004B160C"/>
    <w:rsid w:val="004B1F91"/>
    <w:rsid w:val="004B39F9"/>
    <w:rsid w:val="004B3E1D"/>
    <w:rsid w:val="004B6701"/>
    <w:rsid w:val="004C14B7"/>
    <w:rsid w:val="004C4ED2"/>
    <w:rsid w:val="004C793B"/>
    <w:rsid w:val="004D06B8"/>
    <w:rsid w:val="004D756A"/>
    <w:rsid w:val="004D75DE"/>
    <w:rsid w:val="004E39CF"/>
    <w:rsid w:val="004E48EB"/>
    <w:rsid w:val="004E4D2D"/>
    <w:rsid w:val="004E519D"/>
    <w:rsid w:val="004E74C2"/>
    <w:rsid w:val="004F024A"/>
    <w:rsid w:val="004F27EF"/>
    <w:rsid w:val="004F3C03"/>
    <w:rsid w:val="004F52CB"/>
    <w:rsid w:val="004F590D"/>
    <w:rsid w:val="004F7D52"/>
    <w:rsid w:val="00500E7A"/>
    <w:rsid w:val="005021A0"/>
    <w:rsid w:val="00504AE1"/>
    <w:rsid w:val="00517990"/>
    <w:rsid w:val="00523913"/>
    <w:rsid w:val="00527461"/>
    <w:rsid w:val="00534619"/>
    <w:rsid w:val="005361FC"/>
    <w:rsid w:val="00540139"/>
    <w:rsid w:val="005441FC"/>
    <w:rsid w:val="0054506C"/>
    <w:rsid w:val="00547FC9"/>
    <w:rsid w:val="00550141"/>
    <w:rsid w:val="005512ED"/>
    <w:rsid w:val="005602EB"/>
    <w:rsid w:val="005656A0"/>
    <w:rsid w:val="00570D4E"/>
    <w:rsid w:val="0057193D"/>
    <w:rsid w:val="00576E45"/>
    <w:rsid w:val="005775FE"/>
    <w:rsid w:val="00580559"/>
    <w:rsid w:val="00580AED"/>
    <w:rsid w:val="005812A8"/>
    <w:rsid w:val="005878BC"/>
    <w:rsid w:val="005914BA"/>
    <w:rsid w:val="00591A3B"/>
    <w:rsid w:val="00597291"/>
    <w:rsid w:val="00597524"/>
    <w:rsid w:val="0059757F"/>
    <w:rsid w:val="005A0639"/>
    <w:rsid w:val="005A1923"/>
    <w:rsid w:val="005B0A50"/>
    <w:rsid w:val="005B1D82"/>
    <w:rsid w:val="005B369C"/>
    <w:rsid w:val="005B3C20"/>
    <w:rsid w:val="005B7BCB"/>
    <w:rsid w:val="005C0DF3"/>
    <w:rsid w:val="005C2022"/>
    <w:rsid w:val="005C2470"/>
    <w:rsid w:val="005C63C6"/>
    <w:rsid w:val="005C641E"/>
    <w:rsid w:val="005D3508"/>
    <w:rsid w:val="005D54CD"/>
    <w:rsid w:val="005D70AA"/>
    <w:rsid w:val="005E06CA"/>
    <w:rsid w:val="005E0B99"/>
    <w:rsid w:val="005E1F64"/>
    <w:rsid w:val="005E340F"/>
    <w:rsid w:val="005E6B4E"/>
    <w:rsid w:val="005E7C82"/>
    <w:rsid w:val="005F2E6A"/>
    <w:rsid w:val="005F3587"/>
    <w:rsid w:val="006014F6"/>
    <w:rsid w:val="00606FC0"/>
    <w:rsid w:val="0060733A"/>
    <w:rsid w:val="00610EFF"/>
    <w:rsid w:val="006113A6"/>
    <w:rsid w:val="00613BA6"/>
    <w:rsid w:val="00622A67"/>
    <w:rsid w:val="00624D00"/>
    <w:rsid w:val="006345C9"/>
    <w:rsid w:val="00637F1B"/>
    <w:rsid w:val="006406A9"/>
    <w:rsid w:val="0064084B"/>
    <w:rsid w:val="006437A0"/>
    <w:rsid w:val="00646405"/>
    <w:rsid w:val="0065214A"/>
    <w:rsid w:val="00653547"/>
    <w:rsid w:val="006545A0"/>
    <w:rsid w:val="006565C6"/>
    <w:rsid w:val="00660A14"/>
    <w:rsid w:val="00663CF0"/>
    <w:rsid w:val="00665019"/>
    <w:rsid w:val="006657F6"/>
    <w:rsid w:val="00665EBF"/>
    <w:rsid w:val="0066735B"/>
    <w:rsid w:val="0067064C"/>
    <w:rsid w:val="006707D0"/>
    <w:rsid w:val="00670C31"/>
    <w:rsid w:val="0067191D"/>
    <w:rsid w:val="0067684B"/>
    <w:rsid w:val="00677ABC"/>
    <w:rsid w:val="00681E0C"/>
    <w:rsid w:val="00682F69"/>
    <w:rsid w:val="006835C8"/>
    <w:rsid w:val="006934C0"/>
    <w:rsid w:val="006950D8"/>
    <w:rsid w:val="006975B2"/>
    <w:rsid w:val="00697E77"/>
    <w:rsid w:val="006A0773"/>
    <w:rsid w:val="006A145D"/>
    <w:rsid w:val="006A4045"/>
    <w:rsid w:val="006A6D3F"/>
    <w:rsid w:val="006A7425"/>
    <w:rsid w:val="006B17DB"/>
    <w:rsid w:val="006B181C"/>
    <w:rsid w:val="006B24EA"/>
    <w:rsid w:val="006B5003"/>
    <w:rsid w:val="006B7701"/>
    <w:rsid w:val="006C1415"/>
    <w:rsid w:val="006C2595"/>
    <w:rsid w:val="006C3D0A"/>
    <w:rsid w:val="006D1B3C"/>
    <w:rsid w:val="006D4BC8"/>
    <w:rsid w:val="006D563B"/>
    <w:rsid w:val="006D5CD4"/>
    <w:rsid w:val="006D7F7B"/>
    <w:rsid w:val="006E3E84"/>
    <w:rsid w:val="006E57CB"/>
    <w:rsid w:val="006F6B23"/>
    <w:rsid w:val="006F78B5"/>
    <w:rsid w:val="00702AF4"/>
    <w:rsid w:val="007034D1"/>
    <w:rsid w:val="007041C5"/>
    <w:rsid w:val="007043A2"/>
    <w:rsid w:val="00706B95"/>
    <w:rsid w:val="007074F4"/>
    <w:rsid w:val="007147F6"/>
    <w:rsid w:val="00714C7B"/>
    <w:rsid w:val="007161C8"/>
    <w:rsid w:val="00717B1F"/>
    <w:rsid w:val="00721ECC"/>
    <w:rsid w:val="00723402"/>
    <w:rsid w:val="007251D5"/>
    <w:rsid w:val="007306F8"/>
    <w:rsid w:val="00730761"/>
    <w:rsid w:val="007345E0"/>
    <w:rsid w:val="0074634D"/>
    <w:rsid w:val="00752D2F"/>
    <w:rsid w:val="00753833"/>
    <w:rsid w:val="0076014E"/>
    <w:rsid w:val="00760356"/>
    <w:rsid w:val="0076174E"/>
    <w:rsid w:val="00764915"/>
    <w:rsid w:val="007654E9"/>
    <w:rsid w:val="00766B6B"/>
    <w:rsid w:val="00776085"/>
    <w:rsid w:val="00776743"/>
    <w:rsid w:val="0077702E"/>
    <w:rsid w:val="007854B9"/>
    <w:rsid w:val="007871C3"/>
    <w:rsid w:val="007908E9"/>
    <w:rsid w:val="00792F0B"/>
    <w:rsid w:val="007941D9"/>
    <w:rsid w:val="00795212"/>
    <w:rsid w:val="0079578E"/>
    <w:rsid w:val="007978E7"/>
    <w:rsid w:val="007A0075"/>
    <w:rsid w:val="007A48EC"/>
    <w:rsid w:val="007A6DF1"/>
    <w:rsid w:val="007A6F3D"/>
    <w:rsid w:val="007B4060"/>
    <w:rsid w:val="007B42CC"/>
    <w:rsid w:val="007B5C8C"/>
    <w:rsid w:val="007B67ED"/>
    <w:rsid w:val="007C19A4"/>
    <w:rsid w:val="007C3E1B"/>
    <w:rsid w:val="007D19AE"/>
    <w:rsid w:val="007D2675"/>
    <w:rsid w:val="007D36B9"/>
    <w:rsid w:val="007D3924"/>
    <w:rsid w:val="007D3A07"/>
    <w:rsid w:val="007E0D79"/>
    <w:rsid w:val="007E241D"/>
    <w:rsid w:val="007E4130"/>
    <w:rsid w:val="007E5E65"/>
    <w:rsid w:val="007F1E75"/>
    <w:rsid w:val="007F2473"/>
    <w:rsid w:val="007F25BB"/>
    <w:rsid w:val="007F4E37"/>
    <w:rsid w:val="0080309F"/>
    <w:rsid w:val="00804A49"/>
    <w:rsid w:val="00806784"/>
    <w:rsid w:val="0081244E"/>
    <w:rsid w:val="00812935"/>
    <w:rsid w:val="00813605"/>
    <w:rsid w:val="008207BF"/>
    <w:rsid w:val="00823CFD"/>
    <w:rsid w:val="00827F37"/>
    <w:rsid w:val="008318DE"/>
    <w:rsid w:val="00832206"/>
    <w:rsid w:val="008330D1"/>
    <w:rsid w:val="0083489F"/>
    <w:rsid w:val="00834B03"/>
    <w:rsid w:val="00834ED3"/>
    <w:rsid w:val="008356A3"/>
    <w:rsid w:val="00837DD5"/>
    <w:rsid w:val="00844D7B"/>
    <w:rsid w:val="00846AE9"/>
    <w:rsid w:val="008531C4"/>
    <w:rsid w:val="00853EBD"/>
    <w:rsid w:val="0085533C"/>
    <w:rsid w:val="00855F2B"/>
    <w:rsid w:val="0085692A"/>
    <w:rsid w:val="00863C27"/>
    <w:rsid w:val="008642A9"/>
    <w:rsid w:val="00867585"/>
    <w:rsid w:val="00870BF6"/>
    <w:rsid w:val="00871B19"/>
    <w:rsid w:val="00871DDC"/>
    <w:rsid w:val="00876669"/>
    <w:rsid w:val="00880BA2"/>
    <w:rsid w:val="008825B4"/>
    <w:rsid w:val="00885743"/>
    <w:rsid w:val="00891B87"/>
    <w:rsid w:val="00891D7C"/>
    <w:rsid w:val="00893E80"/>
    <w:rsid w:val="00896FEE"/>
    <w:rsid w:val="00897082"/>
    <w:rsid w:val="008A3D46"/>
    <w:rsid w:val="008A3F10"/>
    <w:rsid w:val="008A526B"/>
    <w:rsid w:val="008A6FE1"/>
    <w:rsid w:val="008B1579"/>
    <w:rsid w:val="008B4638"/>
    <w:rsid w:val="008B669B"/>
    <w:rsid w:val="008B6A35"/>
    <w:rsid w:val="008C4616"/>
    <w:rsid w:val="008C65E4"/>
    <w:rsid w:val="008D1D29"/>
    <w:rsid w:val="008D1EE9"/>
    <w:rsid w:val="008D4C04"/>
    <w:rsid w:val="008D5272"/>
    <w:rsid w:val="008E067D"/>
    <w:rsid w:val="008E3CF0"/>
    <w:rsid w:val="008E4FD8"/>
    <w:rsid w:val="008F1D50"/>
    <w:rsid w:val="00900AD9"/>
    <w:rsid w:val="00910B88"/>
    <w:rsid w:val="00911349"/>
    <w:rsid w:val="00911AF9"/>
    <w:rsid w:val="009317F8"/>
    <w:rsid w:val="0093292F"/>
    <w:rsid w:val="00935607"/>
    <w:rsid w:val="00935B6F"/>
    <w:rsid w:val="009456E3"/>
    <w:rsid w:val="00947684"/>
    <w:rsid w:val="0095223E"/>
    <w:rsid w:val="0095407F"/>
    <w:rsid w:val="00961026"/>
    <w:rsid w:val="009612B3"/>
    <w:rsid w:val="00963633"/>
    <w:rsid w:val="0096552D"/>
    <w:rsid w:val="00965FCC"/>
    <w:rsid w:val="00966573"/>
    <w:rsid w:val="00970468"/>
    <w:rsid w:val="00971C68"/>
    <w:rsid w:val="00971DAC"/>
    <w:rsid w:val="009770C7"/>
    <w:rsid w:val="009810D2"/>
    <w:rsid w:val="0098385D"/>
    <w:rsid w:val="00983F74"/>
    <w:rsid w:val="0098564D"/>
    <w:rsid w:val="0099459A"/>
    <w:rsid w:val="00996321"/>
    <w:rsid w:val="009A374A"/>
    <w:rsid w:val="009A6362"/>
    <w:rsid w:val="009A6D98"/>
    <w:rsid w:val="009B0BD4"/>
    <w:rsid w:val="009B57E4"/>
    <w:rsid w:val="009C0C59"/>
    <w:rsid w:val="009C1662"/>
    <w:rsid w:val="009C2E65"/>
    <w:rsid w:val="009C3092"/>
    <w:rsid w:val="009C3EAD"/>
    <w:rsid w:val="009C3F76"/>
    <w:rsid w:val="009C41E6"/>
    <w:rsid w:val="009C5387"/>
    <w:rsid w:val="009C7AEF"/>
    <w:rsid w:val="009D5BFB"/>
    <w:rsid w:val="009D6DB5"/>
    <w:rsid w:val="009E01EE"/>
    <w:rsid w:val="009E2E44"/>
    <w:rsid w:val="009E795D"/>
    <w:rsid w:val="009F3795"/>
    <w:rsid w:val="009F53AB"/>
    <w:rsid w:val="009F5CFF"/>
    <w:rsid w:val="00A01C04"/>
    <w:rsid w:val="00A054FC"/>
    <w:rsid w:val="00A10E62"/>
    <w:rsid w:val="00A130FB"/>
    <w:rsid w:val="00A147AA"/>
    <w:rsid w:val="00A212FE"/>
    <w:rsid w:val="00A25055"/>
    <w:rsid w:val="00A25BDE"/>
    <w:rsid w:val="00A25E61"/>
    <w:rsid w:val="00A2661F"/>
    <w:rsid w:val="00A30005"/>
    <w:rsid w:val="00A31FC7"/>
    <w:rsid w:val="00A36B26"/>
    <w:rsid w:val="00A4069A"/>
    <w:rsid w:val="00A40737"/>
    <w:rsid w:val="00A40D2E"/>
    <w:rsid w:val="00A42972"/>
    <w:rsid w:val="00A469D3"/>
    <w:rsid w:val="00A47B05"/>
    <w:rsid w:val="00A5062B"/>
    <w:rsid w:val="00A51867"/>
    <w:rsid w:val="00A52D17"/>
    <w:rsid w:val="00A53EEC"/>
    <w:rsid w:val="00A54556"/>
    <w:rsid w:val="00A551F1"/>
    <w:rsid w:val="00A556DF"/>
    <w:rsid w:val="00A601B3"/>
    <w:rsid w:val="00A65EC6"/>
    <w:rsid w:val="00A66C9E"/>
    <w:rsid w:val="00A6760F"/>
    <w:rsid w:val="00A76A31"/>
    <w:rsid w:val="00A76BA3"/>
    <w:rsid w:val="00A776B9"/>
    <w:rsid w:val="00A80251"/>
    <w:rsid w:val="00A964F5"/>
    <w:rsid w:val="00AA20E2"/>
    <w:rsid w:val="00AA340F"/>
    <w:rsid w:val="00AA4E81"/>
    <w:rsid w:val="00AA53D8"/>
    <w:rsid w:val="00AA651C"/>
    <w:rsid w:val="00AB2128"/>
    <w:rsid w:val="00AB3D22"/>
    <w:rsid w:val="00AB57EF"/>
    <w:rsid w:val="00AC0E94"/>
    <w:rsid w:val="00AC232C"/>
    <w:rsid w:val="00AC38EA"/>
    <w:rsid w:val="00AC606A"/>
    <w:rsid w:val="00AC683D"/>
    <w:rsid w:val="00AC7E20"/>
    <w:rsid w:val="00AE56F3"/>
    <w:rsid w:val="00AE7DF7"/>
    <w:rsid w:val="00AF14FE"/>
    <w:rsid w:val="00AF2AFB"/>
    <w:rsid w:val="00AF6E93"/>
    <w:rsid w:val="00B01B2B"/>
    <w:rsid w:val="00B02C64"/>
    <w:rsid w:val="00B03286"/>
    <w:rsid w:val="00B033BB"/>
    <w:rsid w:val="00B03FE9"/>
    <w:rsid w:val="00B06DAA"/>
    <w:rsid w:val="00B10146"/>
    <w:rsid w:val="00B123DC"/>
    <w:rsid w:val="00B236D3"/>
    <w:rsid w:val="00B32B41"/>
    <w:rsid w:val="00B43744"/>
    <w:rsid w:val="00B5518B"/>
    <w:rsid w:val="00B55E53"/>
    <w:rsid w:val="00B638AC"/>
    <w:rsid w:val="00B659BB"/>
    <w:rsid w:val="00B701F9"/>
    <w:rsid w:val="00B71806"/>
    <w:rsid w:val="00B73EF5"/>
    <w:rsid w:val="00B75431"/>
    <w:rsid w:val="00B76089"/>
    <w:rsid w:val="00B84387"/>
    <w:rsid w:val="00B8743F"/>
    <w:rsid w:val="00B90CA8"/>
    <w:rsid w:val="00B94D5A"/>
    <w:rsid w:val="00B95B8B"/>
    <w:rsid w:val="00B96AA8"/>
    <w:rsid w:val="00BA1C14"/>
    <w:rsid w:val="00BA29DC"/>
    <w:rsid w:val="00BA6498"/>
    <w:rsid w:val="00BB104C"/>
    <w:rsid w:val="00BB3AD0"/>
    <w:rsid w:val="00BC167A"/>
    <w:rsid w:val="00BC2D45"/>
    <w:rsid w:val="00BC7862"/>
    <w:rsid w:val="00BD45F1"/>
    <w:rsid w:val="00BD4B82"/>
    <w:rsid w:val="00BE0B0F"/>
    <w:rsid w:val="00BE218E"/>
    <w:rsid w:val="00BE270C"/>
    <w:rsid w:val="00BE6A36"/>
    <w:rsid w:val="00BF0603"/>
    <w:rsid w:val="00BF3323"/>
    <w:rsid w:val="00BF3AE5"/>
    <w:rsid w:val="00C0618A"/>
    <w:rsid w:val="00C07A63"/>
    <w:rsid w:val="00C20D7C"/>
    <w:rsid w:val="00C25086"/>
    <w:rsid w:val="00C325EA"/>
    <w:rsid w:val="00C35613"/>
    <w:rsid w:val="00C37244"/>
    <w:rsid w:val="00C44E62"/>
    <w:rsid w:val="00C456CF"/>
    <w:rsid w:val="00C51C53"/>
    <w:rsid w:val="00C56318"/>
    <w:rsid w:val="00C66D37"/>
    <w:rsid w:val="00C6791D"/>
    <w:rsid w:val="00C72D06"/>
    <w:rsid w:val="00C73AF8"/>
    <w:rsid w:val="00C76E3B"/>
    <w:rsid w:val="00C815FA"/>
    <w:rsid w:val="00C828B9"/>
    <w:rsid w:val="00C82F2E"/>
    <w:rsid w:val="00C850F7"/>
    <w:rsid w:val="00C90983"/>
    <w:rsid w:val="00C92FE1"/>
    <w:rsid w:val="00C949B7"/>
    <w:rsid w:val="00C951C6"/>
    <w:rsid w:val="00C95C09"/>
    <w:rsid w:val="00CA1123"/>
    <w:rsid w:val="00CA6185"/>
    <w:rsid w:val="00CA66D5"/>
    <w:rsid w:val="00CB13E9"/>
    <w:rsid w:val="00CB3D59"/>
    <w:rsid w:val="00CB4313"/>
    <w:rsid w:val="00CB654A"/>
    <w:rsid w:val="00CB6877"/>
    <w:rsid w:val="00CB6931"/>
    <w:rsid w:val="00CB6A2A"/>
    <w:rsid w:val="00CC135B"/>
    <w:rsid w:val="00CC3E2F"/>
    <w:rsid w:val="00CC53D8"/>
    <w:rsid w:val="00CD0FD3"/>
    <w:rsid w:val="00CD4BE0"/>
    <w:rsid w:val="00CE0112"/>
    <w:rsid w:val="00CE1814"/>
    <w:rsid w:val="00CE3429"/>
    <w:rsid w:val="00CE5D05"/>
    <w:rsid w:val="00CE635E"/>
    <w:rsid w:val="00CE7DA3"/>
    <w:rsid w:val="00CF37C6"/>
    <w:rsid w:val="00D025ED"/>
    <w:rsid w:val="00D101AE"/>
    <w:rsid w:val="00D1294E"/>
    <w:rsid w:val="00D168CD"/>
    <w:rsid w:val="00D17B19"/>
    <w:rsid w:val="00D23EE3"/>
    <w:rsid w:val="00D269BA"/>
    <w:rsid w:val="00D33786"/>
    <w:rsid w:val="00D3384C"/>
    <w:rsid w:val="00D3559C"/>
    <w:rsid w:val="00D35E53"/>
    <w:rsid w:val="00D36A7F"/>
    <w:rsid w:val="00D37F5F"/>
    <w:rsid w:val="00D40290"/>
    <w:rsid w:val="00D4180E"/>
    <w:rsid w:val="00D42D4C"/>
    <w:rsid w:val="00D5095F"/>
    <w:rsid w:val="00D521AD"/>
    <w:rsid w:val="00D53633"/>
    <w:rsid w:val="00D5659D"/>
    <w:rsid w:val="00D624F9"/>
    <w:rsid w:val="00D65B9E"/>
    <w:rsid w:val="00D7732F"/>
    <w:rsid w:val="00D80385"/>
    <w:rsid w:val="00D81E85"/>
    <w:rsid w:val="00D85B99"/>
    <w:rsid w:val="00D8764B"/>
    <w:rsid w:val="00D905CD"/>
    <w:rsid w:val="00D90DD7"/>
    <w:rsid w:val="00D9149A"/>
    <w:rsid w:val="00D93FBF"/>
    <w:rsid w:val="00D95017"/>
    <w:rsid w:val="00D959C4"/>
    <w:rsid w:val="00D95D85"/>
    <w:rsid w:val="00D973F7"/>
    <w:rsid w:val="00DA2745"/>
    <w:rsid w:val="00DA354D"/>
    <w:rsid w:val="00DA4EE8"/>
    <w:rsid w:val="00DA5D91"/>
    <w:rsid w:val="00DA732E"/>
    <w:rsid w:val="00DA7BA6"/>
    <w:rsid w:val="00DB19D3"/>
    <w:rsid w:val="00DB3375"/>
    <w:rsid w:val="00DB6B9C"/>
    <w:rsid w:val="00DB73D9"/>
    <w:rsid w:val="00DC3AA0"/>
    <w:rsid w:val="00DC5407"/>
    <w:rsid w:val="00DC5660"/>
    <w:rsid w:val="00DD0847"/>
    <w:rsid w:val="00DD3417"/>
    <w:rsid w:val="00DD3D3D"/>
    <w:rsid w:val="00DE3573"/>
    <w:rsid w:val="00DE500D"/>
    <w:rsid w:val="00DF0D81"/>
    <w:rsid w:val="00E0024B"/>
    <w:rsid w:val="00E0351A"/>
    <w:rsid w:val="00E15C7F"/>
    <w:rsid w:val="00E15F22"/>
    <w:rsid w:val="00E211F7"/>
    <w:rsid w:val="00E26C63"/>
    <w:rsid w:val="00E26D3C"/>
    <w:rsid w:val="00E304D0"/>
    <w:rsid w:val="00E3285A"/>
    <w:rsid w:val="00E34C74"/>
    <w:rsid w:val="00E36F6F"/>
    <w:rsid w:val="00E43849"/>
    <w:rsid w:val="00E50F85"/>
    <w:rsid w:val="00E51619"/>
    <w:rsid w:val="00E547E1"/>
    <w:rsid w:val="00E60611"/>
    <w:rsid w:val="00E62196"/>
    <w:rsid w:val="00E62369"/>
    <w:rsid w:val="00E642A8"/>
    <w:rsid w:val="00E6454E"/>
    <w:rsid w:val="00E65B1E"/>
    <w:rsid w:val="00E67EC4"/>
    <w:rsid w:val="00E7117B"/>
    <w:rsid w:val="00E71C71"/>
    <w:rsid w:val="00E801B3"/>
    <w:rsid w:val="00E81090"/>
    <w:rsid w:val="00E835D9"/>
    <w:rsid w:val="00E842B7"/>
    <w:rsid w:val="00E92737"/>
    <w:rsid w:val="00E93864"/>
    <w:rsid w:val="00E95AD1"/>
    <w:rsid w:val="00E965B4"/>
    <w:rsid w:val="00EA330B"/>
    <w:rsid w:val="00EA65FC"/>
    <w:rsid w:val="00EB4590"/>
    <w:rsid w:val="00EB5EED"/>
    <w:rsid w:val="00EB67AA"/>
    <w:rsid w:val="00EB6FCC"/>
    <w:rsid w:val="00EC093E"/>
    <w:rsid w:val="00EC1134"/>
    <w:rsid w:val="00EC128E"/>
    <w:rsid w:val="00EC1488"/>
    <w:rsid w:val="00EC1640"/>
    <w:rsid w:val="00EC2D5C"/>
    <w:rsid w:val="00EC3C6D"/>
    <w:rsid w:val="00EC48D6"/>
    <w:rsid w:val="00EC5308"/>
    <w:rsid w:val="00EC621E"/>
    <w:rsid w:val="00ED20FB"/>
    <w:rsid w:val="00EE0E5E"/>
    <w:rsid w:val="00EE1C3C"/>
    <w:rsid w:val="00EE235F"/>
    <w:rsid w:val="00EF0530"/>
    <w:rsid w:val="00F01A40"/>
    <w:rsid w:val="00F052A7"/>
    <w:rsid w:val="00F1058F"/>
    <w:rsid w:val="00F14C56"/>
    <w:rsid w:val="00F14C8F"/>
    <w:rsid w:val="00F17C3E"/>
    <w:rsid w:val="00F212C0"/>
    <w:rsid w:val="00F23675"/>
    <w:rsid w:val="00F27F5F"/>
    <w:rsid w:val="00F33AA2"/>
    <w:rsid w:val="00F3452D"/>
    <w:rsid w:val="00F3512E"/>
    <w:rsid w:val="00F42372"/>
    <w:rsid w:val="00F46D9F"/>
    <w:rsid w:val="00F50903"/>
    <w:rsid w:val="00F52243"/>
    <w:rsid w:val="00F6616E"/>
    <w:rsid w:val="00F67B55"/>
    <w:rsid w:val="00F75289"/>
    <w:rsid w:val="00F766AF"/>
    <w:rsid w:val="00F83972"/>
    <w:rsid w:val="00F86703"/>
    <w:rsid w:val="00F91886"/>
    <w:rsid w:val="00F92A45"/>
    <w:rsid w:val="00F948FF"/>
    <w:rsid w:val="00FA1A05"/>
    <w:rsid w:val="00FA4F6A"/>
    <w:rsid w:val="00FA567E"/>
    <w:rsid w:val="00FA7D27"/>
    <w:rsid w:val="00FC2C3F"/>
    <w:rsid w:val="00FC3088"/>
    <w:rsid w:val="00FD0B59"/>
    <w:rsid w:val="00FD1665"/>
    <w:rsid w:val="00FD41B5"/>
    <w:rsid w:val="00FD4C51"/>
    <w:rsid w:val="00FD76F6"/>
    <w:rsid w:val="00FE1DED"/>
    <w:rsid w:val="00FE4290"/>
    <w:rsid w:val="00FE621F"/>
    <w:rsid w:val="00FE7AFD"/>
    <w:rsid w:val="00FF0290"/>
    <w:rsid w:val="00FF0D17"/>
    <w:rsid w:val="00FF28C7"/>
    <w:rsid w:val="00FF3BE8"/>
    <w:rsid w:val="00FF4A44"/>
    <w:rsid w:val="00FF4A8D"/>
    <w:rsid w:val="00FF54CD"/>
    <w:rsid w:val="00FF7758"/>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39EC09FC"/>
  <w15:chartTrackingRefBased/>
  <w15:docId w15:val="{45CE89E7-81E8-4C4F-8ABF-E7EDFF39277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99" w:unhideWhenUsed="1"/>
    <w:lsdException w:name="annotation text" w:semiHidden="1" w:uiPriority="99" w:unhideWhenUsed="1"/>
    <w:lsdException w:name="header" w:semiHidden="1" w:unhideWhenUsed="1" w:qFormat="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iPriority="99" w:unhideWhenUsed="1" w:qFormat="1"/>
    <w:lsdException w:name="endnote text" w:semiHidden="1" w:uiPriority="99" w:unhideWhenUsed="1" w:qFormat="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semiHidden="1"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iPriority="99" w:unhideWhenUsed="1"/>
    <w:lsdException w:name="HTML Bottom of Form" w:semiHidden="1" w:uiPriority="99"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99"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DA7BA6"/>
    <w:pPr>
      <w:keepNext/>
      <w:keepLines/>
      <w:widowControl w:val="0"/>
      <w:spacing w:after="240" w:line="240" w:lineRule="auto"/>
    </w:pPr>
    <w:rPr>
      <w:rFonts w:ascii="Open Sans" w:eastAsia="Times New Roman" w:hAnsi="Open Sans" w:cs="Times New Roman"/>
      <w:sz w:val="24"/>
      <w:szCs w:val="24"/>
      <w:lang w:eastAsia="en-AU"/>
    </w:rPr>
  </w:style>
  <w:style w:type="paragraph" w:styleId="Heading1">
    <w:name w:val="heading 1"/>
    <w:basedOn w:val="Normal"/>
    <w:next w:val="Normal"/>
    <w:link w:val="Heading1Char"/>
    <w:qFormat/>
    <w:rsid w:val="00017DA3"/>
    <w:pPr>
      <w:numPr>
        <w:numId w:val="1"/>
      </w:numPr>
      <w:spacing w:before="360"/>
      <w:outlineLvl w:val="0"/>
    </w:pPr>
    <w:rPr>
      <w:b/>
      <w:bCs/>
      <w:sz w:val="36"/>
      <w:szCs w:val="28"/>
    </w:rPr>
  </w:style>
  <w:style w:type="paragraph" w:styleId="Heading2">
    <w:name w:val="heading 2"/>
    <w:basedOn w:val="Normal"/>
    <w:next w:val="Normal"/>
    <w:link w:val="Heading2Char"/>
    <w:autoRedefine/>
    <w:qFormat/>
    <w:rsid w:val="002C253F"/>
    <w:pPr>
      <w:numPr>
        <w:ilvl w:val="1"/>
        <w:numId w:val="1"/>
      </w:numPr>
      <w:spacing w:before="360" w:after="0"/>
      <w:ind w:left="851"/>
      <w:outlineLvl w:val="1"/>
    </w:pPr>
    <w:rPr>
      <w:rFonts w:cs="Open Sans"/>
      <w:b/>
      <w:color w:val="000000"/>
      <w:sz w:val="28"/>
      <w:szCs w:val="26"/>
    </w:rPr>
  </w:style>
  <w:style w:type="paragraph" w:styleId="Heading3">
    <w:name w:val="heading 3"/>
    <w:basedOn w:val="Heading2"/>
    <w:next w:val="Normal"/>
    <w:link w:val="Heading3Char"/>
    <w:autoRedefine/>
    <w:qFormat/>
    <w:rsid w:val="00DC5660"/>
    <w:pPr>
      <w:widowControl/>
      <w:numPr>
        <w:ilvl w:val="2"/>
        <w:numId w:val="81"/>
      </w:numPr>
      <w:outlineLvl w:val="2"/>
    </w:pPr>
    <w:rPr>
      <w:b w:val="0"/>
      <w:bCs/>
      <w:color w:val="auto"/>
      <w:sz w:val="24"/>
    </w:rPr>
  </w:style>
  <w:style w:type="paragraph" w:styleId="Heading4">
    <w:name w:val="heading 4"/>
    <w:basedOn w:val="Heading3"/>
    <w:next w:val="Normal"/>
    <w:link w:val="Heading4Char"/>
    <w:qFormat/>
    <w:rsid w:val="00B94D5A"/>
    <w:pPr>
      <w:numPr>
        <w:ilvl w:val="3"/>
        <w:numId w:val="1"/>
      </w:numPr>
      <w:outlineLvl w:val="3"/>
    </w:pPr>
    <w:rPr>
      <w:bCs w:val="0"/>
      <w:iCs/>
    </w:rPr>
  </w:style>
  <w:style w:type="paragraph" w:styleId="Heading5">
    <w:name w:val="heading 5"/>
    <w:basedOn w:val="Normal"/>
    <w:next w:val="Normal"/>
    <w:link w:val="Heading5Char"/>
    <w:qFormat/>
    <w:rsid w:val="00B94D5A"/>
    <w:pPr>
      <w:keepNext w:val="0"/>
      <w:keepLines w:val="0"/>
      <w:numPr>
        <w:numId w:val="3"/>
      </w:numPr>
      <w:spacing w:before="200"/>
      <w:ind w:left="709" w:hanging="567"/>
      <w:outlineLvl w:val="4"/>
    </w:pPr>
  </w:style>
  <w:style w:type="paragraph" w:styleId="Heading6">
    <w:name w:val="heading 6"/>
    <w:basedOn w:val="Normal"/>
    <w:next w:val="Normal"/>
    <w:link w:val="Heading6Char"/>
    <w:qFormat/>
    <w:rsid w:val="00B94D5A"/>
    <w:pPr>
      <w:spacing w:before="200"/>
      <w:ind w:left="1440"/>
      <w:outlineLvl w:val="5"/>
    </w:pPr>
    <w:rPr>
      <w:iCs/>
      <w:sz w:val="22"/>
    </w:rPr>
  </w:style>
  <w:style w:type="paragraph" w:styleId="Heading7">
    <w:name w:val="heading 7"/>
    <w:basedOn w:val="ListParagraph"/>
    <w:next w:val="Normal"/>
    <w:link w:val="Heading7Char"/>
    <w:qFormat/>
    <w:rsid w:val="00B94D5A"/>
    <w:pPr>
      <w:numPr>
        <w:numId w:val="2"/>
      </w:numPr>
      <w:tabs>
        <w:tab w:val="num" w:pos="360"/>
      </w:tabs>
      <w:ind w:left="720" w:firstLine="0"/>
      <w:outlineLvl w:val="6"/>
    </w:pPr>
    <w:rPr>
      <w:rFonts w:cs="Open Sans"/>
    </w:rPr>
  </w:style>
  <w:style w:type="paragraph" w:styleId="Heading8">
    <w:name w:val="heading 8"/>
    <w:basedOn w:val="Normal"/>
    <w:next w:val="Normal"/>
    <w:link w:val="Heading8Char"/>
    <w:qFormat/>
    <w:rsid w:val="00195FE9"/>
    <w:pPr>
      <w:tabs>
        <w:tab w:val="num" w:pos="0"/>
      </w:tabs>
      <w:spacing w:before="200"/>
      <w:ind w:left="1440" w:hanging="1440"/>
      <w:outlineLvl w:val="7"/>
    </w:pPr>
    <w:rPr>
      <w:rFonts w:eastAsia="MS Mincho"/>
      <w:sz w:val="20"/>
      <w:szCs w:val="20"/>
    </w:rPr>
  </w:style>
  <w:style w:type="paragraph" w:styleId="Heading9">
    <w:name w:val="heading 9"/>
    <w:basedOn w:val="Normal"/>
    <w:next w:val="Normal"/>
    <w:link w:val="Heading9Char"/>
    <w:qFormat/>
    <w:rsid w:val="00195FE9"/>
    <w:pPr>
      <w:tabs>
        <w:tab w:val="num" w:pos="0"/>
      </w:tabs>
      <w:spacing w:before="200"/>
      <w:ind w:left="1584" w:hanging="1584"/>
      <w:outlineLvl w:val="8"/>
    </w:pPr>
    <w:rPr>
      <w:rFonts w:eastAsia="MS Mincho"/>
      <w:i/>
      <w:iCs/>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017DA3"/>
    <w:rPr>
      <w:rFonts w:ascii="Open Sans" w:eastAsia="Times New Roman" w:hAnsi="Open Sans" w:cs="Times New Roman"/>
      <w:b/>
      <w:bCs/>
      <w:sz w:val="36"/>
      <w:szCs w:val="28"/>
      <w:lang w:eastAsia="en-AU"/>
    </w:rPr>
  </w:style>
  <w:style w:type="character" w:customStyle="1" w:styleId="Heading2Char">
    <w:name w:val="Heading 2 Char"/>
    <w:basedOn w:val="DefaultParagraphFont"/>
    <w:link w:val="Heading2"/>
    <w:rsid w:val="002C253F"/>
    <w:rPr>
      <w:rFonts w:ascii="Open Sans" w:eastAsia="Times New Roman" w:hAnsi="Open Sans" w:cs="Open Sans"/>
      <w:b/>
      <w:color w:val="000000"/>
      <w:sz w:val="28"/>
      <w:szCs w:val="26"/>
      <w:lang w:eastAsia="en-AU"/>
    </w:rPr>
  </w:style>
  <w:style w:type="character" w:customStyle="1" w:styleId="Heading3Char">
    <w:name w:val="Heading 3 Char"/>
    <w:basedOn w:val="DefaultParagraphFont"/>
    <w:link w:val="Heading3"/>
    <w:rsid w:val="00DC5660"/>
    <w:rPr>
      <w:rFonts w:ascii="Open Sans" w:eastAsia="Times New Roman" w:hAnsi="Open Sans" w:cs="Open Sans"/>
      <w:bCs/>
      <w:sz w:val="24"/>
      <w:szCs w:val="26"/>
      <w:lang w:eastAsia="en-AU"/>
    </w:rPr>
  </w:style>
  <w:style w:type="character" w:customStyle="1" w:styleId="Heading4Char">
    <w:name w:val="Heading 4 Char"/>
    <w:basedOn w:val="DefaultParagraphFont"/>
    <w:link w:val="Heading4"/>
    <w:rsid w:val="00B94D5A"/>
    <w:rPr>
      <w:rFonts w:ascii="Open Sans" w:eastAsia="Times New Roman" w:hAnsi="Open Sans" w:cs="Open Sans"/>
      <w:iCs/>
      <w:sz w:val="24"/>
      <w:szCs w:val="26"/>
      <w:lang w:eastAsia="en-AU"/>
    </w:rPr>
  </w:style>
  <w:style w:type="character" w:customStyle="1" w:styleId="Heading5Char">
    <w:name w:val="Heading 5 Char"/>
    <w:basedOn w:val="DefaultParagraphFont"/>
    <w:link w:val="Heading5"/>
    <w:rsid w:val="00B94D5A"/>
    <w:rPr>
      <w:rFonts w:ascii="Open Sans" w:eastAsia="Times New Roman" w:hAnsi="Open Sans" w:cs="Times New Roman"/>
      <w:sz w:val="24"/>
      <w:szCs w:val="24"/>
      <w:lang w:eastAsia="en-AU"/>
    </w:rPr>
  </w:style>
  <w:style w:type="character" w:customStyle="1" w:styleId="Heading6Char">
    <w:name w:val="Heading 6 Char"/>
    <w:basedOn w:val="DefaultParagraphFont"/>
    <w:link w:val="Heading6"/>
    <w:rsid w:val="00B94D5A"/>
    <w:rPr>
      <w:rFonts w:ascii="Open Sans" w:eastAsia="Times New Roman" w:hAnsi="Open Sans" w:cs="Times New Roman"/>
      <w:iCs/>
      <w:szCs w:val="24"/>
      <w:lang w:eastAsia="en-AU"/>
    </w:rPr>
  </w:style>
  <w:style w:type="character" w:customStyle="1" w:styleId="Heading7Char">
    <w:name w:val="Heading 7 Char"/>
    <w:basedOn w:val="DefaultParagraphFont"/>
    <w:link w:val="Heading7"/>
    <w:rsid w:val="00B94D5A"/>
    <w:rPr>
      <w:rFonts w:ascii="Open Sans" w:eastAsia="MS Mincho" w:hAnsi="Open Sans" w:cs="Open Sans"/>
      <w:sz w:val="24"/>
      <w:szCs w:val="24"/>
      <w:lang w:eastAsia="en-AU"/>
    </w:rPr>
  </w:style>
  <w:style w:type="character" w:styleId="Hyperlink">
    <w:name w:val="Hyperlink"/>
    <w:basedOn w:val="DefaultParagraphFont"/>
    <w:uiPriority w:val="99"/>
    <w:unhideWhenUsed/>
    <w:rsid w:val="00B94D5A"/>
    <w:rPr>
      <w:color w:val="0000FF"/>
      <w:u w:val="single"/>
    </w:rPr>
  </w:style>
  <w:style w:type="paragraph" w:styleId="EndnoteText">
    <w:name w:val="endnote text"/>
    <w:basedOn w:val="Normal"/>
    <w:link w:val="EndnoteTextChar"/>
    <w:uiPriority w:val="99"/>
    <w:qFormat/>
    <w:rsid w:val="00B94D5A"/>
    <w:pPr>
      <w:spacing w:after="0"/>
    </w:pPr>
    <w:rPr>
      <w:sz w:val="20"/>
      <w:szCs w:val="20"/>
    </w:rPr>
  </w:style>
  <w:style w:type="character" w:customStyle="1" w:styleId="EndnoteTextChar">
    <w:name w:val="Endnote Text Char"/>
    <w:basedOn w:val="DefaultParagraphFont"/>
    <w:link w:val="EndnoteText"/>
    <w:uiPriority w:val="99"/>
    <w:rsid w:val="00B94D5A"/>
    <w:rPr>
      <w:rFonts w:ascii="Arial" w:eastAsia="Times New Roman" w:hAnsi="Arial" w:cs="Times New Roman"/>
      <w:sz w:val="20"/>
      <w:szCs w:val="20"/>
      <w:lang w:eastAsia="en-AU"/>
    </w:rPr>
  </w:style>
  <w:style w:type="character" w:styleId="EndnoteReference">
    <w:name w:val="endnote reference"/>
    <w:aliases w:val="QUOTE"/>
    <w:basedOn w:val="DefaultParagraphFont"/>
    <w:uiPriority w:val="99"/>
    <w:qFormat/>
    <w:rsid w:val="00B94D5A"/>
    <w:rPr>
      <w:rFonts w:ascii="Open Sans" w:hAnsi="Open Sans" w:cs="Open Sans"/>
      <w:sz w:val="20"/>
      <w:vertAlign w:val="superscript"/>
    </w:rPr>
  </w:style>
  <w:style w:type="paragraph" w:styleId="ListParagraph">
    <w:name w:val="List Paragraph"/>
    <w:aliases w:val="List Paragraph1,Recommendation,List Paragraph11,Bullet point,Bullets,NAST Quote,L,CV text,Table text,F5 List Paragraph,Dot pt,List Paragraph111,Medium Grid 1 - Accent 21,Numbered Paragraph,List Paragraph2,NFP GP Bulleted List,FooterText"/>
    <w:basedOn w:val="Normal"/>
    <w:link w:val="ListParagraphChar"/>
    <w:uiPriority w:val="34"/>
    <w:qFormat/>
    <w:rsid w:val="00B94D5A"/>
    <w:pPr>
      <w:ind w:left="720"/>
    </w:pPr>
    <w:rPr>
      <w:rFonts w:eastAsia="MS Mincho"/>
    </w:rPr>
  </w:style>
  <w:style w:type="character" w:customStyle="1" w:styleId="ListParagraphChar">
    <w:name w:val="List Paragraph Char"/>
    <w:aliases w:val="List Paragraph1 Char,Recommendation Char,List Paragraph11 Char,Bullet point Char,Bullets Char,NAST Quote Char,L Char,CV text Char,Table text Char,F5 List Paragraph Char,Dot pt Char,List Paragraph111 Char,Numbered Paragraph Char"/>
    <w:link w:val="ListParagraph"/>
    <w:uiPriority w:val="34"/>
    <w:qFormat/>
    <w:locked/>
    <w:rsid w:val="00B94D5A"/>
    <w:rPr>
      <w:rFonts w:ascii="Open Sans" w:eastAsia="MS Mincho" w:hAnsi="Open Sans" w:cs="Times New Roman"/>
      <w:sz w:val="24"/>
      <w:szCs w:val="24"/>
      <w:lang w:eastAsia="en-AU"/>
    </w:rPr>
  </w:style>
  <w:style w:type="paragraph" w:styleId="BalloonText">
    <w:name w:val="Balloon Text"/>
    <w:basedOn w:val="Normal"/>
    <w:link w:val="BalloonTextChar"/>
    <w:uiPriority w:val="99"/>
    <w:semiHidden/>
    <w:unhideWhenUsed/>
    <w:rsid w:val="006B7701"/>
    <w:pPr>
      <w:spacing w:after="0"/>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6B7701"/>
    <w:rPr>
      <w:rFonts w:ascii="Segoe UI" w:eastAsia="Times New Roman" w:hAnsi="Segoe UI" w:cs="Segoe UI"/>
      <w:sz w:val="18"/>
      <w:szCs w:val="18"/>
      <w:lang w:eastAsia="en-AU"/>
    </w:rPr>
  </w:style>
  <w:style w:type="character" w:styleId="CommentReference">
    <w:name w:val="annotation reference"/>
    <w:basedOn w:val="DefaultParagraphFont"/>
    <w:uiPriority w:val="99"/>
    <w:unhideWhenUsed/>
    <w:rsid w:val="009770C7"/>
    <w:rPr>
      <w:sz w:val="16"/>
      <w:szCs w:val="16"/>
    </w:rPr>
  </w:style>
  <w:style w:type="paragraph" w:styleId="CommentText">
    <w:name w:val="annotation text"/>
    <w:basedOn w:val="Normal"/>
    <w:link w:val="CommentTextChar"/>
    <w:uiPriority w:val="99"/>
    <w:unhideWhenUsed/>
    <w:rsid w:val="009770C7"/>
    <w:rPr>
      <w:sz w:val="20"/>
      <w:szCs w:val="20"/>
    </w:rPr>
  </w:style>
  <w:style w:type="character" w:customStyle="1" w:styleId="CommentTextChar">
    <w:name w:val="Comment Text Char"/>
    <w:basedOn w:val="DefaultParagraphFont"/>
    <w:link w:val="CommentText"/>
    <w:uiPriority w:val="99"/>
    <w:rsid w:val="009770C7"/>
    <w:rPr>
      <w:rFonts w:ascii="Arial" w:eastAsia="Times New Roman" w:hAnsi="Arial" w:cs="Times New Roman"/>
      <w:sz w:val="20"/>
      <w:szCs w:val="20"/>
      <w:lang w:eastAsia="en-AU"/>
    </w:rPr>
  </w:style>
  <w:style w:type="paragraph" w:styleId="CommentSubject">
    <w:name w:val="annotation subject"/>
    <w:basedOn w:val="CommentText"/>
    <w:next w:val="CommentText"/>
    <w:link w:val="CommentSubjectChar"/>
    <w:uiPriority w:val="99"/>
    <w:unhideWhenUsed/>
    <w:rsid w:val="009770C7"/>
    <w:rPr>
      <w:b/>
      <w:bCs/>
    </w:rPr>
  </w:style>
  <w:style w:type="character" w:customStyle="1" w:styleId="CommentSubjectChar">
    <w:name w:val="Comment Subject Char"/>
    <w:basedOn w:val="CommentTextChar"/>
    <w:link w:val="CommentSubject"/>
    <w:uiPriority w:val="99"/>
    <w:rsid w:val="009770C7"/>
    <w:rPr>
      <w:rFonts w:ascii="Arial" w:eastAsia="Times New Roman" w:hAnsi="Arial" w:cs="Times New Roman"/>
      <w:b/>
      <w:bCs/>
      <w:sz w:val="20"/>
      <w:szCs w:val="20"/>
      <w:lang w:eastAsia="en-AU"/>
    </w:rPr>
  </w:style>
  <w:style w:type="paragraph" w:styleId="NormalWeb">
    <w:name w:val="Normal (Web)"/>
    <w:basedOn w:val="Normal"/>
    <w:uiPriority w:val="99"/>
    <w:unhideWhenUsed/>
    <w:rsid w:val="00DB19D3"/>
    <w:rPr>
      <w:rFonts w:ascii="Times New Roman" w:hAnsi="Times New Roman"/>
    </w:rPr>
  </w:style>
  <w:style w:type="paragraph" w:styleId="ListBullet2">
    <w:name w:val="List Bullet 2"/>
    <w:basedOn w:val="Normal"/>
    <w:semiHidden/>
    <w:rsid w:val="006B5003"/>
    <w:pPr>
      <w:numPr>
        <w:numId w:val="4"/>
      </w:numPr>
      <w:tabs>
        <w:tab w:val="clear" w:pos="643"/>
        <w:tab w:val="num" w:pos="360"/>
        <w:tab w:val="num" w:pos="926"/>
      </w:tabs>
      <w:ind w:left="926" w:firstLine="0"/>
    </w:pPr>
  </w:style>
  <w:style w:type="paragraph" w:styleId="ListBullet3">
    <w:name w:val="List Bullet 3"/>
    <w:basedOn w:val="Normal"/>
    <w:semiHidden/>
    <w:rsid w:val="006B5003"/>
    <w:pPr>
      <w:numPr>
        <w:numId w:val="5"/>
      </w:numPr>
    </w:pPr>
  </w:style>
  <w:style w:type="paragraph" w:styleId="NoSpacing">
    <w:name w:val="No Spacing"/>
    <w:uiPriority w:val="1"/>
    <w:qFormat/>
    <w:rsid w:val="007E5E65"/>
    <w:pPr>
      <w:keepNext/>
      <w:keepLines/>
      <w:spacing w:after="0" w:line="240" w:lineRule="auto"/>
    </w:pPr>
    <w:rPr>
      <w:rFonts w:ascii="Arial" w:eastAsia="Times New Roman" w:hAnsi="Arial" w:cs="Times New Roman"/>
      <w:sz w:val="24"/>
      <w:szCs w:val="24"/>
      <w:lang w:eastAsia="en-AU"/>
    </w:rPr>
  </w:style>
  <w:style w:type="character" w:styleId="Strong">
    <w:name w:val="Strong"/>
    <w:basedOn w:val="DefaultParagraphFont"/>
    <w:uiPriority w:val="22"/>
    <w:qFormat/>
    <w:rsid w:val="00A556DF"/>
    <w:rPr>
      <w:b/>
      <w:bCs/>
    </w:rPr>
  </w:style>
  <w:style w:type="character" w:styleId="FollowedHyperlink">
    <w:name w:val="FollowedHyperlink"/>
    <w:basedOn w:val="DefaultParagraphFont"/>
    <w:uiPriority w:val="99"/>
    <w:semiHidden/>
    <w:unhideWhenUsed/>
    <w:rsid w:val="00FE1DED"/>
    <w:rPr>
      <w:color w:val="954F72" w:themeColor="followedHyperlink"/>
      <w:u w:val="single"/>
    </w:rPr>
  </w:style>
  <w:style w:type="paragraph" w:styleId="Caption">
    <w:name w:val="caption"/>
    <w:basedOn w:val="Normal"/>
    <w:next w:val="Normal"/>
    <w:autoRedefine/>
    <w:unhideWhenUsed/>
    <w:qFormat/>
    <w:rsid w:val="0001567C"/>
    <w:pPr>
      <w:spacing w:after="200"/>
    </w:pPr>
    <w:rPr>
      <w:rFonts w:cs="Open Sans"/>
      <w:iCs/>
      <w:sz w:val="18"/>
      <w:szCs w:val="18"/>
    </w:rPr>
  </w:style>
  <w:style w:type="paragraph" w:styleId="Header">
    <w:name w:val="header"/>
    <w:basedOn w:val="Normal"/>
    <w:link w:val="HeaderChar"/>
    <w:unhideWhenUsed/>
    <w:qFormat/>
    <w:rsid w:val="00A551F1"/>
    <w:pPr>
      <w:tabs>
        <w:tab w:val="center" w:pos="4513"/>
        <w:tab w:val="right" w:pos="9026"/>
      </w:tabs>
      <w:spacing w:after="0"/>
    </w:pPr>
  </w:style>
  <w:style w:type="character" w:customStyle="1" w:styleId="HeaderChar">
    <w:name w:val="Header Char"/>
    <w:basedOn w:val="DefaultParagraphFont"/>
    <w:link w:val="Header"/>
    <w:rsid w:val="00A551F1"/>
    <w:rPr>
      <w:rFonts w:ascii="Arial" w:eastAsia="Times New Roman" w:hAnsi="Arial" w:cs="Times New Roman"/>
      <w:sz w:val="24"/>
      <w:szCs w:val="24"/>
      <w:lang w:eastAsia="en-AU"/>
    </w:rPr>
  </w:style>
  <w:style w:type="paragraph" w:styleId="Footer">
    <w:name w:val="footer"/>
    <w:basedOn w:val="Normal"/>
    <w:link w:val="FooterChar"/>
    <w:uiPriority w:val="99"/>
    <w:unhideWhenUsed/>
    <w:rsid w:val="00A551F1"/>
    <w:pPr>
      <w:tabs>
        <w:tab w:val="center" w:pos="4513"/>
        <w:tab w:val="right" w:pos="9026"/>
      </w:tabs>
      <w:spacing w:after="0"/>
    </w:pPr>
  </w:style>
  <w:style w:type="character" w:customStyle="1" w:styleId="FooterChar">
    <w:name w:val="Footer Char"/>
    <w:basedOn w:val="DefaultParagraphFont"/>
    <w:link w:val="Footer"/>
    <w:uiPriority w:val="99"/>
    <w:rsid w:val="00A551F1"/>
    <w:rPr>
      <w:rFonts w:ascii="Arial" w:eastAsia="Times New Roman" w:hAnsi="Arial" w:cs="Times New Roman"/>
      <w:sz w:val="24"/>
      <w:szCs w:val="24"/>
      <w:lang w:eastAsia="en-AU"/>
    </w:rPr>
  </w:style>
  <w:style w:type="paragraph" w:customStyle="1" w:styleId="AddressBlock">
    <w:name w:val="Address Block"/>
    <w:basedOn w:val="BodyText"/>
    <w:semiHidden/>
    <w:rsid w:val="007A6DF1"/>
    <w:pPr>
      <w:spacing w:after="0"/>
    </w:pPr>
    <w:rPr>
      <w:rFonts w:cs="ArialMT"/>
      <w:lang w:val="en-US" w:bidi="en-US"/>
    </w:rPr>
  </w:style>
  <w:style w:type="paragraph" w:customStyle="1" w:styleId="Contactdetails">
    <w:name w:val="Contact details"/>
    <w:basedOn w:val="Normal"/>
    <w:semiHidden/>
    <w:rsid w:val="007A6DF1"/>
    <w:pPr>
      <w:tabs>
        <w:tab w:val="left" w:pos="566"/>
        <w:tab w:val="left" w:pos="1133"/>
        <w:tab w:val="left" w:pos="1700"/>
        <w:tab w:val="left" w:pos="2267"/>
        <w:tab w:val="left" w:pos="2834"/>
        <w:tab w:val="left" w:pos="3401"/>
        <w:tab w:val="left" w:pos="3968"/>
        <w:tab w:val="left" w:pos="4535"/>
        <w:tab w:val="left" w:pos="5102"/>
        <w:tab w:val="left" w:pos="5669"/>
        <w:tab w:val="left" w:pos="6236"/>
        <w:tab w:val="left" w:pos="6803"/>
      </w:tabs>
      <w:autoSpaceDE w:val="0"/>
      <w:autoSpaceDN w:val="0"/>
      <w:adjustRightInd w:val="0"/>
      <w:spacing w:line="210" w:lineRule="exact"/>
    </w:pPr>
    <w:rPr>
      <w:rFonts w:ascii="ArialMT" w:hAnsi="ArialMT" w:cs="ArialMT"/>
      <w:sz w:val="20"/>
      <w:lang w:val="en-US" w:bidi="en-US"/>
    </w:rPr>
  </w:style>
  <w:style w:type="paragraph" w:customStyle="1" w:styleId="LogoType">
    <w:name w:val="Logo Type"/>
    <w:basedOn w:val="Header"/>
    <w:semiHidden/>
    <w:rsid w:val="007A6DF1"/>
    <w:pPr>
      <w:keepNext w:val="0"/>
      <w:keepLines w:val="0"/>
      <w:pBdr>
        <w:bottom w:val="single" w:sz="4" w:space="4" w:color="auto"/>
      </w:pBdr>
      <w:tabs>
        <w:tab w:val="clear" w:pos="4513"/>
        <w:tab w:val="clear" w:pos="9026"/>
        <w:tab w:val="left" w:pos="4686"/>
        <w:tab w:val="left" w:pos="7088"/>
        <w:tab w:val="left" w:pos="7242"/>
      </w:tabs>
      <w:spacing w:before="240" w:after="240" w:line="320" w:lineRule="exact"/>
    </w:pPr>
    <w:rPr>
      <w:rFonts w:cs="ArialMT"/>
      <w:b/>
      <w:color w:val="808080"/>
      <w:spacing w:val="-20"/>
      <w:sz w:val="32"/>
    </w:rPr>
  </w:style>
  <w:style w:type="character" w:styleId="Emphasis">
    <w:name w:val="Emphasis"/>
    <w:basedOn w:val="DefaultParagraphFont"/>
    <w:qFormat/>
    <w:rsid w:val="007A6DF1"/>
    <w:rPr>
      <w:i/>
      <w:iCs/>
    </w:rPr>
  </w:style>
  <w:style w:type="table" w:styleId="TableGrid">
    <w:name w:val="Table Grid"/>
    <w:basedOn w:val="TableNormal"/>
    <w:rsid w:val="007A6DF1"/>
    <w:pPr>
      <w:spacing w:after="0" w:line="240" w:lineRule="auto"/>
    </w:pPr>
    <w:rPr>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
    <w:name w:val="Body Text"/>
    <w:basedOn w:val="Normal"/>
    <w:link w:val="BodyTextChar"/>
    <w:semiHidden/>
    <w:unhideWhenUsed/>
    <w:rsid w:val="007A6DF1"/>
    <w:pPr>
      <w:spacing w:after="120"/>
    </w:pPr>
  </w:style>
  <w:style w:type="character" w:customStyle="1" w:styleId="BodyTextChar">
    <w:name w:val="Body Text Char"/>
    <w:basedOn w:val="DefaultParagraphFont"/>
    <w:link w:val="BodyText"/>
    <w:semiHidden/>
    <w:rsid w:val="007A6DF1"/>
    <w:rPr>
      <w:rFonts w:ascii="Arial" w:eastAsia="Times New Roman" w:hAnsi="Arial" w:cs="Times New Roman"/>
      <w:sz w:val="24"/>
      <w:szCs w:val="24"/>
      <w:lang w:eastAsia="en-AU"/>
    </w:rPr>
  </w:style>
  <w:style w:type="paragraph" w:styleId="ListBullet">
    <w:name w:val="List Bullet"/>
    <w:basedOn w:val="BodyText"/>
    <w:qFormat/>
    <w:rsid w:val="007D2675"/>
    <w:pPr>
      <w:keepNext w:val="0"/>
      <w:keepLines w:val="0"/>
      <w:numPr>
        <w:numId w:val="10"/>
      </w:numPr>
      <w:spacing w:before="120" w:after="0" w:line="300" w:lineRule="atLeast"/>
      <w:jc w:val="both"/>
    </w:pPr>
    <w:rPr>
      <w:rFonts w:ascii="Times New Roman" w:hAnsi="Times New Roman"/>
      <w:color w:val="2C2C2C"/>
      <w:spacing w:val="7"/>
    </w:rPr>
  </w:style>
  <w:style w:type="character" w:customStyle="1" w:styleId="Heading8Char">
    <w:name w:val="Heading 8 Char"/>
    <w:basedOn w:val="DefaultParagraphFont"/>
    <w:link w:val="Heading8"/>
    <w:uiPriority w:val="9"/>
    <w:rsid w:val="00195FE9"/>
    <w:rPr>
      <w:rFonts w:ascii="Open Sans" w:eastAsia="MS Mincho" w:hAnsi="Open Sans" w:cs="Times New Roman"/>
      <w:sz w:val="20"/>
      <w:szCs w:val="20"/>
      <w:lang w:eastAsia="en-AU"/>
    </w:rPr>
  </w:style>
  <w:style w:type="character" w:customStyle="1" w:styleId="Heading9Char">
    <w:name w:val="Heading 9 Char"/>
    <w:basedOn w:val="DefaultParagraphFont"/>
    <w:link w:val="Heading9"/>
    <w:uiPriority w:val="9"/>
    <w:rsid w:val="00195FE9"/>
    <w:rPr>
      <w:rFonts w:ascii="Open Sans" w:eastAsia="MS Mincho" w:hAnsi="Open Sans" w:cs="Times New Roman"/>
      <w:i/>
      <w:iCs/>
      <w:sz w:val="20"/>
      <w:szCs w:val="20"/>
      <w:lang w:eastAsia="en-AU"/>
    </w:rPr>
  </w:style>
  <w:style w:type="paragraph" w:styleId="TOC3">
    <w:name w:val="toc 3"/>
    <w:basedOn w:val="Normal"/>
    <w:next w:val="Normal"/>
    <w:autoRedefine/>
    <w:uiPriority w:val="39"/>
    <w:rsid w:val="00195FE9"/>
    <w:pPr>
      <w:keepNext w:val="0"/>
      <w:keepLines w:val="0"/>
      <w:tabs>
        <w:tab w:val="left" w:pos="1202"/>
        <w:tab w:val="right" w:leader="dot" w:pos="9060"/>
      </w:tabs>
      <w:spacing w:after="0"/>
      <w:ind w:left="720" w:hanging="720"/>
    </w:pPr>
    <w:rPr>
      <w:rFonts w:eastAsia="MS Mincho" w:cs="Arial"/>
      <w:i/>
      <w:noProof/>
    </w:rPr>
  </w:style>
  <w:style w:type="character" w:styleId="PlaceholderText">
    <w:name w:val="Placeholder Text"/>
    <w:uiPriority w:val="99"/>
    <w:semiHidden/>
    <w:rsid w:val="00195FE9"/>
    <w:rPr>
      <w:rFonts w:ascii="Open Sans" w:hAnsi="Open Sans"/>
      <w:color w:val="auto"/>
      <w:sz w:val="24"/>
    </w:rPr>
  </w:style>
  <w:style w:type="paragraph" w:styleId="ListContinue4">
    <w:name w:val="List Continue 4"/>
    <w:basedOn w:val="Normal"/>
    <w:semiHidden/>
    <w:rsid w:val="00195FE9"/>
    <w:pPr>
      <w:keepNext w:val="0"/>
      <w:keepLines w:val="0"/>
      <w:spacing w:before="240" w:after="120"/>
      <w:ind w:left="1132"/>
    </w:pPr>
    <w:rPr>
      <w:rFonts w:eastAsia="MS Mincho"/>
    </w:rPr>
  </w:style>
  <w:style w:type="numbering" w:styleId="111111">
    <w:name w:val="Outline List 2"/>
    <w:basedOn w:val="NoList"/>
    <w:semiHidden/>
    <w:rsid w:val="00195FE9"/>
    <w:pPr>
      <w:numPr>
        <w:numId w:val="41"/>
      </w:numPr>
    </w:pPr>
  </w:style>
  <w:style w:type="paragraph" w:styleId="TOC1">
    <w:name w:val="toc 1"/>
    <w:basedOn w:val="Normal"/>
    <w:next w:val="Normal"/>
    <w:autoRedefine/>
    <w:uiPriority w:val="39"/>
    <w:rsid w:val="00195FE9"/>
    <w:pPr>
      <w:keepNext w:val="0"/>
      <w:keepLines w:val="0"/>
      <w:tabs>
        <w:tab w:val="right" w:leader="dot" w:pos="9060"/>
      </w:tabs>
      <w:spacing w:before="240" w:after="0"/>
      <w:ind w:left="720" w:hanging="720"/>
    </w:pPr>
    <w:rPr>
      <w:rFonts w:eastAsia="MS Mincho"/>
      <w:b/>
      <w:noProof/>
    </w:rPr>
  </w:style>
  <w:style w:type="paragraph" w:styleId="TOC2">
    <w:name w:val="toc 2"/>
    <w:basedOn w:val="Normal"/>
    <w:next w:val="Normal"/>
    <w:autoRedefine/>
    <w:uiPriority w:val="39"/>
    <w:rsid w:val="00195FE9"/>
    <w:pPr>
      <w:keepNext w:val="0"/>
      <w:keepLines w:val="0"/>
      <w:tabs>
        <w:tab w:val="right" w:leader="dot" w:pos="9060"/>
      </w:tabs>
      <w:spacing w:after="0"/>
      <w:ind w:left="720" w:hanging="720"/>
    </w:pPr>
    <w:rPr>
      <w:rFonts w:eastAsia="MS Mincho"/>
      <w:b/>
      <w:i/>
      <w:noProof/>
    </w:rPr>
  </w:style>
  <w:style w:type="paragraph" w:styleId="TOC4">
    <w:name w:val="toc 4"/>
    <w:basedOn w:val="Normal"/>
    <w:next w:val="Normal"/>
    <w:uiPriority w:val="39"/>
    <w:rsid w:val="00195FE9"/>
    <w:pPr>
      <w:keepNext w:val="0"/>
      <w:keepLines w:val="0"/>
      <w:tabs>
        <w:tab w:val="left" w:pos="1440"/>
        <w:tab w:val="right" w:leader="dot" w:pos="9060"/>
      </w:tabs>
      <w:spacing w:after="0"/>
      <w:ind w:left="1440" w:hanging="720"/>
    </w:pPr>
    <w:rPr>
      <w:rFonts w:eastAsia="MS Mincho"/>
      <w:noProof/>
    </w:rPr>
  </w:style>
  <w:style w:type="paragraph" w:styleId="TOCHeading">
    <w:name w:val="TOC Heading"/>
    <w:basedOn w:val="Normal"/>
    <w:next w:val="Normal"/>
    <w:uiPriority w:val="39"/>
    <w:qFormat/>
    <w:rsid w:val="00195FE9"/>
    <w:pPr>
      <w:keepNext w:val="0"/>
      <w:keepLines w:val="0"/>
      <w:spacing w:after="360"/>
    </w:pPr>
    <w:rPr>
      <w:rFonts w:eastAsia="MS Mincho"/>
      <w:b/>
      <w:lang w:val="en-US" w:eastAsia="en-US"/>
    </w:rPr>
  </w:style>
  <w:style w:type="character" w:customStyle="1" w:styleId="EndnoteTextChar1">
    <w:name w:val="Endnote Text Char1"/>
    <w:rsid w:val="00195FE9"/>
    <w:rPr>
      <w:rFonts w:ascii="Open Sans" w:eastAsia="MS Mincho" w:hAnsi="Open Sans"/>
    </w:rPr>
  </w:style>
  <w:style w:type="numbering" w:styleId="1ai">
    <w:name w:val="Outline List 1"/>
    <w:basedOn w:val="NoList"/>
    <w:semiHidden/>
    <w:rsid w:val="00195FE9"/>
    <w:pPr>
      <w:numPr>
        <w:numId w:val="42"/>
      </w:numPr>
    </w:pPr>
  </w:style>
  <w:style w:type="numbering" w:styleId="ArticleSection">
    <w:name w:val="Outline List 3"/>
    <w:basedOn w:val="NoList"/>
    <w:semiHidden/>
    <w:rsid w:val="00195FE9"/>
    <w:pPr>
      <w:numPr>
        <w:numId w:val="43"/>
      </w:numPr>
    </w:pPr>
  </w:style>
  <w:style w:type="paragraph" w:styleId="BlockText">
    <w:name w:val="Block Text"/>
    <w:basedOn w:val="Normal"/>
    <w:semiHidden/>
    <w:rsid w:val="00195FE9"/>
    <w:pPr>
      <w:keepNext w:val="0"/>
      <w:keepLines w:val="0"/>
      <w:spacing w:before="240" w:after="120"/>
      <w:ind w:left="1440" w:right="1440"/>
    </w:pPr>
    <w:rPr>
      <w:rFonts w:eastAsia="MS Mincho"/>
    </w:rPr>
  </w:style>
  <w:style w:type="paragraph" w:styleId="BodyText2">
    <w:name w:val="Body Text 2"/>
    <w:basedOn w:val="Normal"/>
    <w:link w:val="BodyText2Char"/>
    <w:semiHidden/>
    <w:rsid w:val="00195FE9"/>
    <w:pPr>
      <w:keepNext w:val="0"/>
      <w:keepLines w:val="0"/>
      <w:spacing w:before="240" w:after="120" w:line="480" w:lineRule="auto"/>
    </w:pPr>
    <w:rPr>
      <w:rFonts w:eastAsia="MS Mincho"/>
    </w:rPr>
  </w:style>
  <w:style w:type="character" w:customStyle="1" w:styleId="BodyText2Char">
    <w:name w:val="Body Text 2 Char"/>
    <w:basedOn w:val="DefaultParagraphFont"/>
    <w:link w:val="BodyText2"/>
    <w:semiHidden/>
    <w:rsid w:val="00195FE9"/>
    <w:rPr>
      <w:rFonts w:ascii="Open Sans" w:eastAsia="MS Mincho" w:hAnsi="Open Sans" w:cs="Times New Roman"/>
      <w:sz w:val="24"/>
      <w:szCs w:val="24"/>
      <w:lang w:eastAsia="en-AU"/>
    </w:rPr>
  </w:style>
  <w:style w:type="paragraph" w:styleId="BodyText3">
    <w:name w:val="Body Text 3"/>
    <w:basedOn w:val="Normal"/>
    <w:link w:val="BodyText3Char"/>
    <w:semiHidden/>
    <w:rsid w:val="00195FE9"/>
    <w:pPr>
      <w:keepNext w:val="0"/>
      <w:keepLines w:val="0"/>
      <w:spacing w:before="240" w:after="120"/>
    </w:pPr>
    <w:rPr>
      <w:rFonts w:eastAsia="MS Mincho"/>
      <w:sz w:val="16"/>
      <w:szCs w:val="16"/>
    </w:rPr>
  </w:style>
  <w:style w:type="character" w:customStyle="1" w:styleId="BodyText3Char">
    <w:name w:val="Body Text 3 Char"/>
    <w:basedOn w:val="DefaultParagraphFont"/>
    <w:link w:val="BodyText3"/>
    <w:semiHidden/>
    <w:rsid w:val="00195FE9"/>
    <w:rPr>
      <w:rFonts w:ascii="Open Sans" w:eastAsia="MS Mincho" w:hAnsi="Open Sans" w:cs="Times New Roman"/>
      <w:sz w:val="16"/>
      <w:szCs w:val="16"/>
      <w:lang w:eastAsia="en-AU"/>
    </w:rPr>
  </w:style>
  <w:style w:type="paragraph" w:styleId="BodyTextFirstIndent">
    <w:name w:val="Body Text First Indent"/>
    <w:basedOn w:val="BodyText"/>
    <w:link w:val="BodyTextFirstIndentChar"/>
    <w:semiHidden/>
    <w:rsid w:val="00195FE9"/>
    <w:pPr>
      <w:keepNext w:val="0"/>
      <w:keepLines w:val="0"/>
      <w:spacing w:before="240"/>
      <w:ind w:firstLine="210"/>
    </w:pPr>
    <w:rPr>
      <w:rFonts w:eastAsia="MS Mincho"/>
    </w:rPr>
  </w:style>
  <w:style w:type="character" w:customStyle="1" w:styleId="BodyTextFirstIndentChar">
    <w:name w:val="Body Text First Indent Char"/>
    <w:basedOn w:val="BodyTextChar"/>
    <w:link w:val="BodyTextFirstIndent"/>
    <w:semiHidden/>
    <w:rsid w:val="00195FE9"/>
    <w:rPr>
      <w:rFonts w:ascii="Open Sans" w:eastAsia="MS Mincho" w:hAnsi="Open Sans" w:cs="Times New Roman"/>
      <w:sz w:val="24"/>
      <w:szCs w:val="24"/>
      <w:lang w:eastAsia="en-AU"/>
    </w:rPr>
  </w:style>
  <w:style w:type="paragraph" w:styleId="BodyTextIndent">
    <w:name w:val="Body Text Indent"/>
    <w:basedOn w:val="Normal"/>
    <w:link w:val="BodyTextIndentChar"/>
    <w:semiHidden/>
    <w:rsid w:val="00195FE9"/>
    <w:pPr>
      <w:keepNext w:val="0"/>
      <w:keepLines w:val="0"/>
      <w:spacing w:before="240" w:after="120"/>
      <w:ind w:left="283"/>
    </w:pPr>
    <w:rPr>
      <w:rFonts w:eastAsia="MS Mincho"/>
    </w:rPr>
  </w:style>
  <w:style w:type="character" w:customStyle="1" w:styleId="BodyTextIndentChar">
    <w:name w:val="Body Text Indent Char"/>
    <w:basedOn w:val="DefaultParagraphFont"/>
    <w:link w:val="BodyTextIndent"/>
    <w:semiHidden/>
    <w:rsid w:val="00195FE9"/>
    <w:rPr>
      <w:rFonts w:ascii="Open Sans" w:eastAsia="MS Mincho" w:hAnsi="Open Sans" w:cs="Times New Roman"/>
      <w:sz w:val="24"/>
      <w:szCs w:val="24"/>
      <w:lang w:eastAsia="en-AU"/>
    </w:rPr>
  </w:style>
  <w:style w:type="paragraph" w:styleId="BodyTextFirstIndent2">
    <w:name w:val="Body Text First Indent 2"/>
    <w:basedOn w:val="BodyTextIndent"/>
    <w:link w:val="BodyTextFirstIndent2Char"/>
    <w:semiHidden/>
    <w:rsid w:val="00195FE9"/>
    <w:pPr>
      <w:ind w:firstLine="210"/>
    </w:pPr>
  </w:style>
  <w:style w:type="character" w:customStyle="1" w:styleId="BodyTextFirstIndent2Char">
    <w:name w:val="Body Text First Indent 2 Char"/>
    <w:basedOn w:val="BodyTextIndentChar"/>
    <w:link w:val="BodyTextFirstIndent2"/>
    <w:semiHidden/>
    <w:rsid w:val="00195FE9"/>
    <w:rPr>
      <w:rFonts w:ascii="Open Sans" w:eastAsia="MS Mincho" w:hAnsi="Open Sans" w:cs="Times New Roman"/>
      <w:sz w:val="24"/>
      <w:szCs w:val="24"/>
      <w:lang w:eastAsia="en-AU"/>
    </w:rPr>
  </w:style>
  <w:style w:type="paragraph" w:styleId="BodyTextIndent2">
    <w:name w:val="Body Text Indent 2"/>
    <w:basedOn w:val="Normal"/>
    <w:link w:val="BodyTextIndent2Char"/>
    <w:semiHidden/>
    <w:rsid w:val="00195FE9"/>
    <w:pPr>
      <w:keepNext w:val="0"/>
      <w:keepLines w:val="0"/>
      <w:spacing w:before="240" w:after="120" w:line="480" w:lineRule="auto"/>
      <w:ind w:left="283"/>
    </w:pPr>
    <w:rPr>
      <w:rFonts w:eastAsia="MS Mincho"/>
    </w:rPr>
  </w:style>
  <w:style w:type="character" w:customStyle="1" w:styleId="BodyTextIndent2Char">
    <w:name w:val="Body Text Indent 2 Char"/>
    <w:basedOn w:val="DefaultParagraphFont"/>
    <w:link w:val="BodyTextIndent2"/>
    <w:semiHidden/>
    <w:rsid w:val="00195FE9"/>
    <w:rPr>
      <w:rFonts w:ascii="Open Sans" w:eastAsia="MS Mincho" w:hAnsi="Open Sans" w:cs="Times New Roman"/>
      <w:sz w:val="24"/>
      <w:szCs w:val="24"/>
      <w:lang w:eastAsia="en-AU"/>
    </w:rPr>
  </w:style>
  <w:style w:type="paragraph" w:styleId="BodyTextIndent3">
    <w:name w:val="Body Text Indent 3"/>
    <w:basedOn w:val="Normal"/>
    <w:link w:val="BodyTextIndent3Char"/>
    <w:semiHidden/>
    <w:rsid w:val="00195FE9"/>
    <w:pPr>
      <w:keepNext w:val="0"/>
      <w:keepLines w:val="0"/>
      <w:spacing w:before="240" w:after="120"/>
      <w:ind w:left="283"/>
    </w:pPr>
    <w:rPr>
      <w:rFonts w:eastAsia="MS Mincho"/>
      <w:sz w:val="16"/>
      <w:szCs w:val="16"/>
    </w:rPr>
  </w:style>
  <w:style w:type="character" w:customStyle="1" w:styleId="BodyTextIndent3Char">
    <w:name w:val="Body Text Indent 3 Char"/>
    <w:basedOn w:val="DefaultParagraphFont"/>
    <w:link w:val="BodyTextIndent3"/>
    <w:semiHidden/>
    <w:rsid w:val="00195FE9"/>
    <w:rPr>
      <w:rFonts w:ascii="Open Sans" w:eastAsia="MS Mincho" w:hAnsi="Open Sans" w:cs="Times New Roman"/>
      <w:sz w:val="16"/>
      <w:szCs w:val="16"/>
      <w:lang w:eastAsia="en-AU"/>
    </w:rPr>
  </w:style>
  <w:style w:type="paragraph" w:styleId="Closing">
    <w:name w:val="Closing"/>
    <w:basedOn w:val="Normal"/>
    <w:link w:val="ClosingChar"/>
    <w:semiHidden/>
    <w:rsid w:val="00195FE9"/>
    <w:pPr>
      <w:keepNext w:val="0"/>
      <w:keepLines w:val="0"/>
      <w:spacing w:before="240"/>
      <w:ind w:left="4252"/>
    </w:pPr>
    <w:rPr>
      <w:rFonts w:eastAsia="MS Mincho"/>
    </w:rPr>
  </w:style>
  <w:style w:type="character" w:customStyle="1" w:styleId="ClosingChar">
    <w:name w:val="Closing Char"/>
    <w:basedOn w:val="DefaultParagraphFont"/>
    <w:link w:val="Closing"/>
    <w:semiHidden/>
    <w:rsid w:val="00195FE9"/>
    <w:rPr>
      <w:rFonts w:ascii="Open Sans" w:eastAsia="MS Mincho" w:hAnsi="Open Sans" w:cs="Times New Roman"/>
      <w:sz w:val="24"/>
      <w:szCs w:val="24"/>
      <w:lang w:eastAsia="en-AU"/>
    </w:rPr>
  </w:style>
  <w:style w:type="paragraph" w:styleId="Date">
    <w:name w:val="Date"/>
    <w:basedOn w:val="Normal"/>
    <w:next w:val="Normal"/>
    <w:link w:val="DateChar"/>
    <w:semiHidden/>
    <w:rsid w:val="00195FE9"/>
    <w:pPr>
      <w:keepNext w:val="0"/>
      <w:keepLines w:val="0"/>
      <w:spacing w:before="120" w:after="120"/>
      <w:jc w:val="right"/>
    </w:pPr>
    <w:rPr>
      <w:rFonts w:eastAsia="MS Mincho"/>
    </w:rPr>
  </w:style>
  <w:style w:type="character" w:customStyle="1" w:styleId="DateChar">
    <w:name w:val="Date Char"/>
    <w:basedOn w:val="DefaultParagraphFont"/>
    <w:link w:val="Date"/>
    <w:semiHidden/>
    <w:rsid w:val="00195FE9"/>
    <w:rPr>
      <w:rFonts w:ascii="Open Sans" w:eastAsia="MS Mincho" w:hAnsi="Open Sans" w:cs="Times New Roman"/>
      <w:sz w:val="24"/>
      <w:szCs w:val="24"/>
      <w:lang w:eastAsia="en-AU"/>
    </w:rPr>
  </w:style>
  <w:style w:type="paragraph" w:styleId="E-mailSignature">
    <w:name w:val="E-mail Signature"/>
    <w:basedOn w:val="Normal"/>
    <w:link w:val="E-mailSignatureChar"/>
    <w:semiHidden/>
    <w:rsid w:val="00195FE9"/>
    <w:pPr>
      <w:keepNext w:val="0"/>
      <w:keepLines w:val="0"/>
      <w:spacing w:before="240"/>
    </w:pPr>
    <w:rPr>
      <w:rFonts w:eastAsia="MS Mincho"/>
    </w:rPr>
  </w:style>
  <w:style w:type="character" w:customStyle="1" w:styleId="E-mailSignatureChar">
    <w:name w:val="E-mail Signature Char"/>
    <w:basedOn w:val="DefaultParagraphFont"/>
    <w:link w:val="E-mailSignature"/>
    <w:semiHidden/>
    <w:rsid w:val="00195FE9"/>
    <w:rPr>
      <w:rFonts w:ascii="Open Sans" w:eastAsia="MS Mincho" w:hAnsi="Open Sans" w:cs="Times New Roman"/>
      <w:sz w:val="24"/>
      <w:szCs w:val="24"/>
      <w:lang w:eastAsia="en-AU"/>
    </w:rPr>
  </w:style>
  <w:style w:type="paragraph" w:styleId="EnvelopeAddress">
    <w:name w:val="envelope address"/>
    <w:basedOn w:val="Normal"/>
    <w:semiHidden/>
    <w:rsid w:val="00195FE9"/>
    <w:pPr>
      <w:keepNext w:val="0"/>
      <w:keepLines w:val="0"/>
      <w:framePr w:w="7920" w:h="1980" w:hRule="exact" w:hSpace="180" w:wrap="auto" w:hAnchor="page" w:xAlign="center" w:yAlign="bottom"/>
      <w:spacing w:after="0"/>
      <w:ind w:left="2880"/>
    </w:pPr>
    <w:rPr>
      <w:rFonts w:eastAsia="MS Mincho" w:cs="Arial"/>
    </w:rPr>
  </w:style>
  <w:style w:type="paragraph" w:styleId="EnvelopeReturn">
    <w:name w:val="envelope return"/>
    <w:basedOn w:val="Normal"/>
    <w:semiHidden/>
    <w:rsid w:val="00195FE9"/>
    <w:pPr>
      <w:keepNext w:val="0"/>
      <w:keepLines w:val="0"/>
      <w:spacing w:before="240"/>
    </w:pPr>
    <w:rPr>
      <w:rFonts w:eastAsia="MS Mincho" w:cs="Arial"/>
      <w:sz w:val="20"/>
      <w:szCs w:val="20"/>
    </w:rPr>
  </w:style>
  <w:style w:type="character" w:styleId="HTMLAcronym">
    <w:name w:val="HTML Acronym"/>
    <w:semiHidden/>
    <w:rsid w:val="00195FE9"/>
    <w:rPr>
      <w:rFonts w:ascii="Open Sans" w:hAnsi="Open Sans"/>
    </w:rPr>
  </w:style>
  <w:style w:type="paragraph" w:styleId="HTMLAddress">
    <w:name w:val="HTML Address"/>
    <w:basedOn w:val="Normal"/>
    <w:link w:val="HTMLAddressChar"/>
    <w:semiHidden/>
    <w:rsid w:val="00195FE9"/>
    <w:pPr>
      <w:keepNext w:val="0"/>
      <w:keepLines w:val="0"/>
      <w:spacing w:before="240"/>
    </w:pPr>
    <w:rPr>
      <w:rFonts w:eastAsia="MS Mincho"/>
      <w:i/>
      <w:iCs/>
    </w:rPr>
  </w:style>
  <w:style w:type="character" w:customStyle="1" w:styleId="HTMLAddressChar">
    <w:name w:val="HTML Address Char"/>
    <w:basedOn w:val="DefaultParagraphFont"/>
    <w:link w:val="HTMLAddress"/>
    <w:semiHidden/>
    <w:rsid w:val="00195FE9"/>
    <w:rPr>
      <w:rFonts w:ascii="Open Sans" w:eastAsia="MS Mincho" w:hAnsi="Open Sans" w:cs="Times New Roman"/>
      <w:i/>
      <w:iCs/>
      <w:sz w:val="24"/>
      <w:szCs w:val="24"/>
      <w:lang w:eastAsia="en-AU"/>
    </w:rPr>
  </w:style>
  <w:style w:type="character" w:styleId="HTMLCite">
    <w:name w:val="HTML Cite"/>
    <w:semiHidden/>
    <w:rsid w:val="00195FE9"/>
    <w:rPr>
      <w:rFonts w:ascii="Open Sans" w:hAnsi="Open Sans"/>
      <w:i/>
      <w:iCs/>
    </w:rPr>
  </w:style>
  <w:style w:type="character" w:styleId="HTMLCode">
    <w:name w:val="HTML Code"/>
    <w:semiHidden/>
    <w:rsid w:val="00195FE9"/>
    <w:rPr>
      <w:rFonts w:ascii="Open Sans" w:hAnsi="Open Sans" w:cs="Courier New"/>
      <w:sz w:val="20"/>
      <w:szCs w:val="20"/>
    </w:rPr>
  </w:style>
  <w:style w:type="character" w:styleId="HTMLDefinition">
    <w:name w:val="HTML Definition"/>
    <w:semiHidden/>
    <w:rsid w:val="00195FE9"/>
    <w:rPr>
      <w:rFonts w:ascii="Open Sans" w:hAnsi="Open Sans"/>
      <w:i/>
      <w:iCs/>
    </w:rPr>
  </w:style>
  <w:style w:type="character" w:styleId="HTMLKeyboard">
    <w:name w:val="HTML Keyboard"/>
    <w:semiHidden/>
    <w:rsid w:val="00195FE9"/>
    <w:rPr>
      <w:rFonts w:ascii="Open Sans" w:hAnsi="Open Sans" w:cs="Courier New"/>
      <w:sz w:val="20"/>
      <w:szCs w:val="20"/>
    </w:rPr>
  </w:style>
  <w:style w:type="paragraph" w:styleId="HTMLPreformatted">
    <w:name w:val="HTML Preformatted"/>
    <w:basedOn w:val="Normal"/>
    <w:link w:val="HTMLPreformattedChar"/>
    <w:semiHidden/>
    <w:rsid w:val="00195FE9"/>
    <w:pPr>
      <w:keepNext w:val="0"/>
      <w:keepLines w:val="0"/>
      <w:spacing w:before="240"/>
    </w:pPr>
    <w:rPr>
      <w:rFonts w:eastAsia="MS Mincho" w:cs="Courier New"/>
      <w:sz w:val="20"/>
      <w:szCs w:val="20"/>
    </w:rPr>
  </w:style>
  <w:style w:type="character" w:customStyle="1" w:styleId="HTMLPreformattedChar">
    <w:name w:val="HTML Preformatted Char"/>
    <w:basedOn w:val="DefaultParagraphFont"/>
    <w:link w:val="HTMLPreformatted"/>
    <w:semiHidden/>
    <w:rsid w:val="00195FE9"/>
    <w:rPr>
      <w:rFonts w:ascii="Open Sans" w:eastAsia="MS Mincho" w:hAnsi="Open Sans" w:cs="Courier New"/>
      <w:sz w:val="20"/>
      <w:szCs w:val="20"/>
      <w:lang w:eastAsia="en-AU"/>
    </w:rPr>
  </w:style>
  <w:style w:type="character" w:styleId="HTMLSample">
    <w:name w:val="HTML Sample"/>
    <w:semiHidden/>
    <w:rsid w:val="00195FE9"/>
    <w:rPr>
      <w:rFonts w:ascii="Open Sans" w:hAnsi="Open Sans" w:cs="Courier New"/>
    </w:rPr>
  </w:style>
  <w:style w:type="character" w:styleId="HTMLTypewriter">
    <w:name w:val="HTML Typewriter"/>
    <w:semiHidden/>
    <w:rsid w:val="00195FE9"/>
    <w:rPr>
      <w:rFonts w:ascii="Open Sans" w:hAnsi="Open Sans" w:cs="Courier New"/>
      <w:sz w:val="20"/>
      <w:szCs w:val="20"/>
    </w:rPr>
  </w:style>
  <w:style w:type="character" w:styleId="HTMLVariable">
    <w:name w:val="HTML Variable"/>
    <w:semiHidden/>
    <w:rsid w:val="00195FE9"/>
    <w:rPr>
      <w:rFonts w:ascii="Open Sans" w:hAnsi="Open Sans"/>
      <w:i/>
      <w:iCs/>
    </w:rPr>
  </w:style>
  <w:style w:type="character" w:styleId="LineNumber">
    <w:name w:val="line number"/>
    <w:semiHidden/>
    <w:rsid w:val="00195FE9"/>
    <w:rPr>
      <w:rFonts w:ascii="Open Sans" w:hAnsi="Open Sans"/>
    </w:rPr>
  </w:style>
  <w:style w:type="paragraph" w:styleId="List">
    <w:name w:val="List"/>
    <w:basedOn w:val="Normal"/>
    <w:semiHidden/>
    <w:rsid w:val="00195FE9"/>
    <w:pPr>
      <w:keepNext w:val="0"/>
      <w:keepLines w:val="0"/>
      <w:spacing w:before="240"/>
      <w:ind w:left="283" w:hanging="283"/>
    </w:pPr>
    <w:rPr>
      <w:rFonts w:eastAsia="MS Mincho"/>
    </w:rPr>
  </w:style>
  <w:style w:type="paragraph" w:styleId="List2">
    <w:name w:val="List 2"/>
    <w:basedOn w:val="Normal"/>
    <w:semiHidden/>
    <w:rsid w:val="00195FE9"/>
    <w:pPr>
      <w:keepNext w:val="0"/>
      <w:keepLines w:val="0"/>
      <w:spacing w:before="240"/>
      <w:ind w:left="566" w:hanging="283"/>
    </w:pPr>
    <w:rPr>
      <w:rFonts w:eastAsia="MS Mincho"/>
    </w:rPr>
  </w:style>
  <w:style w:type="paragraph" w:styleId="List3">
    <w:name w:val="List 3"/>
    <w:basedOn w:val="Normal"/>
    <w:semiHidden/>
    <w:rsid w:val="00195FE9"/>
    <w:pPr>
      <w:keepNext w:val="0"/>
      <w:keepLines w:val="0"/>
      <w:spacing w:before="240"/>
      <w:ind w:left="849" w:hanging="283"/>
    </w:pPr>
    <w:rPr>
      <w:rFonts w:eastAsia="MS Mincho"/>
    </w:rPr>
  </w:style>
  <w:style w:type="paragraph" w:styleId="List4">
    <w:name w:val="List 4"/>
    <w:basedOn w:val="Normal"/>
    <w:semiHidden/>
    <w:rsid w:val="00195FE9"/>
    <w:pPr>
      <w:keepNext w:val="0"/>
      <w:keepLines w:val="0"/>
      <w:spacing w:before="240"/>
      <w:ind w:left="1132" w:hanging="283"/>
    </w:pPr>
    <w:rPr>
      <w:rFonts w:eastAsia="MS Mincho"/>
    </w:rPr>
  </w:style>
  <w:style w:type="paragraph" w:styleId="List5">
    <w:name w:val="List 5"/>
    <w:basedOn w:val="Normal"/>
    <w:semiHidden/>
    <w:rsid w:val="00195FE9"/>
    <w:pPr>
      <w:keepNext w:val="0"/>
      <w:keepLines w:val="0"/>
      <w:spacing w:before="240"/>
      <w:ind w:left="1415" w:hanging="283"/>
    </w:pPr>
    <w:rPr>
      <w:rFonts w:eastAsia="MS Mincho"/>
    </w:rPr>
  </w:style>
  <w:style w:type="paragraph" w:styleId="ListBullet4">
    <w:name w:val="List Bullet 4"/>
    <w:basedOn w:val="Normal"/>
    <w:semiHidden/>
    <w:rsid w:val="00195FE9"/>
    <w:pPr>
      <w:keepNext w:val="0"/>
      <w:keepLines w:val="0"/>
      <w:numPr>
        <w:numId w:val="34"/>
      </w:numPr>
      <w:spacing w:before="240"/>
    </w:pPr>
    <w:rPr>
      <w:rFonts w:eastAsia="MS Mincho"/>
    </w:rPr>
  </w:style>
  <w:style w:type="paragraph" w:styleId="ListBullet5">
    <w:name w:val="List Bullet 5"/>
    <w:basedOn w:val="Normal"/>
    <w:semiHidden/>
    <w:rsid w:val="00195FE9"/>
    <w:pPr>
      <w:keepNext w:val="0"/>
      <w:keepLines w:val="0"/>
      <w:numPr>
        <w:numId w:val="35"/>
      </w:numPr>
      <w:spacing w:before="240"/>
    </w:pPr>
    <w:rPr>
      <w:rFonts w:eastAsia="MS Mincho"/>
    </w:rPr>
  </w:style>
  <w:style w:type="paragraph" w:styleId="ListContinue">
    <w:name w:val="List Continue"/>
    <w:basedOn w:val="Normal"/>
    <w:semiHidden/>
    <w:rsid w:val="00195FE9"/>
    <w:pPr>
      <w:keepNext w:val="0"/>
      <w:keepLines w:val="0"/>
      <w:spacing w:before="240" w:after="120"/>
      <w:ind w:left="283"/>
    </w:pPr>
    <w:rPr>
      <w:rFonts w:eastAsia="MS Mincho"/>
    </w:rPr>
  </w:style>
  <w:style w:type="paragraph" w:styleId="ListContinue2">
    <w:name w:val="List Continue 2"/>
    <w:basedOn w:val="Normal"/>
    <w:semiHidden/>
    <w:rsid w:val="00195FE9"/>
    <w:pPr>
      <w:keepNext w:val="0"/>
      <w:keepLines w:val="0"/>
      <w:spacing w:before="240" w:after="120"/>
      <w:ind w:left="566"/>
    </w:pPr>
    <w:rPr>
      <w:rFonts w:eastAsia="MS Mincho"/>
    </w:rPr>
  </w:style>
  <w:style w:type="paragraph" w:styleId="ListContinue3">
    <w:name w:val="List Continue 3"/>
    <w:basedOn w:val="Normal"/>
    <w:semiHidden/>
    <w:rsid w:val="00195FE9"/>
    <w:pPr>
      <w:keepNext w:val="0"/>
      <w:keepLines w:val="0"/>
      <w:spacing w:before="240" w:after="120"/>
      <w:ind w:left="849"/>
    </w:pPr>
    <w:rPr>
      <w:rFonts w:eastAsia="MS Mincho"/>
    </w:rPr>
  </w:style>
  <w:style w:type="paragraph" w:styleId="ListContinue5">
    <w:name w:val="List Continue 5"/>
    <w:basedOn w:val="Normal"/>
    <w:semiHidden/>
    <w:rsid w:val="00195FE9"/>
    <w:pPr>
      <w:keepNext w:val="0"/>
      <w:keepLines w:val="0"/>
      <w:spacing w:before="240" w:after="120"/>
      <w:ind w:left="1415"/>
    </w:pPr>
    <w:rPr>
      <w:rFonts w:eastAsia="MS Mincho"/>
    </w:rPr>
  </w:style>
  <w:style w:type="paragraph" w:styleId="ListNumber">
    <w:name w:val="List Number"/>
    <w:basedOn w:val="Normal"/>
    <w:qFormat/>
    <w:rsid w:val="00195FE9"/>
    <w:pPr>
      <w:keepNext w:val="0"/>
      <w:keepLines w:val="0"/>
      <w:numPr>
        <w:numId w:val="36"/>
      </w:numPr>
      <w:tabs>
        <w:tab w:val="clear" w:pos="360"/>
        <w:tab w:val="left" w:pos="1134"/>
      </w:tabs>
      <w:spacing w:before="120" w:after="120"/>
      <w:ind w:left="1094" w:hanging="737"/>
    </w:pPr>
    <w:rPr>
      <w:rFonts w:eastAsia="MS Mincho"/>
    </w:rPr>
  </w:style>
  <w:style w:type="paragraph" w:styleId="ListNumber2">
    <w:name w:val="List Number 2"/>
    <w:basedOn w:val="Normal"/>
    <w:semiHidden/>
    <w:rsid w:val="00195FE9"/>
    <w:pPr>
      <w:keepNext w:val="0"/>
      <w:keepLines w:val="0"/>
      <w:numPr>
        <w:numId w:val="39"/>
      </w:numPr>
      <w:spacing w:before="240"/>
    </w:pPr>
    <w:rPr>
      <w:rFonts w:eastAsia="MS Mincho"/>
    </w:rPr>
  </w:style>
  <w:style w:type="paragraph" w:styleId="ListNumber3">
    <w:name w:val="List Number 3"/>
    <w:basedOn w:val="Normal"/>
    <w:semiHidden/>
    <w:rsid w:val="00195FE9"/>
    <w:pPr>
      <w:keepNext w:val="0"/>
      <w:keepLines w:val="0"/>
      <w:numPr>
        <w:numId w:val="40"/>
      </w:numPr>
      <w:spacing w:before="240"/>
    </w:pPr>
    <w:rPr>
      <w:rFonts w:eastAsia="MS Mincho"/>
    </w:rPr>
  </w:style>
  <w:style w:type="paragraph" w:styleId="ListNumber4">
    <w:name w:val="List Number 4"/>
    <w:basedOn w:val="Normal"/>
    <w:semiHidden/>
    <w:rsid w:val="00195FE9"/>
    <w:pPr>
      <w:keepNext w:val="0"/>
      <w:keepLines w:val="0"/>
      <w:numPr>
        <w:numId w:val="37"/>
      </w:numPr>
      <w:spacing w:before="240"/>
    </w:pPr>
    <w:rPr>
      <w:rFonts w:eastAsia="MS Mincho"/>
    </w:rPr>
  </w:style>
  <w:style w:type="paragraph" w:styleId="ListNumber5">
    <w:name w:val="List Number 5"/>
    <w:basedOn w:val="Normal"/>
    <w:semiHidden/>
    <w:rsid w:val="00195FE9"/>
    <w:pPr>
      <w:keepNext w:val="0"/>
      <w:keepLines w:val="0"/>
      <w:numPr>
        <w:numId w:val="38"/>
      </w:numPr>
      <w:spacing w:before="240"/>
    </w:pPr>
    <w:rPr>
      <w:rFonts w:eastAsia="MS Mincho"/>
    </w:rPr>
  </w:style>
  <w:style w:type="paragraph" w:styleId="MessageHeader">
    <w:name w:val="Message Header"/>
    <w:basedOn w:val="Normal"/>
    <w:link w:val="MessageHeaderChar"/>
    <w:semiHidden/>
    <w:rsid w:val="00195FE9"/>
    <w:pPr>
      <w:keepNext w:val="0"/>
      <w:keepLines w:val="0"/>
      <w:pBdr>
        <w:top w:val="single" w:sz="6" w:space="1" w:color="auto"/>
        <w:left w:val="single" w:sz="6" w:space="1" w:color="auto"/>
        <w:bottom w:val="single" w:sz="6" w:space="1" w:color="auto"/>
        <w:right w:val="single" w:sz="6" w:space="1" w:color="auto"/>
      </w:pBdr>
      <w:shd w:val="pct20" w:color="auto" w:fill="auto"/>
      <w:spacing w:before="240"/>
      <w:ind w:left="1134" w:hanging="1134"/>
    </w:pPr>
    <w:rPr>
      <w:rFonts w:eastAsia="MS Mincho" w:cs="Arial"/>
    </w:rPr>
  </w:style>
  <w:style w:type="character" w:customStyle="1" w:styleId="MessageHeaderChar">
    <w:name w:val="Message Header Char"/>
    <w:basedOn w:val="DefaultParagraphFont"/>
    <w:link w:val="MessageHeader"/>
    <w:semiHidden/>
    <w:rsid w:val="00195FE9"/>
    <w:rPr>
      <w:rFonts w:ascii="Open Sans" w:eastAsia="MS Mincho" w:hAnsi="Open Sans" w:cs="Arial"/>
      <w:sz w:val="24"/>
      <w:szCs w:val="24"/>
      <w:shd w:val="pct20" w:color="auto" w:fill="auto"/>
      <w:lang w:eastAsia="en-AU"/>
    </w:rPr>
  </w:style>
  <w:style w:type="paragraph" w:styleId="NormalIndent">
    <w:name w:val="Normal Indent"/>
    <w:basedOn w:val="Normal"/>
    <w:semiHidden/>
    <w:rsid w:val="00195FE9"/>
    <w:pPr>
      <w:keepNext w:val="0"/>
      <w:keepLines w:val="0"/>
      <w:spacing w:before="240"/>
      <w:ind w:left="720"/>
    </w:pPr>
    <w:rPr>
      <w:rFonts w:eastAsia="MS Mincho"/>
    </w:rPr>
  </w:style>
  <w:style w:type="paragraph" w:styleId="NoteHeading">
    <w:name w:val="Note Heading"/>
    <w:basedOn w:val="Normal"/>
    <w:next w:val="Normal"/>
    <w:link w:val="NoteHeadingChar"/>
    <w:semiHidden/>
    <w:rsid w:val="00195FE9"/>
    <w:pPr>
      <w:keepNext w:val="0"/>
      <w:keepLines w:val="0"/>
      <w:spacing w:before="240"/>
    </w:pPr>
    <w:rPr>
      <w:rFonts w:eastAsia="MS Mincho"/>
    </w:rPr>
  </w:style>
  <w:style w:type="character" w:customStyle="1" w:styleId="NoteHeadingChar">
    <w:name w:val="Note Heading Char"/>
    <w:basedOn w:val="DefaultParagraphFont"/>
    <w:link w:val="NoteHeading"/>
    <w:semiHidden/>
    <w:rsid w:val="00195FE9"/>
    <w:rPr>
      <w:rFonts w:ascii="Open Sans" w:eastAsia="MS Mincho" w:hAnsi="Open Sans" w:cs="Times New Roman"/>
      <w:sz w:val="24"/>
      <w:szCs w:val="24"/>
      <w:lang w:eastAsia="en-AU"/>
    </w:rPr>
  </w:style>
  <w:style w:type="character" w:styleId="PageNumber">
    <w:name w:val="page number"/>
    <w:semiHidden/>
    <w:rsid w:val="00195FE9"/>
    <w:rPr>
      <w:rFonts w:ascii="Open Sans" w:hAnsi="Open Sans"/>
      <w:sz w:val="24"/>
    </w:rPr>
  </w:style>
  <w:style w:type="paragraph" w:styleId="PlainText">
    <w:name w:val="Plain Text"/>
    <w:basedOn w:val="Normal"/>
    <w:link w:val="PlainTextChar"/>
    <w:semiHidden/>
    <w:rsid w:val="00195FE9"/>
    <w:pPr>
      <w:keepNext w:val="0"/>
      <w:keepLines w:val="0"/>
      <w:spacing w:before="240"/>
    </w:pPr>
    <w:rPr>
      <w:rFonts w:eastAsia="MS Mincho" w:cs="Courier New"/>
      <w:szCs w:val="20"/>
    </w:rPr>
  </w:style>
  <w:style w:type="character" w:customStyle="1" w:styleId="PlainTextChar">
    <w:name w:val="Plain Text Char"/>
    <w:basedOn w:val="DefaultParagraphFont"/>
    <w:link w:val="PlainText"/>
    <w:semiHidden/>
    <w:rsid w:val="00195FE9"/>
    <w:rPr>
      <w:rFonts w:ascii="Open Sans" w:eastAsia="MS Mincho" w:hAnsi="Open Sans" w:cs="Courier New"/>
      <w:sz w:val="24"/>
      <w:szCs w:val="20"/>
      <w:lang w:eastAsia="en-AU"/>
    </w:rPr>
  </w:style>
  <w:style w:type="paragraph" w:styleId="Salutation">
    <w:name w:val="Salutation"/>
    <w:basedOn w:val="Normal"/>
    <w:next w:val="Normal"/>
    <w:link w:val="SalutationChar"/>
    <w:semiHidden/>
    <w:rsid w:val="00195FE9"/>
    <w:pPr>
      <w:keepNext w:val="0"/>
      <w:keepLines w:val="0"/>
      <w:spacing w:before="240"/>
    </w:pPr>
    <w:rPr>
      <w:rFonts w:eastAsia="MS Mincho"/>
    </w:rPr>
  </w:style>
  <w:style w:type="character" w:customStyle="1" w:styleId="SalutationChar">
    <w:name w:val="Salutation Char"/>
    <w:basedOn w:val="DefaultParagraphFont"/>
    <w:link w:val="Salutation"/>
    <w:semiHidden/>
    <w:rsid w:val="00195FE9"/>
    <w:rPr>
      <w:rFonts w:ascii="Open Sans" w:eastAsia="MS Mincho" w:hAnsi="Open Sans" w:cs="Times New Roman"/>
      <w:sz w:val="24"/>
      <w:szCs w:val="24"/>
      <w:lang w:eastAsia="en-AU"/>
    </w:rPr>
  </w:style>
  <w:style w:type="paragraph" w:styleId="Signature">
    <w:name w:val="Signature"/>
    <w:basedOn w:val="Normal"/>
    <w:link w:val="SignatureChar"/>
    <w:semiHidden/>
    <w:rsid w:val="00195FE9"/>
    <w:pPr>
      <w:keepNext w:val="0"/>
      <w:keepLines w:val="0"/>
      <w:spacing w:before="240"/>
      <w:ind w:left="4252"/>
    </w:pPr>
    <w:rPr>
      <w:rFonts w:eastAsia="MS Mincho"/>
    </w:rPr>
  </w:style>
  <w:style w:type="character" w:customStyle="1" w:styleId="SignatureChar">
    <w:name w:val="Signature Char"/>
    <w:basedOn w:val="DefaultParagraphFont"/>
    <w:link w:val="Signature"/>
    <w:semiHidden/>
    <w:rsid w:val="00195FE9"/>
    <w:rPr>
      <w:rFonts w:ascii="Open Sans" w:eastAsia="MS Mincho" w:hAnsi="Open Sans" w:cs="Times New Roman"/>
      <w:sz w:val="24"/>
      <w:szCs w:val="24"/>
      <w:lang w:eastAsia="en-AU"/>
    </w:rPr>
  </w:style>
  <w:style w:type="paragraph" w:styleId="Subtitle">
    <w:name w:val="Subtitle"/>
    <w:basedOn w:val="Normal"/>
    <w:link w:val="SubtitleChar"/>
    <w:rsid w:val="00195FE9"/>
    <w:pPr>
      <w:keepNext w:val="0"/>
      <w:keepLines w:val="0"/>
      <w:spacing w:before="240"/>
      <w:jc w:val="right"/>
      <w:outlineLvl w:val="1"/>
    </w:pPr>
    <w:rPr>
      <w:rFonts w:eastAsia="MS Mincho" w:cs="Arial"/>
      <w:color w:val="237BBC"/>
      <w:sz w:val="28"/>
    </w:rPr>
  </w:style>
  <w:style w:type="character" w:customStyle="1" w:styleId="SubtitleChar">
    <w:name w:val="Subtitle Char"/>
    <w:basedOn w:val="DefaultParagraphFont"/>
    <w:link w:val="Subtitle"/>
    <w:rsid w:val="00195FE9"/>
    <w:rPr>
      <w:rFonts w:ascii="Open Sans" w:eastAsia="MS Mincho" w:hAnsi="Open Sans" w:cs="Arial"/>
      <w:color w:val="237BBC"/>
      <w:sz w:val="28"/>
      <w:szCs w:val="24"/>
      <w:lang w:eastAsia="en-AU"/>
    </w:rPr>
  </w:style>
  <w:style w:type="table" w:styleId="Table3Deffects1">
    <w:name w:val="Table 3D effects 1"/>
    <w:basedOn w:val="TableNormal"/>
    <w:semiHidden/>
    <w:rsid w:val="00195FE9"/>
    <w:pPr>
      <w:spacing w:after="240" w:line="240" w:lineRule="auto"/>
    </w:pPr>
    <w:rPr>
      <w:rFonts w:ascii="Times New Roman" w:eastAsia="Times New Roman" w:hAnsi="Times New Roman" w:cs="Times New Roman"/>
      <w:sz w:val="20"/>
      <w:szCs w:val="20"/>
      <w:lang w:eastAsia="en-AU"/>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195FE9"/>
    <w:pPr>
      <w:spacing w:after="240" w:line="240" w:lineRule="auto"/>
    </w:pPr>
    <w:rPr>
      <w:rFonts w:ascii="Times New Roman" w:eastAsia="Times New Roman" w:hAnsi="Times New Roman" w:cs="Times New Roman"/>
      <w:sz w:val="20"/>
      <w:szCs w:val="20"/>
      <w:lang w:eastAsia="en-AU"/>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195FE9"/>
    <w:pPr>
      <w:spacing w:after="240" w:line="240" w:lineRule="auto"/>
    </w:pPr>
    <w:rPr>
      <w:rFonts w:ascii="Times New Roman" w:eastAsia="Times New Roman" w:hAnsi="Times New Roman" w:cs="Times New Roman"/>
      <w:sz w:val="20"/>
      <w:szCs w:val="20"/>
      <w:lang w:eastAsia="en-AU"/>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195FE9"/>
    <w:pPr>
      <w:spacing w:after="240" w:line="240" w:lineRule="auto"/>
    </w:pPr>
    <w:rPr>
      <w:rFonts w:ascii="Times New Roman" w:eastAsia="Times New Roman" w:hAnsi="Times New Roman" w:cs="Times New Roman"/>
      <w:sz w:val="20"/>
      <w:szCs w:val="20"/>
      <w:lang w:eastAsia="en-AU"/>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195FE9"/>
    <w:pPr>
      <w:spacing w:after="240" w:line="240" w:lineRule="auto"/>
    </w:pPr>
    <w:rPr>
      <w:rFonts w:ascii="Times New Roman" w:eastAsia="Times New Roman" w:hAnsi="Times New Roman" w:cs="Times New Roman"/>
      <w:sz w:val="20"/>
      <w:szCs w:val="20"/>
      <w:lang w:eastAsia="en-AU"/>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195FE9"/>
    <w:pPr>
      <w:spacing w:after="240" w:line="240" w:lineRule="auto"/>
    </w:pPr>
    <w:rPr>
      <w:rFonts w:ascii="Times New Roman" w:eastAsia="Times New Roman" w:hAnsi="Times New Roman" w:cs="Times New Roman"/>
      <w:color w:val="000080"/>
      <w:sz w:val="20"/>
      <w:szCs w:val="20"/>
      <w:lang w:eastAsia="en-AU"/>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195FE9"/>
    <w:pPr>
      <w:spacing w:after="240" w:line="240" w:lineRule="auto"/>
    </w:pPr>
    <w:rPr>
      <w:rFonts w:ascii="Times New Roman" w:eastAsia="Times New Roman" w:hAnsi="Times New Roman" w:cs="Times New Roman"/>
      <w:sz w:val="20"/>
      <w:szCs w:val="20"/>
      <w:lang w:eastAsia="en-AU"/>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195FE9"/>
    <w:pPr>
      <w:spacing w:after="240" w:line="240" w:lineRule="auto"/>
    </w:pPr>
    <w:rPr>
      <w:rFonts w:ascii="Times New Roman" w:eastAsia="Times New Roman" w:hAnsi="Times New Roman" w:cs="Times New Roman"/>
      <w:color w:val="FFFFFF"/>
      <w:sz w:val="20"/>
      <w:szCs w:val="20"/>
      <w:lang w:eastAsia="en-AU"/>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195FE9"/>
    <w:pPr>
      <w:spacing w:after="240" w:line="240" w:lineRule="auto"/>
    </w:pPr>
    <w:rPr>
      <w:rFonts w:ascii="Times New Roman" w:eastAsia="Times New Roman" w:hAnsi="Times New Roman" w:cs="Times New Roman"/>
      <w:sz w:val="20"/>
      <w:szCs w:val="20"/>
      <w:lang w:eastAsia="en-AU"/>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195FE9"/>
    <w:pPr>
      <w:spacing w:after="240" w:line="240" w:lineRule="auto"/>
    </w:pPr>
    <w:rPr>
      <w:rFonts w:ascii="Times New Roman" w:eastAsia="Times New Roman" w:hAnsi="Times New Roman" w:cs="Times New Roman"/>
      <w:sz w:val="20"/>
      <w:szCs w:val="20"/>
      <w:lang w:eastAsia="en-AU"/>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195FE9"/>
    <w:pPr>
      <w:spacing w:after="240" w:line="240" w:lineRule="auto"/>
    </w:pPr>
    <w:rPr>
      <w:rFonts w:ascii="Times New Roman" w:eastAsia="Times New Roman" w:hAnsi="Times New Roman" w:cs="Times New Roman"/>
      <w:b/>
      <w:bCs/>
      <w:sz w:val="20"/>
      <w:szCs w:val="20"/>
      <w:lang w:eastAsia="en-AU"/>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195FE9"/>
    <w:pPr>
      <w:spacing w:after="240" w:line="240" w:lineRule="auto"/>
    </w:pPr>
    <w:rPr>
      <w:rFonts w:ascii="Times New Roman" w:eastAsia="Times New Roman" w:hAnsi="Times New Roman" w:cs="Times New Roman"/>
      <w:b/>
      <w:bCs/>
      <w:sz w:val="20"/>
      <w:szCs w:val="20"/>
      <w:lang w:eastAsia="en-AU"/>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195FE9"/>
    <w:pPr>
      <w:spacing w:after="240" w:line="240" w:lineRule="auto"/>
    </w:pPr>
    <w:rPr>
      <w:rFonts w:ascii="Times New Roman" w:eastAsia="Times New Roman" w:hAnsi="Times New Roman" w:cs="Times New Roman"/>
      <w:b/>
      <w:bCs/>
      <w:sz w:val="20"/>
      <w:szCs w:val="20"/>
      <w:lang w:eastAsia="en-AU"/>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195FE9"/>
    <w:pPr>
      <w:spacing w:after="240" w:line="240" w:lineRule="auto"/>
    </w:pPr>
    <w:rPr>
      <w:rFonts w:ascii="Times New Roman" w:eastAsia="Times New Roman" w:hAnsi="Times New Roman" w:cs="Times New Roman"/>
      <w:sz w:val="20"/>
      <w:szCs w:val="20"/>
      <w:lang w:eastAsia="en-AU"/>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195FE9"/>
    <w:pPr>
      <w:spacing w:after="240" w:line="240" w:lineRule="auto"/>
    </w:pPr>
    <w:rPr>
      <w:rFonts w:ascii="Times New Roman" w:eastAsia="Times New Roman" w:hAnsi="Times New Roman" w:cs="Times New Roman"/>
      <w:sz w:val="20"/>
      <w:szCs w:val="20"/>
      <w:lang w:eastAsia="en-AU"/>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195FE9"/>
    <w:pPr>
      <w:spacing w:after="240" w:line="240" w:lineRule="auto"/>
    </w:pPr>
    <w:rPr>
      <w:rFonts w:ascii="Times New Roman" w:eastAsia="Times New Roman" w:hAnsi="Times New Roman" w:cs="Times New Roman"/>
      <w:sz w:val="20"/>
      <w:szCs w:val="20"/>
      <w:lang w:eastAsia="en-AU"/>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195FE9"/>
    <w:pPr>
      <w:spacing w:after="240" w:line="240" w:lineRule="auto"/>
    </w:pPr>
    <w:rPr>
      <w:rFonts w:ascii="Times New Roman" w:eastAsia="Times New Roman" w:hAnsi="Times New Roman" w:cs="Times New Roman"/>
      <w:sz w:val="20"/>
      <w:szCs w:val="20"/>
      <w:lang w:eastAsia="en-AU"/>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195FE9"/>
    <w:pPr>
      <w:spacing w:after="240" w:line="240" w:lineRule="auto"/>
    </w:pPr>
    <w:rPr>
      <w:rFonts w:ascii="Times New Roman" w:eastAsia="Times New Roman" w:hAnsi="Times New Roman" w:cs="Times New Roman"/>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195FE9"/>
    <w:pPr>
      <w:spacing w:after="240" w:line="240" w:lineRule="auto"/>
    </w:pPr>
    <w:rPr>
      <w:rFonts w:ascii="Times New Roman" w:eastAsia="Times New Roman" w:hAnsi="Times New Roman" w:cs="Times New Roman"/>
      <w:sz w:val="20"/>
      <w:szCs w:val="20"/>
      <w:lang w:eastAsia="en-AU"/>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195FE9"/>
    <w:pPr>
      <w:spacing w:after="240" w:line="240" w:lineRule="auto"/>
    </w:pPr>
    <w:rPr>
      <w:rFonts w:ascii="Times New Roman" w:eastAsia="Times New Roman" w:hAnsi="Times New Roman" w:cs="Times New Roman"/>
      <w:sz w:val="20"/>
      <w:szCs w:val="20"/>
      <w:lang w:eastAsia="en-AU"/>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195FE9"/>
    <w:pPr>
      <w:spacing w:after="240" w:line="240" w:lineRule="auto"/>
    </w:pPr>
    <w:rPr>
      <w:rFonts w:ascii="Times New Roman" w:eastAsia="Times New Roman" w:hAnsi="Times New Roman" w:cs="Times New Roman"/>
      <w:sz w:val="20"/>
      <w:szCs w:val="20"/>
      <w:lang w:eastAsia="en-AU"/>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195FE9"/>
    <w:pPr>
      <w:spacing w:after="24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195FE9"/>
    <w:pPr>
      <w:spacing w:after="24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195FE9"/>
    <w:pPr>
      <w:spacing w:after="240" w:line="240" w:lineRule="auto"/>
    </w:pPr>
    <w:rPr>
      <w:rFonts w:ascii="Times New Roman" w:eastAsia="Times New Roman" w:hAnsi="Times New Roman" w:cs="Times New Roman"/>
      <w:b/>
      <w:bCs/>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195FE9"/>
    <w:pPr>
      <w:spacing w:after="240" w:line="240" w:lineRule="auto"/>
    </w:pPr>
    <w:rPr>
      <w:rFonts w:ascii="Times New Roman" w:eastAsia="Times New Roman" w:hAnsi="Times New Roman" w:cs="Times New Roman"/>
      <w:sz w:val="20"/>
      <w:szCs w:val="20"/>
      <w:lang w:eastAsia="en-AU"/>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195FE9"/>
    <w:pPr>
      <w:spacing w:after="240" w:line="240" w:lineRule="auto"/>
    </w:pPr>
    <w:rPr>
      <w:rFonts w:ascii="Times New Roman" w:eastAsia="Times New Roman" w:hAnsi="Times New Roman" w:cs="Times New Roman"/>
      <w:sz w:val="20"/>
      <w:szCs w:val="20"/>
      <w:lang w:eastAsia="en-AU"/>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195FE9"/>
    <w:pPr>
      <w:spacing w:after="240" w:line="240" w:lineRule="auto"/>
    </w:pPr>
    <w:rPr>
      <w:rFonts w:ascii="Times New Roman" w:eastAsia="Times New Roman" w:hAnsi="Times New Roman" w:cs="Times New Roman"/>
      <w:sz w:val="20"/>
      <w:szCs w:val="20"/>
      <w:lang w:eastAsia="en-AU"/>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195FE9"/>
    <w:pPr>
      <w:spacing w:after="240" w:line="240" w:lineRule="auto"/>
    </w:pPr>
    <w:rPr>
      <w:rFonts w:ascii="Times New Roman" w:eastAsia="Times New Roman" w:hAnsi="Times New Roman" w:cs="Times New Roman"/>
      <w:sz w:val="20"/>
      <w:szCs w:val="20"/>
      <w:lang w:eastAsia="en-AU"/>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195FE9"/>
    <w:pPr>
      <w:spacing w:after="24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195FE9"/>
    <w:pPr>
      <w:spacing w:after="240" w:line="240" w:lineRule="auto"/>
    </w:pPr>
    <w:rPr>
      <w:rFonts w:ascii="Times New Roman" w:eastAsia="Times New Roman" w:hAnsi="Times New Roman" w:cs="Times New Roman"/>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195FE9"/>
    <w:pPr>
      <w:spacing w:after="240" w:line="240" w:lineRule="auto"/>
    </w:pPr>
    <w:rPr>
      <w:rFonts w:ascii="Times New Roman" w:eastAsia="Times New Roman" w:hAnsi="Times New Roman" w:cs="Times New Roman"/>
      <w:sz w:val="20"/>
      <w:szCs w:val="20"/>
      <w:lang w:eastAsia="en-AU"/>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195FE9"/>
    <w:pPr>
      <w:spacing w:after="240" w:line="240" w:lineRule="auto"/>
    </w:pPr>
    <w:rPr>
      <w:rFonts w:ascii="Times New Roman" w:eastAsia="Times New Roman" w:hAnsi="Times New Roman" w:cs="Times New Roman"/>
      <w:sz w:val="20"/>
      <w:szCs w:val="20"/>
      <w:lang w:eastAsia="en-AU"/>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195FE9"/>
    <w:pPr>
      <w:spacing w:after="240" w:line="240" w:lineRule="auto"/>
    </w:pPr>
    <w:rPr>
      <w:rFonts w:ascii="Times New Roman" w:eastAsia="Times New Roman" w:hAnsi="Times New Roman" w:cs="Times New Roman"/>
      <w:sz w:val="20"/>
      <w:szCs w:val="20"/>
      <w:lang w:eastAsia="en-AU"/>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195FE9"/>
    <w:pPr>
      <w:spacing w:after="240" w:line="240" w:lineRule="auto"/>
    </w:pPr>
    <w:rPr>
      <w:rFonts w:ascii="Times New Roman" w:eastAsia="Times New Roman" w:hAnsi="Times New Roman" w:cs="Times New Roman"/>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195FE9"/>
    <w:pPr>
      <w:spacing w:after="240" w:line="240" w:lineRule="auto"/>
    </w:pPr>
    <w:rPr>
      <w:rFonts w:ascii="Times New Roman" w:eastAsia="Times New Roman" w:hAnsi="Times New Roman" w:cs="Times New Roman"/>
      <w:sz w:val="20"/>
      <w:szCs w:val="20"/>
      <w:lang w:eastAsia="en-AU"/>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195FE9"/>
    <w:pPr>
      <w:spacing w:after="240" w:line="240" w:lineRule="auto"/>
    </w:pPr>
    <w:rPr>
      <w:rFonts w:ascii="Times New Roman" w:eastAsia="Times New Roman" w:hAnsi="Times New Roman" w:cs="Times New Roman"/>
      <w:sz w:val="20"/>
      <w:szCs w:val="20"/>
      <w:lang w:eastAsia="en-AU"/>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195FE9"/>
    <w:pPr>
      <w:spacing w:after="24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195FE9"/>
    <w:pPr>
      <w:spacing w:after="240" w:line="240" w:lineRule="auto"/>
    </w:pPr>
    <w:rPr>
      <w:rFonts w:ascii="Times New Roman" w:eastAsia="Times New Roman" w:hAnsi="Times New Roman" w:cs="Times New Roman"/>
      <w:sz w:val="20"/>
      <w:szCs w:val="20"/>
      <w:lang w:eastAsia="en-AU"/>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195FE9"/>
    <w:pPr>
      <w:spacing w:after="240" w:line="240" w:lineRule="auto"/>
    </w:pPr>
    <w:rPr>
      <w:rFonts w:ascii="Times New Roman" w:eastAsia="Times New Roman" w:hAnsi="Times New Roman" w:cs="Times New Roman"/>
      <w:sz w:val="20"/>
      <w:szCs w:val="20"/>
      <w:lang w:eastAsia="en-AU"/>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195FE9"/>
    <w:pPr>
      <w:spacing w:after="240" w:line="240" w:lineRule="auto"/>
    </w:pPr>
    <w:rPr>
      <w:rFonts w:ascii="Times New Roman" w:eastAsia="Times New Roman"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195FE9"/>
    <w:pPr>
      <w:spacing w:after="240" w:line="240" w:lineRule="auto"/>
    </w:pPr>
    <w:rPr>
      <w:rFonts w:ascii="Times New Roman" w:eastAsia="Times New Roman" w:hAnsi="Times New Roman" w:cs="Times New Roman"/>
      <w:sz w:val="20"/>
      <w:szCs w:val="20"/>
      <w:lang w:eastAsia="en-AU"/>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195FE9"/>
    <w:pPr>
      <w:spacing w:after="240" w:line="240" w:lineRule="auto"/>
    </w:pPr>
    <w:rPr>
      <w:rFonts w:ascii="Times New Roman" w:eastAsia="Times New Roman" w:hAnsi="Times New Roman" w:cs="Times New Roman"/>
      <w:sz w:val="20"/>
      <w:szCs w:val="20"/>
      <w:lang w:eastAsia="en-AU"/>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195FE9"/>
    <w:pPr>
      <w:spacing w:after="240" w:line="240" w:lineRule="auto"/>
    </w:pPr>
    <w:rPr>
      <w:rFonts w:ascii="Times New Roman" w:eastAsia="Times New Roman" w:hAnsi="Times New Roman" w:cs="Times New Roman"/>
      <w:sz w:val="20"/>
      <w:szCs w:val="20"/>
      <w:lang w:eastAsia="en-AU"/>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le">
    <w:name w:val="Title"/>
    <w:basedOn w:val="Normal"/>
    <w:link w:val="TitleChar"/>
    <w:qFormat/>
    <w:rsid w:val="00195FE9"/>
    <w:pPr>
      <w:keepNext w:val="0"/>
      <w:keepLines w:val="0"/>
      <w:spacing w:before="240" w:after="60"/>
      <w:jc w:val="center"/>
      <w:outlineLvl w:val="0"/>
    </w:pPr>
    <w:rPr>
      <w:rFonts w:eastAsia="MS Mincho" w:cs="Arial"/>
      <w:b/>
      <w:bCs/>
      <w:kern w:val="28"/>
      <w:sz w:val="32"/>
      <w:szCs w:val="32"/>
    </w:rPr>
  </w:style>
  <w:style w:type="character" w:customStyle="1" w:styleId="TitleChar">
    <w:name w:val="Title Char"/>
    <w:basedOn w:val="DefaultParagraphFont"/>
    <w:link w:val="Title"/>
    <w:rsid w:val="00195FE9"/>
    <w:rPr>
      <w:rFonts w:ascii="Open Sans" w:eastAsia="MS Mincho" w:hAnsi="Open Sans" w:cs="Arial"/>
      <w:b/>
      <w:bCs/>
      <w:kern w:val="28"/>
      <w:sz w:val="32"/>
      <w:szCs w:val="32"/>
      <w:lang w:eastAsia="en-AU"/>
    </w:rPr>
  </w:style>
  <w:style w:type="paragraph" w:customStyle="1" w:styleId="MainTitle">
    <w:name w:val="Main Title"/>
    <w:next w:val="Subtitle"/>
    <w:qFormat/>
    <w:rsid w:val="00195FE9"/>
    <w:pPr>
      <w:spacing w:before="240" w:after="240" w:line="740" w:lineRule="exact"/>
      <w:contextualSpacing/>
      <w:jc w:val="right"/>
    </w:pPr>
    <w:rPr>
      <w:rFonts w:ascii="Open Sans" w:eastAsia="Times New Roman" w:hAnsi="Open Sans" w:cs="Times New Roman"/>
      <w:bCs/>
      <w:color w:val="237BBC"/>
      <w:kern w:val="32"/>
      <w:sz w:val="56"/>
      <w:szCs w:val="32"/>
      <w:lang w:eastAsia="en-AU"/>
    </w:rPr>
  </w:style>
  <w:style w:type="paragraph" w:customStyle="1" w:styleId="HeaderFooter">
    <w:name w:val="Header &amp; Footer"/>
    <w:basedOn w:val="Normal"/>
    <w:semiHidden/>
    <w:locked/>
    <w:rsid w:val="00195FE9"/>
    <w:pPr>
      <w:keepNext w:val="0"/>
      <w:keepLines w:val="0"/>
      <w:spacing w:before="240" w:line="200" w:lineRule="exact"/>
      <w:jc w:val="both"/>
    </w:pPr>
    <w:rPr>
      <w:rFonts w:cs="ArialMT"/>
      <w:sz w:val="16"/>
      <w:lang w:eastAsia="en-US"/>
    </w:rPr>
  </w:style>
  <w:style w:type="character" w:customStyle="1" w:styleId="CharChar">
    <w:name w:val="Char Char"/>
    <w:semiHidden/>
    <w:locked/>
    <w:rsid w:val="00195FE9"/>
    <w:rPr>
      <w:rFonts w:ascii="Open Sans" w:hAnsi="Open Sans" w:cs="Arial"/>
      <w:lang w:val="en-AU" w:eastAsia="en-AU" w:bidi="ar-SA"/>
    </w:rPr>
  </w:style>
  <w:style w:type="paragraph" w:customStyle="1" w:styleId="SubmissionNormal">
    <w:name w:val="Submission Normal"/>
    <w:aliases w:val="No Spacing1,No Spacing11,No Spacing111"/>
    <w:basedOn w:val="Normal"/>
    <w:link w:val="SubmissionNormalChar"/>
    <w:qFormat/>
    <w:locked/>
    <w:rsid w:val="00195FE9"/>
    <w:pPr>
      <w:keepNext w:val="0"/>
      <w:keepLines w:val="0"/>
      <w:numPr>
        <w:numId w:val="44"/>
      </w:numPr>
      <w:tabs>
        <w:tab w:val="clear" w:pos="720"/>
      </w:tabs>
      <w:spacing w:before="240"/>
      <w:ind w:hanging="720"/>
    </w:pPr>
  </w:style>
  <w:style w:type="character" w:customStyle="1" w:styleId="SubmissionNormalChar">
    <w:name w:val="Submission Normal Char"/>
    <w:aliases w:val="No Spacing Char,No Spacing1 Char,No Spacing11 Char"/>
    <w:link w:val="SubmissionNormal"/>
    <w:rsid w:val="00195FE9"/>
    <w:rPr>
      <w:rFonts w:ascii="Open Sans" w:eastAsia="Times New Roman" w:hAnsi="Open Sans" w:cs="Times New Roman"/>
      <w:sz w:val="24"/>
      <w:szCs w:val="24"/>
      <w:lang w:eastAsia="en-AU"/>
    </w:rPr>
  </w:style>
  <w:style w:type="paragraph" w:customStyle="1" w:styleId="coveraddresses">
    <w:name w:val="cover addresses"/>
    <w:basedOn w:val="Footer"/>
    <w:locked/>
    <w:rsid w:val="00195FE9"/>
    <w:pPr>
      <w:keepNext w:val="0"/>
      <w:keepLines w:val="0"/>
      <w:tabs>
        <w:tab w:val="clear" w:pos="4513"/>
        <w:tab w:val="clear" w:pos="9026"/>
        <w:tab w:val="right" w:pos="2835"/>
        <w:tab w:val="right" w:pos="5670"/>
      </w:tabs>
      <w:spacing w:after="40"/>
      <w:ind w:left="-868"/>
    </w:pPr>
    <w:rPr>
      <w:rFonts w:eastAsia="MS Mincho"/>
      <w:sz w:val="18"/>
      <w:szCs w:val="16"/>
    </w:rPr>
  </w:style>
  <w:style w:type="paragraph" w:customStyle="1" w:styleId="coveraddress">
    <w:name w:val="cover address"/>
    <w:basedOn w:val="coveraddresses"/>
    <w:locked/>
    <w:rsid w:val="00195FE9"/>
  </w:style>
  <w:style w:type="paragraph" w:styleId="DocumentMap">
    <w:name w:val="Document Map"/>
    <w:basedOn w:val="Normal"/>
    <w:link w:val="DocumentMapChar"/>
    <w:rsid w:val="00195FE9"/>
    <w:pPr>
      <w:keepNext w:val="0"/>
      <w:keepLines w:val="0"/>
      <w:spacing w:before="240"/>
    </w:pPr>
    <w:rPr>
      <w:rFonts w:eastAsia="MS Mincho" w:cs="Segoe UI"/>
      <w:sz w:val="16"/>
      <w:szCs w:val="16"/>
    </w:rPr>
  </w:style>
  <w:style w:type="character" w:customStyle="1" w:styleId="DocumentMapChar">
    <w:name w:val="Document Map Char"/>
    <w:basedOn w:val="DefaultParagraphFont"/>
    <w:link w:val="DocumentMap"/>
    <w:rsid w:val="00195FE9"/>
    <w:rPr>
      <w:rFonts w:ascii="Open Sans" w:eastAsia="MS Mincho" w:hAnsi="Open Sans" w:cs="Segoe UI"/>
      <w:sz w:val="16"/>
      <w:szCs w:val="16"/>
      <w:lang w:eastAsia="en-AU"/>
    </w:rPr>
  </w:style>
  <w:style w:type="paragraph" w:styleId="Index1">
    <w:name w:val="index 1"/>
    <w:basedOn w:val="Normal"/>
    <w:next w:val="Normal"/>
    <w:rsid w:val="00195FE9"/>
    <w:pPr>
      <w:keepNext w:val="0"/>
      <w:keepLines w:val="0"/>
      <w:spacing w:before="240"/>
      <w:ind w:left="240" w:hanging="240"/>
    </w:pPr>
    <w:rPr>
      <w:rFonts w:eastAsia="MS Mincho"/>
    </w:rPr>
  </w:style>
  <w:style w:type="paragraph" w:styleId="Index2">
    <w:name w:val="index 2"/>
    <w:basedOn w:val="Normal"/>
    <w:next w:val="Normal"/>
    <w:rsid w:val="00195FE9"/>
    <w:pPr>
      <w:keepNext w:val="0"/>
      <w:keepLines w:val="0"/>
      <w:spacing w:before="240"/>
      <w:ind w:left="480" w:hanging="240"/>
    </w:pPr>
    <w:rPr>
      <w:rFonts w:eastAsia="MS Mincho"/>
    </w:rPr>
  </w:style>
  <w:style w:type="paragraph" w:styleId="Index3">
    <w:name w:val="index 3"/>
    <w:basedOn w:val="Normal"/>
    <w:next w:val="Normal"/>
    <w:rsid w:val="00195FE9"/>
    <w:pPr>
      <w:keepNext w:val="0"/>
      <w:keepLines w:val="0"/>
      <w:spacing w:before="240"/>
      <w:ind w:left="720" w:hanging="240"/>
    </w:pPr>
    <w:rPr>
      <w:rFonts w:eastAsia="MS Mincho"/>
    </w:rPr>
  </w:style>
  <w:style w:type="paragraph" w:styleId="Index4">
    <w:name w:val="index 4"/>
    <w:basedOn w:val="Normal"/>
    <w:next w:val="Normal"/>
    <w:rsid w:val="00195FE9"/>
    <w:pPr>
      <w:keepNext w:val="0"/>
      <w:keepLines w:val="0"/>
      <w:spacing w:before="240"/>
      <w:ind w:left="960" w:hanging="240"/>
    </w:pPr>
    <w:rPr>
      <w:rFonts w:eastAsia="MS Mincho"/>
    </w:rPr>
  </w:style>
  <w:style w:type="paragraph" w:styleId="Index5">
    <w:name w:val="index 5"/>
    <w:basedOn w:val="Normal"/>
    <w:next w:val="Normal"/>
    <w:rsid w:val="00195FE9"/>
    <w:pPr>
      <w:keepNext w:val="0"/>
      <w:keepLines w:val="0"/>
      <w:spacing w:before="240"/>
      <w:ind w:left="1200" w:hanging="240"/>
    </w:pPr>
    <w:rPr>
      <w:rFonts w:eastAsia="MS Mincho"/>
    </w:rPr>
  </w:style>
  <w:style w:type="paragraph" w:styleId="Index6">
    <w:name w:val="index 6"/>
    <w:basedOn w:val="Normal"/>
    <w:next w:val="Normal"/>
    <w:rsid w:val="00195FE9"/>
    <w:pPr>
      <w:keepNext w:val="0"/>
      <w:keepLines w:val="0"/>
      <w:spacing w:before="240"/>
      <w:ind w:left="1440" w:hanging="240"/>
    </w:pPr>
    <w:rPr>
      <w:rFonts w:eastAsia="MS Mincho"/>
    </w:rPr>
  </w:style>
  <w:style w:type="paragraph" w:styleId="Index7">
    <w:name w:val="index 7"/>
    <w:basedOn w:val="Normal"/>
    <w:next w:val="Normal"/>
    <w:rsid w:val="00195FE9"/>
    <w:pPr>
      <w:keepNext w:val="0"/>
      <w:keepLines w:val="0"/>
      <w:spacing w:before="240"/>
      <w:ind w:left="1680" w:hanging="240"/>
    </w:pPr>
    <w:rPr>
      <w:rFonts w:eastAsia="MS Mincho"/>
    </w:rPr>
  </w:style>
  <w:style w:type="paragraph" w:styleId="Index8">
    <w:name w:val="index 8"/>
    <w:basedOn w:val="Normal"/>
    <w:next w:val="Normal"/>
    <w:rsid w:val="00195FE9"/>
    <w:pPr>
      <w:keepNext w:val="0"/>
      <w:keepLines w:val="0"/>
      <w:spacing w:before="240"/>
      <w:ind w:left="1920" w:hanging="240"/>
    </w:pPr>
    <w:rPr>
      <w:rFonts w:eastAsia="MS Mincho"/>
    </w:rPr>
  </w:style>
  <w:style w:type="paragraph" w:styleId="Index9">
    <w:name w:val="index 9"/>
    <w:basedOn w:val="Normal"/>
    <w:next w:val="Normal"/>
    <w:rsid w:val="00195FE9"/>
    <w:pPr>
      <w:keepNext w:val="0"/>
      <w:keepLines w:val="0"/>
      <w:spacing w:before="240"/>
      <w:ind w:left="2160" w:hanging="240"/>
    </w:pPr>
    <w:rPr>
      <w:rFonts w:eastAsia="MS Mincho"/>
    </w:rPr>
  </w:style>
  <w:style w:type="paragraph" w:styleId="IndexHeading">
    <w:name w:val="index heading"/>
    <w:basedOn w:val="Normal"/>
    <w:next w:val="Index1"/>
    <w:rsid w:val="00195FE9"/>
    <w:pPr>
      <w:keepNext w:val="0"/>
      <w:keepLines w:val="0"/>
      <w:spacing w:before="240"/>
    </w:pPr>
    <w:rPr>
      <w:b/>
      <w:bCs/>
    </w:rPr>
  </w:style>
  <w:style w:type="paragraph" w:styleId="MacroText">
    <w:name w:val="macro"/>
    <w:link w:val="MacroTextChar"/>
    <w:rsid w:val="00195FE9"/>
    <w:pPr>
      <w:tabs>
        <w:tab w:val="left" w:pos="480"/>
        <w:tab w:val="left" w:pos="960"/>
        <w:tab w:val="left" w:pos="1440"/>
        <w:tab w:val="left" w:pos="1920"/>
        <w:tab w:val="left" w:pos="2400"/>
        <w:tab w:val="left" w:pos="2880"/>
        <w:tab w:val="left" w:pos="3360"/>
        <w:tab w:val="left" w:pos="3840"/>
        <w:tab w:val="left" w:pos="4320"/>
      </w:tabs>
      <w:spacing w:before="240" w:after="240" w:line="240" w:lineRule="auto"/>
    </w:pPr>
    <w:rPr>
      <w:rFonts w:ascii="Open Sans" w:eastAsia="MS Mincho" w:hAnsi="Open Sans" w:cs="Courier New"/>
      <w:sz w:val="20"/>
      <w:szCs w:val="20"/>
      <w:lang w:eastAsia="en-AU"/>
    </w:rPr>
  </w:style>
  <w:style w:type="character" w:customStyle="1" w:styleId="MacroTextChar">
    <w:name w:val="Macro Text Char"/>
    <w:basedOn w:val="DefaultParagraphFont"/>
    <w:link w:val="MacroText"/>
    <w:rsid w:val="00195FE9"/>
    <w:rPr>
      <w:rFonts w:ascii="Open Sans" w:eastAsia="MS Mincho" w:hAnsi="Open Sans" w:cs="Courier New"/>
      <w:sz w:val="20"/>
      <w:szCs w:val="20"/>
      <w:lang w:eastAsia="en-AU"/>
    </w:rPr>
  </w:style>
  <w:style w:type="paragraph" w:styleId="TableofAuthorities">
    <w:name w:val="table of authorities"/>
    <w:basedOn w:val="Normal"/>
    <w:next w:val="Normal"/>
    <w:rsid w:val="00195FE9"/>
    <w:pPr>
      <w:keepNext w:val="0"/>
      <w:keepLines w:val="0"/>
      <w:spacing w:before="240"/>
      <w:ind w:left="240" w:hanging="240"/>
    </w:pPr>
    <w:rPr>
      <w:rFonts w:eastAsia="MS Mincho"/>
    </w:rPr>
  </w:style>
  <w:style w:type="paragraph" w:styleId="TableofFigures">
    <w:name w:val="table of figures"/>
    <w:basedOn w:val="Normal"/>
    <w:next w:val="Normal"/>
    <w:rsid w:val="00195FE9"/>
    <w:pPr>
      <w:keepNext w:val="0"/>
      <w:keepLines w:val="0"/>
      <w:spacing w:before="240"/>
    </w:pPr>
    <w:rPr>
      <w:rFonts w:eastAsia="MS Mincho"/>
    </w:rPr>
  </w:style>
  <w:style w:type="paragraph" w:styleId="TOAHeading">
    <w:name w:val="toa heading"/>
    <w:basedOn w:val="Normal"/>
    <w:next w:val="Normal"/>
    <w:rsid w:val="00195FE9"/>
    <w:pPr>
      <w:keepNext w:val="0"/>
      <w:keepLines w:val="0"/>
      <w:spacing w:before="120"/>
    </w:pPr>
    <w:rPr>
      <w:b/>
      <w:bCs/>
    </w:rPr>
  </w:style>
  <w:style w:type="paragraph" w:styleId="TOC5">
    <w:name w:val="toc 5"/>
    <w:basedOn w:val="Normal"/>
    <w:next w:val="Normal"/>
    <w:uiPriority w:val="39"/>
    <w:rsid w:val="00195FE9"/>
    <w:pPr>
      <w:keepNext w:val="0"/>
      <w:keepLines w:val="0"/>
      <w:spacing w:before="240"/>
      <w:ind w:left="960"/>
    </w:pPr>
    <w:rPr>
      <w:rFonts w:eastAsia="MS Mincho"/>
    </w:rPr>
  </w:style>
  <w:style w:type="paragraph" w:styleId="TOC6">
    <w:name w:val="toc 6"/>
    <w:basedOn w:val="Normal"/>
    <w:next w:val="Normal"/>
    <w:uiPriority w:val="39"/>
    <w:rsid w:val="00195FE9"/>
    <w:pPr>
      <w:keepNext w:val="0"/>
      <w:keepLines w:val="0"/>
      <w:spacing w:before="240"/>
      <w:ind w:left="1200"/>
    </w:pPr>
    <w:rPr>
      <w:rFonts w:eastAsia="MS Mincho"/>
    </w:rPr>
  </w:style>
  <w:style w:type="paragraph" w:styleId="TOC7">
    <w:name w:val="toc 7"/>
    <w:basedOn w:val="Normal"/>
    <w:next w:val="Normal"/>
    <w:uiPriority w:val="39"/>
    <w:rsid w:val="00195FE9"/>
    <w:pPr>
      <w:keepNext w:val="0"/>
      <w:keepLines w:val="0"/>
      <w:spacing w:before="240"/>
      <w:ind w:left="1440"/>
    </w:pPr>
    <w:rPr>
      <w:rFonts w:eastAsia="MS Mincho"/>
    </w:rPr>
  </w:style>
  <w:style w:type="paragraph" w:styleId="TOC8">
    <w:name w:val="toc 8"/>
    <w:basedOn w:val="Normal"/>
    <w:next w:val="Normal"/>
    <w:uiPriority w:val="39"/>
    <w:rsid w:val="00195FE9"/>
    <w:pPr>
      <w:keepNext w:val="0"/>
      <w:keepLines w:val="0"/>
      <w:spacing w:before="240"/>
      <w:ind w:left="1680"/>
    </w:pPr>
    <w:rPr>
      <w:rFonts w:eastAsia="MS Mincho"/>
    </w:rPr>
  </w:style>
  <w:style w:type="paragraph" w:styleId="TOC9">
    <w:name w:val="toc 9"/>
    <w:basedOn w:val="Normal"/>
    <w:next w:val="Normal"/>
    <w:uiPriority w:val="39"/>
    <w:rsid w:val="00195FE9"/>
    <w:pPr>
      <w:keepNext w:val="0"/>
      <w:keepLines w:val="0"/>
      <w:spacing w:before="240"/>
      <w:ind w:left="1920"/>
    </w:pPr>
    <w:rPr>
      <w:rFonts w:eastAsia="MS Mincho"/>
    </w:rPr>
  </w:style>
  <w:style w:type="character" w:styleId="SubtleEmphasis">
    <w:name w:val="Subtle Emphasis"/>
    <w:uiPriority w:val="19"/>
    <w:rsid w:val="00195FE9"/>
    <w:rPr>
      <w:rFonts w:ascii="Open Sans" w:hAnsi="Open Sans"/>
      <w:i w:val="0"/>
      <w:iCs/>
      <w:color w:val="auto"/>
      <w:sz w:val="24"/>
    </w:rPr>
  </w:style>
  <w:style w:type="character" w:styleId="IntenseEmphasis">
    <w:name w:val="Intense Emphasis"/>
    <w:uiPriority w:val="21"/>
    <w:rsid w:val="00195FE9"/>
    <w:rPr>
      <w:rFonts w:ascii="Open Sans" w:hAnsi="Open Sans"/>
      <w:i w:val="0"/>
      <w:iCs/>
      <w:color w:val="auto"/>
    </w:rPr>
  </w:style>
  <w:style w:type="paragraph" w:styleId="Quote">
    <w:name w:val="Quote"/>
    <w:basedOn w:val="Normal"/>
    <w:next w:val="Normal"/>
    <w:link w:val="QuoteChar"/>
    <w:uiPriority w:val="29"/>
    <w:rsid w:val="00195FE9"/>
    <w:pPr>
      <w:keepNext w:val="0"/>
      <w:keepLines w:val="0"/>
      <w:spacing w:before="200" w:after="160"/>
      <w:ind w:left="1440"/>
    </w:pPr>
    <w:rPr>
      <w:rFonts w:eastAsia="MS Mincho"/>
      <w:iCs/>
      <w:sz w:val="22"/>
    </w:rPr>
  </w:style>
  <w:style w:type="character" w:customStyle="1" w:styleId="QuoteChar">
    <w:name w:val="Quote Char"/>
    <w:basedOn w:val="DefaultParagraphFont"/>
    <w:link w:val="Quote"/>
    <w:uiPriority w:val="29"/>
    <w:rsid w:val="00195FE9"/>
    <w:rPr>
      <w:rFonts w:ascii="Open Sans" w:eastAsia="MS Mincho" w:hAnsi="Open Sans" w:cs="Times New Roman"/>
      <w:iCs/>
      <w:szCs w:val="24"/>
      <w:lang w:eastAsia="en-AU"/>
    </w:rPr>
  </w:style>
  <w:style w:type="paragraph" w:styleId="IntenseQuote">
    <w:name w:val="Intense Quote"/>
    <w:basedOn w:val="Normal"/>
    <w:next w:val="Normal"/>
    <w:link w:val="IntenseQuoteChar"/>
    <w:uiPriority w:val="30"/>
    <w:rsid w:val="00195FE9"/>
    <w:pPr>
      <w:keepNext w:val="0"/>
      <w:keepLines w:val="0"/>
      <w:pBdr>
        <w:top w:val="single" w:sz="4" w:space="10" w:color="4472C4"/>
        <w:bottom w:val="single" w:sz="4" w:space="10" w:color="4472C4"/>
      </w:pBdr>
      <w:spacing w:before="360" w:after="360"/>
      <w:ind w:left="864" w:right="864"/>
      <w:jc w:val="center"/>
    </w:pPr>
    <w:rPr>
      <w:rFonts w:eastAsia="MS Mincho"/>
      <w:iCs/>
    </w:rPr>
  </w:style>
  <w:style w:type="character" w:customStyle="1" w:styleId="IntenseQuoteChar">
    <w:name w:val="Intense Quote Char"/>
    <w:basedOn w:val="DefaultParagraphFont"/>
    <w:link w:val="IntenseQuote"/>
    <w:uiPriority w:val="30"/>
    <w:rsid w:val="00195FE9"/>
    <w:rPr>
      <w:rFonts w:ascii="Open Sans" w:eastAsia="MS Mincho" w:hAnsi="Open Sans" w:cs="Times New Roman"/>
      <w:iCs/>
      <w:sz w:val="24"/>
      <w:szCs w:val="24"/>
      <w:lang w:eastAsia="en-AU"/>
    </w:rPr>
  </w:style>
  <w:style w:type="character" w:styleId="SubtleReference">
    <w:name w:val="Subtle Reference"/>
    <w:uiPriority w:val="31"/>
    <w:rsid w:val="00195FE9"/>
    <w:rPr>
      <w:rFonts w:ascii="Open Sans" w:hAnsi="Open Sans"/>
      <w:smallCaps/>
      <w:color w:val="auto"/>
      <w:sz w:val="24"/>
    </w:rPr>
  </w:style>
  <w:style w:type="character" w:styleId="IntenseReference">
    <w:name w:val="Intense Reference"/>
    <w:uiPriority w:val="32"/>
    <w:rsid w:val="00195FE9"/>
    <w:rPr>
      <w:rFonts w:ascii="Open Sans" w:hAnsi="Open Sans"/>
      <w:b w:val="0"/>
      <w:bCs/>
      <w:smallCaps/>
      <w:color w:val="auto"/>
      <w:spacing w:val="5"/>
      <w:sz w:val="24"/>
    </w:rPr>
  </w:style>
  <w:style w:type="character" w:styleId="BookTitle">
    <w:name w:val="Book Title"/>
    <w:aliases w:val="Text Title"/>
    <w:uiPriority w:val="33"/>
    <w:rsid w:val="00195FE9"/>
    <w:rPr>
      <w:rFonts w:ascii="Open Sans" w:hAnsi="Open Sans"/>
      <w:b w:val="0"/>
      <w:bCs/>
      <w:i/>
      <w:iCs/>
      <w:spacing w:val="5"/>
      <w:sz w:val="24"/>
    </w:rPr>
  </w:style>
  <w:style w:type="paragraph" w:styleId="Bibliography">
    <w:name w:val="Bibliography"/>
    <w:basedOn w:val="Normal"/>
    <w:next w:val="Normal"/>
    <w:uiPriority w:val="37"/>
    <w:unhideWhenUsed/>
    <w:rsid w:val="00195FE9"/>
    <w:pPr>
      <w:keepNext w:val="0"/>
      <w:keepLines w:val="0"/>
      <w:spacing w:before="240"/>
    </w:pPr>
    <w:rPr>
      <w:rFonts w:eastAsia="MS Mincho"/>
    </w:rPr>
  </w:style>
  <w:style w:type="character" w:customStyle="1" w:styleId="Hashtag1">
    <w:name w:val="Hashtag1"/>
    <w:uiPriority w:val="99"/>
    <w:semiHidden/>
    <w:unhideWhenUsed/>
    <w:locked/>
    <w:rsid w:val="00195FE9"/>
    <w:rPr>
      <w:rFonts w:ascii="Open Sans" w:hAnsi="Open Sans"/>
      <w:color w:val="2B579A"/>
      <w:shd w:val="clear" w:color="auto" w:fill="E6E6E6"/>
    </w:rPr>
  </w:style>
  <w:style w:type="character" w:customStyle="1" w:styleId="Mention1">
    <w:name w:val="Mention1"/>
    <w:uiPriority w:val="99"/>
    <w:semiHidden/>
    <w:unhideWhenUsed/>
    <w:locked/>
    <w:rsid w:val="00195FE9"/>
    <w:rPr>
      <w:rFonts w:ascii="Open Sans" w:hAnsi="Open Sans"/>
      <w:color w:val="auto"/>
      <w:shd w:val="clear" w:color="auto" w:fill="E6E6E6"/>
    </w:rPr>
  </w:style>
  <w:style w:type="character" w:customStyle="1" w:styleId="SmartHyperlink1">
    <w:name w:val="Smart Hyperlink1"/>
    <w:uiPriority w:val="99"/>
    <w:semiHidden/>
    <w:unhideWhenUsed/>
    <w:locked/>
    <w:rsid w:val="00195FE9"/>
    <w:rPr>
      <w:rFonts w:ascii="Open Sans" w:hAnsi="Open Sans"/>
      <w:u w:val="dotted"/>
    </w:rPr>
  </w:style>
  <w:style w:type="character" w:customStyle="1" w:styleId="UnresolvedMention1">
    <w:name w:val="Unresolved Mention1"/>
    <w:uiPriority w:val="99"/>
    <w:semiHidden/>
    <w:unhideWhenUsed/>
    <w:locked/>
    <w:rsid w:val="00195FE9"/>
    <w:rPr>
      <w:rFonts w:ascii="Open Sans" w:hAnsi="Open Sans"/>
      <w:color w:val="auto"/>
      <w:shd w:val="clear" w:color="auto" w:fill="E6E6E6"/>
    </w:rPr>
  </w:style>
  <w:style w:type="character" w:customStyle="1" w:styleId="HeaderDocumentTitle">
    <w:name w:val="Header Document Title"/>
    <w:uiPriority w:val="1"/>
    <w:qFormat/>
    <w:rsid w:val="00195FE9"/>
    <w:rPr>
      <w:rFonts w:ascii="Open Sans" w:hAnsi="Open Sans"/>
      <w:b/>
      <w:noProof/>
      <w:sz w:val="18"/>
    </w:rPr>
  </w:style>
  <w:style w:type="paragraph" w:customStyle="1" w:styleId="HeaderDocumentDate">
    <w:name w:val="Header Document Date"/>
    <w:basedOn w:val="Footer"/>
    <w:qFormat/>
    <w:rsid w:val="00195FE9"/>
    <w:pPr>
      <w:keepNext w:val="0"/>
      <w:keepLines w:val="0"/>
      <w:tabs>
        <w:tab w:val="clear" w:pos="4513"/>
        <w:tab w:val="clear" w:pos="9026"/>
        <w:tab w:val="right" w:pos="2835"/>
        <w:tab w:val="right" w:pos="5670"/>
      </w:tabs>
      <w:ind w:left="-868"/>
      <w:jc w:val="right"/>
    </w:pPr>
    <w:rPr>
      <w:rFonts w:eastAsia="MS Mincho"/>
      <w:sz w:val="18"/>
    </w:rPr>
  </w:style>
  <w:style w:type="paragraph" w:customStyle="1" w:styleId="FooterEvenPageNumber">
    <w:name w:val="Footer Even Page Number"/>
    <w:basedOn w:val="Footer"/>
    <w:rsid w:val="00195FE9"/>
    <w:pPr>
      <w:keepNext w:val="0"/>
      <w:keepLines w:val="0"/>
      <w:tabs>
        <w:tab w:val="clear" w:pos="4513"/>
        <w:tab w:val="clear" w:pos="9026"/>
        <w:tab w:val="right" w:pos="2835"/>
        <w:tab w:val="right" w:pos="5670"/>
      </w:tabs>
      <w:ind w:left="-868"/>
    </w:pPr>
    <w:rPr>
      <w:rFonts w:eastAsia="MS Mincho"/>
      <w:sz w:val="18"/>
    </w:rPr>
  </w:style>
  <w:style w:type="paragraph" w:customStyle="1" w:styleId="FooterOddPageNumber">
    <w:name w:val="Footer Odd Page Number"/>
    <w:basedOn w:val="Footer"/>
    <w:rsid w:val="00195FE9"/>
    <w:pPr>
      <w:keepNext w:val="0"/>
      <w:keepLines w:val="0"/>
      <w:tabs>
        <w:tab w:val="clear" w:pos="4513"/>
        <w:tab w:val="clear" w:pos="9026"/>
        <w:tab w:val="right" w:pos="2835"/>
        <w:tab w:val="right" w:pos="5670"/>
      </w:tabs>
      <w:ind w:left="-868"/>
      <w:jc w:val="right"/>
    </w:pPr>
    <w:rPr>
      <w:rFonts w:eastAsia="MS Mincho"/>
      <w:sz w:val="18"/>
    </w:rPr>
  </w:style>
  <w:style w:type="paragraph" w:customStyle="1" w:styleId="p-incontent">
    <w:name w:val="p-incontent"/>
    <w:basedOn w:val="Normal"/>
    <w:rsid w:val="00195FE9"/>
    <w:pPr>
      <w:keepNext w:val="0"/>
      <w:keepLines w:val="0"/>
      <w:spacing w:before="100" w:beforeAutospacing="1" w:after="100" w:afterAutospacing="1"/>
    </w:pPr>
    <w:rPr>
      <w:rFonts w:ascii="Times New Roman" w:hAnsi="Times New Roman"/>
    </w:rPr>
  </w:style>
  <w:style w:type="character" w:styleId="UnresolvedMention">
    <w:name w:val="Unresolved Mention"/>
    <w:basedOn w:val="DefaultParagraphFont"/>
    <w:uiPriority w:val="99"/>
    <w:semiHidden/>
    <w:unhideWhenUsed/>
    <w:rsid w:val="00195FE9"/>
    <w:rPr>
      <w:color w:val="605E5C"/>
      <w:shd w:val="clear" w:color="auto" w:fill="E1DFDD"/>
    </w:rPr>
  </w:style>
  <w:style w:type="character" w:customStyle="1" w:styleId="BodyChar">
    <w:name w:val="Body Char"/>
    <w:link w:val="Body"/>
    <w:locked/>
    <w:rsid w:val="00195FE9"/>
    <w:rPr>
      <w:rFonts w:ascii="Arial" w:eastAsia="ヒラギノ角ゴ Pro W3" w:hAnsi="Arial"/>
      <w:color w:val="333333"/>
    </w:rPr>
  </w:style>
  <w:style w:type="paragraph" w:customStyle="1" w:styleId="Body">
    <w:name w:val="Body"/>
    <w:link w:val="BodyChar"/>
    <w:rsid w:val="00195FE9"/>
    <w:pPr>
      <w:spacing w:after="80" w:line="288" w:lineRule="auto"/>
    </w:pPr>
    <w:rPr>
      <w:rFonts w:ascii="Arial" w:eastAsia="ヒラギノ角ゴ Pro W3" w:hAnsi="Arial"/>
      <w:color w:val="333333"/>
    </w:rPr>
  </w:style>
  <w:style w:type="character" w:customStyle="1" w:styleId="SingleTxtGChar">
    <w:name w:val="_ Single Txt_G Char"/>
    <w:basedOn w:val="DefaultParagraphFont"/>
    <w:link w:val="SingleTxtG"/>
    <w:locked/>
    <w:rsid w:val="00195FE9"/>
  </w:style>
  <w:style w:type="paragraph" w:customStyle="1" w:styleId="SingleTxtG">
    <w:name w:val="_ Single Txt_G"/>
    <w:basedOn w:val="Normal"/>
    <w:link w:val="SingleTxtGChar"/>
    <w:qFormat/>
    <w:rsid w:val="00195FE9"/>
    <w:pPr>
      <w:keepNext w:val="0"/>
      <w:keepLines w:val="0"/>
      <w:overflowPunct w:val="0"/>
      <w:autoSpaceDE w:val="0"/>
      <w:autoSpaceDN w:val="0"/>
      <w:snapToGrid w:val="0"/>
      <w:spacing w:after="120" w:line="240" w:lineRule="atLeast"/>
      <w:ind w:left="1134" w:right="1134"/>
      <w:jc w:val="both"/>
    </w:pPr>
    <w:rPr>
      <w:rFonts w:asciiTheme="minorHAnsi" w:eastAsiaTheme="minorHAnsi" w:hAnsiTheme="minorHAnsi" w:cstheme="minorBidi"/>
      <w:sz w:val="22"/>
      <w:szCs w:val="22"/>
      <w:lang w:eastAsia="en-US"/>
    </w:rPr>
  </w:style>
  <w:style w:type="paragraph" w:styleId="FootnoteText">
    <w:name w:val="footnote text"/>
    <w:basedOn w:val="Normal"/>
    <w:link w:val="FootnoteTextChar"/>
    <w:uiPriority w:val="99"/>
    <w:unhideWhenUsed/>
    <w:rsid w:val="00195FE9"/>
    <w:pPr>
      <w:keepNext w:val="0"/>
      <w:keepLines w:val="0"/>
      <w:spacing w:after="0"/>
    </w:pPr>
    <w:rPr>
      <w:rFonts w:eastAsiaTheme="minorHAnsi" w:cstheme="minorBidi"/>
      <w:sz w:val="20"/>
      <w:szCs w:val="20"/>
      <w:lang w:eastAsia="en-US"/>
    </w:rPr>
  </w:style>
  <w:style w:type="character" w:customStyle="1" w:styleId="FootnoteTextChar">
    <w:name w:val="Footnote Text Char"/>
    <w:basedOn w:val="DefaultParagraphFont"/>
    <w:link w:val="FootnoteText"/>
    <w:uiPriority w:val="99"/>
    <w:rsid w:val="00195FE9"/>
    <w:rPr>
      <w:rFonts w:ascii="Open Sans" w:hAnsi="Open Sans"/>
      <w:sz w:val="20"/>
      <w:szCs w:val="20"/>
    </w:rPr>
  </w:style>
  <w:style w:type="character" w:styleId="FootnoteReference">
    <w:name w:val="footnote reference"/>
    <w:aliases w:val="4_G"/>
    <w:basedOn w:val="DefaultParagraphFont"/>
    <w:uiPriority w:val="99"/>
    <w:unhideWhenUsed/>
    <w:rsid w:val="00195FE9"/>
    <w:rPr>
      <w:vertAlign w:val="superscript"/>
    </w:rPr>
  </w:style>
  <w:style w:type="table" w:styleId="GridTable4-Accent1">
    <w:name w:val="Grid Table 4 Accent 1"/>
    <w:basedOn w:val="TableNormal"/>
    <w:uiPriority w:val="49"/>
    <w:rsid w:val="00195FE9"/>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color w:val="FFFFFF" w:themeColor="background1"/>
      </w:rPr>
      <w:tblPr/>
      <w:tcPr>
        <w:tcBorders>
          <w:top w:val="single" w:sz="4" w:space="0" w:color="4472C4" w:themeColor="accent1"/>
          <w:left w:val="single" w:sz="4" w:space="0" w:color="4472C4" w:themeColor="accent1"/>
          <w:bottom w:val="single" w:sz="4" w:space="0" w:color="4472C4" w:themeColor="accent1"/>
          <w:right w:val="single" w:sz="4" w:space="0" w:color="4472C4" w:themeColor="accent1"/>
          <w:insideH w:val="nil"/>
          <w:insideV w:val="nil"/>
        </w:tcBorders>
        <w:shd w:val="clear" w:color="auto" w:fill="4472C4" w:themeFill="accent1"/>
      </w:tcPr>
    </w:tblStylePr>
    <w:tblStylePr w:type="lastRow">
      <w:rPr>
        <w:b/>
        <w:bCs/>
      </w:rPr>
      <w:tblPr/>
      <w:tcPr>
        <w:tcBorders>
          <w:top w:val="double" w:sz="4" w:space="0" w:color="4472C4" w:themeColor="accent1"/>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paragraph" w:customStyle="1" w:styleId="Bullet1G">
    <w:name w:val="_Bullet 1_G"/>
    <w:basedOn w:val="Normal"/>
    <w:qFormat/>
    <w:rsid w:val="00320D38"/>
    <w:pPr>
      <w:keepNext w:val="0"/>
      <w:keepLines w:val="0"/>
      <w:widowControl/>
      <w:numPr>
        <w:numId w:val="63"/>
      </w:numPr>
      <w:spacing w:after="120"/>
      <w:ind w:right="1134"/>
      <w:jc w:val="both"/>
    </w:pPr>
    <w:rPr>
      <w:rFonts w:ascii="Times New Roman" w:eastAsia="SimSun" w:hAnsi="Times New Roman"/>
      <w:sz w:val="20"/>
      <w:szCs w:val="20"/>
      <w:lang w:val="en-GB" w:eastAsia="zh-CN"/>
    </w:rPr>
  </w:style>
  <w:style w:type="paragraph" w:customStyle="1" w:styleId="Heading4un-numbered">
    <w:name w:val="Heading 4 (un-numbered)"/>
    <w:basedOn w:val="Heading4"/>
    <w:next w:val="Normal"/>
    <w:uiPriority w:val="2"/>
    <w:qFormat/>
    <w:rsid w:val="00320D38"/>
    <w:pPr>
      <w:numPr>
        <w:ilvl w:val="0"/>
        <w:numId w:val="0"/>
      </w:numPr>
      <w:tabs>
        <w:tab w:val="left" w:pos="340"/>
      </w:tabs>
      <w:spacing w:before="0" w:line="240" w:lineRule="atLeast"/>
    </w:pPr>
    <w:rPr>
      <w:rFonts w:ascii="Verdana" w:eastAsiaTheme="majorEastAsia" w:hAnsi="Verdana" w:cstheme="majorBidi"/>
      <w:b/>
      <w:bCs/>
      <w:color w:val="70AD47" w:themeColor="accent6"/>
      <w:sz w:val="18"/>
      <w:szCs w:val="18"/>
      <w:lang w:eastAsia="en-US"/>
    </w:rPr>
  </w:style>
  <w:style w:type="paragraph" w:styleId="Revision">
    <w:name w:val="Revision"/>
    <w:hidden/>
    <w:uiPriority w:val="99"/>
    <w:semiHidden/>
    <w:rsid w:val="00320D38"/>
    <w:pPr>
      <w:spacing w:after="0" w:line="240" w:lineRule="auto"/>
    </w:pPr>
    <w:rPr>
      <w:rFonts w:ascii="Open Sans" w:eastAsia="Times New Roman" w:hAnsi="Open Sans" w:cs="Times New Roman"/>
      <w:sz w:val="24"/>
      <w:szCs w:val="24"/>
      <w:lang w:eastAsia="en-AU"/>
    </w:rPr>
  </w:style>
  <w:style w:type="table" w:styleId="GridTable4-Accent5">
    <w:name w:val="Grid Table 4 Accent 5"/>
    <w:basedOn w:val="TableNormal"/>
    <w:uiPriority w:val="49"/>
    <w:rsid w:val="00320D38"/>
    <w:pPr>
      <w:spacing w:after="0" w:line="240" w:lineRule="auto"/>
    </w:p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color w:val="FFFFFF" w:themeColor="background1"/>
      </w:rPr>
      <w:tblPr/>
      <w:tcPr>
        <w:tcBorders>
          <w:top w:val="single" w:sz="4" w:space="0" w:color="5B9BD5" w:themeColor="accent5"/>
          <w:left w:val="single" w:sz="4" w:space="0" w:color="5B9BD5" w:themeColor="accent5"/>
          <w:bottom w:val="single" w:sz="4" w:space="0" w:color="5B9BD5" w:themeColor="accent5"/>
          <w:right w:val="single" w:sz="4" w:space="0" w:color="5B9BD5" w:themeColor="accent5"/>
          <w:insideH w:val="nil"/>
          <w:insideV w:val="nil"/>
        </w:tcBorders>
        <w:shd w:val="clear" w:color="auto" w:fill="5B9BD5" w:themeFill="accent5"/>
      </w:tcPr>
    </w:tblStylePr>
    <w:tblStylePr w:type="lastRow">
      <w:rPr>
        <w:b/>
        <w:bCs/>
      </w:rPr>
      <w:tblPr/>
      <w:tcPr>
        <w:tcBorders>
          <w:top w:val="double" w:sz="4" w:space="0" w:color="5B9BD5" w:themeColor="accent5"/>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paragraph" w:customStyle="1" w:styleId="06-Titolo6-Figura">
    <w:name w:val="06-Titolo 6 - Figura"/>
    <w:basedOn w:val="Normal"/>
    <w:next w:val="Normal"/>
    <w:uiPriority w:val="99"/>
    <w:rsid w:val="006D563B"/>
    <w:pPr>
      <w:keepNext w:val="0"/>
      <w:widowControl/>
      <w:suppressAutoHyphens/>
      <w:autoSpaceDE w:val="0"/>
      <w:autoSpaceDN w:val="0"/>
      <w:adjustRightInd w:val="0"/>
      <w:spacing w:before="283" w:after="340" w:line="288" w:lineRule="auto"/>
      <w:textAlignment w:val="center"/>
    </w:pPr>
    <w:rPr>
      <w:rFonts w:eastAsiaTheme="minorHAnsi" w:cs="Open Sans"/>
      <w:b/>
      <w:bCs/>
      <w:color w:val="000085"/>
      <w:sz w:val="20"/>
      <w:szCs w:val="20"/>
      <w:lang w:val="en-US" w:eastAsia="en-US"/>
    </w:rPr>
  </w:style>
  <w:style w:type="paragraph" w:customStyle="1" w:styleId="Nessunostileparagrafo">
    <w:name w:val="[Nessuno stile paragrafo]"/>
    <w:rsid w:val="00F33AA2"/>
    <w:pPr>
      <w:autoSpaceDE w:val="0"/>
      <w:autoSpaceDN w:val="0"/>
      <w:adjustRightInd w:val="0"/>
      <w:spacing w:after="0" w:line="288" w:lineRule="auto"/>
      <w:textAlignment w:val="center"/>
    </w:pPr>
    <w:rPr>
      <w:rFonts w:ascii="Open Sans" w:hAnsi="Open Sans" w:cs="Open Sans"/>
      <w:color w:val="000000"/>
      <w:sz w:val="24"/>
      <w:szCs w:val="24"/>
      <w:lang w:val="en-US"/>
    </w:rPr>
  </w:style>
  <w:style w:type="paragraph" w:customStyle="1" w:styleId="TableHeading">
    <w:name w:val="Table Heading"/>
    <w:basedOn w:val="Nessunostileparagrafo"/>
    <w:uiPriority w:val="99"/>
    <w:rsid w:val="00F33AA2"/>
    <w:pPr>
      <w:suppressAutoHyphens/>
      <w:spacing w:after="57" w:line="200" w:lineRule="atLeast"/>
    </w:pPr>
    <w:rPr>
      <w:rFonts w:ascii="Open Sans Condensed" w:hAnsi="Open Sans Condensed" w:cs="Open Sans Condensed"/>
      <w:b/>
      <w:bCs/>
      <w:sz w:val="18"/>
      <w:szCs w:val="18"/>
      <w:lang w:val="en-AU"/>
    </w:rPr>
  </w:style>
  <w:style w:type="paragraph" w:customStyle="1" w:styleId="TableText">
    <w:name w:val="Table Text"/>
    <w:basedOn w:val="Normal"/>
    <w:uiPriority w:val="99"/>
    <w:rsid w:val="00F33AA2"/>
    <w:pPr>
      <w:keepNext w:val="0"/>
      <w:widowControl/>
      <w:suppressAutoHyphens/>
      <w:autoSpaceDE w:val="0"/>
      <w:autoSpaceDN w:val="0"/>
      <w:adjustRightInd w:val="0"/>
      <w:spacing w:after="113" w:line="288" w:lineRule="auto"/>
      <w:textAlignment w:val="center"/>
    </w:pPr>
    <w:rPr>
      <w:rFonts w:eastAsiaTheme="minorHAnsi" w:cs="Open Sans"/>
      <w:color w:val="000000"/>
      <w:sz w:val="17"/>
      <w:szCs w:val="17"/>
      <w:lang w:val="en-US" w:eastAsia="en-US"/>
    </w:rPr>
  </w:style>
  <w:style w:type="character" w:customStyle="1" w:styleId="CondensedBold">
    <w:name w:val="Condensed Bold"/>
    <w:uiPriority w:val="99"/>
    <w:rsid w:val="00F33AA2"/>
    <w:rPr>
      <w:rFonts w:ascii="Open Sans Condensed" w:hAnsi="Open Sans Condensed" w:cs="Open Sans Condensed"/>
      <w:b/>
      <w:bCs/>
      <w:u w: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448623030">
      <w:bodyDiv w:val="1"/>
      <w:marLeft w:val="0"/>
      <w:marRight w:val="0"/>
      <w:marTop w:val="0"/>
      <w:marBottom w:val="0"/>
      <w:divBdr>
        <w:top w:val="none" w:sz="0" w:space="0" w:color="auto"/>
        <w:left w:val="none" w:sz="0" w:space="0" w:color="auto"/>
        <w:bottom w:val="none" w:sz="0" w:space="0" w:color="auto"/>
        <w:right w:val="none" w:sz="0" w:space="0" w:color="auto"/>
      </w:divBdr>
    </w:div>
    <w:div w:id="576675161">
      <w:bodyDiv w:val="1"/>
      <w:marLeft w:val="0"/>
      <w:marRight w:val="0"/>
      <w:marTop w:val="0"/>
      <w:marBottom w:val="0"/>
      <w:divBdr>
        <w:top w:val="none" w:sz="0" w:space="0" w:color="auto"/>
        <w:left w:val="none" w:sz="0" w:space="0" w:color="auto"/>
        <w:bottom w:val="none" w:sz="0" w:space="0" w:color="auto"/>
        <w:right w:val="none" w:sz="0" w:space="0" w:color="auto"/>
      </w:divBdr>
    </w:div>
    <w:div w:id="612173806">
      <w:bodyDiv w:val="1"/>
      <w:marLeft w:val="0"/>
      <w:marRight w:val="0"/>
      <w:marTop w:val="0"/>
      <w:marBottom w:val="0"/>
      <w:divBdr>
        <w:top w:val="none" w:sz="0" w:space="0" w:color="auto"/>
        <w:left w:val="none" w:sz="0" w:space="0" w:color="auto"/>
        <w:bottom w:val="none" w:sz="0" w:space="0" w:color="auto"/>
        <w:right w:val="none" w:sz="0" w:space="0" w:color="auto"/>
      </w:divBdr>
    </w:div>
    <w:div w:id="665674923">
      <w:bodyDiv w:val="1"/>
      <w:marLeft w:val="0"/>
      <w:marRight w:val="0"/>
      <w:marTop w:val="0"/>
      <w:marBottom w:val="0"/>
      <w:divBdr>
        <w:top w:val="none" w:sz="0" w:space="0" w:color="auto"/>
        <w:left w:val="none" w:sz="0" w:space="0" w:color="auto"/>
        <w:bottom w:val="none" w:sz="0" w:space="0" w:color="auto"/>
        <w:right w:val="none" w:sz="0" w:space="0" w:color="auto"/>
      </w:divBdr>
    </w:div>
    <w:div w:id="722220787">
      <w:bodyDiv w:val="1"/>
      <w:marLeft w:val="0"/>
      <w:marRight w:val="0"/>
      <w:marTop w:val="0"/>
      <w:marBottom w:val="0"/>
      <w:divBdr>
        <w:top w:val="none" w:sz="0" w:space="0" w:color="auto"/>
        <w:left w:val="none" w:sz="0" w:space="0" w:color="auto"/>
        <w:bottom w:val="none" w:sz="0" w:space="0" w:color="auto"/>
        <w:right w:val="none" w:sz="0" w:space="0" w:color="auto"/>
      </w:divBdr>
    </w:div>
    <w:div w:id="825897355">
      <w:bodyDiv w:val="1"/>
      <w:marLeft w:val="0"/>
      <w:marRight w:val="0"/>
      <w:marTop w:val="0"/>
      <w:marBottom w:val="0"/>
      <w:divBdr>
        <w:top w:val="none" w:sz="0" w:space="0" w:color="auto"/>
        <w:left w:val="none" w:sz="0" w:space="0" w:color="auto"/>
        <w:bottom w:val="none" w:sz="0" w:space="0" w:color="auto"/>
        <w:right w:val="none" w:sz="0" w:space="0" w:color="auto"/>
      </w:divBdr>
    </w:div>
    <w:div w:id="991759799">
      <w:bodyDiv w:val="1"/>
      <w:marLeft w:val="0"/>
      <w:marRight w:val="0"/>
      <w:marTop w:val="0"/>
      <w:marBottom w:val="0"/>
      <w:divBdr>
        <w:top w:val="none" w:sz="0" w:space="0" w:color="auto"/>
        <w:left w:val="none" w:sz="0" w:space="0" w:color="auto"/>
        <w:bottom w:val="none" w:sz="0" w:space="0" w:color="auto"/>
        <w:right w:val="none" w:sz="0" w:space="0" w:color="auto"/>
      </w:divBdr>
    </w:div>
    <w:div w:id="1064065621">
      <w:bodyDiv w:val="1"/>
      <w:marLeft w:val="0"/>
      <w:marRight w:val="0"/>
      <w:marTop w:val="0"/>
      <w:marBottom w:val="0"/>
      <w:divBdr>
        <w:top w:val="none" w:sz="0" w:space="0" w:color="auto"/>
        <w:left w:val="none" w:sz="0" w:space="0" w:color="auto"/>
        <w:bottom w:val="none" w:sz="0" w:space="0" w:color="auto"/>
        <w:right w:val="none" w:sz="0" w:space="0" w:color="auto"/>
      </w:divBdr>
    </w:div>
    <w:div w:id="1076443257">
      <w:bodyDiv w:val="1"/>
      <w:marLeft w:val="0"/>
      <w:marRight w:val="0"/>
      <w:marTop w:val="0"/>
      <w:marBottom w:val="0"/>
      <w:divBdr>
        <w:top w:val="none" w:sz="0" w:space="0" w:color="auto"/>
        <w:left w:val="none" w:sz="0" w:space="0" w:color="auto"/>
        <w:bottom w:val="none" w:sz="0" w:space="0" w:color="auto"/>
        <w:right w:val="none" w:sz="0" w:space="0" w:color="auto"/>
      </w:divBdr>
    </w:div>
    <w:div w:id="1390612566">
      <w:bodyDiv w:val="1"/>
      <w:marLeft w:val="0"/>
      <w:marRight w:val="0"/>
      <w:marTop w:val="0"/>
      <w:marBottom w:val="0"/>
      <w:divBdr>
        <w:top w:val="none" w:sz="0" w:space="0" w:color="auto"/>
        <w:left w:val="none" w:sz="0" w:space="0" w:color="auto"/>
        <w:bottom w:val="none" w:sz="0" w:space="0" w:color="auto"/>
        <w:right w:val="none" w:sz="0" w:space="0" w:color="auto"/>
      </w:divBdr>
    </w:div>
    <w:div w:id="1737850457">
      <w:bodyDiv w:val="1"/>
      <w:marLeft w:val="0"/>
      <w:marRight w:val="0"/>
      <w:marTop w:val="0"/>
      <w:marBottom w:val="0"/>
      <w:divBdr>
        <w:top w:val="none" w:sz="0" w:space="0" w:color="auto"/>
        <w:left w:val="none" w:sz="0" w:space="0" w:color="auto"/>
        <w:bottom w:val="none" w:sz="0" w:space="0" w:color="auto"/>
        <w:right w:val="none" w:sz="0" w:space="0" w:color="auto"/>
      </w:divBdr>
    </w:div>
    <w:div w:id="1747457451">
      <w:bodyDiv w:val="1"/>
      <w:marLeft w:val="0"/>
      <w:marRight w:val="0"/>
      <w:marTop w:val="0"/>
      <w:marBottom w:val="0"/>
      <w:divBdr>
        <w:top w:val="none" w:sz="0" w:space="0" w:color="auto"/>
        <w:left w:val="none" w:sz="0" w:space="0" w:color="auto"/>
        <w:bottom w:val="none" w:sz="0" w:space="0" w:color="auto"/>
        <w:right w:val="none" w:sz="0" w:space="0" w:color="auto"/>
      </w:divBdr>
    </w:div>
    <w:div w:id="189368777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17" Type="http://schemas.openxmlformats.org/officeDocument/2006/relationships/image" Target="media/image56.png"/><Relationship Id="rId21" Type="http://schemas.openxmlformats.org/officeDocument/2006/relationships/image" Target="media/image2.png"/><Relationship Id="rId42" Type="http://schemas.openxmlformats.org/officeDocument/2006/relationships/header" Target="header8.xml"/><Relationship Id="rId63" Type="http://schemas.openxmlformats.org/officeDocument/2006/relationships/image" Target="media/image28.png"/><Relationship Id="rId84" Type="http://schemas.openxmlformats.org/officeDocument/2006/relationships/image" Target="media/image41.svg"/><Relationship Id="rId138" Type="http://schemas.openxmlformats.org/officeDocument/2006/relationships/image" Target="media/image71.png"/><Relationship Id="rId159" Type="http://schemas.openxmlformats.org/officeDocument/2006/relationships/header" Target="header39.xml"/><Relationship Id="rId107" Type="http://schemas.openxmlformats.org/officeDocument/2006/relationships/header" Target="header21.xml"/><Relationship Id="rId11" Type="http://schemas.openxmlformats.org/officeDocument/2006/relationships/webSettings" Target="webSettings.xml"/><Relationship Id="rId32" Type="http://schemas.openxmlformats.org/officeDocument/2006/relationships/image" Target="media/image4.jpeg"/><Relationship Id="rId53" Type="http://schemas.openxmlformats.org/officeDocument/2006/relationships/image" Target="media/image19.png"/><Relationship Id="rId74" Type="http://schemas.openxmlformats.org/officeDocument/2006/relationships/image" Target="media/image33.png"/><Relationship Id="rId128" Type="http://schemas.openxmlformats.org/officeDocument/2006/relationships/image" Target="media/image64.png"/><Relationship Id="rId149" Type="http://schemas.openxmlformats.org/officeDocument/2006/relationships/header" Target="header33.xml"/><Relationship Id="rId5" Type="http://schemas.openxmlformats.org/officeDocument/2006/relationships/customXml" Target="../customXml/item5.xml"/><Relationship Id="rId95" Type="http://schemas.openxmlformats.org/officeDocument/2006/relationships/image" Target="media/image46.png"/><Relationship Id="rId160" Type="http://schemas.openxmlformats.org/officeDocument/2006/relationships/header" Target="header40.xml"/><Relationship Id="rId22" Type="http://schemas.openxmlformats.org/officeDocument/2006/relationships/hyperlink" Target="http://www.humanrights.gov.au" TargetMode="External"/><Relationship Id="rId43" Type="http://schemas.openxmlformats.org/officeDocument/2006/relationships/image" Target="media/image12.png"/><Relationship Id="rId64" Type="http://schemas.openxmlformats.org/officeDocument/2006/relationships/image" Target="media/image29.png"/><Relationship Id="rId118" Type="http://schemas.openxmlformats.org/officeDocument/2006/relationships/image" Target="media/image57.png"/><Relationship Id="rId139" Type="http://schemas.openxmlformats.org/officeDocument/2006/relationships/header" Target="header28.xml"/><Relationship Id="rId85" Type="http://schemas.openxmlformats.org/officeDocument/2006/relationships/image" Target="media/image42.emf"/><Relationship Id="rId150" Type="http://schemas.openxmlformats.org/officeDocument/2006/relationships/image" Target="media/image73.jpeg"/><Relationship Id="rId12" Type="http://schemas.openxmlformats.org/officeDocument/2006/relationships/footnotes" Target="footnotes.xml"/><Relationship Id="rId17" Type="http://schemas.openxmlformats.org/officeDocument/2006/relationships/hyperlink" Target="mailto:kids@humanrights.gov.au" TargetMode="External"/><Relationship Id="rId33" Type="http://schemas.openxmlformats.org/officeDocument/2006/relationships/image" Target="media/image5.jpeg"/><Relationship Id="rId38" Type="http://schemas.openxmlformats.org/officeDocument/2006/relationships/hyperlink" Target="http://www.abs.gov.au/census" TargetMode="External"/><Relationship Id="rId59" Type="http://schemas.openxmlformats.org/officeDocument/2006/relationships/image" Target="media/image24.jpeg"/><Relationship Id="rId103" Type="http://schemas.openxmlformats.org/officeDocument/2006/relationships/header" Target="header19.xml"/><Relationship Id="rId108" Type="http://schemas.openxmlformats.org/officeDocument/2006/relationships/footer" Target="footer13.xml"/><Relationship Id="rId124" Type="http://schemas.openxmlformats.org/officeDocument/2006/relationships/image" Target="media/image60.jpeg"/><Relationship Id="rId129" Type="http://schemas.openxmlformats.org/officeDocument/2006/relationships/image" Target="media/image65.png"/><Relationship Id="rId54" Type="http://schemas.openxmlformats.org/officeDocument/2006/relationships/image" Target="media/image20.png"/><Relationship Id="rId70" Type="http://schemas.openxmlformats.org/officeDocument/2006/relationships/footer" Target="footer7.xml"/><Relationship Id="rId75" Type="http://schemas.openxmlformats.org/officeDocument/2006/relationships/image" Target="media/image34.png"/><Relationship Id="rId91" Type="http://schemas.openxmlformats.org/officeDocument/2006/relationships/header" Target="header18.xml"/><Relationship Id="rId96" Type="http://schemas.openxmlformats.org/officeDocument/2006/relationships/image" Target="media/image47.png"/><Relationship Id="rId140" Type="http://schemas.openxmlformats.org/officeDocument/2006/relationships/header" Target="header29.xml"/><Relationship Id="rId145" Type="http://schemas.openxmlformats.org/officeDocument/2006/relationships/image" Target="media/image72.png"/><Relationship Id="rId161" Type="http://schemas.openxmlformats.org/officeDocument/2006/relationships/hyperlink" Target="http://www.humanrights.gov.au" TargetMode="External"/><Relationship Id="rId16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hyperlink" Target="http://www.humanrights.gov.au/our-work/childrens-rights" TargetMode="External"/><Relationship Id="rId28" Type="http://schemas.openxmlformats.org/officeDocument/2006/relationships/header" Target="header4.xml"/><Relationship Id="rId49" Type="http://schemas.openxmlformats.org/officeDocument/2006/relationships/image" Target="media/image15.png"/><Relationship Id="rId114" Type="http://schemas.openxmlformats.org/officeDocument/2006/relationships/header" Target="header22.xml"/><Relationship Id="rId119" Type="http://schemas.openxmlformats.org/officeDocument/2006/relationships/header" Target="header24.xml"/><Relationship Id="rId44" Type="http://schemas.openxmlformats.org/officeDocument/2006/relationships/image" Target="media/image13.png"/><Relationship Id="rId60" Type="http://schemas.openxmlformats.org/officeDocument/2006/relationships/image" Target="media/image25.jpeg"/><Relationship Id="rId65" Type="http://schemas.openxmlformats.org/officeDocument/2006/relationships/header" Target="header11.xml"/><Relationship Id="rId81" Type="http://schemas.openxmlformats.org/officeDocument/2006/relationships/image" Target="media/image38.png"/><Relationship Id="rId86" Type="http://schemas.openxmlformats.org/officeDocument/2006/relationships/image" Target="media/image43.jpeg"/><Relationship Id="rId130" Type="http://schemas.openxmlformats.org/officeDocument/2006/relationships/image" Target="media/image66.png"/><Relationship Id="rId135" Type="http://schemas.openxmlformats.org/officeDocument/2006/relationships/image" Target="media/image68.png"/><Relationship Id="rId151" Type="http://schemas.openxmlformats.org/officeDocument/2006/relationships/header" Target="header34.xml"/><Relationship Id="rId156" Type="http://schemas.openxmlformats.org/officeDocument/2006/relationships/footer" Target="footer22.xml"/><Relationship Id="rId13" Type="http://schemas.openxmlformats.org/officeDocument/2006/relationships/endnotes" Target="endnotes.xml"/><Relationship Id="rId18" Type="http://schemas.openxmlformats.org/officeDocument/2006/relationships/footer" Target="footer1.xml"/><Relationship Id="rId39" Type="http://schemas.openxmlformats.org/officeDocument/2006/relationships/hyperlink" Target="http://www.abs.gov.au/census" TargetMode="External"/><Relationship Id="rId109" Type="http://schemas.openxmlformats.org/officeDocument/2006/relationships/image" Target="media/image50.png"/><Relationship Id="rId34" Type="http://schemas.openxmlformats.org/officeDocument/2006/relationships/image" Target="media/image6.jpeg"/><Relationship Id="rId50" Type="http://schemas.openxmlformats.org/officeDocument/2006/relationships/image" Target="media/image16.png"/><Relationship Id="rId55" Type="http://schemas.openxmlformats.org/officeDocument/2006/relationships/hyperlink" Target="https://childsafe.humanrights.gov.au/tools-resources/practical-tools" TargetMode="External"/><Relationship Id="rId76" Type="http://schemas.openxmlformats.org/officeDocument/2006/relationships/header" Target="header14.xml"/><Relationship Id="rId97" Type="http://schemas.openxmlformats.org/officeDocument/2006/relationships/image" Target="media/image48.png"/><Relationship Id="rId104" Type="http://schemas.openxmlformats.org/officeDocument/2006/relationships/header" Target="header20.xml"/><Relationship Id="rId120" Type="http://schemas.openxmlformats.org/officeDocument/2006/relationships/header" Target="header25.xml"/><Relationship Id="rId125" Type="http://schemas.openxmlformats.org/officeDocument/2006/relationships/image" Target="media/image61.png"/><Relationship Id="rId141" Type="http://schemas.openxmlformats.org/officeDocument/2006/relationships/footer" Target="footer16.xml"/><Relationship Id="rId146" Type="http://schemas.openxmlformats.org/officeDocument/2006/relationships/header" Target="header31.xml"/><Relationship Id="rId7" Type="http://schemas.openxmlformats.org/officeDocument/2006/relationships/customXml" Target="../customXml/item7.xml"/><Relationship Id="rId71" Type="http://schemas.openxmlformats.org/officeDocument/2006/relationships/image" Target="media/image30.png"/><Relationship Id="rId92" Type="http://schemas.openxmlformats.org/officeDocument/2006/relationships/footer" Target="footer10.xml"/><Relationship Id="rId162" Type="http://schemas.openxmlformats.org/officeDocument/2006/relationships/hyperlink" Target="http://www.humanrights.gov.au" TargetMode="External"/><Relationship Id="rId2" Type="http://schemas.openxmlformats.org/officeDocument/2006/relationships/customXml" Target="../customXml/item2.xml"/><Relationship Id="rId29" Type="http://schemas.openxmlformats.org/officeDocument/2006/relationships/header" Target="header5.xml"/><Relationship Id="rId24" Type="http://schemas.openxmlformats.org/officeDocument/2006/relationships/header" Target="header1.xml"/><Relationship Id="rId40" Type="http://schemas.openxmlformats.org/officeDocument/2006/relationships/image" Target="media/image10.jpeg"/><Relationship Id="rId45" Type="http://schemas.openxmlformats.org/officeDocument/2006/relationships/header" Target="header9.xml"/><Relationship Id="rId66" Type="http://schemas.openxmlformats.org/officeDocument/2006/relationships/header" Target="header12.xml"/><Relationship Id="rId87" Type="http://schemas.openxmlformats.org/officeDocument/2006/relationships/header" Target="header16.xml"/><Relationship Id="rId110" Type="http://schemas.openxmlformats.org/officeDocument/2006/relationships/image" Target="media/image51.png"/><Relationship Id="rId115" Type="http://schemas.openxmlformats.org/officeDocument/2006/relationships/header" Target="header23.xml"/><Relationship Id="rId131" Type="http://schemas.openxmlformats.org/officeDocument/2006/relationships/header" Target="header26.xml"/><Relationship Id="rId136" Type="http://schemas.openxmlformats.org/officeDocument/2006/relationships/image" Target="media/image69.png"/><Relationship Id="rId157" Type="http://schemas.openxmlformats.org/officeDocument/2006/relationships/header" Target="header37.xml"/><Relationship Id="rId61" Type="http://schemas.openxmlformats.org/officeDocument/2006/relationships/image" Target="media/image26.jpeg"/><Relationship Id="rId82" Type="http://schemas.openxmlformats.org/officeDocument/2006/relationships/image" Target="media/image39.svg"/><Relationship Id="rId152" Type="http://schemas.openxmlformats.org/officeDocument/2006/relationships/header" Target="header35.xml"/><Relationship Id="rId19" Type="http://schemas.openxmlformats.org/officeDocument/2006/relationships/footer" Target="footer2.xml"/><Relationship Id="rId14" Type="http://schemas.openxmlformats.org/officeDocument/2006/relationships/image" Target="media/image1.jpeg"/><Relationship Id="rId30" Type="http://schemas.openxmlformats.org/officeDocument/2006/relationships/header" Target="header6.xml"/><Relationship Id="rId35" Type="http://schemas.openxmlformats.org/officeDocument/2006/relationships/image" Target="media/image7.jpeg"/><Relationship Id="rId56" Type="http://schemas.openxmlformats.org/officeDocument/2006/relationships/image" Target="media/image21.png"/><Relationship Id="rId77" Type="http://schemas.openxmlformats.org/officeDocument/2006/relationships/header" Target="header15.xml"/><Relationship Id="rId100" Type="http://schemas.openxmlformats.org/officeDocument/2006/relationships/hyperlink" Target="https://www.aihw.gov.au/reports-statistics/health-welfare-services/child-protection/glossary" TargetMode="External"/><Relationship Id="rId105" Type="http://schemas.openxmlformats.org/officeDocument/2006/relationships/footer" Target="footer11.xml"/><Relationship Id="rId126" Type="http://schemas.openxmlformats.org/officeDocument/2006/relationships/image" Target="media/image62.png"/><Relationship Id="rId147" Type="http://schemas.openxmlformats.org/officeDocument/2006/relationships/header" Target="header32.xml"/><Relationship Id="rId8" Type="http://schemas.openxmlformats.org/officeDocument/2006/relationships/numbering" Target="numbering.xml"/><Relationship Id="rId51" Type="http://schemas.openxmlformats.org/officeDocument/2006/relationships/image" Target="media/image17.png"/><Relationship Id="rId72" Type="http://schemas.openxmlformats.org/officeDocument/2006/relationships/image" Target="media/image31.png"/><Relationship Id="rId93" Type="http://schemas.openxmlformats.org/officeDocument/2006/relationships/image" Target="media/image44.png"/><Relationship Id="rId98" Type="http://schemas.openxmlformats.org/officeDocument/2006/relationships/hyperlink" Target="https://www.aihw.gov.au/reports-statistics/health-welfare-services/child-protection/glossary" TargetMode="External"/><Relationship Id="rId121" Type="http://schemas.openxmlformats.org/officeDocument/2006/relationships/footer" Target="footer14.xml"/><Relationship Id="rId142" Type="http://schemas.openxmlformats.org/officeDocument/2006/relationships/footer" Target="footer17.xml"/><Relationship Id="rId163" Type="http://schemas.openxmlformats.org/officeDocument/2006/relationships/header" Target="header41.xml"/><Relationship Id="rId3" Type="http://schemas.openxmlformats.org/officeDocument/2006/relationships/customXml" Target="../customXml/item3.xml"/><Relationship Id="rId25" Type="http://schemas.openxmlformats.org/officeDocument/2006/relationships/header" Target="header2.xml"/><Relationship Id="rId46" Type="http://schemas.openxmlformats.org/officeDocument/2006/relationships/header" Target="header10.xml"/><Relationship Id="rId67" Type="http://schemas.openxmlformats.org/officeDocument/2006/relationships/footer" Target="footer5.xml"/><Relationship Id="rId116" Type="http://schemas.openxmlformats.org/officeDocument/2006/relationships/image" Target="media/image55.png"/><Relationship Id="rId137" Type="http://schemas.openxmlformats.org/officeDocument/2006/relationships/image" Target="media/image70.png"/><Relationship Id="rId158" Type="http://schemas.openxmlformats.org/officeDocument/2006/relationships/header" Target="header38.xml"/><Relationship Id="rId20" Type="http://schemas.openxmlformats.org/officeDocument/2006/relationships/footer" Target="footer3.xml"/><Relationship Id="rId41" Type="http://schemas.openxmlformats.org/officeDocument/2006/relationships/image" Target="media/image11.jpeg"/><Relationship Id="rId62" Type="http://schemas.openxmlformats.org/officeDocument/2006/relationships/image" Target="media/image27.png"/><Relationship Id="rId83" Type="http://schemas.openxmlformats.org/officeDocument/2006/relationships/image" Target="media/image40.png"/><Relationship Id="rId88" Type="http://schemas.openxmlformats.org/officeDocument/2006/relationships/header" Target="header17.xml"/><Relationship Id="rId111" Type="http://schemas.openxmlformats.org/officeDocument/2006/relationships/image" Target="media/image52.png"/><Relationship Id="rId132" Type="http://schemas.openxmlformats.org/officeDocument/2006/relationships/header" Target="header27.xml"/><Relationship Id="rId153" Type="http://schemas.openxmlformats.org/officeDocument/2006/relationships/footer" Target="footer20.xml"/><Relationship Id="rId15" Type="http://schemas.openxmlformats.org/officeDocument/2006/relationships/hyperlink" Target="https://www.humanrights.gov.au/our-work/childrens-rights/publications" TargetMode="External"/><Relationship Id="rId36" Type="http://schemas.openxmlformats.org/officeDocument/2006/relationships/image" Target="media/image8.jpeg"/><Relationship Id="rId57" Type="http://schemas.openxmlformats.org/officeDocument/2006/relationships/image" Target="media/image22.png"/><Relationship Id="rId106" Type="http://schemas.openxmlformats.org/officeDocument/2006/relationships/footer" Target="footer12.xml"/><Relationship Id="rId127" Type="http://schemas.openxmlformats.org/officeDocument/2006/relationships/image" Target="media/image63.png"/><Relationship Id="rId10" Type="http://schemas.openxmlformats.org/officeDocument/2006/relationships/settings" Target="settings.xml"/><Relationship Id="rId31" Type="http://schemas.openxmlformats.org/officeDocument/2006/relationships/header" Target="header7.xml"/><Relationship Id="rId52" Type="http://schemas.openxmlformats.org/officeDocument/2006/relationships/image" Target="media/image18.png"/><Relationship Id="rId73" Type="http://schemas.openxmlformats.org/officeDocument/2006/relationships/image" Target="media/image32.png"/><Relationship Id="rId78" Type="http://schemas.openxmlformats.org/officeDocument/2006/relationships/image" Target="media/image35.png"/><Relationship Id="rId94" Type="http://schemas.openxmlformats.org/officeDocument/2006/relationships/image" Target="media/image45.png"/><Relationship Id="rId99" Type="http://schemas.openxmlformats.org/officeDocument/2006/relationships/hyperlink" Target="https://www.aihw.gov.au/reports-statistics/health-welfare-services/child-protection/glossary" TargetMode="External"/><Relationship Id="rId101" Type="http://schemas.openxmlformats.org/officeDocument/2006/relationships/hyperlink" Target="https://www.aihw.gov.au/reports-statistics/health-welfare-services/child-protection/glossary" TargetMode="External"/><Relationship Id="rId122" Type="http://schemas.openxmlformats.org/officeDocument/2006/relationships/image" Target="media/image58.png"/><Relationship Id="rId143" Type="http://schemas.openxmlformats.org/officeDocument/2006/relationships/header" Target="header30.xml"/><Relationship Id="rId148" Type="http://schemas.openxmlformats.org/officeDocument/2006/relationships/footer" Target="footer19.xml"/><Relationship Id="rId164" Type="http://schemas.openxmlformats.org/officeDocument/2006/relationships/header" Target="header42.xml"/><Relationship Id="rId4" Type="http://schemas.openxmlformats.org/officeDocument/2006/relationships/customXml" Target="../customXml/item4.xml"/><Relationship Id="rId9" Type="http://schemas.openxmlformats.org/officeDocument/2006/relationships/styles" Target="styles.xml"/><Relationship Id="rId26" Type="http://schemas.openxmlformats.org/officeDocument/2006/relationships/header" Target="header3.xml"/><Relationship Id="rId47" Type="http://schemas.openxmlformats.org/officeDocument/2006/relationships/footer" Target="footer4.xml"/><Relationship Id="rId68" Type="http://schemas.openxmlformats.org/officeDocument/2006/relationships/footer" Target="footer6.xml"/><Relationship Id="rId89" Type="http://schemas.openxmlformats.org/officeDocument/2006/relationships/footer" Target="footer8.xml"/><Relationship Id="rId112" Type="http://schemas.openxmlformats.org/officeDocument/2006/relationships/image" Target="media/image53.png"/><Relationship Id="rId133" Type="http://schemas.openxmlformats.org/officeDocument/2006/relationships/footer" Target="footer15.xml"/><Relationship Id="rId154" Type="http://schemas.openxmlformats.org/officeDocument/2006/relationships/footer" Target="footer21.xml"/><Relationship Id="rId16" Type="http://schemas.openxmlformats.org/officeDocument/2006/relationships/hyperlink" Target="http://www.humanrights.gov/" TargetMode="External"/><Relationship Id="rId37" Type="http://schemas.openxmlformats.org/officeDocument/2006/relationships/image" Target="media/image9.png"/><Relationship Id="rId58" Type="http://schemas.openxmlformats.org/officeDocument/2006/relationships/image" Target="media/image23.jpeg"/><Relationship Id="rId79" Type="http://schemas.openxmlformats.org/officeDocument/2006/relationships/image" Target="media/image36.png"/><Relationship Id="rId102" Type="http://schemas.openxmlformats.org/officeDocument/2006/relationships/image" Target="media/image49.png"/><Relationship Id="rId123" Type="http://schemas.openxmlformats.org/officeDocument/2006/relationships/image" Target="media/image59.png"/><Relationship Id="rId144" Type="http://schemas.openxmlformats.org/officeDocument/2006/relationships/footer" Target="footer18.xml"/><Relationship Id="rId90" Type="http://schemas.openxmlformats.org/officeDocument/2006/relationships/footer" Target="footer9.xml"/><Relationship Id="rId165" Type="http://schemas.openxmlformats.org/officeDocument/2006/relationships/fontTable" Target="fontTable.xml"/><Relationship Id="rId27" Type="http://schemas.openxmlformats.org/officeDocument/2006/relationships/image" Target="media/image3.jpeg"/><Relationship Id="rId48" Type="http://schemas.openxmlformats.org/officeDocument/2006/relationships/image" Target="media/image14.png"/><Relationship Id="rId69" Type="http://schemas.openxmlformats.org/officeDocument/2006/relationships/header" Target="header13.xml"/><Relationship Id="rId113" Type="http://schemas.openxmlformats.org/officeDocument/2006/relationships/image" Target="media/image54.jpg"/><Relationship Id="rId134" Type="http://schemas.openxmlformats.org/officeDocument/2006/relationships/image" Target="media/image67.png"/><Relationship Id="rId80" Type="http://schemas.openxmlformats.org/officeDocument/2006/relationships/image" Target="media/image37.png"/><Relationship Id="rId155" Type="http://schemas.openxmlformats.org/officeDocument/2006/relationships/header" Target="header36.xml"/></Relationships>
</file>

<file path=word/_rels/endnotes.xml.rels><?xml version="1.0" encoding="UTF-8" standalone="yes"?>
<Relationships xmlns="http://schemas.openxmlformats.org/package/2006/relationships"><Relationship Id="rId2" Type="http://schemas.openxmlformats.org/officeDocument/2006/relationships/hyperlink" Target="http://www.humanrights.gov.au/our-work/asylum-seekers-and-refugees/publications/forgotten-children-national-inquiry-children" TargetMode="External"/><Relationship Id="rId1" Type="http://schemas.openxmlformats.org/officeDocument/2006/relationships/hyperlink" Target="http://www.fpv.org.au/assets/resources/FGM-ServeCoOrdinationGuideNationalWeb.pdf"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Document" ma:contentTypeID="0x010100864B52A6E0ACFB4888D879B9267068BA" ma:contentTypeVersion="1214" ma:contentTypeDescription="Create a new document." ma:contentTypeScope="" ma:versionID="e47ee543b88f4a261d602d036d8d7b5f">
  <xsd:schema xmlns:xsd="http://www.w3.org/2001/XMLSchema" xmlns:xs="http://www.w3.org/2001/XMLSchema" xmlns:p="http://schemas.microsoft.com/office/2006/metadata/properties" xmlns:ns2="f38bc97f-71db-45c8-93e4-332747d752e1" xmlns:ns3="6500fe01-343b-4fb9-a1b0-68ac19d62e01" xmlns:ns4="75dc3319-440d-47ca-8114-a2b71622bdb8" xmlns:ns5="9c92bbba-2518-46fd-8f8b-0ed65cd7f27e" targetNamespace="http://schemas.microsoft.com/office/2006/metadata/properties" ma:root="true" ma:fieldsID="4b453d964a2f686cceaa2c010ca41836" ns2:_="" ns3:_="" ns4:_="" ns5:_="">
    <xsd:import namespace="f38bc97f-71db-45c8-93e4-332747d752e1"/>
    <xsd:import namespace="6500fe01-343b-4fb9-a1b0-68ac19d62e01"/>
    <xsd:import namespace="75dc3319-440d-47ca-8114-a2b71622bdb8"/>
    <xsd:import namespace="9c92bbba-2518-46fd-8f8b-0ed65cd7f27e"/>
    <xsd:element name="properties">
      <xsd:complexType>
        <xsd:sequence>
          <xsd:element name="documentManagement">
            <xsd:complexType>
              <xsd:all>
                <xsd:element ref="ns3:Divider" minOccurs="0"/>
                <xsd:element ref="ns2:Subdivider" minOccurs="0"/>
                <xsd:element ref="ns3:TaxKeywordTaxHTField" minOccurs="0"/>
                <xsd:element ref="ns3:TaxCatchAll" minOccurs="0"/>
                <xsd:element ref="ns3:TaxCatchAllLabel" minOccurs="0"/>
                <xsd:element ref="ns3:_dlc_DocId" minOccurs="0"/>
                <xsd:element ref="ns3:_dlc_DocIdUrl" minOccurs="0"/>
                <xsd:element ref="ns3:_dlc_DocIdPersistId" minOccurs="0"/>
                <xsd:element ref="ns2:fbe8333e833142b1aa4e528d7d71931d" minOccurs="0"/>
                <xsd:element ref="ns2:From1" minOccurs="0"/>
                <xsd:element ref="ns2:Has_x0020_Attachments" minOccurs="0"/>
                <xsd:element ref="ns2:Received_x002f_Sent" minOccurs="0"/>
                <xsd:element ref="ns2:To" minOccurs="0"/>
                <xsd:element ref="ns4:MediaServiceMetadata" minOccurs="0"/>
                <xsd:element ref="ns4:MediaServiceFastMetadata" minOccurs="0"/>
                <xsd:element ref="ns2:Download" minOccurs="0"/>
                <xsd:element ref="ns2:Open_x0020_in_x0020_Outlook" minOccurs="0"/>
                <xsd:element ref="ns5:MediaServiceDateTaken" minOccurs="0"/>
                <xsd:element ref="ns5:MediaServiceAutoTags" minOccurs="0"/>
                <xsd:element ref="ns5:MediaServiceLocation" minOccurs="0"/>
                <xsd:element ref="ns5:MediaServiceOCR" minOccurs="0"/>
                <xsd:element ref="ns2:SharedWithUsers" minOccurs="0"/>
                <xsd:element ref="ns2:SharedWithDetails" minOccurs="0"/>
                <xsd:element ref="ns5:MediaServiceAutoKeyPoints" minOccurs="0"/>
                <xsd:element ref="ns5: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38bc97f-71db-45c8-93e4-332747d752e1" elementFormDefault="qualified">
    <xsd:import namespace="http://schemas.microsoft.com/office/2006/documentManagement/types"/>
    <xsd:import namespace="http://schemas.microsoft.com/office/infopath/2007/PartnerControls"/>
    <xsd:element name="Subdivider" ma:index="3" nillable="true" ma:displayName="Subdivider" ma:default="-" ma:format="Dropdown" ma:internalName="Subdivider">
      <xsd:simpleType>
        <xsd:union memberTypes="dms:Text">
          <xsd:simpleType>
            <xsd:restriction base="dms:Choice">
              <xsd:enumeration value="-"/>
            </xsd:restriction>
          </xsd:simpleType>
        </xsd:union>
      </xsd:simpleType>
    </xsd:element>
    <xsd:element name="fbe8333e833142b1aa4e528d7d71931d" ma:index="19" nillable="true" ma:taxonomy="true" ma:internalName="fbe8333e833142b1aa4e528d7d71931d" ma:taxonomyFieldName="Document_x0020_Type" ma:displayName="Document Type" ma:indexed="true" ma:default="" ma:fieldId="{fbe8333e-8331-42b1-aa4e-528d7d71931d}" ma:sspId="975c5ac6-a0cc-43ed-b850-4a2ae59237b6" ma:termSetId="06f72989-bf1e-40b3-b4de-fd0ca0e5cdad" ma:anchorId="00000000-0000-0000-0000-000000000000" ma:open="false" ma:isKeyword="false">
      <xsd:complexType>
        <xsd:sequence>
          <xsd:element ref="pc:Terms" minOccurs="0" maxOccurs="1"/>
        </xsd:sequence>
      </xsd:complexType>
    </xsd:element>
    <xsd:element name="From1" ma:index="20" nillable="true" ma:displayName="From" ma:hidden="true" ma:indexed="true" ma:internalName="From1" ma:readOnly="false">
      <xsd:simpleType>
        <xsd:restriction base="dms:Text">
          <xsd:maxLength value="255"/>
        </xsd:restriction>
      </xsd:simpleType>
    </xsd:element>
    <xsd:element name="Has_x0020_Attachments" ma:index="21" nillable="true" ma:displayName="Has Attachments" ma:hidden="true" ma:indexed="true" ma:internalName="Has_x0020_Attachments" ma:readOnly="false">
      <xsd:simpleType>
        <xsd:restriction base="dms:Text">
          <xsd:maxLength value="255"/>
        </xsd:restriction>
      </xsd:simpleType>
    </xsd:element>
    <xsd:element name="Received_x002f_Sent" ma:index="22" nillable="true" ma:displayName="Received/Sent" ma:format="DateOnly" ma:hidden="true" ma:indexed="true" ma:internalName="Received_x002F_Sent" ma:readOnly="false">
      <xsd:simpleType>
        <xsd:restriction base="dms:DateTime"/>
      </xsd:simpleType>
    </xsd:element>
    <xsd:element name="To" ma:index="23" nillable="true" ma:displayName="To" ma:hidden="true" ma:indexed="true" ma:internalName="To" ma:readOnly="false">
      <xsd:simpleType>
        <xsd:restriction base="dms:Text">
          <xsd:maxLength value="255"/>
        </xsd:restriction>
      </xsd:simpleType>
    </xsd:element>
    <xsd:element name="Download" ma:index="26" nillable="true" ma:displayName="Download" ma:hidden="true" ma:internalName="Download" ma:readOnly="false">
      <xsd:simpleType>
        <xsd:restriction base="dms:Text">
          <xsd:maxLength value="255"/>
        </xsd:restriction>
      </xsd:simpleType>
    </xsd:element>
    <xsd:element name="Open_x0020_in_x0020_Outlook" ma:index="27" nillable="true" ma:displayName="Open in Outlook" ma:hidden="true" ma:internalName="Open_x0020_in_x0020_Outlook" ma:readOnly="false">
      <xsd:simpleType>
        <xsd:restriction base="dms:Text">
          <xsd:maxLength value="255"/>
        </xsd:restrictio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500fe01-343b-4fb9-a1b0-68ac19d62e01" elementFormDefault="qualified">
    <xsd:import namespace="http://schemas.microsoft.com/office/2006/documentManagement/types"/>
    <xsd:import namespace="http://schemas.microsoft.com/office/infopath/2007/PartnerControls"/>
    <xsd:element name="Divider" ma:index="2" nillable="true" ma:displayName="Divider" ma:indexed="true" ma:internalName="Divider">
      <xsd:simpleType>
        <xsd:restriction base="dms:Text">
          <xsd:maxLength value="255"/>
        </xsd:restriction>
      </xsd:simpleType>
    </xsd:element>
    <xsd:element name="TaxKeywordTaxHTField" ma:index="8" nillable="true" ma:taxonomy="true" ma:internalName="TaxKeywordTaxHTField" ma:taxonomyFieldName="TaxKeyword" ma:displayName="Enterprise Keywords" ma:fieldId="{23f27201-bee3-471e-b2e7-b64fd8b7ca38}" ma:taxonomyMulti="true" ma:sspId="975c5ac6-a0cc-43ed-b850-4a2ae59237b6" ma:termSetId="00000000-0000-0000-0000-000000000000" ma:anchorId="00000000-0000-0000-0000-000000000000" ma:open="true" ma:isKeyword="true">
      <xsd:complexType>
        <xsd:sequence>
          <xsd:element ref="pc:Terms" minOccurs="0" maxOccurs="1"/>
        </xsd:sequence>
      </xsd:complexType>
    </xsd:element>
    <xsd:element name="TaxCatchAll" ma:index="9" nillable="true" ma:displayName="Taxonomy Catch All Column" ma:hidden="true" ma:list="{4abab14b-d755-459c-8f5c-ac356589ffea}" ma:internalName="TaxCatchAll" ma:showField="CatchAllData" ma:web="f38bc97f-71db-45c8-93e4-332747d752e1">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4abab14b-d755-459c-8f5c-ac356589ffea}" ma:internalName="TaxCatchAllLabel" ma:readOnly="true" ma:showField="CatchAllDataLabel" ma:web="f38bc97f-71db-45c8-93e4-332747d752e1">
      <xsd:complexType>
        <xsd:complexContent>
          <xsd:extension base="dms:MultiChoiceLookup">
            <xsd:sequence>
              <xsd:element name="Value" type="dms:Lookup" maxOccurs="unbounded" minOccurs="0" nillable="true"/>
            </xsd:sequence>
          </xsd:extension>
        </xsd:complexContent>
      </xsd:complexType>
    </xsd:element>
    <xsd:element name="_dlc_DocId" ma:index="13" nillable="true" ma:displayName="Document ID Value" ma:description="The value of the document ID assigned to this item." ma:indexed="true" ma:internalName="_dlc_DocId" ma:readOnly="true">
      <xsd:simpleType>
        <xsd:restriction base="dms:Text"/>
      </xsd:simpleType>
    </xsd:element>
    <xsd:element name="_dlc_DocIdUrl" ma:index="1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5"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75dc3319-440d-47ca-8114-a2b71622bdb8" elementFormDefault="qualified">
    <xsd:import namespace="http://schemas.microsoft.com/office/2006/documentManagement/types"/>
    <xsd:import namespace="http://schemas.microsoft.com/office/infopath/2007/PartnerControls"/>
    <xsd:element name="MediaServiceMetadata" ma:index="24" nillable="true" ma:displayName="MediaServiceMetadata" ma:hidden="true" ma:internalName="MediaServiceMetadata" ma:readOnly="true">
      <xsd:simpleType>
        <xsd:restriction base="dms:Note"/>
      </xsd:simpleType>
    </xsd:element>
    <xsd:element name="MediaServiceFastMetadata" ma:index="25"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c92bbba-2518-46fd-8f8b-0ed65cd7f27e" elementFormDefault="qualified">
    <xsd:import namespace="http://schemas.microsoft.com/office/2006/documentManagement/types"/>
    <xsd:import namespace="http://schemas.microsoft.com/office/infopath/2007/PartnerControls"/>
    <xsd:element name="MediaServiceDateTaken" ma:index="28" nillable="true" ma:displayName="MediaServiceDateTaken" ma:hidden="true" ma:internalName="MediaServiceDateTaken" ma:readOnly="true">
      <xsd:simpleType>
        <xsd:restriction base="dms:Text"/>
      </xsd:simpleType>
    </xsd:element>
    <xsd:element name="MediaServiceAutoTags" ma:index="29" nillable="true" ma:displayName="Tags" ma:internalName="MediaServiceAutoTags" ma:readOnly="true">
      <xsd:simpleType>
        <xsd:restriction base="dms:Text"/>
      </xsd:simpleType>
    </xsd:element>
    <xsd:element name="MediaServiceLocation" ma:index="30" nillable="true" ma:displayName="Location" ma:internalName="MediaServiceLocation" ma:readOnly="true">
      <xsd:simpleType>
        <xsd:restriction base="dms:Text"/>
      </xsd:simpleType>
    </xsd:element>
    <xsd:element name="MediaServiceOCR" ma:index="31" nillable="true" ma:displayName="Extracted Text" ma:internalName="MediaServiceOCR" ma:readOnly="true">
      <xsd:simpleType>
        <xsd:restriction base="dms:Note">
          <xsd:maxLength value="255"/>
        </xsd:restriction>
      </xsd:simpleType>
    </xsd:element>
    <xsd:element name="MediaServiceAutoKeyPoints" ma:index="34" nillable="true" ma:displayName="MediaServiceAutoKeyPoints" ma:hidden="true" ma:internalName="MediaServiceAutoKeyPoints" ma:readOnly="true">
      <xsd:simpleType>
        <xsd:restriction base="dms:Note"/>
      </xsd:simpleType>
    </xsd:element>
    <xsd:element name="MediaServiceKeyPoints" ma:index="35"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2"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fbe8333e833142b1aa4e528d7d71931d xmlns="f38bc97f-71db-45c8-93e4-332747d752e1">
      <Terms xmlns="http://schemas.microsoft.com/office/infopath/2007/PartnerControls"/>
    </fbe8333e833142b1aa4e528d7d71931d>
    <To xmlns="f38bc97f-71db-45c8-93e4-332747d752e1" xsi:nil="true"/>
    <Divider xmlns="6500fe01-343b-4fb9-a1b0-68ac19d62e01" xsi:nil="true"/>
    <TaxCatchAll xmlns="6500fe01-343b-4fb9-a1b0-68ac19d62e01"/>
    <Has_x0020_Attachments xmlns="f38bc97f-71db-45c8-93e4-332747d752e1" xsi:nil="true"/>
    <Subdivider xmlns="f38bc97f-71db-45c8-93e4-332747d752e1" xsi:nil="true"/>
    <TaxKeywordTaxHTField xmlns="6500fe01-343b-4fb9-a1b0-68ac19d62e01">
      <Terms xmlns="http://schemas.microsoft.com/office/infopath/2007/PartnerControls"/>
    </TaxKeywordTaxHTField>
    <Download xmlns="f38bc97f-71db-45c8-93e4-332747d752e1" xsi:nil="true"/>
    <Received_x002f_Sent xmlns="f38bc97f-71db-45c8-93e4-332747d752e1" xsi:nil="true"/>
    <Open_x0020_in_x0020_Outlook xmlns="f38bc97f-71db-45c8-93e4-332747d752e1" xsi:nil="true"/>
    <From1 xmlns="f38bc97f-71db-45c8-93e4-332747d752e1" xsi:nil="true"/>
    <_dlc_DocId xmlns="6500fe01-343b-4fb9-a1b0-68ac19d62e01">RUUPY3S2X5Q7-1128850016-2</_dlc_DocId>
    <_dlc_DocIdUrl xmlns="6500fe01-343b-4fb9-a1b0-68ac19d62e01">
      <Url>https://australianhrc.sharepoint.com/sites/PolicyExternalProjects/_layouts/15/DocIdRedir.aspx?ID=RUUPY3S2X5Q7-1128850016-2</Url>
      <Description>RUUPY3S2X5Q7-1128850016-2</Description>
    </_dlc_DocIdUrl>
  </documentManagement>
</p:properties>
</file>

<file path=customXml/item5.xml><?xml version="1.0" encoding="utf-8"?>
<?mso-contentType ?>
<customXsn xmlns="http://schemas.microsoft.com/office/2006/metadata/customXsn">
  <xsnLocation/>
  <cached>True</cached>
  <openByDefault>True</openByDefault>
  <xsnScope/>
</customXsn>
</file>

<file path=customXml/item6.xml><?xml version="1.0" encoding="utf-8"?>
<?mso-contentType ?>
<SharedContentType xmlns="Microsoft.SharePoint.Taxonomy.ContentTypeSync" SourceId="975c5ac6-a0cc-43ed-b850-4a2ae59237b6" ContentTypeId="0x0101" PreviousValue="false"/>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AEF41D80-2EAE-4A4D-947E-F555BEC4CD89}">
  <ds:schemaRefs>
    <ds:schemaRef ds:uri="http://schemas.microsoft.com/sharepoint/events"/>
  </ds:schemaRefs>
</ds:datastoreItem>
</file>

<file path=customXml/itemProps2.xml><?xml version="1.0" encoding="utf-8"?>
<ds:datastoreItem xmlns:ds="http://schemas.openxmlformats.org/officeDocument/2006/customXml" ds:itemID="{88281728-E8ED-46FE-9981-2FDDA71ED990}"/>
</file>

<file path=customXml/itemProps3.xml><?xml version="1.0" encoding="utf-8"?>
<ds:datastoreItem xmlns:ds="http://schemas.openxmlformats.org/officeDocument/2006/customXml" ds:itemID="{C6638CD1-483D-439E-B24D-FBF3591EFB13}">
  <ds:schemaRefs>
    <ds:schemaRef ds:uri="http://schemas.microsoft.com/sharepoint/v3/contenttype/forms"/>
  </ds:schemaRefs>
</ds:datastoreItem>
</file>

<file path=customXml/itemProps4.xml><?xml version="1.0" encoding="utf-8"?>
<ds:datastoreItem xmlns:ds="http://schemas.openxmlformats.org/officeDocument/2006/customXml" ds:itemID="{90ED44A9-7334-42DC-B9FD-839D08740589}">
  <ds:schemaRefs>
    <ds:schemaRef ds:uri="http://schemas.microsoft.com/office/2006/metadata/properties"/>
    <ds:schemaRef ds:uri="http://schemas.microsoft.com/office/infopath/2007/PartnerControls"/>
    <ds:schemaRef ds:uri="f38bc97f-71db-45c8-93e4-332747d752e1"/>
    <ds:schemaRef ds:uri="6500fe01-343b-4fb9-a1b0-68ac19d62e01"/>
  </ds:schemaRefs>
</ds:datastoreItem>
</file>

<file path=customXml/itemProps5.xml><?xml version="1.0" encoding="utf-8"?>
<ds:datastoreItem xmlns:ds="http://schemas.openxmlformats.org/officeDocument/2006/customXml" ds:itemID="{F2A83B01-222D-48F5-B2C7-6E1F9F6E53EE}">
  <ds:schemaRefs>
    <ds:schemaRef ds:uri="http://schemas.microsoft.com/office/2006/metadata/customXsn"/>
  </ds:schemaRefs>
</ds:datastoreItem>
</file>

<file path=customXml/itemProps6.xml><?xml version="1.0" encoding="utf-8"?>
<ds:datastoreItem xmlns:ds="http://schemas.openxmlformats.org/officeDocument/2006/customXml" ds:itemID="{3A95FEE4-6EE5-4CBC-80CA-2B7D906E9876}">
  <ds:schemaRefs>
    <ds:schemaRef ds:uri="Microsoft.SharePoint.Taxonomy.ContentTypeSync"/>
  </ds:schemaRefs>
</ds:datastoreItem>
</file>

<file path=customXml/itemProps7.xml><?xml version="1.0" encoding="utf-8"?>
<ds:datastoreItem xmlns:ds="http://schemas.openxmlformats.org/officeDocument/2006/customXml" ds:itemID="{F84306FE-F41D-4465-840B-12C3465602B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3837</TotalTime>
  <Pages>194</Pages>
  <Words>60432</Words>
  <Characters>344463</Characters>
  <Application>Microsoft Office Word</Application>
  <DocSecurity>0</DocSecurity>
  <Lines>2870</Lines>
  <Paragraphs>808</Paragraphs>
  <ScaleCrop>false</ScaleCrop>
  <HeadingPairs>
    <vt:vector size="4" baseType="variant">
      <vt:variant>
        <vt:lpstr>Title</vt:lpstr>
      </vt:variant>
      <vt:variant>
        <vt:i4>1</vt:i4>
      </vt:variant>
      <vt:variant>
        <vt:lpstr>Titolo</vt:lpstr>
      </vt:variant>
      <vt:variant>
        <vt:i4>1</vt:i4>
      </vt:variant>
    </vt:vector>
  </HeadingPairs>
  <TitlesOfParts>
    <vt:vector size="2" baseType="lpstr">
      <vt:lpstr/>
      <vt:lpstr/>
    </vt:vector>
  </TitlesOfParts>
  <Company/>
  <LinksUpToDate>false</LinksUpToDate>
  <CharactersWithSpaces>404087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Susan Newell</cp:lastModifiedBy>
  <cp:revision>251</cp:revision>
  <cp:lastPrinted>2019-11-04T22:22:00Z</cp:lastPrinted>
  <dcterms:created xsi:type="dcterms:W3CDTF">2019-10-28T03:43:00Z</dcterms:created>
  <dcterms:modified xsi:type="dcterms:W3CDTF">2020-01-21T02:50:00Z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ZOTERO_PREF_1">
    <vt:lpwstr>&lt;data data-version="3" zotero-version="5.0.76"&gt;&lt;session id="5uYFVVA1"/&gt;&lt;style id="http://www.zotero.org/styles/ahrc-australian-guide-to-legal-citation" hasBibliography="1" bibliographyStyleHasBeenSet="0"/&gt;&lt;prefs&gt;&lt;pref name="fieldType" value="Field"/&gt;&lt;pref</vt:lpwstr>
  </property>
  <property fmtid="{D5CDD505-2E9C-101B-9397-08002B2CF9AE}" pid="3" name="ZOTERO_PREF_2">
    <vt:lpwstr> name="automaticJournalAbbreviations" value="true"/&gt;&lt;pref name="noteType" value="2"/&gt;&lt;/prefs&gt;&lt;/data&gt;</vt:lpwstr>
  </property>
  <property fmtid="{D5CDD505-2E9C-101B-9397-08002B2CF9AE}" pid="4" name="ContentTypeId">
    <vt:lpwstr>0x010100864B52A6E0ACFB4888D879B9267068BA</vt:lpwstr>
  </property>
  <property fmtid="{D5CDD505-2E9C-101B-9397-08002B2CF9AE}" pid="5" name="DocSet Type">
    <vt:lpwstr>External Project</vt:lpwstr>
  </property>
  <property fmtid="{D5CDD505-2E9C-101B-9397-08002B2CF9AE}" pid="6" name="Order">
    <vt:r8>100</vt:r8>
  </property>
  <property fmtid="{D5CDD505-2E9C-101B-9397-08002B2CF9AE}" pid="7" name="Business Unit">
    <vt:lpwstr>Policy</vt:lpwstr>
  </property>
  <property fmtid="{D5CDD505-2E9C-101B-9397-08002B2CF9AE}" pid="8" name="DocSet Check">
    <vt:lpwstr/>
  </property>
  <property fmtid="{D5CDD505-2E9C-101B-9397-08002B2CF9AE}" pid="9" name="Library">
    <vt:lpwstr>External Projects</vt:lpwstr>
  </property>
  <property fmtid="{D5CDD505-2E9C-101B-9397-08002B2CF9AE}" pid="10" name="TaxKeyword">
    <vt:lpwstr/>
  </property>
  <property fmtid="{D5CDD505-2E9C-101B-9397-08002B2CF9AE}" pid="11" name="Document Type">
    <vt:lpwstr/>
  </property>
  <property fmtid="{D5CDD505-2E9C-101B-9397-08002B2CF9AE}" pid="12" name="_dlc_DocIdItemGuid">
    <vt:lpwstr>17ac332a-3802-4446-a678-923d51bda1bc</vt:lpwstr>
  </property>
</Properties>
</file>