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0894B40" w14:textId="4E18A260" w:rsidR="005667AD" w:rsidRDefault="005667AD" w:rsidP="00E752C2">
      <w:pPr>
        <w:tabs>
          <w:tab w:val="left" w:pos="5387"/>
        </w:tabs>
      </w:pPr>
    </w:p>
    <w:p w14:paraId="7D94FD45" w14:textId="77777777" w:rsidR="006F2668" w:rsidRDefault="006F2668" w:rsidP="00E752C2">
      <w:pPr>
        <w:tabs>
          <w:tab w:val="left" w:pos="5387"/>
        </w:tabs>
      </w:pPr>
    </w:p>
    <w:p w14:paraId="08C00E03" w14:textId="4532EFCF" w:rsidR="006F2668" w:rsidRDefault="006F2668" w:rsidP="00E752C2">
      <w:pPr>
        <w:tabs>
          <w:tab w:val="left" w:pos="5387"/>
        </w:tabs>
      </w:pPr>
      <w:r>
        <w:rPr>
          <w:noProof/>
        </w:rPr>
        <w:drawing>
          <wp:inline distT="0" distB="0" distL="0" distR="0" wp14:anchorId="4E26A6F3" wp14:editId="27B25FCA">
            <wp:extent cx="5580380" cy="7887335"/>
            <wp:effectExtent l="0" t="0" r="0" b="0"/>
            <wp:docPr id="4" name="Immagine 4" descr="Cover image: People walking in different directions at a large intersection with two pedestrian crossings.&#10;&#10;Report title: At the Crossroads: 10 years of implementing the UN Guiding Principles on Business and Human Rights in Australia (Report 2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magine 4" descr="Cover image: People walking in different directions at a large intersection with two pedestrian crossings.&#10;&#10;Report title: At the Crossroads: 10 years of implementing the UN Guiding Principles on Business and Human Rights in Australia (Report 2021)"/>
                    <pic:cNvPicPr/>
                  </pic:nvPicPr>
                  <pic:blipFill>
                    <a:blip r:embed="rId14" cstate="print">
                      <a:extLst>
                        <a:ext uri="{28A0092B-C50C-407E-A947-70E740481C1C}">
                          <a14:useLocalDpi xmlns:a14="http://schemas.microsoft.com/office/drawing/2010/main" val="0"/>
                        </a:ext>
                      </a:extLst>
                    </a:blip>
                    <a:stretch>
                      <a:fillRect/>
                    </a:stretch>
                  </pic:blipFill>
                  <pic:spPr>
                    <a:xfrm>
                      <a:off x="0" y="0"/>
                      <a:ext cx="5580380" cy="7887335"/>
                    </a:xfrm>
                    <a:prstGeom prst="rect">
                      <a:avLst/>
                    </a:prstGeom>
                  </pic:spPr>
                </pic:pic>
              </a:graphicData>
            </a:graphic>
          </wp:inline>
        </w:drawing>
      </w:r>
    </w:p>
    <w:p w14:paraId="4F7627FD" w14:textId="77777777" w:rsidR="006F2668" w:rsidRDefault="006F2668" w:rsidP="00E752C2">
      <w:pPr>
        <w:tabs>
          <w:tab w:val="left" w:pos="5387"/>
        </w:tabs>
      </w:pPr>
    </w:p>
    <w:p w14:paraId="3C058ADF" w14:textId="2D7D6FBA" w:rsidR="00E752C2" w:rsidRPr="00733A01" w:rsidRDefault="00E752C2" w:rsidP="00E752C2">
      <w:pPr>
        <w:sectPr w:rsidR="00E752C2" w:rsidRPr="00733A01" w:rsidSect="00F1231F">
          <w:headerReference w:type="even" r:id="rId15"/>
          <w:headerReference w:type="default" r:id="rId16"/>
          <w:endnotePr>
            <w:numFmt w:val="decimal"/>
          </w:endnotePr>
          <w:pgSz w:w="11906" w:h="16838" w:code="9"/>
          <w:pgMar w:top="228" w:right="1700" w:bottom="1134" w:left="1418" w:header="277" w:footer="1361" w:gutter="0"/>
          <w:pgNumType w:start="2"/>
          <w:cols w:space="708"/>
          <w:titlePg/>
          <w:docGrid w:linePitch="360"/>
        </w:sectPr>
      </w:pPr>
    </w:p>
    <w:p w14:paraId="107AD982" w14:textId="73EDCE8A" w:rsidR="00E752C2" w:rsidRDefault="00E752C2">
      <w:pPr>
        <w:keepLines w:val="0"/>
        <w:spacing w:before="0" w:after="0"/>
      </w:pPr>
    </w:p>
    <w:p w14:paraId="25C5818C" w14:textId="77777777" w:rsidR="00E752C2" w:rsidRPr="00943A0F" w:rsidRDefault="00E752C2" w:rsidP="00943A0F">
      <w:pPr>
        <w:spacing w:before="0"/>
      </w:pPr>
    </w:p>
    <w:p w14:paraId="77805C8B" w14:textId="77777777" w:rsidR="00E752C2" w:rsidRDefault="00E752C2" w:rsidP="00E752C2">
      <w:pPr>
        <w:pStyle w:val="HeadingInternalTitlePage"/>
      </w:pPr>
      <w:r>
        <w:t>At the Crossroads:</w:t>
      </w:r>
      <w:r>
        <w:br/>
        <w:t>10 years of implementing the</w:t>
      </w:r>
      <w:r>
        <w:br/>
        <w:t>UN Guiding Principles on Business</w:t>
      </w:r>
      <w:r>
        <w:br/>
        <w:t>and Human Rights in Australia</w:t>
      </w:r>
    </w:p>
    <w:p w14:paraId="126B298C" w14:textId="77777777" w:rsidR="00E752C2" w:rsidRDefault="00E752C2" w:rsidP="00E752C2">
      <w:pPr>
        <w:pStyle w:val="HeadingInternalTitlePage"/>
        <w:spacing w:after="2268"/>
      </w:pPr>
      <w:r>
        <w:t>2021</w:t>
      </w:r>
    </w:p>
    <w:p w14:paraId="3425ACD0" w14:textId="77777777" w:rsidR="00E752C2" w:rsidRDefault="00E752C2" w:rsidP="00E752C2">
      <w:pPr>
        <w:pStyle w:val="Paragrafobase"/>
        <w:jc w:val="center"/>
        <w:rPr>
          <w:b/>
          <w:bCs/>
          <w:color w:val="4C4C4C"/>
        </w:rPr>
      </w:pPr>
      <w:r>
        <w:rPr>
          <w:b/>
          <w:bCs/>
          <w:color w:val="4C4C4C"/>
        </w:rPr>
        <w:t>Australian Human Rights Commission</w:t>
      </w:r>
    </w:p>
    <w:p w14:paraId="357BD766" w14:textId="15CA5C3A" w:rsidR="00462849" w:rsidRDefault="00E752C2" w:rsidP="00E752C2">
      <w:pPr>
        <w:jc w:val="center"/>
        <w:rPr>
          <w:b/>
          <w:bCs/>
          <w:color w:val="4C4C4C"/>
          <w:sz w:val="20"/>
          <w:szCs w:val="20"/>
        </w:rPr>
      </w:pPr>
      <w:r w:rsidRPr="00E752C2">
        <w:rPr>
          <w:b/>
          <w:bCs/>
          <w:color w:val="4C4C4C"/>
          <w:sz w:val="20"/>
          <w:szCs w:val="20"/>
        </w:rPr>
        <w:t>Australian Human Rights Institute, UNSW</w:t>
      </w:r>
    </w:p>
    <w:p w14:paraId="0F40D139" w14:textId="756E1E78" w:rsidR="00E752C2" w:rsidRDefault="00E752C2" w:rsidP="00E752C2">
      <w:pPr>
        <w:jc w:val="center"/>
        <w:rPr>
          <w:b/>
          <w:bCs/>
          <w:color w:val="4C4C4C"/>
          <w:sz w:val="20"/>
          <w:szCs w:val="20"/>
        </w:rPr>
      </w:pPr>
    </w:p>
    <w:p w14:paraId="1C93E83E" w14:textId="501B870C" w:rsidR="00E752C2" w:rsidRDefault="00E752C2" w:rsidP="00E752C2">
      <w:pPr>
        <w:jc w:val="center"/>
        <w:rPr>
          <w:b/>
          <w:bCs/>
          <w:color w:val="4C4C4C"/>
          <w:sz w:val="20"/>
          <w:szCs w:val="20"/>
        </w:rPr>
      </w:pPr>
    </w:p>
    <w:p w14:paraId="4B18AE6D" w14:textId="0CE867FD" w:rsidR="00E752C2" w:rsidRDefault="00E752C2" w:rsidP="00E752C2">
      <w:pPr>
        <w:jc w:val="center"/>
        <w:rPr>
          <w:b/>
          <w:bCs/>
          <w:color w:val="4C4C4C"/>
          <w:sz w:val="20"/>
          <w:szCs w:val="20"/>
        </w:rPr>
      </w:pPr>
    </w:p>
    <w:p w14:paraId="4AEA06F6" w14:textId="4D3B854E" w:rsidR="00E752C2" w:rsidRDefault="00E752C2" w:rsidP="00E752C2">
      <w:pPr>
        <w:jc w:val="center"/>
        <w:rPr>
          <w:b/>
          <w:bCs/>
          <w:color w:val="4C4C4C"/>
          <w:sz w:val="20"/>
          <w:szCs w:val="20"/>
        </w:rPr>
      </w:pPr>
    </w:p>
    <w:p w14:paraId="0C5B0F67" w14:textId="77777777" w:rsidR="00E752C2" w:rsidRDefault="00E752C2" w:rsidP="00E752C2">
      <w:pPr>
        <w:jc w:val="center"/>
        <w:rPr>
          <w:b/>
          <w:bCs/>
          <w:color w:val="4C4C4C"/>
          <w:sz w:val="20"/>
          <w:szCs w:val="20"/>
        </w:rPr>
      </w:pPr>
    </w:p>
    <w:p w14:paraId="5E9D5FCF" w14:textId="7F75D314" w:rsidR="00E752C2" w:rsidRPr="00E752C2" w:rsidRDefault="00BE7D1C" w:rsidP="00E752C2">
      <w:pPr>
        <w:jc w:val="center"/>
        <w:rPr>
          <w:sz w:val="20"/>
          <w:szCs w:val="20"/>
        </w:rPr>
      </w:pPr>
      <w:r>
        <w:rPr>
          <w:b/>
          <w:bCs/>
          <w:noProof/>
          <w:color w:val="4C4C4C"/>
          <w:sz w:val="20"/>
          <w:szCs w:val="20"/>
        </w:rPr>
        <w:drawing>
          <wp:inline distT="0" distB="0" distL="0" distR="0" wp14:anchorId="662FACFC" wp14:editId="5AD9DC29">
            <wp:extent cx="1345915" cy="499932"/>
            <wp:effectExtent l="0" t="0" r="635" b="0"/>
            <wp:docPr id="11" name="Immagine 11" descr="LOGO&#10;&#10;UNSW Australian Human Rights Institu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magine 11" descr="LOGO&#10;&#10;UNSW Australian Human Rights Institute"/>
                    <pic:cNvPicPr/>
                  </pic:nvPicPr>
                  <pic:blipFill>
                    <a:blip r:embed="rId17" cstate="print">
                      <a:extLst>
                        <a:ext uri="{28A0092B-C50C-407E-A947-70E740481C1C}">
                          <a14:useLocalDpi xmlns:a14="http://schemas.microsoft.com/office/drawing/2010/main" val="0"/>
                        </a:ext>
                      </a:extLst>
                    </a:blip>
                    <a:stretch>
                      <a:fillRect/>
                    </a:stretch>
                  </pic:blipFill>
                  <pic:spPr>
                    <a:xfrm>
                      <a:off x="0" y="0"/>
                      <a:ext cx="1474141" cy="547561"/>
                    </a:xfrm>
                    <a:prstGeom prst="rect">
                      <a:avLst/>
                    </a:prstGeom>
                  </pic:spPr>
                </pic:pic>
              </a:graphicData>
            </a:graphic>
          </wp:inline>
        </w:drawing>
      </w:r>
      <w:r w:rsidR="00E752C2">
        <w:rPr>
          <w:sz w:val="20"/>
          <w:szCs w:val="20"/>
        </w:rPr>
        <w:t xml:space="preserve">          </w:t>
      </w:r>
      <w:r w:rsidR="00E752C2" w:rsidRPr="00E752C2">
        <w:rPr>
          <w:noProof/>
          <w:sz w:val="20"/>
          <w:szCs w:val="20"/>
        </w:rPr>
        <w:drawing>
          <wp:inline distT="0" distB="0" distL="0" distR="0" wp14:anchorId="4D09B387" wp14:editId="7B8BB19F">
            <wp:extent cx="1612900" cy="558800"/>
            <wp:effectExtent l="0" t="0" r="0" b="0"/>
            <wp:docPr id="21" name="Immagine 21" descr="LOGO&#10;&#10;Australian Human Rights Commiss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Immagine 21" descr="LOGO&#10;&#10;Australian Human Rights Commission"/>
                    <pic:cNvPicPr/>
                  </pic:nvPicPr>
                  <pic:blipFill>
                    <a:blip r:embed="rId18"/>
                    <a:stretch>
                      <a:fillRect/>
                    </a:stretch>
                  </pic:blipFill>
                  <pic:spPr>
                    <a:xfrm>
                      <a:off x="0" y="0"/>
                      <a:ext cx="1612900" cy="558800"/>
                    </a:xfrm>
                    <a:prstGeom prst="rect">
                      <a:avLst/>
                    </a:prstGeom>
                  </pic:spPr>
                </pic:pic>
              </a:graphicData>
            </a:graphic>
          </wp:inline>
        </w:drawing>
      </w:r>
    </w:p>
    <w:p w14:paraId="7CDCD24B" w14:textId="69B3B4BF" w:rsidR="00654117" w:rsidRPr="00943A0F" w:rsidRDefault="00654117" w:rsidP="00654117">
      <w:pPr>
        <w:pStyle w:val="CopyrightText"/>
        <w:rPr>
          <w:sz w:val="18"/>
          <w:szCs w:val="18"/>
        </w:rPr>
      </w:pPr>
      <w:bookmarkStart w:id="0" w:name="_Toc209316062"/>
      <w:bookmarkEnd w:id="0"/>
      <w:r>
        <w:lastRenderedPageBreak/>
        <w:t>© Australian Human Rights Commission</w:t>
      </w:r>
      <w:r w:rsidR="00B874EC">
        <w:t xml:space="preserve"> and Australian Human Rights Institute</w:t>
      </w:r>
      <w:r w:rsidR="00C31143">
        <w:t xml:space="preserve"> U</w:t>
      </w:r>
      <w:r w:rsidR="009D76F5">
        <w:t xml:space="preserve">niversity of </w:t>
      </w:r>
      <w:r w:rsidR="00C31143">
        <w:t>N</w:t>
      </w:r>
      <w:r w:rsidR="009D76F5">
        <w:t xml:space="preserve">ew </w:t>
      </w:r>
      <w:r w:rsidR="00C31143" w:rsidRPr="00943A0F">
        <w:rPr>
          <w:sz w:val="18"/>
          <w:szCs w:val="18"/>
        </w:rPr>
        <w:t>S</w:t>
      </w:r>
      <w:r w:rsidR="009D76F5" w:rsidRPr="00943A0F">
        <w:rPr>
          <w:sz w:val="18"/>
          <w:szCs w:val="18"/>
        </w:rPr>
        <w:t xml:space="preserve">outh </w:t>
      </w:r>
      <w:r w:rsidR="00C31143" w:rsidRPr="00943A0F">
        <w:rPr>
          <w:sz w:val="18"/>
          <w:szCs w:val="18"/>
        </w:rPr>
        <w:t>W</w:t>
      </w:r>
      <w:r w:rsidR="009D76F5" w:rsidRPr="00943A0F">
        <w:rPr>
          <w:sz w:val="18"/>
          <w:szCs w:val="18"/>
        </w:rPr>
        <w:t>ales (UNSW)</w:t>
      </w:r>
      <w:r w:rsidR="00C31143" w:rsidRPr="00943A0F">
        <w:rPr>
          <w:sz w:val="18"/>
          <w:szCs w:val="18"/>
        </w:rPr>
        <w:t xml:space="preserve"> Sydney</w:t>
      </w:r>
      <w:r w:rsidRPr="00943A0F">
        <w:rPr>
          <w:sz w:val="18"/>
          <w:szCs w:val="18"/>
        </w:rPr>
        <w:t xml:space="preserve"> 2021.</w:t>
      </w:r>
    </w:p>
    <w:p w14:paraId="3E7C93F6" w14:textId="6CE8B924" w:rsidR="00654117" w:rsidRPr="00943A0F" w:rsidRDefault="00654117" w:rsidP="00654117">
      <w:pPr>
        <w:pStyle w:val="CopyrightText"/>
        <w:rPr>
          <w:sz w:val="18"/>
          <w:szCs w:val="18"/>
        </w:rPr>
      </w:pPr>
      <w:r w:rsidRPr="00943A0F">
        <w:rPr>
          <w:sz w:val="18"/>
          <w:szCs w:val="18"/>
        </w:rPr>
        <w:t>The Australian Human Rights Commission</w:t>
      </w:r>
      <w:r w:rsidR="001F5221" w:rsidRPr="00943A0F">
        <w:rPr>
          <w:sz w:val="18"/>
          <w:szCs w:val="18"/>
        </w:rPr>
        <w:t xml:space="preserve"> and the Australian Human Rights Institute, UNSW</w:t>
      </w:r>
      <w:r w:rsidR="00FA2579">
        <w:rPr>
          <w:sz w:val="18"/>
          <w:szCs w:val="18"/>
        </w:rPr>
        <w:t xml:space="preserve"> Sydney</w:t>
      </w:r>
      <w:r w:rsidRPr="00943A0F">
        <w:rPr>
          <w:sz w:val="18"/>
          <w:szCs w:val="18"/>
        </w:rPr>
        <w:t xml:space="preserve"> encourages the dissemination and exchange of information presented in this publication.</w:t>
      </w:r>
    </w:p>
    <w:p w14:paraId="4C452300" w14:textId="77777777" w:rsidR="00654117" w:rsidRPr="00943A0F" w:rsidRDefault="00654117" w:rsidP="00654117">
      <w:pPr>
        <w:pStyle w:val="CopyrightText"/>
        <w:rPr>
          <w:sz w:val="18"/>
          <w:szCs w:val="18"/>
        </w:rPr>
      </w:pPr>
      <w:r w:rsidRPr="00943A0F">
        <w:rPr>
          <w:noProof/>
          <w:sz w:val="18"/>
          <w:szCs w:val="18"/>
        </w:rPr>
        <w:drawing>
          <wp:inline distT="0" distB="0" distL="0" distR="0" wp14:anchorId="1DE55DEF" wp14:editId="623D8617">
            <wp:extent cx="828675" cy="295275"/>
            <wp:effectExtent l="0" t="0" r="9525" b="9525"/>
            <wp:docPr id="1" name="Picture 1" descr="LOGO&#10;&#10;Creative Commons 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LOGO&#10;&#10;Creative Commons BY"/>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828675" cy="295275"/>
                    </a:xfrm>
                    <a:prstGeom prst="rect">
                      <a:avLst/>
                    </a:prstGeom>
                    <a:noFill/>
                    <a:ln>
                      <a:noFill/>
                    </a:ln>
                  </pic:spPr>
                </pic:pic>
              </a:graphicData>
            </a:graphic>
          </wp:inline>
        </w:drawing>
      </w:r>
    </w:p>
    <w:p w14:paraId="135CA0A7" w14:textId="77777777" w:rsidR="00654117" w:rsidRPr="00943A0F" w:rsidRDefault="00654117" w:rsidP="00654117">
      <w:pPr>
        <w:pStyle w:val="CopyrightText"/>
        <w:rPr>
          <w:sz w:val="18"/>
          <w:szCs w:val="18"/>
        </w:rPr>
      </w:pPr>
      <w:r w:rsidRPr="00943A0F">
        <w:rPr>
          <w:sz w:val="18"/>
          <w:szCs w:val="18"/>
        </w:rPr>
        <w:t>All material presented in this publication is licensed under the Creative Commons Attribution 4.0 International Licence, with the exception of:</w:t>
      </w:r>
    </w:p>
    <w:p w14:paraId="638BDE7D" w14:textId="77777777" w:rsidR="00654117" w:rsidRPr="00943A0F" w:rsidRDefault="00654117" w:rsidP="00943A0F">
      <w:pPr>
        <w:pStyle w:val="CopyrightText"/>
        <w:numPr>
          <w:ilvl w:val="0"/>
          <w:numId w:val="16"/>
        </w:numPr>
        <w:spacing w:before="0" w:after="0" w:line="240" w:lineRule="auto"/>
        <w:ind w:left="714" w:hanging="357"/>
        <w:contextualSpacing/>
        <w:rPr>
          <w:sz w:val="18"/>
          <w:szCs w:val="18"/>
        </w:rPr>
      </w:pPr>
      <w:r w:rsidRPr="00943A0F">
        <w:rPr>
          <w:sz w:val="18"/>
          <w:szCs w:val="18"/>
        </w:rPr>
        <w:t xml:space="preserve">photographs and images </w:t>
      </w:r>
    </w:p>
    <w:p w14:paraId="07E3479E" w14:textId="16D3BF98" w:rsidR="00654117" w:rsidRPr="00943A0F" w:rsidRDefault="00654117" w:rsidP="00943A0F">
      <w:pPr>
        <w:pStyle w:val="CopyrightText"/>
        <w:numPr>
          <w:ilvl w:val="0"/>
          <w:numId w:val="16"/>
        </w:numPr>
        <w:spacing w:before="0" w:after="0" w:line="240" w:lineRule="auto"/>
        <w:ind w:left="714" w:hanging="357"/>
        <w:contextualSpacing/>
        <w:rPr>
          <w:sz w:val="18"/>
          <w:szCs w:val="18"/>
        </w:rPr>
      </w:pPr>
      <w:r w:rsidRPr="00943A0F">
        <w:rPr>
          <w:sz w:val="18"/>
          <w:szCs w:val="18"/>
        </w:rPr>
        <w:t xml:space="preserve">the Commission’s logo, any branding or trademarks </w:t>
      </w:r>
    </w:p>
    <w:p w14:paraId="353F2296" w14:textId="77777777" w:rsidR="00654117" w:rsidRPr="00943A0F" w:rsidRDefault="00654117" w:rsidP="00943A0F">
      <w:pPr>
        <w:pStyle w:val="CopyrightText"/>
        <w:numPr>
          <w:ilvl w:val="0"/>
          <w:numId w:val="16"/>
        </w:numPr>
        <w:spacing w:before="0" w:line="257" w:lineRule="auto"/>
        <w:ind w:left="714" w:hanging="357"/>
        <w:rPr>
          <w:sz w:val="18"/>
          <w:szCs w:val="18"/>
        </w:rPr>
      </w:pPr>
      <w:r w:rsidRPr="00943A0F">
        <w:rPr>
          <w:sz w:val="18"/>
          <w:szCs w:val="18"/>
        </w:rPr>
        <w:t>where otherwise indicated.</w:t>
      </w:r>
    </w:p>
    <w:p w14:paraId="521E9215" w14:textId="0B7C62A2" w:rsidR="00654117" w:rsidRPr="00943A0F" w:rsidRDefault="00654117" w:rsidP="00654117">
      <w:pPr>
        <w:pStyle w:val="CopyrightText"/>
        <w:rPr>
          <w:sz w:val="18"/>
          <w:szCs w:val="18"/>
        </w:rPr>
      </w:pPr>
      <w:r w:rsidRPr="00943A0F">
        <w:rPr>
          <w:sz w:val="18"/>
          <w:szCs w:val="18"/>
        </w:rPr>
        <w:t xml:space="preserve">To view a copy of this licence, visit </w:t>
      </w:r>
      <w:hyperlink r:id="rId20" w:history="1">
        <w:r w:rsidRPr="00943A0F">
          <w:rPr>
            <w:rStyle w:val="Collegamentoipertestuale"/>
            <w:sz w:val="18"/>
            <w:szCs w:val="18"/>
          </w:rPr>
          <w:t>https://creativecommons.org/licenses/by/3.0/au/</w:t>
        </w:r>
      </w:hyperlink>
      <w:r w:rsidRPr="00943A0F">
        <w:rPr>
          <w:sz w:val="18"/>
          <w:szCs w:val="18"/>
        </w:rPr>
        <w:t>.</w:t>
      </w:r>
    </w:p>
    <w:p w14:paraId="79D7154E" w14:textId="3B9763AF" w:rsidR="00654117" w:rsidRPr="00943A0F" w:rsidRDefault="00654117" w:rsidP="00654117">
      <w:pPr>
        <w:pStyle w:val="CopyrightText"/>
        <w:rPr>
          <w:sz w:val="18"/>
          <w:szCs w:val="18"/>
        </w:rPr>
      </w:pPr>
      <w:r w:rsidRPr="00943A0F">
        <w:rPr>
          <w:sz w:val="18"/>
          <w:szCs w:val="18"/>
        </w:rPr>
        <w:t xml:space="preserve">In essence, you are free to copy, communicate and adapt the publication, as long as you attribute the Australian Human Rights Commission and </w:t>
      </w:r>
      <w:r w:rsidR="00CF3475" w:rsidRPr="00943A0F">
        <w:rPr>
          <w:sz w:val="18"/>
          <w:szCs w:val="18"/>
        </w:rPr>
        <w:t xml:space="preserve">the Australian Human Rights Institute, UNSW </w:t>
      </w:r>
      <w:r w:rsidR="00FA2579">
        <w:rPr>
          <w:sz w:val="18"/>
          <w:szCs w:val="18"/>
        </w:rPr>
        <w:t xml:space="preserve">Sydney </w:t>
      </w:r>
      <w:r w:rsidR="00CF3475" w:rsidRPr="00943A0F">
        <w:rPr>
          <w:sz w:val="18"/>
          <w:szCs w:val="18"/>
        </w:rPr>
        <w:t xml:space="preserve">and </w:t>
      </w:r>
      <w:r w:rsidRPr="00943A0F">
        <w:rPr>
          <w:sz w:val="18"/>
          <w:szCs w:val="18"/>
        </w:rPr>
        <w:t xml:space="preserve">abide by the other licence terms. </w:t>
      </w:r>
    </w:p>
    <w:p w14:paraId="4B593DD5" w14:textId="3CE1B1CE" w:rsidR="00654117" w:rsidRPr="00943A0F" w:rsidRDefault="00654117" w:rsidP="00654117">
      <w:pPr>
        <w:pStyle w:val="CopyrightText"/>
        <w:rPr>
          <w:sz w:val="18"/>
          <w:szCs w:val="18"/>
        </w:rPr>
      </w:pPr>
      <w:r w:rsidRPr="00943A0F">
        <w:rPr>
          <w:rStyle w:val="Bold"/>
          <w:sz w:val="18"/>
          <w:szCs w:val="18"/>
        </w:rPr>
        <w:t>Please give attribution to: © Australian Human Rights Commission</w:t>
      </w:r>
      <w:r w:rsidR="00CF3475" w:rsidRPr="00943A0F">
        <w:rPr>
          <w:rStyle w:val="Bold"/>
          <w:sz w:val="18"/>
          <w:szCs w:val="18"/>
        </w:rPr>
        <w:t xml:space="preserve"> </w:t>
      </w:r>
      <w:r w:rsidR="00CF3475" w:rsidRPr="003023A8">
        <w:rPr>
          <w:rStyle w:val="Bold"/>
          <w:sz w:val="18"/>
          <w:szCs w:val="18"/>
        </w:rPr>
        <w:t>and</w:t>
      </w:r>
      <w:r w:rsidR="00CF3475" w:rsidRPr="00427609">
        <w:rPr>
          <w:bCs/>
          <w:sz w:val="18"/>
          <w:szCs w:val="18"/>
        </w:rPr>
        <w:t xml:space="preserve"> </w:t>
      </w:r>
      <w:r w:rsidR="00CF3475" w:rsidRPr="003023A8">
        <w:rPr>
          <w:b/>
          <w:sz w:val="18"/>
          <w:szCs w:val="18"/>
        </w:rPr>
        <w:t>the</w:t>
      </w:r>
      <w:r w:rsidR="00CF3475" w:rsidRPr="00943A0F">
        <w:rPr>
          <w:sz w:val="18"/>
          <w:szCs w:val="18"/>
        </w:rPr>
        <w:t xml:space="preserve"> </w:t>
      </w:r>
      <w:r w:rsidR="00CF3475" w:rsidRPr="00943A0F">
        <w:rPr>
          <w:b/>
          <w:bCs/>
          <w:sz w:val="18"/>
          <w:szCs w:val="18"/>
        </w:rPr>
        <w:t>Australian Human Rights Institute, UNSW</w:t>
      </w:r>
      <w:r w:rsidR="00FA2579">
        <w:rPr>
          <w:b/>
          <w:bCs/>
          <w:sz w:val="18"/>
          <w:szCs w:val="18"/>
        </w:rPr>
        <w:t xml:space="preserve"> Sydney</w:t>
      </w:r>
      <w:r w:rsidRPr="00943A0F">
        <w:rPr>
          <w:rStyle w:val="Bold"/>
          <w:sz w:val="18"/>
          <w:szCs w:val="18"/>
        </w:rPr>
        <w:t xml:space="preserve"> 2021</w:t>
      </w:r>
      <w:r w:rsidRPr="00943A0F">
        <w:rPr>
          <w:sz w:val="18"/>
          <w:szCs w:val="18"/>
        </w:rPr>
        <w:t>.</w:t>
      </w:r>
    </w:p>
    <w:p w14:paraId="39A5EED1" w14:textId="10DE7A4F" w:rsidR="00654117" w:rsidRPr="00943A0F" w:rsidRDefault="00BF15CE" w:rsidP="00654117">
      <w:pPr>
        <w:pStyle w:val="CopyrightText"/>
        <w:rPr>
          <w:rStyle w:val="Enfasigrassetto"/>
          <w:sz w:val="18"/>
          <w:szCs w:val="18"/>
        </w:rPr>
      </w:pPr>
      <w:r w:rsidRPr="00943A0F">
        <w:rPr>
          <w:rStyle w:val="Enfasigrassetto"/>
          <w:sz w:val="18"/>
          <w:szCs w:val="18"/>
        </w:rPr>
        <w:t>At the Crossroads: 10 years of implementing the UN Guiding Principles on Business and Human Rights in Australia</w:t>
      </w:r>
      <w:r w:rsidR="00654117" w:rsidRPr="00943A0F">
        <w:rPr>
          <w:rStyle w:val="Enfasigrassetto"/>
          <w:sz w:val="18"/>
          <w:szCs w:val="18"/>
        </w:rPr>
        <w:t xml:space="preserve"> • September 2021</w:t>
      </w:r>
    </w:p>
    <w:p w14:paraId="2DC7AAFB" w14:textId="046BDC4E" w:rsidR="00654117" w:rsidRPr="00943A0F" w:rsidRDefault="00654117" w:rsidP="00654117">
      <w:pPr>
        <w:pStyle w:val="CopyrightText"/>
        <w:rPr>
          <w:rStyle w:val="Enfasigrassetto"/>
          <w:b w:val="0"/>
          <w:bCs w:val="0"/>
          <w:sz w:val="18"/>
          <w:szCs w:val="18"/>
        </w:rPr>
      </w:pPr>
      <w:r w:rsidRPr="00943A0F">
        <w:rPr>
          <w:sz w:val="18"/>
          <w:szCs w:val="18"/>
        </w:rPr>
        <w:t xml:space="preserve">ISBN </w:t>
      </w:r>
      <w:r w:rsidR="000F18C8" w:rsidRPr="00943A0F">
        <w:rPr>
          <w:rFonts w:eastAsia="Times New Roman"/>
          <w:sz w:val="18"/>
          <w:szCs w:val="18"/>
          <w:shd w:val="clear" w:color="auto" w:fill="FFFFFF"/>
        </w:rPr>
        <w:t>978-1-925917-56-7</w:t>
      </w:r>
    </w:p>
    <w:p w14:paraId="5FF73DF7" w14:textId="34C4BBC3" w:rsidR="00654117" w:rsidRPr="00943A0F" w:rsidRDefault="00654117" w:rsidP="00654117">
      <w:pPr>
        <w:pStyle w:val="CopyrightText"/>
        <w:rPr>
          <w:sz w:val="18"/>
          <w:szCs w:val="18"/>
        </w:rPr>
      </w:pPr>
      <w:r w:rsidRPr="00943A0F">
        <w:rPr>
          <w:sz w:val="18"/>
          <w:szCs w:val="18"/>
        </w:rPr>
        <w:t xml:space="preserve">This publication can be found in electronic format on the Australian Human Rights Commission’s website at </w:t>
      </w:r>
      <w:hyperlink r:id="rId21" w:history="1">
        <w:r w:rsidRPr="00943A0F">
          <w:rPr>
            <w:rStyle w:val="Collegamentoipertestuale"/>
            <w:sz w:val="18"/>
            <w:szCs w:val="18"/>
          </w:rPr>
          <w:t>https://humanrights.gov.au/our-work/publications</w:t>
        </w:r>
      </w:hyperlink>
      <w:r w:rsidR="00CC57DA">
        <w:rPr>
          <w:sz w:val="18"/>
          <w:szCs w:val="18"/>
        </w:rPr>
        <w:t xml:space="preserve"> and at the Australian Human Rights Institute’s website at </w:t>
      </w:r>
      <w:hyperlink r:id="rId22" w:history="1">
        <w:r w:rsidR="008D0F4E" w:rsidRPr="008B5942">
          <w:rPr>
            <w:rStyle w:val="Collegamentoipertestuale"/>
            <w:sz w:val="18"/>
            <w:szCs w:val="18"/>
          </w:rPr>
          <w:t>https://www.humanrights.unsw.edu.au/research</w:t>
        </w:r>
      </w:hyperlink>
      <w:r w:rsidR="00633272" w:rsidRPr="00943A0F">
        <w:rPr>
          <w:sz w:val="18"/>
          <w:szCs w:val="18"/>
        </w:rPr>
        <w:t>.</w:t>
      </w:r>
    </w:p>
    <w:p w14:paraId="2B112451" w14:textId="0E7CA5FE" w:rsidR="00654117" w:rsidRPr="00943A0F" w:rsidRDefault="00654117" w:rsidP="00943A0F">
      <w:pPr>
        <w:pStyle w:val="CopyrightText"/>
        <w:spacing w:line="257" w:lineRule="auto"/>
        <w:rPr>
          <w:sz w:val="18"/>
          <w:szCs w:val="18"/>
        </w:rPr>
      </w:pPr>
      <w:r w:rsidRPr="00943A0F">
        <w:rPr>
          <w:sz w:val="18"/>
          <w:szCs w:val="18"/>
        </w:rPr>
        <w:t>For further information about copyright in this publication, please contact:</w:t>
      </w:r>
    </w:p>
    <w:p w14:paraId="4BAB0D5E" w14:textId="77777777" w:rsidR="00654117" w:rsidRPr="00943A0F" w:rsidRDefault="00654117" w:rsidP="00943A0F">
      <w:pPr>
        <w:pStyle w:val="CopyrightText"/>
        <w:spacing w:line="257" w:lineRule="auto"/>
        <w:ind w:left="567"/>
        <w:contextualSpacing/>
        <w:rPr>
          <w:sz w:val="18"/>
          <w:szCs w:val="18"/>
        </w:rPr>
      </w:pPr>
      <w:r w:rsidRPr="00943A0F">
        <w:rPr>
          <w:sz w:val="18"/>
          <w:szCs w:val="18"/>
        </w:rPr>
        <w:t>Australian Human Rights Commission</w:t>
      </w:r>
    </w:p>
    <w:p w14:paraId="7C2CB619" w14:textId="77777777" w:rsidR="00654117" w:rsidRPr="00943A0F" w:rsidRDefault="00654117" w:rsidP="00943A0F">
      <w:pPr>
        <w:pStyle w:val="CopyrightText"/>
        <w:spacing w:line="257" w:lineRule="auto"/>
        <w:ind w:left="567"/>
        <w:contextualSpacing/>
        <w:rPr>
          <w:sz w:val="18"/>
          <w:szCs w:val="18"/>
        </w:rPr>
      </w:pPr>
      <w:r w:rsidRPr="00943A0F">
        <w:rPr>
          <w:sz w:val="18"/>
          <w:szCs w:val="18"/>
        </w:rPr>
        <w:t>GPO Box 5218, SYDNEY NSW 2001</w:t>
      </w:r>
    </w:p>
    <w:p w14:paraId="5A52CCF3" w14:textId="77777777" w:rsidR="00654117" w:rsidRPr="00943A0F" w:rsidRDefault="00654117" w:rsidP="00943A0F">
      <w:pPr>
        <w:pStyle w:val="CopyrightText"/>
        <w:spacing w:line="257" w:lineRule="auto"/>
        <w:ind w:left="567"/>
        <w:contextualSpacing/>
        <w:rPr>
          <w:sz w:val="18"/>
          <w:szCs w:val="18"/>
        </w:rPr>
      </w:pPr>
      <w:r w:rsidRPr="00943A0F">
        <w:rPr>
          <w:sz w:val="18"/>
          <w:szCs w:val="18"/>
        </w:rPr>
        <w:t>Telephone: (02) 9284 9600</w:t>
      </w:r>
    </w:p>
    <w:p w14:paraId="358D6776" w14:textId="58434DFF" w:rsidR="00654117" w:rsidRDefault="00654117" w:rsidP="00943A0F">
      <w:pPr>
        <w:pStyle w:val="CopyrightText"/>
        <w:spacing w:line="257" w:lineRule="auto"/>
        <w:ind w:left="567"/>
        <w:rPr>
          <w:rStyle w:val="Collegamentoipertestuale"/>
          <w:sz w:val="18"/>
          <w:szCs w:val="18"/>
        </w:rPr>
      </w:pPr>
      <w:r w:rsidRPr="00943A0F">
        <w:rPr>
          <w:sz w:val="18"/>
          <w:szCs w:val="18"/>
        </w:rPr>
        <w:t xml:space="preserve">Email: </w:t>
      </w:r>
      <w:hyperlink r:id="rId23" w:history="1">
        <w:r w:rsidRPr="00943A0F">
          <w:rPr>
            <w:rStyle w:val="Collegamentoipertestuale"/>
            <w:sz w:val="18"/>
            <w:szCs w:val="18"/>
          </w:rPr>
          <w:t>communications@humanrights.gov.au</w:t>
        </w:r>
      </w:hyperlink>
    </w:p>
    <w:p w14:paraId="7C3FFF04" w14:textId="77777777" w:rsidR="00E03095" w:rsidRPr="008B5942" w:rsidRDefault="00E03095" w:rsidP="008B5942">
      <w:pPr>
        <w:keepLines w:val="0"/>
        <w:autoSpaceDE w:val="0"/>
        <w:autoSpaceDN w:val="0"/>
        <w:adjustRightInd w:val="0"/>
        <w:spacing w:before="0" w:after="0"/>
        <w:ind w:left="567"/>
        <w:rPr>
          <w:rFonts w:eastAsiaTheme="minorHAnsi" w:cs="Open Sans"/>
          <w:sz w:val="18"/>
          <w:szCs w:val="18"/>
          <w:u w:color="000000"/>
          <w:lang w:eastAsia="en-US"/>
        </w:rPr>
      </w:pPr>
      <w:r w:rsidRPr="008B5942">
        <w:rPr>
          <w:rFonts w:eastAsiaTheme="minorHAnsi" w:cs="Open Sans"/>
          <w:sz w:val="18"/>
          <w:szCs w:val="18"/>
          <w:u w:color="000000"/>
          <w:lang w:eastAsia="en-US"/>
        </w:rPr>
        <w:t>Australian Human Rights Institute</w:t>
      </w:r>
    </w:p>
    <w:p w14:paraId="3E27432D" w14:textId="77777777" w:rsidR="00E03095" w:rsidRPr="008B5942" w:rsidRDefault="00E03095" w:rsidP="008B5942">
      <w:pPr>
        <w:keepLines w:val="0"/>
        <w:autoSpaceDE w:val="0"/>
        <w:autoSpaceDN w:val="0"/>
        <w:adjustRightInd w:val="0"/>
        <w:spacing w:before="0" w:after="0"/>
        <w:ind w:left="567"/>
        <w:rPr>
          <w:rFonts w:eastAsiaTheme="minorHAnsi" w:cs="Open Sans"/>
          <w:sz w:val="18"/>
          <w:szCs w:val="18"/>
          <w:u w:color="000000"/>
          <w:lang w:eastAsia="en-US"/>
        </w:rPr>
      </w:pPr>
      <w:r w:rsidRPr="008B5942">
        <w:rPr>
          <w:rFonts w:eastAsiaTheme="minorHAnsi" w:cs="Open Sans"/>
          <w:sz w:val="18"/>
          <w:szCs w:val="18"/>
          <w:u w:color="000000"/>
          <w:lang w:eastAsia="en-US"/>
        </w:rPr>
        <w:t>Room 125, The Law Building</w:t>
      </w:r>
    </w:p>
    <w:p w14:paraId="0348DF9B" w14:textId="77777777" w:rsidR="00E03095" w:rsidRPr="008B5942" w:rsidRDefault="00E03095" w:rsidP="008B5942">
      <w:pPr>
        <w:keepLines w:val="0"/>
        <w:autoSpaceDE w:val="0"/>
        <w:autoSpaceDN w:val="0"/>
        <w:adjustRightInd w:val="0"/>
        <w:spacing w:before="0" w:after="0"/>
        <w:ind w:left="567"/>
        <w:rPr>
          <w:rFonts w:eastAsiaTheme="minorHAnsi" w:cs="Open Sans"/>
          <w:sz w:val="18"/>
          <w:szCs w:val="18"/>
          <w:u w:color="000000"/>
          <w:lang w:eastAsia="en-US"/>
        </w:rPr>
      </w:pPr>
      <w:r w:rsidRPr="008B5942">
        <w:rPr>
          <w:rFonts w:eastAsiaTheme="minorHAnsi" w:cs="Open Sans"/>
          <w:sz w:val="18"/>
          <w:szCs w:val="18"/>
          <w:u w:color="000000"/>
          <w:lang w:eastAsia="en-US"/>
        </w:rPr>
        <w:t>UNSW Sydney NSW 2052</w:t>
      </w:r>
    </w:p>
    <w:p w14:paraId="3DC9760B" w14:textId="2ECBDB61" w:rsidR="00CC57DA" w:rsidRPr="008B5942" w:rsidRDefault="00E03095" w:rsidP="008B5942">
      <w:pPr>
        <w:keepLines w:val="0"/>
        <w:autoSpaceDE w:val="0"/>
        <w:autoSpaceDN w:val="0"/>
        <w:adjustRightInd w:val="0"/>
        <w:spacing w:before="0" w:after="120"/>
        <w:ind w:left="567"/>
        <w:rPr>
          <w:rStyle w:val="Bold"/>
          <w:rFonts w:eastAsiaTheme="minorHAnsi"/>
          <w:b w:val="0"/>
          <w:bCs w:val="0"/>
          <w:sz w:val="18"/>
          <w:szCs w:val="18"/>
          <w:u w:color="000000"/>
          <w:lang w:eastAsia="en-US"/>
        </w:rPr>
      </w:pPr>
      <w:r w:rsidRPr="008B5942">
        <w:rPr>
          <w:rFonts w:eastAsiaTheme="minorHAnsi" w:cs="Open Sans"/>
          <w:sz w:val="18"/>
          <w:szCs w:val="18"/>
          <w:u w:color="000000"/>
          <w:lang w:eastAsia="en-US"/>
        </w:rPr>
        <w:t>Telephone: (02) 9385 1803</w:t>
      </w:r>
      <w:r>
        <w:rPr>
          <w:rFonts w:eastAsiaTheme="minorHAnsi" w:cs="Open Sans"/>
          <w:sz w:val="18"/>
          <w:szCs w:val="18"/>
          <w:u w:color="000000"/>
          <w:lang w:eastAsia="en-US"/>
        </w:rPr>
        <w:br/>
      </w:r>
      <w:r w:rsidRPr="008B5942">
        <w:rPr>
          <w:rFonts w:eastAsiaTheme="minorHAnsi" w:cs="Open Sans"/>
          <w:sz w:val="18"/>
          <w:szCs w:val="18"/>
        </w:rPr>
        <w:t xml:space="preserve">Email: </w:t>
      </w:r>
      <w:hyperlink r:id="rId24" w:history="1">
        <w:r w:rsidRPr="008B5942">
          <w:rPr>
            <w:rStyle w:val="Collegamentoipertestuale"/>
            <w:rFonts w:eastAsiaTheme="minorHAnsi" w:cs="Open Sans"/>
            <w:sz w:val="18"/>
            <w:szCs w:val="18"/>
          </w:rPr>
          <w:t>humanrights@unsw.edu.au</w:t>
        </w:r>
      </w:hyperlink>
    </w:p>
    <w:p w14:paraId="0CC6E3E6" w14:textId="77777777" w:rsidR="00654117" w:rsidRPr="00943A0F" w:rsidRDefault="00654117" w:rsidP="00654117">
      <w:pPr>
        <w:pStyle w:val="CopyrightText"/>
        <w:spacing w:before="0" w:after="0"/>
        <w:contextualSpacing/>
        <w:rPr>
          <w:sz w:val="18"/>
          <w:szCs w:val="18"/>
        </w:rPr>
      </w:pPr>
      <w:r w:rsidRPr="00943A0F">
        <w:rPr>
          <w:rStyle w:val="Bold"/>
          <w:color w:val="000000"/>
          <w:sz w:val="18"/>
          <w:szCs w:val="18"/>
        </w:rPr>
        <w:t>Design and layout:</w:t>
      </w:r>
      <w:r w:rsidRPr="00943A0F">
        <w:rPr>
          <w:sz w:val="18"/>
          <w:szCs w:val="18"/>
        </w:rPr>
        <w:t xml:space="preserve"> Dancingirl Designs</w:t>
      </w:r>
    </w:p>
    <w:p w14:paraId="4521B3B7" w14:textId="7942A5BE" w:rsidR="00654117" w:rsidRPr="00943A0F" w:rsidRDefault="00654117" w:rsidP="00780C8C">
      <w:pPr>
        <w:pStyle w:val="CopyrightText"/>
        <w:rPr>
          <w:sz w:val="18"/>
          <w:szCs w:val="18"/>
          <w:lang w:eastAsia="en-AU"/>
        </w:rPr>
      </w:pPr>
      <w:r w:rsidRPr="00943A0F">
        <w:rPr>
          <w:rStyle w:val="Bold"/>
          <w:color w:val="000000"/>
          <w:sz w:val="18"/>
          <w:szCs w:val="18"/>
        </w:rPr>
        <w:t>Cover image:</w:t>
      </w:r>
      <w:r w:rsidR="00780C8C" w:rsidRPr="00943A0F">
        <w:rPr>
          <w:sz w:val="18"/>
          <w:szCs w:val="18"/>
        </w:rPr>
        <w:t xml:space="preserve"> A</w:t>
      </w:r>
      <w:r w:rsidR="00780C8C" w:rsidRPr="00943A0F">
        <w:rPr>
          <w:sz w:val="18"/>
          <w:szCs w:val="18"/>
          <w:lang w:eastAsia="en-AU"/>
        </w:rPr>
        <w:t>erial view of people at Shibuya Crossing Intersection. Photo by Ryoji Iwata on Unsplash.</w:t>
      </w:r>
    </w:p>
    <w:p w14:paraId="38F8400F" w14:textId="6A534052" w:rsidR="00654117" w:rsidRPr="00943A0F" w:rsidRDefault="00654117" w:rsidP="00654117">
      <w:pPr>
        <w:pStyle w:val="CopyrightText"/>
        <w:rPr>
          <w:sz w:val="18"/>
          <w:szCs w:val="18"/>
        </w:rPr>
      </w:pPr>
      <w:r w:rsidRPr="00943A0F">
        <w:rPr>
          <w:rStyle w:val="Bold"/>
          <w:color w:val="000000"/>
          <w:sz w:val="18"/>
          <w:szCs w:val="18"/>
        </w:rPr>
        <w:t>Internal photography:</w:t>
      </w:r>
      <w:r w:rsidRPr="00943A0F">
        <w:rPr>
          <w:sz w:val="18"/>
          <w:szCs w:val="18"/>
        </w:rPr>
        <w:t xml:space="preserve"> Adobe Stock</w:t>
      </w:r>
    </w:p>
    <w:p w14:paraId="603525A9" w14:textId="2DCCEFDC" w:rsidR="00233C57" w:rsidRPr="008E2C04" w:rsidRDefault="00654117" w:rsidP="00233C57">
      <w:pPr>
        <w:rPr>
          <w:b/>
          <w:bCs/>
          <w:sz w:val="18"/>
          <w:szCs w:val="18"/>
        </w:rPr>
      </w:pPr>
      <w:r w:rsidRPr="00943A0F">
        <w:rPr>
          <w:sz w:val="18"/>
          <w:szCs w:val="18"/>
        </w:rPr>
        <w:t>The Australian Human Rights Commission is Australia’s National Human Rights Institution. It is an independent statutory organisation with responsibility for leading the promotion and protection of human rights in Australia.</w:t>
      </w:r>
      <w:r w:rsidR="00233C57">
        <w:rPr>
          <w:sz w:val="18"/>
          <w:szCs w:val="18"/>
        </w:rPr>
        <w:t xml:space="preserve"> </w:t>
      </w:r>
      <w:r w:rsidR="00233C57" w:rsidRPr="008B5942">
        <w:rPr>
          <w:rFonts w:eastAsiaTheme="minorHAnsi" w:cs="Open Sans"/>
          <w:sz w:val="18"/>
          <w:szCs w:val="18"/>
          <w:u w:color="000000"/>
          <w:lang w:eastAsia="en-US"/>
        </w:rPr>
        <w:t xml:space="preserve">For further information please visit </w:t>
      </w:r>
      <w:r w:rsidR="00233C57" w:rsidRPr="008E2C04">
        <w:rPr>
          <w:rFonts w:eastAsiaTheme="minorHAnsi" w:cs="Open Sans"/>
          <w:b/>
          <w:bCs/>
          <w:sz w:val="18"/>
          <w:szCs w:val="18"/>
          <w:u w:color="000000"/>
          <w:lang w:eastAsia="en-US"/>
        </w:rPr>
        <w:t>https://humanrights.gov.au/</w:t>
      </w:r>
      <w:r w:rsidR="004753BE" w:rsidRPr="00943A0F">
        <w:rPr>
          <w:sz w:val="18"/>
          <w:szCs w:val="18"/>
        </w:rPr>
        <w:t>.</w:t>
      </w:r>
    </w:p>
    <w:p w14:paraId="26BE4B5A" w14:textId="71F29BE8" w:rsidR="00654117" w:rsidRDefault="00654117" w:rsidP="00654117">
      <w:pPr>
        <w:pStyle w:val="CopyrightText"/>
        <w:rPr>
          <w:sz w:val="18"/>
          <w:szCs w:val="18"/>
        </w:rPr>
      </w:pPr>
    </w:p>
    <w:p w14:paraId="7B36CAAD" w14:textId="026D1CA8" w:rsidR="00CC57DA" w:rsidRPr="00CC57DA" w:rsidRDefault="00CC57DA" w:rsidP="008B5942">
      <w:pPr>
        <w:rPr>
          <w:sz w:val="18"/>
          <w:szCs w:val="18"/>
        </w:rPr>
      </w:pPr>
      <w:r w:rsidRPr="008B5942">
        <w:rPr>
          <w:rFonts w:eastAsiaTheme="minorHAnsi" w:cs="Open Sans"/>
          <w:sz w:val="18"/>
          <w:szCs w:val="18"/>
          <w:u w:color="000000"/>
          <w:lang w:eastAsia="en-US"/>
        </w:rPr>
        <w:lastRenderedPageBreak/>
        <w:t xml:space="preserve">The Australian Human Rights Institute is based at UNSW Sydney and aims to deliver interdisciplinary applied research that empowers communities and educates the next generation of human rights leaders. For further information about the Australian Human Rights Institute please visit </w:t>
      </w:r>
      <w:r w:rsidR="004753BE" w:rsidRPr="004753BE">
        <w:rPr>
          <w:rFonts w:eastAsiaTheme="minorHAnsi" w:cs="Open Sans"/>
          <w:sz w:val="18"/>
          <w:szCs w:val="18"/>
          <w:u w:color="000000"/>
          <w:lang w:eastAsia="en-US"/>
        </w:rPr>
        <w:t>https://www.humanrights.unsw.edu.au</w:t>
      </w:r>
      <w:r w:rsidR="004753BE" w:rsidRPr="00943A0F">
        <w:rPr>
          <w:sz w:val="18"/>
          <w:szCs w:val="18"/>
        </w:rPr>
        <w:t>.</w:t>
      </w:r>
    </w:p>
    <w:p w14:paraId="6D5D959B" w14:textId="14E0B8DF" w:rsidR="00654117" w:rsidRPr="00943A0F" w:rsidRDefault="00654117" w:rsidP="00654117">
      <w:pPr>
        <w:pStyle w:val="CopyrightText"/>
        <w:rPr>
          <w:rStyle w:val="Enfasigrassetto"/>
          <w:sz w:val="18"/>
          <w:szCs w:val="18"/>
        </w:rPr>
      </w:pPr>
      <w:r w:rsidRPr="00943A0F">
        <w:rPr>
          <w:rStyle w:val="Enfasigrassetto"/>
          <w:sz w:val="18"/>
          <w:szCs w:val="18"/>
        </w:rPr>
        <w:t>Acknowledgements</w:t>
      </w:r>
    </w:p>
    <w:p w14:paraId="7EE7B831" w14:textId="6CC00A95" w:rsidR="00D45A42" w:rsidRDefault="00FE5712" w:rsidP="00A76FD6">
      <w:pPr>
        <w:pStyle w:val="CopyrightText"/>
        <w:spacing w:after="113"/>
        <w:rPr>
          <w:color w:val="000000" w:themeColor="text1"/>
          <w:sz w:val="18"/>
          <w:szCs w:val="18"/>
        </w:rPr>
      </w:pPr>
      <w:r w:rsidRPr="00943A0F">
        <w:rPr>
          <w:rStyle w:val="Enfasigrassetto"/>
          <w:b w:val="0"/>
          <w:bCs w:val="0"/>
          <w:sz w:val="18"/>
          <w:szCs w:val="18"/>
        </w:rPr>
        <w:t xml:space="preserve">Authors: </w:t>
      </w:r>
      <w:r w:rsidR="3345696A" w:rsidRPr="00943A0F">
        <w:rPr>
          <w:rStyle w:val="Enfasigrassetto"/>
          <w:b w:val="0"/>
          <w:bCs w:val="0"/>
          <w:sz w:val="18"/>
          <w:szCs w:val="18"/>
        </w:rPr>
        <w:t xml:space="preserve">Lauren Zanetti, </w:t>
      </w:r>
      <w:r w:rsidRPr="00943A0F">
        <w:rPr>
          <w:rStyle w:val="Enfasigrassetto"/>
          <w:b w:val="0"/>
          <w:bCs w:val="0"/>
          <w:sz w:val="18"/>
          <w:szCs w:val="18"/>
        </w:rPr>
        <w:t>Sarah McGrath</w:t>
      </w:r>
      <w:r w:rsidR="1125E64E" w:rsidRPr="00943A0F">
        <w:rPr>
          <w:rStyle w:val="Enfasigrassetto"/>
          <w:b w:val="0"/>
          <w:bCs w:val="0"/>
          <w:sz w:val="18"/>
          <w:szCs w:val="18"/>
        </w:rPr>
        <w:t xml:space="preserve"> and</w:t>
      </w:r>
      <w:r w:rsidR="005D75AD" w:rsidRPr="00943A0F">
        <w:rPr>
          <w:rStyle w:val="Enfasigrassetto"/>
          <w:b w:val="0"/>
          <w:bCs w:val="0"/>
          <w:sz w:val="18"/>
          <w:szCs w:val="18"/>
        </w:rPr>
        <w:t xml:space="preserve"> Professor</w:t>
      </w:r>
      <w:r w:rsidRPr="00943A0F">
        <w:rPr>
          <w:rStyle w:val="Enfasigrassetto"/>
          <w:b w:val="0"/>
          <w:bCs w:val="0"/>
          <w:sz w:val="18"/>
          <w:szCs w:val="18"/>
        </w:rPr>
        <w:t xml:space="preserve"> Justine Nolan</w:t>
      </w:r>
      <w:r w:rsidR="13028CAE" w:rsidRPr="00943A0F">
        <w:rPr>
          <w:rStyle w:val="Enfasigrassetto"/>
          <w:b w:val="0"/>
          <w:bCs w:val="0"/>
          <w:sz w:val="18"/>
          <w:szCs w:val="18"/>
        </w:rPr>
        <w:t>.</w:t>
      </w:r>
      <w:r w:rsidRPr="00943A0F">
        <w:rPr>
          <w:rStyle w:val="Enfasigrassetto"/>
          <w:b w:val="0"/>
          <w:bCs w:val="0"/>
          <w:sz w:val="18"/>
          <w:szCs w:val="18"/>
        </w:rPr>
        <w:t xml:space="preserve"> </w:t>
      </w:r>
      <w:r w:rsidR="00654117" w:rsidRPr="00943A0F">
        <w:rPr>
          <w:color w:val="000000" w:themeColor="text1"/>
          <w:sz w:val="18"/>
          <w:szCs w:val="18"/>
        </w:rPr>
        <w:t xml:space="preserve">The Australian Human Rights Commission </w:t>
      </w:r>
      <w:r w:rsidRPr="00943A0F">
        <w:rPr>
          <w:color w:val="000000" w:themeColor="text1"/>
          <w:sz w:val="18"/>
          <w:szCs w:val="18"/>
        </w:rPr>
        <w:t xml:space="preserve">also </w:t>
      </w:r>
      <w:r w:rsidR="00654117" w:rsidRPr="00943A0F">
        <w:rPr>
          <w:color w:val="000000" w:themeColor="text1"/>
          <w:sz w:val="18"/>
          <w:szCs w:val="18"/>
        </w:rPr>
        <w:t>wishes to acknowledge the contribution of the following staff</w:t>
      </w:r>
      <w:r w:rsidR="00954469" w:rsidRPr="00943A0F">
        <w:rPr>
          <w:color w:val="000000" w:themeColor="text1"/>
          <w:sz w:val="18"/>
          <w:szCs w:val="18"/>
        </w:rPr>
        <w:t xml:space="preserve"> and Commissioners</w:t>
      </w:r>
      <w:r w:rsidR="00654117" w:rsidRPr="00943A0F">
        <w:rPr>
          <w:color w:val="000000" w:themeColor="text1"/>
          <w:sz w:val="18"/>
          <w:szCs w:val="18"/>
        </w:rPr>
        <w:t>:</w:t>
      </w:r>
      <w:r w:rsidR="41217AFB" w:rsidRPr="00943A0F">
        <w:rPr>
          <w:color w:val="000000" w:themeColor="text1"/>
          <w:sz w:val="18"/>
          <w:szCs w:val="18"/>
        </w:rPr>
        <w:t xml:space="preserve"> </w:t>
      </w:r>
      <w:r w:rsidR="00654117" w:rsidRPr="00943A0F">
        <w:rPr>
          <w:color w:val="000000" w:themeColor="text1"/>
          <w:sz w:val="18"/>
          <w:szCs w:val="18"/>
        </w:rPr>
        <w:t>Kate</w:t>
      </w:r>
      <w:r w:rsidR="00E752C2">
        <w:rPr>
          <w:color w:val="000000" w:themeColor="text1"/>
          <w:sz w:val="18"/>
          <w:szCs w:val="18"/>
        </w:rPr>
        <w:t> </w:t>
      </w:r>
      <w:r w:rsidR="00654117" w:rsidRPr="00943A0F">
        <w:rPr>
          <w:color w:val="000000" w:themeColor="text1"/>
          <w:sz w:val="18"/>
          <w:szCs w:val="18"/>
        </w:rPr>
        <w:t>Griffiths,</w:t>
      </w:r>
      <w:r w:rsidR="00E32817" w:rsidRPr="00943A0F">
        <w:rPr>
          <w:color w:val="000000" w:themeColor="text1"/>
          <w:sz w:val="18"/>
          <w:szCs w:val="18"/>
        </w:rPr>
        <w:t xml:space="preserve"> D</w:t>
      </w:r>
      <w:r w:rsidR="003F6DC2" w:rsidRPr="00943A0F">
        <w:rPr>
          <w:color w:val="000000" w:themeColor="text1"/>
          <w:sz w:val="18"/>
          <w:szCs w:val="18"/>
        </w:rPr>
        <w:t>ivashna Govender</w:t>
      </w:r>
      <w:r w:rsidR="5073055E" w:rsidRPr="00943A0F">
        <w:rPr>
          <w:color w:val="000000" w:themeColor="text1"/>
          <w:sz w:val="18"/>
          <w:szCs w:val="18"/>
        </w:rPr>
        <w:t xml:space="preserve">, Nick Devereaux, Libby Gun, Natasha de Silva, </w:t>
      </w:r>
      <w:r w:rsidR="2F4B0D51" w:rsidRPr="00943A0F">
        <w:rPr>
          <w:color w:val="000000" w:themeColor="text1"/>
          <w:sz w:val="18"/>
          <w:szCs w:val="18"/>
        </w:rPr>
        <w:t>Emeritus Professor Rosalind Croucher AM and June Oscar AO</w:t>
      </w:r>
      <w:r w:rsidR="003F6DC2" w:rsidRPr="00943A0F">
        <w:rPr>
          <w:color w:val="000000" w:themeColor="text1"/>
          <w:sz w:val="18"/>
          <w:szCs w:val="18"/>
        </w:rPr>
        <w:t>.</w:t>
      </w:r>
    </w:p>
    <w:p w14:paraId="1FCA92D9" w14:textId="39704681" w:rsidR="00943A0F" w:rsidRDefault="00943A0F">
      <w:pPr>
        <w:keepLines w:val="0"/>
        <w:spacing w:before="0" w:after="0"/>
        <w:rPr>
          <w:rFonts w:eastAsiaTheme="minorHAnsi" w:cs="Open Sans"/>
          <w:color w:val="000000" w:themeColor="text1"/>
          <w:sz w:val="18"/>
          <w:szCs w:val="18"/>
          <w:u w:color="000000"/>
          <w:lang w:eastAsia="en-US"/>
        </w:rPr>
      </w:pPr>
      <w:r>
        <w:rPr>
          <w:color w:val="000000" w:themeColor="text1"/>
          <w:sz w:val="18"/>
          <w:szCs w:val="18"/>
        </w:rPr>
        <w:br w:type="page"/>
      </w:r>
    </w:p>
    <w:p w14:paraId="0C213227" w14:textId="5730B9AE" w:rsidR="00892959" w:rsidRPr="000C078D" w:rsidRDefault="000B5B68" w:rsidP="00291D0F">
      <w:pPr>
        <w:pStyle w:val="Titolosommario"/>
      </w:pPr>
      <w:r w:rsidRPr="000C078D">
        <w:lastRenderedPageBreak/>
        <w:t>Contents</w:t>
      </w:r>
    </w:p>
    <w:p w14:paraId="09684276" w14:textId="6E61AEDD" w:rsidR="00366E00" w:rsidRDefault="000B5B68">
      <w:pPr>
        <w:pStyle w:val="Sommario1"/>
        <w:rPr>
          <w:rFonts w:asciiTheme="minorHAnsi" w:eastAsiaTheme="minorEastAsia" w:hAnsiTheme="minorHAnsi" w:cstheme="minorBidi"/>
          <w:b w:val="0"/>
          <w:lang w:val="it-IT" w:eastAsia="it-IT"/>
        </w:rPr>
      </w:pPr>
      <w:r w:rsidRPr="000C078D">
        <w:rPr>
          <w:rFonts w:cs="Open Sans"/>
          <w:b w:val="0"/>
          <w:bCs/>
        </w:rPr>
        <w:fldChar w:fldCharType="begin"/>
      </w:r>
      <w:r w:rsidRPr="000C078D">
        <w:rPr>
          <w:rFonts w:cs="Open Sans"/>
          <w:b w:val="0"/>
          <w:bCs/>
        </w:rPr>
        <w:instrText xml:space="preserve"> TOC \o "1-3" \h \z \u </w:instrText>
      </w:r>
      <w:r w:rsidRPr="000C078D">
        <w:rPr>
          <w:rFonts w:cs="Open Sans"/>
          <w:b w:val="0"/>
          <w:bCs/>
        </w:rPr>
        <w:fldChar w:fldCharType="separate"/>
      </w:r>
      <w:hyperlink w:anchor="_Toc83153480" w:history="1">
        <w:r w:rsidR="00366E00" w:rsidRPr="0086090A">
          <w:rPr>
            <w:rStyle w:val="Collegamentoipertestuale"/>
            <w:rFonts w:cs="Open Sans"/>
          </w:rPr>
          <w:t>List of abbreviations</w:t>
        </w:r>
        <w:r w:rsidR="00366E00">
          <w:rPr>
            <w:webHidden/>
          </w:rPr>
          <w:tab/>
        </w:r>
        <w:r w:rsidR="00366E00">
          <w:rPr>
            <w:webHidden/>
          </w:rPr>
          <w:fldChar w:fldCharType="begin"/>
        </w:r>
        <w:r w:rsidR="00366E00">
          <w:rPr>
            <w:webHidden/>
          </w:rPr>
          <w:instrText xml:space="preserve"> PAGEREF _Toc83153480 \h </w:instrText>
        </w:r>
        <w:r w:rsidR="00366E00">
          <w:rPr>
            <w:webHidden/>
          </w:rPr>
        </w:r>
        <w:r w:rsidR="00366E00">
          <w:rPr>
            <w:webHidden/>
          </w:rPr>
          <w:fldChar w:fldCharType="separate"/>
        </w:r>
        <w:r w:rsidR="00366E00">
          <w:rPr>
            <w:webHidden/>
          </w:rPr>
          <w:t>7</w:t>
        </w:r>
        <w:r w:rsidR="00366E00">
          <w:rPr>
            <w:webHidden/>
          </w:rPr>
          <w:fldChar w:fldCharType="end"/>
        </w:r>
      </w:hyperlink>
    </w:p>
    <w:p w14:paraId="7FCA4C01" w14:textId="208C61A7" w:rsidR="00366E00" w:rsidRDefault="00366E00">
      <w:pPr>
        <w:pStyle w:val="Sommario1"/>
        <w:rPr>
          <w:rFonts w:asciiTheme="minorHAnsi" w:eastAsiaTheme="minorEastAsia" w:hAnsiTheme="minorHAnsi" w:cstheme="minorBidi"/>
          <w:b w:val="0"/>
          <w:lang w:val="it-IT" w:eastAsia="it-IT"/>
        </w:rPr>
      </w:pPr>
      <w:hyperlink w:anchor="_Toc83153481" w:history="1">
        <w:r w:rsidRPr="0086090A">
          <w:rPr>
            <w:rStyle w:val="Collegamentoipertestuale"/>
            <w:rFonts w:cs="Open Sans"/>
          </w:rPr>
          <w:t>Executive Summary</w:t>
        </w:r>
        <w:r>
          <w:rPr>
            <w:webHidden/>
          </w:rPr>
          <w:tab/>
        </w:r>
        <w:r>
          <w:rPr>
            <w:webHidden/>
          </w:rPr>
          <w:fldChar w:fldCharType="begin"/>
        </w:r>
        <w:r>
          <w:rPr>
            <w:webHidden/>
          </w:rPr>
          <w:instrText xml:space="preserve"> PAGEREF _Toc83153481 \h </w:instrText>
        </w:r>
        <w:r>
          <w:rPr>
            <w:webHidden/>
          </w:rPr>
        </w:r>
        <w:r>
          <w:rPr>
            <w:webHidden/>
          </w:rPr>
          <w:fldChar w:fldCharType="separate"/>
        </w:r>
        <w:r>
          <w:rPr>
            <w:webHidden/>
          </w:rPr>
          <w:t>8</w:t>
        </w:r>
        <w:r>
          <w:rPr>
            <w:webHidden/>
          </w:rPr>
          <w:fldChar w:fldCharType="end"/>
        </w:r>
      </w:hyperlink>
    </w:p>
    <w:p w14:paraId="0ED2C9D6" w14:textId="52A62C3E" w:rsidR="00366E00" w:rsidRDefault="00366E00">
      <w:pPr>
        <w:pStyle w:val="Sommario1"/>
        <w:rPr>
          <w:rFonts w:asciiTheme="minorHAnsi" w:eastAsiaTheme="minorEastAsia" w:hAnsiTheme="minorHAnsi" w:cstheme="minorBidi"/>
          <w:b w:val="0"/>
          <w:lang w:val="it-IT" w:eastAsia="it-IT"/>
        </w:rPr>
      </w:pPr>
      <w:hyperlink w:anchor="_Toc83153482" w:history="1">
        <w:r w:rsidRPr="0086090A">
          <w:rPr>
            <w:rStyle w:val="Collegamentoipertestuale"/>
          </w:rPr>
          <w:t>A call to action</w:t>
        </w:r>
        <w:r>
          <w:rPr>
            <w:webHidden/>
          </w:rPr>
          <w:tab/>
        </w:r>
        <w:r>
          <w:rPr>
            <w:webHidden/>
          </w:rPr>
          <w:fldChar w:fldCharType="begin"/>
        </w:r>
        <w:r>
          <w:rPr>
            <w:webHidden/>
          </w:rPr>
          <w:instrText xml:space="preserve"> PAGEREF _Toc83153482 \h </w:instrText>
        </w:r>
        <w:r>
          <w:rPr>
            <w:webHidden/>
          </w:rPr>
        </w:r>
        <w:r>
          <w:rPr>
            <w:webHidden/>
          </w:rPr>
          <w:fldChar w:fldCharType="separate"/>
        </w:r>
        <w:r>
          <w:rPr>
            <w:webHidden/>
          </w:rPr>
          <w:t>10</w:t>
        </w:r>
        <w:r>
          <w:rPr>
            <w:webHidden/>
          </w:rPr>
          <w:fldChar w:fldCharType="end"/>
        </w:r>
      </w:hyperlink>
    </w:p>
    <w:p w14:paraId="4795D9CE" w14:textId="39879C06" w:rsidR="00366E00" w:rsidRDefault="00366E00">
      <w:pPr>
        <w:pStyle w:val="Sommario1"/>
        <w:rPr>
          <w:rFonts w:asciiTheme="minorHAnsi" w:eastAsiaTheme="minorEastAsia" w:hAnsiTheme="minorHAnsi" w:cstheme="minorBidi"/>
          <w:b w:val="0"/>
          <w:lang w:val="it-IT" w:eastAsia="it-IT"/>
        </w:rPr>
      </w:pPr>
      <w:hyperlink w:anchor="_Toc83153483" w:history="1">
        <w:r w:rsidRPr="0086090A">
          <w:rPr>
            <w:rStyle w:val="Collegamentoipertestuale"/>
            <w:rFonts w:cs="Open Sans"/>
          </w:rPr>
          <w:t>1</w:t>
        </w:r>
        <w:r>
          <w:rPr>
            <w:rFonts w:asciiTheme="minorHAnsi" w:eastAsiaTheme="minorEastAsia" w:hAnsiTheme="minorHAnsi" w:cstheme="minorBidi"/>
            <w:b w:val="0"/>
            <w:lang w:val="it-IT" w:eastAsia="it-IT"/>
          </w:rPr>
          <w:tab/>
        </w:r>
        <w:r w:rsidRPr="0086090A">
          <w:rPr>
            <w:rStyle w:val="Collegamentoipertestuale"/>
            <w:rFonts w:cs="Open Sans"/>
          </w:rPr>
          <w:t>Introduction</w:t>
        </w:r>
        <w:r>
          <w:rPr>
            <w:webHidden/>
          </w:rPr>
          <w:tab/>
        </w:r>
        <w:r>
          <w:rPr>
            <w:webHidden/>
          </w:rPr>
          <w:fldChar w:fldCharType="begin"/>
        </w:r>
        <w:r>
          <w:rPr>
            <w:webHidden/>
          </w:rPr>
          <w:instrText xml:space="preserve"> PAGEREF _Toc83153483 \h </w:instrText>
        </w:r>
        <w:r>
          <w:rPr>
            <w:webHidden/>
          </w:rPr>
        </w:r>
        <w:r>
          <w:rPr>
            <w:webHidden/>
          </w:rPr>
          <w:fldChar w:fldCharType="separate"/>
        </w:r>
        <w:r>
          <w:rPr>
            <w:webHidden/>
          </w:rPr>
          <w:t>12</w:t>
        </w:r>
        <w:r>
          <w:rPr>
            <w:webHidden/>
          </w:rPr>
          <w:fldChar w:fldCharType="end"/>
        </w:r>
      </w:hyperlink>
    </w:p>
    <w:p w14:paraId="5AD17D1D" w14:textId="3E1BC598" w:rsidR="00366E00" w:rsidRDefault="00366E00">
      <w:pPr>
        <w:pStyle w:val="Sommario2"/>
        <w:tabs>
          <w:tab w:val="left" w:pos="1440"/>
        </w:tabs>
        <w:rPr>
          <w:rFonts w:asciiTheme="minorHAnsi" w:eastAsiaTheme="minorEastAsia" w:hAnsiTheme="minorHAnsi" w:cstheme="minorBidi"/>
          <w:lang w:val="it-IT" w:eastAsia="it-IT"/>
        </w:rPr>
      </w:pPr>
      <w:hyperlink w:anchor="_Toc83153484" w:history="1">
        <w:r w:rsidRPr="0086090A">
          <w:rPr>
            <w:rStyle w:val="Collegamentoipertestuale"/>
            <w:rFonts w:cs="Open Sans"/>
            <w:lang w:val="en-US"/>
          </w:rPr>
          <w:t>1.1</w:t>
        </w:r>
        <w:r>
          <w:rPr>
            <w:rFonts w:asciiTheme="minorHAnsi" w:eastAsiaTheme="minorEastAsia" w:hAnsiTheme="minorHAnsi" w:cstheme="minorBidi"/>
            <w:lang w:val="it-IT" w:eastAsia="it-IT"/>
          </w:rPr>
          <w:tab/>
        </w:r>
        <w:r w:rsidRPr="0086090A">
          <w:rPr>
            <w:rStyle w:val="Collegamentoipertestuale"/>
            <w:rFonts w:cs="Open Sans"/>
            <w:lang w:val="en-US"/>
          </w:rPr>
          <w:t>Report overview</w:t>
        </w:r>
        <w:r>
          <w:rPr>
            <w:webHidden/>
          </w:rPr>
          <w:tab/>
        </w:r>
        <w:r>
          <w:rPr>
            <w:webHidden/>
          </w:rPr>
          <w:fldChar w:fldCharType="begin"/>
        </w:r>
        <w:r>
          <w:rPr>
            <w:webHidden/>
          </w:rPr>
          <w:instrText xml:space="preserve"> PAGEREF _Toc83153484 \h </w:instrText>
        </w:r>
        <w:r>
          <w:rPr>
            <w:webHidden/>
          </w:rPr>
        </w:r>
        <w:r>
          <w:rPr>
            <w:webHidden/>
          </w:rPr>
          <w:fldChar w:fldCharType="separate"/>
        </w:r>
        <w:r>
          <w:rPr>
            <w:webHidden/>
          </w:rPr>
          <w:t>13</w:t>
        </w:r>
        <w:r>
          <w:rPr>
            <w:webHidden/>
          </w:rPr>
          <w:fldChar w:fldCharType="end"/>
        </w:r>
      </w:hyperlink>
    </w:p>
    <w:p w14:paraId="31B9B41A" w14:textId="222F1907" w:rsidR="00366E00" w:rsidRDefault="00366E00">
      <w:pPr>
        <w:pStyle w:val="Sommario1"/>
        <w:rPr>
          <w:rFonts w:asciiTheme="minorHAnsi" w:eastAsiaTheme="minorEastAsia" w:hAnsiTheme="minorHAnsi" w:cstheme="minorBidi"/>
          <w:b w:val="0"/>
          <w:lang w:val="it-IT" w:eastAsia="it-IT"/>
        </w:rPr>
      </w:pPr>
      <w:hyperlink w:anchor="_Toc83153485" w:history="1">
        <w:r w:rsidRPr="0086090A">
          <w:rPr>
            <w:rStyle w:val="Collegamentoipertestuale"/>
            <w:rFonts w:cs="Open Sans"/>
          </w:rPr>
          <w:t>2</w:t>
        </w:r>
        <w:r>
          <w:rPr>
            <w:rFonts w:asciiTheme="minorHAnsi" w:eastAsiaTheme="minorEastAsia" w:hAnsiTheme="minorHAnsi" w:cstheme="minorBidi"/>
            <w:b w:val="0"/>
            <w:lang w:val="it-IT" w:eastAsia="it-IT"/>
          </w:rPr>
          <w:tab/>
        </w:r>
        <w:r w:rsidRPr="0086090A">
          <w:rPr>
            <w:rStyle w:val="Collegamentoipertestuale"/>
            <w:rFonts w:cs="Open Sans"/>
          </w:rPr>
          <w:t>The UN Guiding Principles on Business and Human Rights</w:t>
        </w:r>
        <w:r>
          <w:rPr>
            <w:webHidden/>
          </w:rPr>
          <w:tab/>
        </w:r>
        <w:r>
          <w:rPr>
            <w:webHidden/>
          </w:rPr>
          <w:fldChar w:fldCharType="begin"/>
        </w:r>
        <w:r>
          <w:rPr>
            <w:webHidden/>
          </w:rPr>
          <w:instrText xml:space="preserve"> PAGEREF _Toc83153485 \h </w:instrText>
        </w:r>
        <w:r>
          <w:rPr>
            <w:webHidden/>
          </w:rPr>
        </w:r>
        <w:r>
          <w:rPr>
            <w:webHidden/>
          </w:rPr>
          <w:fldChar w:fldCharType="separate"/>
        </w:r>
        <w:r>
          <w:rPr>
            <w:webHidden/>
          </w:rPr>
          <w:t>15</w:t>
        </w:r>
        <w:r>
          <w:rPr>
            <w:webHidden/>
          </w:rPr>
          <w:fldChar w:fldCharType="end"/>
        </w:r>
      </w:hyperlink>
    </w:p>
    <w:p w14:paraId="3C3F18DF" w14:textId="2D7DC91D" w:rsidR="00366E00" w:rsidRDefault="00366E00">
      <w:pPr>
        <w:pStyle w:val="Sommario2"/>
        <w:tabs>
          <w:tab w:val="left" w:pos="1440"/>
        </w:tabs>
        <w:rPr>
          <w:rFonts w:asciiTheme="minorHAnsi" w:eastAsiaTheme="minorEastAsia" w:hAnsiTheme="minorHAnsi" w:cstheme="minorBidi"/>
          <w:lang w:val="it-IT" w:eastAsia="it-IT"/>
        </w:rPr>
      </w:pPr>
      <w:hyperlink w:anchor="_Toc83153486" w:history="1">
        <w:r w:rsidRPr="0086090A">
          <w:rPr>
            <w:rStyle w:val="Collegamentoipertestuale"/>
            <w:rFonts w:cs="Open Sans"/>
          </w:rPr>
          <w:t>2.1</w:t>
        </w:r>
        <w:r>
          <w:rPr>
            <w:rFonts w:asciiTheme="minorHAnsi" w:eastAsiaTheme="minorEastAsia" w:hAnsiTheme="minorHAnsi" w:cstheme="minorBidi"/>
            <w:lang w:val="it-IT" w:eastAsia="it-IT"/>
          </w:rPr>
          <w:tab/>
        </w:r>
        <w:r w:rsidRPr="0086090A">
          <w:rPr>
            <w:rStyle w:val="Collegamentoipertestuale"/>
            <w:rFonts w:cs="Open Sans"/>
          </w:rPr>
          <w:t>Pillar I: The State duty to protect human rights</w:t>
        </w:r>
        <w:r>
          <w:rPr>
            <w:webHidden/>
          </w:rPr>
          <w:tab/>
        </w:r>
        <w:r>
          <w:rPr>
            <w:webHidden/>
          </w:rPr>
          <w:fldChar w:fldCharType="begin"/>
        </w:r>
        <w:r>
          <w:rPr>
            <w:webHidden/>
          </w:rPr>
          <w:instrText xml:space="preserve"> PAGEREF _Toc83153486 \h </w:instrText>
        </w:r>
        <w:r>
          <w:rPr>
            <w:webHidden/>
          </w:rPr>
        </w:r>
        <w:r>
          <w:rPr>
            <w:webHidden/>
          </w:rPr>
          <w:fldChar w:fldCharType="separate"/>
        </w:r>
        <w:r>
          <w:rPr>
            <w:webHidden/>
          </w:rPr>
          <w:t>16</w:t>
        </w:r>
        <w:r>
          <w:rPr>
            <w:webHidden/>
          </w:rPr>
          <w:fldChar w:fldCharType="end"/>
        </w:r>
      </w:hyperlink>
    </w:p>
    <w:p w14:paraId="5BA9EB2B" w14:textId="738684CB" w:rsidR="00366E00" w:rsidRDefault="00366E00">
      <w:pPr>
        <w:pStyle w:val="Sommario2"/>
        <w:tabs>
          <w:tab w:val="left" w:pos="1440"/>
        </w:tabs>
        <w:rPr>
          <w:rFonts w:asciiTheme="minorHAnsi" w:eastAsiaTheme="minorEastAsia" w:hAnsiTheme="minorHAnsi" w:cstheme="minorBidi"/>
          <w:lang w:val="it-IT" w:eastAsia="it-IT"/>
        </w:rPr>
      </w:pPr>
      <w:hyperlink w:anchor="_Toc83153487" w:history="1">
        <w:r w:rsidRPr="0086090A">
          <w:rPr>
            <w:rStyle w:val="Collegamentoipertestuale"/>
            <w:rFonts w:cs="Open Sans"/>
          </w:rPr>
          <w:t>2.2</w:t>
        </w:r>
        <w:r>
          <w:rPr>
            <w:rFonts w:asciiTheme="minorHAnsi" w:eastAsiaTheme="minorEastAsia" w:hAnsiTheme="minorHAnsi" w:cstheme="minorBidi"/>
            <w:lang w:val="it-IT" w:eastAsia="it-IT"/>
          </w:rPr>
          <w:tab/>
        </w:r>
        <w:r w:rsidRPr="0086090A">
          <w:rPr>
            <w:rStyle w:val="Collegamentoipertestuale"/>
            <w:rFonts w:cs="Open Sans"/>
          </w:rPr>
          <w:t>Pillar II: The business responsibility to respect human rights</w:t>
        </w:r>
        <w:r>
          <w:rPr>
            <w:webHidden/>
          </w:rPr>
          <w:tab/>
        </w:r>
        <w:r>
          <w:rPr>
            <w:webHidden/>
          </w:rPr>
          <w:fldChar w:fldCharType="begin"/>
        </w:r>
        <w:r>
          <w:rPr>
            <w:webHidden/>
          </w:rPr>
          <w:instrText xml:space="preserve"> PAGEREF _Toc83153487 \h </w:instrText>
        </w:r>
        <w:r>
          <w:rPr>
            <w:webHidden/>
          </w:rPr>
        </w:r>
        <w:r>
          <w:rPr>
            <w:webHidden/>
          </w:rPr>
          <w:fldChar w:fldCharType="separate"/>
        </w:r>
        <w:r>
          <w:rPr>
            <w:webHidden/>
          </w:rPr>
          <w:t>16</w:t>
        </w:r>
        <w:r>
          <w:rPr>
            <w:webHidden/>
          </w:rPr>
          <w:fldChar w:fldCharType="end"/>
        </w:r>
      </w:hyperlink>
    </w:p>
    <w:p w14:paraId="20AFA764" w14:textId="4766CDB7" w:rsidR="00366E00" w:rsidRDefault="00366E00">
      <w:pPr>
        <w:pStyle w:val="Sommario2"/>
        <w:tabs>
          <w:tab w:val="left" w:pos="1440"/>
        </w:tabs>
        <w:rPr>
          <w:rFonts w:asciiTheme="minorHAnsi" w:eastAsiaTheme="minorEastAsia" w:hAnsiTheme="minorHAnsi" w:cstheme="minorBidi"/>
          <w:lang w:val="it-IT" w:eastAsia="it-IT"/>
        </w:rPr>
      </w:pPr>
      <w:hyperlink w:anchor="_Toc83153488" w:history="1">
        <w:r w:rsidRPr="0086090A">
          <w:rPr>
            <w:rStyle w:val="Collegamentoipertestuale"/>
            <w:rFonts w:cs="Open Sans"/>
          </w:rPr>
          <w:t>2.3</w:t>
        </w:r>
        <w:r>
          <w:rPr>
            <w:rFonts w:asciiTheme="minorHAnsi" w:eastAsiaTheme="minorEastAsia" w:hAnsiTheme="minorHAnsi" w:cstheme="minorBidi"/>
            <w:lang w:val="it-IT" w:eastAsia="it-IT"/>
          </w:rPr>
          <w:tab/>
        </w:r>
        <w:r w:rsidRPr="0086090A">
          <w:rPr>
            <w:rStyle w:val="Collegamentoipertestuale"/>
            <w:rFonts w:cs="Open Sans"/>
          </w:rPr>
          <w:t>Pillar III: Access to remedy</w:t>
        </w:r>
        <w:r>
          <w:rPr>
            <w:webHidden/>
          </w:rPr>
          <w:tab/>
        </w:r>
        <w:r>
          <w:rPr>
            <w:webHidden/>
          </w:rPr>
          <w:fldChar w:fldCharType="begin"/>
        </w:r>
        <w:r>
          <w:rPr>
            <w:webHidden/>
          </w:rPr>
          <w:instrText xml:space="preserve"> PAGEREF _Toc83153488 \h </w:instrText>
        </w:r>
        <w:r>
          <w:rPr>
            <w:webHidden/>
          </w:rPr>
        </w:r>
        <w:r>
          <w:rPr>
            <w:webHidden/>
          </w:rPr>
          <w:fldChar w:fldCharType="separate"/>
        </w:r>
        <w:r>
          <w:rPr>
            <w:webHidden/>
          </w:rPr>
          <w:t>17</w:t>
        </w:r>
        <w:r>
          <w:rPr>
            <w:webHidden/>
          </w:rPr>
          <w:fldChar w:fldCharType="end"/>
        </w:r>
      </w:hyperlink>
    </w:p>
    <w:p w14:paraId="0DB567D8" w14:textId="0455391B" w:rsidR="00366E00" w:rsidRDefault="00366E00">
      <w:pPr>
        <w:pStyle w:val="Sommario2"/>
        <w:tabs>
          <w:tab w:val="left" w:pos="1440"/>
        </w:tabs>
        <w:rPr>
          <w:rFonts w:asciiTheme="minorHAnsi" w:eastAsiaTheme="minorEastAsia" w:hAnsiTheme="minorHAnsi" w:cstheme="minorBidi"/>
          <w:lang w:val="it-IT" w:eastAsia="it-IT"/>
        </w:rPr>
      </w:pPr>
      <w:hyperlink w:anchor="_Toc83153489" w:history="1">
        <w:r w:rsidRPr="0086090A">
          <w:rPr>
            <w:rStyle w:val="Collegamentoipertestuale"/>
            <w:rFonts w:cs="Open Sans"/>
          </w:rPr>
          <w:t>2.4</w:t>
        </w:r>
        <w:r>
          <w:rPr>
            <w:rFonts w:asciiTheme="minorHAnsi" w:eastAsiaTheme="minorEastAsia" w:hAnsiTheme="minorHAnsi" w:cstheme="minorBidi"/>
            <w:lang w:val="it-IT" w:eastAsia="it-IT"/>
          </w:rPr>
          <w:tab/>
        </w:r>
        <w:r w:rsidRPr="0086090A">
          <w:rPr>
            <w:rStyle w:val="Collegamentoipertestuale"/>
          </w:rPr>
          <w:t>The relationship between the UN Guiding Principles on Business and Human Rights and other international standards</w:t>
        </w:r>
        <w:r>
          <w:rPr>
            <w:webHidden/>
          </w:rPr>
          <w:tab/>
        </w:r>
        <w:r>
          <w:rPr>
            <w:webHidden/>
          </w:rPr>
          <w:fldChar w:fldCharType="begin"/>
        </w:r>
        <w:r>
          <w:rPr>
            <w:webHidden/>
          </w:rPr>
          <w:instrText xml:space="preserve"> PAGEREF _Toc83153489 \h </w:instrText>
        </w:r>
        <w:r>
          <w:rPr>
            <w:webHidden/>
          </w:rPr>
        </w:r>
        <w:r>
          <w:rPr>
            <w:webHidden/>
          </w:rPr>
          <w:fldChar w:fldCharType="separate"/>
        </w:r>
        <w:r>
          <w:rPr>
            <w:webHidden/>
          </w:rPr>
          <w:t>18</w:t>
        </w:r>
        <w:r>
          <w:rPr>
            <w:webHidden/>
          </w:rPr>
          <w:fldChar w:fldCharType="end"/>
        </w:r>
      </w:hyperlink>
    </w:p>
    <w:p w14:paraId="035D8C02" w14:textId="6E002F9D" w:rsidR="00366E00" w:rsidRDefault="00366E00">
      <w:pPr>
        <w:pStyle w:val="Sommario3"/>
        <w:tabs>
          <w:tab w:val="left" w:pos="2160"/>
        </w:tabs>
        <w:rPr>
          <w:rFonts w:asciiTheme="minorHAnsi" w:eastAsiaTheme="minorEastAsia" w:hAnsiTheme="minorHAnsi" w:cstheme="minorBidi"/>
          <w:lang w:val="it-IT" w:eastAsia="it-IT"/>
        </w:rPr>
      </w:pPr>
      <w:hyperlink w:anchor="_Toc83153490" w:history="1">
        <w:r w:rsidRPr="0086090A">
          <w:rPr>
            <w:rStyle w:val="Collegamentoipertestuale"/>
            <w:rFonts w:cs="Open Sans"/>
          </w:rPr>
          <w:t>(a)</w:t>
        </w:r>
        <w:r>
          <w:rPr>
            <w:rFonts w:asciiTheme="minorHAnsi" w:eastAsiaTheme="minorEastAsia" w:hAnsiTheme="minorHAnsi" w:cstheme="minorBidi"/>
            <w:lang w:val="it-IT" w:eastAsia="it-IT"/>
          </w:rPr>
          <w:tab/>
        </w:r>
        <w:r w:rsidRPr="0086090A">
          <w:rPr>
            <w:rStyle w:val="Collegamentoipertestuale"/>
            <w:rFonts w:cs="Open Sans"/>
          </w:rPr>
          <w:t>The UNGPs and the OECD Guidelines on Multinational Enterprises</w:t>
        </w:r>
        <w:r>
          <w:rPr>
            <w:webHidden/>
          </w:rPr>
          <w:tab/>
        </w:r>
        <w:r>
          <w:rPr>
            <w:webHidden/>
          </w:rPr>
          <w:fldChar w:fldCharType="begin"/>
        </w:r>
        <w:r>
          <w:rPr>
            <w:webHidden/>
          </w:rPr>
          <w:instrText xml:space="preserve"> PAGEREF _Toc83153490 \h </w:instrText>
        </w:r>
        <w:r>
          <w:rPr>
            <w:webHidden/>
          </w:rPr>
        </w:r>
        <w:r>
          <w:rPr>
            <w:webHidden/>
          </w:rPr>
          <w:fldChar w:fldCharType="separate"/>
        </w:r>
        <w:r>
          <w:rPr>
            <w:webHidden/>
          </w:rPr>
          <w:t>18</w:t>
        </w:r>
        <w:r>
          <w:rPr>
            <w:webHidden/>
          </w:rPr>
          <w:fldChar w:fldCharType="end"/>
        </w:r>
      </w:hyperlink>
    </w:p>
    <w:p w14:paraId="36D0E798" w14:textId="10DDB48C" w:rsidR="00366E00" w:rsidRDefault="00366E00">
      <w:pPr>
        <w:pStyle w:val="Sommario3"/>
        <w:tabs>
          <w:tab w:val="left" w:pos="2160"/>
        </w:tabs>
        <w:rPr>
          <w:rFonts w:asciiTheme="minorHAnsi" w:eastAsiaTheme="minorEastAsia" w:hAnsiTheme="minorHAnsi" w:cstheme="minorBidi"/>
          <w:lang w:val="it-IT" w:eastAsia="it-IT"/>
        </w:rPr>
      </w:pPr>
      <w:hyperlink w:anchor="_Toc83153491" w:history="1">
        <w:r w:rsidRPr="0086090A">
          <w:rPr>
            <w:rStyle w:val="Collegamentoipertestuale"/>
          </w:rPr>
          <w:t>(b)</w:t>
        </w:r>
        <w:r>
          <w:rPr>
            <w:rFonts w:asciiTheme="minorHAnsi" w:eastAsiaTheme="minorEastAsia" w:hAnsiTheme="minorHAnsi" w:cstheme="minorBidi"/>
            <w:lang w:val="it-IT" w:eastAsia="it-IT"/>
          </w:rPr>
          <w:tab/>
        </w:r>
        <w:r w:rsidRPr="0086090A">
          <w:rPr>
            <w:rStyle w:val="Collegamentoipertestuale"/>
          </w:rPr>
          <w:t>The UNGPs and the SDGs</w:t>
        </w:r>
        <w:r>
          <w:rPr>
            <w:webHidden/>
          </w:rPr>
          <w:tab/>
        </w:r>
        <w:r>
          <w:rPr>
            <w:webHidden/>
          </w:rPr>
          <w:fldChar w:fldCharType="begin"/>
        </w:r>
        <w:r>
          <w:rPr>
            <w:webHidden/>
          </w:rPr>
          <w:instrText xml:space="preserve"> PAGEREF _Toc83153491 \h </w:instrText>
        </w:r>
        <w:r>
          <w:rPr>
            <w:webHidden/>
          </w:rPr>
        </w:r>
        <w:r>
          <w:rPr>
            <w:webHidden/>
          </w:rPr>
          <w:fldChar w:fldCharType="separate"/>
        </w:r>
        <w:r>
          <w:rPr>
            <w:webHidden/>
          </w:rPr>
          <w:t>18</w:t>
        </w:r>
        <w:r>
          <w:rPr>
            <w:webHidden/>
          </w:rPr>
          <w:fldChar w:fldCharType="end"/>
        </w:r>
      </w:hyperlink>
    </w:p>
    <w:p w14:paraId="075174E9" w14:textId="30FA6307" w:rsidR="00366E00" w:rsidRDefault="00366E00">
      <w:pPr>
        <w:pStyle w:val="Sommario3"/>
        <w:tabs>
          <w:tab w:val="left" w:pos="2160"/>
        </w:tabs>
        <w:rPr>
          <w:rFonts w:asciiTheme="minorHAnsi" w:eastAsiaTheme="minorEastAsia" w:hAnsiTheme="minorHAnsi" w:cstheme="minorBidi"/>
          <w:lang w:val="it-IT" w:eastAsia="it-IT"/>
        </w:rPr>
      </w:pPr>
      <w:hyperlink w:anchor="_Toc83153492" w:history="1">
        <w:r w:rsidRPr="0086090A">
          <w:rPr>
            <w:rStyle w:val="Collegamentoipertestuale"/>
            <w:rFonts w:cs="Open Sans"/>
            <w:iCs/>
          </w:rPr>
          <w:t>(c)</w:t>
        </w:r>
        <w:r>
          <w:rPr>
            <w:rFonts w:asciiTheme="minorHAnsi" w:eastAsiaTheme="minorEastAsia" w:hAnsiTheme="minorHAnsi" w:cstheme="minorBidi"/>
            <w:lang w:val="it-IT" w:eastAsia="it-IT"/>
          </w:rPr>
          <w:tab/>
        </w:r>
        <w:r w:rsidRPr="0086090A">
          <w:rPr>
            <w:rStyle w:val="Collegamentoipertestuale"/>
            <w:rFonts w:cs="Open Sans"/>
          </w:rPr>
          <w:t>The UNGPs and the Global Compact Principles</w:t>
        </w:r>
        <w:r>
          <w:rPr>
            <w:webHidden/>
          </w:rPr>
          <w:tab/>
        </w:r>
        <w:r>
          <w:rPr>
            <w:webHidden/>
          </w:rPr>
          <w:fldChar w:fldCharType="begin"/>
        </w:r>
        <w:r>
          <w:rPr>
            <w:webHidden/>
          </w:rPr>
          <w:instrText xml:space="preserve"> PAGEREF _Toc83153492 \h </w:instrText>
        </w:r>
        <w:r>
          <w:rPr>
            <w:webHidden/>
          </w:rPr>
        </w:r>
        <w:r>
          <w:rPr>
            <w:webHidden/>
          </w:rPr>
          <w:fldChar w:fldCharType="separate"/>
        </w:r>
        <w:r>
          <w:rPr>
            <w:webHidden/>
          </w:rPr>
          <w:t>19</w:t>
        </w:r>
        <w:r>
          <w:rPr>
            <w:webHidden/>
          </w:rPr>
          <w:fldChar w:fldCharType="end"/>
        </w:r>
      </w:hyperlink>
    </w:p>
    <w:p w14:paraId="5AFEB515" w14:textId="22F3EB21" w:rsidR="00366E00" w:rsidRDefault="00366E00">
      <w:pPr>
        <w:pStyle w:val="Sommario1"/>
        <w:rPr>
          <w:rFonts w:asciiTheme="minorHAnsi" w:eastAsiaTheme="minorEastAsia" w:hAnsiTheme="minorHAnsi" w:cstheme="minorBidi"/>
          <w:b w:val="0"/>
          <w:lang w:val="it-IT" w:eastAsia="it-IT"/>
        </w:rPr>
      </w:pPr>
      <w:hyperlink w:anchor="_Toc83153493" w:history="1">
        <w:r w:rsidRPr="0086090A">
          <w:rPr>
            <w:rStyle w:val="Collegamentoipertestuale"/>
            <w:rFonts w:cs="Open Sans"/>
          </w:rPr>
          <w:t>3</w:t>
        </w:r>
        <w:r>
          <w:rPr>
            <w:rFonts w:asciiTheme="minorHAnsi" w:eastAsiaTheme="minorEastAsia" w:hAnsiTheme="minorHAnsi" w:cstheme="minorBidi"/>
            <w:b w:val="0"/>
            <w:lang w:val="it-IT" w:eastAsia="it-IT"/>
          </w:rPr>
          <w:tab/>
        </w:r>
        <w:r w:rsidRPr="0086090A">
          <w:rPr>
            <w:rStyle w:val="Collegamentoipertestuale"/>
            <w:rFonts w:cs="Open Sans"/>
          </w:rPr>
          <w:t>Key business and human rights issues in Australia</w:t>
        </w:r>
        <w:r>
          <w:rPr>
            <w:webHidden/>
          </w:rPr>
          <w:tab/>
        </w:r>
        <w:r>
          <w:rPr>
            <w:webHidden/>
          </w:rPr>
          <w:fldChar w:fldCharType="begin"/>
        </w:r>
        <w:r>
          <w:rPr>
            <w:webHidden/>
          </w:rPr>
          <w:instrText xml:space="preserve"> PAGEREF _Toc83153493 \h </w:instrText>
        </w:r>
        <w:r>
          <w:rPr>
            <w:webHidden/>
          </w:rPr>
        </w:r>
        <w:r>
          <w:rPr>
            <w:webHidden/>
          </w:rPr>
          <w:fldChar w:fldCharType="separate"/>
        </w:r>
        <w:r>
          <w:rPr>
            <w:webHidden/>
          </w:rPr>
          <w:t>20</w:t>
        </w:r>
        <w:r>
          <w:rPr>
            <w:webHidden/>
          </w:rPr>
          <w:fldChar w:fldCharType="end"/>
        </w:r>
      </w:hyperlink>
    </w:p>
    <w:p w14:paraId="7875C76F" w14:textId="7564668F" w:rsidR="00366E00" w:rsidRDefault="00366E00">
      <w:pPr>
        <w:pStyle w:val="Sommario2"/>
        <w:tabs>
          <w:tab w:val="left" w:pos="1440"/>
        </w:tabs>
        <w:rPr>
          <w:rFonts w:asciiTheme="minorHAnsi" w:eastAsiaTheme="minorEastAsia" w:hAnsiTheme="minorHAnsi" w:cstheme="minorBidi"/>
          <w:lang w:val="it-IT" w:eastAsia="it-IT"/>
        </w:rPr>
      </w:pPr>
      <w:hyperlink w:anchor="_Toc83153494" w:history="1">
        <w:r w:rsidRPr="0086090A">
          <w:rPr>
            <w:rStyle w:val="Collegamentoipertestuale"/>
            <w:rFonts w:cs="Open Sans"/>
          </w:rPr>
          <w:t>3.1</w:t>
        </w:r>
        <w:r>
          <w:rPr>
            <w:rFonts w:asciiTheme="minorHAnsi" w:eastAsiaTheme="minorEastAsia" w:hAnsiTheme="minorHAnsi" w:cstheme="minorBidi"/>
            <w:lang w:val="it-IT" w:eastAsia="it-IT"/>
          </w:rPr>
          <w:tab/>
        </w:r>
        <w:r w:rsidRPr="0086090A">
          <w:rPr>
            <w:rStyle w:val="Collegamentoipertestuale"/>
            <w:rFonts w:cs="Open Sans"/>
          </w:rPr>
          <w:t>Combatting modern slavery</w:t>
        </w:r>
        <w:r>
          <w:rPr>
            <w:webHidden/>
          </w:rPr>
          <w:tab/>
        </w:r>
        <w:r>
          <w:rPr>
            <w:webHidden/>
          </w:rPr>
          <w:fldChar w:fldCharType="begin"/>
        </w:r>
        <w:r>
          <w:rPr>
            <w:webHidden/>
          </w:rPr>
          <w:instrText xml:space="preserve"> PAGEREF _Toc83153494 \h </w:instrText>
        </w:r>
        <w:r>
          <w:rPr>
            <w:webHidden/>
          </w:rPr>
        </w:r>
        <w:r>
          <w:rPr>
            <w:webHidden/>
          </w:rPr>
          <w:fldChar w:fldCharType="separate"/>
        </w:r>
        <w:r>
          <w:rPr>
            <w:webHidden/>
          </w:rPr>
          <w:t>20</w:t>
        </w:r>
        <w:r>
          <w:rPr>
            <w:webHidden/>
          </w:rPr>
          <w:fldChar w:fldCharType="end"/>
        </w:r>
      </w:hyperlink>
    </w:p>
    <w:p w14:paraId="5970E13D" w14:textId="124DC7EA" w:rsidR="00366E00" w:rsidRDefault="00366E00">
      <w:pPr>
        <w:pStyle w:val="Sommario3"/>
        <w:tabs>
          <w:tab w:val="left" w:pos="2160"/>
        </w:tabs>
        <w:rPr>
          <w:rFonts w:asciiTheme="minorHAnsi" w:eastAsiaTheme="minorEastAsia" w:hAnsiTheme="minorHAnsi" w:cstheme="minorBidi"/>
          <w:lang w:val="it-IT" w:eastAsia="it-IT"/>
        </w:rPr>
      </w:pPr>
      <w:hyperlink w:anchor="_Toc83153495" w:history="1">
        <w:r w:rsidRPr="0086090A">
          <w:rPr>
            <w:rStyle w:val="Collegamentoipertestuale"/>
          </w:rPr>
          <w:t>(a)</w:t>
        </w:r>
        <w:r>
          <w:rPr>
            <w:rFonts w:asciiTheme="minorHAnsi" w:eastAsiaTheme="minorEastAsia" w:hAnsiTheme="minorHAnsi" w:cstheme="minorBidi"/>
            <w:lang w:val="it-IT" w:eastAsia="it-IT"/>
          </w:rPr>
          <w:tab/>
        </w:r>
        <w:r w:rsidRPr="0086090A">
          <w:rPr>
            <w:rStyle w:val="Collegamentoipertestuale"/>
          </w:rPr>
          <w:t>Australia’s Modern Slavery Act</w:t>
        </w:r>
        <w:r>
          <w:rPr>
            <w:webHidden/>
          </w:rPr>
          <w:tab/>
        </w:r>
        <w:r>
          <w:rPr>
            <w:webHidden/>
          </w:rPr>
          <w:fldChar w:fldCharType="begin"/>
        </w:r>
        <w:r>
          <w:rPr>
            <w:webHidden/>
          </w:rPr>
          <w:instrText xml:space="preserve"> PAGEREF _Toc83153495 \h </w:instrText>
        </w:r>
        <w:r>
          <w:rPr>
            <w:webHidden/>
          </w:rPr>
        </w:r>
        <w:r>
          <w:rPr>
            <w:webHidden/>
          </w:rPr>
          <w:fldChar w:fldCharType="separate"/>
        </w:r>
        <w:r>
          <w:rPr>
            <w:webHidden/>
          </w:rPr>
          <w:t>22</w:t>
        </w:r>
        <w:r>
          <w:rPr>
            <w:webHidden/>
          </w:rPr>
          <w:fldChar w:fldCharType="end"/>
        </w:r>
      </w:hyperlink>
    </w:p>
    <w:p w14:paraId="5A7DBAFF" w14:textId="34851864" w:rsidR="00366E00" w:rsidRDefault="00366E00">
      <w:pPr>
        <w:pStyle w:val="Sommario3"/>
        <w:tabs>
          <w:tab w:val="left" w:pos="2160"/>
        </w:tabs>
        <w:rPr>
          <w:rFonts w:asciiTheme="minorHAnsi" w:eastAsiaTheme="minorEastAsia" w:hAnsiTheme="minorHAnsi" w:cstheme="minorBidi"/>
          <w:lang w:val="it-IT" w:eastAsia="it-IT"/>
        </w:rPr>
      </w:pPr>
      <w:hyperlink w:anchor="_Toc83153496" w:history="1">
        <w:r w:rsidRPr="0086090A">
          <w:rPr>
            <w:rStyle w:val="Collegamentoipertestuale"/>
            <w:lang w:val="en-US"/>
          </w:rPr>
          <w:t>(b)</w:t>
        </w:r>
        <w:r>
          <w:rPr>
            <w:rFonts w:asciiTheme="minorHAnsi" w:eastAsiaTheme="minorEastAsia" w:hAnsiTheme="minorHAnsi" w:cstheme="minorBidi"/>
            <w:lang w:val="it-IT" w:eastAsia="it-IT"/>
          </w:rPr>
          <w:tab/>
        </w:r>
        <w:r w:rsidRPr="0086090A">
          <w:rPr>
            <w:rStyle w:val="Collegamentoipertestuale"/>
            <w:lang w:val="en-US"/>
          </w:rPr>
          <w:t>Progress to date</w:t>
        </w:r>
        <w:r>
          <w:rPr>
            <w:webHidden/>
          </w:rPr>
          <w:tab/>
        </w:r>
        <w:r>
          <w:rPr>
            <w:webHidden/>
          </w:rPr>
          <w:fldChar w:fldCharType="begin"/>
        </w:r>
        <w:r>
          <w:rPr>
            <w:webHidden/>
          </w:rPr>
          <w:instrText xml:space="preserve"> PAGEREF _Toc83153496 \h </w:instrText>
        </w:r>
        <w:r>
          <w:rPr>
            <w:webHidden/>
          </w:rPr>
        </w:r>
        <w:r>
          <w:rPr>
            <w:webHidden/>
          </w:rPr>
          <w:fldChar w:fldCharType="separate"/>
        </w:r>
        <w:r>
          <w:rPr>
            <w:webHidden/>
          </w:rPr>
          <w:t>22</w:t>
        </w:r>
        <w:r>
          <w:rPr>
            <w:webHidden/>
          </w:rPr>
          <w:fldChar w:fldCharType="end"/>
        </w:r>
      </w:hyperlink>
    </w:p>
    <w:p w14:paraId="247BC0AD" w14:textId="1C17336A" w:rsidR="00366E00" w:rsidRDefault="00366E00">
      <w:pPr>
        <w:pStyle w:val="Sommario3"/>
        <w:tabs>
          <w:tab w:val="left" w:pos="2160"/>
        </w:tabs>
        <w:rPr>
          <w:rFonts w:asciiTheme="minorHAnsi" w:eastAsiaTheme="minorEastAsia" w:hAnsiTheme="minorHAnsi" w:cstheme="minorBidi"/>
          <w:lang w:val="it-IT" w:eastAsia="it-IT"/>
        </w:rPr>
      </w:pPr>
      <w:hyperlink w:anchor="_Toc83153497" w:history="1">
        <w:r w:rsidRPr="0086090A">
          <w:rPr>
            <w:rStyle w:val="Collegamentoipertestuale"/>
            <w:lang w:val="en-US"/>
          </w:rPr>
          <w:t>(c)</w:t>
        </w:r>
        <w:r>
          <w:rPr>
            <w:rFonts w:asciiTheme="minorHAnsi" w:eastAsiaTheme="minorEastAsia" w:hAnsiTheme="minorHAnsi" w:cstheme="minorBidi"/>
            <w:lang w:val="it-IT" w:eastAsia="it-IT"/>
          </w:rPr>
          <w:tab/>
        </w:r>
        <w:r w:rsidRPr="0086090A">
          <w:rPr>
            <w:rStyle w:val="Collegamentoipertestuale"/>
            <w:lang w:val="en-US"/>
          </w:rPr>
          <w:t>Looking ahead</w:t>
        </w:r>
        <w:r>
          <w:rPr>
            <w:webHidden/>
          </w:rPr>
          <w:tab/>
        </w:r>
        <w:r>
          <w:rPr>
            <w:webHidden/>
          </w:rPr>
          <w:fldChar w:fldCharType="begin"/>
        </w:r>
        <w:r>
          <w:rPr>
            <w:webHidden/>
          </w:rPr>
          <w:instrText xml:space="preserve"> PAGEREF _Toc83153497 \h </w:instrText>
        </w:r>
        <w:r>
          <w:rPr>
            <w:webHidden/>
          </w:rPr>
        </w:r>
        <w:r>
          <w:rPr>
            <w:webHidden/>
          </w:rPr>
          <w:fldChar w:fldCharType="separate"/>
        </w:r>
        <w:r>
          <w:rPr>
            <w:webHidden/>
          </w:rPr>
          <w:t>24</w:t>
        </w:r>
        <w:r>
          <w:rPr>
            <w:webHidden/>
          </w:rPr>
          <w:fldChar w:fldCharType="end"/>
        </w:r>
      </w:hyperlink>
    </w:p>
    <w:p w14:paraId="3A9B5FE0" w14:textId="161A8D8A" w:rsidR="00366E00" w:rsidRDefault="00366E00">
      <w:pPr>
        <w:pStyle w:val="Sommario2"/>
        <w:tabs>
          <w:tab w:val="left" w:pos="1440"/>
        </w:tabs>
        <w:rPr>
          <w:rFonts w:asciiTheme="minorHAnsi" w:eastAsiaTheme="minorEastAsia" w:hAnsiTheme="minorHAnsi" w:cstheme="minorBidi"/>
          <w:lang w:val="it-IT" w:eastAsia="it-IT"/>
        </w:rPr>
      </w:pPr>
      <w:hyperlink w:anchor="_Toc83153498" w:history="1">
        <w:r w:rsidRPr="0086090A">
          <w:rPr>
            <w:rStyle w:val="Collegamentoipertestuale"/>
            <w:rFonts w:cs="Open Sans"/>
          </w:rPr>
          <w:t>3.2</w:t>
        </w:r>
        <w:r>
          <w:rPr>
            <w:rFonts w:asciiTheme="minorHAnsi" w:eastAsiaTheme="minorEastAsia" w:hAnsiTheme="minorHAnsi" w:cstheme="minorBidi"/>
            <w:lang w:val="it-IT" w:eastAsia="it-IT"/>
          </w:rPr>
          <w:tab/>
        </w:r>
        <w:r w:rsidRPr="0086090A">
          <w:rPr>
            <w:rStyle w:val="Collegamentoipertestuale"/>
            <w:rFonts w:cs="Open Sans"/>
          </w:rPr>
          <w:t>Embedding human rights due diligence into business practice</w:t>
        </w:r>
        <w:r>
          <w:rPr>
            <w:webHidden/>
          </w:rPr>
          <w:tab/>
        </w:r>
        <w:r>
          <w:rPr>
            <w:webHidden/>
          </w:rPr>
          <w:fldChar w:fldCharType="begin"/>
        </w:r>
        <w:r>
          <w:rPr>
            <w:webHidden/>
          </w:rPr>
          <w:instrText xml:space="preserve"> PAGEREF _Toc83153498 \h </w:instrText>
        </w:r>
        <w:r>
          <w:rPr>
            <w:webHidden/>
          </w:rPr>
        </w:r>
        <w:r>
          <w:rPr>
            <w:webHidden/>
          </w:rPr>
          <w:fldChar w:fldCharType="separate"/>
        </w:r>
        <w:r>
          <w:rPr>
            <w:webHidden/>
          </w:rPr>
          <w:t>24</w:t>
        </w:r>
        <w:r>
          <w:rPr>
            <w:webHidden/>
          </w:rPr>
          <w:fldChar w:fldCharType="end"/>
        </w:r>
      </w:hyperlink>
    </w:p>
    <w:p w14:paraId="75B9E299" w14:textId="71949915" w:rsidR="00366E00" w:rsidRDefault="00366E00">
      <w:pPr>
        <w:pStyle w:val="Sommario3"/>
        <w:tabs>
          <w:tab w:val="left" w:pos="2160"/>
        </w:tabs>
        <w:rPr>
          <w:rFonts w:asciiTheme="minorHAnsi" w:eastAsiaTheme="minorEastAsia" w:hAnsiTheme="minorHAnsi" w:cstheme="minorBidi"/>
          <w:lang w:val="it-IT" w:eastAsia="it-IT"/>
        </w:rPr>
      </w:pPr>
      <w:hyperlink w:anchor="_Toc83153499" w:history="1">
        <w:r w:rsidRPr="0086090A">
          <w:rPr>
            <w:rStyle w:val="Collegamentoipertestuale"/>
          </w:rPr>
          <w:t>(a)</w:t>
        </w:r>
        <w:r>
          <w:rPr>
            <w:rFonts w:asciiTheme="minorHAnsi" w:eastAsiaTheme="minorEastAsia" w:hAnsiTheme="minorHAnsi" w:cstheme="minorBidi"/>
            <w:lang w:val="it-IT" w:eastAsia="it-IT"/>
          </w:rPr>
          <w:tab/>
        </w:r>
        <w:r w:rsidRPr="0086090A">
          <w:rPr>
            <w:rStyle w:val="Collegamentoipertestuale"/>
          </w:rPr>
          <w:t>Human rights due diligence in Australia</w:t>
        </w:r>
        <w:r>
          <w:rPr>
            <w:webHidden/>
          </w:rPr>
          <w:tab/>
        </w:r>
        <w:r>
          <w:rPr>
            <w:webHidden/>
          </w:rPr>
          <w:fldChar w:fldCharType="begin"/>
        </w:r>
        <w:r>
          <w:rPr>
            <w:webHidden/>
          </w:rPr>
          <w:instrText xml:space="preserve"> PAGEREF _Toc83153499 \h </w:instrText>
        </w:r>
        <w:r>
          <w:rPr>
            <w:webHidden/>
          </w:rPr>
        </w:r>
        <w:r>
          <w:rPr>
            <w:webHidden/>
          </w:rPr>
          <w:fldChar w:fldCharType="separate"/>
        </w:r>
        <w:r>
          <w:rPr>
            <w:webHidden/>
          </w:rPr>
          <w:t>26</w:t>
        </w:r>
        <w:r>
          <w:rPr>
            <w:webHidden/>
          </w:rPr>
          <w:fldChar w:fldCharType="end"/>
        </w:r>
      </w:hyperlink>
    </w:p>
    <w:p w14:paraId="7736F9B2" w14:textId="65834670" w:rsidR="00366E00" w:rsidRDefault="00366E00">
      <w:pPr>
        <w:pStyle w:val="Sommario3"/>
        <w:tabs>
          <w:tab w:val="left" w:pos="2160"/>
        </w:tabs>
        <w:rPr>
          <w:rFonts w:asciiTheme="minorHAnsi" w:eastAsiaTheme="minorEastAsia" w:hAnsiTheme="minorHAnsi" w:cstheme="minorBidi"/>
          <w:lang w:val="it-IT" w:eastAsia="it-IT"/>
        </w:rPr>
      </w:pPr>
      <w:hyperlink w:anchor="_Toc83153500" w:history="1">
        <w:r w:rsidRPr="0086090A">
          <w:rPr>
            <w:rStyle w:val="Collegamentoipertestuale"/>
          </w:rPr>
          <w:t>(b)</w:t>
        </w:r>
        <w:r>
          <w:rPr>
            <w:rFonts w:asciiTheme="minorHAnsi" w:eastAsiaTheme="minorEastAsia" w:hAnsiTheme="minorHAnsi" w:cstheme="minorBidi"/>
            <w:lang w:val="it-IT" w:eastAsia="it-IT"/>
          </w:rPr>
          <w:tab/>
        </w:r>
        <w:r w:rsidRPr="0086090A">
          <w:rPr>
            <w:rStyle w:val="Collegamentoipertestuale"/>
          </w:rPr>
          <w:t>The global outlook</w:t>
        </w:r>
        <w:r>
          <w:rPr>
            <w:webHidden/>
          </w:rPr>
          <w:tab/>
        </w:r>
        <w:r>
          <w:rPr>
            <w:webHidden/>
          </w:rPr>
          <w:fldChar w:fldCharType="begin"/>
        </w:r>
        <w:r>
          <w:rPr>
            <w:webHidden/>
          </w:rPr>
          <w:instrText xml:space="preserve"> PAGEREF _Toc83153500 \h </w:instrText>
        </w:r>
        <w:r>
          <w:rPr>
            <w:webHidden/>
          </w:rPr>
        </w:r>
        <w:r>
          <w:rPr>
            <w:webHidden/>
          </w:rPr>
          <w:fldChar w:fldCharType="separate"/>
        </w:r>
        <w:r>
          <w:rPr>
            <w:webHidden/>
          </w:rPr>
          <w:t>27</w:t>
        </w:r>
        <w:r>
          <w:rPr>
            <w:webHidden/>
          </w:rPr>
          <w:fldChar w:fldCharType="end"/>
        </w:r>
      </w:hyperlink>
    </w:p>
    <w:p w14:paraId="13161415" w14:textId="6C7A3C80" w:rsidR="00366E00" w:rsidRDefault="00366E00">
      <w:pPr>
        <w:pStyle w:val="Sommario3"/>
        <w:tabs>
          <w:tab w:val="left" w:pos="2160"/>
        </w:tabs>
        <w:rPr>
          <w:rFonts w:asciiTheme="minorHAnsi" w:eastAsiaTheme="minorEastAsia" w:hAnsiTheme="minorHAnsi" w:cstheme="minorBidi"/>
          <w:lang w:val="it-IT" w:eastAsia="it-IT"/>
        </w:rPr>
      </w:pPr>
      <w:hyperlink w:anchor="_Toc83153501" w:history="1">
        <w:r w:rsidRPr="0086090A">
          <w:rPr>
            <w:rStyle w:val="Collegamentoipertestuale"/>
            <w:lang w:val="en-US"/>
          </w:rPr>
          <w:t>(c)</w:t>
        </w:r>
        <w:r>
          <w:rPr>
            <w:rFonts w:asciiTheme="minorHAnsi" w:eastAsiaTheme="minorEastAsia" w:hAnsiTheme="minorHAnsi" w:cstheme="minorBidi"/>
            <w:lang w:val="it-IT" w:eastAsia="it-IT"/>
          </w:rPr>
          <w:tab/>
        </w:r>
        <w:r w:rsidRPr="0086090A">
          <w:rPr>
            <w:rStyle w:val="Collegamentoipertestuale"/>
          </w:rPr>
          <w:t>Moving forward: What role is there for mandatory due diligence in Australia?</w:t>
        </w:r>
        <w:r>
          <w:rPr>
            <w:webHidden/>
          </w:rPr>
          <w:tab/>
        </w:r>
        <w:r>
          <w:rPr>
            <w:webHidden/>
          </w:rPr>
          <w:fldChar w:fldCharType="begin"/>
        </w:r>
        <w:r>
          <w:rPr>
            <w:webHidden/>
          </w:rPr>
          <w:instrText xml:space="preserve"> PAGEREF _Toc83153501 \h </w:instrText>
        </w:r>
        <w:r>
          <w:rPr>
            <w:webHidden/>
          </w:rPr>
        </w:r>
        <w:r>
          <w:rPr>
            <w:webHidden/>
          </w:rPr>
          <w:fldChar w:fldCharType="separate"/>
        </w:r>
        <w:r>
          <w:rPr>
            <w:webHidden/>
          </w:rPr>
          <w:t>28</w:t>
        </w:r>
        <w:r>
          <w:rPr>
            <w:webHidden/>
          </w:rPr>
          <w:fldChar w:fldCharType="end"/>
        </w:r>
      </w:hyperlink>
    </w:p>
    <w:p w14:paraId="510D2B31" w14:textId="4B3D9730" w:rsidR="00366E00" w:rsidRDefault="00366E00">
      <w:pPr>
        <w:pStyle w:val="Sommario2"/>
        <w:tabs>
          <w:tab w:val="left" w:pos="1440"/>
        </w:tabs>
        <w:rPr>
          <w:rFonts w:asciiTheme="minorHAnsi" w:eastAsiaTheme="minorEastAsia" w:hAnsiTheme="minorHAnsi" w:cstheme="minorBidi"/>
          <w:lang w:val="it-IT" w:eastAsia="it-IT"/>
        </w:rPr>
      </w:pPr>
      <w:hyperlink w:anchor="_Toc83153502" w:history="1">
        <w:r w:rsidRPr="0086090A">
          <w:rPr>
            <w:rStyle w:val="Collegamentoipertestuale"/>
            <w:rFonts w:cs="Open Sans"/>
          </w:rPr>
          <w:t>3.3</w:t>
        </w:r>
        <w:r>
          <w:rPr>
            <w:rFonts w:asciiTheme="minorHAnsi" w:eastAsiaTheme="minorEastAsia" w:hAnsiTheme="minorHAnsi" w:cstheme="minorBidi"/>
            <w:lang w:val="it-IT" w:eastAsia="it-IT"/>
          </w:rPr>
          <w:tab/>
        </w:r>
        <w:r w:rsidRPr="0086090A">
          <w:rPr>
            <w:rStyle w:val="Collegamentoipertestuale"/>
            <w:rFonts w:cs="Open Sans"/>
          </w:rPr>
          <w:t>Respecting the land rights of Aboriginal and Torres Strait Islander people</w:t>
        </w:r>
        <w:r>
          <w:rPr>
            <w:webHidden/>
          </w:rPr>
          <w:tab/>
        </w:r>
        <w:r>
          <w:rPr>
            <w:webHidden/>
          </w:rPr>
          <w:fldChar w:fldCharType="begin"/>
        </w:r>
        <w:r>
          <w:rPr>
            <w:webHidden/>
          </w:rPr>
          <w:instrText xml:space="preserve"> PAGEREF _Toc83153502 \h </w:instrText>
        </w:r>
        <w:r>
          <w:rPr>
            <w:webHidden/>
          </w:rPr>
        </w:r>
        <w:r>
          <w:rPr>
            <w:webHidden/>
          </w:rPr>
          <w:fldChar w:fldCharType="separate"/>
        </w:r>
        <w:r>
          <w:rPr>
            <w:webHidden/>
          </w:rPr>
          <w:t>29</w:t>
        </w:r>
        <w:r>
          <w:rPr>
            <w:webHidden/>
          </w:rPr>
          <w:fldChar w:fldCharType="end"/>
        </w:r>
      </w:hyperlink>
    </w:p>
    <w:p w14:paraId="013ECE2C" w14:textId="67C21103" w:rsidR="00366E00" w:rsidRDefault="00366E00">
      <w:pPr>
        <w:pStyle w:val="Sommario3"/>
        <w:tabs>
          <w:tab w:val="left" w:pos="2160"/>
        </w:tabs>
        <w:rPr>
          <w:rFonts w:asciiTheme="minorHAnsi" w:eastAsiaTheme="minorEastAsia" w:hAnsiTheme="minorHAnsi" w:cstheme="minorBidi"/>
          <w:lang w:val="it-IT" w:eastAsia="it-IT"/>
        </w:rPr>
      </w:pPr>
      <w:hyperlink w:anchor="_Toc83153503" w:history="1">
        <w:r w:rsidRPr="0086090A">
          <w:rPr>
            <w:rStyle w:val="Collegamentoipertestuale"/>
          </w:rPr>
          <w:t>(a)</w:t>
        </w:r>
        <w:r>
          <w:rPr>
            <w:rFonts w:asciiTheme="minorHAnsi" w:eastAsiaTheme="minorEastAsia" w:hAnsiTheme="minorHAnsi" w:cstheme="minorBidi"/>
            <w:lang w:val="it-IT" w:eastAsia="it-IT"/>
          </w:rPr>
          <w:tab/>
        </w:r>
        <w:r w:rsidRPr="0086090A">
          <w:rPr>
            <w:rStyle w:val="Collegamentoipertestuale"/>
          </w:rPr>
          <w:t>The long road to securing land justice in Australia</w:t>
        </w:r>
        <w:r>
          <w:rPr>
            <w:webHidden/>
          </w:rPr>
          <w:tab/>
        </w:r>
        <w:r>
          <w:rPr>
            <w:webHidden/>
          </w:rPr>
          <w:fldChar w:fldCharType="begin"/>
        </w:r>
        <w:r>
          <w:rPr>
            <w:webHidden/>
          </w:rPr>
          <w:instrText xml:space="preserve"> PAGEREF _Toc83153503 \h </w:instrText>
        </w:r>
        <w:r>
          <w:rPr>
            <w:webHidden/>
          </w:rPr>
        </w:r>
        <w:r>
          <w:rPr>
            <w:webHidden/>
          </w:rPr>
          <w:fldChar w:fldCharType="separate"/>
        </w:r>
        <w:r>
          <w:rPr>
            <w:webHidden/>
          </w:rPr>
          <w:t>31</w:t>
        </w:r>
        <w:r>
          <w:rPr>
            <w:webHidden/>
          </w:rPr>
          <w:fldChar w:fldCharType="end"/>
        </w:r>
      </w:hyperlink>
    </w:p>
    <w:p w14:paraId="61781984" w14:textId="0B48BCA9" w:rsidR="00366E00" w:rsidRDefault="00366E00">
      <w:pPr>
        <w:pStyle w:val="Sommario3"/>
        <w:tabs>
          <w:tab w:val="left" w:pos="2160"/>
        </w:tabs>
        <w:rPr>
          <w:rFonts w:asciiTheme="minorHAnsi" w:eastAsiaTheme="minorEastAsia" w:hAnsiTheme="minorHAnsi" w:cstheme="minorBidi"/>
          <w:lang w:val="it-IT" w:eastAsia="it-IT"/>
        </w:rPr>
      </w:pPr>
      <w:hyperlink w:anchor="_Toc83153504" w:history="1">
        <w:r w:rsidRPr="0086090A">
          <w:rPr>
            <w:rStyle w:val="Collegamentoipertestuale"/>
          </w:rPr>
          <w:t>(b)</w:t>
        </w:r>
        <w:r>
          <w:rPr>
            <w:rFonts w:asciiTheme="minorHAnsi" w:eastAsiaTheme="minorEastAsia" w:hAnsiTheme="minorHAnsi" w:cstheme="minorBidi"/>
            <w:lang w:val="it-IT" w:eastAsia="it-IT"/>
          </w:rPr>
          <w:tab/>
        </w:r>
        <w:r w:rsidRPr="0086090A">
          <w:rPr>
            <w:rStyle w:val="Collegamentoipertestuale"/>
          </w:rPr>
          <w:t>Catalysts for change</w:t>
        </w:r>
        <w:r>
          <w:rPr>
            <w:webHidden/>
          </w:rPr>
          <w:tab/>
        </w:r>
        <w:r>
          <w:rPr>
            <w:webHidden/>
          </w:rPr>
          <w:fldChar w:fldCharType="begin"/>
        </w:r>
        <w:r>
          <w:rPr>
            <w:webHidden/>
          </w:rPr>
          <w:instrText xml:space="preserve"> PAGEREF _Toc83153504 \h </w:instrText>
        </w:r>
        <w:r>
          <w:rPr>
            <w:webHidden/>
          </w:rPr>
        </w:r>
        <w:r>
          <w:rPr>
            <w:webHidden/>
          </w:rPr>
          <w:fldChar w:fldCharType="separate"/>
        </w:r>
        <w:r>
          <w:rPr>
            <w:webHidden/>
          </w:rPr>
          <w:t>32</w:t>
        </w:r>
        <w:r>
          <w:rPr>
            <w:webHidden/>
          </w:rPr>
          <w:fldChar w:fldCharType="end"/>
        </w:r>
      </w:hyperlink>
    </w:p>
    <w:p w14:paraId="5777CB3F" w14:textId="5542476E" w:rsidR="00366E00" w:rsidRDefault="00366E00">
      <w:pPr>
        <w:pStyle w:val="Sommario3"/>
        <w:tabs>
          <w:tab w:val="left" w:pos="2160"/>
        </w:tabs>
        <w:rPr>
          <w:rFonts w:asciiTheme="minorHAnsi" w:eastAsiaTheme="minorEastAsia" w:hAnsiTheme="minorHAnsi" w:cstheme="minorBidi"/>
          <w:lang w:val="it-IT" w:eastAsia="it-IT"/>
        </w:rPr>
      </w:pPr>
      <w:hyperlink w:anchor="_Toc83153505" w:history="1">
        <w:r w:rsidRPr="0086090A">
          <w:rPr>
            <w:rStyle w:val="Collegamentoipertestuale"/>
          </w:rPr>
          <w:t>(c)</w:t>
        </w:r>
        <w:r>
          <w:rPr>
            <w:rFonts w:asciiTheme="minorHAnsi" w:eastAsiaTheme="minorEastAsia" w:hAnsiTheme="minorHAnsi" w:cstheme="minorBidi"/>
            <w:lang w:val="it-IT" w:eastAsia="it-IT"/>
          </w:rPr>
          <w:tab/>
        </w:r>
        <w:r w:rsidRPr="0086090A">
          <w:rPr>
            <w:rStyle w:val="Collegamentoipertestuale"/>
          </w:rPr>
          <w:t>A need for greater action</w:t>
        </w:r>
        <w:r>
          <w:rPr>
            <w:webHidden/>
          </w:rPr>
          <w:tab/>
        </w:r>
        <w:r>
          <w:rPr>
            <w:webHidden/>
          </w:rPr>
          <w:fldChar w:fldCharType="begin"/>
        </w:r>
        <w:r>
          <w:rPr>
            <w:webHidden/>
          </w:rPr>
          <w:instrText xml:space="preserve"> PAGEREF _Toc83153505 \h </w:instrText>
        </w:r>
        <w:r>
          <w:rPr>
            <w:webHidden/>
          </w:rPr>
        </w:r>
        <w:r>
          <w:rPr>
            <w:webHidden/>
          </w:rPr>
          <w:fldChar w:fldCharType="separate"/>
        </w:r>
        <w:r>
          <w:rPr>
            <w:webHidden/>
          </w:rPr>
          <w:t>33</w:t>
        </w:r>
        <w:r>
          <w:rPr>
            <w:webHidden/>
          </w:rPr>
          <w:fldChar w:fldCharType="end"/>
        </w:r>
      </w:hyperlink>
    </w:p>
    <w:p w14:paraId="29BD2394" w14:textId="1F6AB275" w:rsidR="00366E00" w:rsidRDefault="00366E00">
      <w:pPr>
        <w:pStyle w:val="Sommario2"/>
        <w:tabs>
          <w:tab w:val="left" w:pos="1440"/>
        </w:tabs>
        <w:rPr>
          <w:rFonts w:asciiTheme="minorHAnsi" w:eastAsiaTheme="minorEastAsia" w:hAnsiTheme="minorHAnsi" w:cstheme="minorBidi"/>
          <w:lang w:val="it-IT" w:eastAsia="it-IT"/>
        </w:rPr>
      </w:pPr>
      <w:hyperlink w:anchor="_Toc83153506" w:history="1">
        <w:r w:rsidRPr="0086090A">
          <w:rPr>
            <w:rStyle w:val="Collegamentoipertestuale"/>
            <w:rFonts w:cs="Open Sans"/>
          </w:rPr>
          <w:t>3.4</w:t>
        </w:r>
        <w:r>
          <w:rPr>
            <w:rFonts w:asciiTheme="minorHAnsi" w:eastAsiaTheme="minorEastAsia" w:hAnsiTheme="minorHAnsi" w:cstheme="minorBidi"/>
            <w:lang w:val="it-IT" w:eastAsia="it-IT"/>
          </w:rPr>
          <w:tab/>
        </w:r>
        <w:r w:rsidRPr="0086090A">
          <w:rPr>
            <w:rStyle w:val="Collegamentoipertestuale"/>
            <w:rFonts w:cs="Open Sans"/>
          </w:rPr>
          <w:t>Addressing the adverse human rights impacts of climate change</w:t>
        </w:r>
        <w:r>
          <w:rPr>
            <w:webHidden/>
          </w:rPr>
          <w:tab/>
        </w:r>
        <w:r>
          <w:rPr>
            <w:webHidden/>
          </w:rPr>
          <w:fldChar w:fldCharType="begin"/>
        </w:r>
        <w:r>
          <w:rPr>
            <w:webHidden/>
          </w:rPr>
          <w:instrText xml:space="preserve"> PAGEREF _Toc83153506 \h </w:instrText>
        </w:r>
        <w:r>
          <w:rPr>
            <w:webHidden/>
          </w:rPr>
        </w:r>
        <w:r>
          <w:rPr>
            <w:webHidden/>
          </w:rPr>
          <w:fldChar w:fldCharType="separate"/>
        </w:r>
        <w:r>
          <w:rPr>
            <w:webHidden/>
          </w:rPr>
          <w:t>34</w:t>
        </w:r>
        <w:r>
          <w:rPr>
            <w:webHidden/>
          </w:rPr>
          <w:fldChar w:fldCharType="end"/>
        </w:r>
      </w:hyperlink>
    </w:p>
    <w:p w14:paraId="580AA9A0" w14:textId="36909438" w:rsidR="00366E00" w:rsidRDefault="00366E00">
      <w:pPr>
        <w:pStyle w:val="Sommario3"/>
        <w:tabs>
          <w:tab w:val="left" w:pos="2160"/>
        </w:tabs>
        <w:rPr>
          <w:rFonts w:asciiTheme="minorHAnsi" w:eastAsiaTheme="minorEastAsia" w:hAnsiTheme="minorHAnsi" w:cstheme="minorBidi"/>
          <w:lang w:val="it-IT" w:eastAsia="it-IT"/>
        </w:rPr>
      </w:pPr>
      <w:hyperlink w:anchor="_Toc83153507" w:history="1">
        <w:r w:rsidRPr="0086090A">
          <w:rPr>
            <w:rStyle w:val="Collegamentoipertestuale"/>
            <w:lang w:val="en-US" w:eastAsia="en-US"/>
          </w:rPr>
          <w:t>(a)</w:t>
        </w:r>
        <w:r>
          <w:rPr>
            <w:rFonts w:asciiTheme="minorHAnsi" w:eastAsiaTheme="minorEastAsia" w:hAnsiTheme="minorHAnsi" w:cstheme="minorBidi"/>
            <w:lang w:val="it-IT" w:eastAsia="it-IT"/>
          </w:rPr>
          <w:tab/>
        </w:r>
        <w:r w:rsidRPr="0086090A">
          <w:rPr>
            <w:rStyle w:val="Collegamentoipertestuale"/>
            <w:lang w:val="en-GB" w:eastAsia="en-US"/>
          </w:rPr>
          <w:t>Climate</w:t>
        </w:r>
        <w:r w:rsidRPr="0086090A">
          <w:rPr>
            <w:rStyle w:val="Collegamentoipertestuale"/>
            <w:lang w:val="en-US" w:eastAsia="en-US"/>
          </w:rPr>
          <w:t xml:space="preserve"> change, global targets and a just transition</w:t>
        </w:r>
        <w:r>
          <w:rPr>
            <w:webHidden/>
          </w:rPr>
          <w:tab/>
        </w:r>
        <w:r>
          <w:rPr>
            <w:webHidden/>
          </w:rPr>
          <w:fldChar w:fldCharType="begin"/>
        </w:r>
        <w:r>
          <w:rPr>
            <w:webHidden/>
          </w:rPr>
          <w:instrText xml:space="preserve"> PAGEREF _Toc83153507 \h </w:instrText>
        </w:r>
        <w:r>
          <w:rPr>
            <w:webHidden/>
          </w:rPr>
        </w:r>
        <w:r>
          <w:rPr>
            <w:webHidden/>
          </w:rPr>
          <w:fldChar w:fldCharType="separate"/>
        </w:r>
        <w:r>
          <w:rPr>
            <w:webHidden/>
          </w:rPr>
          <w:t>35</w:t>
        </w:r>
        <w:r>
          <w:rPr>
            <w:webHidden/>
          </w:rPr>
          <w:fldChar w:fldCharType="end"/>
        </w:r>
      </w:hyperlink>
    </w:p>
    <w:p w14:paraId="2C1A3631" w14:textId="3E02B190" w:rsidR="00366E00" w:rsidRDefault="00366E00">
      <w:pPr>
        <w:pStyle w:val="Sommario3"/>
        <w:tabs>
          <w:tab w:val="left" w:pos="2160"/>
        </w:tabs>
        <w:rPr>
          <w:rFonts w:asciiTheme="minorHAnsi" w:eastAsiaTheme="minorEastAsia" w:hAnsiTheme="minorHAnsi" w:cstheme="minorBidi"/>
          <w:lang w:val="it-IT" w:eastAsia="it-IT"/>
        </w:rPr>
      </w:pPr>
      <w:hyperlink w:anchor="_Toc83153508" w:history="1">
        <w:r w:rsidRPr="0086090A">
          <w:rPr>
            <w:rStyle w:val="Collegamentoipertestuale"/>
            <w:lang w:val="en-GB" w:eastAsia="en-US"/>
          </w:rPr>
          <w:t>(b)</w:t>
        </w:r>
        <w:r>
          <w:rPr>
            <w:rFonts w:asciiTheme="minorHAnsi" w:eastAsiaTheme="minorEastAsia" w:hAnsiTheme="minorHAnsi" w:cstheme="minorBidi"/>
            <w:lang w:val="it-IT" w:eastAsia="it-IT"/>
          </w:rPr>
          <w:tab/>
        </w:r>
        <w:r w:rsidRPr="0086090A">
          <w:rPr>
            <w:rStyle w:val="Collegamentoipertestuale"/>
            <w:lang w:val="en-GB" w:eastAsia="en-US"/>
          </w:rPr>
          <w:t>UNGPs in the climate change context</w:t>
        </w:r>
        <w:r>
          <w:rPr>
            <w:webHidden/>
          </w:rPr>
          <w:tab/>
        </w:r>
        <w:r>
          <w:rPr>
            <w:webHidden/>
          </w:rPr>
          <w:fldChar w:fldCharType="begin"/>
        </w:r>
        <w:r>
          <w:rPr>
            <w:webHidden/>
          </w:rPr>
          <w:instrText xml:space="preserve"> PAGEREF _Toc83153508 \h </w:instrText>
        </w:r>
        <w:r>
          <w:rPr>
            <w:webHidden/>
          </w:rPr>
        </w:r>
        <w:r>
          <w:rPr>
            <w:webHidden/>
          </w:rPr>
          <w:fldChar w:fldCharType="separate"/>
        </w:r>
        <w:r>
          <w:rPr>
            <w:webHidden/>
          </w:rPr>
          <w:t>37</w:t>
        </w:r>
        <w:r>
          <w:rPr>
            <w:webHidden/>
          </w:rPr>
          <w:fldChar w:fldCharType="end"/>
        </w:r>
      </w:hyperlink>
    </w:p>
    <w:p w14:paraId="049DD231" w14:textId="476A1FCA" w:rsidR="00366E00" w:rsidRDefault="00366E00">
      <w:pPr>
        <w:pStyle w:val="Sommario3"/>
        <w:tabs>
          <w:tab w:val="left" w:pos="2160"/>
        </w:tabs>
        <w:rPr>
          <w:rFonts w:asciiTheme="minorHAnsi" w:eastAsiaTheme="minorEastAsia" w:hAnsiTheme="minorHAnsi" w:cstheme="minorBidi"/>
          <w:lang w:val="it-IT" w:eastAsia="it-IT"/>
        </w:rPr>
      </w:pPr>
      <w:hyperlink w:anchor="_Toc83153509" w:history="1">
        <w:r w:rsidRPr="0086090A">
          <w:rPr>
            <w:rStyle w:val="Collegamentoipertestuale"/>
          </w:rPr>
          <w:t>(c)</w:t>
        </w:r>
        <w:r>
          <w:rPr>
            <w:rFonts w:asciiTheme="minorHAnsi" w:eastAsiaTheme="minorEastAsia" w:hAnsiTheme="minorHAnsi" w:cstheme="minorBidi"/>
            <w:lang w:val="it-IT" w:eastAsia="it-IT"/>
          </w:rPr>
          <w:tab/>
        </w:r>
        <w:r w:rsidRPr="0086090A">
          <w:rPr>
            <w:rStyle w:val="Collegamentoipertestuale"/>
          </w:rPr>
          <w:t>Australia and the UNGPs in the climate context</w:t>
        </w:r>
        <w:r>
          <w:rPr>
            <w:webHidden/>
          </w:rPr>
          <w:tab/>
        </w:r>
        <w:r>
          <w:rPr>
            <w:webHidden/>
          </w:rPr>
          <w:fldChar w:fldCharType="begin"/>
        </w:r>
        <w:r>
          <w:rPr>
            <w:webHidden/>
          </w:rPr>
          <w:instrText xml:space="preserve"> PAGEREF _Toc83153509 \h </w:instrText>
        </w:r>
        <w:r>
          <w:rPr>
            <w:webHidden/>
          </w:rPr>
        </w:r>
        <w:r>
          <w:rPr>
            <w:webHidden/>
          </w:rPr>
          <w:fldChar w:fldCharType="separate"/>
        </w:r>
        <w:r>
          <w:rPr>
            <w:webHidden/>
          </w:rPr>
          <w:t>39</w:t>
        </w:r>
        <w:r>
          <w:rPr>
            <w:webHidden/>
          </w:rPr>
          <w:fldChar w:fldCharType="end"/>
        </w:r>
      </w:hyperlink>
    </w:p>
    <w:p w14:paraId="359553DB" w14:textId="189CA759" w:rsidR="00366E00" w:rsidRDefault="00366E00">
      <w:pPr>
        <w:pStyle w:val="Sommario2"/>
        <w:tabs>
          <w:tab w:val="left" w:pos="1440"/>
        </w:tabs>
        <w:rPr>
          <w:rFonts w:asciiTheme="minorHAnsi" w:eastAsiaTheme="minorEastAsia" w:hAnsiTheme="minorHAnsi" w:cstheme="minorBidi"/>
          <w:lang w:val="it-IT" w:eastAsia="it-IT"/>
        </w:rPr>
      </w:pPr>
      <w:hyperlink w:anchor="_Toc83153510" w:history="1">
        <w:r w:rsidRPr="0086090A">
          <w:rPr>
            <w:rStyle w:val="Collegamentoipertestuale"/>
            <w:rFonts w:cs="Open Sans"/>
          </w:rPr>
          <w:t>3.5</w:t>
        </w:r>
        <w:r>
          <w:rPr>
            <w:rFonts w:asciiTheme="minorHAnsi" w:eastAsiaTheme="minorEastAsia" w:hAnsiTheme="minorHAnsi" w:cstheme="minorBidi"/>
            <w:lang w:val="it-IT" w:eastAsia="it-IT"/>
          </w:rPr>
          <w:tab/>
        </w:r>
        <w:r w:rsidRPr="0086090A">
          <w:rPr>
            <w:rStyle w:val="Collegamentoipertestuale"/>
            <w:rFonts w:cs="Open Sans"/>
          </w:rPr>
          <w:t>Leveraging the role of institutional investors</w:t>
        </w:r>
        <w:r>
          <w:rPr>
            <w:webHidden/>
          </w:rPr>
          <w:tab/>
        </w:r>
        <w:r>
          <w:rPr>
            <w:webHidden/>
          </w:rPr>
          <w:fldChar w:fldCharType="begin"/>
        </w:r>
        <w:r>
          <w:rPr>
            <w:webHidden/>
          </w:rPr>
          <w:instrText xml:space="preserve"> PAGEREF _Toc83153510 \h </w:instrText>
        </w:r>
        <w:r>
          <w:rPr>
            <w:webHidden/>
          </w:rPr>
        </w:r>
        <w:r>
          <w:rPr>
            <w:webHidden/>
          </w:rPr>
          <w:fldChar w:fldCharType="separate"/>
        </w:r>
        <w:r>
          <w:rPr>
            <w:webHidden/>
          </w:rPr>
          <w:t>42</w:t>
        </w:r>
        <w:r>
          <w:rPr>
            <w:webHidden/>
          </w:rPr>
          <w:fldChar w:fldCharType="end"/>
        </w:r>
      </w:hyperlink>
    </w:p>
    <w:p w14:paraId="3CBEB8EC" w14:textId="4E99EFA5" w:rsidR="00366E00" w:rsidRDefault="00366E00">
      <w:pPr>
        <w:pStyle w:val="Sommario3"/>
        <w:tabs>
          <w:tab w:val="left" w:pos="2160"/>
        </w:tabs>
        <w:rPr>
          <w:rFonts w:asciiTheme="minorHAnsi" w:eastAsiaTheme="minorEastAsia" w:hAnsiTheme="minorHAnsi" w:cstheme="minorBidi"/>
          <w:lang w:val="it-IT" w:eastAsia="it-IT"/>
        </w:rPr>
      </w:pPr>
      <w:hyperlink w:anchor="_Toc83153511" w:history="1">
        <w:r w:rsidRPr="0086090A">
          <w:rPr>
            <w:rStyle w:val="Collegamentoipertestuale"/>
          </w:rPr>
          <w:t>(a)</w:t>
        </w:r>
        <w:r>
          <w:rPr>
            <w:rFonts w:asciiTheme="minorHAnsi" w:eastAsiaTheme="minorEastAsia" w:hAnsiTheme="minorHAnsi" w:cstheme="minorBidi"/>
            <w:lang w:val="it-IT" w:eastAsia="it-IT"/>
          </w:rPr>
          <w:tab/>
        </w:r>
        <w:r w:rsidRPr="0086090A">
          <w:rPr>
            <w:rStyle w:val="Collegamentoipertestuale"/>
          </w:rPr>
          <w:t>The expectations of the UNGPs on investors</w:t>
        </w:r>
        <w:r>
          <w:rPr>
            <w:webHidden/>
          </w:rPr>
          <w:tab/>
        </w:r>
        <w:r>
          <w:rPr>
            <w:webHidden/>
          </w:rPr>
          <w:fldChar w:fldCharType="begin"/>
        </w:r>
        <w:r>
          <w:rPr>
            <w:webHidden/>
          </w:rPr>
          <w:instrText xml:space="preserve"> PAGEREF _Toc83153511 \h </w:instrText>
        </w:r>
        <w:r>
          <w:rPr>
            <w:webHidden/>
          </w:rPr>
        </w:r>
        <w:r>
          <w:rPr>
            <w:webHidden/>
          </w:rPr>
          <w:fldChar w:fldCharType="separate"/>
        </w:r>
        <w:r>
          <w:rPr>
            <w:webHidden/>
          </w:rPr>
          <w:t>42</w:t>
        </w:r>
        <w:r>
          <w:rPr>
            <w:webHidden/>
          </w:rPr>
          <w:fldChar w:fldCharType="end"/>
        </w:r>
      </w:hyperlink>
    </w:p>
    <w:p w14:paraId="7BC910B2" w14:textId="52E361D9" w:rsidR="00366E00" w:rsidRDefault="00366E00">
      <w:pPr>
        <w:pStyle w:val="Sommario3"/>
        <w:tabs>
          <w:tab w:val="left" w:pos="2160"/>
        </w:tabs>
        <w:rPr>
          <w:rFonts w:asciiTheme="minorHAnsi" w:eastAsiaTheme="minorEastAsia" w:hAnsiTheme="minorHAnsi" w:cstheme="minorBidi"/>
          <w:lang w:val="it-IT" w:eastAsia="it-IT"/>
        </w:rPr>
      </w:pPr>
      <w:hyperlink w:anchor="_Toc83153512" w:history="1">
        <w:r w:rsidRPr="0086090A">
          <w:rPr>
            <w:rStyle w:val="Collegamentoipertestuale"/>
          </w:rPr>
          <w:t>(b)</w:t>
        </w:r>
        <w:r>
          <w:rPr>
            <w:rFonts w:asciiTheme="minorHAnsi" w:eastAsiaTheme="minorEastAsia" w:hAnsiTheme="minorHAnsi" w:cstheme="minorBidi"/>
            <w:lang w:val="it-IT" w:eastAsia="it-IT"/>
          </w:rPr>
          <w:tab/>
        </w:r>
        <w:r w:rsidRPr="0086090A">
          <w:rPr>
            <w:rStyle w:val="Collegamentoipertestuale"/>
          </w:rPr>
          <w:t>Growing trend towards responsible investment</w:t>
        </w:r>
        <w:r>
          <w:rPr>
            <w:webHidden/>
          </w:rPr>
          <w:tab/>
        </w:r>
        <w:r>
          <w:rPr>
            <w:webHidden/>
          </w:rPr>
          <w:fldChar w:fldCharType="begin"/>
        </w:r>
        <w:r>
          <w:rPr>
            <w:webHidden/>
          </w:rPr>
          <w:instrText xml:space="preserve"> PAGEREF _Toc83153512 \h </w:instrText>
        </w:r>
        <w:r>
          <w:rPr>
            <w:webHidden/>
          </w:rPr>
        </w:r>
        <w:r>
          <w:rPr>
            <w:webHidden/>
          </w:rPr>
          <w:fldChar w:fldCharType="separate"/>
        </w:r>
        <w:r>
          <w:rPr>
            <w:webHidden/>
          </w:rPr>
          <w:t>43</w:t>
        </w:r>
        <w:r>
          <w:rPr>
            <w:webHidden/>
          </w:rPr>
          <w:fldChar w:fldCharType="end"/>
        </w:r>
      </w:hyperlink>
    </w:p>
    <w:p w14:paraId="6B926A22" w14:textId="4537E4D6" w:rsidR="00366E00" w:rsidRDefault="00366E00">
      <w:pPr>
        <w:pStyle w:val="Sommario3"/>
        <w:tabs>
          <w:tab w:val="left" w:pos="2160"/>
        </w:tabs>
        <w:rPr>
          <w:rFonts w:asciiTheme="minorHAnsi" w:eastAsiaTheme="minorEastAsia" w:hAnsiTheme="minorHAnsi" w:cstheme="minorBidi"/>
          <w:lang w:val="it-IT" w:eastAsia="it-IT"/>
        </w:rPr>
      </w:pPr>
      <w:hyperlink w:anchor="_Toc83153513" w:history="1">
        <w:r w:rsidRPr="0086090A">
          <w:rPr>
            <w:rStyle w:val="Collegamentoipertestuale"/>
          </w:rPr>
          <w:t>(c)</w:t>
        </w:r>
        <w:r>
          <w:rPr>
            <w:rFonts w:asciiTheme="minorHAnsi" w:eastAsiaTheme="minorEastAsia" w:hAnsiTheme="minorHAnsi" w:cstheme="minorBidi"/>
            <w:lang w:val="it-IT" w:eastAsia="it-IT"/>
          </w:rPr>
          <w:tab/>
        </w:r>
        <w:r w:rsidRPr="0086090A">
          <w:rPr>
            <w:rStyle w:val="Collegamentoipertestuale"/>
          </w:rPr>
          <w:t>Next steps to mainstream UNGPs-aligned investment practice</w:t>
        </w:r>
        <w:r>
          <w:rPr>
            <w:webHidden/>
          </w:rPr>
          <w:tab/>
        </w:r>
        <w:r>
          <w:rPr>
            <w:webHidden/>
          </w:rPr>
          <w:fldChar w:fldCharType="begin"/>
        </w:r>
        <w:r>
          <w:rPr>
            <w:webHidden/>
          </w:rPr>
          <w:instrText xml:space="preserve"> PAGEREF _Toc83153513 \h </w:instrText>
        </w:r>
        <w:r>
          <w:rPr>
            <w:webHidden/>
          </w:rPr>
        </w:r>
        <w:r>
          <w:rPr>
            <w:webHidden/>
          </w:rPr>
          <w:fldChar w:fldCharType="separate"/>
        </w:r>
        <w:r>
          <w:rPr>
            <w:webHidden/>
          </w:rPr>
          <w:t>46</w:t>
        </w:r>
        <w:r>
          <w:rPr>
            <w:webHidden/>
          </w:rPr>
          <w:fldChar w:fldCharType="end"/>
        </w:r>
      </w:hyperlink>
    </w:p>
    <w:p w14:paraId="6AFE82B9" w14:textId="3D0C82C6" w:rsidR="00366E00" w:rsidRDefault="00366E00">
      <w:pPr>
        <w:pStyle w:val="Sommario2"/>
        <w:tabs>
          <w:tab w:val="left" w:pos="1440"/>
        </w:tabs>
        <w:rPr>
          <w:rFonts w:asciiTheme="minorHAnsi" w:eastAsiaTheme="minorEastAsia" w:hAnsiTheme="minorHAnsi" w:cstheme="minorBidi"/>
          <w:lang w:val="it-IT" w:eastAsia="it-IT"/>
        </w:rPr>
      </w:pPr>
      <w:hyperlink w:anchor="_Toc83153514" w:history="1">
        <w:r w:rsidRPr="0086090A">
          <w:rPr>
            <w:rStyle w:val="Collegamentoipertestuale"/>
            <w:rFonts w:cs="Open Sans"/>
          </w:rPr>
          <w:t>3.6</w:t>
        </w:r>
        <w:r>
          <w:rPr>
            <w:rFonts w:asciiTheme="minorHAnsi" w:eastAsiaTheme="minorEastAsia" w:hAnsiTheme="minorHAnsi" w:cstheme="minorBidi"/>
            <w:lang w:val="it-IT" w:eastAsia="it-IT"/>
          </w:rPr>
          <w:tab/>
        </w:r>
        <w:r w:rsidRPr="0086090A">
          <w:rPr>
            <w:rStyle w:val="Collegamentoipertestuale"/>
            <w:rFonts w:cs="Open Sans"/>
          </w:rPr>
          <w:t>Ensuring access to remedy for victims</w:t>
        </w:r>
        <w:r>
          <w:rPr>
            <w:webHidden/>
          </w:rPr>
          <w:tab/>
        </w:r>
        <w:r>
          <w:rPr>
            <w:webHidden/>
          </w:rPr>
          <w:fldChar w:fldCharType="begin"/>
        </w:r>
        <w:r>
          <w:rPr>
            <w:webHidden/>
          </w:rPr>
          <w:instrText xml:space="preserve"> PAGEREF _Toc83153514 \h </w:instrText>
        </w:r>
        <w:r>
          <w:rPr>
            <w:webHidden/>
          </w:rPr>
        </w:r>
        <w:r>
          <w:rPr>
            <w:webHidden/>
          </w:rPr>
          <w:fldChar w:fldCharType="separate"/>
        </w:r>
        <w:r>
          <w:rPr>
            <w:webHidden/>
          </w:rPr>
          <w:t>47</w:t>
        </w:r>
        <w:r>
          <w:rPr>
            <w:webHidden/>
          </w:rPr>
          <w:fldChar w:fldCharType="end"/>
        </w:r>
      </w:hyperlink>
    </w:p>
    <w:p w14:paraId="40E9F475" w14:textId="25126F5C" w:rsidR="00366E00" w:rsidRDefault="00366E00">
      <w:pPr>
        <w:pStyle w:val="Sommario3"/>
        <w:tabs>
          <w:tab w:val="left" w:pos="2160"/>
        </w:tabs>
        <w:rPr>
          <w:rFonts w:asciiTheme="minorHAnsi" w:eastAsiaTheme="minorEastAsia" w:hAnsiTheme="minorHAnsi" w:cstheme="minorBidi"/>
          <w:lang w:val="it-IT" w:eastAsia="it-IT"/>
        </w:rPr>
      </w:pPr>
      <w:hyperlink w:anchor="_Toc83153515" w:history="1">
        <w:r w:rsidRPr="0086090A">
          <w:rPr>
            <w:rStyle w:val="Collegamentoipertestuale"/>
          </w:rPr>
          <w:t>(a)</w:t>
        </w:r>
        <w:r>
          <w:rPr>
            <w:rFonts w:asciiTheme="minorHAnsi" w:eastAsiaTheme="minorEastAsia" w:hAnsiTheme="minorHAnsi" w:cstheme="minorBidi"/>
            <w:lang w:val="it-IT" w:eastAsia="it-IT"/>
          </w:rPr>
          <w:tab/>
        </w:r>
        <w:r w:rsidRPr="0086090A">
          <w:rPr>
            <w:rStyle w:val="Collegamentoipertestuale"/>
          </w:rPr>
          <w:t>Avenues to remedy for business-related human rights harms in Australia</w:t>
        </w:r>
        <w:r>
          <w:rPr>
            <w:webHidden/>
          </w:rPr>
          <w:tab/>
        </w:r>
        <w:r>
          <w:rPr>
            <w:webHidden/>
          </w:rPr>
          <w:fldChar w:fldCharType="begin"/>
        </w:r>
        <w:r>
          <w:rPr>
            <w:webHidden/>
          </w:rPr>
          <w:instrText xml:space="preserve"> PAGEREF _Toc83153515 \h </w:instrText>
        </w:r>
        <w:r>
          <w:rPr>
            <w:webHidden/>
          </w:rPr>
        </w:r>
        <w:r>
          <w:rPr>
            <w:webHidden/>
          </w:rPr>
          <w:fldChar w:fldCharType="separate"/>
        </w:r>
        <w:r>
          <w:rPr>
            <w:webHidden/>
          </w:rPr>
          <w:t>48</w:t>
        </w:r>
        <w:r>
          <w:rPr>
            <w:webHidden/>
          </w:rPr>
          <w:fldChar w:fldCharType="end"/>
        </w:r>
      </w:hyperlink>
    </w:p>
    <w:p w14:paraId="6A541314" w14:textId="4A2C5B68" w:rsidR="00366E00" w:rsidRDefault="00366E00">
      <w:pPr>
        <w:pStyle w:val="Sommario3"/>
        <w:tabs>
          <w:tab w:val="left" w:pos="2160"/>
        </w:tabs>
        <w:rPr>
          <w:rFonts w:asciiTheme="minorHAnsi" w:eastAsiaTheme="minorEastAsia" w:hAnsiTheme="minorHAnsi" w:cstheme="minorBidi"/>
          <w:lang w:val="it-IT" w:eastAsia="it-IT"/>
        </w:rPr>
      </w:pPr>
      <w:hyperlink w:anchor="_Toc83153516" w:history="1">
        <w:r w:rsidRPr="0086090A">
          <w:rPr>
            <w:rStyle w:val="Collegamentoipertestuale"/>
          </w:rPr>
          <w:t>(b)</w:t>
        </w:r>
        <w:r>
          <w:rPr>
            <w:rFonts w:asciiTheme="minorHAnsi" w:eastAsiaTheme="minorEastAsia" w:hAnsiTheme="minorHAnsi" w:cstheme="minorBidi"/>
            <w:lang w:val="it-IT" w:eastAsia="it-IT"/>
          </w:rPr>
          <w:tab/>
        </w:r>
        <w:r w:rsidRPr="0086090A">
          <w:rPr>
            <w:rStyle w:val="Collegamentoipertestuale"/>
          </w:rPr>
          <w:t>Avenues to remedy human rights harms involving Australian companies overseas</w:t>
        </w:r>
        <w:r>
          <w:rPr>
            <w:webHidden/>
          </w:rPr>
          <w:tab/>
        </w:r>
        <w:r>
          <w:rPr>
            <w:webHidden/>
          </w:rPr>
          <w:fldChar w:fldCharType="begin"/>
        </w:r>
        <w:r>
          <w:rPr>
            <w:webHidden/>
          </w:rPr>
          <w:instrText xml:space="preserve"> PAGEREF _Toc83153516 \h </w:instrText>
        </w:r>
        <w:r>
          <w:rPr>
            <w:webHidden/>
          </w:rPr>
        </w:r>
        <w:r>
          <w:rPr>
            <w:webHidden/>
          </w:rPr>
          <w:fldChar w:fldCharType="separate"/>
        </w:r>
        <w:r>
          <w:rPr>
            <w:webHidden/>
          </w:rPr>
          <w:t>49</w:t>
        </w:r>
        <w:r>
          <w:rPr>
            <w:webHidden/>
          </w:rPr>
          <w:fldChar w:fldCharType="end"/>
        </w:r>
      </w:hyperlink>
    </w:p>
    <w:p w14:paraId="366CD9A8" w14:textId="737A367B" w:rsidR="00366E00" w:rsidRDefault="00366E00">
      <w:pPr>
        <w:pStyle w:val="Sommario3"/>
        <w:tabs>
          <w:tab w:val="left" w:pos="2160"/>
        </w:tabs>
        <w:rPr>
          <w:rFonts w:asciiTheme="minorHAnsi" w:eastAsiaTheme="minorEastAsia" w:hAnsiTheme="minorHAnsi" w:cstheme="minorBidi"/>
          <w:lang w:val="it-IT" w:eastAsia="it-IT"/>
        </w:rPr>
      </w:pPr>
      <w:hyperlink w:anchor="_Toc83153517" w:history="1">
        <w:r w:rsidRPr="0086090A">
          <w:rPr>
            <w:rStyle w:val="Collegamentoipertestuale"/>
          </w:rPr>
          <w:t>(c)</w:t>
        </w:r>
        <w:r>
          <w:rPr>
            <w:rFonts w:asciiTheme="minorHAnsi" w:eastAsiaTheme="minorEastAsia" w:hAnsiTheme="minorHAnsi" w:cstheme="minorBidi"/>
            <w:lang w:val="it-IT" w:eastAsia="it-IT"/>
          </w:rPr>
          <w:tab/>
        </w:r>
        <w:r w:rsidRPr="0086090A">
          <w:rPr>
            <w:rStyle w:val="Collegamentoipertestuale"/>
          </w:rPr>
          <w:t>The OECD National Contact Point</w:t>
        </w:r>
        <w:r>
          <w:rPr>
            <w:webHidden/>
          </w:rPr>
          <w:tab/>
        </w:r>
        <w:r>
          <w:rPr>
            <w:webHidden/>
          </w:rPr>
          <w:fldChar w:fldCharType="begin"/>
        </w:r>
        <w:r>
          <w:rPr>
            <w:webHidden/>
          </w:rPr>
          <w:instrText xml:space="preserve"> PAGEREF _Toc83153517 \h </w:instrText>
        </w:r>
        <w:r>
          <w:rPr>
            <w:webHidden/>
          </w:rPr>
        </w:r>
        <w:r>
          <w:rPr>
            <w:webHidden/>
          </w:rPr>
          <w:fldChar w:fldCharType="separate"/>
        </w:r>
        <w:r>
          <w:rPr>
            <w:webHidden/>
          </w:rPr>
          <w:t>51</w:t>
        </w:r>
        <w:r>
          <w:rPr>
            <w:webHidden/>
          </w:rPr>
          <w:fldChar w:fldCharType="end"/>
        </w:r>
      </w:hyperlink>
    </w:p>
    <w:p w14:paraId="08E6D162" w14:textId="6F8CB7BE" w:rsidR="00366E00" w:rsidRDefault="00366E00">
      <w:pPr>
        <w:pStyle w:val="Sommario3"/>
        <w:tabs>
          <w:tab w:val="left" w:pos="2160"/>
        </w:tabs>
        <w:rPr>
          <w:rFonts w:asciiTheme="minorHAnsi" w:eastAsiaTheme="minorEastAsia" w:hAnsiTheme="minorHAnsi" w:cstheme="minorBidi"/>
          <w:lang w:val="it-IT" w:eastAsia="it-IT"/>
        </w:rPr>
      </w:pPr>
      <w:hyperlink w:anchor="_Toc83153518" w:history="1">
        <w:r w:rsidRPr="0086090A">
          <w:rPr>
            <w:rStyle w:val="Collegamentoipertestuale"/>
          </w:rPr>
          <w:t>(d)</w:t>
        </w:r>
        <w:r>
          <w:rPr>
            <w:rFonts w:asciiTheme="minorHAnsi" w:eastAsiaTheme="minorEastAsia" w:hAnsiTheme="minorHAnsi" w:cstheme="minorBidi"/>
            <w:lang w:val="it-IT" w:eastAsia="it-IT"/>
          </w:rPr>
          <w:tab/>
        </w:r>
        <w:r w:rsidRPr="0086090A">
          <w:rPr>
            <w:rStyle w:val="Collegamentoipertestuale"/>
          </w:rPr>
          <w:t>Company and industry-based grievance mechanisms</w:t>
        </w:r>
        <w:r>
          <w:rPr>
            <w:webHidden/>
          </w:rPr>
          <w:tab/>
        </w:r>
        <w:r>
          <w:rPr>
            <w:webHidden/>
          </w:rPr>
          <w:fldChar w:fldCharType="begin"/>
        </w:r>
        <w:r>
          <w:rPr>
            <w:webHidden/>
          </w:rPr>
          <w:instrText xml:space="preserve"> PAGEREF _Toc83153518 \h </w:instrText>
        </w:r>
        <w:r>
          <w:rPr>
            <w:webHidden/>
          </w:rPr>
        </w:r>
        <w:r>
          <w:rPr>
            <w:webHidden/>
          </w:rPr>
          <w:fldChar w:fldCharType="separate"/>
        </w:r>
        <w:r>
          <w:rPr>
            <w:webHidden/>
          </w:rPr>
          <w:t>53</w:t>
        </w:r>
        <w:r>
          <w:rPr>
            <w:webHidden/>
          </w:rPr>
          <w:fldChar w:fldCharType="end"/>
        </w:r>
      </w:hyperlink>
    </w:p>
    <w:p w14:paraId="19FB5DCB" w14:textId="1154F9CB" w:rsidR="00366E00" w:rsidRDefault="00366E00">
      <w:pPr>
        <w:pStyle w:val="Sommario1"/>
        <w:rPr>
          <w:rFonts w:asciiTheme="minorHAnsi" w:eastAsiaTheme="minorEastAsia" w:hAnsiTheme="minorHAnsi" w:cstheme="minorBidi"/>
          <w:b w:val="0"/>
          <w:lang w:val="it-IT" w:eastAsia="it-IT"/>
        </w:rPr>
      </w:pPr>
      <w:hyperlink w:anchor="_Toc83153519" w:history="1">
        <w:r w:rsidRPr="0086090A">
          <w:rPr>
            <w:rStyle w:val="Collegamentoipertestuale"/>
          </w:rPr>
          <w:t>4</w:t>
        </w:r>
        <w:r>
          <w:rPr>
            <w:rFonts w:asciiTheme="minorHAnsi" w:eastAsiaTheme="minorEastAsia" w:hAnsiTheme="minorHAnsi" w:cstheme="minorBidi"/>
            <w:b w:val="0"/>
            <w:lang w:val="it-IT" w:eastAsia="it-IT"/>
          </w:rPr>
          <w:tab/>
        </w:r>
        <w:r w:rsidRPr="0086090A">
          <w:rPr>
            <w:rStyle w:val="Collegamentoipertestuale"/>
            <w:rFonts w:cs="Open Sans"/>
          </w:rPr>
          <w:t>Conclusion</w:t>
        </w:r>
        <w:r>
          <w:rPr>
            <w:webHidden/>
          </w:rPr>
          <w:tab/>
        </w:r>
        <w:r>
          <w:rPr>
            <w:webHidden/>
          </w:rPr>
          <w:fldChar w:fldCharType="begin"/>
        </w:r>
        <w:r>
          <w:rPr>
            <w:webHidden/>
          </w:rPr>
          <w:instrText xml:space="preserve"> PAGEREF _Toc83153519 \h </w:instrText>
        </w:r>
        <w:r>
          <w:rPr>
            <w:webHidden/>
          </w:rPr>
        </w:r>
        <w:r>
          <w:rPr>
            <w:webHidden/>
          </w:rPr>
          <w:fldChar w:fldCharType="separate"/>
        </w:r>
        <w:r>
          <w:rPr>
            <w:webHidden/>
          </w:rPr>
          <w:t>54</w:t>
        </w:r>
        <w:r>
          <w:rPr>
            <w:webHidden/>
          </w:rPr>
          <w:fldChar w:fldCharType="end"/>
        </w:r>
      </w:hyperlink>
    </w:p>
    <w:p w14:paraId="5B49E945" w14:textId="535650F5" w:rsidR="00366E00" w:rsidRDefault="00366E00">
      <w:pPr>
        <w:pStyle w:val="Sommario2"/>
        <w:tabs>
          <w:tab w:val="left" w:pos="1440"/>
        </w:tabs>
        <w:rPr>
          <w:rFonts w:asciiTheme="minorHAnsi" w:eastAsiaTheme="minorEastAsia" w:hAnsiTheme="minorHAnsi" w:cstheme="minorBidi"/>
          <w:lang w:val="it-IT" w:eastAsia="it-IT"/>
        </w:rPr>
      </w:pPr>
      <w:hyperlink w:anchor="_Toc83153520" w:history="1">
        <w:r w:rsidRPr="0086090A">
          <w:rPr>
            <w:rStyle w:val="Collegamentoipertestuale"/>
          </w:rPr>
          <w:t>4.1</w:t>
        </w:r>
        <w:r>
          <w:rPr>
            <w:rFonts w:asciiTheme="minorHAnsi" w:eastAsiaTheme="minorEastAsia" w:hAnsiTheme="minorHAnsi" w:cstheme="minorBidi"/>
            <w:lang w:val="it-IT" w:eastAsia="it-IT"/>
          </w:rPr>
          <w:tab/>
        </w:r>
        <w:r w:rsidRPr="0086090A">
          <w:rPr>
            <w:rStyle w:val="Collegamentoipertestuale"/>
          </w:rPr>
          <w:t>Business and human rights in Australia</w:t>
        </w:r>
        <w:r>
          <w:rPr>
            <w:webHidden/>
          </w:rPr>
          <w:tab/>
        </w:r>
        <w:r>
          <w:rPr>
            <w:webHidden/>
          </w:rPr>
          <w:fldChar w:fldCharType="begin"/>
        </w:r>
        <w:r>
          <w:rPr>
            <w:webHidden/>
          </w:rPr>
          <w:instrText xml:space="preserve"> PAGEREF _Toc83153520 \h </w:instrText>
        </w:r>
        <w:r>
          <w:rPr>
            <w:webHidden/>
          </w:rPr>
        </w:r>
        <w:r>
          <w:rPr>
            <w:webHidden/>
          </w:rPr>
          <w:fldChar w:fldCharType="separate"/>
        </w:r>
        <w:r>
          <w:rPr>
            <w:webHidden/>
          </w:rPr>
          <w:t>54</w:t>
        </w:r>
        <w:r>
          <w:rPr>
            <w:webHidden/>
          </w:rPr>
          <w:fldChar w:fldCharType="end"/>
        </w:r>
      </w:hyperlink>
    </w:p>
    <w:p w14:paraId="3D86E292" w14:textId="73CE7812" w:rsidR="00366E00" w:rsidRDefault="00366E00">
      <w:pPr>
        <w:pStyle w:val="Sommario2"/>
        <w:tabs>
          <w:tab w:val="left" w:pos="1440"/>
        </w:tabs>
        <w:rPr>
          <w:rFonts w:asciiTheme="minorHAnsi" w:eastAsiaTheme="minorEastAsia" w:hAnsiTheme="minorHAnsi" w:cstheme="minorBidi"/>
          <w:lang w:val="it-IT" w:eastAsia="it-IT"/>
        </w:rPr>
      </w:pPr>
      <w:hyperlink w:anchor="_Toc83153521" w:history="1">
        <w:r w:rsidRPr="0086090A">
          <w:rPr>
            <w:rStyle w:val="Collegamentoipertestuale"/>
          </w:rPr>
          <w:t>4.2</w:t>
        </w:r>
        <w:r>
          <w:rPr>
            <w:rFonts w:asciiTheme="minorHAnsi" w:eastAsiaTheme="minorEastAsia" w:hAnsiTheme="minorHAnsi" w:cstheme="minorBidi"/>
            <w:lang w:val="it-IT" w:eastAsia="it-IT"/>
          </w:rPr>
          <w:tab/>
        </w:r>
        <w:r w:rsidRPr="0086090A">
          <w:rPr>
            <w:rStyle w:val="Collegamentoipertestuale"/>
          </w:rPr>
          <w:t>A call to action</w:t>
        </w:r>
        <w:r>
          <w:rPr>
            <w:webHidden/>
          </w:rPr>
          <w:tab/>
        </w:r>
        <w:r>
          <w:rPr>
            <w:webHidden/>
          </w:rPr>
          <w:fldChar w:fldCharType="begin"/>
        </w:r>
        <w:r>
          <w:rPr>
            <w:webHidden/>
          </w:rPr>
          <w:instrText xml:space="preserve"> PAGEREF _Toc83153521 \h </w:instrText>
        </w:r>
        <w:r>
          <w:rPr>
            <w:webHidden/>
          </w:rPr>
        </w:r>
        <w:r>
          <w:rPr>
            <w:webHidden/>
          </w:rPr>
          <w:fldChar w:fldCharType="separate"/>
        </w:r>
        <w:r>
          <w:rPr>
            <w:webHidden/>
          </w:rPr>
          <w:t>55</w:t>
        </w:r>
        <w:r>
          <w:rPr>
            <w:webHidden/>
          </w:rPr>
          <w:fldChar w:fldCharType="end"/>
        </w:r>
      </w:hyperlink>
    </w:p>
    <w:p w14:paraId="7AAEC118" w14:textId="6B27BA7B" w:rsidR="00366E00" w:rsidRDefault="00366E00">
      <w:pPr>
        <w:pStyle w:val="Sommario2"/>
        <w:tabs>
          <w:tab w:val="left" w:pos="1440"/>
        </w:tabs>
        <w:rPr>
          <w:rFonts w:asciiTheme="minorHAnsi" w:eastAsiaTheme="minorEastAsia" w:hAnsiTheme="minorHAnsi" w:cstheme="minorBidi"/>
          <w:lang w:val="it-IT" w:eastAsia="it-IT"/>
        </w:rPr>
      </w:pPr>
      <w:hyperlink w:anchor="_Toc83153522" w:history="1">
        <w:r w:rsidRPr="0086090A">
          <w:rPr>
            <w:rStyle w:val="Collegamentoipertestuale"/>
          </w:rPr>
          <w:t>4.3</w:t>
        </w:r>
        <w:r>
          <w:rPr>
            <w:rFonts w:asciiTheme="minorHAnsi" w:eastAsiaTheme="minorEastAsia" w:hAnsiTheme="minorHAnsi" w:cstheme="minorBidi"/>
            <w:lang w:val="it-IT" w:eastAsia="it-IT"/>
          </w:rPr>
          <w:tab/>
        </w:r>
        <w:r w:rsidRPr="0086090A">
          <w:rPr>
            <w:rStyle w:val="Collegamentoipertestuale"/>
          </w:rPr>
          <w:t>Implementation</w:t>
        </w:r>
        <w:r>
          <w:rPr>
            <w:webHidden/>
          </w:rPr>
          <w:tab/>
        </w:r>
        <w:r>
          <w:rPr>
            <w:webHidden/>
          </w:rPr>
          <w:fldChar w:fldCharType="begin"/>
        </w:r>
        <w:r>
          <w:rPr>
            <w:webHidden/>
          </w:rPr>
          <w:instrText xml:space="preserve"> PAGEREF _Toc83153522 \h </w:instrText>
        </w:r>
        <w:r>
          <w:rPr>
            <w:webHidden/>
          </w:rPr>
        </w:r>
        <w:r>
          <w:rPr>
            <w:webHidden/>
          </w:rPr>
          <w:fldChar w:fldCharType="separate"/>
        </w:r>
        <w:r>
          <w:rPr>
            <w:webHidden/>
          </w:rPr>
          <w:t>57</w:t>
        </w:r>
        <w:r>
          <w:rPr>
            <w:webHidden/>
          </w:rPr>
          <w:fldChar w:fldCharType="end"/>
        </w:r>
      </w:hyperlink>
    </w:p>
    <w:p w14:paraId="1D32AF8E" w14:textId="62121B59" w:rsidR="00366E00" w:rsidRDefault="00366E00">
      <w:pPr>
        <w:pStyle w:val="Sommario1"/>
        <w:rPr>
          <w:rFonts w:asciiTheme="minorHAnsi" w:eastAsiaTheme="minorEastAsia" w:hAnsiTheme="minorHAnsi" w:cstheme="minorBidi"/>
          <w:b w:val="0"/>
          <w:lang w:val="it-IT" w:eastAsia="it-IT"/>
        </w:rPr>
      </w:pPr>
      <w:hyperlink w:anchor="_Toc83153523" w:history="1">
        <w:r w:rsidRPr="0086090A">
          <w:rPr>
            <w:rStyle w:val="Collegamentoipertestuale"/>
          </w:rPr>
          <w:t>Acknowledgements</w:t>
        </w:r>
        <w:r>
          <w:rPr>
            <w:webHidden/>
          </w:rPr>
          <w:tab/>
        </w:r>
        <w:r>
          <w:rPr>
            <w:webHidden/>
          </w:rPr>
          <w:fldChar w:fldCharType="begin"/>
        </w:r>
        <w:r>
          <w:rPr>
            <w:webHidden/>
          </w:rPr>
          <w:instrText xml:space="preserve"> PAGEREF _Toc83153523 \h </w:instrText>
        </w:r>
        <w:r>
          <w:rPr>
            <w:webHidden/>
          </w:rPr>
        </w:r>
        <w:r>
          <w:rPr>
            <w:webHidden/>
          </w:rPr>
          <w:fldChar w:fldCharType="separate"/>
        </w:r>
        <w:r>
          <w:rPr>
            <w:webHidden/>
          </w:rPr>
          <w:t>59</w:t>
        </w:r>
        <w:r>
          <w:rPr>
            <w:webHidden/>
          </w:rPr>
          <w:fldChar w:fldCharType="end"/>
        </w:r>
      </w:hyperlink>
    </w:p>
    <w:p w14:paraId="7042F471" w14:textId="3C859B8D" w:rsidR="00F2184C" w:rsidRPr="000C078D" w:rsidRDefault="000B5B68" w:rsidP="002D6C2C">
      <w:pPr>
        <w:spacing w:before="0" w:after="0"/>
        <w:rPr>
          <w:rFonts w:cs="Open Sans"/>
          <w:bCs/>
          <w:sz w:val="36"/>
          <w:szCs w:val="28"/>
        </w:rPr>
      </w:pPr>
      <w:r w:rsidRPr="000C078D">
        <w:rPr>
          <w:rFonts w:cs="Open Sans"/>
          <w:bCs/>
        </w:rPr>
        <w:fldChar w:fldCharType="end"/>
      </w:r>
      <w:bookmarkStart w:id="1" w:name="_Toc66442057"/>
      <w:bookmarkStart w:id="2" w:name="_Toc66442149"/>
      <w:r w:rsidR="00815309" w:rsidRPr="000C078D">
        <w:rPr>
          <w:rFonts w:cs="Open Sans"/>
          <w:bCs/>
        </w:rPr>
        <w:br w:type="page"/>
      </w:r>
      <w:bookmarkEnd w:id="1"/>
      <w:bookmarkEnd w:id="2"/>
    </w:p>
    <w:p w14:paraId="5EEA9214" w14:textId="5EF6C3A5" w:rsidR="00665183" w:rsidRPr="00FD04F9" w:rsidRDefault="00665183" w:rsidP="00F27AC3">
      <w:pPr>
        <w:pStyle w:val="Titolo1"/>
        <w:numPr>
          <w:ilvl w:val="0"/>
          <w:numId w:val="0"/>
        </w:numPr>
        <w:ind w:left="851" w:hanging="851"/>
        <w:rPr>
          <w:rFonts w:cs="Open Sans"/>
        </w:rPr>
      </w:pPr>
      <w:bookmarkStart w:id="3" w:name="_Toc83153480"/>
      <w:r w:rsidRPr="00FD04F9">
        <w:rPr>
          <w:rFonts w:cs="Open Sans"/>
        </w:rPr>
        <w:lastRenderedPageBreak/>
        <w:t xml:space="preserve">List of </w:t>
      </w:r>
      <w:r w:rsidRPr="006F2668">
        <w:rPr>
          <w:rFonts w:cs="Open Sans"/>
        </w:rPr>
        <w:t>abbreviations</w:t>
      </w:r>
      <w:bookmarkEnd w:id="3"/>
    </w:p>
    <w:tbl>
      <w:tblPr>
        <w:tblW w:w="9356" w:type="dxa"/>
        <w:tblCellMar>
          <w:left w:w="0" w:type="dxa"/>
          <w:right w:w="0" w:type="dxa"/>
        </w:tblCellMar>
        <w:tblLook w:val="04A0" w:firstRow="1" w:lastRow="0" w:firstColumn="1" w:lastColumn="0" w:noHBand="0" w:noVBand="1"/>
      </w:tblPr>
      <w:tblGrid>
        <w:gridCol w:w="1843"/>
        <w:gridCol w:w="7513"/>
      </w:tblGrid>
      <w:tr w:rsidR="0021771C" w:rsidRPr="00FD04F9" w14:paraId="73E1977D"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1A1C0AB1" w14:textId="77777777" w:rsidR="0021771C" w:rsidRPr="00FD04F9" w:rsidRDefault="0021771C" w:rsidP="00356015">
            <w:pPr>
              <w:pStyle w:val="TestoTabella"/>
            </w:pPr>
            <w:r w:rsidRPr="00FD04F9">
              <w:t>ALRC</w:t>
            </w:r>
          </w:p>
        </w:tc>
        <w:tc>
          <w:tcPr>
            <w:tcW w:w="7513" w:type="dxa"/>
            <w:shd w:val="clear" w:color="auto" w:fill="auto"/>
            <w:noWrap/>
            <w:tcMar>
              <w:top w:w="15" w:type="dxa"/>
              <w:left w:w="15" w:type="dxa"/>
              <w:bottom w:w="0" w:type="dxa"/>
              <w:right w:w="15" w:type="dxa"/>
            </w:tcMar>
            <w:vAlign w:val="bottom"/>
            <w:hideMark/>
          </w:tcPr>
          <w:p w14:paraId="40D2D928" w14:textId="77777777" w:rsidR="0021771C" w:rsidRPr="00FD04F9" w:rsidRDefault="0021771C" w:rsidP="00356015">
            <w:pPr>
              <w:pStyle w:val="TestoTabella"/>
            </w:pPr>
            <w:r w:rsidRPr="00FD04F9">
              <w:t>Australian Law Reform Commission</w:t>
            </w:r>
          </w:p>
        </w:tc>
      </w:tr>
      <w:tr w:rsidR="0021771C" w:rsidRPr="00FD04F9" w14:paraId="7F4F1AFC"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307D8CF3" w14:textId="77777777" w:rsidR="0021771C" w:rsidRPr="00FD04F9" w:rsidRDefault="0021771C" w:rsidP="00356015">
            <w:pPr>
              <w:pStyle w:val="TestoTabella"/>
            </w:pPr>
            <w:r w:rsidRPr="00FD04F9">
              <w:t>AUM</w:t>
            </w:r>
          </w:p>
        </w:tc>
        <w:tc>
          <w:tcPr>
            <w:tcW w:w="7513" w:type="dxa"/>
            <w:shd w:val="clear" w:color="auto" w:fill="auto"/>
            <w:noWrap/>
            <w:tcMar>
              <w:top w:w="15" w:type="dxa"/>
              <w:left w:w="15" w:type="dxa"/>
              <w:bottom w:w="0" w:type="dxa"/>
              <w:right w:w="15" w:type="dxa"/>
            </w:tcMar>
            <w:vAlign w:val="bottom"/>
            <w:hideMark/>
          </w:tcPr>
          <w:p w14:paraId="5B95078A" w14:textId="77777777" w:rsidR="0021771C" w:rsidRPr="00FD04F9" w:rsidRDefault="0021771C" w:rsidP="00356015">
            <w:pPr>
              <w:pStyle w:val="TestoTabella"/>
            </w:pPr>
            <w:r w:rsidRPr="00FD04F9">
              <w:t>Assets under management</w:t>
            </w:r>
          </w:p>
        </w:tc>
      </w:tr>
      <w:tr w:rsidR="0021771C" w:rsidRPr="00FD04F9" w14:paraId="49AE8808"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18CB3E4B" w14:textId="77777777" w:rsidR="0021771C" w:rsidRPr="00FD04F9" w:rsidRDefault="0021771C" w:rsidP="00356015">
            <w:pPr>
              <w:pStyle w:val="TestoTabella"/>
            </w:pPr>
            <w:r w:rsidRPr="00FD04F9">
              <w:t>AusNCP</w:t>
            </w:r>
          </w:p>
        </w:tc>
        <w:tc>
          <w:tcPr>
            <w:tcW w:w="7513" w:type="dxa"/>
            <w:shd w:val="clear" w:color="auto" w:fill="auto"/>
            <w:noWrap/>
            <w:tcMar>
              <w:top w:w="15" w:type="dxa"/>
              <w:left w:w="15" w:type="dxa"/>
              <w:bottom w:w="0" w:type="dxa"/>
              <w:right w:w="15" w:type="dxa"/>
            </w:tcMar>
            <w:vAlign w:val="bottom"/>
            <w:hideMark/>
          </w:tcPr>
          <w:p w14:paraId="482189C1" w14:textId="77777777" w:rsidR="0021771C" w:rsidRPr="00FD04F9" w:rsidRDefault="0021771C" w:rsidP="00356015">
            <w:pPr>
              <w:pStyle w:val="TestoTabella"/>
            </w:pPr>
            <w:r w:rsidRPr="00FD04F9">
              <w:t>Australian OECD National Contact Point</w:t>
            </w:r>
          </w:p>
        </w:tc>
      </w:tr>
      <w:tr w:rsidR="0021771C" w:rsidRPr="00FD04F9" w14:paraId="19A05A76"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47A5695B" w14:textId="77777777" w:rsidR="0021771C" w:rsidRPr="00FD04F9" w:rsidRDefault="0021771C" w:rsidP="00356015">
            <w:pPr>
              <w:pStyle w:val="TestoTabella"/>
            </w:pPr>
            <w:r w:rsidRPr="00FD04F9">
              <w:t>BHR</w:t>
            </w:r>
          </w:p>
        </w:tc>
        <w:tc>
          <w:tcPr>
            <w:tcW w:w="7513" w:type="dxa"/>
            <w:shd w:val="clear" w:color="auto" w:fill="auto"/>
            <w:noWrap/>
            <w:tcMar>
              <w:top w:w="15" w:type="dxa"/>
              <w:left w:w="15" w:type="dxa"/>
              <w:bottom w:w="0" w:type="dxa"/>
              <w:right w:w="15" w:type="dxa"/>
            </w:tcMar>
            <w:vAlign w:val="bottom"/>
            <w:hideMark/>
          </w:tcPr>
          <w:p w14:paraId="2FC7A8B8" w14:textId="44AF9C20" w:rsidR="0021771C" w:rsidRPr="00FD04F9" w:rsidRDefault="0021771C" w:rsidP="00356015">
            <w:pPr>
              <w:pStyle w:val="TestoTabella"/>
            </w:pPr>
            <w:r w:rsidRPr="00FD04F9">
              <w:t>Business and Human Rights</w:t>
            </w:r>
          </w:p>
        </w:tc>
      </w:tr>
      <w:tr w:rsidR="0021771C" w:rsidRPr="00FD04F9" w14:paraId="0F5F940E"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37BB1C83" w14:textId="77777777" w:rsidR="0021771C" w:rsidRPr="00FD04F9" w:rsidRDefault="0021771C" w:rsidP="00356015">
            <w:pPr>
              <w:pStyle w:val="TestoTabella"/>
            </w:pPr>
            <w:r w:rsidRPr="00FD04F9">
              <w:t>ESG</w:t>
            </w:r>
          </w:p>
        </w:tc>
        <w:tc>
          <w:tcPr>
            <w:tcW w:w="7513" w:type="dxa"/>
            <w:shd w:val="clear" w:color="auto" w:fill="auto"/>
            <w:noWrap/>
            <w:tcMar>
              <w:top w:w="15" w:type="dxa"/>
              <w:left w:w="15" w:type="dxa"/>
              <w:bottom w:w="0" w:type="dxa"/>
              <w:right w:w="15" w:type="dxa"/>
            </w:tcMar>
            <w:vAlign w:val="bottom"/>
            <w:hideMark/>
          </w:tcPr>
          <w:p w14:paraId="2041978C" w14:textId="200550DE" w:rsidR="0021771C" w:rsidRPr="00FD04F9" w:rsidRDefault="0021771C" w:rsidP="00356015">
            <w:pPr>
              <w:pStyle w:val="TestoTabella"/>
            </w:pPr>
            <w:r w:rsidRPr="00FD04F9">
              <w:t>Environmental, social and governance</w:t>
            </w:r>
          </w:p>
        </w:tc>
      </w:tr>
      <w:tr w:rsidR="0021771C" w:rsidRPr="00FD04F9" w14:paraId="57D8E746"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60BF876B" w14:textId="77777777" w:rsidR="0021771C" w:rsidRPr="00FD04F9" w:rsidRDefault="0021771C" w:rsidP="00356015">
            <w:pPr>
              <w:pStyle w:val="TestoTabella"/>
            </w:pPr>
            <w:r w:rsidRPr="00FD04F9">
              <w:t>ILO</w:t>
            </w:r>
          </w:p>
        </w:tc>
        <w:tc>
          <w:tcPr>
            <w:tcW w:w="7513" w:type="dxa"/>
            <w:shd w:val="clear" w:color="auto" w:fill="auto"/>
            <w:noWrap/>
            <w:tcMar>
              <w:top w:w="15" w:type="dxa"/>
              <w:left w:w="15" w:type="dxa"/>
              <w:bottom w:w="0" w:type="dxa"/>
              <w:right w:w="15" w:type="dxa"/>
            </w:tcMar>
            <w:vAlign w:val="bottom"/>
            <w:hideMark/>
          </w:tcPr>
          <w:p w14:paraId="2EBB05C3" w14:textId="77777777" w:rsidR="0021771C" w:rsidRPr="00FD04F9" w:rsidRDefault="0021771C" w:rsidP="00356015">
            <w:pPr>
              <w:pStyle w:val="TestoTabella"/>
            </w:pPr>
            <w:r w:rsidRPr="00FD04F9">
              <w:t>International Labour Organisation</w:t>
            </w:r>
          </w:p>
        </w:tc>
      </w:tr>
      <w:tr w:rsidR="003E1D83" w:rsidRPr="00FD04F9" w14:paraId="1E05667A" w14:textId="77777777" w:rsidTr="006F2668">
        <w:trPr>
          <w:trHeight w:val="300"/>
        </w:trPr>
        <w:tc>
          <w:tcPr>
            <w:tcW w:w="1843" w:type="dxa"/>
            <w:shd w:val="clear" w:color="auto" w:fill="auto"/>
            <w:noWrap/>
            <w:tcMar>
              <w:top w:w="15" w:type="dxa"/>
              <w:left w:w="15" w:type="dxa"/>
              <w:bottom w:w="0" w:type="dxa"/>
              <w:right w:w="15" w:type="dxa"/>
            </w:tcMar>
            <w:vAlign w:val="bottom"/>
          </w:tcPr>
          <w:p w14:paraId="49C7ADAC" w14:textId="02FF9B2B" w:rsidR="003E1D83" w:rsidRPr="00FD04F9" w:rsidRDefault="003E1D83" w:rsidP="00356015">
            <w:pPr>
              <w:pStyle w:val="TestoTabella"/>
            </w:pPr>
            <w:r>
              <w:t>IPCC</w:t>
            </w:r>
          </w:p>
        </w:tc>
        <w:tc>
          <w:tcPr>
            <w:tcW w:w="7513" w:type="dxa"/>
            <w:shd w:val="clear" w:color="auto" w:fill="auto"/>
            <w:noWrap/>
            <w:tcMar>
              <w:top w:w="15" w:type="dxa"/>
              <w:left w:w="15" w:type="dxa"/>
              <w:bottom w:w="0" w:type="dxa"/>
              <w:right w:w="15" w:type="dxa"/>
            </w:tcMar>
            <w:vAlign w:val="bottom"/>
          </w:tcPr>
          <w:p w14:paraId="0C5E7043" w14:textId="6D72F5A2" w:rsidR="003E1D83" w:rsidRPr="00FD04F9" w:rsidRDefault="00CC4B16" w:rsidP="00356015">
            <w:pPr>
              <w:pStyle w:val="TestoTabella"/>
            </w:pPr>
            <w:r w:rsidRPr="001D21B6">
              <w:rPr>
                <w:rFonts w:eastAsia="Times New Roman"/>
                <w:lang w:val="en-US" w:eastAsia="en-US"/>
              </w:rPr>
              <w:t>U</w:t>
            </w:r>
            <w:r>
              <w:rPr>
                <w:rFonts w:eastAsia="Times New Roman"/>
                <w:lang w:val="en-US" w:eastAsia="en-US"/>
              </w:rPr>
              <w:t>nited Nations</w:t>
            </w:r>
            <w:r w:rsidRPr="001D21B6">
              <w:rPr>
                <w:rFonts w:eastAsia="Times New Roman"/>
                <w:lang w:val="en-US" w:eastAsia="en-US"/>
              </w:rPr>
              <w:t xml:space="preserve"> Intergovernmental Panel on Climate Change</w:t>
            </w:r>
          </w:p>
        </w:tc>
      </w:tr>
      <w:tr w:rsidR="0021771C" w:rsidRPr="00FD04F9" w14:paraId="7E4B8B98"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76E99376" w14:textId="77777777" w:rsidR="0021771C" w:rsidRPr="00FD04F9" w:rsidRDefault="0021771C" w:rsidP="00356015">
            <w:pPr>
              <w:pStyle w:val="TestoTabella"/>
            </w:pPr>
            <w:r w:rsidRPr="00FD04F9">
              <w:t>NAP</w:t>
            </w:r>
          </w:p>
        </w:tc>
        <w:tc>
          <w:tcPr>
            <w:tcW w:w="7513" w:type="dxa"/>
            <w:shd w:val="clear" w:color="auto" w:fill="auto"/>
            <w:noWrap/>
            <w:tcMar>
              <w:top w:w="15" w:type="dxa"/>
              <w:left w:w="15" w:type="dxa"/>
              <w:bottom w:w="0" w:type="dxa"/>
              <w:right w:w="15" w:type="dxa"/>
            </w:tcMar>
            <w:vAlign w:val="bottom"/>
            <w:hideMark/>
          </w:tcPr>
          <w:p w14:paraId="79CB10AC" w14:textId="77777777" w:rsidR="0021771C" w:rsidRPr="00FD04F9" w:rsidRDefault="0021771C" w:rsidP="00356015">
            <w:pPr>
              <w:pStyle w:val="TestoTabella"/>
            </w:pPr>
            <w:r w:rsidRPr="00FD04F9">
              <w:t>National Action Plan on Business and Human Rights</w:t>
            </w:r>
          </w:p>
        </w:tc>
      </w:tr>
      <w:tr w:rsidR="0021771C" w:rsidRPr="00FD04F9" w14:paraId="1C1BC2DA"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70415BDD" w14:textId="77777777" w:rsidR="0021771C" w:rsidRPr="00FD04F9" w:rsidRDefault="0021771C" w:rsidP="00356015">
            <w:pPr>
              <w:pStyle w:val="TestoTabella"/>
            </w:pPr>
            <w:r w:rsidRPr="00FD04F9">
              <w:t>OECD</w:t>
            </w:r>
          </w:p>
        </w:tc>
        <w:tc>
          <w:tcPr>
            <w:tcW w:w="7513" w:type="dxa"/>
            <w:shd w:val="clear" w:color="auto" w:fill="auto"/>
            <w:noWrap/>
            <w:tcMar>
              <w:top w:w="15" w:type="dxa"/>
              <w:left w:w="15" w:type="dxa"/>
              <w:bottom w:w="0" w:type="dxa"/>
              <w:right w:w="15" w:type="dxa"/>
            </w:tcMar>
            <w:vAlign w:val="bottom"/>
            <w:hideMark/>
          </w:tcPr>
          <w:p w14:paraId="166E2F5D" w14:textId="3BFC473E" w:rsidR="0021771C" w:rsidRPr="00FD04F9" w:rsidRDefault="002D2504" w:rsidP="00356015">
            <w:pPr>
              <w:pStyle w:val="TestoTabella"/>
            </w:pPr>
            <w:r w:rsidRPr="00FD04F9">
              <w:t xml:space="preserve">Organisation for Economic Cooperation and Development </w:t>
            </w:r>
          </w:p>
        </w:tc>
      </w:tr>
      <w:tr w:rsidR="00C7750B" w:rsidRPr="00FD04F9" w14:paraId="5C751E49" w14:textId="77777777" w:rsidTr="006F2668">
        <w:trPr>
          <w:trHeight w:val="300"/>
        </w:trPr>
        <w:tc>
          <w:tcPr>
            <w:tcW w:w="1843" w:type="dxa"/>
            <w:shd w:val="clear" w:color="auto" w:fill="auto"/>
            <w:noWrap/>
            <w:tcMar>
              <w:top w:w="15" w:type="dxa"/>
              <w:left w:w="15" w:type="dxa"/>
              <w:bottom w:w="0" w:type="dxa"/>
              <w:right w:w="15" w:type="dxa"/>
            </w:tcMar>
            <w:vAlign w:val="center"/>
          </w:tcPr>
          <w:p w14:paraId="76B92A7A" w14:textId="7E772C24" w:rsidR="00C7750B" w:rsidRPr="00FD04F9" w:rsidRDefault="00C7750B" w:rsidP="006F2668">
            <w:pPr>
              <w:pStyle w:val="TestoTabella"/>
            </w:pPr>
            <w:r>
              <w:t xml:space="preserve">OECD </w:t>
            </w:r>
            <w:r w:rsidR="006F2668">
              <w:br/>
            </w:r>
            <w:r>
              <w:t xml:space="preserve">Guidelines </w:t>
            </w:r>
          </w:p>
        </w:tc>
        <w:tc>
          <w:tcPr>
            <w:tcW w:w="7513" w:type="dxa"/>
            <w:shd w:val="clear" w:color="auto" w:fill="auto"/>
            <w:noWrap/>
            <w:tcMar>
              <w:top w:w="15" w:type="dxa"/>
              <w:left w:w="15" w:type="dxa"/>
              <w:bottom w:w="0" w:type="dxa"/>
              <w:right w:w="15" w:type="dxa"/>
            </w:tcMar>
            <w:vAlign w:val="center"/>
          </w:tcPr>
          <w:p w14:paraId="389F9071" w14:textId="7C7A3E16" w:rsidR="00C7750B" w:rsidRPr="00FD04F9" w:rsidRDefault="00C7750B" w:rsidP="006F2668">
            <w:pPr>
              <w:pStyle w:val="TestoTabella"/>
            </w:pPr>
            <w:r>
              <w:t xml:space="preserve">OECD Guidelines for Multinational Enterprises </w:t>
            </w:r>
          </w:p>
        </w:tc>
      </w:tr>
      <w:tr w:rsidR="0021771C" w:rsidRPr="00FD04F9" w14:paraId="1069C50D"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700EE448" w14:textId="77777777" w:rsidR="0021771C" w:rsidRPr="00FD04F9" w:rsidRDefault="0021771C" w:rsidP="00356015">
            <w:pPr>
              <w:pStyle w:val="TestoTabella"/>
            </w:pPr>
            <w:r w:rsidRPr="00FD04F9">
              <w:t>PRI</w:t>
            </w:r>
          </w:p>
        </w:tc>
        <w:tc>
          <w:tcPr>
            <w:tcW w:w="7513" w:type="dxa"/>
            <w:shd w:val="clear" w:color="auto" w:fill="auto"/>
            <w:noWrap/>
            <w:tcMar>
              <w:top w:w="15" w:type="dxa"/>
              <w:left w:w="15" w:type="dxa"/>
              <w:bottom w:w="0" w:type="dxa"/>
              <w:right w:w="15" w:type="dxa"/>
            </w:tcMar>
            <w:vAlign w:val="bottom"/>
            <w:hideMark/>
          </w:tcPr>
          <w:p w14:paraId="06589C1D" w14:textId="77777777" w:rsidR="0021771C" w:rsidRPr="00FD04F9" w:rsidRDefault="0021771C" w:rsidP="00356015">
            <w:pPr>
              <w:pStyle w:val="TestoTabella"/>
            </w:pPr>
            <w:r w:rsidRPr="00FD04F9">
              <w:t>Principles for Responsible Investment</w:t>
            </w:r>
          </w:p>
        </w:tc>
      </w:tr>
      <w:tr w:rsidR="0021771C" w:rsidRPr="00FD04F9" w14:paraId="4C57AEF1"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44B94642" w14:textId="77777777" w:rsidR="0021771C" w:rsidRPr="00FD04F9" w:rsidRDefault="0021771C" w:rsidP="00356015">
            <w:pPr>
              <w:pStyle w:val="TestoTabella"/>
            </w:pPr>
            <w:r w:rsidRPr="00FD04F9">
              <w:t>SDGs</w:t>
            </w:r>
          </w:p>
        </w:tc>
        <w:tc>
          <w:tcPr>
            <w:tcW w:w="7513" w:type="dxa"/>
            <w:shd w:val="clear" w:color="auto" w:fill="auto"/>
            <w:noWrap/>
            <w:tcMar>
              <w:top w:w="15" w:type="dxa"/>
              <w:left w:w="15" w:type="dxa"/>
              <w:bottom w:w="0" w:type="dxa"/>
              <w:right w:w="15" w:type="dxa"/>
            </w:tcMar>
            <w:vAlign w:val="bottom"/>
            <w:hideMark/>
          </w:tcPr>
          <w:p w14:paraId="12C93735" w14:textId="77777777" w:rsidR="0021771C" w:rsidRPr="00FD04F9" w:rsidRDefault="0021771C" w:rsidP="00356015">
            <w:pPr>
              <w:pStyle w:val="TestoTabella"/>
            </w:pPr>
            <w:r w:rsidRPr="00FD04F9">
              <w:t>Sustainable Development Goals</w:t>
            </w:r>
          </w:p>
        </w:tc>
      </w:tr>
      <w:tr w:rsidR="0021771C" w:rsidRPr="00FD04F9" w14:paraId="51520B6A"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5ADF205A" w14:textId="77777777" w:rsidR="0021771C" w:rsidRPr="00FD04F9" w:rsidRDefault="0021771C" w:rsidP="00356015">
            <w:pPr>
              <w:pStyle w:val="TestoTabella"/>
            </w:pPr>
            <w:r w:rsidRPr="00FD04F9">
              <w:t>UN</w:t>
            </w:r>
          </w:p>
        </w:tc>
        <w:tc>
          <w:tcPr>
            <w:tcW w:w="7513" w:type="dxa"/>
            <w:shd w:val="clear" w:color="auto" w:fill="auto"/>
            <w:noWrap/>
            <w:tcMar>
              <w:top w:w="15" w:type="dxa"/>
              <w:left w:w="15" w:type="dxa"/>
              <w:bottom w:w="0" w:type="dxa"/>
              <w:right w:w="15" w:type="dxa"/>
            </w:tcMar>
            <w:vAlign w:val="bottom"/>
            <w:hideMark/>
          </w:tcPr>
          <w:p w14:paraId="3CE8FD81" w14:textId="77777777" w:rsidR="0021771C" w:rsidRPr="00FD04F9" w:rsidRDefault="0021771C" w:rsidP="00356015">
            <w:pPr>
              <w:pStyle w:val="TestoTabella"/>
            </w:pPr>
            <w:r w:rsidRPr="00FD04F9">
              <w:t>United Nations</w:t>
            </w:r>
          </w:p>
        </w:tc>
      </w:tr>
      <w:tr w:rsidR="0021771C" w:rsidRPr="00FD04F9" w14:paraId="6BC4F0DC"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538CBB45" w14:textId="77777777" w:rsidR="0021771C" w:rsidRPr="00FD04F9" w:rsidRDefault="0021771C" w:rsidP="00356015">
            <w:pPr>
              <w:pStyle w:val="TestoTabella"/>
            </w:pPr>
            <w:r w:rsidRPr="00FD04F9">
              <w:t>UNDRIP</w:t>
            </w:r>
          </w:p>
        </w:tc>
        <w:tc>
          <w:tcPr>
            <w:tcW w:w="7513" w:type="dxa"/>
            <w:shd w:val="clear" w:color="auto" w:fill="auto"/>
            <w:noWrap/>
            <w:tcMar>
              <w:top w:w="15" w:type="dxa"/>
              <w:left w:w="15" w:type="dxa"/>
              <w:bottom w:w="0" w:type="dxa"/>
              <w:right w:w="15" w:type="dxa"/>
            </w:tcMar>
            <w:vAlign w:val="bottom"/>
            <w:hideMark/>
          </w:tcPr>
          <w:p w14:paraId="58F93722" w14:textId="77777777" w:rsidR="0021771C" w:rsidRPr="00FD04F9" w:rsidRDefault="0021771C" w:rsidP="00356015">
            <w:pPr>
              <w:pStyle w:val="TestoTabella"/>
            </w:pPr>
            <w:r w:rsidRPr="00FD04F9">
              <w:t>United Nations Declaration on the Rights of Indigenous Peoples</w:t>
            </w:r>
          </w:p>
        </w:tc>
      </w:tr>
      <w:tr w:rsidR="0021771C" w:rsidRPr="00FD04F9" w14:paraId="37555F70"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7D591C22" w14:textId="77777777" w:rsidR="0021771C" w:rsidRPr="00FD04F9" w:rsidRDefault="0021771C" w:rsidP="00356015">
            <w:pPr>
              <w:pStyle w:val="TestoTabella"/>
            </w:pPr>
            <w:r w:rsidRPr="00FD04F9">
              <w:t>UNGC</w:t>
            </w:r>
          </w:p>
        </w:tc>
        <w:tc>
          <w:tcPr>
            <w:tcW w:w="7513" w:type="dxa"/>
            <w:shd w:val="clear" w:color="auto" w:fill="auto"/>
            <w:noWrap/>
            <w:tcMar>
              <w:top w:w="15" w:type="dxa"/>
              <w:left w:w="15" w:type="dxa"/>
              <w:bottom w:w="0" w:type="dxa"/>
              <w:right w:w="15" w:type="dxa"/>
            </w:tcMar>
            <w:vAlign w:val="bottom"/>
            <w:hideMark/>
          </w:tcPr>
          <w:p w14:paraId="5E993A10" w14:textId="77777777" w:rsidR="0021771C" w:rsidRPr="00FD04F9" w:rsidRDefault="0021771C" w:rsidP="00356015">
            <w:pPr>
              <w:pStyle w:val="TestoTabella"/>
            </w:pPr>
            <w:r w:rsidRPr="00FD04F9">
              <w:t>United Nations Global Compact</w:t>
            </w:r>
          </w:p>
        </w:tc>
      </w:tr>
      <w:tr w:rsidR="0021771C" w:rsidRPr="00FD04F9" w14:paraId="1220F12D" w14:textId="77777777" w:rsidTr="006F2668">
        <w:trPr>
          <w:trHeight w:val="300"/>
        </w:trPr>
        <w:tc>
          <w:tcPr>
            <w:tcW w:w="1843" w:type="dxa"/>
            <w:shd w:val="clear" w:color="auto" w:fill="auto"/>
            <w:noWrap/>
            <w:tcMar>
              <w:top w:w="15" w:type="dxa"/>
              <w:left w:w="15" w:type="dxa"/>
              <w:bottom w:w="0" w:type="dxa"/>
              <w:right w:w="15" w:type="dxa"/>
            </w:tcMar>
            <w:vAlign w:val="bottom"/>
            <w:hideMark/>
          </w:tcPr>
          <w:p w14:paraId="613B2D8B" w14:textId="77777777" w:rsidR="0021771C" w:rsidRPr="00FD04F9" w:rsidRDefault="0021771C" w:rsidP="00356015">
            <w:pPr>
              <w:pStyle w:val="TestoTabella"/>
            </w:pPr>
            <w:r w:rsidRPr="00FD04F9">
              <w:t>UNGPs</w:t>
            </w:r>
          </w:p>
        </w:tc>
        <w:tc>
          <w:tcPr>
            <w:tcW w:w="7513" w:type="dxa"/>
            <w:shd w:val="clear" w:color="auto" w:fill="auto"/>
            <w:noWrap/>
            <w:tcMar>
              <w:top w:w="15" w:type="dxa"/>
              <w:left w:w="15" w:type="dxa"/>
              <w:bottom w:w="0" w:type="dxa"/>
              <w:right w:w="15" w:type="dxa"/>
            </w:tcMar>
            <w:vAlign w:val="bottom"/>
            <w:hideMark/>
          </w:tcPr>
          <w:p w14:paraId="364F0FE1" w14:textId="611786A1" w:rsidR="00C92106" w:rsidRPr="00FD04F9" w:rsidRDefault="0021771C" w:rsidP="00356015">
            <w:pPr>
              <w:pStyle w:val="TestoTabella"/>
            </w:pPr>
            <w:r w:rsidRPr="00FD04F9">
              <w:t>United Nations Guiding Principles on Business and Human Rights</w:t>
            </w:r>
          </w:p>
        </w:tc>
      </w:tr>
      <w:tr w:rsidR="00C92106" w:rsidRPr="00FD04F9" w14:paraId="76AC2BD2" w14:textId="77777777" w:rsidTr="006F2668">
        <w:trPr>
          <w:trHeight w:val="300"/>
        </w:trPr>
        <w:tc>
          <w:tcPr>
            <w:tcW w:w="1843" w:type="dxa"/>
            <w:shd w:val="clear" w:color="auto" w:fill="auto"/>
            <w:noWrap/>
            <w:tcMar>
              <w:top w:w="15" w:type="dxa"/>
              <w:left w:w="15" w:type="dxa"/>
              <w:bottom w:w="0" w:type="dxa"/>
              <w:right w:w="15" w:type="dxa"/>
            </w:tcMar>
            <w:vAlign w:val="bottom"/>
          </w:tcPr>
          <w:p w14:paraId="27AD7FB8" w14:textId="65EE2FDB" w:rsidR="00C92106" w:rsidRPr="00FD04F9" w:rsidRDefault="00C92106" w:rsidP="00356015">
            <w:pPr>
              <w:pStyle w:val="TestoTabella"/>
            </w:pPr>
            <w:r w:rsidRPr="000C078D">
              <w:t>UN Working Group on BHR</w:t>
            </w:r>
          </w:p>
        </w:tc>
        <w:tc>
          <w:tcPr>
            <w:tcW w:w="7513" w:type="dxa"/>
            <w:shd w:val="clear" w:color="auto" w:fill="auto"/>
            <w:noWrap/>
            <w:tcMar>
              <w:top w:w="15" w:type="dxa"/>
              <w:left w:w="15" w:type="dxa"/>
              <w:bottom w:w="0" w:type="dxa"/>
              <w:right w:w="15" w:type="dxa"/>
            </w:tcMar>
            <w:vAlign w:val="bottom"/>
          </w:tcPr>
          <w:p w14:paraId="460987D1" w14:textId="06FC14F1" w:rsidR="00C92106" w:rsidRPr="00FD04F9" w:rsidRDefault="00C92106" w:rsidP="00356015">
            <w:pPr>
              <w:pStyle w:val="TestoTabella"/>
            </w:pPr>
            <w:r w:rsidRPr="000C078D">
              <w:t>UN Working Group on the issue of human rights and transnational corporations and other business enterprises</w:t>
            </w:r>
          </w:p>
        </w:tc>
      </w:tr>
    </w:tbl>
    <w:p w14:paraId="43B90213" w14:textId="02C0966E" w:rsidR="00BD38FB" w:rsidRPr="00291D0F" w:rsidRDefault="00BD38FB" w:rsidP="00291D0F"/>
    <w:p w14:paraId="6842F8BB" w14:textId="77777777" w:rsidR="00226995" w:rsidRPr="00291D0F" w:rsidRDefault="00226995" w:rsidP="00291D0F">
      <w:r w:rsidRPr="00291D0F">
        <w:br w:type="page"/>
      </w:r>
    </w:p>
    <w:p w14:paraId="770333AB" w14:textId="2530D8D8" w:rsidR="00F20104" w:rsidRDefault="00F20104" w:rsidP="00F27AC3">
      <w:pPr>
        <w:pStyle w:val="Titolo1"/>
        <w:numPr>
          <w:ilvl w:val="0"/>
          <w:numId w:val="0"/>
        </w:numPr>
        <w:ind w:left="851" w:hanging="851"/>
        <w:rPr>
          <w:rFonts w:cs="Open Sans"/>
        </w:rPr>
      </w:pPr>
      <w:bookmarkStart w:id="4" w:name="_Toc83153481"/>
      <w:r>
        <w:rPr>
          <w:rFonts w:cs="Open Sans"/>
        </w:rPr>
        <w:lastRenderedPageBreak/>
        <w:t>Executive Summary</w:t>
      </w:r>
      <w:bookmarkEnd w:id="4"/>
    </w:p>
    <w:p w14:paraId="5E215FE4" w14:textId="0FBC0F2F" w:rsidR="0057086E" w:rsidRPr="00DD2783" w:rsidRDefault="00AB29A1" w:rsidP="00356015">
      <w:r>
        <w:t xml:space="preserve">The </w:t>
      </w:r>
      <w:r w:rsidRPr="00AB29A1">
        <w:t>U</w:t>
      </w:r>
      <w:r>
        <w:t xml:space="preserve">nited Nations </w:t>
      </w:r>
      <w:r w:rsidRPr="00AB29A1">
        <w:t xml:space="preserve">Guiding Principles on Business and Human Rights (UNGPs) </w:t>
      </w:r>
      <w:r w:rsidR="00D678A3" w:rsidRPr="000C078D">
        <w:t xml:space="preserve">are the authoritative global standard outlining the expectations of States and businesses </w:t>
      </w:r>
      <w:r w:rsidR="00D678A3">
        <w:t>in</w:t>
      </w:r>
      <w:r w:rsidR="00D678A3" w:rsidRPr="000C078D">
        <w:t xml:space="preserve"> preventing and addressing business</w:t>
      </w:r>
      <w:r w:rsidR="00AE60A7">
        <w:t>-</w:t>
      </w:r>
      <w:r w:rsidR="00D678A3">
        <w:t>related</w:t>
      </w:r>
      <w:r w:rsidR="00D678A3" w:rsidRPr="000C078D">
        <w:t xml:space="preserve"> human rights</w:t>
      </w:r>
      <w:r w:rsidR="00D678A3">
        <w:t xml:space="preserve"> abuses</w:t>
      </w:r>
      <w:r w:rsidR="00D678A3" w:rsidRPr="000C078D">
        <w:t xml:space="preserve">. The UNGPs were </w:t>
      </w:r>
      <w:r w:rsidR="00D678A3" w:rsidRPr="008E3C92">
        <w:t>unanimously adopted by the U</w:t>
      </w:r>
      <w:r w:rsidR="00D678A3" w:rsidRPr="00DD2783">
        <w:t>nited Nations (UN) Human Rights Council in 2011.</w:t>
      </w:r>
    </w:p>
    <w:p w14:paraId="6C6BB4DF" w14:textId="3C9F494E" w:rsidR="009845E8" w:rsidRPr="00BF1D81" w:rsidRDefault="6360D203" w:rsidP="00356015">
      <w:r w:rsidRPr="00356015">
        <w:t>The Australian</w:t>
      </w:r>
      <w:r w:rsidRPr="00D744DA">
        <w:t xml:space="preserve"> Government co-sponsored th</w:t>
      </w:r>
      <w:r w:rsidR="00B46E32" w:rsidRPr="00D744DA">
        <w:t>e</w:t>
      </w:r>
      <w:r w:rsidRPr="00D744DA">
        <w:t xml:space="preserve"> resolution</w:t>
      </w:r>
      <w:r w:rsidR="00B46E32" w:rsidRPr="00D744DA">
        <w:t xml:space="preserve"> </w:t>
      </w:r>
      <w:r w:rsidR="00AE60A7">
        <w:t>that</w:t>
      </w:r>
      <w:r w:rsidR="00AE60A7" w:rsidRPr="00D744DA">
        <w:t xml:space="preserve"> </w:t>
      </w:r>
      <w:r w:rsidR="00954469" w:rsidRPr="00D744DA">
        <w:t>adopted</w:t>
      </w:r>
      <w:r w:rsidR="00B46E32" w:rsidRPr="00D744DA">
        <w:t xml:space="preserve"> </w:t>
      </w:r>
      <w:r w:rsidR="00954469" w:rsidRPr="00D744DA">
        <w:t xml:space="preserve">the </w:t>
      </w:r>
      <w:r w:rsidR="00B46E32" w:rsidRPr="00D744DA">
        <w:t>UN</w:t>
      </w:r>
      <w:r w:rsidR="00954469" w:rsidRPr="00D744DA">
        <w:t>G</w:t>
      </w:r>
      <w:r w:rsidR="00B46E32" w:rsidRPr="00D744DA">
        <w:t>Ps</w:t>
      </w:r>
      <w:r w:rsidRPr="00D744DA">
        <w:t xml:space="preserve"> and ha</w:t>
      </w:r>
      <w:r w:rsidR="001A0847">
        <w:t>s</w:t>
      </w:r>
      <w:r w:rsidR="00AE0060">
        <w:t xml:space="preserve"> supported the </w:t>
      </w:r>
      <w:r w:rsidRPr="00D744DA">
        <w:t>UNGPs</w:t>
      </w:r>
      <w:r w:rsidR="00AE0060">
        <w:t xml:space="preserve"> </w:t>
      </w:r>
      <w:r w:rsidR="000E1D71">
        <w:t>since their inception</w:t>
      </w:r>
      <w:r w:rsidRPr="008E3C92">
        <w:t>.</w:t>
      </w:r>
      <w:r w:rsidR="0014296E" w:rsidRPr="00134DE0">
        <w:rPr>
          <w:rStyle w:val="Rimandonotadichiusura"/>
        </w:rPr>
        <w:endnoteReference w:id="2"/>
      </w:r>
      <w:r w:rsidR="0014296E" w:rsidRPr="00BF1D81">
        <w:t xml:space="preserve"> </w:t>
      </w:r>
      <w:r w:rsidR="2CE01EFC" w:rsidRPr="00BF1D81">
        <w:t>Globally there is growing</w:t>
      </w:r>
      <w:r w:rsidR="2CE01EFC" w:rsidRPr="3A4EE1F8">
        <w:t xml:space="preserve"> evidence of the uptake of the UNGPs by business and industry </w:t>
      </w:r>
      <w:r w:rsidR="2CE01EFC" w:rsidRPr="00BF1D81">
        <w:t xml:space="preserve">associations </w:t>
      </w:r>
      <w:r w:rsidR="009D76F5" w:rsidRPr="00BF1D81">
        <w:t xml:space="preserve">and </w:t>
      </w:r>
      <w:r w:rsidR="2CE01EFC" w:rsidRPr="00BF1D81">
        <w:t>multi-stakeholder initiatives</w:t>
      </w:r>
      <w:r w:rsidR="5643F3A3" w:rsidRPr="00BF1D81">
        <w:t xml:space="preserve">. We are also </w:t>
      </w:r>
      <w:r w:rsidR="00FE5712" w:rsidRPr="00BF1D81">
        <w:t>seeing the</w:t>
      </w:r>
      <w:r w:rsidR="2CE01EFC" w:rsidRPr="00BF1D81">
        <w:t xml:space="preserve"> integration of the UNGPs into a wide range of standards, laws</w:t>
      </w:r>
      <w:r w:rsidR="2088BC91" w:rsidRPr="00BF1D81">
        <w:t xml:space="preserve"> and</w:t>
      </w:r>
      <w:r w:rsidR="2CE01EFC" w:rsidRPr="00BF1D81">
        <w:t xml:space="preserve"> policies</w:t>
      </w:r>
      <w:r w:rsidR="5E666EDE" w:rsidRPr="00BF1D81">
        <w:t>.</w:t>
      </w:r>
    </w:p>
    <w:p w14:paraId="020AF239" w14:textId="145BEECC" w:rsidR="003A71E4" w:rsidRPr="003023A8" w:rsidRDefault="009845E8" w:rsidP="009A4D5A">
      <w:pPr>
        <w:rPr>
          <w:rFonts w:cs="Open Sans"/>
        </w:rPr>
      </w:pPr>
      <w:r w:rsidRPr="0000797D">
        <w:t>June 2021 mark</w:t>
      </w:r>
      <w:r w:rsidR="00305C3A" w:rsidRPr="0000797D">
        <w:t>ed</w:t>
      </w:r>
      <w:r w:rsidRPr="0000797D">
        <w:t xml:space="preserve"> the 10-year anniversary of the introduction of the UNGPs. </w:t>
      </w:r>
      <w:r w:rsidR="0057086E" w:rsidRPr="0000797D">
        <w:t>T</w:t>
      </w:r>
      <w:r w:rsidR="239A4AF7" w:rsidRPr="0000797D">
        <w:t>o reflect on this milestone</w:t>
      </w:r>
      <w:r w:rsidR="239A4AF7" w:rsidRPr="003023A8">
        <w:rPr>
          <w:rFonts w:cs="Open Sans"/>
        </w:rPr>
        <w:t>, t</w:t>
      </w:r>
      <w:r w:rsidR="0057086E" w:rsidRPr="003023A8">
        <w:rPr>
          <w:rFonts w:cs="Open Sans"/>
        </w:rPr>
        <w:t>he Australian Human Rights Commission and the Australian Human Rights Institute</w:t>
      </w:r>
      <w:r w:rsidR="00CA17D4" w:rsidRPr="003023A8">
        <w:rPr>
          <w:rFonts w:cs="Open Sans"/>
        </w:rPr>
        <w:t>,</w:t>
      </w:r>
      <w:r w:rsidR="00D7609B" w:rsidRPr="003023A8">
        <w:rPr>
          <w:rFonts w:cs="Open Sans"/>
        </w:rPr>
        <w:t xml:space="preserve"> </w:t>
      </w:r>
      <w:r w:rsidR="00FA2579" w:rsidRPr="003023A8">
        <w:rPr>
          <w:rFonts w:cs="Open Sans"/>
        </w:rPr>
        <w:t xml:space="preserve">UNSW Sydney, </w:t>
      </w:r>
      <w:r w:rsidR="0057086E" w:rsidRPr="003023A8">
        <w:rPr>
          <w:rFonts w:cs="Open Sans"/>
        </w:rPr>
        <w:t xml:space="preserve">have collaborated </w:t>
      </w:r>
      <w:r w:rsidR="001625E1" w:rsidRPr="003023A8">
        <w:rPr>
          <w:rFonts w:cs="Open Sans"/>
        </w:rPr>
        <w:t>on this report</w:t>
      </w:r>
      <w:r w:rsidR="00312F2C" w:rsidRPr="003023A8">
        <w:rPr>
          <w:rFonts w:cs="Open Sans"/>
        </w:rPr>
        <w:t>,</w:t>
      </w:r>
      <w:r w:rsidR="001625E1" w:rsidRPr="003023A8">
        <w:rPr>
          <w:rFonts w:cs="Open Sans"/>
        </w:rPr>
        <w:t xml:space="preserve"> which </w:t>
      </w:r>
      <w:r w:rsidR="00C71417" w:rsidRPr="003023A8">
        <w:rPr>
          <w:rFonts w:cs="Open Sans"/>
        </w:rPr>
        <w:t xml:space="preserve">considers </w:t>
      </w:r>
      <w:r w:rsidR="003A71E4" w:rsidRPr="003023A8">
        <w:rPr>
          <w:rFonts w:cs="Open Sans"/>
        </w:rPr>
        <w:t xml:space="preserve">progress and identifies gaps around </w:t>
      </w:r>
      <w:r w:rsidR="00BD7AD2" w:rsidRPr="003023A8">
        <w:rPr>
          <w:rFonts w:cs="Open Sans"/>
        </w:rPr>
        <w:t>the</w:t>
      </w:r>
      <w:r w:rsidR="003A71E4" w:rsidRPr="003023A8">
        <w:rPr>
          <w:rFonts w:cs="Open Sans"/>
        </w:rPr>
        <w:t xml:space="preserve"> implementation </w:t>
      </w:r>
      <w:r w:rsidR="00BD7AD2" w:rsidRPr="003023A8">
        <w:rPr>
          <w:rFonts w:cs="Open Sans"/>
        </w:rPr>
        <w:t xml:space="preserve">of the UNGPs </w:t>
      </w:r>
      <w:r w:rsidR="003A71E4" w:rsidRPr="003023A8">
        <w:rPr>
          <w:rFonts w:cs="Open Sans"/>
        </w:rPr>
        <w:t>in Australia in the following six areas:</w:t>
      </w:r>
    </w:p>
    <w:p w14:paraId="78FB1A78" w14:textId="45CBF6E6" w:rsidR="003A71E4" w:rsidRPr="009A4D5A" w:rsidRDefault="00985417" w:rsidP="00356015">
      <w:pPr>
        <w:pStyle w:val="Puntoelenco"/>
      </w:pPr>
      <w:r w:rsidRPr="009A4D5A">
        <w:t>Combatting</w:t>
      </w:r>
      <w:r w:rsidR="003A71E4" w:rsidRPr="009A4D5A">
        <w:t xml:space="preserve"> modern slavery</w:t>
      </w:r>
    </w:p>
    <w:p w14:paraId="54335C6A" w14:textId="77777777" w:rsidR="003A71E4" w:rsidRPr="009A4D5A" w:rsidRDefault="003A71E4" w:rsidP="00356015">
      <w:pPr>
        <w:pStyle w:val="Puntoelenco"/>
      </w:pPr>
      <w:r w:rsidRPr="009A4D5A">
        <w:t>Embedding human rights due diligence into business practice</w:t>
      </w:r>
    </w:p>
    <w:p w14:paraId="79620DF9" w14:textId="3948D139" w:rsidR="003A71E4" w:rsidRPr="009A4D5A" w:rsidRDefault="003A71E4" w:rsidP="00356015">
      <w:pPr>
        <w:pStyle w:val="Puntoelenco"/>
      </w:pPr>
      <w:r w:rsidRPr="009A4D5A">
        <w:t>Respecting the land rights of Aboriginal and Torres Strait Islander people</w:t>
      </w:r>
      <w:r w:rsidR="00D5565B" w:rsidRPr="009A4D5A">
        <w:t>s</w:t>
      </w:r>
    </w:p>
    <w:p w14:paraId="4586627A" w14:textId="739A2099" w:rsidR="00C1105B" w:rsidRPr="009A4D5A" w:rsidRDefault="00C1105B" w:rsidP="00356015">
      <w:pPr>
        <w:pStyle w:val="Puntoelenco"/>
      </w:pPr>
      <w:r w:rsidRPr="009A4D5A">
        <w:t xml:space="preserve">Addressing </w:t>
      </w:r>
      <w:r w:rsidR="00C2441A" w:rsidRPr="009A4D5A">
        <w:t>the</w:t>
      </w:r>
      <w:r w:rsidRPr="009A4D5A">
        <w:t xml:space="preserve"> adverse human rights impacts</w:t>
      </w:r>
      <w:r w:rsidR="00C2441A" w:rsidRPr="009A4D5A">
        <w:t xml:space="preserve"> of climate change</w:t>
      </w:r>
    </w:p>
    <w:p w14:paraId="41BF06E3" w14:textId="4D01E832" w:rsidR="003A71E4" w:rsidRPr="009A4D5A" w:rsidRDefault="003A71E4" w:rsidP="00356015">
      <w:pPr>
        <w:pStyle w:val="Puntoelenco"/>
      </w:pPr>
      <w:r w:rsidRPr="009A4D5A">
        <w:t>Leveraging the role of institutional investors</w:t>
      </w:r>
    </w:p>
    <w:p w14:paraId="5AB73D2E" w14:textId="62AF3145" w:rsidR="0039004B" w:rsidRPr="009A4D5A" w:rsidRDefault="0039004B" w:rsidP="00356015">
      <w:pPr>
        <w:pStyle w:val="Puntoelenco"/>
      </w:pPr>
      <w:r w:rsidRPr="009A4D5A">
        <w:t>Ensuring access to remedy for victims</w:t>
      </w:r>
    </w:p>
    <w:p w14:paraId="160ACDA2" w14:textId="2EF1022B" w:rsidR="008C09E6" w:rsidRDefault="3719CCAB" w:rsidP="00356015">
      <w:pPr>
        <w:rPr>
          <w:rStyle w:val="normaltextrun"/>
          <w:rFonts w:cs="Open Sans"/>
          <w:sz w:val="22"/>
          <w:szCs w:val="22"/>
        </w:rPr>
      </w:pPr>
      <w:r w:rsidRPr="22216788">
        <w:t>The</w:t>
      </w:r>
      <w:r w:rsidR="003470E5">
        <w:t xml:space="preserve"> report finds that over</w:t>
      </w:r>
      <w:r w:rsidR="008C09E6" w:rsidRPr="000C078D">
        <w:t xml:space="preserve"> the past decade</w:t>
      </w:r>
      <w:r w:rsidR="00DA7E2F">
        <w:t>,</w:t>
      </w:r>
      <w:r w:rsidR="008C09E6" w:rsidRPr="000C078D">
        <w:t xml:space="preserve"> there has been some progress towards implementation of aspects of the UNGPs in Australia by business and Government. Key areas of progress have included the Government’s introduction of the </w:t>
      </w:r>
      <w:r w:rsidR="008C09E6" w:rsidRPr="000C078D">
        <w:rPr>
          <w:i/>
          <w:iCs/>
        </w:rPr>
        <w:t>Modern Slavery Act 2018</w:t>
      </w:r>
      <w:r w:rsidR="008C09E6" w:rsidRPr="000C078D">
        <w:t xml:space="preserve"> (Cth</w:t>
      </w:r>
      <w:r w:rsidR="008C09E6" w:rsidRPr="565CAF22">
        <w:t>)</w:t>
      </w:r>
      <w:r w:rsidR="11DDB4B9" w:rsidRPr="565CAF22">
        <w:t xml:space="preserve"> </w:t>
      </w:r>
      <w:r w:rsidR="00D5565B">
        <w:t>(M</w:t>
      </w:r>
      <w:r w:rsidR="00085FE1">
        <w:t xml:space="preserve">odern </w:t>
      </w:r>
      <w:r w:rsidR="00D5565B">
        <w:t>S</w:t>
      </w:r>
      <w:r w:rsidR="00085FE1">
        <w:t xml:space="preserve">lavery </w:t>
      </w:r>
      <w:r w:rsidR="00D5565B">
        <w:t>A</w:t>
      </w:r>
      <w:r w:rsidR="00085FE1">
        <w:t>ct</w:t>
      </w:r>
      <w:r w:rsidR="00D5565B">
        <w:t>)</w:t>
      </w:r>
      <w:r w:rsidR="00E75521">
        <w:t>,</w:t>
      </w:r>
      <w:r w:rsidR="00D5565B">
        <w:t xml:space="preserve"> </w:t>
      </w:r>
      <w:r w:rsidR="008B49B4" w:rsidRPr="000C078D">
        <w:t xml:space="preserve">which is part of </w:t>
      </w:r>
      <w:r w:rsidR="00C64263">
        <w:t xml:space="preserve">a </w:t>
      </w:r>
      <w:r w:rsidR="008B49B4" w:rsidRPr="000C078D">
        <w:t xml:space="preserve">wider </w:t>
      </w:r>
      <w:r w:rsidR="001521DD">
        <w:t xml:space="preserve">global </w:t>
      </w:r>
      <w:r w:rsidR="008B49B4" w:rsidRPr="000C078D">
        <w:t xml:space="preserve">pattern </w:t>
      </w:r>
      <w:r w:rsidR="001521DD">
        <w:t>of</w:t>
      </w:r>
      <w:r w:rsidR="008B49B4" w:rsidRPr="000C078D">
        <w:t xml:space="preserve"> </w:t>
      </w:r>
      <w:r w:rsidR="00C64263">
        <w:t>establishing</w:t>
      </w:r>
      <w:r w:rsidR="008B49B4" w:rsidRPr="000C078D">
        <w:t xml:space="preserve"> similar laws. </w:t>
      </w:r>
      <w:r w:rsidR="00675557">
        <w:t>Another key development is the</w:t>
      </w:r>
      <w:r w:rsidR="11DDB4B9" w:rsidRPr="565CAF22">
        <w:t xml:space="preserve"> strengthening of the Australian</w:t>
      </w:r>
      <w:r w:rsidR="00D05898">
        <w:t xml:space="preserve"> </w:t>
      </w:r>
      <w:r w:rsidR="11DDB4B9" w:rsidRPr="565CAF22">
        <w:t>National Contact Point</w:t>
      </w:r>
      <w:r w:rsidR="00E11336">
        <w:t xml:space="preserve"> </w:t>
      </w:r>
      <w:r w:rsidR="00E11336" w:rsidRPr="000C078D">
        <w:t>complaint mechanism</w:t>
      </w:r>
      <w:r w:rsidR="00111985">
        <w:t>,</w:t>
      </w:r>
      <w:r w:rsidR="00E11336" w:rsidRPr="000C078D">
        <w:t xml:space="preserve"> established by the </w:t>
      </w:r>
      <w:r w:rsidR="004A4FA9" w:rsidRPr="00FD04F9">
        <w:rPr>
          <w:color w:val="000000"/>
        </w:rPr>
        <w:t>Organisation for Economic Cooperation and Development</w:t>
      </w:r>
      <w:r w:rsidR="00037F1F">
        <w:rPr>
          <w:color w:val="000000"/>
        </w:rPr>
        <w:t>’s</w:t>
      </w:r>
      <w:r w:rsidR="004A4FA9" w:rsidRPr="00FD04F9">
        <w:rPr>
          <w:color w:val="000000"/>
        </w:rPr>
        <w:t xml:space="preserve"> </w:t>
      </w:r>
      <w:r w:rsidR="004A4FA9">
        <w:rPr>
          <w:color w:val="000000"/>
        </w:rPr>
        <w:t xml:space="preserve">(OECD) </w:t>
      </w:r>
      <w:r w:rsidR="005861FC" w:rsidRPr="00356015">
        <w:rPr>
          <w:rStyle w:val="Enfasicorsivo"/>
        </w:rPr>
        <w:t xml:space="preserve">OECD </w:t>
      </w:r>
      <w:r w:rsidR="00E11336" w:rsidRPr="00356015">
        <w:rPr>
          <w:rStyle w:val="Enfasicorsivo"/>
        </w:rPr>
        <w:t>Guidelines for Multinational Enterprises</w:t>
      </w:r>
      <w:r w:rsidR="7796BDB5" w:rsidRPr="565CAF22">
        <w:t>.</w:t>
      </w:r>
      <w:r w:rsidR="11DDB4B9" w:rsidRPr="565CAF22">
        <w:t xml:space="preserve"> </w:t>
      </w:r>
      <w:r w:rsidR="00624267">
        <w:t>However</w:t>
      </w:r>
      <w:r w:rsidR="656B5ECD" w:rsidRPr="565CAF22">
        <w:t>,</w:t>
      </w:r>
      <w:r w:rsidR="008C09E6" w:rsidRPr="565CAF22">
        <w:t xml:space="preserve"> </w:t>
      </w:r>
      <w:r w:rsidR="02DE8476" w:rsidRPr="565CAF22">
        <w:t>overall</w:t>
      </w:r>
      <w:r w:rsidR="008C09E6" w:rsidRPr="000C078D">
        <w:t xml:space="preserve"> progress towards</w:t>
      </w:r>
      <w:r w:rsidR="008C09E6">
        <w:t xml:space="preserve"> </w:t>
      </w:r>
      <w:r w:rsidR="008C09E6" w:rsidRPr="000C078D">
        <w:t xml:space="preserve">implementation </w:t>
      </w:r>
      <w:r w:rsidR="008C09E6">
        <w:t xml:space="preserve">of the UNGPs </w:t>
      </w:r>
      <w:r w:rsidR="70B3258D" w:rsidRPr="565CAF22">
        <w:t xml:space="preserve">in Australia </w:t>
      </w:r>
      <w:r w:rsidR="008C09E6" w:rsidRPr="000C078D">
        <w:t>remains slow.</w:t>
      </w:r>
    </w:p>
    <w:p w14:paraId="70DF52BD" w14:textId="6CB5ABA1" w:rsidR="006F6260" w:rsidRPr="00134DE0" w:rsidRDefault="00BA02D3" w:rsidP="00356015">
      <w:r>
        <w:lastRenderedPageBreak/>
        <w:t xml:space="preserve">While some </w:t>
      </w:r>
      <w:r w:rsidR="00DC7E76">
        <w:t>positive legislative and policy developments have occurred over the last decade</w:t>
      </w:r>
      <w:r w:rsidR="00A97AB5">
        <w:t>, t</w:t>
      </w:r>
      <w:r w:rsidR="00DC7E76">
        <w:t xml:space="preserve">he approach </w:t>
      </w:r>
      <w:r w:rsidR="00DB7A22">
        <w:t xml:space="preserve">to date has been ad-hoc </w:t>
      </w:r>
      <w:r w:rsidR="002306C1">
        <w:t xml:space="preserve">and </w:t>
      </w:r>
      <w:r w:rsidR="00056830">
        <w:t xml:space="preserve">lacked </w:t>
      </w:r>
      <w:r w:rsidR="00624560">
        <w:t xml:space="preserve">cohesion in creating an </w:t>
      </w:r>
      <w:r w:rsidR="00714388" w:rsidRPr="565CAF22">
        <w:rPr>
          <w:rStyle w:val="normaltextrun"/>
          <w:rFonts w:cs="Open Sans"/>
          <w:sz w:val="22"/>
          <w:szCs w:val="22"/>
        </w:rPr>
        <w:t>enabling environment for rights-respecting business practices.</w:t>
      </w:r>
      <w:r w:rsidR="00624560">
        <w:t xml:space="preserve"> For many Australian business, including </w:t>
      </w:r>
      <w:r w:rsidR="00482C92">
        <w:t>institutional investors, a</w:t>
      </w:r>
      <w:r w:rsidR="008C09E6" w:rsidRPr="000C078D">
        <w:t xml:space="preserve"> </w:t>
      </w:r>
      <w:r w:rsidR="008C09E6" w:rsidRPr="00134DE0">
        <w:t xml:space="preserve">voluntary ‘corporate social responsibility’ mindset remains prevalent, and awareness of the UNGPs </w:t>
      </w:r>
      <w:r w:rsidR="00F82426" w:rsidRPr="00134DE0">
        <w:t xml:space="preserve">is </w:t>
      </w:r>
      <w:r w:rsidR="008C09E6" w:rsidRPr="00134DE0">
        <w:t>low.</w:t>
      </w:r>
    </w:p>
    <w:p w14:paraId="60526FB1" w14:textId="4BA21B7C" w:rsidR="00312FDF" w:rsidRPr="00134DE0" w:rsidRDefault="00A0702B" w:rsidP="00134DE0">
      <w:r w:rsidRPr="000F5D4C">
        <w:rPr>
          <w:rStyle w:val="normaltextrun"/>
          <w:rFonts w:cs="Open Sans"/>
          <w:sz w:val="22"/>
          <w:szCs w:val="22"/>
        </w:rPr>
        <w:t xml:space="preserve">Corporate responses to the </w:t>
      </w:r>
      <w:r w:rsidR="00085FE1">
        <w:t>Modern Slavery Act</w:t>
      </w:r>
      <w:r w:rsidR="00085FE1" w:rsidRPr="000F5D4C">
        <w:rPr>
          <w:i/>
          <w:iCs/>
        </w:rPr>
        <w:t xml:space="preserve"> </w:t>
      </w:r>
      <w:r w:rsidRPr="000F5D4C">
        <w:t>range from rigorous to superficial</w:t>
      </w:r>
      <w:r w:rsidR="003659A5">
        <w:t>,</w:t>
      </w:r>
      <w:r w:rsidRPr="000F5D4C">
        <w:t xml:space="preserve"> and an acceptance and understanding of the need to embed human rights due diligence as a standard of business conduct is limited.</w:t>
      </w:r>
      <w:r w:rsidRPr="000F5D4C">
        <w:rPr>
          <w:rStyle w:val="normaltextrun"/>
          <w:rFonts w:cs="Open Sans"/>
          <w:sz w:val="22"/>
          <w:szCs w:val="22"/>
        </w:rPr>
        <w:t xml:space="preserve"> </w:t>
      </w:r>
      <w:r w:rsidR="00624267" w:rsidRPr="00134DE0">
        <w:t xml:space="preserve">Remedy remains rare for many victims of business-related human rights harms, </w:t>
      </w:r>
      <w:r w:rsidR="007D2387" w:rsidRPr="00134DE0">
        <w:t>particularly</w:t>
      </w:r>
      <w:r w:rsidR="0039004B" w:rsidRPr="00134DE0">
        <w:t xml:space="preserve"> but not limited to</w:t>
      </w:r>
      <w:r w:rsidR="007D2387" w:rsidRPr="00134DE0">
        <w:t xml:space="preserve"> those that experience harms overseas. </w:t>
      </w:r>
      <w:r w:rsidR="008C09E6" w:rsidRPr="00134DE0">
        <w:t>There is also a disconnect in Australia, and elsewhere, between the UNGPs and some of the key issues discussed in this report</w:t>
      </w:r>
      <w:r w:rsidR="007E604E" w:rsidRPr="00134DE0">
        <w:t>,</w:t>
      </w:r>
      <w:r w:rsidR="008C09E6" w:rsidRPr="00134DE0">
        <w:t xml:space="preserve"> such as climate change</w:t>
      </w:r>
      <w:r w:rsidR="00903465">
        <w:t>-related human rights harms</w:t>
      </w:r>
      <w:r w:rsidR="008C09E6" w:rsidRPr="00134DE0">
        <w:t xml:space="preserve"> and land justice for </w:t>
      </w:r>
      <w:r w:rsidR="28C30293" w:rsidRPr="00134DE0">
        <w:t xml:space="preserve">Australia’s </w:t>
      </w:r>
      <w:r w:rsidR="44FE2848" w:rsidRPr="00134DE0">
        <w:t xml:space="preserve">First Nations </w:t>
      </w:r>
      <w:r w:rsidR="080F5986" w:rsidRPr="00134DE0">
        <w:t>peoples</w:t>
      </w:r>
      <w:r w:rsidR="008C09E6" w:rsidRPr="00134DE0">
        <w:t>.</w:t>
      </w:r>
    </w:p>
    <w:p w14:paraId="7CA1A6DF" w14:textId="069739E3" w:rsidR="008C09E6" w:rsidRPr="00134DE0" w:rsidRDefault="004277BB" w:rsidP="00134DE0">
      <w:r w:rsidRPr="00134DE0">
        <w:t>There is a need for increased policy</w:t>
      </w:r>
      <w:r w:rsidR="0024731F" w:rsidRPr="00134DE0">
        <w:t xml:space="preserve"> </w:t>
      </w:r>
      <w:r w:rsidRPr="00134DE0">
        <w:t>coherence in the implementation of the UNGPs</w:t>
      </w:r>
      <w:r w:rsidR="00312FDF" w:rsidRPr="00134DE0">
        <w:t>,</w:t>
      </w:r>
      <w:r w:rsidRPr="00134DE0">
        <w:t xml:space="preserve"> by and across Government</w:t>
      </w:r>
      <w:r w:rsidR="00312FDF" w:rsidRPr="00134DE0">
        <w:t>,</w:t>
      </w:r>
      <w:r w:rsidRPr="00134DE0">
        <w:t xml:space="preserve"> to ensure an enabling environment for rights-respecting business practices and that the Government applies the UNGPs to its own activities as an economic actor.</w:t>
      </w:r>
      <w:r w:rsidR="006342CA" w:rsidRPr="00134DE0">
        <w:t xml:space="preserve"> </w:t>
      </w:r>
      <w:r w:rsidR="008C09E6" w:rsidRPr="00134DE0">
        <w:t>Ultimately, this report highlights that, despite some key areas of progress, much work remains to be done to address the significant governance gaps in corporate accountability for adverse human rights impacts, to ensure victims have access to remedy, and to operationalise the business ‘responsibility to respect’ human rights in Australia.</w:t>
      </w:r>
    </w:p>
    <w:p w14:paraId="51522DD8" w14:textId="72CE2361" w:rsidR="000572EE" w:rsidRPr="00134DE0" w:rsidRDefault="008D26B2" w:rsidP="00134DE0">
      <w:r w:rsidRPr="00134DE0">
        <w:t xml:space="preserve">Australia is at a crossroads. </w:t>
      </w:r>
      <w:r w:rsidR="002164A2" w:rsidRPr="00134DE0">
        <w:t xml:space="preserve">There is both an immediate urgency and opportunity to substantively implement the UNGPs in Australia. The disproportionate impacts of COVID-19 </w:t>
      </w:r>
      <w:r w:rsidR="00DF67D9" w:rsidRPr="00134DE0">
        <w:t xml:space="preserve">on vulnerable workers globally has </w:t>
      </w:r>
      <w:r w:rsidR="002164A2" w:rsidRPr="00134DE0">
        <w:t xml:space="preserve">highlighted the need for stronger social safeguards and a people-centred approach to business. At the same time, climate </w:t>
      </w:r>
      <w:r w:rsidR="00EE45F4" w:rsidRPr="00134DE0">
        <w:t xml:space="preserve">change </w:t>
      </w:r>
      <w:r w:rsidR="002164A2" w:rsidRPr="00134DE0">
        <w:t xml:space="preserve">poses one of </w:t>
      </w:r>
      <w:r w:rsidR="00C35739" w:rsidRPr="00134DE0">
        <w:t xml:space="preserve">the </w:t>
      </w:r>
      <w:r w:rsidR="002164A2" w:rsidRPr="00134DE0">
        <w:t>most significant threats to human rights globally.</w:t>
      </w:r>
    </w:p>
    <w:p w14:paraId="5B8CB108" w14:textId="123E1591" w:rsidR="000572EE" w:rsidRDefault="000572EE" w:rsidP="00134DE0">
      <w:r w:rsidRPr="00134DE0">
        <w:t>The scale and complexity of the human rights challenges our society is facing require a comprehensive and coordinated approach. This report sets out a call to action</w:t>
      </w:r>
      <w:r w:rsidR="00E17BAC" w:rsidRPr="00134DE0">
        <w:t xml:space="preserve"> </w:t>
      </w:r>
      <w:r w:rsidR="00C12B99" w:rsidRPr="00134DE0">
        <w:t xml:space="preserve">with </w:t>
      </w:r>
      <w:r w:rsidR="009C6023" w:rsidRPr="00134DE0">
        <w:t>recommendations</w:t>
      </w:r>
      <w:r w:rsidRPr="00134DE0">
        <w:t xml:space="preserve"> for Government, business and investors</w:t>
      </w:r>
      <w:r w:rsidR="00FE6F4E" w:rsidRPr="00134DE0">
        <w:t>,</w:t>
      </w:r>
      <w:r w:rsidRPr="00134DE0">
        <w:t xml:space="preserve"> on practical steps they can take to</w:t>
      </w:r>
      <w:r w:rsidR="00D208C5" w:rsidRPr="00134DE0">
        <w:t xml:space="preserve"> </w:t>
      </w:r>
      <w:r w:rsidRPr="00134DE0">
        <w:t>implement the UNGPs, and realise a transformative vision for a more inclusive and rights-respecting global economy.</w:t>
      </w:r>
    </w:p>
    <w:p w14:paraId="35C27165" w14:textId="7F850A80" w:rsidR="00291D0F" w:rsidRDefault="00291D0F">
      <w:pPr>
        <w:keepLines w:val="0"/>
        <w:spacing w:before="0" w:after="0"/>
      </w:pPr>
      <w:r>
        <w:br w:type="page"/>
      </w:r>
    </w:p>
    <w:p w14:paraId="55075C5C" w14:textId="41439A3C" w:rsidR="000572EE" w:rsidRDefault="000572EE" w:rsidP="00356015">
      <w:pPr>
        <w:pStyle w:val="Titolo1"/>
        <w:numPr>
          <w:ilvl w:val="0"/>
          <w:numId w:val="0"/>
        </w:numPr>
      </w:pPr>
      <w:bookmarkStart w:id="5" w:name="_Toc83153482"/>
      <w:r w:rsidRPr="565CAF22">
        <w:lastRenderedPageBreak/>
        <w:t xml:space="preserve">A </w:t>
      </w:r>
      <w:r w:rsidRPr="00356015">
        <w:t>call</w:t>
      </w:r>
      <w:r w:rsidRPr="565CAF22">
        <w:t xml:space="preserve"> to action</w:t>
      </w:r>
      <w:bookmarkEnd w:id="5"/>
    </w:p>
    <w:p w14:paraId="0579F8D0" w14:textId="60D4EE7B" w:rsidR="00501792" w:rsidRPr="00733A01" w:rsidRDefault="00501792" w:rsidP="00733A01">
      <w:pPr>
        <w:pStyle w:val="Titolo6"/>
      </w:pPr>
      <w:r w:rsidRPr="00733A01">
        <w:t>Recommendations</w:t>
      </w:r>
    </w:p>
    <w:p w14:paraId="13F3A548" w14:textId="58CA34BA" w:rsidR="007E0738" w:rsidRPr="008123C2" w:rsidRDefault="007E0738" w:rsidP="00992717">
      <w:pPr>
        <w:pStyle w:val="Numeroelenco"/>
        <w:rPr>
          <w:rFonts w:cs="Open Sans"/>
        </w:rPr>
      </w:pPr>
      <w:bookmarkStart w:id="6" w:name="_Hlk80953230"/>
      <w:r w:rsidRPr="00356015">
        <w:rPr>
          <w:rStyle w:val="Enfasigrassetto"/>
        </w:rPr>
        <w:t>Australian businesses and institutional investors</w:t>
      </w:r>
      <w:r w:rsidRPr="008123C2">
        <w:rPr>
          <w:rFonts w:cs="Open Sans"/>
        </w:rPr>
        <w:t xml:space="preserve"> (asset owners and managers):</w:t>
      </w:r>
    </w:p>
    <w:p w14:paraId="0518753B" w14:textId="6EECFABF" w:rsidR="007E0738" w:rsidRPr="008123C2" w:rsidRDefault="007E0738" w:rsidP="008361E2">
      <w:pPr>
        <w:pStyle w:val="Numeroelenco2"/>
      </w:pPr>
      <w:r w:rsidRPr="008123C2">
        <w:t xml:space="preserve">invest in building human rights knowledge and </w:t>
      </w:r>
      <w:r w:rsidRPr="008361E2">
        <w:t>capacity</w:t>
      </w:r>
      <w:r w:rsidRPr="008123C2">
        <w:t xml:space="preserve"> within their business and actively consult with external experts </w:t>
      </w:r>
      <w:r w:rsidR="03BF9B17" w:rsidRPr="008123C2">
        <w:t xml:space="preserve">and rights-holders </w:t>
      </w:r>
      <w:r w:rsidRPr="008123C2">
        <w:t>in order to meaningfully implement the UNGPs</w:t>
      </w:r>
      <w:r w:rsidR="00073CB3">
        <w:t>.</w:t>
      </w:r>
    </w:p>
    <w:p w14:paraId="16560325" w14:textId="77777777" w:rsidR="007E0738" w:rsidRPr="008123C2" w:rsidRDefault="007E0738" w:rsidP="00992717">
      <w:pPr>
        <w:pStyle w:val="Numeroelenco2"/>
      </w:pPr>
      <w:r w:rsidRPr="008123C2">
        <w:t>implement the UNGPs, including by:</w:t>
      </w:r>
    </w:p>
    <w:p w14:paraId="7CC36A72" w14:textId="145C5B0A" w:rsidR="007E0738" w:rsidRPr="008123C2" w:rsidRDefault="007E0738" w:rsidP="008361E2">
      <w:pPr>
        <w:pStyle w:val="Numeroelenco3"/>
      </w:pPr>
      <w:r w:rsidRPr="008123C2">
        <w:t xml:space="preserve">adopting a human rights policy </w:t>
      </w:r>
      <w:r w:rsidRPr="008361E2">
        <w:t>and</w:t>
      </w:r>
      <w:r w:rsidRPr="008123C2">
        <w:t xml:space="preserve"> carrying out human rights due diligence to identify, address and remediate human rights risks and impacts of their business activities, relationships (including their </w:t>
      </w:r>
      <w:r w:rsidR="009F6647" w:rsidRPr="008123C2">
        <w:t xml:space="preserve">supply </w:t>
      </w:r>
      <w:r w:rsidRPr="008123C2">
        <w:t>chains), investment activities and investees</w:t>
      </w:r>
    </w:p>
    <w:p w14:paraId="6FD7869B" w14:textId="6055B6E2" w:rsidR="007E0738" w:rsidRPr="008123C2" w:rsidRDefault="007E0738" w:rsidP="00992717">
      <w:pPr>
        <w:pStyle w:val="Numeroelenco3"/>
        <w:rPr>
          <w:rFonts w:cs="Open Sans"/>
        </w:rPr>
      </w:pPr>
      <w:r w:rsidRPr="008123C2">
        <w:rPr>
          <w:rFonts w:cs="Open Sans"/>
        </w:rPr>
        <w:t xml:space="preserve">establishing and participating in effective grievance mechanisms, to </w:t>
      </w:r>
      <w:r w:rsidRPr="008123C2">
        <w:t>facilitate early and effective remed</w:t>
      </w:r>
      <w:r w:rsidR="00551211" w:rsidRPr="008123C2">
        <w:t>ies</w:t>
      </w:r>
      <w:r w:rsidRPr="008123C2">
        <w:t xml:space="preserve"> for human rights harms in their operations, global supply chains and portfolios.</w:t>
      </w:r>
    </w:p>
    <w:p w14:paraId="3A53D76E" w14:textId="78256A53" w:rsidR="007E0738" w:rsidRPr="008123C2" w:rsidRDefault="007E0738" w:rsidP="00992717">
      <w:pPr>
        <w:pStyle w:val="Numeroelenco2"/>
      </w:pPr>
      <w:bookmarkStart w:id="7" w:name="_Hlk80804145"/>
      <w:r w:rsidRPr="008123C2">
        <w:t>embed in their human rights due diligence processes consideration and engagement with the priority issues raised in this report:</w:t>
      </w:r>
    </w:p>
    <w:p w14:paraId="4414DB2E" w14:textId="045D5987" w:rsidR="00FD04F9" w:rsidRPr="008361E2" w:rsidRDefault="007A39EF" w:rsidP="008361E2">
      <w:pPr>
        <w:pStyle w:val="Numeroelenco3"/>
        <w:numPr>
          <w:ilvl w:val="0"/>
          <w:numId w:val="31"/>
        </w:numPr>
      </w:pPr>
      <w:r w:rsidRPr="008361E2">
        <w:t xml:space="preserve">to address and remedy </w:t>
      </w:r>
      <w:r w:rsidR="008D7021" w:rsidRPr="008361E2">
        <w:t>l</w:t>
      </w:r>
      <w:r w:rsidR="007E0738" w:rsidRPr="008361E2">
        <w:t>abour exploitation and modern slavery risks</w:t>
      </w:r>
    </w:p>
    <w:p w14:paraId="3C39F725" w14:textId="5762CCF3" w:rsidR="00D3245B" w:rsidRPr="008361E2" w:rsidRDefault="00367192" w:rsidP="008361E2">
      <w:pPr>
        <w:pStyle w:val="Numeroelenco3"/>
      </w:pPr>
      <w:r w:rsidRPr="008361E2">
        <w:t>to identify and address adverse climate-related human rights impacts and set</w:t>
      </w:r>
      <w:r w:rsidR="00F23025" w:rsidRPr="008361E2">
        <w:t xml:space="preserve"> </w:t>
      </w:r>
      <w:r w:rsidRPr="008361E2">
        <w:t xml:space="preserve">targets to direct their activities towards supporting a swift and just transition to a net-zero emissions economy by 2050 (in line with </w:t>
      </w:r>
      <w:r w:rsidR="003865FB" w:rsidRPr="008361E2">
        <w:t xml:space="preserve">the </w:t>
      </w:r>
      <w:r w:rsidRPr="008361E2">
        <w:t xml:space="preserve">Paris Agreement </w:t>
      </w:r>
      <w:r w:rsidR="00573353" w:rsidRPr="008361E2">
        <w:t>aim</w:t>
      </w:r>
      <w:r w:rsidRPr="008361E2">
        <w:t xml:space="preserve"> of limiting global warming to 1.5°C), ensur</w:t>
      </w:r>
      <w:r w:rsidR="23ED1237" w:rsidRPr="008361E2">
        <w:t>ing</w:t>
      </w:r>
      <w:r w:rsidR="006228AF" w:rsidRPr="008361E2">
        <w:t xml:space="preserve"> any</w:t>
      </w:r>
      <w:r w:rsidRPr="008361E2">
        <w:t xml:space="preserve"> policy advocacy supports this </w:t>
      </w:r>
      <w:r w:rsidR="005A4576" w:rsidRPr="008361E2">
        <w:t>aim</w:t>
      </w:r>
      <w:r w:rsidRPr="008361E2">
        <w:t>, and disclosing emissions annually</w:t>
      </w:r>
    </w:p>
    <w:bookmarkEnd w:id="7"/>
    <w:p w14:paraId="5361AAFB" w14:textId="3E4C36BE" w:rsidR="007E0738" w:rsidRPr="008123C2" w:rsidRDefault="001A6245" w:rsidP="008361E2">
      <w:pPr>
        <w:pStyle w:val="Numeroelenco3"/>
      </w:pPr>
      <w:r w:rsidRPr="008361E2">
        <w:t xml:space="preserve">respect the </w:t>
      </w:r>
      <w:r w:rsidR="007E0738" w:rsidRPr="008361E2">
        <w:t>rights of Aboriginal</w:t>
      </w:r>
      <w:r w:rsidR="007E0738" w:rsidRPr="008123C2">
        <w:t xml:space="preserve"> and Torres Strait Islander people</w:t>
      </w:r>
      <w:r w:rsidR="00D5038A" w:rsidRPr="008123C2">
        <w:t>s</w:t>
      </w:r>
      <w:r w:rsidR="007E0738" w:rsidRPr="008123C2">
        <w:t>, including</w:t>
      </w:r>
      <w:r w:rsidR="005A14E8" w:rsidRPr="008123C2">
        <w:t xml:space="preserve"> ensuri</w:t>
      </w:r>
      <w:r w:rsidR="00AB56C6" w:rsidRPr="008123C2">
        <w:t>ng</w:t>
      </w:r>
      <w:r w:rsidR="007E0738" w:rsidRPr="008123C2">
        <w:t xml:space="preserve"> meaningful adherence to the principle of free, prior and informed consent before commencing and throughout the life of a project and </w:t>
      </w:r>
      <w:r w:rsidR="00B65E13" w:rsidRPr="008123C2">
        <w:t xml:space="preserve">through </w:t>
      </w:r>
      <w:r w:rsidR="007E0738" w:rsidRPr="008123C2">
        <w:t>supporting the Uluru Statement from the Heart</w:t>
      </w:r>
      <w:r w:rsidR="00073628" w:rsidRPr="008123C2">
        <w:t>.</w:t>
      </w:r>
    </w:p>
    <w:p w14:paraId="64E94CBA" w14:textId="0C9D5E85" w:rsidR="007E0738" w:rsidRPr="008123C2" w:rsidRDefault="007E0738" w:rsidP="006E2B47">
      <w:pPr>
        <w:pStyle w:val="Numeroelenco"/>
      </w:pPr>
      <w:r w:rsidRPr="006E2B47">
        <w:rPr>
          <w:rStyle w:val="Enfasigrassetto"/>
        </w:rPr>
        <w:lastRenderedPageBreak/>
        <w:t>Institutional</w:t>
      </w:r>
      <w:r w:rsidRPr="008123C2">
        <w:rPr>
          <w:b/>
          <w:bCs/>
        </w:rPr>
        <w:t xml:space="preserve"> investors</w:t>
      </w:r>
      <w:r w:rsidRPr="008123C2">
        <w:t xml:space="preserve"> (asset owners and managers)</w:t>
      </w:r>
      <w:r w:rsidR="00FF03CC" w:rsidRPr="008123C2">
        <w:t>:</w:t>
      </w:r>
      <w:r w:rsidRPr="008123C2">
        <w:t xml:space="preserve"> require investees to conduct human rights due diligence and work towards common, UNGP-aligned </w:t>
      </w:r>
      <w:r w:rsidR="00305320" w:rsidRPr="008123C2">
        <w:t xml:space="preserve">environmental, social and governance </w:t>
      </w:r>
      <w:r w:rsidR="007F544B" w:rsidRPr="008123C2">
        <w:t>methodologies,</w:t>
      </w:r>
      <w:r w:rsidRPr="008123C2">
        <w:t xml:space="preserve"> benchmarks and metrics</w:t>
      </w:r>
      <w:r w:rsidR="00073628" w:rsidRPr="008123C2">
        <w:t>.</w:t>
      </w:r>
    </w:p>
    <w:p w14:paraId="33DC89D5" w14:textId="4780AAA8" w:rsidR="007E0738" w:rsidRPr="008123C2" w:rsidRDefault="007E0738" w:rsidP="006E2B47">
      <w:pPr>
        <w:pStyle w:val="Numeroelenco"/>
        <w:rPr>
          <w:bCs/>
        </w:rPr>
      </w:pPr>
      <w:r w:rsidRPr="006E2B47">
        <w:rPr>
          <w:rStyle w:val="Enfasigrassetto"/>
        </w:rPr>
        <w:t>Australian Government</w:t>
      </w:r>
      <w:r w:rsidR="00FF03CC" w:rsidRPr="006E2B47">
        <w:rPr>
          <w:rStyle w:val="Enfasigrassetto"/>
        </w:rPr>
        <w:t>:</w:t>
      </w:r>
      <w:r w:rsidRPr="008123C2">
        <w:t xml:space="preserve"> </w:t>
      </w:r>
      <w:r w:rsidR="002929B9" w:rsidRPr="008123C2">
        <w:t xml:space="preserve">protect human </w:t>
      </w:r>
      <w:r w:rsidR="002929B9" w:rsidRPr="006E2B47">
        <w:t>rights</w:t>
      </w:r>
      <w:r w:rsidR="002929B9" w:rsidRPr="008123C2">
        <w:t xml:space="preserve"> by</w:t>
      </w:r>
      <w:r w:rsidR="008358FA" w:rsidRPr="008123C2">
        <w:t xml:space="preserve"> </w:t>
      </w:r>
      <w:r w:rsidR="00492E58" w:rsidRPr="008123C2">
        <w:t xml:space="preserve">ensuring </w:t>
      </w:r>
      <w:r w:rsidR="00EE6D96" w:rsidRPr="008123C2">
        <w:t>business</w:t>
      </w:r>
      <w:r w:rsidR="00492E58" w:rsidRPr="008123C2">
        <w:t>es</w:t>
      </w:r>
      <w:r w:rsidR="00EE6D96" w:rsidRPr="008123C2">
        <w:t xml:space="preserve"> meet the responsibility to respect human rights in accordance with the UNGPs</w:t>
      </w:r>
      <w:r w:rsidR="00047117" w:rsidRPr="008123C2">
        <w:t xml:space="preserve"> by</w:t>
      </w:r>
      <w:r w:rsidRPr="008123C2">
        <w:t>:</w:t>
      </w:r>
    </w:p>
    <w:p w14:paraId="5BAA88A4" w14:textId="10CA908E" w:rsidR="007E0738" w:rsidRPr="008361E2" w:rsidRDefault="003F492E" w:rsidP="008361E2">
      <w:pPr>
        <w:pStyle w:val="Numeroelenco2"/>
        <w:numPr>
          <w:ilvl w:val="0"/>
          <w:numId w:val="18"/>
        </w:numPr>
        <w:rPr>
          <w:b/>
        </w:rPr>
      </w:pPr>
      <w:r w:rsidRPr="008123C2">
        <w:t>s</w:t>
      </w:r>
      <w:r w:rsidR="007E0738" w:rsidRPr="008123C2">
        <w:t>trengthen</w:t>
      </w:r>
      <w:r w:rsidR="00EE6D96" w:rsidRPr="008123C2">
        <w:t>ing</w:t>
      </w:r>
      <w:r w:rsidR="007E0738" w:rsidRPr="008123C2">
        <w:t xml:space="preserve"> the enforcement framework of the </w:t>
      </w:r>
      <w:r w:rsidR="007E0738" w:rsidRPr="006E2B47">
        <w:rPr>
          <w:i/>
          <w:iCs/>
        </w:rPr>
        <w:t xml:space="preserve">Modern Slavery Act 2018 </w:t>
      </w:r>
      <w:r w:rsidR="007E0738" w:rsidRPr="008123C2">
        <w:t>(Cth) to ensure substantive compliance with the purpose of the law</w:t>
      </w:r>
      <w:r w:rsidR="009752C5" w:rsidRPr="008123C2">
        <w:t>, including the establishment of an Independent Anti-Slavery Commissioner and a national compensation scheme for victims</w:t>
      </w:r>
    </w:p>
    <w:p w14:paraId="3848E3F4" w14:textId="4618466B" w:rsidR="007E0738" w:rsidRPr="008123C2" w:rsidRDefault="007E0738" w:rsidP="006E2B47">
      <w:pPr>
        <w:pStyle w:val="Numeroelenco2"/>
        <w:rPr>
          <w:b/>
        </w:rPr>
      </w:pPr>
      <w:r w:rsidRPr="008123C2">
        <w:t>legislat</w:t>
      </w:r>
      <w:r w:rsidR="00EE6D96" w:rsidRPr="008123C2">
        <w:t>ing</w:t>
      </w:r>
      <w:r w:rsidRPr="008123C2">
        <w:t xml:space="preserve"> for mandatory human rights due diligence by companies including the need to adhere to the principle of free, prior and informed consent</w:t>
      </w:r>
    </w:p>
    <w:p w14:paraId="2FC55BAD" w14:textId="2C525582" w:rsidR="007E0738" w:rsidRPr="008123C2" w:rsidRDefault="007E0738" w:rsidP="006E2B47">
      <w:pPr>
        <w:pStyle w:val="Numeroelenco2"/>
        <w:rPr>
          <w:b/>
        </w:rPr>
      </w:pPr>
      <w:r w:rsidRPr="008123C2">
        <w:t>meaningfully incorporat</w:t>
      </w:r>
      <w:r w:rsidR="00EE6D96" w:rsidRPr="008123C2">
        <w:t>ing</w:t>
      </w:r>
      <w:r w:rsidRPr="008123C2">
        <w:t xml:space="preserve"> the principle of free, prior and informed consent into the </w:t>
      </w:r>
      <w:r w:rsidRPr="008123C2">
        <w:rPr>
          <w:i/>
          <w:iCs/>
        </w:rPr>
        <w:t>Native Title Act 1993</w:t>
      </w:r>
      <w:r w:rsidRPr="008123C2">
        <w:t xml:space="preserve"> (Cth)</w:t>
      </w:r>
    </w:p>
    <w:p w14:paraId="75E6FE41" w14:textId="6DA71F82" w:rsidR="003F492E" w:rsidRPr="008123C2" w:rsidRDefault="00437659" w:rsidP="006E2B47">
      <w:pPr>
        <w:pStyle w:val="Numeroelenco2"/>
      </w:pPr>
      <w:bookmarkStart w:id="8" w:name="_Hlk80804103"/>
      <w:r w:rsidRPr="008123C2">
        <w:t>supporting the Paris Agreement</w:t>
      </w:r>
      <w:r w:rsidR="009F43FC" w:rsidRPr="008123C2">
        <w:t>’</w:t>
      </w:r>
      <w:r w:rsidRPr="008123C2">
        <w:t xml:space="preserve">s aim of limiting global warming to 1.5°C, by </w:t>
      </w:r>
      <w:r w:rsidR="00140405" w:rsidRPr="008123C2">
        <w:t>formally committing t</w:t>
      </w:r>
      <w:r w:rsidR="0013275E" w:rsidRPr="008123C2">
        <w:t>o</w:t>
      </w:r>
      <w:r w:rsidR="00140405" w:rsidRPr="008123C2">
        <w:t xml:space="preserve"> </w:t>
      </w:r>
      <w:r w:rsidRPr="008123C2">
        <w:t>reduce economy-wide emissions to net-zero by 2050 if not earlier and</w:t>
      </w:r>
      <w:r w:rsidR="003878B9" w:rsidRPr="008123C2">
        <w:t xml:space="preserve"> to</w:t>
      </w:r>
      <w:r w:rsidRPr="008123C2">
        <w:t xml:space="preserve"> </w:t>
      </w:r>
      <w:r w:rsidR="00BD5365" w:rsidRPr="008123C2">
        <w:t xml:space="preserve">a </w:t>
      </w:r>
      <w:r w:rsidR="00E65D9E" w:rsidRPr="008123C2">
        <w:t xml:space="preserve">stronger </w:t>
      </w:r>
      <w:r w:rsidRPr="008123C2">
        <w:t xml:space="preserve">2030 emissions reduction target, ensuring the availability of funding and policy infrastructure to support businesses to contribute to meeting </w:t>
      </w:r>
      <w:r w:rsidR="00FD0A88" w:rsidRPr="008123C2">
        <w:t>those t</w:t>
      </w:r>
      <w:r w:rsidR="00C27F7F" w:rsidRPr="008123C2">
        <w:t>argets</w:t>
      </w:r>
      <w:r w:rsidRPr="008123C2">
        <w:t xml:space="preserve">, and facilitating </w:t>
      </w:r>
      <w:r w:rsidR="007158D5" w:rsidRPr="008123C2">
        <w:t xml:space="preserve">an orderly and </w:t>
      </w:r>
      <w:r w:rsidRPr="008123C2">
        <w:t>just transition</w:t>
      </w:r>
      <w:bookmarkEnd w:id="8"/>
    </w:p>
    <w:p w14:paraId="3E6FD0F3" w14:textId="361D469B" w:rsidR="00CC214B" w:rsidRPr="008123C2" w:rsidRDefault="007E0738" w:rsidP="006E2B47">
      <w:pPr>
        <w:pStyle w:val="Numeroelenco2"/>
      </w:pPr>
      <w:r w:rsidRPr="008123C2">
        <w:t>support</w:t>
      </w:r>
      <w:r w:rsidR="00EE6D96" w:rsidRPr="008123C2">
        <w:t>ing</w:t>
      </w:r>
      <w:r w:rsidRPr="008123C2">
        <w:t xml:space="preserve"> mainstreaming of UNGP-aligned investment practices by setting regulations and </w:t>
      </w:r>
      <w:r w:rsidR="52D7D505" w:rsidRPr="008123C2">
        <w:t>supporting</w:t>
      </w:r>
      <w:r w:rsidRPr="008123C2">
        <w:t xml:space="preserve"> industry standards that support businesses and institutional investors to undertake human rights due diligence and standardised disclosure in line with the UNGPs</w:t>
      </w:r>
    </w:p>
    <w:p w14:paraId="5ED980C9" w14:textId="1C2A7616" w:rsidR="00907625" w:rsidRPr="008123C2" w:rsidRDefault="00907625" w:rsidP="006E2B47">
      <w:pPr>
        <w:pStyle w:val="Numeroelenco2"/>
      </w:pPr>
      <w:r w:rsidRPr="008123C2">
        <w:t>developing a comprehensive legal and policy response to the human rights impacts of Australian companies here and abroad including consideration of how to lower the barriers to remedy, including the establishment of a statutory civil cause of action for serious human rights violations committed</w:t>
      </w:r>
      <w:r w:rsidR="00CF4898" w:rsidRPr="008123C2">
        <w:t xml:space="preserve"> </w:t>
      </w:r>
      <w:r w:rsidRPr="008123C2">
        <w:t>by Australian companies and</w:t>
      </w:r>
      <w:r w:rsidR="00B86EA4" w:rsidRPr="008123C2">
        <w:t xml:space="preserve"> </w:t>
      </w:r>
      <w:r w:rsidRPr="008123C2">
        <w:t>subsidiary companies they control</w:t>
      </w:r>
      <w:r w:rsidR="003261B2" w:rsidRPr="008123C2">
        <w:t>.</w:t>
      </w:r>
      <w:bookmarkEnd w:id="6"/>
    </w:p>
    <w:p w14:paraId="2974219D" w14:textId="126CE7BF" w:rsidR="000572EE" w:rsidRPr="000C078D" w:rsidRDefault="000572EE" w:rsidP="00F2184C">
      <w:pPr>
        <w:pStyle w:val="Titolo1"/>
        <w:rPr>
          <w:rFonts w:cs="Open Sans"/>
        </w:rPr>
      </w:pPr>
      <w:bookmarkStart w:id="9" w:name="_Toc83153483"/>
      <w:r w:rsidRPr="000C078D">
        <w:rPr>
          <w:rFonts w:cs="Open Sans"/>
        </w:rPr>
        <w:lastRenderedPageBreak/>
        <w:t>Introduction</w:t>
      </w:r>
      <w:bookmarkEnd w:id="9"/>
    </w:p>
    <w:p w14:paraId="0277A0A1" w14:textId="10EA0D69" w:rsidR="00F83229" w:rsidRPr="00FF0010" w:rsidRDefault="000572EE" w:rsidP="00093385">
      <w:pPr>
        <w:rPr>
          <w:rFonts w:cs="Open Sans"/>
          <w:color w:val="FF0000"/>
        </w:rPr>
      </w:pPr>
      <w:r w:rsidRPr="00093385">
        <w:t xml:space="preserve">Business can have many positive impacts on human rights. </w:t>
      </w:r>
      <w:r w:rsidR="00E73DF2" w:rsidRPr="00093385">
        <w:t>For example,</w:t>
      </w:r>
      <w:r w:rsidR="00AB1CA1" w:rsidRPr="00093385">
        <w:t xml:space="preserve"> through the </w:t>
      </w:r>
      <w:r w:rsidR="003F1487" w:rsidRPr="00093385">
        <w:t>creation</w:t>
      </w:r>
      <w:r w:rsidR="00AB1CA1" w:rsidRPr="00093385">
        <w:t xml:space="preserve"> of decent jobs, </w:t>
      </w:r>
      <w:r w:rsidR="00034868" w:rsidRPr="00093385">
        <w:t>support</w:t>
      </w:r>
      <w:r w:rsidR="003F1487" w:rsidRPr="00093385">
        <w:t>ing</w:t>
      </w:r>
      <w:r w:rsidR="00034868" w:rsidRPr="00093385">
        <w:t xml:space="preserve"> freedom of expression</w:t>
      </w:r>
      <w:r w:rsidR="00A15184" w:rsidRPr="00093385">
        <w:t xml:space="preserve"> through information technologies</w:t>
      </w:r>
      <w:r w:rsidR="00360787" w:rsidRPr="00093385">
        <w:t xml:space="preserve"> and </w:t>
      </w:r>
      <w:r w:rsidR="00AE6A5B" w:rsidRPr="00093385">
        <w:t>advancing</w:t>
      </w:r>
      <w:r w:rsidR="00360787" w:rsidRPr="00093385">
        <w:t xml:space="preserve"> communit</w:t>
      </w:r>
      <w:r w:rsidR="007A0745" w:rsidRPr="00093385">
        <w:t>y</w:t>
      </w:r>
      <w:r w:rsidR="00360787" w:rsidRPr="00093385">
        <w:t xml:space="preserve"> health and development through </w:t>
      </w:r>
      <w:r w:rsidR="007A0745" w:rsidRPr="00093385">
        <w:t>the</w:t>
      </w:r>
      <w:r w:rsidR="007A0745" w:rsidRPr="00FF0010">
        <w:rPr>
          <w:rFonts w:cs="Open Sans"/>
        </w:rPr>
        <w:t xml:space="preserve"> provision of </w:t>
      </w:r>
      <w:r w:rsidR="00360787" w:rsidRPr="00FF0010">
        <w:rPr>
          <w:rFonts w:cs="Open Sans"/>
        </w:rPr>
        <w:t xml:space="preserve">medicines </w:t>
      </w:r>
      <w:r w:rsidR="00B02FAC" w:rsidRPr="00FF0010">
        <w:rPr>
          <w:rFonts w:cs="Open Sans"/>
        </w:rPr>
        <w:t>or</w:t>
      </w:r>
      <w:r w:rsidR="00360787" w:rsidRPr="00FF0010">
        <w:rPr>
          <w:rFonts w:cs="Open Sans"/>
        </w:rPr>
        <w:t xml:space="preserve"> </w:t>
      </w:r>
      <w:r w:rsidR="008701F5" w:rsidRPr="00FF0010">
        <w:rPr>
          <w:rFonts w:cs="Open Sans"/>
        </w:rPr>
        <w:t>infrastructure.</w:t>
      </w:r>
      <w:r w:rsidR="00F83229" w:rsidRPr="00134DE0">
        <w:rPr>
          <w:rStyle w:val="Rimandonotadichiusura"/>
        </w:rPr>
        <w:endnoteReference w:id="3"/>
      </w:r>
      <w:r w:rsidR="00F83229" w:rsidRPr="00FF0010">
        <w:rPr>
          <w:rFonts w:cs="Open Sans"/>
        </w:rPr>
        <w:t xml:space="preserve"> However, there is also growing recognition</w:t>
      </w:r>
      <w:r w:rsidR="00F83229" w:rsidRPr="00FF0010">
        <w:rPr>
          <w:rStyle w:val="normaltextrun"/>
          <w:rFonts w:cs="Open Sans"/>
        </w:rPr>
        <w:t xml:space="preserve"> globally of the adverse impacts of business activities on people and the planet.</w:t>
      </w:r>
    </w:p>
    <w:p w14:paraId="4259E4AE" w14:textId="7B2AE164" w:rsidR="00F83229" w:rsidRPr="00FF0010" w:rsidRDefault="00F83229" w:rsidP="00093385">
      <w:r w:rsidRPr="00FF0010">
        <w:rPr>
          <w:rStyle w:val="normaltextrun"/>
          <w:rFonts w:cs="Open Sans"/>
        </w:rPr>
        <w:t xml:space="preserve">Momentum in this area has been driven in part by the introduction of the </w:t>
      </w:r>
      <w:r w:rsidRPr="00093385">
        <w:rPr>
          <w:rStyle w:val="Enfasicorsivo"/>
        </w:rPr>
        <w:t>UN Guiding Principles on Business and Human Rights</w:t>
      </w:r>
      <w:r w:rsidRPr="00FF0010">
        <w:rPr>
          <w:i/>
          <w:iCs/>
        </w:rPr>
        <w:t xml:space="preserve"> </w:t>
      </w:r>
      <w:r w:rsidRPr="00FF0010">
        <w:t>(UNGPs) in 2011.</w:t>
      </w:r>
      <w:r w:rsidRPr="00134DE0">
        <w:rPr>
          <w:rStyle w:val="Rimandonotadichiusura"/>
        </w:rPr>
        <w:endnoteReference w:id="4"/>
      </w:r>
      <w:r w:rsidRPr="00FF0010">
        <w:t xml:space="preserve"> The UNGPs are the authoritative global standard outlining the expectations of States and businesses in preventing and addressing business</w:t>
      </w:r>
      <w:r w:rsidR="00E25B21" w:rsidRPr="00FF0010">
        <w:t>-</w:t>
      </w:r>
      <w:r w:rsidRPr="00FF0010">
        <w:t xml:space="preserve">related human rights abuses. The UNGPs were unanimously adopted by the United Nations (UN) Human Rights Council in 2011. The Australian Government co-sponsored this resolution and </w:t>
      </w:r>
      <w:r w:rsidR="005D76E3" w:rsidRPr="00D744DA">
        <w:t>ha</w:t>
      </w:r>
      <w:r w:rsidR="005D76E3">
        <w:t xml:space="preserve">s supported the </w:t>
      </w:r>
      <w:r w:rsidR="005D76E3" w:rsidRPr="00D744DA">
        <w:t>UNGPs</w:t>
      </w:r>
      <w:r w:rsidR="005D76E3">
        <w:t xml:space="preserve"> since their inception</w:t>
      </w:r>
      <w:r w:rsidRPr="00FF0010">
        <w:t>.</w:t>
      </w:r>
      <w:r w:rsidR="006E317A">
        <w:rPr>
          <w:rStyle w:val="Rimandonotadichiusura"/>
        </w:rPr>
        <w:endnoteReference w:id="5"/>
      </w:r>
    </w:p>
    <w:p w14:paraId="0DA6B6CA" w14:textId="01C97EF7" w:rsidR="00F83229" w:rsidRPr="00FF0010" w:rsidRDefault="00F83229" w:rsidP="00093385">
      <w:r w:rsidRPr="00FF0010">
        <w:t>Globally there is growing evidence of the uptake of the UNGPs by business and industry associations, multi-stakeholder initiatives and the integration of the UNGPs into a wide range of standards, laws and policies. However, such efforts have coincided with a range of tragic events with ongoing repercussions, such as the</w:t>
      </w:r>
      <w:r w:rsidR="0082395E" w:rsidRPr="00FF0010">
        <w:t xml:space="preserve"> </w:t>
      </w:r>
      <w:r w:rsidR="00422A30" w:rsidRPr="00FF0010">
        <w:t>collapse of the</w:t>
      </w:r>
      <w:r w:rsidRPr="00FF0010">
        <w:t xml:space="preserve"> Rana Plaza </w:t>
      </w:r>
      <w:r w:rsidR="001443C7" w:rsidRPr="00FF0010">
        <w:t>garment factor</w:t>
      </w:r>
      <w:r w:rsidR="000317CB" w:rsidRPr="00FF0010">
        <w:t>y building</w:t>
      </w:r>
      <w:r w:rsidR="00422A30" w:rsidRPr="00FF0010">
        <w:t xml:space="preserve"> </w:t>
      </w:r>
      <w:r w:rsidR="00FC3765" w:rsidRPr="00FF0010">
        <w:t>in Bangl</w:t>
      </w:r>
      <w:r w:rsidR="00D72145" w:rsidRPr="00FF0010">
        <w:t>a</w:t>
      </w:r>
      <w:r w:rsidR="00FC3765" w:rsidRPr="00FF0010">
        <w:t>desh</w:t>
      </w:r>
      <w:r w:rsidR="0082395E" w:rsidRPr="00FF0010">
        <w:t xml:space="preserve"> in 2013</w:t>
      </w:r>
      <w:r w:rsidR="004C35C4" w:rsidRPr="00FF0010">
        <w:t>,</w:t>
      </w:r>
      <w:r w:rsidR="00644547" w:rsidRPr="00FF0010">
        <w:t xml:space="preserve"> which </w:t>
      </w:r>
      <w:r w:rsidR="00FC3765" w:rsidRPr="00FF0010">
        <w:t xml:space="preserve">killed at least </w:t>
      </w:r>
      <w:r w:rsidR="00213D2B" w:rsidRPr="00FF0010">
        <w:t>1</w:t>
      </w:r>
      <w:r w:rsidR="008770BF" w:rsidRPr="00FF0010">
        <w:t>,</w:t>
      </w:r>
      <w:r w:rsidR="00585D97" w:rsidRPr="00FF0010">
        <w:t>132 people</w:t>
      </w:r>
      <w:r w:rsidRPr="00FF0010">
        <w:t>.</w:t>
      </w:r>
      <w:r w:rsidRPr="00134DE0">
        <w:rPr>
          <w:rStyle w:val="Rimandonotadichiusura"/>
        </w:rPr>
        <w:endnoteReference w:id="6"/>
      </w:r>
      <w:r w:rsidRPr="00FF0010">
        <w:t xml:space="preserve"> They have also dovetailed with a growing focus on ‘stakeholder capitalism</w:t>
      </w:r>
      <w:r w:rsidR="00CE7EC7" w:rsidRPr="00FF0010">
        <w:t>’</w:t>
      </w:r>
      <w:r w:rsidRPr="00FF0010">
        <w:t xml:space="preserve">, sustainability and environmental, social and governance (ESG) issues, and recognition of the material risk </w:t>
      </w:r>
      <w:r w:rsidR="00377D96" w:rsidRPr="00FF0010">
        <w:t xml:space="preserve">that </w:t>
      </w:r>
      <w:r w:rsidRPr="00FF0010">
        <w:t>human rights issues increasingly pose to business. As the global consensus on the normative authority of the UNGPs continues to grow, business and governments are facing increasing pressure from consumers, investors and civil society organisations to implement the UNGPs in a substantive way. Despite this pressure, there remains a gap between the principles and practice.</w:t>
      </w:r>
    </w:p>
    <w:p w14:paraId="6A6458C4" w14:textId="7E113282" w:rsidR="00F83229" w:rsidRPr="00FF0010" w:rsidRDefault="00F83229" w:rsidP="00093385">
      <w:r w:rsidRPr="00FF0010">
        <w:t>June 2021 marked the 10-year anniversary of the introduction of the UNGPs. This milestone provides an important opportunity to reflect on progress made in Australia towards their implementation and to identify gaps in policy, law and practice</w:t>
      </w:r>
      <w:r w:rsidR="0076755C" w:rsidRPr="00FF0010">
        <w:t>,</w:t>
      </w:r>
      <w:r w:rsidRPr="00FF0010">
        <w:t xml:space="preserve"> and </w:t>
      </w:r>
      <w:r w:rsidR="0076755C" w:rsidRPr="00FF0010">
        <w:t xml:space="preserve">to </w:t>
      </w:r>
      <w:r w:rsidRPr="00FF0010">
        <w:t>explore possible solutions.</w:t>
      </w:r>
    </w:p>
    <w:p w14:paraId="0546A084" w14:textId="57197B92" w:rsidR="00F83229" w:rsidRPr="000C078D" w:rsidRDefault="00F83229" w:rsidP="006B7499">
      <w:pPr>
        <w:pStyle w:val="Titolo2"/>
        <w:rPr>
          <w:rFonts w:cs="Open Sans"/>
          <w:lang w:val="en-US"/>
        </w:rPr>
      </w:pPr>
      <w:bookmarkStart w:id="10" w:name="_Toc80713688"/>
      <w:bookmarkStart w:id="11" w:name="_Toc80713689"/>
      <w:bookmarkStart w:id="12" w:name="_Toc80713690"/>
      <w:bookmarkStart w:id="13" w:name="_Toc80713691"/>
      <w:bookmarkStart w:id="14" w:name="_Toc80713692"/>
      <w:bookmarkStart w:id="15" w:name="_Toc83153484"/>
      <w:bookmarkEnd w:id="10"/>
      <w:bookmarkEnd w:id="11"/>
      <w:bookmarkEnd w:id="12"/>
      <w:bookmarkEnd w:id="13"/>
      <w:bookmarkEnd w:id="14"/>
      <w:r w:rsidRPr="000C078D">
        <w:rPr>
          <w:rFonts w:cs="Open Sans"/>
          <w:lang w:val="en-US"/>
        </w:rPr>
        <w:lastRenderedPageBreak/>
        <w:t>Report overview</w:t>
      </w:r>
      <w:bookmarkEnd w:id="15"/>
    </w:p>
    <w:p w14:paraId="7115EFBE" w14:textId="75676685" w:rsidR="00F83229" w:rsidRPr="00FF0010" w:rsidRDefault="00F83229" w:rsidP="00093385">
      <w:r w:rsidRPr="00FF0010">
        <w:t>Section 2 of this report outlines what</w:t>
      </w:r>
      <w:r w:rsidRPr="00FF0010" w:rsidDel="00226D60">
        <w:t xml:space="preserve"> </w:t>
      </w:r>
      <w:r w:rsidRPr="00FF0010">
        <w:t xml:space="preserve">the ‘Protect, Respect and Remedy’ framework </w:t>
      </w:r>
      <w:r w:rsidR="00F67841" w:rsidRPr="00FF0010">
        <w:t xml:space="preserve">of the UNGPs </w:t>
      </w:r>
      <w:r w:rsidRPr="00FF0010">
        <w:t>expects from</w:t>
      </w:r>
      <w:r w:rsidRPr="00FF0010" w:rsidDel="00226D60">
        <w:t xml:space="preserve"> </w:t>
      </w:r>
      <w:r w:rsidRPr="00FF0010">
        <w:t xml:space="preserve">States (including Australia) and business including investors, highlights the global momentum towards implementation </w:t>
      </w:r>
      <w:r w:rsidR="00485E74" w:rsidRPr="00FF0010">
        <w:t xml:space="preserve">of the </w:t>
      </w:r>
      <w:r w:rsidR="00F67841" w:rsidRPr="00FF0010">
        <w:t xml:space="preserve">UNGPs </w:t>
      </w:r>
      <w:r w:rsidRPr="00FF0010">
        <w:t>and explains the relationship between the UNGPs and other international frameworks</w:t>
      </w:r>
      <w:r w:rsidR="003F4EDF" w:rsidRPr="00FF0010">
        <w:t>,</w:t>
      </w:r>
      <w:r w:rsidRPr="00FF0010">
        <w:t xml:space="preserve"> such as the UN Sustainable Development Goals.</w:t>
      </w:r>
    </w:p>
    <w:p w14:paraId="719B5146" w14:textId="3F70C2C6" w:rsidR="00F83229" w:rsidRPr="00FF0010" w:rsidRDefault="00F83229" w:rsidP="00093385">
      <w:r w:rsidRPr="00FF0010">
        <w:t xml:space="preserve">Section 3 acknowledges progress and identifies gaps around implementation </w:t>
      </w:r>
      <w:r w:rsidR="003F4EDF" w:rsidRPr="00FF0010">
        <w:t xml:space="preserve">of the UNGPs </w:t>
      </w:r>
      <w:r w:rsidRPr="00FF0010">
        <w:t>in Australia in the following six focus areas:</w:t>
      </w:r>
    </w:p>
    <w:p w14:paraId="34DE5C23" w14:textId="17FA24C6" w:rsidR="00F83229" w:rsidRPr="008C2496" w:rsidRDefault="008C2496" w:rsidP="008C2496">
      <w:pPr>
        <w:pStyle w:val="Rientronormale"/>
      </w:pPr>
      <w:r>
        <w:t xml:space="preserve">3.1 </w:t>
      </w:r>
      <w:r w:rsidR="00985417" w:rsidRPr="008C2496">
        <w:t>Combatting</w:t>
      </w:r>
      <w:r w:rsidR="00F83229" w:rsidRPr="008C2496">
        <w:t xml:space="preserve"> modern slavery</w:t>
      </w:r>
    </w:p>
    <w:p w14:paraId="44FF6938" w14:textId="751140B6" w:rsidR="00F83229" w:rsidRPr="008C2496" w:rsidRDefault="008C2496" w:rsidP="008C2496">
      <w:pPr>
        <w:pStyle w:val="Rientronormale"/>
      </w:pPr>
      <w:r>
        <w:t xml:space="preserve">3.2 </w:t>
      </w:r>
      <w:r w:rsidR="00F83229" w:rsidRPr="008C2496">
        <w:t>Embedding human rights due diligence into business practice</w:t>
      </w:r>
    </w:p>
    <w:p w14:paraId="732B7003" w14:textId="372A5843" w:rsidR="00F83229" w:rsidRPr="008C2496" w:rsidRDefault="008C2496" w:rsidP="008C2496">
      <w:pPr>
        <w:pStyle w:val="Rientronormale"/>
      </w:pPr>
      <w:r>
        <w:t xml:space="preserve">3.3 </w:t>
      </w:r>
      <w:r w:rsidR="00F83229" w:rsidRPr="008C2496">
        <w:t>Respecting the land rights of Aboriginal and Torres Strait Islander peoples</w:t>
      </w:r>
    </w:p>
    <w:p w14:paraId="4B2A3364" w14:textId="1215DC04" w:rsidR="00F83229" w:rsidRPr="008C2496" w:rsidRDefault="008C2496" w:rsidP="008C2496">
      <w:pPr>
        <w:pStyle w:val="Rientronormale"/>
      </w:pPr>
      <w:r>
        <w:t xml:space="preserve">3.4 </w:t>
      </w:r>
      <w:r w:rsidR="00F83229" w:rsidRPr="008C2496">
        <w:t>Addressing the adverse human rights impacts of climate change</w:t>
      </w:r>
    </w:p>
    <w:p w14:paraId="06CC5B05" w14:textId="5634AE68" w:rsidR="00F83229" w:rsidRPr="008C2496" w:rsidRDefault="008C2496" w:rsidP="008C2496">
      <w:pPr>
        <w:pStyle w:val="Rientronormale"/>
      </w:pPr>
      <w:r>
        <w:t xml:space="preserve">3.5 </w:t>
      </w:r>
      <w:r w:rsidR="00F83229" w:rsidRPr="008C2496">
        <w:t>Leveraging the role of institutional investors</w:t>
      </w:r>
    </w:p>
    <w:p w14:paraId="346D8118" w14:textId="63ED0C34" w:rsidR="00F83229" w:rsidRPr="008361E2" w:rsidRDefault="008C2496" w:rsidP="008361E2">
      <w:pPr>
        <w:pStyle w:val="Rientronormale"/>
      </w:pPr>
      <w:r>
        <w:t xml:space="preserve">3.6 </w:t>
      </w:r>
      <w:r w:rsidR="00F83229" w:rsidRPr="008C2496">
        <w:t>Ensuring access to remedy for victims</w:t>
      </w:r>
    </w:p>
    <w:p w14:paraId="6BC6E6CD" w14:textId="4CB6DDBE" w:rsidR="00F83229" w:rsidRPr="00FF0010" w:rsidRDefault="00F83229" w:rsidP="008C2496">
      <w:r w:rsidRPr="00FF0010">
        <w:t xml:space="preserve">The report also contextualises Australia’s progress towards implementation </w:t>
      </w:r>
      <w:r w:rsidR="00E604A7" w:rsidRPr="00FF0010">
        <w:t>of the UNGPs</w:t>
      </w:r>
      <w:r w:rsidRPr="00FF0010">
        <w:t xml:space="preserve"> through comparisons with other countries and draws on insights from key Australian stakeholders drawn from business, civil society, unions and academia (see the Acknowledgements at the end of this report).</w:t>
      </w:r>
    </w:p>
    <w:p w14:paraId="2A09B502" w14:textId="1E659C18" w:rsidR="008123C2" w:rsidRPr="00FF0010" w:rsidRDefault="00F83229" w:rsidP="008C2496">
      <w:r w:rsidRPr="00FF0010">
        <w:t xml:space="preserve">While the six focus areas covered by this report are among the most significant business and human rights issues for Australia, they reflect only a portion of the diverse human rights issues that arise in the context of business activities. For example, there are important human rights considerations relating to: the development and impacts of technology; the relationship between corruption and human rights harms; the content and implementation of international trade and investment agreements; and the practices of business in conflict or post-conflict settings and economic actors owned or controlled by States. In addition, certain groups </w:t>
      </w:r>
      <w:r w:rsidR="002E4EA6" w:rsidRPr="00FF0010">
        <w:t>–</w:t>
      </w:r>
      <w:r w:rsidRPr="00FF0010">
        <w:t xml:space="preserve"> such as women and children, migrant workers and human rights defenders </w:t>
      </w:r>
      <w:r w:rsidR="002E4EA6" w:rsidRPr="00FF0010">
        <w:t xml:space="preserve">– </w:t>
      </w:r>
      <w:r w:rsidRPr="00FF0010">
        <w:t>are often particularly vulnerable to business-related human rights abuse and require specific attention.</w:t>
      </w:r>
    </w:p>
    <w:p w14:paraId="068D31DF" w14:textId="3FA54E87" w:rsidR="007D1AC1" w:rsidRDefault="007D1AC1">
      <w:pPr>
        <w:keepLines w:val="0"/>
        <w:spacing w:before="0" w:after="0"/>
      </w:pPr>
      <w:r>
        <w:br w:type="page"/>
      </w:r>
    </w:p>
    <w:p w14:paraId="5D4E154B" w14:textId="1793CAAC" w:rsidR="007D1AC1" w:rsidRPr="007D1AC1" w:rsidRDefault="007D1AC1" w:rsidP="007D1AC1">
      <w:r>
        <w:rPr>
          <w:noProof/>
        </w:rPr>
        <w:lastRenderedPageBreak/>
        <mc:AlternateContent>
          <mc:Choice Requires="wps">
            <w:drawing>
              <wp:inline distT="0" distB="0" distL="0" distR="0" wp14:anchorId="1BD2D598" wp14:editId="0E6A4449">
                <wp:extent cx="5759450" cy="0"/>
                <wp:effectExtent l="0" t="25400" r="31750" b="38100"/>
                <wp:docPr id="37" name="Connettore 1 37"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251CF8FE" id="Connettore 1 37"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0qudGwIAAH0EAAAOAAAAZHJzL2Uyb0RvYy54bWysVE2P0zAQvSPxHywjcaNpuyzLhqarpd1y&#10;QbTaLdJeXWfcWvKXbNOk/56xk2b5EiDExfGM572ZeR5ndtNqRY7gg7SmopPRmBIw3NbS7Cv6ebt6&#10;9ZaSEJmpmbIGKnqCQG/mz5/NGlfC1B6sqsETJDGhbFxFDzG6sigCP4BmYWQdGDwU1msW0fT7ovas&#10;QXatiul4/KZorK+dtxxCQO+yO6TzzC8E8LgWIkAkqqJYW8yrz+surcV8xsq9Z+4geV8G+4cqNJMG&#10;kw5USxYZ+eLlT1Racm+DFXHErS6sEJJD7gG7mYx/6ObhwBzkXlCc4AaZwv+j5Z+OG09kXdGLK0oM&#10;03hHC2sMxGg9kAlJ7hoCR80etrf3W7Jeke3d45a8Xz++fNHevksSNi6UyLQwG99bwW180qMVXqcv&#10;dkraLPtpkB3aSDg6L68ur19f4u3w81nxBHQ+xA9gNUmbiippkiKsZMePIWIyDD2HJLcypEmME+RL&#10;drBK1iupVDb8frdQnhwZTsNquRovrlP1SPFd2AFYfWdqEk8O1TA4tzSRaqgpUYBjnnaIY2VkUv1N&#10;JGZQBhMlnTpl8i6eFHRF34PAS0AtLrqq0/jDUCrjHEyc9rUqg9EJJrCtAdi3+ztgH5+gkJ/GAJ7+&#10;OeuAyJmtiQNYS2P9rwhiO+lLFl38WYGu7yTBztanPDNZGpzxfBv9e0yP6Fs7w5/+GvOvAAAA//8D&#10;AFBLAwQUAAYACAAAACEAfUw+SdkAAAACAQAADwAAAGRycy9kb3ducmV2LnhtbEyPwUrDQBCG70Lf&#10;YRnBS2k3elAbsylV6MUipVUEb9vsmCxmZ8Pupknf3qmXehn4+Id/vimWo2vFEUO0nhTczjMQSJU3&#10;lmoFH+/r2SOImDQZ3XpCBSeMsCwnV4XOjR9oh8d9qgWXUMy1gialLpcyVg06Hee+Q+Ls2wenE2Oo&#10;pQl64HLXyrssu5dOW+ILje7wpcHqZ987BeGzDxu5fX6t1zZsptPB+revk1I31+PqCUTCMV2W4azP&#10;6lCy08H3ZKJoFfAj6W9ytsgeGA9nlGUh/6uXvwAAAP//AwBQSwECLQAUAAYACAAAACEAtoM4kv4A&#10;AADhAQAAEwAAAAAAAAAAAAAAAAAAAAAAW0NvbnRlbnRfVHlwZXNdLnhtbFBLAQItABQABgAIAAAA&#10;IQA4/SH/1gAAAJQBAAALAAAAAAAAAAAAAAAAAC8BAABfcmVscy8ucmVsc1BLAQItABQABgAIAAAA&#10;IQDD0qudGwIAAH0EAAAOAAAAAAAAAAAAAAAAAC4CAABkcnMvZTJvRG9jLnhtbFBLAQItABQABgAI&#10;AAAAIQB9TD5J2QAAAAIBAAAPAAAAAAAAAAAAAAAAAHUEAABkcnMvZG93bnJldi54bWxQSwUGAAAA&#10;AAQABADzAAAAewUAAAAA&#10;" strokecolor="#fdf0c9" strokeweight="4.5pt">
                <v:stroke joinstyle="miter"/>
                <w10:anchorlock/>
              </v:line>
            </w:pict>
          </mc:Fallback>
        </mc:AlternateContent>
      </w:r>
    </w:p>
    <w:p w14:paraId="5BCD4717" w14:textId="7C081657" w:rsidR="00B3446E" w:rsidRPr="00FF0010" w:rsidRDefault="00B3446E" w:rsidP="008361E2">
      <w:pPr>
        <w:pStyle w:val="Titolo5"/>
      </w:pPr>
      <w:r w:rsidRPr="00FF0010">
        <w:t>A global stocktake on the implementation of</w:t>
      </w:r>
      <w:r>
        <w:t xml:space="preserve"> </w:t>
      </w:r>
      <w:r w:rsidRPr="00FF0010">
        <w:t>the UN Guiding Principles on Business and Human Rights</w:t>
      </w:r>
    </w:p>
    <w:p w14:paraId="6D2D1731" w14:textId="48E5B422" w:rsidR="00B3446E" w:rsidRPr="00FF0010" w:rsidRDefault="00B3446E" w:rsidP="008C2496">
      <w:r w:rsidRPr="00FF0010">
        <w:t xml:space="preserve">A wider global stocktake on the implementation of the UNGPs is currently being conducted by the UN Working Group on the issue of human rights and transnational corporations and other business enterprises (UN Working Group on BHR). To date, that project has culminated in a June 2021 report, </w:t>
      </w:r>
      <w:r w:rsidRPr="008E2C04">
        <w:rPr>
          <w:i/>
          <w:iCs/>
        </w:rPr>
        <w:t>Guiding Principles on Business and Human Rights at 10: taking stock of the first decade</w:t>
      </w:r>
      <w:r w:rsidRPr="00FF0010">
        <w:t xml:space="preserve">, which will be followed in late 2021 by a </w:t>
      </w:r>
      <w:r w:rsidRPr="008E2C04">
        <w:rPr>
          <w:i/>
          <w:iCs/>
        </w:rPr>
        <w:t>Roadmap for the next decade</w:t>
      </w:r>
      <w:r w:rsidRPr="00FF0010">
        <w:t xml:space="preserve"> report with recommendations for the implementation of the UNGPs globally in the next 10</w:t>
      </w:r>
      <w:r>
        <w:t> </w:t>
      </w:r>
      <w:r w:rsidRPr="00FF0010">
        <w:t>years.</w:t>
      </w:r>
      <w:r w:rsidRPr="00134DE0">
        <w:rPr>
          <w:rStyle w:val="Rimandonotadichiusura"/>
        </w:rPr>
        <w:endnoteReference w:id="7"/>
      </w:r>
    </w:p>
    <w:p w14:paraId="18E238BD" w14:textId="1DCA6988" w:rsidR="00733A01" w:rsidRDefault="007D1AC1" w:rsidP="008C2496">
      <w:r>
        <w:rPr>
          <w:noProof/>
        </w:rPr>
        <mc:AlternateContent>
          <mc:Choice Requires="wps">
            <w:drawing>
              <wp:inline distT="0" distB="0" distL="0" distR="0" wp14:anchorId="793F450B" wp14:editId="56922514">
                <wp:extent cx="5759450" cy="0"/>
                <wp:effectExtent l="0" t="25400" r="31750" b="38100"/>
                <wp:docPr id="38" name="Connettore 1 38"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790C0D2F" id="Connettore 1 38"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JH4jGAIAAHsEAAAOAAAAZHJzL2Uyb0RvYy54bWysVNuO0zAQfUfiHywj8UbTdllgQ9MV9MIL&#10;2lZQpH117XFjyZfINk369zt20yw3AUK8OB57zpmZM+PMbjujyRF8UM5WdDIaUwKWO6HsoaJfdusX&#10;bygJkVnBtLNQ0RMEejt/+mTWNiVMXe20AE+QxIaybSpax9iURRF4DYaFkWvA4qV03rCIpj8UwrMW&#10;2Y0upuPxq6J1XjTecQgBT5fnSzrP/FICjxspA0SiK4q5xbz6vO7TWsxnrDx41tSK92mwf8jCMGUx&#10;6EC1ZJGRr179RGUU9y44GUfcmcJJqTjkGrCayfiHaj7XrIFcC4oTmkGm8P9o+d1x64kSFb3CTllm&#10;sEcLZy3E6DyQCUnHAgJHzVZ3S7JZk93qfkfeb+6fP+vevU0Ctk0okWdht763QrP1SY1OepO+WCfp&#10;suinQXToIuF4eP36+ublNfaGX+6KR2DjQ/wAzpC0qahWNunBSnb8GCIGQ9eLSzrWlrSJcYJ8yQ5O&#10;K7FWWmfDH/YL7cmR4Sysl+vx4iZljxTfudXAxMoKEk8NamFxamkiNSAo0YBDnnaIY2VkSv+NJ0bQ&#10;FgMlnc7K5F08aTgn/QkktgC1uDpnnYYfhlQZ52DjtM9VW/ROMIllDcC+3N8Be/8EhfwwBvD0z1EH&#10;RI7sbBzARlnnf0UQu0mfsjz7XxQ4150k2DtxyjOTpcEJz93oX2N6Qt/aGf74z5g/AAAA//8DAFBL&#10;AwQUAAYACAAAACEAfUw+SdkAAAACAQAADwAAAGRycy9kb3ducmV2LnhtbEyPwUrDQBCG70LfYRnB&#10;S2k3elAbsylV6MUipVUEb9vsmCxmZ8Pupknf3qmXehn4+Id/vimWo2vFEUO0nhTczjMQSJU3lmoF&#10;H+/r2SOImDQZ3XpCBSeMsCwnV4XOjR9oh8d9qgWXUMy1gialLpcyVg06Hee+Q+Ls2wenE2OopQl6&#10;4HLXyrssu5dOW+ILje7wpcHqZ987BeGzDxu5fX6t1zZsptPB+revk1I31+PqCUTCMV2W4azP6lCy&#10;08H3ZKJoFfAj6W9ytsgeGA9nlGUh/6uXvwAAAP//AwBQSwECLQAUAAYACAAAACEAtoM4kv4AAADh&#10;AQAAEwAAAAAAAAAAAAAAAAAAAAAAW0NvbnRlbnRfVHlwZXNdLnhtbFBLAQItABQABgAIAAAAIQA4&#10;/SH/1gAAAJQBAAALAAAAAAAAAAAAAAAAAC8BAABfcmVscy8ucmVsc1BLAQItABQABgAIAAAAIQD1&#10;JH4jGAIAAHsEAAAOAAAAAAAAAAAAAAAAAC4CAABkcnMvZTJvRG9jLnhtbFBLAQItABQABgAIAAAA&#10;IQB9TD5J2QAAAAIBAAAPAAAAAAAAAAAAAAAAAHIEAABkcnMvZG93bnJldi54bWxQSwUGAAAAAAQA&#10;BADzAAAAeAUAAAAA&#10;" strokecolor="#fdf0c9" strokeweight="4.5pt">
                <v:stroke joinstyle="miter"/>
                <w10:anchorlock/>
              </v:line>
            </w:pict>
          </mc:Fallback>
        </mc:AlternateContent>
      </w:r>
    </w:p>
    <w:p w14:paraId="20D6CC5D" w14:textId="453D704F" w:rsidR="008361E2" w:rsidRDefault="00F83229" w:rsidP="008C2496">
      <w:r w:rsidRPr="00FF0010">
        <w:t>Section 4 of this report reflects on this report’s findings, reiterates the recommendations of the call to action for business, investors and Government, and highlights the range of stakeholders involved in their implementation, and more generally in advancing the UNGPs.</w:t>
      </w:r>
    </w:p>
    <w:p w14:paraId="7047C6FE" w14:textId="68AF6004" w:rsidR="00F83229" w:rsidRPr="00FF0010" w:rsidRDefault="00F83229" w:rsidP="008C2496">
      <w:r w:rsidRPr="00FF0010">
        <w:rPr>
          <w:b/>
          <w:bCs/>
        </w:rPr>
        <w:br w:type="page"/>
      </w:r>
    </w:p>
    <w:p w14:paraId="253B1904" w14:textId="7509F006" w:rsidR="00F83229" w:rsidRPr="000C078D" w:rsidRDefault="00F83229" w:rsidP="00477036">
      <w:pPr>
        <w:pStyle w:val="Titolo1"/>
        <w:rPr>
          <w:rFonts w:cs="Open Sans"/>
        </w:rPr>
      </w:pPr>
      <w:bookmarkStart w:id="16" w:name="_Toc83153485"/>
      <w:r w:rsidRPr="000C078D">
        <w:rPr>
          <w:rFonts w:cs="Open Sans"/>
        </w:rPr>
        <w:lastRenderedPageBreak/>
        <w:t>The UN Guiding Principles on Business and Human Rights</w:t>
      </w:r>
      <w:bookmarkEnd w:id="16"/>
    </w:p>
    <w:p w14:paraId="2F6BC8D0" w14:textId="0A231995" w:rsidR="00F83229" w:rsidRPr="00FF0010" w:rsidRDefault="00F83229" w:rsidP="008C2496">
      <w:r w:rsidRPr="00FF0010">
        <w:t>The UNGPs are an authoritative global standard introduced in 2011 that articulates the current expectations on States and businesses with respect to preventing and addressing adverse business impacts on human rights. They seek to address the ‘governance gaps’ around business accountability for human rights impacts, which arise in part from the disconnect</w:t>
      </w:r>
      <w:r w:rsidR="00337501" w:rsidRPr="00FF0010">
        <w:t>ion</w:t>
      </w:r>
      <w:r w:rsidRPr="00FF0010">
        <w:t xml:space="preserve"> between the globalised nature of contemporary business and the often weak or non-existent state-based regulation of business conduct with respect to rights.</w:t>
      </w:r>
    </w:p>
    <w:p w14:paraId="159B95A4" w14:textId="132D9967" w:rsidR="00F83229" w:rsidRPr="00943A0F" w:rsidRDefault="00F83229" w:rsidP="00943A0F">
      <w:r w:rsidRPr="00FF0010">
        <w:t>The UNGPs comprises 31 principles within a three-pillar framework, referred to as the ‘Protect, Respect and Remedy’ framework.</w:t>
      </w:r>
    </w:p>
    <w:p w14:paraId="1365BE65" w14:textId="1652DF62" w:rsidR="00F83229" w:rsidRDefault="00943A0F" w:rsidP="00943A0F">
      <w:pPr>
        <w:spacing w:after="0"/>
        <w:contextualSpacing/>
        <w:jc w:val="center"/>
        <w:rPr>
          <w:rFonts w:cs="Open Sans"/>
        </w:rPr>
      </w:pPr>
      <w:r>
        <w:rPr>
          <w:noProof/>
        </w:rPr>
        <w:drawing>
          <wp:inline distT="0" distB="0" distL="0" distR="0" wp14:anchorId="3A90AB0E" wp14:editId="0239537D">
            <wp:extent cx="3067111" cy="3503488"/>
            <wp:effectExtent l="0" t="0" r="0" b="1905"/>
            <wp:docPr id="15" name="Immagine 15" descr="Diagram showing the three pillars that make up the UNGPs. These include: The state duty to protect, corporate responsibility to respect, access to remed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magine 15" descr="Diagram showing the three pillars that make up the UNGPs. These include: The state duty to protect, corporate responsibility to respect, access to remedy."/>
                    <pic:cNvPicPr/>
                  </pic:nvPicPr>
                  <pic:blipFill>
                    <a:blip r:embed="rId25" cstate="print">
                      <a:extLst>
                        <a:ext uri="{28A0092B-C50C-407E-A947-70E740481C1C}">
                          <a14:useLocalDpi xmlns:a14="http://schemas.microsoft.com/office/drawing/2010/main" val="0"/>
                        </a:ext>
                      </a:extLst>
                    </a:blip>
                    <a:stretch>
                      <a:fillRect/>
                    </a:stretch>
                  </pic:blipFill>
                  <pic:spPr>
                    <a:xfrm>
                      <a:off x="0" y="0"/>
                      <a:ext cx="3099765" cy="3540788"/>
                    </a:xfrm>
                    <a:prstGeom prst="rect">
                      <a:avLst/>
                    </a:prstGeom>
                  </pic:spPr>
                </pic:pic>
              </a:graphicData>
            </a:graphic>
          </wp:inline>
        </w:drawing>
      </w:r>
    </w:p>
    <w:p w14:paraId="0450767E" w14:textId="77777777" w:rsidR="00943A0F" w:rsidRPr="00943A0F" w:rsidRDefault="00943A0F" w:rsidP="00943A0F"/>
    <w:p w14:paraId="3B9CB294" w14:textId="77777777" w:rsidR="00F83229" w:rsidRPr="00FF0010" w:rsidRDefault="00F83229" w:rsidP="008C2496">
      <w:pPr>
        <w:pStyle w:val="Rientronormale"/>
      </w:pPr>
      <w:r w:rsidRPr="008C2496">
        <w:rPr>
          <w:rStyle w:val="Enfasigrassetto"/>
        </w:rPr>
        <w:t>Pillar I:</w:t>
      </w:r>
      <w:r w:rsidRPr="00FF0010">
        <w:t xml:space="preserve"> the State </w:t>
      </w:r>
      <w:r w:rsidRPr="008C2496">
        <w:rPr>
          <w:rStyle w:val="Enfasigrassetto"/>
        </w:rPr>
        <w:t>duty to protect</w:t>
      </w:r>
      <w:r w:rsidRPr="00FF0010">
        <w:t xml:space="preserve"> against human rights harms, including by business</w:t>
      </w:r>
    </w:p>
    <w:p w14:paraId="057B9CB4" w14:textId="25E4C913" w:rsidR="00F83229" w:rsidRPr="00FF0010" w:rsidRDefault="00F83229" w:rsidP="008C2496">
      <w:pPr>
        <w:pStyle w:val="Rientronormale"/>
      </w:pPr>
      <w:r w:rsidRPr="008C2496">
        <w:rPr>
          <w:rStyle w:val="Enfasigrassetto"/>
        </w:rPr>
        <w:t>Pillar II:</w:t>
      </w:r>
      <w:r w:rsidRPr="00FF0010">
        <w:t xml:space="preserve"> the business </w:t>
      </w:r>
      <w:r w:rsidRPr="008C2496">
        <w:rPr>
          <w:rStyle w:val="Enfasigrassetto"/>
        </w:rPr>
        <w:t>responsibility to respect</w:t>
      </w:r>
      <w:r w:rsidRPr="00FF0010">
        <w:t xml:space="preserve"> human rights</w:t>
      </w:r>
    </w:p>
    <w:p w14:paraId="72375D0F" w14:textId="5502A3E2" w:rsidR="00F83229" w:rsidRPr="00FF0010" w:rsidRDefault="00F83229" w:rsidP="008C2496">
      <w:pPr>
        <w:pStyle w:val="Rientronormale"/>
      </w:pPr>
      <w:r w:rsidRPr="008C2496">
        <w:rPr>
          <w:rStyle w:val="Enfasigrassetto"/>
        </w:rPr>
        <w:t>Pillar III:</w:t>
      </w:r>
      <w:r w:rsidRPr="00FF0010">
        <w:t xml:space="preserve"> the need to ensure that there is </w:t>
      </w:r>
      <w:r w:rsidRPr="008C2496">
        <w:rPr>
          <w:rStyle w:val="Enfasigrassetto"/>
        </w:rPr>
        <w:t>access to remedy</w:t>
      </w:r>
      <w:r w:rsidRPr="00FF0010">
        <w:t xml:space="preserve"> for business-related human rights harms</w:t>
      </w:r>
    </w:p>
    <w:p w14:paraId="42A02C85" w14:textId="49FADC33" w:rsidR="00F83229" w:rsidRPr="007F4E57" w:rsidRDefault="00F83229" w:rsidP="0096342B">
      <w:pPr>
        <w:pStyle w:val="Titolo2"/>
        <w:rPr>
          <w:rFonts w:cs="Open Sans"/>
        </w:rPr>
      </w:pPr>
      <w:bookmarkStart w:id="17" w:name="_Toc83153486"/>
      <w:r w:rsidRPr="000C078D">
        <w:rPr>
          <w:rFonts w:cs="Open Sans"/>
        </w:rPr>
        <w:lastRenderedPageBreak/>
        <w:t xml:space="preserve">Pillar </w:t>
      </w:r>
      <w:r>
        <w:rPr>
          <w:rFonts w:cs="Open Sans"/>
        </w:rPr>
        <w:t>I</w:t>
      </w:r>
      <w:r w:rsidR="005742E2">
        <w:rPr>
          <w:rFonts w:cs="Open Sans"/>
        </w:rPr>
        <w:t>:</w:t>
      </w:r>
      <w:r w:rsidRPr="000C078D">
        <w:rPr>
          <w:rFonts w:cs="Open Sans"/>
        </w:rPr>
        <w:t xml:space="preserve"> The State duty to protect human rights</w:t>
      </w:r>
      <w:bookmarkEnd w:id="17"/>
    </w:p>
    <w:p w14:paraId="27D7BACD" w14:textId="68D1CA3C" w:rsidR="00F83229" w:rsidRPr="00FF0010" w:rsidRDefault="00F83229" w:rsidP="008C2496">
      <w:r w:rsidRPr="00FF0010">
        <w:t>Pillar I reflects the general position in international law that each State has a duty to protect against human rights harms by businesses in their territory and jurisdiction, including through effective laws, policies, regulation and adjudication. The UNGPs suggest that to fulfil this duty and foster business respect for human rights</w:t>
      </w:r>
      <w:r w:rsidR="00240051" w:rsidRPr="00FF0010">
        <w:t>,</w:t>
      </w:r>
      <w:r w:rsidRPr="00FF0010">
        <w:t xml:space="preserve"> States should use a ‘smart mix’ of measures including mandatory, voluntary, international and national initiatives. States are also expected to protect against human rights harms by business enterprises they own, control, which receive substantial State support (including for example, export credit agencies),</w:t>
      </w:r>
      <w:r w:rsidR="00714854" w:rsidRPr="00FF0010">
        <w:t xml:space="preserve"> including</w:t>
      </w:r>
      <w:r w:rsidRPr="00FF0010">
        <w:t xml:space="preserve"> where its acts can be attributed to the State.</w:t>
      </w:r>
      <w:r w:rsidRPr="00134DE0">
        <w:rPr>
          <w:rStyle w:val="Rimandonotadichiusura"/>
        </w:rPr>
        <w:endnoteReference w:id="8"/>
      </w:r>
      <w:r w:rsidRPr="00FF0010">
        <w:t xml:space="preserve"> States are also expected to promote respect for human rights through their commercial transactions, including procurement activities.</w:t>
      </w:r>
      <w:r w:rsidRPr="00134DE0">
        <w:rPr>
          <w:rStyle w:val="Rimandonotadichiusura"/>
        </w:rPr>
        <w:endnoteReference w:id="9"/>
      </w:r>
      <w:r w:rsidRPr="00FF0010">
        <w:t xml:space="preserve"> The implementation of Pillar I is most notably reflected </w:t>
      </w:r>
      <w:r w:rsidR="00C71AEB" w:rsidRPr="00FF0010">
        <w:t>through</w:t>
      </w:r>
      <w:r w:rsidRPr="00FF0010">
        <w:t xml:space="preserve"> the introduction of National Action Plans on Business and Human Rights, which have been developed or are under development in 43 countries with a mixed record of success.</w:t>
      </w:r>
      <w:r w:rsidRPr="00134DE0">
        <w:rPr>
          <w:rStyle w:val="Rimandonotadichiusura"/>
        </w:rPr>
        <w:endnoteReference w:id="10"/>
      </w:r>
    </w:p>
    <w:p w14:paraId="3A2BCA36" w14:textId="54780512" w:rsidR="00F83229" w:rsidRPr="00FF0010" w:rsidRDefault="00F83229" w:rsidP="008C2496">
      <w:r w:rsidRPr="00FF0010">
        <w:t>In 2017, the Australian Government established a multi-stakeholder advisory group to consider the implementation of the UNGPs in Australia.</w:t>
      </w:r>
      <w:r w:rsidRPr="00134DE0">
        <w:rPr>
          <w:rStyle w:val="Rimandonotadichiusura"/>
        </w:rPr>
        <w:endnoteReference w:id="11"/>
      </w:r>
      <w:r w:rsidRPr="00FF0010">
        <w:t xml:space="preserve"> The advisory group made a range of recommendations to the Australian Government, including the development of a N</w:t>
      </w:r>
      <w:r w:rsidR="004A6823" w:rsidRPr="00FF0010">
        <w:t xml:space="preserve">ational </w:t>
      </w:r>
      <w:r w:rsidRPr="00FF0010">
        <w:t>A</w:t>
      </w:r>
      <w:r w:rsidR="004A6823" w:rsidRPr="00FF0010">
        <w:t xml:space="preserve">ction </w:t>
      </w:r>
      <w:r w:rsidRPr="00FF0010">
        <w:t>P</w:t>
      </w:r>
      <w:r w:rsidR="004A6823" w:rsidRPr="00FF0010">
        <w:t>lan</w:t>
      </w:r>
      <w:r w:rsidRPr="00FF0010">
        <w:t xml:space="preserve">, but this has not been progressed by the Government. The implementation of Pillar I by States is also reflected in the emergence of </w:t>
      </w:r>
      <w:r w:rsidRPr="00FF0010" w:rsidDel="00D82AF0">
        <w:t xml:space="preserve">a range of </w:t>
      </w:r>
      <w:r w:rsidRPr="00FF0010">
        <w:t>domestic legislation and policy. Key examples include modern slavery reporting laws in the UK, California and Australia</w:t>
      </w:r>
      <w:r w:rsidR="00E428CF" w:rsidRPr="00FF0010">
        <w:t>,</w:t>
      </w:r>
      <w:r w:rsidRPr="00FF0010">
        <w:t xml:space="preserve"> and human rights and environmental due diligence laws in France, Norway, the Netherlands and Germany, and potentially across the European Union.</w:t>
      </w:r>
      <w:r w:rsidRPr="00134DE0">
        <w:rPr>
          <w:rStyle w:val="Rimandonotadichiusura"/>
        </w:rPr>
        <w:endnoteReference w:id="12"/>
      </w:r>
      <w:r w:rsidRPr="00FF0010">
        <w:t xml:space="preserve"> The UNGPs have also been incorporated into a range of international soft law standards, most notably the OECD Guidelines, as well as international arbitration rules and corporate benchmarking initiatives.</w:t>
      </w:r>
      <w:r w:rsidRPr="00134DE0">
        <w:rPr>
          <w:rStyle w:val="Rimandonotadichiusura"/>
        </w:rPr>
        <w:endnoteReference w:id="13"/>
      </w:r>
    </w:p>
    <w:p w14:paraId="3CF93C4E" w14:textId="55F1F5AE" w:rsidR="00F83229" w:rsidRPr="000C078D" w:rsidRDefault="00F83229" w:rsidP="00477036">
      <w:pPr>
        <w:pStyle w:val="Titolo2"/>
        <w:rPr>
          <w:rFonts w:cs="Open Sans"/>
        </w:rPr>
      </w:pPr>
      <w:bookmarkStart w:id="18" w:name="_Toc83153487"/>
      <w:r w:rsidRPr="000C078D">
        <w:rPr>
          <w:rFonts w:cs="Open Sans"/>
        </w:rPr>
        <w:t>Pillar II</w:t>
      </w:r>
      <w:r w:rsidR="00EF6288">
        <w:rPr>
          <w:rFonts w:cs="Open Sans"/>
        </w:rPr>
        <w:t>:</w:t>
      </w:r>
      <w:r w:rsidRPr="000C078D">
        <w:rPr>
          <w:rFonts w:cs="Open Sans"/>
        </w:rPr>
        <w:t xml:space="preserve"> The business responsibility to respect human rights</w:t>
      </w:r>
      <w:bookmarkEnd w:id="18"/>
    </w:p>
    <w:p w14:paraId="3A81A486" w14:textId="77777777" w:rsidR="00F83229" w:rsidRPr="000C078D" w:rsidRDefault="00F83229" w:rsidP="00B45548">
      <w:r w:rsidRPr="000C078D">
        <w:t xml:space="preserve">Pillar II of the UNGPs sets out the expectation that all businesses have a ‘responsibility to respect’ human rights, regardless of their size and wherever they are operating. </w:t>
      </w:r>
      <w:r w:rsidRPr="000C078D" w:rsidDel="008739FC">
        <w:t>The</w:t>
      </w:r>
      <w:r w:rsidRPr="000C078D">
        <w:t xml:space="preserve"> UNGPs explain that the business can demonstrate they are meeting their responsibility to respect human rights by having:</w:t>
      </w:r>
    </w:p>
    <w:p w14:paraId="1A91763C" w14:textId="6A717E26" w:rsidR="00F83229" w:rsidRPr="000C078D" w:rsidRDefault="00F83229" w:rsidP="008C2496">
      <w:pPr>
        <w:pStyle w:val="Puntoelenco"/>
      </w:pPr>
      <w:r w:rsidRPr="000C078D">
        <w:t>a public policy commitment to respect human rights</w:t>
      </w:r>
    </w:p>
    <w:p w14:paraId="59718F32" w14:textId="5B8A7877" w:rsidR="00F83229" w:rsidRPr="000C078D" w:rsidRDefault="00F83229" w:rsidP="008C2496">
      <w:pPr>
        <w:pStyle w:val="Puntoelenco"/>
      </w:pPr>
      <w:r w:rsidRPr="000C078D">
        <w:lastRenderedPageBreak/>
        <w:t>a continuous process of ‘human rights due diligence</w:t>
      </w:r>
      <w:r w:rsidR="005803D5">
        <w:t>’</w:t>
      </w:r>
      <w:r w:rsidRPr="000C078D">
        <w:t xml:space="preserve">, to identify, prevent, mitigate and account for adverse human rights risks and impacts, arising from their activities or relationships – such as in their </w:t>
      </w:r>
      <w:r>
        <w:t>supply</w:t>
      </w:r>
      <w:r w:rsidRPr="000C078D">
        <w:t xml:space="preserve"> chain </w:t>
      </w:r>
    </w:p>
    <w:p w14:paraId="748F623A" w14:textId="77777777" w:rsidR="00F83229" w:rsidRPr="000C078D" w:rsidRDefault="00F83229" w:rsidP="008C2496">
      <w:pPr>
        <w:pStyle w:val="Puntoelenco"/>
      </w:pPr>
      <w:r w:rsidRPr="000C078D">
        <w:t>providing for or cooperating in the remediation of human rights harms if they occur.</w:t>
      </w:r>
    </w:p>
    <w:p w14:paraId="42D0C6AC" w14:textId="1E94C7F3" w:rsidR="00F83229" w:rsidRDefault="00F83229" w:rsidP="008C2496">
      <w:r w:rsidRPr="000C078D">
        <w:t>The UNGPs recognise this will be an ongoing process and ask that businesses start by addressing their most severe risks of harm to people first. Importantly</w:t>
      </w:r>
      <w:r w:rsidR="003A593D">
        <w:t>,</w:t>
      </w:r>
      <w:r w:rsidRPr="000C078D">
        <w:t xml:space="preserve"> the business responsibility to respect human rights extends to operating contexts in countries that lack sufficient laws or regulation requiring businesses uphold international human rights standards. The implementation of Pillar II is demonstrated by the uptake of the UNGPs by leading businesses globally</w:t>
      </w:r>
      <w:r w:rsidR="00FE7D8D">
        <w:t>,</w:t>
      </w:r>
      <w:r w:rsidRPr="000C078D">
        <w:t xml:space="preserve"> through human rights policies and due diligence (either voluntarily or in response to regulation) and supported by a proliferation of practical and interpretative guidance across different sectors.</w:t>
      </w:r>
    </w:p>
    <w:p w14:paraId="05821D42" w14:textId="4E24AD2E" w:rsidR="00F83229" w:rsidRPr="00C22B89" w:rsidRDefault="00F83229" w:rsidP="008C2496">
      <w:r w:rsidRPr="006D7528">
        <w:t>The UNGPs differ from traditional notions of ‘corporate social responsibility’</w:t>
      </w:r>
      <w:r>
        <w:t xml:space="preserve">. While </w:t>
      </w:r>
      <w:r w:rsidR="00F712B4">
        <w:t>corporate social responsibility</w:t>
      </w:r>
      <w:r w:rsidRPr="00454DB5">
        <w:t xml:space="preserve"> is voluntary, the</w:t>
      </w:r>
      <w:r>
        <w:t xml:space="preserve"> UNGPs are a universal standard, which apply regardless of whether businesses adopt the UNGPs. </w:t>
      </w:r>
      <w:r w:rsidRPr="00C22B89">
        <w:t xml:space="preserve">The UNGPs focus on risks of harm </w:t>
      </w:r>
      <w:r w:rsidRPr="008C2496">
        <w:rPr>
          <w:rStyle w:val="Enfasicorsivo"/>
        </w:rPr>
        <w:t>to people</w:t>
      </w:r>
      <w:r w:rsidRPr="00C22B89">
        <w:t xml:space="preserve"> (rather than </w:t>
      </w:r>
      <w:r w:rsidRPr="008C2496">
        <w:rPr>
          <w:rStyle w:val="Enfasicorsivo"/>
        </w:rPr>
        <w:t>to business</w:t>
      </w:r>
      <w:r w:rsidRPr="00C22B89">
        <w:t>) and expect businesses to ‘know and show’ their human rights risks and how they are addressing them. The UNGPs are also clear that a business cannot offset its human rights responsibilities in one area by ‘doing good’ in another.</w:t>
      </w:r>
    </w:p>
    <w:p w14:paraId="28B967C4" w14:textId="5348409A" w:rsidR="00F83229" w:rsidRPr="000C078D" w:rsidRDefault="00F83229" w:rsidP="004E6DF1">
      <w:pPr>
        <w:pStyle w:val="Titolo2"/>
        <w:rPr>
          <w:rFonts w:cs="Open Sans"/>
        </w:rPr>
      </w:pPr>
      <w:bookmarkStart w:id="19" w:name="_Toc83153488"/>
      <w:r w:rsidRPr="00C22B89">
        <w:rPr>
          <w:rFonts w:cs="Open Sans"/>
        </w:rPr>
        <w:t>Pillar III</w:t>
      </w:r>
      <w:r w:rsidR="000B72C5">
        <w:rPr>
          <w:rFonts w:cs="Open Sans"/>
        </w:rPr>
        <w:t>:</w:t>
      </w:r>
      <w:r w:rsidRPr="00C22B89">
        <w:rPr>
          <w:rFonts w:cs="Open Sans"/>
        </w:rPr>
        <w:t xml:space="preserve"> Access to remedy</w:t>
      </w:r>
      <w:bookmarkEnd w:id="19"/>
    </w:p>
    <w:p w14:paraId="4F51C7F3" w14:textId="77777777" w:rsidR="00B13FA0" w:rsidRDefault="00F83229" w:rsidP="00221BC4">
      <w:pPr>
        <w:rPr>
          <w:rFonts w:cs="Open Sans"/>
          <w:sz w:val="22"/>
          <w:szCs w:val="22"/>
        </w:rPr>
      </w:pPr>
      <w:r w:rsidRPr="000C078D">
        <w:t xml:space="preserve">Pillar III asks States and business to take appropriate steps to ensure victims of business-related human rights harms have access to remedy, including through judicial, administrative, legislative, or company level grievance mechanisms. </w:t>
      </w:r>
      <w:r>
        <w:t>While there is</w:t>
      </w:r>
      <w:r w:rsidR="001073A8">
        <w:t>,</w:t>
      </w:r>
      <w:r>
        <w:t xml:space="preserve"> in theory</w:t>
      </w:r>
      <w:r w:rsidR="001073A8">
        <w:t>,</w:t>
      </w:r>
      <w:r>
        <w:t xml:space="preserve"> a wide range of options for remedy, in practice there is ‘not enough actual remedy’.</w:t>
      </w:r>
      <w:r w:rsidRPr="33D6EA50">
        <w:rPr>
          <w:rStyle w:val="Rimandonotadichiusura"/>
          <w:rFonts w:cs="Open Sans"/>
        </w:rPr>
        <w:endnoteReference w:id="14"/>
      </w:r>
      <w:r w:rsidRPr="000C078D">
        <w:rPr>
          <w:rFonts w:cs="Open Sans"/>
          <w:sz w:val="22"/>
          <w:szCs w:val="22"/>
        </w:rPr>
        <w:t xml:space="preserve"> </w:t>
      </w:r>
      <w:r w:rsidRPr="00221BC4">
        <w:t>In Australia, and globally, Pillar III is under-implemented, especially in relation to ensuring pathways to remedy for victims of harms occurring extraterritorially. As a result, a parallel process is underway at the UN to develop a binding treaty on business and human rights that seeks to provide more concrete pathways to remedy for victims.</w:t>
      </w:r>
      <w:r w:rsidRPr="00221BC4">
        <w:rPr>
          <w:rStyle w:val="Rimandonotadichiusura"/>
        </w:rPr>
        <w:endnoteReference w:id="15"/>
      </w:r>
      <w:r w:rsidRPr="00221BC4">
        <w:rPr>
          <w:rStyle w:val="Rimandonotadichiusura"/>
        </w:rPr>
        <w:t xml:space="preserve"> </w:t>
      </w:r>
      <w:r w:rsidRPr="00221BC4">
        <w:t>The treaty’s proponents intend that it will address the limitations of the UNGPs including their voluntary nature.</w:t>
      </w:r>
    </w:p>
    <w:p w14:paraId="5419054E" w14:textId="15E347DD" w:rsidR="007F4E57" w:rsidRDefault="007F4E57">
      <w:pPr>
        <w:keepLines w:val="0"/>
        <w:spacing w:before="0" w:after="0"/>
        <w:rPr>
          <w:rFonts w:cs="Open Sans"/>
        </w:rPr>
      </w:pPr>
      <w:r>
        <w:rPr>
          <w:rFonts w:cs="Open Sans"/>
        </w:rPr>
        <w:br w:type="page"/>
      </w:r>
    </w:p>
    <w:p w14:paraId="6BCE997A" w14:textId="11547A09" w:rsidR="00F83229" w:rsidRPr="000C078D" w:rsidRDefault="00F83229" w:rsidP="00F1231F">
      <w:pPr>
        <w:pStyle w:val="Titolo2"/>
        <w:rPr>
          <w:rFonts w:cs="Open Sans"/>
        </w:rPr>
      </w:pPr>
      <w:bookmarkStart w:id="20" w:name="_Toc83153489"/>
      <w:r w:rsidRPr="00F1231F">
        <w:lastRenderedPageBreak/>
        <w:t>The relationship between the UN Guiding Principles on Business and Human Rights and other international standards</w:t>
      </w:r>
      <w:bookmarkEnd w:id="20"/>
    </w:p>
    <w:p w14:paraId="6FE2BDE6" w14:textId="39A76F85" w:rsidR="00F83229" w:rsidRPr="000C078D" w:rsidRDefault="00F83229" w:rsidP="004E6DF1">
      <w:pPr>
        <w:pStyle w:val="Titolo3"/>
        <w:rPr>
          <w:rFonts w:cs="Open Sans"/>
        </w:rPr>
      </w:pPr>
      <w:bookmarkStart w:id="21" w:name="_Toc76569171"/>
      <w:bookmarkStart w:id="22" w:name="_Toc76569366"/>
      <w:bookmarkStart w:id="23" w:name="_Toc76569728"/>
      <w:bookmarkStart w:id="24" w:name="_Toc83153490"/>
      <w:r w:rsidRPr="000C078D">
        <w:rPr>
          <w:rFonts w:cs="Open Sans"/>
        </w:rPr>
        <w:t>The UNGPs and the OECD Guidelines on Multinational Enterprises</w:t>
      </w:r>
      <w:bookmarkEnd w:id="21"/>
      <w:bookmarkEnd w:id="22"/>
      <w:bookmarkEnd w:id="23"/>
      <w:bookmarkEnd w:id="24"/>
    </w:p>
    <w:p w14:paraId="496ABB2C" w14:textId="04246D80" w:rsidR="00F83229" w:rsidRPr="000C078D" w:rsidRDefault="00F83229" w:rsidP="00221BC4">
      <w:pPr>
        <w:rPr>
          <w:rFonts w:cs="Open Sans"/>
          <w:sz w:val="22"/>
          <w:szCs w:val="22"/>
        </w:rPr>
      </w:pPr>
      <w:r w:rsidRPr="000C078D">
        <w:t xml:space="preserve">The </w:t>
      </w:r>
      <w:r w:rsidRPr="00221BC4">
        <w:rPr>
          <w:rStyle w:val="Enfasicorsivo"/>
        </w:rPr>
        <w:t>OECD Guidelines for Multinational Enterprises</w:t>
      </w:r>
      <w:r w:rsidRPr="000C078D">
        <w:t xml:space="preserve"> (OECD Guidelines) are a set of State-backed recommendations on standards for responsible business conduct, which 48 signatory governments</w:t>
      </w:r>
      <w:r>
        <w:t>, including Australia,</w:t>
      </w:r>
      <w:r w:rsidRPr="000C078D">
        <w:t xml:space="preserve"> have asked their multinational enterprises to observe wherever they are operating. The OECD Guidelines provide a standard for responsible business conduct across a range of related areas such as human rights, labour rights, environment, information disclosure, industrial relations, tax and bribery.</w:t>
      </w:r>
      <w:r w:rsidRPr="00134DE0">
        <w:rPr>
          <w:rStyle w:val="Rimandonotadichiusura"/>
        </w:rPr>
        <w:endnoteReference w:id="16"/>
      </w:r>
      <w:r w:rsidRPr="000C078D">
        <w:t xml:space="preserve"> The OECD Guidelines were revised in 2011 to include a new human rights chapter that is consistent with the UNGPs, and to apply the due diligence framework </w:t>
      </w:r>
      <w:r w:rsidR="00E24C44">
        <w:t xml:space="preserve">of the </w:t>
      </w:r>
      <w:r w:rsidR="0036669C" w:rsidRPr="000C078D">
        <w:t>UNGPs</w:t>
      </w:r>
      <w:r w:rsidRPr="000C078D">
        <w:t xml:space="preserve"> to the responsible business conduct areas in the OECD Guidelines.</w:t>
      </w:r>
      <w:r w:rsidRPr="00134DE0">
        <w:rPr>
          <w:rStyle w:val="Rimandonotadichiusura"/>
        </w:rPr>
        <w:endnoteReference w:id="17"/>
      </w:r>
      <w:r w:rsidRPr="000C078D">
        <w:t xml:space="preserve"> The OECD Guidelines also provide for a complaint mechanism</w:t>
      </w:r>
      <w:r w:rsidR="0063255A">
        <w:t xml:space="preserve"> (called</w:t>
      </w:r>
      <w:r w:rsidR="00414760">
        <w:t xml:space="preserve"> a</w:t>
      </w:r>
      <w:r w:rsidR="0063255A">
        <w:t xml:space="preserve"> </w:t>
      </w:r>
      <w:r w:rsidR="002E47D1">
        <w:t>‘</w:t>
      </w:r>
      <w:r w:rsidR="0063255A">
        <w:t>National Contact Point</w:t>
      </w:r>
      <w:r w:rsidR="002E47D1">
        <w:t>’</w:t>
      </w:r>
      <w:r w:rsidR="0063255A">
        <w:t>)</w:t>
      </w:r>
      <w:r w:rsidRPr="000C078D">
        <w:t xml:space="preserve"> for breaches of the standards in the OECD Guidelines, which is discussed </w:t>
      </w:r>
      <w:r w:rsidRPr="009A0E7D">
        <w:t xml:space="preserve">in Part </w:t>
      </w:r>
      <w:r>
        <w:t xml:space="preserve">3.6 </w:t>
      </w:r>
      <w:r w:rsidRPr="009A0E7D">
        <w:t xml:space="preserve">– </w:t>
      </w:r>
      <w:r>
        <w:t>Ensuring A</w:t>
      </w:r>
      <w:r w:rsidRPr="009A0E7D">
        <w:t>ccess</w:t>
      </w:r>
      <w:r w:rsidRPr="000C078D">
        <w:t xml:space="preserve"> to Remedy</w:t>
      </w:r>
      <w:r>
        <w:t xml:space="preserve"> for Victims</w:t>
      </w:r>
      <w:r w:rsidRPr="000C078D">
        <w:t>.</w:t>
      </w:r>
    </w:p>
    <w:p w14:paraId="1E9B536A" w14:textId="63CA2F16" w:rsidR="00F83229" w:rsidRPr="00221BC4" w:rsidRDefault="00F83229" w:rsidP="00221BC4">
      <w:pPr>
        <w:pStyle w:val="Titolo3"/>
      </w:pPr>
      <w:bookmarkStart w:id="25" w:name="_Toc76569172"/>
      <w:bookmarkStart w:id="26" w:name="_Toc76569367"/>
      <w:bookmarkStart w:id="27" w:name="_Toc76569729"/>
      <w:bookmarkStart w:id="28" w:name="_Toc83153491"/>
      <w:r w:rsidRPr="00221BC4">
        <w:t>The UNGPs and the SDGs</w:t>
      </w:r>
      <w:bookmarkEnd w:id="25"/>
      <w:bookmarkEnd w:id="26"/>
      <w:bookmarkEnd w:id="27"/>
      <w:bookmarkEnd w:id="28"/>
    </w:p>
    <w:p w14:paraId="47DBC779" w14:textId="5F2DAF67" w:rsidR="00F83229" w:rsidRPr="00221BC4" w:rsidRDefault="00F83229" w:rsidP="008A7BAE">
      <w:r w:rsidRPr="000C078D">
        <w:t>In 2015</w:t>
      </w:r>
      <w:r w:rsidR="00E24C44">
        <w:t>,</w:t>
      </w:r>
      <w:r w:rsidRPr="000C078D">
        <w:t xml:space="preserve"> the </w:t>
      </w:r>
      <w:r w:rsidRPr="000C078D">
        <w:rPr>
          <w:rStyle w:val="normaltextrun"/>
          <w:rFonts w:cs="Open Sans"/>
          <w:sz w:val="22"/>
          <w:szCs w:val="22"/>
        </w:rPr>
        <w:t xml:space="preserve">UN </w:t>
      </w:r>
      <w:r w:rsidRPr="000C078D">
        <w:t>Sustainable Development Goals (SDGs) were adopted by all UN member states. The 17 SDGs provide a shared global framework for a sustainable and just future and call for concerted action by governments, business and civil society to end poverty, foster just and inclusive societies and ‘realise the human rights of all’.</w:t>
      </w:r>
      <w:r w:rsidRPr="00134DE0">
        <w:rPr>
          <w:rStyle w:val="Rimandonotadichiusura"/>
        </w:rPr>
        <w:endnoteReference w:id="18"/>
      </w:r>
      <w:r w:rsidRPr="000C078D">
        <w:t xml:space="preserve"> </w:t>
      </w:r>
      <w:r w:rsidRPr="00221BC4">
        <w:t>The SDGs are underpinned by human rights standards</w:t>
      </w:r>
      <w:r w:rsidRPr="00134DE0">
        <w:rPr>
          <w:rStyle w:val="Rimandonotadichiusura"/>
        </w:rPr>
        <w:endnoteReference w:id="19"/>
      </w:r>
      <w:r w:rsidRPr="000C078D">
        <w:rPr>
          <w:rStyle w:val="normaltextrun"/>
          <w:rFonts w:cs="Open Sans"/>
          <w:sz w:val="22"/>
          <w:szCs w:val="22"/>
        </w:rPr>
        <w:t xml:space="preserve"> </w:t>
      </w:r>
      <w:r w:rsidRPr="00221BC4">
        <w:t xml:space="preserve">and cover a wide range of sustainability goals </w:t>
      </w:r>
      <w:r w:rsidR="00CA5C80" w:rsidRPr="00221BC4">
        <w:t>–</w:t>
      </w:r>
      <w:r w:rsidRPr="00221BC4">
        <w:t xml:space="preserve"> including on gender quality, climate change, biodiversity, decent work and sanitation.</w:t>
      </w:r>
      <w:r w:rsidRPr="000C078D">
        <w:rPr>
          <w:rStyle w:val="normaltextrun"/>
          <w:rFonts w:cs="Open Sans"/>
          <w:sz w:val="22"/>
          <w:szCs w:val="22"/>
        </w:rPr>
        <w:t xml:space="preserve"> </w:t>
      </w:r>
      <w:r w:rsidRPr="000C078D">
        <w:t xml:space="preserve">They explicitly call for business to be </w:t>
      </w:r>
      <w:r w:rsidRPr="60B78B04">
        <w:t xml:space="preserve">a </w:t>
      </w:r>
      <w:r w:rsidRPr="000C078D">
        <w:t>key partner in achieving the SDGs, while protecting rights in accordance with the UNGPs.</w:t>
      </w:r>
      <w:r w:rsidRPr="00134DE0">
        <w:rPr>
          <w:rStyle w:val="Rimandonotadichiusura"/>
        </w:rPr>
        <w:endnoteReference w:id="20"/>
      </w:r>
      <w:r w:rsidRPr="000C078D">
        <w:t xml:space="preserve"> </w:t>
      </w:r>
      <w:r w:rsidRPr="000C078D">
        <w:rPr>
          <w:rStyle w:val="normaltextrun"/>
          <w:rFonts w:cs="Open Sans"/>
          <w:sz w:val="22"/>
          <w:szCs w:val="22"/>
        </w:rPr>
        <w:t xml:space="preserve">The UN Working Group on Business and Human Rights has explained that the most powerful way businesses can contribute to the SDGs is to first </w:t>
      </w:r>
      <w:r w:rsidRPr="000C078D">
        <w:t xml:space="preserve">conduct due diligence in accordance with the UNGPs to prevent and mitigate a business’ </w:t>
      </w:r>
      <w:r w:rsidRPr="007F4E57">
        <w:rPr>
          <w:rStyle w:val="Enfasicorsivo"/>
        </w:rPr>
        <w:t>own</w:t>
      </w:r>
      <w:r w:rsidRPr="000C078D">
        <w:t xml:space="preserve"> adverse impacts in SDG goal areas.</w:t>
      </w:r>
      <w:r w:rsidRPr="00134DE0">
        <w:rPr>
          <w:rStyle w:val="Rimandonotadichiusura"/>
        </w:rPr>
        <w:endnoteReference w:id="21"/>
      </w:r>
      <w:r w:rsidRPr="000C078D">
        <w:rPr>
          <w:rStyle w:val="normaltextrun"/>
          <w:rFonts w:cs="Open Sans"/>
          <w:sz w:val="22"/>
          <w:szCs w:val="22"/>
        </w:rPr>
        <w:t xml:space="preserve"> </w:t>
      </w:r>
      <w:r w:rsidRPr="00221BC4">
        <w:t>The UN Working Group on Business and Human Rights explains:</w:t>
      </w:r>
    </w:p>
    <w:p w14:paraId="3667E36D" w14:textId="6EAA92AF" w:rsidR="00F83229" w:rsidRPr="000C078D" w:rsidRDefault="00F83229" w:rsidP="00221BC4">
      <w:pPr>
        <w:pStyle w:val="Citazione"/>
      </w:pPr>
      <w:r w:rsidRPr="000C078D">
        <w:t>Business strategies to contribute to the Sustainable Development Goals are no substitute for human rights due diligence … businesses need to realize and accept that not having negative impacts is a minimum expectation and a positive contribution to the Goals.</w:t>
      </w:r>
      <w:r w:rsidRPr="00134DE0">
        <w:rPr>
          <w:rStyle w:val="Rimandonotadichiusura"/>
        </w:rPr>
        <w:endnoteReference w:id="22"/>
      </w:r>
    </w:p>
    <w:p w14:paraId="4A8CA8E9" w14:textId="77777777" w:rsidR="00F83229" w:rsidRPr="000C078D" w:rsidRDefault="00F83229" w:rsidP="004E6DF1">
      <w:pPr>
        <w:pStyle w:val="Titolo3"/>
        <w:rPr>
          <w:rFonts w:cs="Open Sans"/>
          <w:iCs/>
        </w:rPr>
      </w:pPr>
      <w:bookmarkStart w:id="29" w:name="_Toc76569173"/>
      <w:bookmarkStart w:id="30" w:name="_Toc76569368"/>
      <w:bookmarkStart w:id="31" w:name="_Toc76569730"/>
      <w:bookmarkStart w:id="32" w:name="_Toc83153492"/>
      <w:r w:rsidRPr="000C078D">
        <w:rPr>
          <w:rFonts w:cs="Open Sans"/>
        </w:rPr>
        <w:lastRenderedPageBreak/>
        <w:t>The UNGPs and the Global Compact Principles</w:t>
      </w:r>
      <w:bookmarkEnd w:id="29"/>
      <w:bookmarkEnd w:id="30"/>
      <w:bookmarkEnd w:id="31"/>
      <w:bookmarkEnd w:id="32"/>
      <w:r w:rsidRPr="000C078D">
        <w:rPr>
          <w:rFonts w:cs="Open Sans"/>
        </w:rPr>
        <w:t xml:space="preserve"> </w:t>
      </w:r>
    </w:p>
    <w:p w14:paraId="69C6555C" w14:textId="777A0CA1" w:rsidR="00F83229" w:rsidRDefault="00F83229" w:rsidP="00534AD0">
      <w:r w:rsidRPr="000C078D">
        <w:t>The UN Global Compact (UNGC) is a voluntary initiative established in 2000 that seeks to align business operations and strategies with ten universally accepted principles in the areas of human rights, labour, environment, and anti-corruption (the Global Compact Principles).</w:t>
      </w:r>
      <w:r w:rsidRPr="00134DE0">
        <w:rPr>
          <w:rStyle w:val="Rimandonotadichiusura"/>
        </w:rPr>
        <w:endnoteReference w:id="23"/>
      </w:r>
      <w:r w:rsidRPr="000C078D">
        <w:t xml:space="preserve"> The Global Compact Network Australia is the Australian chapter of the UNGC and in 2020 had 108 business members. The Global Compact Principles laid the foundations for the adoption of the UNGPs in 2011,</w:t>
      </w:r>
      <w:r w:rsidRPr="00134DE0">
        <w:rPr>
          <w:rStyle w:val="Rimandonotadichiusura"/>
        </w:rPr>
        <w:endnoteReference w:id="24"/>
      </w:r>
      <w:r w:rsidRPr="000C078D">
        <w:t xml:space="preserve"> and UNGPs are now the authoritative framework that informs the Global Compact Principles as they relate to respecting human rights</w:t>
      </w:r>
      <w:r w:rsidRPr="00FD63F9">
        <w:t>.</w:t>
      </w:r>
      <w:r w:rsidRPr="00134DE0">
        <w:rPr>
          <w:rStyle w:val="Rimandonotadichiusura"/>
        </w:rPr>
        <w:endnoteReference w:id="25"/>
      </w:r>
      <w:r w:rsidRPr="00FD63F9">
        <w:t xml:space="preserve"> All businesses have a responsibility</w:t>
      </w:r>
      <w:r w:rsidRPr="000C078D">
        <w:t xml:space="preserve"> to respect human rights in accordance with the UNG</w:t>
      </w:r>
      <w:r>
        <w:t>P</w:t>
      </w:r>
      <w:r w:rsidRPr="000C078D">
        <w:t>s, regardless of their size, sector or whether they are members of the UNGC.</w:t>
      </w:r>
    </w:p>
    <w:p w14:paraId="20437666" w14:textId="25A8CD38" w:rsidR="00943A0F" w:rsidRDefault="00943A0F">
      <w:pPr>
        <w:keepLines w:val="0"/>
        <w:spacing w:before="0" w:after="0"/>
      </w:pPr>
      <w:r>
        <w:br w:type="page"/>
      </w:r>
    </w:p>
    <w:p w14:paraId="31507985" w14:textId="1DFE5B13" w:rsidR="00F83229" w:rsidRDefault="00F83229" w:rsidP="00803512">
      <w:pPr>
        <w:pStyle w:val="Titolo1"/>
        <w:rPr>
          <w:rFonts w:cs="Open Sans"/>
        </w:rPr>
      </w:pPr>
      <w:bookmarkStart w:id="33" w:name="_Toc83153493"/>
      <w:r w:rsidRPr="000C078D">
        <w:rPr>
          <w:rFonts w:cs="Open Sans"/>
        </w:rPr>
        <w:lastRenderedPageBreak/>
        <w:t>Key business and human rights issues in Australia</w:t>
      </w:r>
      <w:bookmarkEnd w:id="33"/>
    </w:p>
    <w:p w14:paraId="41F89C17" w14:textId="59286A97" w:rsidR="00F83229" w:rsidRPr="00AC38C1" w:rsidRDefault="00F83229" w:rsidP="00534AD0">
      <w:r w:rsidRPr="00AC38C1">
        <w:t>The following sections explore the implementation of the UNGPs across a number of priority issues within the Australian business and human rights landscape.</w:t>
      </w:r>
    </w:p>
    <w:p w14:paraId="5771B4E8" w14:textId="08EDE788" w:rsidR="00F83229" w:rsidRDefault="00985417" w:rsidP="008C4C38">
      <w:pPr>
        <w:pStyle w:val="Titolo2"/>
        <w:rPr>
          <w:rFonts w:cs="Open Sans"/>
        </w:rPr>
      </w:pPr>
      <w:bookmarkStart w:id="34" w:name="_Toc83153494"/>
      <w:r>
        <w:rPr>
          <w:rFonts w:cs="Open Sans"/>
        </w:rPr>
        <w:t>Combatting</w:t>
      </w:r>
      <w:r w:rsidR="00F83229" w:rsidRPr="60B78B04">
        <w:rPr>
          <w:rFonts w:cs="Open Sans"/>
        </w:rPr>
        <w:t xml:space="preserve"> modern slavery</w:t>
      </w:r>
      <w:bookmarkEnd w:id="34"/>
    </w:p>
    <w:p w14:paraId="2FC96278" w14:textId="2AEBA6B9" w:rsidR="00F83229" w:rsidRPr="000F18C8" w:rsidRDefault="00F83229" w:rsidP="00534AD0">
      <w:pPr>
        <w:rPr>
          <w:lang w:val="en-US"/>
        </w:rPr>
      </w:pPr>
      <w:r w:rsidRPr="000F18C8">
        <w:rPr>
          <w:lang w:val="en-US"/>
        </w:rPr>
        <w:t>Modern slavery occurs in every region of the world</w:t>
      </w:r>
      <w:r>
        <w:rPr>
          <w:lang w:val="en-US"/>
        </w:rPr>
        <w:t>,</w:t>
      </w:r>
      <w:r w:rsidRPr="000F18C8">
        <w:rPr>
          <w:lang w:val="en-US"/>
        </w:rPr>
        <w:t xml:space="preserve"> including in Australia. The International Labour </w:t>
      </w:r>
      <w:r w:rsidR="00457CB0" w:rsidRPr="000F18C8">
        <w:rPr>
          <w:lang w:val="en-US"/>
        </w:rPr>
        <w:t>Organization</w:t>
      </w:r>
      <w:r w:rsidRPr="000F18C8">
        <w:rPr>
          <w:lang w:val="en-US"/>
        </w:rPr>
        <w:t xml:space="preserve"> (ILO) and Walk Free estimate that there are more than 40 million people around the world who can be catego</w:t>
      </w:r>
      <w:r w:rsidRPr="00BF1D81">
        <w:rPr>
          <w:lang w:val="en-US"/>
        </w:rPr>
        <w:t>ris</w:t>
      </w:r>
      <w:r w:rsidRPr="000F18C8">
        <w:rPr>
          <w:lang w:val="en-US"/>
        </w:rPr>
        <w:t>ed as modern day slaves.</w:t>
      </w:r>
      <w:r w:rsidRPr="00134DE0">
        <w:rPr>
          <w:rStyle w:val="Rimandonotadichiusura"/>
        </w:rPr>
        <w:endnoteReference w:id="26"/>
      </w:r>
      <w:r w:rsidRPr="000F18C8">
        <w:rPr>
          <w:lang w:val="en-US"/>
        </w:rPr>
        <w:t xml:space="preserve"> The Australian Government estimates that are at least 1,900 victims of modern slavery in Australia</w:t>
      </w:r>
      <w:r w:rsidR="000447BA">
        <w:rPr>
          <w:lang w:val="en-US"/>
        </w:rPr>
        <w:t>,</w:t>
      </w:r>
      <w:r w:rsidRPr="00134DE0">
        <w:rPr>
          <w:rStyle w:val="Rimandonotadichiusura"/>
        </w:rPr>
        <w:endnoteReference w:id="27"/>
      </w:r>
      <w:r w:rsidRPr="000F18C8">
        <w:rPr>
          <w:lang w:val="en-US"/>
        </w:rPr>
        <w:t xml:space="preserve"> </w:t>
      </w:r>
      <w:r w:rsidR="000447BA">
        <w:rPr>
          <w:lang w:val="en-US"/>
        </w:rPr>
        <w:t>as</w:t>
      </w:r>
      <w:r w:rsidRPr="000F18C8">
        <w:rPr>
          <w:lang w:val="en-US"/>
        </w:rPr>
        <w:t xml:space="preserve"> a conservative estimate.</w:t>
      </w:r>
    </w:p>
    <w:p w14:paraId="58F98BE9" w14:textId="29D806A1" w:rsidR="00F83229" w:rsidRPr="000F18C8" w:rsidRDefault="00F83229" w:rsidP="00534AD0">
      <w:pPr>
        <w:rPr>
          <w:rStyle w:val="normaltextrun"/>
          <w:rFonts w:cs="Open Sans"/>
          <w:sz w:val="22"/>
          <w:szCs w:val="22"/>
        </w:rPr>
      </w:pPr>
      <w:r w:rsidRPr="000F18C8">
        <w:t>There is no globally recognised definition of modern slavery. It is an umbrella term that incorporates a range of serious exploitative practices</w:t>
      </w:r>
      <w:r w:rsidR="000B1958">
        <w:t>, including</w:t>
      </w:r>
      <w:r w:rsidRPr="000F18C8">
        <w:rPr>
          <w:rStyle w:val="normaltextrun"/>
          <w:rFonts w:cs="Open Sans"/>
          <w:sz w:val="22"/>
          <w:szCs w:val="22"/>
        </w:rPr>
        <w:t xml:space="preserve">: </w:t>
      </w:r>
      <w:r w:rsidRPr="000F18C8">
        <w:rPr>
          <w:lang w:val="en-US"/>
        </w:rPr>
        <w:t>trafficking in persons; slavery; servitude; forced marriage; forced labour; forced marriage</w:t>
      </w:r>
      <w:r w:rsidRPr="00BF1D81">
        <w:rPr>
          <w:lang w:val="en-US"/>
        </w:rPr>
        <w:t>;</w:t>
      </w:r>
      <w:r w:rsidRPr="000F18C8">
        <w:rPr>
          <w:lang w:val="en-US"/>
        </w:rPr>
        <w:t xml:space="preserve"> debt bondage; deceptive recruiting for labour or services; and the worst forms of child </w:t>
      </w:r>
      <w:r w:rsidRPr="0062102F">
        <w:rPr>
          <w:lang w:val="en-US"/>
        </w:rPr>
        <w:t>labour</w:t>
      </w:r>
      <w:r w:rsidRPr="0062102F">
        <w:rPr>
          <w:rStyle w:val="normaltextrun"/>
          <w:rFonts w:cs="Open Sans"/>
          <w:sz w:val="22"/>
          <w:szCs w:val="22"/>
        </w:rPr>
        <w:t>.</w:t>
      </w:r>
      <w:r w:rsidRPr="0062102F">
        <w:rPr>
          <w:rStyle w:val="Rimandonotadichiusura"/>
          <w:rFonts w:cs="Open Sans"/>
          <w:szCs w:val="22"/>
        </w:rPr>
        <w:endnoteReference w:id="28"/>
      </w:r>
      <w:r w:rsidRPr="0062102F">
        <w:rPr>
          <w:rStyle w:val="normaltextrun"/>
          <w:rFonts w:cs="Open Sans"/>
          <w:sz w:val="22"/>
          <w:szCs w:val="22"/>
        </w:rPr>
        <w:t xml:space="preserve"> Each</w:t>
      </w:r>
      <w:r w:rsidRPr="000F18C8">
        <w:rPr>
          <w:rStyle w:val="normaltextrun"/>
          <w:rFonts w:cs="Open Sans"/>
          <w:sz w:val="22"/>
          <w:szCs w:val="22"/>
        </w:rPr>
        <w:t xml:space="preserve"> of these terms is defined in treaties of the UN and the ILO.</w:t>
      </w:r>
    </w:p>
    <w:p w14:paraId="5F863910" w14:textId="0B1DBDF5" w:rsidR="00F83229" w:rsidRPr="000F18C8" w:rsidRDefault="00F83229" w:rsidP="00534AD0">
      <w:bookmarkStart w:id="35" w:name="_Hlk80802382"/>
      <w:r w:rsidRPr="000F18C8">
        <w:t xml:space="preserve">Forced labour is a form of modern slavery particularly relevant to workplace exploitation and often prevalent in global supply chains. </w:t>
      </w:r>
      <w:bookmarkStart w:id="36" w:name="_Hlk80802414"/>
      <w:r w:rsidRPr="000F18C8">
        <w:t>Forced labour is defined in ILO Convention No. 29 as work that people must perform against their will under the threat of punishment.</w:t>
      </w:r>
      <w:r w:rsidRPr="00134DE0">
        <w:rPr>
          <w:rStyle w:val="Rimandonotadichiusura"/>
        </w:rPr>
        <w:endnoteReference w:id="29"/>
      </w:r>
      <w:r w:rsidRPr="000F18C8">
        <w:t xml:space="preserve"> Of the 25 million people </w:t>
      </w:r>
      <w:r w:rsidRPr="00BF1D81">
        <w:t>the ILO estimates to</w:t>
      </w:r>
      <w:r w:rsidRPr="000F18C8">
        <w:t xml:space="preserve"> be working as forced labourers, 16 million of these are working in the private economy</w:t>
      </w:r>
      <w:bookmarkEnd w:id="36"/>
      <w:r w:rsidRPr="000F18C8">
        <w:t xml:space="preserve"> </w:t>
      </w:r>
      <w:bookmarkEnd w:id="35"/>
      <w:r w:rsidRPr="000F18C8">
        <w:t>and half of those are experiencing debt bondage (where individuals work to pay off a debt</w:t>
      </w:r>
      <w:r w:rsidR="00A44BA7">
        <w:t>,</w:t>
      </w:r>
      <w:r w:rsidRPr="000F18C8">
        <w:t xml:space="preserve"> while losing control over working conditions and repayments).</w:t>
      </w:r>
      <w:r w:rsidRPr="00134DE0">
        <w:rPr>
          <w:rStyle w:val="Rimandonotadichiusura"/>
        </w:rPr>
        <w:endnoteReference w:id="30"/>
      </w:r>
      <w:r w:rsidRPr="000F18C8">
        <w:t xml:space="preserve"> </w:t>
      </w:r>
      <w:r w:rsidRPr="000F18C8">
        <w:rPr>
          <w:rStyle w:val="normaltextrun"/>
          <w:rFonts w:cs="Open Sans"/>
          <w:sz w:val="22"/>
          <w:szCs w:val="22"/>
        </w:rPr>
        <w:t xml:space="preserve">Modern slavery is best understood </w:t>
      </w:r>
      <w:r w:rsidRPr="000F18C8">
        <w:t>as existing on a continuum of exploitation.</w:t>
      </w:r>
      <w:r w:rsidRPr="00134DE0">
        <w:rPr>
          <w:rStyle w:val="Rimandonotadichiusura"/>
        </w:rPr>
        <w:endnoteReference w:id="31"/>
      </w:r>
      <w:r w:rsidRPr="000F18C8">
        <w:t xml:space="preserve"> Such an outlook recognises that people can be exposed to working conditions that gradually worsen, sometimes leading to modern slavery.</w:t>
      </w:r>
    </w:p>
    <w:p w14:paraId="1FDAEDDC" w14:textId="5F830722" w:rsidR="00DC06ED" w:rsidRDefault="00F83229" w:rsidP="00534AD0">
      <w:r w:rsidRPr="000F18C8">
        <w:t>Modern slavery is a term that has contemporary resonance and is of increasing concern to governments, business, trade unions, civil society, investors and consumers. The SDGs call for the abolition of modern slavery by 2030.</w:t>
      </w:r>
      <w:r w:rsidRPr="00134DE0">
        <w:rPr>
          <w:rStyle w:val="Rimandonotadichiusura"/>
        </w:rPr>
        <w:endnoteReference w:id="32"/>
      </w:r>
      <w:r w:rsidRPr="000F18C8">
        <w:t xml:space="preserve"> Based on current estimates, ‘that means around 10,000 people need to escape from slavery each day</w:t>
      </w:r>
      <w:r w:rsidR="00DC06ED">
        <w:t>’</w:t>
      </w:r>
      <w:r w:rsidRPr="000F18C8">
        <w:t>.</w:t>
      </w:r>
      <w:r w:rsidRPr="00134DE0">
        <w:rPr>
          <w:rStyle w:val="Rimandonotadichiusura"/>
        </w:rPr>
        <w:endnoteReference w:id="33"/>
      </w:r>
    </w:p>
    <w:p w14:paraId="53397410" w14:textId="40B5897B" w:rsidR="00F83229" w:rsidRPr="000F18C8" w:rsidRDefault="00F83229" w:rsidP="00534AD0">
      <w:r w:rsidRPr="000F18C8">
        <w:lastRenderedPageBreak/>
        <w:t>The COVID-19 pandemic has exacerbated the risks of modern slavery and the impacts have fallen most severely on vulnerable populations</w:t>
      </w:r>
      <w:r w:rsidR="00DC06ED">
        <w:t>,</w:t>
      </w:r>
      <w:r w:rsidRPr="000F18C8">
        <w:t xml:space="preserve"> including those working in essential industries producing food and medical equipment.</w:t>
      </w:r>
      <w:r w:rsidRPr="00134DE0">
        <w:rPr>
          <w:rStyle w:val="Rimandonotadichiusura"/>
        </w:rPr>
        <w:endnoteReference w:id="34"/>
      </w:r>
      <w:r w:rsidRPr="000F18C8">
        <w:t xml:space="preserve"> The UN ‘recommends that States ensure implementation of the UN Guiding Principles on Business and Human Rights</w:t>
      </w:r>
      <w:r>
        <w:t xml:space="preserve"> </w:t>
      </w:r>
      <w:r w:rsidRPr="000F18C8">
        <w:t>… and increase awareness of contemporary forms of slavery and the risks faced by the vulnerable workers among businesses’</w:t>
      </w:r>
      <w:r w:rsidR="006021FA">
        <w:t>,</w:t>
      </w:r>
      <w:r w:rsidRPr="00134DE0">
        <w:rPr>
          <w:rStyle w:val="Rimandonotadichiusura"/>
        </w:rPr>
        <w:endnoteReference w:id="35"/>
      </w:r>
      <w:r w:rsidRPr="000F18C8">
        <w:t xml:space="preserve"> to better address these impacts.</w:t>
      </w:r>
    </w:p>
    <w:p w14:paraId="579F891F" w14:textId="0F67FD44" w:rsidR="005C6631" w:rsidRDefault="00F83229" w:rsidP="00534AD0">
      <w:r w:rsidRPr="000F18C8">
        <w:t xml:space="preserve">Australia’s </w:t>
      </w:r>
      <w:r w:rsidR="00085FE1">
        <w:t>Modern Slavery Act</w:t>
      </w:r>
      <w:r w:rsidR="00085FE1" w:rsidRPr="000F18C8">
        <w:t xml:space="preserve"> </w:t>
      </w:r>
      <w:r w:rsidRPr="000F18C8">
        <w:t xml:space="preserve">was adopted in 2018, seven years after the </w:t>
      </w:r>
      <w:r>
        <w:t>introduction</w:t>
      </w:r>
      <w:r w:rsidRPr="000F18C8">
        <w:t xml:space="preserve"> of the UNGPs. The UNGPs embody ‘principled pragmatism’</w:t>
      </w:r>
      <w:r w:rsidRPr="00134DE0">
        <w:rPr>
          <w:rStyle w:val="Rimandonotadichiusura"/>
        </w:rPr>
        <w:endnoteReference w:id="36"/>
      </w:r>
      <w:r w:rsidRPr="000F18C8">
        <w:t xml:space="preserve"> as a means of connecting business</w:t>
      </w:r>
      <w:r w:rsidR="002812C7">
        <w:t>es</w:t>
      </w:r>
      <w:r w:rsidRPr="000F18C8">
        <w:t xml:space="preserve"> with their rights responsibilities</w:t>
      </w:r>
      <w:r w:rsidR="00EE2002">
        <w:t>.</w:t>
      </w:r>
      <w:r w:rsidRPr="000F18C8">
        <w:t xml:space="preserve"> </w:t>
      </w:r>
      <w:r w:rsidR="00EE2002">
        <w:t>T</w:t>
      </w:r>
      <w:r w:rsidRPr="000F18C8">
        <w:t>his pragmatism is also evident in Australia’s approach to addressing modern slavery</w:t>
      </w:r>
      <w:r w:rsidR="00EE2002">
        <w:t>,</w:t>
      </w:r>
      <w:r w:rsidRPr="000F18C8">
        <w:t xml:space="preserve"> </w:t>
      </w:r>
      <w:r w:rsidRPr="00700055">
        <w:t>which emphasised corporate</w:t>
      </w:r>
      <w:r w:rsidRPr="000F18C8">
        <w:t xml:space="preserve"> reporting as the key to </w:t>
      </w:r>
      <w:r w:rsidR="00985417">
        <w:t>combatting</w:t>
      </w:r>
      <w:r w:rsidRPr="000F18C8">
        <w:t xml:space="preserve"> the problem. Stakeholders interviewed for this report agreed that the UNGPs had a more indirect, rather than direct</w:t>
      </w:r>
      <w:r w:rsidR="00663B49">
        <w:t>,</w:t>
      </w:r>
      <w:r w:rsidRPr="000F18C8">
        <w:t xml:space="preserve"> impact on the development of this approach.</w:t>
      </w:r>
    </w:p>
    <w:p w14:paraId="027087D8" w14:textId="236BDB6B" w:rsidR="00F83229" w:rsidRPr="000F18C8" w:rsidRDefault="00B85091" w:rsidP="00534AD0">
      <w:r>
        <w:t>Since 2011, t</w:t>
      </w:r>
      <w:r w:rsidR="00F83229" w:rsidRPr="000F18C8">
        <w:t xml:space="preserve">he socialisation of the UNGPs among governments, business and civil society </w:t>
      </w:r>
      <w:r w:rsidR="00C77B72">
        <w:t>has</w:t>
      </w:r>
      <w:r w:rsidR="00F83229" w:rsidRPr="000F18C8">
        <w:t xml:space="preserve"> laid the groundwork for greater acceptance of the need to establish laws linking business with rights responsibilities. While the </w:t>
      </w:r>
      <w:r w:rsidR="00085FE1">
        <w:t>Modern Slavery Act</w:t>
      </w:r>
      <w:r w:rsidR="00F83229" w:rsidRPr="000F18C8">
        <w:t xml:space="preserve"> does not directly reference the UNGPs (although reference</w:t>
      </w:r>
      <w:r w:rsidR="00F83229">
        <w:t xml:space="preserve"> in s 16</w:t>
      </w:r>
      <w:r w:rsidR="00F83229" w:rsidRPr="000F18C8">
        <w:t xml:space="preserve"> to due diligence stems from the UNGPs), their influence is more directly evident in the accompanying Government </w:t>
      </w:r>
      <w:r w:rsidR="00F83229" w:rsidRPr="008D30CB">
        <w:t>guidance which</w:t>
      </w:r>
      <w:r w:rsidR="008D30CB" w:rsidRPr="00BF6F77">
        <w:t xml:space="preserve"> draws on</w:t>
      </w:r>
      <w:r w:rsidR="00F83229" w:rsidRPr="008D30CB">
        <w:t xml:space="preserve"> the UNGPs framework</w:t>
      </w:r>
      <w:r w:rsidR="00F83229" w:rsidRPr="000F18C8">
        <w:t xml:space="preserve"> to discuss the responsibility of business to take action to combat modern slavery.</w:t>
      </w:r>
      <w:r w:rsidR="00F83229" w:rsidRPr="00134DE0">
        <w:rPr>
          <w:rStyle w:val="Rimandonotadichiusura"/>
        </w:rPr>
        <w:endnoteReference w:id="37"/>
      </w:r>
    </w:p>
    <w:p w14:paraId="321813A8" w14:textId="7BCD56CF" w:rsidR="00F83229" w:rsidRPr="006E4674" w:rsidRDefault="00F83229" w:rsidP="00476F3B">
      <w:pPr>
        <w:pStyle w:val="Titolo3"/>
      </w:pPr>
      <w:bookmarkStart w:id="37" w:name="_Toc83153495"/>
      <w:r w:rsidRPr="006E4674">
        <w:lastRenderedPageBreak/>
        <w:t>Australia’s Modern Slavery Act</w:t>
      </w:r>
      <w:bookmarkEnd w:id="37"/>
    </w:p>
    <w:p w14:paraId="45347B7B" w14:textId="0F883338" w:rsidR="00F83229" w:rsidRPr="000F18C8" w:rsidRDefault="00F83229" w:rsidP="006E4674">
      <w:bookmarkStart w:id="38" w:name="_Hlk80802572"/>
      <w:r w:rsidRPr="000F18C8">
        <w:rPr>
          <w:lang w:val="en-US"/>
        </w:rPr>
        <w:t>From 2020</w:t>
      </w:r>
      <w:r w:rsidR="008C73CC">
        <w:rPr>
          <w:lang w:val="en-US"/>
        </w:rPr>
        <w:t>,</w:t>
      </w:r>
      <w:r w:rsidRPr="000F18C8">
        <w:rPr>
          <w:lang w:val="en-US"/>
        </w:rPr>
        <w:t xml:space="preserve"> Australian businesses, universities and not-for-profits with an annual consolidated revenue of $100 million or more</w:t>
      </w:r>
      <w:r w:rsidR="008C73CC">
        <w:rPr>
          <w:lang w:val="en-US"/>
        </w:rPr>
        <w:t>,</w:t>
      </w:r>
      <w:r w:rsidRPr="000F18C8">
        <w:rPr>
          <w:lang w:val="en-US"/>
        </w:rPr>
        <w:t xml:space="preserve"> are required to publish an annual </w:t>
      </w:r>
      <w:r w:rsidR="008C73CC">
        <w:rPr>
          <w:lang w:val="en-US"/>
        </w:rPr>
        <w:t>‘</w:t>
      </w:r>
      <w:r w:rsidRPr="000F18C8">
        <w:rPr>
          <w:lang w:val="en-US"/>
        </w:rPr>
        <w:t>modern slavery statement</w:t>
      </w:r>
      <w:r w:rsidR="008C73CC">
        <w:rPr>
          <w:lang w:val="en-US"/>
        </w:rPr>
        <w:t>’</w:t>
      </w:r>
      <w:r w:rsidRPr="000F18C8">
        <w:rPr>
          <w:lang w:val="en-US"/>
        </w:rPr>
        <w:t xml:space="preserve">. This expectation also applies to the Commonwealth Government. </w:t>
      </w:r>
      <w:r w:rsidR="00A274B1">
        <w:rPr>
          <w:color w:val="000000" w:themeColor="text1"/>
        </w:rPr>
        <w:t xml:space="preserve">Section </w:t>
      </w:r>
      <w:r>
        <w:rPr>
          <w:color w:val="000000" w:themeColor="text1"/>
        </w:rPr>
        <w:t>16</w:t>
      </w:r>
      <w:r w:rsidR="00A274B1">
        <w:rPr>
          <w:color w:val="000000" w:themeColor="text1"/>
        </w:rPr>
        <w:t xml:space="preserve"> of the M</w:t>
      </w:r>
      <w:r w:rsidR="00085FE1">
        <w:rPr>
          <w:color w:val="000000" w:themeColor="text1"/>
        </w:rPr>
        <w:t>odern Slavery Act</w:t>
      </w:r>
      <w:r w:rsidRPr="000F18C8">
        <w:rPr>
          <w:color w:val="000000" w:themeColor="text1"/>
          <w:lang w:val="en-SG"/>
        </w:rPr>
        <w:t xml:space="preserve"> </w:t>
      </w:r>
      <w:r w:rsidRPr="000F18C8">
        <w:t>requires these annual public statements to detail: the identity, structure, operations and supply chains of the reporting entity, the modern slavery risks identified, actions taken to assess and address these risks (including due diligence and remediation), how the entity assesses the effectiveness of such actions and the process of consultation with other entities it owns or controls, plus other relevant information. Statements must be approved by the principal governing body of the entity (a company’s board of directors, or equivalent) and signed by a responsible member of the entity. To date, more than 4,400 entities have submitted their statements</w:t>
      </w:r>
      <w:r>
        <w:t>,</w:t>
      </w:r>
      <w:r w:rsidRPr="000F18C8">
        <w:t xml:space="preserve"> which are published on a</w:t>
      </w:r>
      <w:r>
        <w:t xml:space="preserve"> free,</w:t>
      </w:r>
      <w:r w:rsidRPr="000F18C8">
        <w:t xml:space="preserve"> online, government-run register. </w:t>
      </w:r>
      <w:r w:rsidR="007C39A8">
        <w:t>While not required by the M</w:t>
      </w:r>
      <w:r w:rsidR="00085FE1">
        <w:t>odern Slavery Act</w:t>
      </w:r>
      <w:r w:rsidR="007C39A8">
        <w:t>, t</w:t>
      </w:r>
      <w:r w:rsidRPr="000F18C8">
        <w:t>he Government’s guidance encourages reporting entities to conduct human rights due diligence in line with the UNGPs to identify and respond to modern slavery risks.</w:t>
      </w:r>
    </w:p>
    <w:p w14:paraId="0971F8F3" w14:textId="10167427" w:rsidR="00F83229" w:rsidRPr="000F18C8" w:rsidRDefault="00F83229" w:rsidP="00AC38C1">
      <w:pPr>
        <w:pStyle w:val="Titolo3"/>
        <w:rPr>
          <w:lang w:val="en-US"/>
        </w:rPr>
      </w:pPr>
      <w:bookmarkStart w:id="39" w:name="_Toc83153496"/>
      <w:bookmarkEnd w:id="38"/>
      <w:r w:rsidRPr="000F18C8">
        <w:rPr>
          <w:lang w:val="en-US"/>
        </w:rPr>
        <w:t>Progress</w:t>
      </w:r>
      <w:r>
        <w:rPr>
          <w:lang w:val="en-US"/>
        </w:rPr>
        <w:t xml:space="preserve"> to date</w:t>
      </w:r>
      <w:bookmarkEnd w:id="39"/>
    </w:p>
    <w:p w14:paraId="5E41AF01" w14:textId="7721B419" w:rsidR="00F83229" w:rsidRPr="000F18C8" w:rsidRDefault="00F83229" w:rsidP="006E4674">
      <w:pPr>
        <w:rPr>
          <w:lang w:val="en-US"/>
        </w:rPr>
      </w:pPr>
      <w:r w:rsidRPr="000F18C8">
        <w:t>The M</w:t>
      </w:r>
      <w:r w:rsidR="00085FE1">
        <w:t>odern Slavery Act</w:t>
      </w:r>
      <w:r w:rsidRPr="000F18C8">
        <w:t xml:space="preserve"> and the Government’s supporting guidance has helped to socialise some Australian businesses to the UNGPs and their responsibility to respect human rights. However, </w:t>
      </w:r>
      <w:bookmarkStart w:id="40" w:name="_Hlk80802613"/>
      <w:r w:rsidR="00221BC4" w:rsidRPr="000F18C8">
        <w:rPr>
          <w:lang w:val="en-US"/>
        </w:rPr>
        <w:t>early</w:t>
      </w:r>
      <w:r w:rsidRPr="000F18C8">
        <w:rPr>
          <w:lang w:val="en-US"/>
        </w:rPr>
        <w:t xml:space="preserve"> analysis of the first year of statements indicates mixed results</w:t>
      </w:r>
      <w:r w:rsidR="00EE6D46">
        <w:rPr>
          <w:lang w:val="en-US"/>
        </w:rPr>
        <w:t>,</w:t>
      </w:r>
      <w:r w:rsidRPr="000F18C8">
        <w:rPr>
          <w:lang w:val="en-US"/>
        </w:rPr>
        <w:t xml:space="preserve"> with varied levels of corporate engagement with modern slavery risks. A study of modern slavery reports from ASX200 companies notes that they demonstrate a ‘race to the middle approach (seeking to satisfy the legal requirements of the M</w:t>
      </w:r>
      <w:r w:rsidR="00085FE1">
        <w:rPr>
          <w:lang w:val="en-US"/>
        </w:rPr>
        <w:t>odern Slavery Act</w:t>
      </w:r>
      <w:r w:rsidRPr="000F18C8">
        <w:rPr>
          <w:lang w:val="en-US"/>
        </w:rPr>
        <w:t xml:space="preserve"> without disclosing more than key peers)</w:t>
      </w:r>
      <w:r w:rsidR="005C6395">
        <w:rPr>
          <w:lang w:val="en-US"/>
        </w:rPr>
        <w:t>’</w:t>
      </w:r>
      <w:r w:rsidRPr="000F18C8">
        <w:rPr>
          <w:lang w:val="en-US"/>
        </w:rPr>
        <w:t>.</w:t>
      </w:r>
      <w:r w:rsidRPr="00134DE0">
        <w:rPr>
          <w:rStyle w:val="Rimandonotadichiusura"/>
        </w:rPr>
        <w:endnoteReference w:id="38"/>
      </w:r>
      <w:r w:rsidRPr="000F18C8">
        <w:rPr>
          <w:lang w:val="en-US"/>
        </w:rPr>
        <w:t xml:space="preserve"> Another report on the first year of statements noted that while ‘some organisations have gone to extensive lengths to understand their supply chains and the risks that lie within it … Others have barely scratched the surface.’</w:t>
      </w:r>
      <w:r w:rsidRPr="00134DE0">
        <w:rPr>
          <w:rStyle w:val="Rimandonotadichiusura"/>
        </w:rPr>
        <w:endnoteReference w:id="39"/>
      </w:r>
      <w:r w:rsidRPr="000F18C8">
        <w:rPr>
          <w:lang w:val="en-US"/>
        </w:rPr>
        <w:t xml:space="preserve"> An analysis of reports issued by the property sector acknowledged that while property owners are making commitments to eradicate modern slavery, they are ‘failing to meaningfully engage workers in their supply chains’ and there is a danger of </w:t>
      </w:r>
      <w:r w:rsidR="002E209E">
        <w:rPr>
          <w:lang w:val="en-US"/>
        </w:rPr>
        <w:t>‘</w:t>
      </w:r>
      <w:r w:rsidRPr="000F18C8">
        <w:rPr>
          <w:lang w:val="en-US"/>
        </w:rPr>
        <w:t>cosmetic</w:t>
      </w:r>
      <w:r w:rsidR="002E209E">
        <w:rPr>
          <w:lang w:val="en-US"/>
        </w:rPr>
        <w:t>’</w:t>
      </w:r>
      <w:r w:rsidRPr="000F18C8">
        <w:rPr>
          <w:lang w:val="en-US"/>
        </w:rPr>
        <w:t xml:space="preserve"> rather than substantive compliance with the law and its purpose to reduce modern slavery.</w:t>
      </w:r>
      <w:r w:rsidRPr="00134DE0">
        <w:rPr>
          <w:rStyle w:val="Rimandonotadichiusura"/>
        </w:rPr>
        <w:endnoteReference w:id="40"/>
      </w:r>
    </w:p>
    <w:p w14:paraId="72A6491B" w14:textId="63070B3B" w:rsidR="00F83229" w:rsidRPr="000F18C8" w:rsidRDefault="00F83229" w:rsidP="006E4674">
      <w:pPr>
        <w:rPr>
          <w:lang w:val="en-US"/>
        </w:rPr>
      </w:pPr>
      <w:r w:rsidRPr="000F18C8">
        <w:rPr>
          <w:lang w:val="en-US"/>
        </w:rPr>
        <w:lastRenderedPageBreak/>
        <w:t>Th</w:t>
      </w:r>
      <w:r w:rsidR="002E209E">
        <w:rPr>
          <w:lang w:val="en-US"/>
        </w:rPr>
        <w:t>e</w:t>
      </w:r>
      <w:r w:rsidRPr="000F18C8">
        <w:rPr>
          <w:lang w:val="en-US"/>
        </w:rPr>
        <w:t xml:space="preserve"> danger of encouraging cosmetic rather than substantive compliance with the M</w:t>
      </w:r>
      <w:r w:rsidR="00085FE1">
        <w:rPr>
          <w:lang w:val="en-US"/>
        </w:rPr>
        <w:t>odern Slavery Act</w:t>
      </w:r>
      <w:r w:rsidRPr="000F18C8">
        <w:rPr>
          <w:lang w:val="en-US"/>
        </w:rPr>
        <w:t xml:space="preserve"> was a common concern raised by stakeholders interviewed. Criticisms of the </w:t>
      </w:r>
      <w:r w:rsidR="00085FE1">
        <w:rPr>
          <w:lang w:val="en-US"/>
        </w:rPr>
        <w:t>Modern Slavery Act</w:t>
      </w:r>
      <w:r w:rsidR="00085FE1" w:rsidRPr="000F18C8">
        <w:rPr>
          <w:lang w:val="en-US"/>
        </w:rPr>
        <w:t xml:space="preserve"> </w:t>
      </w:r>
      <w:r w:rsidRPr="000F18C8">
        <w:rPr>
          <w:lang w:val="en-US"/>
        </w:rPr>
        <w:t>include the lack of effective enforcement mechanisms, too little focus on remediation and support for survivors and the absence of an independent modern slavery commissioner who could coordinate and oversee regulatory responses.</w:t>
      </w:r>
    </w:p>
    <w:bookmarkEnd w:id="40"/>
    <w:p w14:paraId="34395758" w14:textId="56C8FD26" w:rsidR="00F83229" w:rsidRDefault="00F83229" w:rsidP="006E4674">
      <w:r w:rsidRPr="000F18C8">
        <w:rPr>
          <w:lang w:val="en-US"/>
        </w:rPr>
        <w:t>These concerns</w:t>
      </w:r>
      <w:r w:rsidR="001F0625">
        <w:rPr>
          <w:lang w:val="en-US"/>
        </w:rPr>
        <w:t>,</w:t>
      </w:r>
      <w:r w:rsidRPr="000F18C8">
        <w:rPr>
          <w:lang w:val="en-US"/>
        </w:rPr>
        <w:t xml:space="preserve"> and the variable reporting responses</w:t>
      </w:r>
      <w:r w:rsidR="001F0625">
        <w:rPr>
          <w:lang w:val="en-US"/>
        </w:rPr>
        <w:t>,</w:t>
      </w:r>
      <w:r w:rsidRPr="000F18C8">
        <w:rPr>
          <w:lang w:val="en-US"/>
        </w:rPr>
        <w:t xml:space="preserve"> are consistent with evidence to date gathered from other jurisdictions, such as the United Kingdom (Modern Slavery Act 2015) and California (</w:t>
      </w:r>
      <w:r w:rsidRPr="000F18C8">
        <w:rPr>
          <w:iCs/>
        </w:rPr>
        <w:t>California Transparency in Supply Chains Act 2010),</w:t>
      </w:r>
      <w:r w:rsidRPr="000F18C8">
        <w:rPr>
          <w:lang w:val="en-US"/>
        </w:rPr>
        <w:t xml:space="preserve"> </w:t>
      </w:r>
      <w:r w:rsidR="00EA12B7">
        <w:rPr>
          <w:lang w:val="en-US"/>
        </w:rPr>
        <w:t>which</w:t>
      </w:r>
      <w:r w:rsidRPr="000F18C8">
        <w:rPr>
          <w:lang w:val="en-US"/>
        </w:rPr>
        <w:t xml:space="preserve"> have also adopted a mandatory disclosure approach to addressing modern slavery. </w:t>
      </w:r>
      <w:r w:rsidRPr="000F18C8">
        <w:t>The rationale behind these laws, and that of Australia</w:t>
      </w:r>
      <w:r w:rsidR="00A03C71">
        <w:t>’s</w:t>
      </w:r>
      <w:r w:rsidR="00B73443">
        <w:t xml:space="preserve"> </w:t>
      </w:r>
      <w:r w:rsidR="00085FE1">
        <w:t>Modern Slavery Act</w:t>
      </w:r>
      <w:r w:rsidRPr="000F18C8">
        <w:t>, is that the reputational implications of forced disclosure will compel companies to undertake human rights focused examination of their supply chain practices and thus improve respect for human rights and reduce modern slavery. However, simply institutionali</w:t>
      </w:r>
      <w:r>
        <w:t>s</w:t>
      </w:r>
      <w:r w:rsidRPr="000F18C8">
        <w:t xml:space="preserve">ing transparency is unlikely to lead automatically to improvements in corporate behaviour, </w:t>
      </w:r>
      <w:r w:rsidR="003145CC">
        <w:t>al</w:t>
      </w:r>
      <w:r w:rsidRPr="000F18C8">
        <w:t>though it is a useful first step. What is key, is ensuring that the laws encourage a move toward substantive compliance with human rights standards and which prioritise practices</w:t>
      </w:r>
      <w:r>
        <w:t xml:space="preserve"> and accountability</w:t>
      </w:r>
      <w:r w:rsidRPr="000F18C8">
        <w:t xml:space="preserve"> not just policies and </w:t>
      </w:r>
      <w:r>
        <w:t>processes</w:t>
      </w:r>
      <w:r w:rsidRPr="000F18C8">
        <w:t>.</w:t>
      </w:r>
    </w:p>
    <w:p w14:paraId="3B3DD71C" w14:textId="2046C2DB" w:rsidR="00F83229" w:rsidRDefault="00F83229" w:rsidP="006E4674">
      <w:r>
        <w:t xml:space="preserve">The application of the </w:t>
      </w:r>
      <w:r w:rsidR="00085FE1">
        <w:t xml:space="preserve">Modern Slavery Act </w:t>
      </w:r>
      <w:r>
        <w:t>to the Australian Government is an important development and first step towards partial application of the UNGPs to the Australian Government’s procurement activities, in accordance with the first Pillar of the UNGPs. The Government’s first modern slavery statement has provided early signals that the Government is laying the groundwork to establish improved practices in responding to modern slavery risks in government procurement. Given the Australian Government’s significant annual public procurement budget, government-led modern slavery risk management has the potential to drive modern slavery risk management practices throughout parts of the Australian market.</w:t>
      </w:r>
    </w:p>
    <w:p w14:paraId="16D88AE3" w14:textId="308C1C45" w:rsidR="00F83229" w:rsidRPr="000F18C8" w:rsidRDefault="00F83229" w:rsidP="00AC38C1">
      <w:pPr>
        <w:pStyle w:val="Titolo3"/>
        <w:rPr>
          <w:lang w:val="en-US"/>
        </w:rPr>
      </w:pPr>
      <w:bookmarkStart w:id="41" w:name="_Toc80014735"/>
      <w:bookmarkStart w:id="42" w:name="_Toc83153497"/>
      <w:bookmarkEnd w:id="41"/>
      <w:r w:rsidRPr="000F18C8">
        <w:rPr>
          <w:lang w:val="en-US"/>
        </w:rPr>
        <w:lastRenderedPageBreak/>
        <w:t>Looking ahead</w:t>
      </w:r>
      <w:bookmarkEnd w:id="42"/>
    </w:p>
    <w:p w14:paraId="71B9F3D2" w14:textId="55AE1F07" w:rsidR="005678E8" w:rsidRDefault="00F83229" w:rsidP="00393D7B">
      <w:r w:rsidRPr="000F18C8">
        <w:t xml:space="preserve">What is increasingly evident is that reporting alone will not </w:t>
      </w:r>
      <w:r>
        <w:t>end modern</w:t>
      </w:r>
      <w:r w:rsidRPr="000F18C8">
        <w:t xml:space="preserve"> slavery and multiple mechanisms and a diversity of stakeholders are needed to address this challenge. The </w:t>
      </w:r>
      <w:r w:rsidR="00085FE1">
        <w:t>Modern Slavery Act</w:t>
      </w:r>
      <w:r w:rsidR="00085FE1" w:rsidRPr="000F18C8">
        <w:t xml:space="preserve"> </w:t>
      </w:r>
      <w:r w:rsidRPr="000F18C8">
        <w:t xml:space="preserve">is </w:t>
      </w:r>
      <w:r w:rsidR="00D17800">
        <w:t>scheduled</w:t>
      </w:r>
      <w:r w:rsidRPr="000F18C8">
        <w:t xml:space="preserve"> for review in 2022</w:t>
      </w:r>
      <w:r w:rsidR="00D17800">
        <w:t>,</w:t>
      </w:r>
      <w:r w:rsidRPr="000F18C8">
        <w:t xml:space="preserve"> which provide</w:t>
      </w:r>
      <w:r w:rsidRPr="60B78B04">
        <w:t>s</w:t>
      </w:r>
      <w:r w:rsidRPr="000F18C8">
        <w:t xml:space="preserve"> an opportunity to strengthen the law and focus on enforcement and remediation</w:t>
      </w:r>
      <w:r>
        <w:t xml:space="preserve"> to ensure substantive compliance with the purpose of the law, and to consider</w:t>
      </w:r>
      <w:r w:rsidRPr="00824A8F">
        <w:t xml:space="preserve"> </w:t>
      </w:r>
      <w:r>
        <w:t>the establishment</w:t>
      </w:r>
      <w:r w:rsidRPr="0056469E">
        <w:t xml:space="preserve"> of a</w:t>
      </w:r>
      <w:r>
        <w:t>n Independent Anti-Slavery Commissioner and a</w:t>
      </w:r>
      <w:r w:rsidRPr="0056469E">
        <w:t xml:space="preserve"> national </w:t>
      </w:r>
      <w:r w:rsidRPr="00DE6845">
        <w:t>compensation</w:t>
      </w:r>
      <w:r w:rsidRPr="00824A8F">
        <w:t xml:space="preserve"> scheme for victims</w:t>
      </w:r>
      <w:r w:rsidRPr="000C22FD">
        <w:t xml:space="preserve"> </w:t>
      </w:r>
      <w:r w:rsidRPr="00777BDB">
        <w:t>in Australia</w:t>
      </w:r>
      <w:r w:rsidRPr="00B57C56">
        <w:t>.</w:t>
      </w:r>
    </w:p>
    <w:p w14:paraId="5207E5C9" w14:textId="13E936B9" w:rsidR="00F83229" w:rsidRDefault="00F83229" w:rsidP="00393D7B">
      <w:r w:rsidRPr="00DE6845">
        <w:t>Other</w:t>
      </w:r>
      <w:r w:rsidRPr="000F18C8">
        <w:t xml:space="preserve"> useful </w:t>
      </w:r>
      <w:r>
        <w:t xml:space="preserve">complementary </w:t>
      </w:r>
      <w:r w:rsidRPr="000F18C8">
        <w:t>legislative measures that have been proposed</w:t>
      </w:r>
      <w:r>
        <w:t xml:space="preserve"> that would support the </w:t>
      </w:r>
      <w:r w:rsidR="00085FE1">
        <w:t>Modern Slavery Act</w:t>
      </w:r>
      <w:r w:rsidR="00085FE1" w:rsidRPr="000F18C8">
        <w:t xml:space="preserve"> </w:t>
      </w:r>
      <w:r w:rsidRPr="000F18C8">
        <w:t>include the establishment of an Australian Magnitsky-style law</w:t>
      </w:r>
      <w:r w:rsidRPr="002A3E5A">
        <w:rPr>
          <w:rStyle w:val="Rimandonotadichiusura"/>
        </w:rPr>
        <w:endnoteReference w:id="41"/>
      </w:r>
      <w:r w:rsidRPr="000F18C8">
        <w:t xml:space="preserve"> and a US-style customs law to ban goods produced by forced labour</w:t>
      </w:r>
      <w:r>
        <w:t>.</w:t>
      </w:r>
      <w:r w:rsidRPr="002A3E5A">
        <w:rPr>
          <w:rStyle w:val="Rimandonotadichiusura"/>
        </w:rPr>
        <w:endnoteReference w:id="42"/>
      </w:r>
      <w:r w:rsidRPr="000F18C8">
        <w:t xml:space="preserve"> </w:t>
      </w:r>
      <w:r>
        <w:t xml:space="preserve">New South Wales (NSW) is the only Australian state or territory to have passed its own modern slavery legislation, however the NSW Act is yet to be enacted. </w:t>
      </w:r>
      <w:r w:rsidRPr="000F18C8">
        <w:t xml:space="preserve">While effective and improved legislative approaches are </w:t>
      </w:r>
      <w:r w:rsidR="00BF4A15">
        <w:t>crucial</w:t>
      </w:r>
      <w:r>
        <w:t xml:space="preserve"> (including strengthening the enforcement framework)</w:t>
      </w:r>
      <w:r w:rsidRPr="000F18C8">
        <w:t>, so too is the response of business to rise to this challenge by providing meaningful disclosure on modern slavery risk, conducting human rights due diligence and establishing a process for remediation</w:t>
      </w:r>
      <w:r>
        <w:t xml:space="preserve"> </w:t>
      </w:r>
      <w:r w:rsidRPr="000F18C8">
        <w:t>in line with the UNGPs.</w:t>
      </w:r>
    </w:p>
    <w:p w14:paraId="571A6A34" w14:textId="7604CC2D" w:rsidR="00F83229" w:rsidRPr="000775F6" w:rsidRDefault="00F83229" w:rsidP="00393D7B">
      <w:r>
        <w:t xml:space="preserve">See </w:t>
      </w:r>
      <w:r w:rsidRPr="006D7528">
        <w:t xml:space="preserve">the </w:t>
      </w:r>
      <w:r w:rsidRPr="00326A68">
        <w:rPr>
          <w:rStyle w:val="Enfasigrassetto"/>
        </w:rPr>
        <w:t>call to action</w:t>
      </w:r>
      <w:r w:rsidRPr="000775F6">
        <w:t xml:space="preserve"> for:</w:t>
      </w:r>
    </w:p>
    <w:p w14:paraId="2B693C63" w14:textId="1287055C" w:rsidR="00F83229" w:rsidRPr="000775F6" w:rsidRDefault="00F83229" w:rsidP="00326A68">
      <w:pPr>
        <w:pStyle w:val="Puntoelenco"/>
      </w:pPr>
      <w:r w:rsidRPr="000775F6">
        <w:t>business and investors</w:t>
      </w:r>
      <w:r w:rsidR="00DB62E7">
        <w:t xml:space="preserve"> –</w:t>
      </w:r>
      <w:r w:rsidRPr="000775F6">
        <w:t xml:space="preserve"> recommendations 1(a), (b) and (c)(i)</w:t>
      </w:r>
    </w:p>
    <w:p w14:paraId="0F05F1B5" w14:textId="74E50F40" w:rsidR="00F83229" w:rsidRPr="000775F6" w:rsidRDefault="00F83229" w:rsidP="00326A68">
      <w:pPr>
        <w:pStyle w:val="Puntoelenco"/>
      </w:pPr>
      <w:r w:rsidRPr="000775F6">
        <w:t>Government</w:t>
      </w:r>
      <w:r w:rsidR="00DB62E7">
        <w:t xml:space="preserve"> –</w:t>
      </w:r>
      <w:r w:rsidRPr="000775F6">
        <w:t xml:space="preserve"> recommendation 3(a)</w:t>
      </w:r>
    </w:p>
    <w:p w14:paraId="1E3B14A0" w14:textId="77777777" w:rsidR="00F83229" w:rsidRPr="00481B73" w:rsidRDefault="00F83229" w:rsidP="00481B73">
      <w:pPr>
        <w:pStyle w:val="Titolo2"/>
        <w:rPr>
          <w:rFonts w:cs="Open Sans"/>
        </w:rPr>
      </w:pPr>
      <w:bookmarkStart w:id="43" w:name="_Ref76569599"/>
      <w:bookmarkStart w:id="44" w:name="_Ref76569601"/>
      <w:bookmarkStart w:id="45" w:name="_Toc83153498"/>
      <w:r w:rsidRPr="60B78B04">
        <w:rPr>
          <w:rFonts w:cs="Open Sans"/>
        </w:rPr>
        <w:t>Embedding human rights due diligence into business practice</w:t>
      </w:r>
      <w:bookmarkEnd w:id="43"/>
      <w:bookmarkEnd w:id="44"/>
      <w:bookmarkEnd w:id="45"/>
    </w:p>
    <w:p w14:paraId="5BB2D354" w14:textId="31C361A4" w:rsidR="00733A01" w:rsidRPr="00E72F65" w:rsidRDefault="00F83229" w:rsidP="00EC6D6F">
      <w:r w:rsidRPr="00481B73">
        <w:t>Human rights due diligence is a concept that is gaining traction in the business and human rights field. It is essentially asking business to ‘know and show’ what they are doing to prevent and mitigate human rights abuses. Due diligence is an integral component of the UNGPs and its effective development</w:t>
      </w:r>
      <w:r w:rsidR="00281493">
        <w:t>,</w:t>
      </w:r>
      <w:r w:rsidRPr="00481B73">
        <w:t xml:space="preserve"> and implementation is noted as a shared responsibility of both government and business. It was introduced in the UNGPs as the primary tool by which businesses, including investors</w:t>
      </w:r>
      <w:r>
        <w:t>,</w:t>
      </w:r>
      <w:r w:rsidRPr="00481B73">
        <w:t xml:space="preserve"> could discharge their responsibility to respect rights.</w:t>
      </w:r>
    </w:p>
    <w:p w14:paraId="1B7D10B0" w14:textId="51926669" w:rsidR="001057B5" w:rsidRDefault="001057B5">
      <w:pPr>
        <w:keepLines w:val="0"/>
        <w:spacing w:before="0" w:after="0"/>
        <w:rPr>
          <w:rFonts w:cs="Open Sans"/>
          <w:sz w:val="22"/>
          <w:szCs w:val="22"/>
        </w:rPr>
      </w:pPr>
      <w:r>
        <w:rPr>
          <w:rFonts w:cs="Open Sans"/>
          <w:sz w:val="22"/>
          <w:szCs w:val="22"/>
        </w:rPr>
        <w:br w:type="page"/>
      </w:r>
    </w:p>
    <w:p w14:paraId="1EFFACBC" w14:textId="7230799F" w:rsidR="001057B5" w:rsidRPr="00481B73" w:rsidRDefault="00E72F65" w:rsidP="00EC6D6F">
      <w:pPr>
        <w:rPr>
          <w:rFonts w:cs="Open Sans"/>
          <w:sz w:val="22"/>
          <w:szCs w:val="22"/>
        </w:rPr>
      </w:pPr>
      <w:r>
        <w:rPr>
          <w:noProof/>
        </w:rPr>
        <w:lastRenderedPageBreak/>
        <mc:AlternateContent>
          <mc:Choice Requires="wps">
            <w:drawing>
              <wp:inline distT="0" distB="0" distL="0" distR="0" wp14:anchorId="48B6BF13" wp14:editId="0BE06D58">
                <wp:extent cx="5759450" cy="0"/>
                <wp:effectExtent l="0" t="25400" r="31750" b="38100"/>
                <wp:docPr id="477" name="Connettore 1 477"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BF9C34"/>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44937783" id="Connettore 1 477"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62DeHQIAAH8EAAAOAAAAZHJzL2Uyb0RvYy54bWysVE1v2zAMvQ/YfxA0YLfFSZosqxenaNNm&#10;l2Ep2gzoVZHoWIAsCZIWO/9+lOy4+8I2DLvIosT3SD6RXl61tSJHcF4aXdDJaEwJaG6E1IeCft5t&#10;3ryjxAemBVNGQ0FP4OnV6uWLZWNzmJrKKAGOIIn2eWMLWoVg8yzzvIKa+ZGxoPGyNK5mAU13yIRj&#10;DbLXKpuOx2+zxjhhneHgPZ7edpd0lfjLEnjYlqWHQFRBMbeQVpfWfVyz1ZLlB8dsJXmfBvuHLGom&#10;NQYdqG5ZYOSLkz9R1ZI7400ZRtzUmSlLySHVgNVMxj9U81gxC6kWFMfbQSb//2j5p+O9I1IUdLZY&#10;UKJZjY+0NlpDCMYBmZB0LsBzVO1xd/2wI9sN2d097cjN9un1q/b6fRSxsT5HrrW+d73l7b2LirSl&#10;q+MXayVtEv40CA9tIBwP54v55WyO78PPd9kz0DofPoCpSdwUVEkdNWE5O370AYOh69klHitNmsg4&#10;Qb5oe6Ok2EilkuEO+7Vy5MiwH242l+uLWcweKb5zq4CJOy1IOFmUQ2Pn0khag6BEATZ63CGO5YFJ&#10;9TeeGEFpDBR16pRJu3BS0CX9ACU+A2px0WUdBwCGVBnnoMO0z1Vp9I6wEssagH25vwP2/hEKaTgG&#10;8PTPUQdEimx0GMC11Mb9iiC0kz7lsvM/K9DVHSXYG3FKPZOkwS5Pr9FPZByjb+0Ef/5vrL4CAAD/&#10;/wMAUEsDBBQABgAIAAAAIQDKJCUv1QAAAAIBAAAPAAAAZHJzL2Rvd25yZXYueG1sTI/BTsMwDIbv&#10;SLxDZCRuLGWgDkrTCSH1BkJsPIDXeG1F4lRN1pa3x+MCF0uffuv353K7eKcmGmMf2MDtKgNF3ATb&#10;c2vgc1/fPICKCdmiC0wGvinCtrq8KLGwYeYPmnapVVLCsUADXUpDoXVsOvIYV2EgluwYRo9JcGy1&#10;HXGWcu/0Osty7bFnudDhQC8dNV+7kzdQ3/F9Pbic1vr4hpxvpvn1XRtzfbU8P4FKtKS/ZTjrizpU&#10;4nQIJ7ZROQPySPqdkj1mG8HDGXVV6v/q1Q8AAAD//wMAUEsBAi0AFAAGAAgAAAAhALaDOJL+AAAA&#10;4QEAABMAAAAAAAAAAAAAAAAAAAAAAFtDb250ZW50X1R5cGVzXS54bWxQSwECLQAUAAYACAAAACEA&#10;OP0h/9YAAACUAQAACwAAAAAAAAAAAAAAAAAvAQAAX3JlbHMvLnJlbHNQSwECLQAUAAYACAAAACEA&#10;o+tg3h0CAAB/BAAADgAAAAAAAAAAAAAAAAAuAgAAZHJzL2Uyb0RvYy54bWxQSwECLQAUAAYACAAA&#10;ACEAyiQlL9UAAAACAQAADwAAAAAAAAAAAAAAAAB3BAAAZHJzL2Rvd25yZXYueG1sUEsFBgAAAAAE&#10;AAQA8wAAAHkFAAAAAA==&#10;" strokecolor="#bf9c34" strokeweight="4.5pt">
                <v:stroke joinstyle="miter"/>
                <w10:anchorlock/>
              </v:line>
            </w:pict>
          </mc:Fallback>
        </mc:AlternateContent>
      </w:r>
    </w:p>
    <w:p w14:paraId="5F5BE667" w14:textId="77777777" w:rsidR="00E72F65" w:rsidRPr="00781E10" w:rsidRDefault="00E72F65" w:rsidP="00BB7C9C">
      <w:pPr>
        <w:pStyle w:val="Titolo5"/>
      </w:pPr>
      <w:r w:rsidRPr="00781E10">
        <w:t>Human rights due diligence</w:t>
      </w:r>
    </w:p>
    <w:p w14:paraId="63A2E771" w14:textId="77777777" w:rsidR="00E72F65" w:rsidRPr="00781E10" w:rsidRDefault="00E72F65" w:rsidP="00BB7C9C">
      <w:pPr>
        <w:pStyle w:val="Testonormale"/>
      </w:pPr>
      <w:r w:rsidRPr="00781E10">
        <w:t>Human rights due diligence, as set out in the UNGPs, is comprised of four key elements. Namely, businesses are expected to:</w:t>
      </w:r>
    </w:p>
    <w:p w14:paraId="7B95B4B6" w14:textId="77777777" w:rsidR="00E72F65" w:rsidRPr="00372E76" w:rsidRDefault="00E72F65" w:rsidP="00372E76">
      <w:pPr>
        <w:pStyle w:val="Numeroelenco"/>
        <w:numPr>
          <w:ilvl w:val="0"/>
          <w:numId w:val="35"/>
        </w:numPr>
      </w:pPr>
      <w:r w:rsidRPr="00372E76">
        <w:t>assess their actual and potential adverse human rights impacts</w:t>
      </w:r>
    </w:p>
    <w:p w14:paraId="3942A214" w14:textId="77777777" w:rsidR="00E72F65" w:rsidRPr="00372E76" w:rsidRDefault="00E72F65" w:rsidP="00372E76">
      <w:pPr>
        <w:pStyle w:val="Numeroelenco"/>
      </w:pPr>
      <w:r w:rsidRPr="00372E76">
        <w:t>integrate these findings internally and take appropriate preventative and mitigating action</w:t>
      </w:r>
    </w:p>
    <w:p w14:paraId="4C50ABC3" w14:textId="77777777" w:rsidR="00E72F65" w:rsidRPr="00372E76" w:rsidRDefault="00E72F65" w:rsidP="00372E76">
      <w:pPr>
        <w:pStyle w:val="Numeroelenco"/>
      </w:pPr>
      <w:r w:rsidRPr="00372E76">
        <w:t>track the effectiveness of their response</w:t>
      </w:r>
    </w:p>
    <w:p w14:paraId="4DDA3127" w14:textId="77777777" w:rsidR="00E72F65" w:rsidRDefault="00E72F65" w:rsidP="00372E76">
      <w:pPr>
        <w:pStyle w:val="Numeroelenco"/>
        <w:rPr>
          <w:sz w:val="22"/>
          <w:szCs w:val="22"/>
        </w:rPr>
      </w:pPr>
      <w:r w:rsidRPr="00372E76">
        <w:t>publicly communicate how they are addressing their human rights impacts.</w:t>
      </w:r>
      <w:r w:rsidRPr="002A3E5A">
        <w:rPr>
          <w:rStyle w:val="Rimandonotadichiusura"/>
        </w:rPr>
        <w:endnoteReference w:id="43"/>
      </w:r>
    </w:p>
    <w:p w14:paraId="24AF3049" w14:textId="7B6584F9" w:rsidR="001057B5" w:rsidRDefault="00E72F65" w:rsidP="00781E10">
      <w:r>
        <w:rPr>
          <w:noProof/>
        </w:rPr>
        <mc:AlternateContent>
          <mc:Choice Requires="wps">
            <w:drawing>
              <wp:inline distT="0" distB="0" distL="0" distR="0" wp14:anchorId="00AB3767" wp14:editId="3D09886C">
                <wp:extent cx="5759450" cy="0"/>
                <wp:effectExtent l="0" t="25400" r="31750" b="38100"/>
                <wp:docPr id="17" name="Connettore 1 17"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BF9C34"/>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63DE30AE" id="Connettore 1 17"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9HN+GQIAAHsEAAAOAAAAZHJzL2Uyb0RvYy54bWysVNuO0zAQfUfiHywj8UbTdrcsG5qu2F54&#10;QdsKirSvrjNuLPkS2aZJ/56xk2a5CRDixfHYc87MnBlnftdqRU7gvLSmoJPRmBIw3JbSHAv6eb95&#10;9YYSH5gpmbIGCnoGT+8Wz5/NmzqHqa2sKsERJDE+b+qCViHUeZZ5XoFmfmRrMHgprNMsoOmOWelY&#10;g+xaZdPx+HXWWFfWznLwHk9X3SVdJH4hgIetEB4CUQXF3EJaXVoPcc0Wc5YfHasryfs02D9koZk0&#10;GHSgWrHAyBcnf6LSkjvrrQgjbnVmhZAcUg1YzWT8QzWfKlZDqgXF8fUgk/9/tPzhtHNElti7G0oM&#10;09ijpTUGQrAOyITE4xI8R83WDyuy3ZD9+nFP7rePL1+0795GAZva58izNDvXW77euahGK5yOX6yT&#10;tEn08yA6tIFwPJzdzG6vZ9gbfrnLnoC18+E9WE3ipqBKmqgHy9npgw8YDF0vLvFYGdJExgnyRdtb&#10;JcuNVCoZ7nhYKkdODGfhfnO7vLqO2SPFd24VsHJtShLONWphcGppJNVQUqIAhzzuEMfywKT6G0+M&#10;oAwGijp1yqRdOCvokv4IAluAWlx1WcfhhyFVxjmYMO1zVQa9I0xgWQOwL/d3wN4/QiE9jAE8/XPU&#10;AZEiWxMGsJbGul8RhHbSpyw6/4sCXd1RgoMtz2lmkjQ44akb/WuMT+hbO8Gf/hmLrwAAAP//AwBQ&#10;SwMEFAAGAAgAAAAhAMokJS/VAAAAAgEAAA8AAABkcnMvZG93bnJldi54bWxMj8FOwzAMhu9IvENk&#10;JG4sZaAOStMJIfUGQmw8gNd4bUXiVE3WlrfH4wIXS59+6/fncrt4pyYaYx/YwO0qA0XcBNtza+Bz&#10;X988gIoJ2aILTAa+KcK2urwosbBh5g+adqlVUsKxQANdSkOhdWw68hhXYSCW7BhGj0lwbLUdcZZy&#10;7/Q6y3LtsWe50OFALx01X7uTN1Df8X09uJzW+viGnG+m+fVdG3N9tTw/gUq0pL9lOOuLOlTidAgn&#10;tlE5A/JI+p2SPWYbwcMZdVXq/+rVDwAAAP//AwBQSwECLQAUAAYACAAAACEAtoM4kv4AAADhAQAA&#10;EwAAAAAAAAAAAAAAAAAAAAAAW0NvbnRlbnRfVHlwZXNdLnhtbFBLAQItABQABgAIAAAAIQA4/SH/&#10;1gAAAJQBAAALAAAAAAAAAAAAAAAAAC8BAABfcmVscy8ucmVsc1BLAQItABQABgAIAAAAIQDP9HN+&#10;GQIAAHsEAAAOAAAAAAAAAAAAAAAAAC4CAABkcnMvZTJvRG9jLnhtbFBLAQItABQABgAIAAAAIQDK&#10;JCUv1QAAAAIBAAAPAAAAAAAAAAAAAAAAAHMEAABkcnMvZG93bnJldi54bWxQSwUGAAAAAAQABADz&#10;AAAAdQUAAAAA&#10;" strokecolor="#bf9c34" strokeweight="4.5pt">
                <v:stroke joinstyle="miter"/>
                <w10:anchorlock/>
              </v:line>
            </w:pict>
          </mc:Fallback>
        </mc:AlternateContent>
      </w:r>
    </w:p>
    <w:p w14:paraId="32579E1D" w14:textId="28DB3FF1" w:rsidR="00F83229" w:rsidRPr="00481B73" w:rsidRDefault="00F83229" w:rsidP="00781E10">
      <w:r w:rsidRPr="00481B73">
        <w:t xml:space="preserve">UNGP 17 sets out the basic parameters of the recommended due diligence process and notes that human rights due diligence may cover impacts a business causes, contributes </w:t>
      </w:r>
      <w:r>
        <w:t xml:space="preserve">to </w:t>
      </w:r>
      <w:r w:rsidRPr="00481B73">
        <w:t>or is directly linked to it via its operations and relationships (such as supply chains), and will vary in complexity according to the size of the business and the severity of risk.</w:t>
      </w:r>
      <w:r w:rsidRPr="002A3E5A">
        <w:rPr>
          <w:rStyle w:val="Rimandonotadichiusura"/>
        </w:rPr>
        <w:endnoteReference w:id="44"/>
      </w:r>
    </w:p>
    <w:p w14:paraId="16290D32" w14:textId="7AA91ABC" w:rsidR="00F83229" w:rsidRPr="002A3E5A" w:rsidRDefault="00F83229" w:rsidP="002A3E5A">
      <w:r w:rsidRPr="002A3E5A">
        <w:t xml:space="preserve">A key feature that distinguishes human rights due diligence from traditional corporate due diligence is that human rights due diligence focuses primarily on detecting the risks that the company may pose to </w:t>
      </w:r>
      <w:r w:rsidRPr="002A3E5A">
        <w:rPr>
          <w:rStyle w:val="Enfasicorsivo"/>
        </w:rPr>
        <w:t>people</w:t>
      </w:r>
      <w:r w:rsidRPr="002A3E5A">
        <w:t xml:space="preserve">, as opposed to </w:t>
      </w:r>
      <w:r w:rsidRPr="002A3E5A">
        <w:rPr>
          <w:rStyle w:val="Enfasicorsivo"/>
        </w:rPr>
        <w:t>risks to the business</w:t>
      </w:r>
      <w:r w:rsidRPr="002A3E5A">
        <w:t xml:space="preserve">. As such, human rights due diligence is designed to be an ongoing interactive mechanism that keeps the business apprised of its impact on workers (including throughout their global </w:t>
      </w:r>
      <w:r w:rsidR="00267629" w:rsidRPr="002A3E5A">
        <w:t xml:space="preserve">supply </w:t>
      </w:r>
      <w:r w:rsidRPr="002A3E5A">
        <w:t>chains), the community and a broader set of stakeholders. Like other risk management frameworks, human rights due diligence expects that businesses will prioritise addressing their most severe risks of harm to people first.</w:t>
      </w:r>
    </w:p>
    <w:p w14:paraId="5B9AA476" w14:textId="4CC76B00" w:rsidR="00F83229" w:rsidRPr="00481B73" w:rsidRDefault="00F83229" w:rsidP="00781E10">
      <w:r w:rsidRPr="00481B73">
        <w:lastRenderedPageBreak/>
        <w:t>Since the advent of the UNGPs in 2011, there have been significant advances in further defining and refining the concept (including by the OECD)</w:t>
      </w:r>
      <w:r>
        <w:t>,</w:t>
      </w:r>
      <w:r w:rsidRPr="002A3E5A">
        <w:rPr>
          <w:rStyle w:val="Rimandonotadichiusura"/>
        </w:rPr>
        <w:endnoteReference w:id="45"/>
      </w:r>
      <w:r w:rsidRPr="00481B73">
        <w:t xml:space="preserve"> and in some select cases, legally mandating companies to conduct such assessments. The</w:t>
      </w:r>
      <w:r>
        <w:t xml:space="preserve"> recent</w:t>
      </w:r>
      <w:r w:rsidRPr="00481B73">
        <w:t xml:space="preserve"> move</w:t>
      </w:r>
      <w:r>
        <w:t>s</w:t>
      </w:r>
      <w:r w:rsidRPr="00481B73">
        <w:t xml:space="preserve"> to make human rights due diligence mandatory</w:t>
      </w:r>
      <w:r>
        <w:t xml:space="preserve"> in some jurisdictions</w:t>
      </w:r>
      <w:r w:rsidRPr="00481B73">
        <w:t xml:space="preserve"> comes after ten years of limited uptake by business and some lingering ambiguity about what due diligence should entail. In a 2020</w:t>
      </w:r>
      <w:r w:rsidR="00413ADE">
        <w:t xml:space="preserve"> </w:t>
      </w:r>
      <w:r w:rsidRPr="00481B73">
        <w:t>study conducted by the European Commission on options for regulating due diligence, only one-third of business respondents indicated that they currently undert</w:t>
      </w:r>
      <w:r w:rsidR="0079314F">
        <w:t>ook</w:t>
      </w:r>
      <w:r w:rsidRPr="00481B73">
        <w:t xml:space="preserve"> some form of due diligence.</w:t>
      </w:r>
      <w:r w:rsidRPr="002A3E5A">
        <w:rPr>
          <w:rStyle w:val="Rimandonotadichiusura"/>
        </w:rPr>
        <w:endnoteReference w:id="46"/>
      </w:r>
    </w:p>
    <w:p w14:paraId="71753758" w14:textId="0D2900CC" w:rsidR="00F83229" w:rsidRPr="00481B73" w:rsidRDefault="00F83229" w:rsidP="00FF4159">
      <w:pPr>
        <w:pStyle w:val="Titolo3"/>
      </w:pPr>
      <w:bookmarkStart w:id="46" w:name="_Toc83153499"/>
      <w:r w:rsidRPr="00481B73">
        <w:t>Human rights due diligence in Australia</w:t>
      </w:r>
      <w:bookmarkEnd w:id="46"/>
    </w:p>
    <w:p w14:paraId="08FC3179" w14:textId="1960C1E8" w:rsidR="00F83229" w:rsidRDefault="00F83229" w:rsidP="00A20F81">
      <w:r w:rsidRPr="00481B73">
        <w:t>Due diligence is briefly referenced in s</w:t>
      </w:r>
      <w:r>
        <w:t> </w:t>
      </w:r>
      <w:r w:rsidRPr="00481B73">
        <w:t xml:space="preserve">16 of the </w:t>
      </w:r>
      <w:r w:rsidR="00085FE1">
        <w:t>Modern Slavery Act</w:t>
      </w:r>
      <w:r w:rsidR="00085FE1" w:rsidRPr="00481B73">
        <w:t xml:space="preserve"> </w:t>
      </w:r>
      <w:r w:rsidRPr="00481B73">
        <w:t xml:space="preserve">and discussed in more detail in the </w:t>
      </w:r>
      <w:r w:rsidRPr="008449BC">
        <w:t>accompanying</w:t>
      </w:r>
      <w:r w:rsidRPr="00481B73">
        <w:t xml:space="preserve"> </w:t>
      </w:r>
      <w:r w:rsidR="003758FE">
        <w:t>G</w:t>
      </w:r>
      <w:r w:rsidRPr="00481B73">
        <w:t>overnment guidance.</w:t>
      </w:r>
      <w:r w:rsidRPr="002A3E5A">
        <w:rPr>
          <w:rStyle w:val="Rimandonotadichiusura"/>
        </w:rPr>
        <w:endnoteReference w:id="47"/>
      </w:r>
      <w:r w:rsidRPr="00481B73">
        <w:t xml:space="preserve"> There is early evidence that a limited number of Australian businesses reporting under the </w:t>
      </w:r>
      <w:r w:rsidR="00085FE1">
        <w:t>Modern Slavery Act</w:t>
      </w:r>
      <w:r w:rsidR="00085FE1" w:rsidRPr="00481B73">
        <w:t xml:space="preserve"> </w:t>
      </w:r>
      <w:r w:rsidRPr="00481B73">
        <w:t>are beginning to implement human rights due diligence processes to identify and address their modern slavery risks.</w:t>
      </w:r>
      <w:r w:rsidRPr="002A3E5A">
        <w:rPr>
          <w:rStyle w:val="Rimandonotadichiusura"/>
        </w:rPr>
        <w:endnoteReference w:id="48"/>
      </w:r>
      <w:r w:rsidRPr="00481B73">
        <w:t xml:space="preserve"> The possibility of more firmly embedding human rights due diligence into the modern slavery law has long been considered as part of the </w:t>
      </w:r>
      <w:r w:rsidR="00085FE1">
        <w:t>Modern Slavery Act</w:t>
      </w:r>
      <w:r w:rsidR="00085FE1" w:rsidRPr="00481B73">
        <w:t xml:space="preserve">’s </w:t>
      </w:r>
      <w:r w:rsidRPr="00481B73">
        <w:t>review</w:t>
      </w:r>
      <w:r w:rsidR="008862FC">
        <w:t>,</w:t>
      </w:r>
      <w:r w:rsidRPr="00481B73">
        <w:t xml:space="preserve"> with the 2017 </w:t>
      </w:r>
      <w:r w:rsidR="00B13A11">
        <w:t>Modern Slavery Act</w:t>
      </w:r>
      <w:r w:rsidR="00B13A11" w:rsidRPr="00481B73">
        <w:t xml:space="preserve"> </w:t>
      </w:r>
      <w:r w:rsidRPr="00481B73">
        <w:t xml:space="preserve">Inquiry’s </w:t>
      </w:r>
      <w:r w:rsidRPr="002A3E5A">
        <w:rPr>
          <w:rStyle w:val="Enfasicorsivo"/>
        </w:rPr>
        <w:t>Hidden in Plain Sight</w:t>
      </w:r>
      <w:r w:rsidRPr="00481B73">
        <w:t xml:space="preserve"> report noting that ‘any further due diligence measures should be considered as part of the three year review’ (due in 2022).</w:t>
      </w:r>
      <w:r w:rsidRPr="002A3E5A">
        <w:rPr>
          <w:rStyle w:val="Rimandonotadichiusura"/>
        </w:rPr>
        <w:endnoteReference w:id="49"/>
      </w:r>
    </w:p>
    <w:p w14:paraId="7E00ECA9" w14:textId="0C3FBF2E" w:rsidR="00F83229" w:rsidRPr="00481B73" w:rsidRDefault="00F83229" w:rsidP="00A20F81">
      <w:r w:rsidRPr="00481B73">
        <w:t>A 2020 report from the Australian Law Reform Commission also recommend</w:t>
      </w:r>
      <w:r w:rsidR="001F4F43">
        <w:t>ed</w:t>
      </w:r>
      <w:r w:rsidRPr="00481B73">
        <w:t xml:space="preserve"> strengthening Australia’s framework for addressing corporate human rights abuses (including but not limited to modern slavery) by making human rights due diligence mandatory.</w:t>
      </w:r>
      <w:r w:rsidRPr="002A3E5A">
        <w:rPr>
          <w:rStyle w:val="Rimandonotadichiusura"/>
        </w:rPr>
        <w:endnoteReference w:id="50"/>
      </w:r>
      <w:r w:rsidRPr="60B78B04">
        <w:t xml:space="preserve"> </w:t>
      </w:r>
      <w:r w:rsidRPr="00481B73">
        <w:t>Utilising due diligence to prevent social harms is already used in Australia in environmental law including</w:t>
      </w:r>
      <w:r w:rsidR="005922A8">
        <w:t>,</w:t>
      </w:r>
      <w:r w:rsidRPr="00481B73">
        <w:t xml:space="preserve"> for example</w:t>
      </w:r>
      <w:r w:rsidR="005922A8">
        <w:t>,</w:t>
      </w:r>
      <w:r w:rsidRPr="00481B73">
        <w:t xml:space="preserve"> in the </w:t>
      </w:r>
      <w:r w:rsidRPr="002A3E5A">
        <w:rPr>
          <w:rStyle w:val="Enfasicorsivo"/>
        </w:rPr>
        <w:t>Illegal Logging Prohibition Act 2012</w:t>
      </w:r>
      <w:r w:rsidRPr="60B78B04">
        <w:rPr>
          <w:i/>
        </w:rPr>
        <w:t xml:space="preserve"> </w:t>
      </w:r>
      <w:r w:rsidRPr="60B78B04">
        <w:t>(Cth)</w:t>
      </w:r>
      <w:r>
        <w:t>,</w:t>
      </w:r>
      <w:r w:rsidRPr="60B78B04">
        <w:t xml:space="preserve"> which creates an offence of failing to have in place adequate due diligence procedures in relation to the </w:t>
      </w:r>
      <w:r>
        <w:t>i</w:t>
      </w:r>
      <w:r w:rsidRPr="60B78B04">
        <w:t>mportation of illegally harvested timber</w:t>
      </w:r>
      <w:r w:rsidR="005467BC">
        <w:t xml:space="preserve"> </w:t>
      </w:r>
      <w:r w:rsidR="005467BC" w:rsidRPr="60B78B04">
        <w:t>(</w:t>
      </w:r>
      <w:r w:rsidR="005467BC">
        <w:t>s</w:t>
      </w:r>
      <w:r w:rsidR="005467BC" w:rsidRPr="60B78B04">
        <w:t>s 1</w:t>
      </w:r>
      <w:r w:rsidR="005467BC">
        <w:t>2–</w:t>
      </w:r>
      <w:r w:rsidR="005467BC" w:rsidRPr="60B78B04">
        <w:t>14)</w:t>
      </w:r>
      <w:r w:rsidRPr="60B78B04">
        <w:t>. The regulations outline the specific ways in which business should conduct due diligence, including the requirement for adequate record-keeping.</w:t>
      </w:r>
    </w:p>
    <w:p w14:paraId="5B2BBD53" w14:textId="0B523693" w:rsidR="00F83229" w:rsidRPr="00481B73" w:rsidRDefault="00F83229" w:rsidP="00FF4159">
      <w:pPr>
        <w:pStyle w:val="Titolo3"/>
      </w:pPr>
      <w:bookmarkStart w:id="47" w:name="_Toc83153500"/>
      <w:r w:rsidRPr="00481B73">
        <w:lastRenderedPageBreak/>
        <w:t>The global outlook</w:t>
      </w:r>
      <w:bookmarkEnd w:id="47"/>
    </w:p>
    <w:p w14:paraId="4B00172A" w14:textId="6CBE3C79" w:rsidR="00672BE8" w:rsidRPr="002A3E5A" w:rsidRDefault="00F83229" w:rsidP="002A3E5A">
      <w:r w:rsidRPr="002A3E5A">
        <w:t xml:space="preserve">Globally several countries continue to advance proposals to implement laws focused on human rights due diligence and disclosure. On 29 April 2020, the European Commissioner for Justice announced that the European Council </w:t>
      </w:r>
      <w:r w:rsidR="00EE4EEA" w:rsidRPr="002A3E5A">
        <w:t>would</w:t>
      </w:r>
      <w:r w:rsidRPr="002A3E5A">
        <w:t xml:space="preserve"> introduce rules for mandatory corporate environmental and human rights due diligence in 2021. The announcement </w:t>
      </w:r>
      <w:r w:rsidR="00EE4EEA" w:rsidRPr="002A3E5A">
        <w:t>was</w:t>
      </w:r>
      <w:r w:rsidRPr="002A3E5A">
        <w:t xml:space="preserve"> the latest in a series of developments representing a rising tide of human rights and environmental due diligence obligations.</w:t>
      </w:r>
    </w:p>
    <w:p w14:paraId="259AE3B8" w14:textId="2FFBB221" w:rsidR="002A3EE0" w:rsidRPr="002A3E5A" w:rsidRDefault="00F83229" w:rsidP="002A3E5A">
      <w:r w:rsidRPr="002A3E5A">
        <w:t>The new EU regime will add to existing legal obligations and further codify existing soft law frameworks. It will also be relevant to legal actions for alleged human rights abuses, establishing the standard of conduct expected from companies. However, the potential enforcement framework remains as yet unclear. Also in 2021, both Germany and Norway proposed new laws on mandatory human rights and environmental due diligence in supply chains.</w:t>
      </w:r>
      <w:r w:rsidRPr="002A3E5A">
        <w:rPr>
          <w:rStyle w:val="Rimandonotadichiusura"/>
        </w:rPr>
        <w:endnoteReference w:id="51"/>
      </w:r>
      <w:r w:rsidRPr="002A3E5A">
        <w:t xml:space="preserve"> These new laws follow the 2017 French Corporate Duty of Vigilance Law</w:t>
      </w:r>
      <w:r w:rsidR="00823C3D">
        <w:t>,</w:t>
      </w:r>
      <w:r w:rsidRPr="002A3E5A">
        <w:t xml:space="preserve"> which requires large French companies to identify and prevent adverse human rights and environmental impacts, including those resulting from their supply chains. They also follow the 2019 (not yet enacted) Dutch Child Labour Due Diligence Act that will require companies selling products or services to Dutch end-users to identify whether child labour is present in their supply chain and, if this is the case, to develop a plan of action to address it and issue a due diligence statement. Australian businesses with exposure to European markets via their operations or subsidiaries will likely feel the effects of this expanding regulatory landscape.</w:t>
      </w:r>
      <w:r w:rsidRPr="002A3E5A">
        <w:rPr>
          <w:rStyle w:val="Rimandonotadichiusura"/>
        </w:rPr>
        <w:endnoteReference w:id="52"/>
      </w:r>
    </w:p>
    <w:p w14:paraId="206F0A24" w14:textId="5922DC07" w:rsidR="00F83229" w:rsidRPr="00481B73" w:rsidRDefault="00F83229" w:rsidP="00A20F81">
      <w:r w:rsidRPr="00481B73">
        <w:t xml:space="preserve">The French and Dutch laws provide for stronger enforcement measures than the Australian, UK and Californian modern slavery laws (discussed in Section 3.1). In France, a court may impose an injunction on companies to comply with the vigilance requirements (akin to a duty of care) and companies may potentially be held liable under a civil lawsuit where companies have failed to implement due diligence plans and harm has occurred that can be causally linked to that failure. The Dutch law actively involves the regulator in the enforcement framework and provides for a process of due diligence implementation and the potential for fines to be imposed for noncompliance. </w:t>
      </w:r>
      <w:r w:rsidRPr="00481B73">
        <w:rPr>
          <w:shd w:val="clear" w:color="auto" w:fill="FFFFFF"/>
        </w:rPr>
        <w:t>This series of developments clearly represents a rising tide of mandatory human rights and environmental due diligence obligations that is relevant and influential on how a stronger rights</w:t>
      </w:r>
      <w:r>
        <w:rPr>
          <w:shd w:val="clear" w:color="auto" w:fill="FFFFFF"/>
        </w:rPr>
        <w:t>-</w:t>
      </w:r>
      <w:r w:rsidRPr="00481B73">
        <w:rPr>
          <w:shd w:val="clear" w:color="auto" w:fill="FFFFFF"/>
        </w:rPr>
        <w:t>respecting business regulatory framework may be designed in Australia.</w:t>
      </w:r>
    </w:p>
    <w:p w14:paraId="5EE4BD2D" w14:textId="5B1F9665" w:rsidR="00F83229" w:rsidRPr="00481B73" w:rsidRDefault="00F83229" w:rsidP="00FF4159">
      <w:pPr>
        <w:pStyle w:val="Titolo3"/>
        <w:rPr>
          <w:lang w:val="en-US"/>
        </w:rPr>
      </w:pPr>
      <w:bookmarkStart w:id="48" w:name="_Toc83153501"/>
      <w:r w:rsidRPr="00481B73">
        <w:lastRenderedPageBreak/>
        <w:t>Moving forward: What role</w:t>
      </w:r>
      <w:r>
        <w:t xml:space="preserve"> </w:t>
      </w:r>
      <w:r w:rsidRPr="008449BC">
        <w:t>is there</w:t>
      </w:r>
      <w:r w:rsidRPr="00481B73">
        <w:t xml:space="preserve"> for mandatory due diligence in</w:t>
      </w:r>
      <w:r w:rsidR="00572A2C">
        <w:t> </w:t>
      </w:r>
      <w:r w:rsidRPr="00481B73">
        <w:t>Australia?</w:t>
      </w:r>
      <w:bookmarkEnd w:id="48"/>
    </w:p>
    <w:p w14:paraId="4D521689" w14:textId="0C9F79B4" w:rsidR="00F83229" w:rsidRDefault="00F83229" w:rsidP="00A20F81">
      <w:r w:rsidRPr="00481B73">
        <w:rPr>
          <w:lang w:val="en-US"/>
        </w:rPr>
        <w:t xml:space="preserve">Stakeholders interviewed for this report generally acknowledged that there needs to be greater definitional clarity around the concept of human rights due diligence but a cross section of interviewees from business and civil society all agreed on its potential utility </w:t>
      </w:r>
      <w:r w:rsidRPr="008449BC">
        <w:rPr>
          <w:lang w:val="en-US"/>
        </w:rPr>
        <w:t>in strengthening</w:t>
      </w:r>
      <w:r w:rsidRPr="00481B73">
        <w:rPr>
          <w:lang w:val="en-US"/>
        </w:rPr>
        <w:t xml:space="preserve"> Australia’s business and human rights regulatory framework. Mandating human rights due diligence would </w:t>
      </w:r>
      <w:r w:rsidRPr="00481B73">
        <w:t>essentially create a ‘do no harm’ standard of care, guided by the processes set out in the UNGP</w:t>
      </w:r>
      <w:r w:rsidR="0025391E">
        <w:t>s</w:t>
      </w:r>
      <w:r>
        <w:t>. It is critical</w:t>
      </w:r>
      <w:r w:rsidR="00044DF5">
        <w:t>, however,</w:t>
      </w:r>
      <w:r>
        <w:t xml:space="preserve"> that is does </w:t>
      </w:r>
      <w:r w:rsidRPr="00481B73">
        <w:t xml:space="preserve">not </w:t>
      </w:r>
      <w:r w:rsidR="009D62E0">
        <w:t>become just</w:t>
      </w:r>
      <w:r w:rsidRPr="00481B73">
        <w:t xml:space="preserve"> a tick-box list of actions for companies to follow or an over</w:t>
      </w:r>
      <w:r w:rsidR="009D62E0">
        <w:t>-</w:t>
      </w:r>
      <w:r w:rsidRPr="00481B73">
        <w:t>reliance on formalistic social audits.</w:t>
      </w:r>
      <w:r w:rsidRPr="00134DE0">
        <w:rPr>
          <w:rStyle w:val="Rimandonotadichiusura"/>
        </w:rPr>
        <w:endnoteReference w:id="53"/>
      </w:r>
      <w:r w:rsidRPr="00481B73">
        <w:t xml:space="preserve"> </w:t>
      </w:r>
    </w:p>
    <w:p w14:paraId="40361095" w14:textId="5C6C89D3" w:rsidR="00F83229" w:rsidRDefault="00F83229" w:rsidP="00A20F81">
      <w:r w:rsidRPr="00481B73">
        <w:t xml:space="preserve">The UNGPs introduced </w:t>
      </w:r>
      <w:r w:rsidRPr="00481B73">
        <w:rPr>
          <w:lang w:val="en-US"/>
        </w:rPr>
        <w:t xml:space="preserve">human rights due diligence </w:t>
      </w:r>
      <w:r w:rsidRPr="00481B73">
        <w:t xml:space="preserve">as a </w:t>
      </w:r>
      <w:r w:rsidRPr="00481B73">
        <w:rPr>
          <w:shd w:val="clear" w:color="auto" w:fill="FFFFFF"/>
        </w:rPr>
        <w:t>comprehensive, proactive, preventive (or mitigating) repeated exercise</w:t>
      </w:r>
      <w:r w:rsidR="00FC2F8B">
        <w:rPr>
          <w:shd w:val="clear" w:color="auto" w:fill="FFFFFF"/>
        </w:rPr>
        <w:t>,</w:t>
      </w:r>
      <w:r w:rsidRPr="00481B73">
        <w:rPr>
          <w:shd w:val="clear" w:color="auto" w:fill="FFFFFF"/>
        </w:rPr>
        <w:t xml:space="preserve"> to discover actual and potential human rights risks in business activities. This aim of encouraging substantive actions</w:t>
      </w:r>
      <w:r w:rsidR="00FC2F8B">
        <w:rPr>
          <w:shd w:val="clear" w:color="auto" w:fill="FFFFFF"/>
        </w:rPr>
        <w:t>,</w:t>
      </w:r>
      <w:r w:rsidRPr="00481B73">
        <w:rPr>
          <w:shd w:val="clear" w:color="auto" w:fill="FFFFFF"/>
        </w:rPr>
        <w:t xml:space="preserve"> rather than shallow or </w:t>
      </w:r>
      <w:r w:rsidRPr="00481B73">
        <w:t>cosmetic or ritualistic management of human rights risk</w:t>
      </w:r>
      <w:r w:rsidR="00E556EE">
        <w:t>,</w:t>
      </w:r>
      <w:r w:rsidRPr="00481B73">
        <w:t xml:space="preserve"> is what any new law must strive for. </w:t>
      </w:r>
      <w:r w:rsidRPr="00481B73">
        <w:rPr>
          <w:shd w:val="clear" w:color="auto" w:fill="FFFFFF"/>
        </w:rPr>
        <w:t>A clear enforcement framework, which may include both incentives (including education and access to procurement contracts) and sanctions (including penalties and liability) to encourage behavioural change, is key to designing effective regulation.</w:t>
      </w:r>
      <w:r w:rsidRPr="00134DE0">
        <w:rPr>
          <w:rStyle w:val="Rimandonotadichiusura"/>
        </w:rPr>
        <w:endnoteReference w:id="54"/>
      </w:r>
      <w:r w:rsidRPr="00481B73">
        <w:rPr>
          <w:shd w:val="clear" w:color="auto" w:fill="FFFFFF"/>
        </w:rPr>
        <w:t xml:space="preserve"> Both the standards which establish the human rights due diligence approach and the accompanying enforcement framework must not be an afterthought (or outsourced to the market as in the </w:t>
      </w:r>
      <w:r w:rsidR="00B13A11">
        <w:rPr>
          <w:shd w:val="clear" w:color="auto" w:fill="FFFFFF"/>
        </w:rPr>
        <w:t>Modern Slavery Act</w:t>
      </w:r>
      <w:r w:rsidRPr="00481B73">
        <w:rPr>
          <w:shd w:val="clear" w:color="auto" w:fill="FFFFFF"/>
        </w:rPr>
        <w:t>)</w:t>
      </w:r>
      <w:r w:rsidR="003738AE">
        <w:rPr>
          <w:shd w:val="clear" w:color="auto" w:fill="FFFFFF"/>
        </w:rPr>
        <w:t>,</w:t>
      </w:r>
      <w:r w:rsidRPr="00481B73">
        <w:rPr>
          <w:shd w:val="clear" w:color="auto" w:fill="FFFFFF"/>
        </w:rPr>
        <w:t xml:space="preserve"> but designed as close-fitting pieces of the one puzzle. </w:t>
      </w:r>
      <w:r w:rsidRPr="00481B73">
        <w:t xml:space="preserve">Due diligence should not be one size fits all, and what in the end is considered effective and reasonable must be assessed based on each company’s unique operations which aligns with the due diligence requirements set out in </w:t>
      </w:r>
      <w:r>
        <w:t>UNG</w:t>
      </w:r>
      <w:r w:rsidRPr="008449BC">
        <w:t>P</w:t>
      </w:r>
      <w:r w:rsidRPr="00481B73">
        <w:t xml:space="preserve"> 17.</w:t>
      </w:r>
    </w:p>
    <w:p w14:paraId="110D7E90" w14:textId="55544341" w:rsidR="00F83229" w:rsidRDefault="00F83229" w:rsidP="00A20F81">
      <w:r>
        <w:t xml:space="preserve">See the </w:t>
      </w:r>
      <w:r w:rsidRPr="00372E76">
        <w:rPr>
          <w:rStyle w:val="Enfasigrassetto"/>
        </w:rPr>
        <w:t>call to action</w:t>
      </w:r>
      <w:r>
        <w:t xml:space="preserve"> for:</w:t>
      </w:r>
    </w:p>
    <w:p w14:paraId="4DBD1BE0" w14:textId="45BB3577" w:rsidR="00F83229" w:rsidRDefault="00F83229" w:rsidP="00134DE0">
      <w:pPr>
        <w:pStyle w:val="Puntoelenco"/>
      </w:pPr>
      <w:r w:rsidRPr="00FA0C50">
        <w:t>business and investors</w:t>
      </w:r>
      <w:r w:rsidR="00EB075E">
        <w:t xml:space="preserve"> –</w:t>
      </w:r>
      <w:r>
        <w:t xml:space="preserve"> recommendations</w:t>
      </w:r>
      <w:r w:rsidRPr="00FA0C50">
        <w:t xml:space="preserve"> 1(a)</w:t>
      </w:r>
      <w:r>
        <w:t>, (b)</w:t>
      </w:r>
      <w:r w:rsidRPr="00FA0C50">
        <w:t xml:space="preserve"> and (c) </w:t>
      </w:r>
    </w:p>
    <w:p w14:paraId="5EF23CF2" w14:textId="2350D05A" w:rsidR="00F83229" w:rsidRPr="006D7528" w:rsidRDefault="00F83229" w:rsidP="00134DE0">
      <w:pPr>
        <w:pStyle w:val="Puntoelenco"/>
      </w:pPr>
      <w:r>
        <w:t>Government</w:t>
      </w:r>
      <w:r w:rsidR="00EB075E">
        <w:t xml:space="preserve"> –</w:t>
      </w:r>
      <w:r>
        <w:t xml:space="preserve"> recommendation 3(b) </w:t>
      </w:r>
    </w:p>
    <w:p w14:paraId="23EC73FF" w14:textId="3D8F3710" w:rsidR="00F83229" w:rsidRPr="00FC6757" w:rsidRDefault="00F83229" w:rsidP="00FC6757">
      <w:pPr>
        <w:pStyle w:val="Titolo2"/>
        <w:rPr>
          <w:rFonts w:cs="Open Sans"/>
        </w:rPr>
      </w:pPr>
      <w:bookmarkStart w:id="49" w:name="_Toc78975584"/>
      <w:bookmarkStart w:id="50" w:name="_Toc79163468"/>
      <w:bookmarkStart w:id="51" w:name="_Toc83153502"/>
      <w:bookmarkEnd w:id="49"/>
      <w:bookmarkEnd w:id="50"/>
      <w:r w:rsidRPr="60B78B04">
        <w:rPr>
          <w:rFonts w:cs="Open Sans"/>
        </w:rPr>
        <w:lastRenderedPageBreak/>
        <w:t>Respecting the land rights of Aboriginal and Torres Strait Islander people</w:t>
      </w:r>
      <w:bookmarkEnd w:id="51"/>
    </w:p>
    <w:p w14:paraId="06C432A5" w14:textId="1BE70490" w:rsidR="00F83229" w:rsidRDefault="00F83229" w:rsidP="00FC6757">
      <w:r>
        <w:t>Globally, indigenous people</w:t>
      </w:r>
      <w:r w:rsidR="0046452B">
        <w:t>s</w:t>
      </w:r>
      <w:r>
        <w:t xml:space="preserve"> are disproportionately negatively impacted by business activities and operations.</w:t>
      </w:r>
      <w:r w:rsidRPr="00134DE0">
        <w:rPr>
          <w:rStyle w:val="Rimandonotadichiusura"/>
        </w:rPr>
        <w:endnoteReference w:id="55"/>
      </w:r>
      <w:r>
        <w:t xml:space="preserve"> Recognising the challenges that indigenous peoples face in realising their rights, the UNGPs acknowledge that special attention may need to be given to their unique experiences and that supplementary principles and standards, such as the United Nations Declaration on the Rights of Indigenous Peoples (UNDRIP), are relevant.</w:t>
      </w:r>
      <w:r w:rsidRPr="00134DE0">
        <w:rPr>
          <w:rStyle w:val="Rimandonotadichiusura"/>
        </w:rPr>
        <w:endnoteReference w:id="56"/>
      </w:r>
      <w:r>
        <w:t xml:space="preserve"> UNDRIP provides a framework for the protection of the rights of indigenous peoples and should be used alongside the UNGPs.</w:t>
      </w:r>
      <w:r w:rsidRPr="00134DE0">
        <w:rPr>
          <w:rStyle w:val="Rimandonotadichiusura"/>
        </w:rPr>
        <w:endnoteReference w:id="57"/>
      </w:r>
      <w:r>
        <w:t xml:space="preserve"> UNDRIP sets out how existing human rights treaties apply in the particular circumstances of indigenous peoples. For governments, this means ensuring that measures to fulfil their state duty to protect are implemented in accordance with UNDRIP, and for businesses, that human rights due diligence is conducted in a way that respects the rights of indigenous peoples including their right to free, prior and informed consent, even if domestic legislation does not require it.</w:t>
      </w:r>
    </w:p>
    <w:p w14:paraId="2FD79E29" w14:textId="6EFD1864" w:rsidR="00F83229" w:rsidRDefault="00F83229" w:rsidP="00FC6757">
      <w:r>
        <w:t>UNDRIP was endorsed by the Australian Government in 2009. While not legally binding, UNDRIP elaborates on how the rights contained in a range of international human rights treaties apply to the specific circumstances of indigenous peoples globally. At the heart of UNDRIP are the concepts of self-determination and free, prior and informed consent, which are fundamental elements of the rights of indigenous peoples. According to the International Work Group for Indigenous Affairs, free, prior and informed consent is ‘an indispensable aspect of the full operationalisation of the Guiding Principles in the indigenous rights context</w:t>
      </w:r>
      <w:r w:rsidR="00182FC3">
        <w:t>’</w:t>
      </w:r>
      <w:r>
        <w:t>.</w:t>
      </w:r>
      <w:r w:rsidRPr="00134DE0">
        <w:rPr>
          <w:rStyle w:val="Rimandonotadichiusura"/>
        </w:rPr>
        <w:endnoteReference w:id="58"/>
      </w:r>
      <w:r>
        <w:t xml:space="preserve"> Additional principles enshrined in UNDRIP</w:t>
      </w:r>
      <w:r w:rsidR="00373FF6">
        <w:t>,</w:t>
      </w:r>
      <w:r>
        <w:t xml:space="preserve"> which are critical to ensuring the realisation of land rights for indigenous peoples</w:t>
      </w:r>
      <w:r w:rsidR="00373FF6">
        <w:t>,</w:t>
      </w:r>
      <w:r>
        <w:t xml:space="preserve"> include the protection of culture and equality and non-discrimination.</w:t>
      </w:r>
      <w:r w:rsidRPr="00134DE0">
        <w:rPr>
          <w:rStyle w:val="Rimandonotadichiusura"/>
        </w:rPr>
        <w:endnoteReference w:id="59"/>
      </w:r>
      <w:r>
        <w:t xml:space="preserve"> Notably, </w:t>
      </w:r>
      <w:r w:rsidR="00373FF6">
        <w:t>a</w:t>
      </w:r>
      <w:r>
        <w:t>rticle 31 of UNDRIP states that:</w:t>
      </w:r>
    </w:p>
    <w:p w14:paraId="0F2FDA00" w14:textId="11B112A0" w:rsidR="00733A01" w:rsidRDefault="00F83229" w:rsidP="007D1AC1">
      <w:pPr>
        <w:pStyle w:val="Citazione"/>
      </w:pPr>
      <w:r>
        <w:t>Indigenous peoples have the right to maintain, control, protect and develop their cultural heritage, traditional knowledge and traditional cultural expressions.</w:t>
      </w:r>
      <w:r w:rsidRPr="008C545C">
        <w:rPr>
          <w:rStyle w:val="Rimandonotadichiusura"/>
        </w:rPr>
        <w:endnoteReference w:id="60"/>
      </w:r>
    </w:p>
    <w:p w14:paraId="1EA713AE" w14:textId="493AFA34" w:rsidR="00E72F65" w:rsidRDefault="00733A01" w:rsidP="00943A0F">
      <w:pPr>
        <w:keepLines w:val="0"/>
        <w:spacing w:before="0" w:after="0"/>
      </w:pPr>
      <w:r>
        <w:br w:type="page"/>
      </w:r>
    </w:p>
    <w:p w14:paraId="2CBB2274" w14:textId="4444147C" w:rsidR="00E72F65" w:rsidRPr="00372E76" w:rsidRDefault="00E72F65" w:rsidP="00943A0F">
      <w:pPr>
        <w:keepLines w:val="0"/>
        <w:spacing w:before="0" w:after="0"/>
      </w:pPr>
      <w:r>
        <w:rPr>
          <w:noProof/>
        </w:rPr>
        <w:lastRenderedPageBreak/>
        <mc:AlternateContent>
          <mc:Choice Requires="wps">
            <w:drawing>
              <wp:inline distT="0" distB="0" distL="0" distR="0" wp14:anchorId="44F54637" wp14:editId="7CA26684">
                <wp:extent cx="5759450" cy="0"/>
                <wp:effectExtent l="0" t="25400" r="31750" b="38100"/>
                <wp:docPr id="18" name="Connettore 1 18"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BF9C34"/>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5D01863B" id="Connettore 1 18"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PsqAGwIAAH0EAAAOAAAAZHJzL2Uyb0RvYy54bWysVE1v2zAMvQ/YfxA8YLfFSdpuqxenaNNm&#10;l2EJ2gzoVZGoWIC+IGmx8+9LKY67L2zDsIssSnyP5CPl2VWnFdmDD9KaupiMxgUBwyyXZlcXXzbL&#10;N+8LEiI1nCproC4OEIqr+csXs9ZVMLWNVRw8QRITqtbVRROjq8oysAY0DSPrwOClsF7TiKbfldzT&#10;Ftm1Kqfj8duytZ47bxmEgKe3x8tinvmFABZXQgSIRNUF5hbz6vO6TWs5n9Fq56lrJOvToP+QhabS&#10;YNCB6pZGSr56+ROVlszbYEUcMatLK4RkkGvAaibjH6p5aKiDXAuKE9wgU/h/tOzzfu2J5Ng77JSh&#10;Gnu0sMZAjNYDmZB0zCEw1Oxhc32/Iasl2dw9bsjN6vH1q+76Q5KwdaFCpoVZ+94Kbu2THp3wOn2x&#10;UtJl2Q+D7NBFwvDw4t3F5fkFdoed7spnoPMhfgSrSdrUhZImKUIruv8UIgZD15NLOlaGtIlxgnzJ&#10;DlZJvpRKZcPvtgvlyZ7iNNwsLxdn5yl7pPjOrQHK7wwn8eBQDYNzWyRSDbwgCnDM0w5xtIpUqr/x&#10;xAjKYKCk01GZvIsHBcek70FgE1CLs2PWafxhSJUyBiZO+1yVQe8EE1jWAOzL/R2w909QyE9jAE//&#10;HHVA5MjWxAGspbH+VwSxm/Qpi6P/SYFj3UmCreWHPDNZGpzx3I3+PaZH9K2d4c9/jfkTAAAA//8D&#10;AFBLAwQUAAYACAAAACEAyiQlL9UAAAACAQAADwAAAGRycy9kb3ducmV2LnhtbEyPwU7DMAyG70i8&#10;Q2QkbixloA5K0wkh9QZCbDyA13htReJUTdaWt8fjAhdLn37r9+dyu3inJhpjH9jA7SoDRdwE23Nr&#10;4HNf3zyAignZogtMBr4pwra6vCixsGHmD5p2qVVSwrFAA11KQ6F1bDryGFdhIJbsGEaPSXBstR1x&#10;lnLv9DrLcu2xZ7nQ4UAvHTVfu5M3UN/xfT24nNb6+Iacb6b59V0bc321PD+BSrSkv2U464s6VOJ0&#10;CCe2UTkD8kj6nZI9ZhvBwxl1Ver/6tUPAAAA//8DAFBLAQItABQABgAIAAAAIQC2gziS/gAAAOEB&#10;AAATAAAAAAAAAAAAAAAAAAAAAABbQ29udGVudF9UeXBlc10ueG1sUEsBAi0AFAAGAAgAAAAhADj9&#10;If/WAAAAlAEAAAsAAAAAAAAAAAAAAAAALwEAAF9yZWxzLy5yZWxzUEsBAi0AFAAGAAgAAAAhAGY+&#10;yoAbAgAAfQQAAA4AAAAAAAAAAAAAAAAALgIAAGRycy9lMm9Eb2MueG1sUEsBAi0AFAAGAAgAAAAh&#10;AMokJS/VAAAAAgEAAA8AAAAAAAAAAAAAAAAAdQQAAGRycy9kb3ducmV2LnhtbFBLBQYAAAAABAAE&#10;APMAAAB3BQAAAAA=&#10;" strokecolor="#bf9c34" strokeweight="4.5pt">
                <v:stroke joinstyle="miter"/>
                <w10:anchorlock/>
              </v:line>
            </w:pict>
          </mc:Fallback>
        </mc:AlternateContent>
      </w:r>
    </w:p>
    <w:p w14:paraId="4D3C290F" w14:textId="77777777" w:rsidR="00E72F65" w:rsidRDefault="00E72F65">
      <w:pPr>
        <w:rPr>
          <w:rStyle w:val="Titolo5Carattere"/>
        </w:rPr>
      </w:pPr>
      <w:r w:rsidRPr="008C545C">
        <w:rPr>
          <w:rStyle w:val="Titolo5Carattere"/>
        </w:rPr>
        <w:t>Free, prior and informed consent</w:t>
      </w:r>
    </w:p>
    <w:p w14:paraId="180015D2" w14:textId="77777777" w:rsidR="00E72F65" w:rsidRPr="0055357B" w:rsidRDefault="00E72F65">
      <w:pPr>
        <w:rPr>
          <w:rFonts w:cs="Open Sans"/>
        </w:rPr>
      </w:pPr>
      <w:r w:rsidRPr="0055357B">
        <w:rPr>
          <w:rFonts w:cs="Open Sans"/>
        </w:rPr>
        <w:t>A 2010 Oxfam guidance on the meaning of free, prior and informed consent reflects the following:</w:t>
      </w:r>
    </w:p>
    <w:p w14:paraId="5651C5F2" w14:textId="77777777" w:rsidR="00E72F65" w:rsidRPr="0055357B" w:rsidRDefault="00E72F65" w:rsidP="008C545C">
      <w:pPr>
        <w:pStyle w:val="Puntoelenco"/>
        <w:rPr>
          <w:b/>
        </w:rPr>
      </w:pPr>
      <w:r w:rsidRPr="0055357B">
        <w:t>Free means no force, coercion, intimidation, bullying and/or time pressure.</w:t>
      </w:r>
    </w:p>
    <w:p w14:paraId="1A23B8A5" w14:textId="77777777" w:rsidR="00E72F65" w:rsidRPr="0055357B" w:rsidRDefault="00E72F65" w:rsidP="008C545C">
      <w:pPr>
        <w:pStyle w:val="Puntoelenco"/>
        <w:rPr>
          <w:b/>
        </w:rPr>
      </w:pPr>
      <w:r w:rsidRPr="0055357B">
        <w:t>Prior means that indigenous peoples have been consulted before the activity begins.</w:t>
      </w:r>
    </w:p>
    <w:p w14:paraId="676F62B6" w14:textId="77777777" w:rsidR="00E72F65" w:rsidRPr="0055357B" w:rsidRDefault="00E72F65" w:rsidP="008C545C">
      <w:pPr>
        <w:pStyle w:val="Puntoelenco"/>
        <w:rPr>
          <w:b/>
        </w:rPr>
      </w:pPr>
      <w:r w:rsidRPr="0055357B">
        <w:t>Informed means that indigenous peoples are provided with all of the available information and are informed when either that information changes or when there is new information. It is the duty of those seeking consent to ensure those giving consent are fully informed.</w:t>
      </w:r>
    </w:p>
    <w:p w14:paraId="372AD8FA" w14:textId="77777777" w:rsidR="00E72F65" w:rsidRPr="0055357B" w:rsidRDefault="00E72F65" w:rsidP="008C545C">
      <w:pPr>
        <w:pStyle w:val="Puntoelenco"/>
        <w:rPr>
          <w:b/>
        </w:rPr>
      </w:pPr>
      <w:r w:rsidRPr="0055357B">
        <w:t>Consent requires that the people seeking consent allow indigenous peoples to say ‘yes’ or ‘no’ to decisions affecting them according to the decision-making process of their choice. To do this means indigenous peoples must be consulted and participate in an honest and open process of negotiation that:</w:t>
      </w:r>
    </w:p>
    <w:p w14:paraId="01D2C824" w14:textId="77777777" w:rsidR="00E72F65" w:rsidRPr="0055357B" w:rsidRDefault="00E72F65" w:rsidP="008C545C">
      <w:pPr>
        <w:pStyle w:val="Puntoelenco2"/>
        <w:rPr>
          <w:b/>
        </w:rPr>
      </w:pPr>
      <w:r w:rsidRPr="0055357B">
        <w:t>balances out differences in power between the negotiating parties</w:t>
      </w:r>
    </w:p>
    <w:p w14:paraId="0E54ADFA" w14:textId="77777777" w:rsidR="00E72F65" w:rsidRDefault="00E72F65" w:rsidP="008C545C">
      <w:pPr>
        <w:pStyle w:val="Puntoelenco2"/>
        <w:rPr>
          <w:b/>
          <w:sz w:val="22"/>
          <w:szCs w:val="22"/>
        </w:rPr>
      </w:pPr>
      <w:r w:rsidRPr="0055357B">
        <w:t>ensures indigenous peoples are able to specify which representative institutions are entitled to express consent on behalf of the affected peoples or communities.</w:t>
      </w:r>
      <w:r w:rsidRPr="008C545C">
        <w:rPr>
          <w:rStyle w:val="Rimandonotadichiusura"/>
        </w:rPr>
        <w:endnoteReference w:id="61"/>
      </w:r>
    </w:p>
    <w:p w14:paraId="10B40DA6" w14:textId="6067A8CA" w:rsidR="00372E76" w:rsidRDefault="00E72F65" w:rsidP="00FC6757">
      <w:r>
        <w:rPr>
          <w:noProof/>
        </w:rPr>
        <mc:AlternateContent>
          <mc:Choice Requires="wps">
            <w:drawing>
              <wp:inline distT="0" distB="0" distL="0" distR="0" wp14:anchorId="03C34858" wp14:editId="55827BB8">
                <wp:extent cx="5759450" cy="0"/>
                <wp:effectExtent l="0" t="25400" r="31750" b="38100"/>
                <wp:docPr id="19" name="Connettore 1 19"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BF9C34"/>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5B58C225" id="Connettore 1 19"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n2FlGQIAAHsEAAAOAAAAZHJzL2Uyb0RvYy54bWysVNuO0zAQfUfiHywj8UbTdneBhqYrthde&#10;0LaCIu2ra08aS75EtmnSv9+xk2a5CRDixfHYc87MnBlnfttqRU7gvLSmoJPRmBIw3AppjgX9st+8&#10;ekuJD8wIpqyBgp7B09vF82fzps5haiurBDiCJMbnTV3QKoQ6zzLPK9DMj2wNBi9L6zQLaLpjJhxr&#10;kF2rbDoev84a60TtLAfv8XTVXdJF4i9L4GFblh4CUQXF3EJaXVoPcc0Wc5YfHasryfs02D9koZk0&#10;GHSgWrHAyFcnf6LSkjvrbRlG3OrMlqXkkGrAaibjH6r5XLEaUi0ojq8Hmfz/o+X3p50jUmDvZpQY&#10;prFHS2sMhGAdkAmJxwI8R83W9yuy3ZD9+mFP7rYPL1+0799FAZva58izNDvXW77euahGWzodv1gn&#10;aZPo50F0aAPheHjz5mZ2fYO94Ze77AlYOx8+gNUkbgqqpIl6sJydPvqAwdD14hKPlSFNZJwgX7S9&#10;VVJspFLJcMfDUjlyYjgLd5vZ8uo6Zo8U37lVwMTaCBLONWphcGppJNUgKFGAQx53iGN5YFL9jSdG&#10;UAYDRZ06ZdIunBV0SX+CEluAWlx1WcfhhyFVxjmYMO1zVQa9I6zEsgZgX+7vgL1/hEJ6GAN4+ueo&#10;AyJFtiYMYC2Ndb8iCO2kT7ns/C8KdHVHCQ5WnNPMJGlwwlM3+tcYn9C3doI//TMWjwAAAP//AwBQ&#10;SwMEFAAGAAgAAAAhAMokJS/VAAAAAgEAAA8AAABkcnMvZG93bnJldi54bWxMj8FOwzAMhu9IvENk&#10;JG4sZaAOStMJIfUGQmw8gNd4bUXiVE3WlrfH4wIXS59+6/fncrt4pyYaYx/YwO0qA0XcBNtza+Bz&#10;X988gIoJ2aILTAa+KcK2urwosbBh5g+adqlVUsKxQANdSkOhdWw68hhXYSCW7BhGj0lwbLUdcZZy&#10;7/Q6y3LtsWe50OFALx01X7uTN1Df8X09uJzW+viGnG+m+fVdG3N9tTw/gUq0pL9lOOuLOlTidAgn&#10;tlE5A/JI+p2SPWYbwcMZdVXq/+rVDwAAAP//AwBQSwECLQAUAAYACAAAACEAtoM4kv4AAADhAQAA&#10;EwAAAAAAAAAAAAAAAAAAAAAAW0NvbnRlbnRfVHlwZXNdLnhtbFBLAQItABQABgAIAAAAIQA4/SH/&#10;1gAAAJQBAAALAAAAAAAAAAAAAAAAAC8BAABfcmVscy8ucmVsc1BLAQItABQABgAIAAAAIQB4n2Fl&#10;GQIAAHsEAAAOAAAAAAAAAAAAAAAAAC4CAABkcnMvZTJvRG9jLnhtbFBLAQItABQABgAIAAAAIQDK&#10;JCUv1QAAAAIBAAAPAAAAAAAAAAAAAAAAAHMEAABkcnMvZG93bnJldi54bWxQSwUGAAAAAAQABADz&#10;AAAAdQUAAAAA&#10;" strokecolor="#bf9c34" strokeweight="4.5pt">
                <v:stroke joinstyle="miter"/>
                <w10:anchorlock/>
              </v:line>
            </w:pict>
          </mc:Fallback>
        </mc:AlternateContent>
      </w:r>
    </w:p>
    <w:p w14:paraId="330FF74A" w14:textId="7289EC23" w:rsidR="00733A01" w:rsidRDefault="00F83229" w:rsidP="00FC6757">
      <w:r>
        <w:t>Land and country play a critical role in the lives of Aboriginal and Torres Strait Islander people</w:t>
      </w:r>
      <w:r w:rsidR="00461F87">
        <w:t>s</w:t>
      </w:r>
      <w:r>
        <w:t>. Yet, overdevelopment, extensive mining and the impacts of climate change have often prevented Aboriginal and Torres Strait Islander people</w:t>
      </w:r>
      <w:r w:rsidR="00461F87">
        <w:t>s</w:t>
      </w:r>
      <w:r>
        <w:t xml:space="preserve"> from accessing, caring for and protecting country including cultural heritage sites.</w:t>
      </w:r>
      <w:r w:rsidRPr="008C545C">
        <w:rPr>
          <w:rStyle w:val="Rimandonotadichiusura"/>
        </w:rPr>
        <w:endnoteReference w:id="62"/>
      </w:r>
      <w:r>
        <w:t xml:space="preserve"> This has had a huge impact on Aboriginal and Torres Strait Islander peoples’ ability to exercise their right to cultural practices (UNDRIP</w:t>
      </w:r>
      <w:r w:rsidR="001563CF">
        <w:t xml:space="preserve"> art 11</w:t>
      </w:r>
      <w:r>
        <w:t>) and other cultural rights. Recent events</w:t>
      </w:r>
      <w:r w:rsidR="001563CF">
        <w:t>,</w:t>
      </w:r>
      <w:r>
        <w:t xml:space="preserve"> such as the destruction of Juukan Gorge</w:t>
      </w:r>
      <w:r w:rsidR="001563CF">
        <w:t>,</w:t>
      </w:r>
      <w:r>
        <w:t xml:space="preserve"> along with issues related to racial equality and discrimination amplified by the Black Lives Matter movement, have thrown into the spotlight the work that needs to be done to bridge the gap between international human rights standards and their realisation for Australia’s Aboriginal and Torres Strait Islander people</w:t>
      </w:r>
      <w:r w:rsidR="0020288F">
        <w:t>s</w:t>
      </w:r>
      <w:r>
        <w:t xml:space="preserve"> in the context of business activities.</w:t>
      </w:r>
    </w:p>
    <w:p w14:paraId="3034FE71" w14:textId="767E47A6" w:rsidR="00E72F65" w:rsidRDefault="00E72F65" w:rsidP="00FC6757">
      <w:r>
        <w:rPr>
          <w:noProof/>
        </w:rPr>
        <w:lastRenderedPageBreak/>
        <mc:AlternateContent>
          <mc:Choice Requires="wps">
            <w:drawing>
              <wp:inline distT="0" distB="0" distL="0" distR="0" wp14:anchorId="658FA00A" wp14:editId="3F8B772D">
                <wp:extent cx="5759450" cy="0"/>
                <wp:effectExtent l="0" t="25400" r="31750" b="38100"/>
                <wp:docPr id="20" name="Connettore 1 20"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E2C7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45557AAC" id="Connettore 1 20"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shwqGgIAAH0EAAAOAAAAZHJzL2Uyb0RvYy54bWysVE2P0zAQvSPxHywjcaNpA8uyoelq6bZc&#10;EK12i7RX1540lvwR2aZJ//2OnTTLlwAhLo5nPO/NzPM48+tOK3IE56U1JZ1NppSA4VZIcyjpl936&#10;1TtKfGBGMGUNlPQEnl4vnj+bt00Bua2tEuAIkhhftE1J6xCaIss8r0EzP7ENGDysrNMsoOkOmXCs&#10;RXatsnw6fZu11onGWQ7eo/e2P6SLxF9VwMOmqjwEokqKtYW0urTu45ot5qw4ONbUkg9lsH+oQjNp&#10;MOlIdcsCI1+d/IlKS+6st1WYcKszW1WSQ+oBu5lNf+jmvmYNpF5QHN+MMvn/R8s/H7eOSFHSHOUx&#10;TOMdLa0xEIJ1QGYkugV4jprd727udmSzJrvVw4582Dy8fNHdvI8Sto0vkGlptm6wfLN1UY+ucjp+&#10;sVPSJdlPo+zQBcLReXF5cfXmAvPw81n2BGycDx/BahI3JVXSREVYwY6ffMBkGHoOiW5lSBsZZ8gX&#10;bW+VFGupVDLcYb9UjhwZTsMqX14ur2L1SPFdWA1MrIwg4dSgGgbnlkZSDYISBTjmcYc4VgQm1d9E&#10;YgZlMFHUqVcm7cJJQV/0HVR4CajF677qOP4wlso4BxPyoVZlMDrCKmxrBA7t/g44xEcopKcxgvM/&#10;Zx0RKbM1YQRraaz7FUHoZkPJVR9/VqDvO0qwt+KUZiZJgzOebmN4j/ERfWsn+NNfY/EIAAD//wMA&#10;UEsDBBQABgAIAAAAIQD3Vi1d2gAAAAIBAAAPAAAAZHJzL2Rvd25yZXYueG1sTI9Na8JAEIbvhf6H&#10;ZQq91Y051BizEfsFxYJF66HHTXaahGZnQ3aN6b/v6EUvAw/v8M4z2XK0rRiw940jBdNJBAKpdKah&#10;SsH+6+0hAeGDJqNbR6jgDz0s89ubTKfGHWmLwy5UgkvIp1pBHUKXSunLGq32E9chcfbjeqsDY19J&#10;0+sjl9tWxlH0KK1uiC/UusPnGsvf3cEq2EyL93j2uv6YJy+fCa6+n4a42Sp1fzeuFiACjuGyDCd9&#10;VoecnQp3IONFq4AfCefJ2TyaMRYnlHkmr9XzfwAAAP//AwBQSwECLQAUAAYACAAAACEAtoM4kv4A&#10;AADhAQAAEwAAAAAAAAAAAAAAAAAAAAAAW0NvbnRlbnRfVHlwZXNdLnhtbFBLAQItABQABgAIAAAA&#10;IQA4/SH/1gAAAJQBAAALAAAAAAAAAAAAAAAAAC8BAABfcmVscy8ucmVsc1BLAQItABQABgAIAAAA&#10;IQBushwqGgIAAH0EAAAOAAAAAAAAAAAAAAAAAC4CAABkcnMvZTJvRG9jLnhtbFBLAQItABQABgAI&#10;AAAAIQD3Vi1d2gAAAAIBAAAPAAAAAAAAAAAAAAAAAHQEAABkcnMvZG93bnJldi54bWxQSwUGAAAA&#10;AAQABADzAAAAewUAAAAA&#10;" strokecolor="#e2c7c9" strokeweight="4.5pt">
                <v:stroke joinstyle="miter"/>
                <w10:anchorlock/>
              </v:line>
            </w:pict>
          </mc:Fallback>
        </mc:AlternateContent>
      </w:r>
    </w:p>
    <w:p w14:paraId="094B032C" w14:textId="77777777" w:rsidR="00E72F65" w:rsidRPr="003445E9" w:rsidRDefault="00E72F65" w:rsidP="008C545C">
      <w:pPr>
        <w:pStyle w:val="Titolo5"/>
      </w:pPr>
      <w:r w:rsidRPr="003445E9">
        <w:t>Juukan Gorge</w:t>
      </w:r>
    </w:p>
    <w:p w14:paraId="1DC55221" w14:textId="77777777" w:rsidR="00E72F65" w:rsidRPr="003445E9" w:rsidRDefault="00E72F65">
      <w:r w:rsidRPr="003445E9">
        <w:t>In 2020, Rio Tinto blew up 46,000 year-old Juukan Gorge rock shelters in the Pilbara region of Western Australia. The destruction of the Aboriginal heritage sites drew extensive domestic and global attention and has highlighted the need for corporate, cultural and legislative change. There was also significant pressure and scrutiny from investors, ultimately leading to the resignation of the CEO and two senior executives.</w:t>
      </w:r>
      <w:r w:rsidRPr="008C545C">
        <w:rPr>
          <w:rStyle w:val="Rimandonotadichiusura"/>
        </w:rPr>
        <w:endnoteReference w:id="63"/>
      </w:r>
    </w:p>
    <w:p w14:paraId="35EC76BC" w14:textId="77777777" w:rsidR="00E72F65" w:rsidRDefault="00E72F65">
      <w:pPr>
        <w:rPr>
          <w:rFonts w:cs="Open Sans"/>
          <w:sz w:val="22"/>
          <w:szCs w:val="22"/>
        </w:rPr>
      </w:pPr>
      <w:r w:rsidRPr="003445E9">
        <w:t>Following the incident and extensive public outcry, the Joint Standing Committee on Northern Australia launched an inquiry into how the destruction of the caves came about, the processes that failed to protect the site, the impacts on Traditional Owners, and the legislative changes required to prevent such incidents from recurring.</w:t>
      </w:r>
      <w:r w:rsidRPr="008C545C">
        <w:rPr>
          <w:rStyle w:val="Rimandonotadichiusura"/>
        </w:rPr>
        <w:endnoteReference w:id="64"/>
      </w:r>
      <w:r w:rsidRPr="00312218">
        <w:t xml:space="preserve"> Although the Committee’s final report remains pending, the Committee has found that, based on the evidence received to date, the legal framework for the protection of Aboriginal heritage in Australia remains inadequate</w:t>
      </w:r>
      <w:r w:rsidRPr="008C545C">
        <w:rPr>
          <w:rStyle w:val="Rimandonotadichiusura"/>
        </w:rPr>
        <w:endnoteReference w:id="65"/>
      </w:r>
      <w:r w:rsidRPr="00312218">
        <w:t xml:space="preserve"> and without ‘government and industry action, indigenous heritage will continue to be at risk’.</w:t>
      </w:r>
      <w:r w:rsidRPr="008C545C">
        <w:rPr>
          <w:rStyle w:val="Rimandonotadichiusura"/>
        </w:rPr>
        <w:endnoteReference w:id="66"/>
      </w:r>
      <w:r>
        <w:rPr>
          <w:rFonts w:cs="Open Sans"/>
          <w:sz w:val="22"/>
          <w:szCs w:val="22"/>
        </w:rPr>
        <w:t xml:space="preserve"> </w:t>
      </w:r>
    </w:p>
    <w:p w14:paraId="4BED6B8F" w14:textId="1AD40207" w:rsidR="00372E76" w:rsidRPr="00372E76" w:rsidRDefault="00E72F65" w:rsidP="00372E76">
      <w:r>
        <w:rPr>
          <w:noProof/>
        </w:rPr>
        <mc:AlternateContent>
          <mc:Choice Requires="wps">
            <w:drawing>
              <wp:inline distT="0" distB="0" distL="0" distR="0" wp14:anchorId="525E8EC6" wp14:editId="1F6FC9AB">
                <wp:extent cx="5759450" cy="0"/>
                <wp:effectExtent l="0" t="25400" r="31750" b="38100"/>
                <wp:docPr id="22" name="Connettore 1 22"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E2C7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25F0C9B9" id="Connettore 1 22"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aLKGAIAAHsEAAAOAAAAZHJzL2Uyb0RvYy54bWysVE2P0zAQvSPxHywjcaNpA8uyoekK+sEF&#10;bSso0l5dZ9xYcmzLNk3673fspFm+BAhxcTzjeW9mnseZ33aNIidwXhpd0tlkSglobiqpjyX9st+8&#10;eEOJD0xXTBkNJT2Dp7eLp0/mrS0gN7VRFTiCJNoXrS1pHYItsszzGhrmJ8aCxkNhXMMCmu6YVY61&#10;yN6oLJ9OX2etcZV1hoP36F31h3SR+IUAHrZCeAhElRRrC2l1aT3ENVvMWXF0zNaSD2Wwf6iiYVJj&#10;0pFqxQIjX538iaqR3BlvRJhw02RGCMkh9YDdzKY/dPO5ZhZSLyiOt6NM/v/R8rvTzhFZlTTPKdGs&#10;wTtaGq0hBOOAzEh0V+A5ara+W5HthuzX93vyfnv//Fn37m0UsLW+QJ6l3rnB8nbnohqdcE38Yp+k&#10;S6KfR9GhC4Sj8+r66ubVFd4Nv5xlj0DrfPgApiFxU1IlddSDFez00QdMhqGXkOhWmrSRcYZ80fZG&#10;yWojlUqGOx6WypETw1lY58vr5U2sHim+C6uBVWtdkXC2qIXGqaWRtIGKEgU45HGHOFYEJtXfRGIG&#10;pTFR1KlXJu3CWUFf9CcQeAWoxcu+6jj8MJbKOAcd8qFWpTE6wgS2NQKHdn8HHOIjFNLDGMH5n7OO&#10;iJTZ6DCCG6mN+xVB6GZDyaKPvyjQ9x0lOJjqnGYmSYMTnm5jeI3xCX1rJ/jjP2PxAAAA//8DAFBL&#10;AwQUAAYACAAAACEA91YtXdoAAAACAQAADwAAAGRycy9kb3ducmV2LnhtbEyPTWvCQBCG74X+h2UK&#10;vdWNOdQYsxH7BcWCReuhx012moRmZ0N2jem/7+hFLwMP7/DOM9lytK0YsPeNIwXTSQQCqXSmoUrB&#10;/uvtIQHhgyajW0eo4A89LPPbm0ynxh1pi8MuVIJLyKdaQR1Cl0rpyxqt9hPXIXH243qrA2NfSdPr&#10;I5fbVsZR9Citbogv1LrD5xrL393BKthMi/d49rr+mCcvnwmuvp+GuNkqdX83rhYgAo7hsgwnfVaH&#10;nJ0KdyDjRauAHwnnydk8mjEWJ5R5Jq/V838AAAD//wMAUEsBAi0AFAAGAAgAAAAhALaDOJL+AAAA&#10;4QEAABMAAAAAAAAAAAAAAAAAAAAAAFtDb250ZW50X1R5cGVzXS54bWxQSwECLQAUAAYACAAAACEA&#10;OP0h/9YAAACUAQAACwAAAAAAAAAAAAAAAAAvAQAAX3JlbHMvLnJlbHNQSwECLQAUAAYACAAAACEA&#10;FP2iyhgCAAB7BAAADgAAAAAAAAAAAAAAAAAuAgAAZHJzL2Uyb0RvYy54bWxQSwECLQAUAAYACAAA&#10;ACEA91YtXdoAAAACAQAADwAAAAAAAAAAAAAAAAByBAAAZHJzL2Rvd25yZXYueG1sUEsFBgAAAAAE&#10;AAQA8wAAAHkFAAAAAA==&#10;" strokecolor="#e2c7c9" strokeweight="4.5pt">
                <v:stroke joinstyle="miter"/>
                <w10:anchorlock/>
              </v:line>
            </w:pict>
          </mc:Fallback>
        </mc:AlternateContent>
      </w:r>
    </w:p>
    <w:p w14:paraId="612AA151" w14:textId="667C5C4A" w:rsidR="00F83229" w:rsidRDefault="00F83229" w:rsidP="00AC38C1">
      <w:pPr>
        <w:pStyle w:val="Titolo3"/>
      </w:pPr>
      <w:bookmarkStart w:id="52" w:name="_Toc83153503"/>
      <w:r>
        <w:t>The long road to securing land justice in Australia</w:t>
      </w:r>
      <w:bookmarkEnd w:id="52"/>
    </w:p>
    <w:p w14:paraId="3B7B8C8C" w14:textId="1791014E" w:rsidR="00F83229" w:rsidRDefault="00F83229" w:rsidP="00FC6757">
      <w:r>
        <w:t xml:space="preserve">Unfortunately, Juukan Gorge is not an anomaly. There are many examples, including some </w:t>
      </w:r>
      <w:r w:rsidR="008F2E7E">
        <w:t>later examples</w:t>
      </w:r>
      <w:r>
        <w:t xml:space="preserve"> where companies have failed to engage in meaningful human rights due diligence processes and obtain free, prior and informed consent before permanently destroying culturally significant sites.</w:t>
      </w:r>
      <w:r w:rsidRPr="00282292">
        <w:rPr>
          <w:rStyle w:val="Rimandonotadichiusura"/>
        </w:rPr>
        <w:endnoteReference w:id="67"/>
      </w:r>
      <w:r>
        <w:t xml:space="preserve"> Moreover, access to justice and compensation for land dispossession is a key area of ‘unfinished business’ that remains unresolved for Aboriginal and Torres Strait Islander peoples.</w:t>
      </w:r>
      <w:r w:rsidRPr="00282292">
        <w:rPr>
          <w:rStyle w:val="Rimandonotadichiusura"/>
        </w:rPr>
        <w:endnoteReference w:id="68"/>
      </w:r>
      <w:r>
        <w:t xml:space="preserve"> Australia’s performance in this area has also been scrutinised at the international level</w:t>
      </w:r>
      <w:r w:rsidR="000617C2">
        <w:t>,</w:t>
      </w:r>
      <w:r>
        <w:t xml:space="preserve"> with the UN Committee on the Elimination of Racial Discrimination expressing concerns about the lack of free, prior and informed consent in relation to extractive and development projects in Australia.</w:t>
      </w:r>
      <w:r w:rsidRPr="00282292">
        <w:rPr>
          <w:rStyle w:val="Rimandonotadichiusura"/>
        </w:rPr>
        <w:endnoteReference w:id="69"/>
      </w:r>
      <w:r>
        <w:t xml:space="preserve"> </w:t>
      </w:r>
    </w:p>
    <w:p w14:paraId="0DCBB4D3" w14:textId="77777777" w:rsidR="00F83229" w:rsidRDefault="00F83229" w:rsidP="00FC6757">
      <w:r>
        <w:lastRenderedPageBreak/>
        <w:t>Beyond the failings of companies to engage in effective due diligence processes, there are many challenges associated with the legal regime related to land rights and native title. Despite the growing domestic and international recognition of the need for free, prior and informed consent, it is not yet effectively embedded into Australian law.</w:t>
      </w:r>
    </w:p>
    <w:p w14:paraId="5AE4AD96" w14:textId="6C305547" w:rsidR="00F83229" w:rsidRDefault="00F83229" w:rsidP="00FC6757">
      <w:r>
        <w:t xml:space="preserve">The </w:t>
      </w:r>
      <w:r>
        <w:rPr>
          <w:i/>
        </w:rPr>
        <w:t>Native Title Act 1993</w:t>
      </w:r>
      <w:r>
        <w:t xml:space="preserve"> (Cth) is the legal avenue to recognise native title in Australia and to regulate the interaction between native title rights and interests and other interests.</w:t>
      </w:r>
      <w:r w:rsidRPr="00282292">
        <w:rPr>
          <w:rStyle w:val="Rimandonotadichiusura"/>
        </w:rPr>
        <w:endnoteReference w:id="70"/>
      </w:r>
      <w:r>
        <w:t xml:space="preserve"> Yet a number of barriers exist that impede First Nations peoples in Australia from realising benefits from the native title regime. These include: the overly high burden of proof required to prove connection to country; the significant power imbalance enshrined in the </w:t>
      </w:r>
      <w:r w:rsidRPr="00282292">
        <w:rPr>
          <w:rStyle w:val="Enfasicorsivo"/>
        </w:rPr>
        <w:t>Native Title Act 1993</w:t>
      </w:r>
      <w:r>
        <w:t xml:space="preserve"> (Cth) when it comes to negotiating acts by third parties on native title land; a lack of knowledge (among all parties) of native title rights (and interactions between native title rights and rights in other state and territory-based land rights regimes); the complexity of funding arrangements and lack of resources for claiming native title; and the lack of resources to manage land held under native title and to negotiate with third parties regarding acts on that land.</w:t>
      </w:r>
      <w:r w:rsidRPr="00282292">
        <w:rPr>
          <w:rStyle w:val="Rimandonotadichiusura"/>
        </w:rPr>
        <w:endnoteReference w:id="71"/>
      </w:r>
      <w:r>
        <w:t xml:space="preserve"> Furthermore, the system is highly complex and technical in nature with multiple legislative regimes relevant to native title and related claims and negotiations at the federal, state and territory levels, including land rights regimes as well as heritage laws and the laws relating to corporations and trusts.</w:t>
      </w:r>
      <w:r w:rsidRPr="00282292">
        <w:rPr>
          <w:rStyle w:val="Rimandonotadichiusura"/>
        </w:rPr>
        <w:endnoteReference w:id="72"/>
      </w:r>
      <w:r>
        <w:t xml:space="preserve"> The native title system can also be socially destructive, causing or exacerbating tensions and lateral violence within communities.</w:t>
      </w:r>
      <w:r w:rsidRPr="00282292">
        <w:rPr>
          <w:rStyle w:val="Rimandonotadichiusura"/>
        </w:rPr>
        <w:endnoteReference w:id="73"/>
      </w:r>
    </w:p>
    <w:p w14:paraId="11E43068" w14:textId="77777777" w:rsidR="00F83229" w:rsidRDefault="00F83229" w:rsidP="00AC38C1">
      <w:pPr>
        <w:pStyle w:val="Titolo3"/>
      </w:pPr>
      <w:bookmarkStart w:id="53" w:name="_Toc83153504"/>
      <w:r>
        <w:t>Catalysts for change</w:t>
      </w:r>
      <w:bookmarkEnd w:id="53"/>
    </w:p>
    <w:p w14:paraId="7A21C23F" w14:textId="2DA1D431" w:rsidR="00F83229" w:rsidRPr="005B1779" w:rsidRDefault="00F83229" w:rsidP="00FC6757">
      <w:r>
        <w:t>Despite the overall lack of progress in this area, interviewees highlighted that there are a number of emerging drivers of positive change. For example, Reconciliation Action Plans have provided a platform within the corporate sector to discuss and foster reconciliation</w:t>
      </w:r>
      <w:r w:rsidR="00A353DC">
        <w:t>,</w:t>
      </w:r>
      <w:r>
        <w:t xml:space="preserve"> but also increase the understanding of human rights more broadly. However, there is always a danger of such plans being used for ‘greenwashing’ and the avoidance of substantive action. The action taken by Reconciliation Australia to remove companies from its Elevate Action Plan Program may be a useful accountability tool.</w:t>
      </w:r>
      <w:r w:rsidRPr="00282292">
        <w:rPr>
          <w:rStyle w:val="Rimandonotadichiusura"/>
        </w:rPr>
        <w:endnoteReference w:id="74"/>
      </w:r>
      <w:r>
        <w:t xml:space="preserve"> The increasing rise in investor action on indigenous consent and land is also a positive development,</w:t>
      </w:r>
      <w:r w:rsidRPr="00282292">
        <w:rPr>
          <w:rStyle w:val="Rimandonotadichiusura"/>
        </w:rPr>
        <w:endnoteReference w:id="75"/>
      </w:r>
      <w:r>
        <w:t xml:space="preserve"> along with a growing collaboration between investors with community groups and </w:t>
      </w:r>
      <w:r w:rsidRPr="005B1779">
        <w:t>Aboriginal leaders.</w:t>
      </w:r>
      <w:r w:rsidRPr="00282292">
        <w:rPr>
          <w:rStyle w:val="Rimandonotadichiusura"/>
        </w:rPr>
        <w:endnoteReference w:id="76"/>
      </w:r>
      <w:r w:rsidRPr="005B1779">
        <w:t xml:space="preserve"> Another welcome development has been the corporate support from a range of major Australian businesses for </w:t>
      </w:r>
      <w:r w:rsidR="002E6EEA" w:rsidRPr="005B1779">
        <w:t xml:space="preserve">the </w:t>
      </w:r>
      <w:r w:rsidRPr="005B1779">
        <w:t>Uluru Statement from the Heart, and its call for implementation of a constitutional voice, treaty and truth-telling processes.</w:t>
      </w:r>
      <w:r w:rsidRPr="00282292">
        <w:rPr>
          <w:rStyle w:val="Rimandonotadichiusura"/>
        </w:rPr>
        <w:endnoteReference w:id="77"/>
      </w:r>
    </w:p>
    <w:p w14:paraId="7C25DB20" w14:textId="77777777" w:rsidR="00F83229" w:rsidRPr="005B1779" w:rsidRDefault="00F83229" w:rsidP="00AC38C1">
      <w:pPr>
        <w:pStyle w:val="Titolo3"/>
      </w:pPr>
      <w:bookmarkStart w:id="54" w:name="_Toc83153505"/>
      <w:r w:rsidRPr="005B1779">
        <w:lastRenderedPageBreak/>
        <w:t>A need for greater action</w:t>
      </w:r>
      <w:bookmarkEnd w:id="54"/>
    </w:p>
    <w:p w14:paraId="53545EB9" w14:textId="398CB771" w:rsidR="00F83229" w:rsidRDefault="00F83229" w:rsidP="00FC6757">
      <w:r w:rsidRPr="005B1779">
        <w:t>2022 marks the 30</w:t>
      </w:r>
      <w:r w:rsidRPr="00282292">
        <w:rPr>
          <w:rStyle w:val="Rimandonotadichiusura"/>
        </w:rPr>
        <w:t>th</w:t>
      </w:r>
      <w:r w:rsidRPr="005B1779">
        <w:t xml:space="preserve"> anniversary of the landmark Mabo decision which </w:t>
      </w:r>
      <w:r w:rsidR="00A65050" w:rsidRPr="005B1779">
        <w:t>held</w:t>
      </w:r>
      <w:r w:rsidR="00A65050" w:rsidRPr="005B1779">
        <w:rPr>
          <w:color w:val="222222"/>
          <w:shd w:val="clear" w:color="auto" w:fill="FFFFFF"/>
        </w:rPr>
        <w:t> </w:t>
      </w:r>
      <w:r w:rsidR="00321A2E" w:rsidRPr="005B1779">
        <w:rPr>
          <w:color w:val="222222"/>
          <w:shd w:val="clear" w:color="auto" w:fill="FFFFFF"/>
        </w:rPr>
        <w:t xml:space="preserve">that the </w:t>
      </w:r>
      <w:r w:rsidR="00A65050" w:rsidRPr="005B1779">
        <w:rPr>
          <w:color w:val="222222"/>
          <w:shd w:val="clear" w:color="auto" w:fill="FFFFFF"/>
        </w:rPr>
        <w:t>common law of Australia recognise</w:t>
      </w:r>
      <w:r w:rsidR="00732E3D" w:rsidRPr="005B1779">
        <w:rPr>
          <w:color w:val="222222"/>
          <w:shd w:val="clear" w:color="auto" w:fill="FFFFFF"/>
        </w:rPr>
        <w:t>d</w:t>
      </w:r>
      <w:r w:rsidR="00A65050" w:rsidRPr="005B1779">
        <w:rPr>
          <w:color w:val="222222"/>
          <w:shd w:val="clear" w:color="auto" w:fill="FFFFFF"/>
        </w:rPr>
        <w:t xml:space="preserve"> a concept of native title to </w:t>
      </w:r>
      <w:r w:rsidR="00234320" w:rsidRPr="005B1779">
        <w:rPr>
          <w:color w:val="222222"/>
          <w:shd w:val="clear" w:color="auto" w:fill="FFFFFF"/>
        </w:rPr>
        <w:t xml:space="preserve">the traditional </w:t>
      </w:r>
      <w:r w:rsidR="00A65050" w:rsidRPr="005B1779">
        <w:rPr>
          <w:color w:val="222222"/>
          <w:shd w:val="clear" w:color="auto" w:fill="FFFFFF"/>
        </w:rPr>
        <w:t>land</w:t>
      </w:r>
      <w:r w:rsidR="00234320" w:rsidRPr="005B1779">
        <w:rPr>
          <w:color w:val="222222"/>
          <w:shd w:val="clear" w:color="auto" w:fill="FFFFFF"/>
        </w:rPr>
        <w:t>s and waters</w:t>
      </w:r>
      <w:r w:rsidR="00A65050" w:rsidRPr="005B1779">
        <w:t xml:space="preserve"> </w:t>
      </w:r>
      <w:r w:rsidRPr="005B1779">
        <w:t>of Aboriginal and Torres Strait Islander peoples</w:t>
      </w:r>
      <w:r w:rsidR="00A37A74" w:rsidRPr="005B1779">
        <w:t xml:space="preserve"> in Australia</w:t>
      </w:r>
      <w:r w:rsidRPr="005B1779">
        <w:t xml:space="preserve">. </w:t>
      </w:r>
      <w:r w:rsidR="00E3129D" w:rsidRPr="005B1779">
        <w:t xml:space="preserve">It led to the introduction of the </w:t>
      </w:r>
      <w:r w:rsidR="00E3129D" w:rsidRPr="00282292">
        <w:rPr>
          <w:rStyle w:val="Enfasicorsivo"/>
        </w:rPr>
        <w:t xml:space="preserve">Native Title Act </w:t>
      </w:r>
      <w:r w:rsidR="00EF5BD7" w:rsidRPr="00282292">
        <w:rPr>
          <w:rStyle w:val="Enfasicorsivo"/>
        </w:rPr>
        <w:t>1993</w:t>
      </w:r>
      <w:r w:rsidR="00EF5BD7" w:rsidRPr="005B1779">
        <w:t xml:space="preserve"> (Cth).</w:t>
      </w:r>
      <w:r w:rsidRPr="005B1779">
        <w:t xml:space="preserve"> Yet, the realities that many Aboriginal and Torres Strait Islander people face in securing rights </w:t>
      </w:r>
      <w:r w:rsidR="00EF5BD7" w:rsidRPr="005B1779">
        <w:t xml:space="preserve">under the Native Title Act </w:t>
      </w:r>
      <w:r w:rsidRPr="005B1779">
        <w:t>highlight the significant need for greater action by governments and</w:t>
      </w:r>
      <w:r>
        <w:t xml:space="preserve"> business.</w:t>
      </w:r>
    </w:p>
    <w:p w14:paraId="66C2C209" w14:textId="03C0D82F" w:rsidR="00F83229" w:rsidRDefault="00F83229" w:rsidP="00FC6757">
      <w:r>
        <w:t>Although beyond the scope of this report, stakeholders interviewed highlighted that while it is important to address the deficiencies of the native title system, any action in this area must sit within a broader reform agenda that is grounded in voice, treaty and truth. This has also been emphasised by June Oscar AO, Aboriginal and Torres Strait Islander Social Justice Commissioner</w:t>
      </w:r>
      <w:r w:rsidR="00947845">
        <w:t>,</w:t>
      </w:r>
      <w:r>
        <w:t xml:space="preserve"> who states, ‘we cannot reduce native title to a singular focus on land. Native title is a fundamental part of social justice</w:t>
      </w:r>
      <w:r w:rsidR="00947845">
        <w:t xml:space="preserve"> – </w:t>
      </w:r>
      <w:r>
        <w:t>it must sit within a whole of systems reform.’</w:t>
      </w:r>
      <w:r w:rsidRPr="00282292">
        <w:rPr>
          <w:rStyle w:val="Rimandonotadichiusura"/>
        </w:rPr>
        <w:endnoteReference w:id="78"/>
      </w:r>
    </w:p>
    <w:p w14:paraId="589AC383" w14:textId="2F8BC7A4" w:rsidR="00F83229" w:rsidRDefault="00F83229" w:rsidP="00FC6757">
      <w:r>
        <w:t>The interviews highlighted the need for greater education and engagement across the business community around the UNGPs and UNDRIP, particularly the importance of free, prior and informed consent and its practical application. While the role of the extractive sector is critically important in this area, education and awareness raising efforts must go beyond this sector. The UN Global Compact Network Australia has played a leading role in this regard with the development of guidance for Australian businesses on implementing UNDRIP.</w:t>
      </w:r>
      <w:r w:rsidRPr="00282292">
        <w:rPr>
          <w:rStyle w:val="Rimandonotadichiusura"/>
        </w:rPr>
        <w:endnoteReference w:id="79"/>
      </w:r>
    </w:p>
    <w:p w14:paraId="0B803CCE" w14:textId="05E2E140" w:rsidR="00F83229" w:rsidRDefault="00F83229" w:rsidP="006021A0">
      <w:r>
        <w:t>Overall, when compared to some other areas examined in this report, progress in UNGPs implementation in relation to land rights and native title is lagging. Moving forward, both government and business must invest significant resources to ensure greater implementation of the UNGPs in a way that is fully grounded in the key principles of self-determination and free, prior and informed consent.</w:t>
      </w:r>
    </w:p>
    <w:p w14:paraId="6BAE24C5" w14:textId="724BB87D" w:rsidR="00F83229" w:rsidRDefault="00F83229" w:rsidP="00312218">
      <w:r>
        <w:t xml:space="preserve">See the </w:t>
      </w:r>
      <w:r w:rsidRPr="00282292">
        <w:rPr>
          <w:rStyle w:val="Enfasigrassetto"/>
        </w:rPr>
        <w:t>call to action</w:t>
      </w:r>
      <w:r>
        <w:t xml:space="preserve"> for:</w:t>
      </w:r>
    </w:p>
    <w:p w14:paraId="1F9F5F26" w14:textId="4623D57B" w:rsidR="00F83229" w:rsidRDefault="00F83229" w:rsidP="00FD5CC3">
      <w:pPr>
        <w:pStyle w:val="Puntoelenco"/>
      </w:pPr>
      <w:r w:rsidRPr="00FA0C50">
        <w:t>business and investors</w:t>
      </w:r>
      <w:r w:rsidR="00141F15">
        <w:t xml:space="preserve"> –</w:t>
      </w:r>
      <w:r w:rsidRPr="00FA0C50">
        <w:t xml:space="preserve"> </w:t>
      </w:r>
      <w:r>
        <w:t>recommendations 1 (a), (b) and (c)(iii)</w:t>
      </w:r>
    </w:p>
    <w:p w14:paraId="6A06EF8F" w14:textId="6E441D45" w:rsidR="00F83229" w:rsidRPr="006D7528" w:rsidRDefault="00F83229" w:rsidP="00FD5CC3">
      <w:pPr>
        <w:pStyle w:val="Puntoelenco"/>
      </w:pPr>
      <w:r w:rsidRPr="006D7528">
        <w:t>Government</w:t>
      </w:r>
      <w:r w:rsidR="00141F15">
        <w:t xml:space="preserve"> –</w:t>
      </w:r>
      <w:r w:rsidRPr="006D7528">
        <w:t xml:space="preserve"> </w:t>
      </w:r>
      <w:r>
        <w:t>recommendations 3(b) and (c)</w:t>
      </w:r>
    </w:p>
    <w:p w14:paraId="7303EF1C" w14:textId="648BF613" w:rsidR="00F83229" w:rsidRDefault="00F83229" w:rsidP="008471FD">
      <w:pPr>
        <w:pStyle w:val="Titolo2"/>
        <w:rPr>
          <w:rFonts w:cs="Open Sans"/>
        </w:rPr>
      </w:pPr>
      <w:bookmarkStart w:id="55" w:name="_Toc79730327"/>
      <w:bookmarkStart w:id="56" w:name="_Toc79730647"/>
      <w:bookmarkStart w:id="57" w:name="_Toc79730328"/>
      <w:bookmarkStart w:id="58" w:name="_Toc79730648"/>
      <w:bookmarkStart w:id="59" w:name="_Toc79730329"/>
      <w:bookmarkStart w:id="60" w:name="_Toc79730649"/>
      <w:bookmarkStart w:id="61" w:name="_Toc79730330"/>
      <w:bookmarkStart w:id="62" w:name="_Toc79730650"/>
      <w:bookmarkStart w:id="63" w:name="_Toc79730331"/>
      <w:bookmarkStart w:id="64" w:name="_Toc79730651"/>
      <w:bookmarkStart w:id="65" w:name="_Toc79730332"/>
      <w:bookmarkStart w:id="66" w:name="_Toc79730652"/>
      <w:bookmarkStart w:id="67" w:name="_Toc79730333"/>
      <w:bookmarkStart w:id="68" w:name="_Toc79730653"/>
      <w:bookmarkStart w:id="69" w:name="_Toc79730334"/>
      <w:bookmarkStart w:id="70" w:name="_Toc79730654"/>
      <w:bookmarkStart w:id="71" w:name="_Toc79730335"/>
      <w:bookmarkStart w:id="72" w:name="_Toc79730655"/>
      <w:bookmarkStart w:id="73" w:name="_Toc83153506"/>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r w:rsidRPr="60B78B04">
        <w:rPr>
          <w:rFonts w:cs="Open Sans"/>
        </w:rPr>
        <w:lastRenderedPageBreak/>
        <w:t xml:space="preserve">Addressing </w:t>
      </w:r>
      <w:r>
        <w:rPr>
          <w:rFonts w:cs="Open Sans"/>
        </w:rPr>
        <w:t>the</w:t>
      </w:r>
      <w:r w:rsidRPr="60B78B04">
        <w:rPr>
          <w:rFonts w:cs="Open Sans"/>
        </w:rPr>
        <w:t xml:space="preserve"> adverse human rights impacts </w:t>
      </w:r>
      <w:r>
        <w:rPr>
          <w:rFonts w:cs="Open Sans"/>
        </w:rPr>
        <w:t>of climate</w:t>
      </w:r>
      <w:r w:rsidR="00572A2C">
        <w:rPr>
          <w:rFonts w:cs="Open Sans"/>
        </w:rPr>
        <w:t> </w:t>
      </w:r>
      <w:r>
        <w:rPr>
          <w:rFonts w:cs="Open Sans"/>
        </w:rPr>
        <w:t>change</w:t>
      </w:r>
      <w:bookmarkEnd w:id="73"/>
    </w:p>
    <w:p w14:paraId="089C638A" w14:textId="65ED7573" w:rsidR="00F83229" w:rsidRPr="001D21B6" w:rsidRDefault="00F83229" w:rsidP="00F86C68">
      <w:pPr>
        <w:rPr>
          <w:rFonts w:eastAsia="Times New Roman"/>
          <w:lang w:val="en-US" w:eastAsia="en-US"/>
        </w:rPr>
      </w:pPr>
      <w:r w:rsidRPr="001D21B6">
        <w:rPr>
          <w:lang w:val="en-US" w:eastAsia="en-US"/>
        </w:rPr>
        <w:t>The relationship between human rights and climate change is clear</w:t>
      </w:r>
      <w:r w:rsidRPr="00E03673">
        <w:rPr>
          <w:lang w:val="en-US" w:eastAsia="en-US"/>
        </w:rPr>
        <w:t xml:space="preserve">. </w:t>
      </w:r>
      <w:r w:rsidR="00786DCD" w:rsidRPr="00DC20E5">
        <w:rPr>
          <w:lang w:val="en-US" w:eastAsia="en-US"/>
        </w:rPr>
        <w:t>The UN</w:t>
      </w:r>
      <w:r w:rsidR="00FE14FA" w:rsidRPr="00DC20E5">
        <w:rPr>
          <w:lang w:val="en-US" w:eastAsia="en-US"/>
        </w:rPr>
        <w:t xml:space="preserve"> Office of the</w:t>
      </w:r>
      <w:r w:rsidR="00786DCD" w:rsidRPr="00DC20E5">
        <w:rPr>
          <w:lang w:val="en-US" w:eastAsia="en-US"/>
        </w:rPr>
        <w:t xml:space="preserve"> Hi</w:t>
      </w:r>
      <w:r w:rsidR="00FE14FA" w:rsidRPr="00DC20E5">
        <w:rPr>
          <w:lang w:val="en-US" w:eastAsia="en-US"/>
        </w:rPr>
        <w:t>gh</w:t>
      </w:r>
      <w:r w:rsidR="00786DCD" w:rsidRPr="00DC20E5">
        <w:rPr>
          <w:lang w:val="en-US" w:eastAsia="en-US"/>
        </w:rPr>
        <w:t xml:space="preserve"> Commissioner for Human Rights</w:t>
      </w:r>
      <w:r w:rsidR="000A394F">
        <w:rPr>
          <w:lang w:val="en-US" w:eastAsia="en-US"/>
        </w:rPr>
        <w:t xml:space="preserve"> (OHCHR)</w:t>
      </w:r>
      <w:r w:rsidR="00786DCD" w:rsidRPr="00E03673">
        <w:rPr>
          <w:lang w:val="en-US" w:eastAsia="en-US"/>
        </w:rPr>
        <w:t xml:space="preserve"> </w:t>
      </w:r>
      <w:r w:rsidR="00467B8D">
        <w:rPr>
          <w:lang w:val="en-US" w:eastAsia="en-US"/>
        </w:rPr>
        <w:t>highlights</w:t>
      </w:r>
      <w:r w:rsidR="00DC3658" w:rsidRPr="00467B8D">
        <w:rPr>
          <w:lang w:val="en-US" w:eastAsia="en-US"/>
        </w:rPr>
        <w:t xml:space="preserve"> </w:t>
      </w:r>
      <w:r w:rsidR="00933A0B" w:rsidRPr="00E03673">
        <w:rPr>
          <w:lang w:val="en-US" w:eastAsia="en-US"/>
        </w:rPr>
        <w:t>that</w:t>
      </w:r>
      <w:r w:rsidR="007513AA">
        <w:rPr>
          <w:lang w:val="en-US" w:eastAsia="en-US"/>
        </w:rPr>
        <w:t xml:space="preserve"> </w:t>
      </w:r>
      <w:r w:rsidR="00BD58A7" w:rsidRPr="00A82BD9">
        <w:rPr>
          <w:lang w:val="en-US" w:eastAsia="en-US"/>
        </w:rPr>
        <w:t>global</w:t>
      </w:r>
      <w:r w:rsidR="006E0094" w:rsidRPr="00A82BD9">
        <w:rPr>
          <w:lang w:val="en-US" w:eastAsia="en-US"/>
        </w:rPr>
        <w:t>ly rising</w:t>
      </w:r>
      <w:r w:rsidR="00BD58A7" w:rsidRPr="00A82BD9">
        <w:rPr>
          <w:lang w:val="en-US" w:eastAsia="en-US"/>
        </w:rPr>
        <w:t xml:space="preserve"> temperature</w:t>
      </w:r>
      <w:r w:rsidR="006E0094" w:rsidRPr="00A82BD9">
        <w:rPr>
          <w:lang w:val="en-US" w:eastAsia="en-US"/>
        </w:rPr>
        <w:t>s</w:t>
      </w:r>
      <w:r w:rsidR="00BD58A7" w:rsidRPr="00A82BD9">
        <w:rPr>
          <w:lang w:val="en-US" w:eastAsia="en-US"/>
        </w:rPr>
        <w:t xml:space="preserve"> due to</w:t>
      </w:r>
      <w:r w:rsidR="00B2525B" w:rsidRPr="003F1ABA">
        <w:rPr>
          <w:lang w:val="en-US" w:eastAsia="en-US"/>
        </w:rPr>
        <w:t xml:space="preserve"> </w:t>
      </w:r>
      <w:r w:rsidRPr="00FD5CC3">
        <w:t xml:space="preserve">human activity </w:t>
      </w:r>
      <w:r w:rsidR="00BD58A7" w:rsidRPr="00FD5CC3">
        <w:t xml:space="preserve">are </w:t>
      </w:r>
      <w:r w:rsidRPr="00FD5CC3">
        <w:t>contributing to extreme weather events including floods, droughts, heatwaves, cyclones, rising sea levels and biodiversity loss and ecosystem collapse.</w:t>
      </w:r>
      <w:r w:rsidRPr="00FD5CC3">
        <w:rPr>
          <w:rStyle w:val="Rimandonotadichiusura"/>
        </w:rPr>
        <w:endnoteReference w:id="80"/>
      </w:r>
      <w:r w:rsidRPr="001D21B6">
        <w:rPr>
          <w:rFonts w:eastAsia="Times New Roman"/>
          <w:color w:val="000000"/>
          <w:lang w:val="en-US" w:eastAsia="en-US"/>
        </w:rPr>
        <w:t xml:space="preserve"> </w:t>
      </w:r>
      <w:r w:rsidRPr="001D21B6">
        <w:rPr>
          <w:rFonts w:eastAsia="Times New Roman"/>
          <w:lang w:val="en-US" w:eastAsia="en-US"/>
        </w:rPr>
        <w:t xml:space="preserve">The </w:t>
      </w:r>
      <w:r>
        <w:rPr>
          <w:rFonts w:eastAsia="Times New Roman"/>
          <w:lang w:val="en-US" w:eastAsia="en-US"/>
        </w:rPr>
        <w:t xml:space="preserve">2021 report of the </w:t>
      </w:r>
      <w:r w:rsidRPr="001D21B6">
        <w:rPr>
          <w:rFonts w:eastAsia="Times New Roman"/>
          <w:lang w:val="en-US" w:eastAsia="en-US"/>
        </w:rPr>
        <w:t>UN Intergovernmental Panel on Climate Change (IPCC) warned that extreme weather events are increasing in frequency and intensity.</w:t>
      </w:r>
      <w:r w:rsidRPr="00FD5CC3">
        <w:rPr>
          <w:rStyle w:val="Rimandonotadichiusura"/>
        </w:rPr>
        <w:endnoteReference w:id="81"/>
      </w:r>
      <w:r w:rsidRPr="001D21B6">
        <w:rPr>
          <w:rFonts w:eastAsia="Times New Roman"/>
          <w:lang w:val="en-US" w:eastAsia="en-US"/>
        </w:rPr>
        <w:t xml:space="preserve"> </w:t>
      </w:r>
      <w:r w:rsidRPr="00FD5CC3">
        <w:t>The physical impacts of climate change have direct and indirect negative impacts on virtually all human rights</w:t>
      </w:r>
      <w:r w:rsidR="00C672DC" w:rsidRPr="00FD5CC3">
        <w:t>,</w:t>
      </w:r>
      <w:r w:rsidRPr="00FD5CC3">
        <w:t xml:space="preserve"> including the right to life, adequate food, health, water and sanitation, adequate housing, self-determination, and cultural rights.</w:t>
      </w:r>
      <w:r w:rsidRPr="00FD5CC3">
        <w:rPr>
          <w:rStyle w:val="Rimandonotadichiusura"/>
        </w:rPr>
        <w:endnoteReference w:id="82"/>
      </w:r>
      <w:r w:rsidRPr="001D21B6">
        <w:rPr>
          <w:rFonts w:eastAsia="Times New Roman"/>
          <w:color w:val="000000"/>
          <w:lang w:val="en-US" w:eastAsia="en-US"/>
        </w:rPr>
        <w:t xml:space="preserve"> </w:t>
      </w:r>
      <w:r w:rsidRPr="00FD5CC3">
        <w:t>Climate-related human rights impacts are expected to include death, injury, disease, malnutrition, displacement, and loss of livelihood, among other harms, and are already disproportionately affecting the world’s most vulnerable.</w:t>
      </w:r>
      <w:r w:rsidRPr="00FD5CC3">
        <w:rPr>
          <w:rStyle w:val="Rimandonotadichiusura"/>
        </w:rPr>
        <w:endnoteReference w:id="83"/>
      </w:r>
      <w:r w:rsidRPr="00CE6D03">
        <w:rPr>
          <w:rFonts w:eastAsia="Times New Roman"/>
          <w:lang w:val="en-US" w:eastAsia="en-US"/>
        </w:rPr>
        <w:t xml:space="preserve"> </w:t>
      </w:r>
      <w:r w:rsidRPr="00FD5CC3">
        <w:t>The UN Secretary-General has described climate change as ‘the biggest threat to our survival as a species and is already threatening human rights around the world</w:t>
      </w:r>
      <w:r w:rsidR="00D57164" w:rsidRPr="00FD5CC3">
        <w:t>’</w:t>
      </w:r>
      <w:r w:rsidRPr="00FD5CC3">
        <w:t>.</w:t>
      </w:r>
      <w:r w:rsidRPr="00FD5CC3">
        <w:rPr>
          <w:rStyle w:val="Rimandonotadichiusura"/>
        </w:rPr>
        <w:endnoteReference w:id="84"/>
      </w:r>
    </w:p>
    <w:p w14:paraId="7F0F8FE7" w14:textId="6DD341AF" w:rsidR="00F83229" w:rsidRPr="00FD5CC3" w:rsidRDefault="00F83229" w:rsidP="00FD5CC3">
      <w:r w:rsidRPr="00FD5CC3">
        <w:t>Australians have begun to experience increased frequency and severity in extreme weather linked to climate change, including bushfires and extreme heat along with ocean warming with damage to marine ecosystems.</w:t>
      </w:r>
      <w:r w:rsidRPr="00FD5CC3">
        <w:rPr>
          <w:rStyle w:val="Rimandonotadichiusura"/>
        </w:rPr>
        <w:endnoteReference w:id="85"/>
      </w:r>
      <w:r w:rsidRPr="00FD5CC3">
        <w:t xml:space="preserve"> These events </w:t>
      </w:r>
      <w:r w:rsidR="00C74C16" w:rsidRPr="00FD5CC3">
        <w:t>affects</w:t>
      </w:r>
      <w:r w:rsidRPr="00FD5CC3">
        <w:t xml:space="preserve"> Australians’ rights to life, to health and to enjoy and benefit from culture, among others.</w:t>
      </w:r>
      <w:r w:rsidRPr="00FD5CC3">
        <w:rPr>
          <w:rStyle w:val="Rimandonotadichiusura"/>
        </w:rPr>
        <w:endnoteReference w:id="86"/>
      </w:r>
      <w:r w:rsidRPr="00FD5CC3">
        <w:t xml:space="preserve"> It disproportionately affects socially disadvantaged Australians and Aboriginal and Torres Strait Islander people due to their connection with country.</w:t>
      </w:r>
      <w:r w:rsidRPr="00FD5CC3">
        <w:rPr>
          <w:rStyle w:val="Rimandonotadichiusura"/>
        </w:rPr>
        <w:endnoteReference w:id="87"/>
      </w:r>
      <w:r w:rsidRPr="00FD5CC3">
        <w:t xml:space="preserve"> Climate change also poses </w:t>
      </w:r>
      <w:r w:rsidR="001961E3" w:rsidRPr="00FD5CC3">
        <w:t>a</w:t>
      </w:r>
      <w:r w:rsidRPr="00FD5CC3">
        <w:t xml:space="preserve"> </w:t>
      </w:r>
      <w:r w:rsidR="003638EC" w:rsidRPr="00FD5CC3">
        <w:t>serious</w:t>
      </w:r>
      <w:r w:rsidRPr="00FD5CC3">
        <w:t xml:space="preserve"> threat to Australia’s Pacific Island neighbours due to rising sea levels, and is linked to increased modern slavery risks.</w:t>
      </w:r>
      <w:r w:rsidRPr="00FD5CC3">
        <w:rPr>
          <w:rStyle w:val="Rimandonotadichiusura"/>
        </w:rPr>
        <w:endnoteReference w:id="88"/>
      </w:r>
    </w:p>
    <w:p w14:paraId="431B86F4" w14:textId="488F08AC" w:rsidR="00F83229" w:rsidRPr="001D21B6" w:rsidRDefault="002F2714" w:rsidP="00312218">
      <w:pPr>
        <w:rPr>
          <w:lang w:val="en-US" w:eastAsia="en-US"/>
        </w:rPr>
      </w:pPr>
      <w:r w:rsidRPr="003F1ABA">
        <w:rPr>
          <w:lang w:val="en-US" w:eastAsia="en-US"/>
        </w:rPr>
        <w:t>G</w:t>
      </w:r>
      <w:r w:rsidR="00F83229" w:rsidRPr="003F1ABA">
        <w:rPr>
          <w:rFonts w:eastAsia="Times New Roman"/>
          <w:lang w:val="en-US" w:eastAsia="en-US"/>
        </w:rPr>
        <w:t xml:space="preserve">overnment </w:t>
      </w:r>
      <w:r w:rsidR="00F83229" w:rsidRPr="003F1ABA">
        <w:rPr>
          <w:lang w:val="en-US" w:eastAsia="en-US"/>
        </w:rPr>
        <w:t xml:space="preserve">and </w:t>
      </w:r>
      <w:r w:rsidR="00F83229" w:rsidRPr="00A82BD9">
        <w:rPr>
          <w:lang w:val="en-US" w:eastAsia="en-US"/>
        </w:rPr>
        <w:t xml:space="preserve">business responses to climate change </w:t>
      </w:r>
      <w:r w:rsidR="001C2ADE" w:rsidRPr="00A82BD9">
        <w:rPr>
          <w:lang w:val="en-US" w:eastAsia="en-US"/>
        </w:rPr>
        <w:t>tend to be</w:t>
      </w:r>
      <w:r w:rsidR="00F83229" w:rsidRPr="00A82BD9">
        <w:rPr>
          <w:lang w:val="en-US" w:eastAsia="en-US"/>
        </w:rPr>
        <w:t xml:space="preserve"> approached</w:t>
      </w:r>
      <w:r w:rsidR="00532DE5" w:rsidRPr="00A82BD9">
        <w:rPr>
          <w:lang w:val="en-US" w:eastAsia="en-US"/>
        </w:rPr>
        <w:t xml:space="preserve"> primarily</w:t>
      </w:r>
      <w:r w:rsidR="00F83229" w:rsidRPr="00A82BD9">
        <w:rPr>
          <w:lang w:val="en-US" w:eastAsia="en-US"/>
        </w:rPr>
        <w:t xml:space="preserve"> through an environmental or economic lens</w:t>
      </w:r>
      <w:r w:rsidR="00532DE5" w:rsidRPr="003F1ABA">
        <w:rPr>
          <w:lang w:val="en-US" w:eastAsia="en-US"/>
        </w:rPr>
        <w:t>,</w:t>
      </w:r>
      <w:r w:rsidRPr="00AC5D64">
        <w:rPr>
          <w:lang w:val="en-US" w:eastAsia="en-US"/>
        </w:rPr>
        <w:t xml:space="preserve"> however</w:t>
      </w:r>
      <w:r w:rsidR="00532DE5" w:rsidRPr="00AC5D64">
        <w:rPr>
          <w:lang w:val="en-US" w:eastAsia="en-US"/>
        </w:rPr>
        <w:t xml:space="preserve"> </w:t>
      </w:r>
      <w:r w:rsidRPr="00AC5D64">
        <w:rPr>
          <w:lang w:val="en-US" w:eastAsia="en-US"/>
        </w:rPr>
        <w:t>given the</w:t>
      </w:r>
      <w:r w:rsidR="00342CF0" w:rsidRPr="003F1ABA">
        <w:rPr>
          <w:lang w:val="en-US" w:eastAsia="en-US"/>
        </w:rPr>
        <w:t xml:space="preserve"> significant</w:t>
      </w:r>
      <w:r w:rsidRPr="003F1ABA">
        <w:rPr>
          <w:lang w:val="en-US" w:eastAsia="en-US"/>
        </w:rPr>
        <w:t xml:space="preserve"> human rights implications of climate change, a</w:t>
      </w:r>
      <w:r w:rsidR="001C2ADE" w:rsidRPr="003F1ABA">
        <w:rPr>
          <w:lang w:val="en-US" w:eastAsia="en-US"/>
        </w:rPr>
        <w:t xml:space="preserve"> </w:t>
      </w:r>
      <w:r w:rsidR="004239D3" w:rsidRPr="003F1ABA">
        <w:rPr>
          <w:lang w:val="en-US" w:eastAsia="en-US"/>
        </w:rPr>
        <w:t xml:space="preserve">wider </w:t>
      </w:r>
      <w:r w:rsidR="00954393" w:rsidRPr="003F1ABA">
        <w:rPr>
          <w:lang w:val="en-US" w:eastAsia="en-US"/>
        </w:rPr>
        <w:t>human rights</w:t>
      </w:r>
      <w:r w:rsidR="001C7BDE">
        <w:rPr>
          <w:lang w:val="en-US" w:eastAsia="en-US"/>
        </w:rPr>
        <w:t xml:space="preserve"> lens</w:t>
      </w:r>
      <w:r w:rsidR="00954393">
        <w:rPr>
          <w:lang w:val="en-US" w:eastAsia="en-US"/>
        </w:rPr>
        <w:t xml:space="preserve"> </w:t>
      </w:r>
      <w:r w:rsidR="00593395">
        <w:rPr>
          <w:lang w:val="en-US" w:eastAsia="en-US"/>
        </w:rPr>
        <w:t>is a</w:t>
      </w:r>
      <w:r w:rsidR="004F3B9E">
        <w:rPr>
          <w:lang w:val="en-US" w:eastAsia="en-US"/>
        </w:rPr>
        <w:t xml:space="preserve">lso </w:t>
      </w:r>
      <w:r w:rsidR="00342CF0">
        <w:rPr>
          <w:lang w:val="en-US" w:eastAsia="en-US"/>
        </w:rPr>
        <w:t>needed</w:t>
      </w:r>
      <w:r w:rsidR="004F3B9E">
        <w:rPr>
          <w:lang w:val="en-US" w:eastAsia="en-US"/>
        </w:rPr>
        <w:t>.</w:t>
      </w:r>
    </w:p>
    <w:p w14:paraId="12150AB2" w14:textId="11CC377A" w:rsidR="00F83229" w:rsidRPr="001E18B8" w:rsidRDefault="00F83229" w:rsidP="00E80C0E">
      <w:pPr>
        <w:pStyle w:val="Titolo3"/>
        <w:rPr>
          <w:lang w:val="en-US" w:eastAsia="en-US"/>
        </w:rPr>
      </w:pPr>
      <w:bookmarkStart w:id="74" w:name="_Toc83153507"/>
      <w:r w:rsidRPr="001E18B8">
        <w:rPr>
          <w:lang w:val="en-GB" w:eastAsia="en-US"/>
        </w:rPr>
        <w:lastRenderedPageBreak/>
        <w:t>Climate</w:t>
      </w:r>
      <w:r w:rsidRPr="001E18B8">
        <w:rPr>
          <w:lang w:val="en-US" w:eastAsia="en-US"/>
        </w:rPr>
        <w:t xml:space="preserve"> change, global targets and a just transition</w:t>
      </w:r>
      <w:bookmarkEnd w:id="74"/>
    </w:p>
    <w:p w14:paraId="4C481027" w14:textId="2E4A390C" w:rsidR="00F83229" w:rsidRPr="00FD5CC3" w:rsidRDefault="00F83229" w:rsidP="00FD5CC3">
      <w:r w:rsidRPr="00FD5CC3">
        <w:t>Urgent concerted action from governments and business is required to address climate change and its human rights impacts. The 2015 Paris Agreement, adopted by 196 countries including Australia, aims to limit global warming to well below 2°C, and preferably to 1.5°C compared to pre-industrial levels.</w:t>
      </w:r>
      <w:r w:rsidRPr="00FD5CC3">
        <w:rPr>
          <w:rStyle w:val="Rimandonotadichiusura"/>
        </w:rPr>
        <w:endnoteReference w:id="89"/>
      </w:r>
      <w:r w:rsidRPr="00FD5CC3">
        <w:t xml:space="preserve"> In 2018, an IPCC report explained that even if global warming is limited to 1.5°C, there will still be significant impacts on the planet and human rights, which are expected to increase considerably in severity with 2°C warming.</w:t>
      </w:r>
      <w:r w:rsidRPr="00FD5CC3">
        <w:rPr>
          <w:rStyle w:val="Rimandonotadichiusura"/>
        </w:rPr>
        <w:endnoteReference w:id="90"/>
      </w:r>
    </w:p>
    <w:p w14:paraId="75DF6BB9" w14:textId="5C19044F" w:rsidR="00267629" w:rsidRDefault="00C55F07" w:rsidP="00FD5CC3">
      <w:r w:rsidRPr="00FD5CC3">
        <w:t>In 2018, the IPCC explained that for there to be a reasonable chance of limiting global temperature rises to 1.5°C, greenhouse gas emissions (emissions) need to be reduced to 45% below 2010 levels by 2030, and reach net-zero by 2050.</w:t>
      </w:r>
      <w:r w:rsidR="006F77AE" w:rsidRPr="00FD5CC3">
        <w:rPr>
          <w:rStyle w:val="Rimandonotadichiusura"/>
        </w:rPr>
        <w:endnoteReference w:id="91"/>
      </w:r>
      <w:r w:rsidR="008A2AFA" w:rsidRPr="00FD5CC3">
        <w:t xml:space="preserve"> </w:t>
      </w:r>
      <w:r w:rsidRPr="00FD5CC3">
        <w:t>The IPCC’s 2021 report warns that, without rapid reductions in emissions, global warming will exceed 1.5°C within the next two decades.</w:t>
      </w:r>
      <w:r w:rsidR="006F77AE" w:rsidRPr="00FD5CC3">
        <w:rPr>
          <w:rStyle w:val="Rimandonotadichiusura"/>
        </w:rPr>
        <w:endnoteReference w:id="92"/>
      </w:r>
      <w:r w:rsidR="008A2AFA" w:rsidRPr="00FD5CC3">
        <w:t xml:space="preserve"> </w:t>
      </w:r>
      <w:r w:rsidRPr="00FD5CC3">
        <w:t>121 countries have committed to net-zero emissions by 2050 or earlier.</w:t>
      </w:r>
      <w:r w:rsidR="006F77AE" w:rsidRPr="00FD5CC3">
        <w:rPr>
          <w:rStyle w:val="Rimandonotadichiusura"/>
        </w:rPr>
        <w:endnoteReference w:id="93"/>
      </w:r>
      <w:r w:rsidR="006F77AE" w:rsidRPr="00FD5CC3">
        <w:t xml:space="preserve"> </w:t>
      </w:r>
      <w:r w:rsidRPr="00FD5CC3">
        <w:t>In May 2021, the International Energy Agency (IEA) reported that there is a ‘narrow’ path to net-zero 2050, which ‘requires all governments to significantly strengthen and then successfully implement their energy and climate policies’ and involves no new fossil fuel projects and significant investment in clean energy technologies, which is ‘fair and inclusive’.</w:t>
      </w:r>
      <w:r w:rsidR="006F77AE" w:rsidRPr="00FD5CC3">
        <w:rPr>
          <w:rStyle w:val="Rimandonotadichiusura"/>
        </w:rPr>
        <w:endnoteReference w:id="94"/>
      </w:r>
      <w:r w:rsidR="008A2AFA" w:rsidRPr="00FD5CC3">
        <w:t xml:space="preserve"> </w:t>
      </w:r>
      <w:r w:rsidRPr="00FD5CC3">
        <w:t>The IEA predicts this will create investment opportunities, millions of jobs and growth in global GDP.</w:t>
      </w:r>
      <w:r w:rsidR="006F77AE" w:rsidRPr="00FD5CC3">
        <w:rPr>
          <w:rStyle w:val="Rimandonotadichiusura"/>
        </w:rPr>
        <w:endnoteReference w:id="95"/>
      </w:r>
    </w:p>
    <w:p w14:paraId="3ECD5519" w14:textId="6F31B13A" w:rsidR="00372E76" w:rsidRDefault="00733A01" w:rsidP="00943A0F">
      <w:pPr>
        <w:keepLines w:val="0"/>
        <w:spacing w:before="0" w:after="0"/>
      </w:pPr>
      <w:r>
        <w:br w:type="page"/>
      </w:r>
    </w:p>
    <w:p w14:paraId="6068F17F" w14:textId="4DA9173B" w:rsidR="00E72F65" w:rsidRPr="00E72F65" w:rsidRDefault="00E72F65" w:rsidP="00E72F65">
      <w:r>
        <w:rPr>
          <w:noProof/>
        </w:rPr>
        <w:lastRenderedPageBreak/>
        <mc:AlternateContent>
          <mc:Choice Requires="wps">
            <w:drawing>
              <wp:inline distT="0" distB="0" distL="0" distR="0" wp14:anchorId="6AED17BC" wp14:editId="16A697E7">
                <wp:extent cx="5759450" cy="0"/>
                <wp:effectExtent l="0" t="25400" r="31750" b="38100"/>
                <wp:docPr id="23" name="Connettore 1 23"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394A5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466BA82B" id="Connettore 1 23"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dX3GwIAAH0EAAAOAAAAZHJzL2Uyb0RvYy54bWysVNuO0zAQfUfiHywj8UbTyxZoaLoq3V1e&#10;EK12i7Svrj1pLPkS2aZJ/56xk2a5CRDixfGM55yZOR5ned1qRU7gvLSmoJPRmBIw3AppjgX9vL97&#10;9ZYSH5gRTFkDBT2Dp9er58+WTZ3D1FZWCXAESYzPm7qgVQh1nmWeV6CZH9kaDB6W1mkW0HTHTDjW&#10;ILtW2XQ8fp011onaWQ7eo/emO6SrxF+WwMO2LD0EogqKtYW0urQe4pqtliw/OlZXkvdlsH+oQjNp&#10;MOlAdcMCI1+c/IlKS+6st2UYcaszW5aSQ+oBu5mMf+jmoWI1pF5QHF8PMvn/R8s/nXaOSFHQ6YwS&#10;wzTe0cYaAyFYB2RColuA56jZw359vyfbO7K/fdyT99vHly/a9bsoYVP7HJk2Zud6y9c7F/VoS6fj&#10;FzslbZL9PMgObSAcnfM388XVHG+HX86yJ2DtfPgAVpO4KaiSJirCcnb66AMmw9BLSHQrQ5rIOEG+&#10;aHurpLiTSiXDHQ8b5ciJ4TTMFlfr+SJWjxTfhVXAxK0RJJxrVMPg3NJIqkFQogDHPO4Qx/LApPqb&#10;SMygDCaKOnXKpF04K+iKvocSLwG1mHVVx/GHoVTGOZgw7WtVBqMjrMS2BmDf7u+AfXyEQnoaA3j6&#10;56wDImW2JgxgLY11vyII7aQvueziLwp0fUcJDlac08wkaXDG02307zE+om/tBH/6a6y+AgAA//8D&#10;AFBLAwQUAAYACAAAACEAjGQH0toAAAACAQAADwAAAGRycy9kb3ducmV2LnhtbEyPwU7DMAyG70i8&#10;Q2QkbizdYANK02lCggOa0Bi77JY2pik0TpVkW/f2eFzYxdKn3/r9uZgPrhN7DLH1pGA8ykAg1d60&#10;1CjYfL7cPICISZPRnSdUcMQI8/LyotC58Qf6wP06NYJLKOZagU2pz6WMtUWn48j3SJx9+eB0YgyN&#10;NEEfuNx1cpJlM+l0S3zB6h6fLdY/651T8Lp6t9X2e9MuF6t0HIe37eTudqrU9dWweAKRcEj/y3DS&#10;Z3Uo2anyOzJRdAr4kfQ3OXvM7hmrE8qykOfq5S8AAAD//wMAUEsBAi0AFAAGAAgAAAAhALaDOJL+&#10;AAAA4QEAABMAAAAAAAAAAAAAAAAAAAAAAFtDb250ZW50X1R5cGVzXS54bWxQSwECLQAUAAYACAAA&#10;ACEAOP0h/9YAAACUAQAACwAAAAAAAAAAAAAAAAAvAQAAX3JlbHMvLnJlbHNQSwECLQAUAAYACAAA&#10;ACEAIaHV9xsCAAB9BAAADgAAAAAAAAAAAAAAAAAuAgAAZHJzL2Uyb0RvYy54bWxQSwECLQAUAAYA&#10;CAAAACEAjGQH0toAAAACAQAADwAAAAAAAAAAAAAAAAB1BAAAZHJzL2Rvd25yZXYueG1sUEsFBgAA&#10;AAAEAAQA8wAAAHwFAAAAAA==&#10;" strokecolor="#394a59" strokeweight="4.5pt">
                <v:stroke joinstyle="miter"/>
                <w10:anchorlock/>
              </v:line>
            </w:pict>
          </mc:Fallback>
        </mc:AlternateContent>
      </w:r>
    </w:p>
    <w:p w14:paraId="075E1217" w14:textId="77777777" w:rsidR="007D1AC1" w:rsidRPr="00312218" w:rsidRDefault="007D1AC1" w:rsidP="00F1231F">
      <w:pPr>
        <w:pStyle w:val="QuoteLarge"/>
      </w:pPr>
      <w:r w:rsidRPr="00312218">
        <w:t>‘The attention of governments, regulators and investors has recently shifted to achieving the ‘stretch’ target under the Paris Agreement, of limiting global warming to 1.5°C above pre-industrial averages, in an effort to limit the worst physical impacts associated with climate change … Already, governments representing more than 70% of the global economy have announced policies to transition their economies to ‘net zero’ by 2050 (including every Australian State and Territory) – in many cases with commitments to halve emissions by 2030 as they work towards the longer-term target. These global emissions reduction commitments are increasingly being applied across adjacent areas of regulation – including tariffs and trade, and capital regulatory requirements.’</w:t>
      </w:r>
    </w:p>
    <w:p w14:paraId="3EE8AF4F" w14:textId="77777777" w:rsidR="007D1AC1" w:rsidRPr="00F1231F" w:rsidRDefault="007D1AC1" w:rsidP="004118B8">
      <w:pPr>
        <w:rPr>
          <w:rStyle w:val="Enfasigrassetto"/>
        </w:rPr>
      </w:pPr>
      <w:r w:rsidRPr="00F1231F">
        <w:rPr>
          <w:rStyle w:val="Enfasigrassetto"/>
        </w:rPr>
        <w:t>Australian Institute of Company Director’s Climate Risk Governance Guide (August 2021) page 7</w:t>
      </w:r>
    </w:p>
    <w:p w14:paraId="3B1194E4" w14:textId="1A0439C4" w:rsidR="00372E76" w:rsidRDefault="007D1AC1" w:rsidP="00E3182B">
      <w:r>
        <w:rPr>
          <w:noProof/>
        </w:rPr>
        <mc:AlternateContent>
          <mc:Choice Requires="wps">
            <w:drawing>
              <wp:inline distT="0" distB="0" distL="0" distR="0" wp14:anchorId="2F28D3D2" wp14:editId="6496474B">
                <wp:extent cx="5759450" cy="0"/>
                <wp:effectExtent l="0" t="25400" r="31750" b="38100"/>
                <wp:docPr id="25" name="Connettore 1 25"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394A5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70383389" id="Connettore 1 25"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KKiIGQIAAHsEAAAOAAAAZHJzL2Uyb0RvYy54bWysVE2P0zAQvSPxHywjcaNpu1ugoelqabtc&#10;0LaCIu3VdcaNJce2bNOk/37HTprlS4AQF8cznvdm5nmcxU1bK3IC56XRBZ2MxpSA5qaU+ljQL/u7&#10;V28p8YHpkimjoaBn8PRm+fzZorE5TE1lVAmOIIn2eWMLWoVg8yzzvIKa+ZGxoPFQGFezgKY7ZqVj&#10;DbLXKpuOx6+zxrjSOsPBe/Suu0O6TPxCAA9bITwEogqKtYW0urQe4potFyw/OmYryfsy2D9UUTOp&#10;MelAtWaBka9O/kRVS+6MNyKMuKkzI4TkkHrAbibjH7r5XDELqRcUx9tBJv//aPn9aeeILAs6nVGi&#10;WY13tDJaQwjGAZmQ6C7Bc9Rsc78m2zuy3zzsyfvtw8sX7e27KGBjfY48K71zveXtzkU1WuHq+MU+&#10;SZtEPw+iQxsIR+fszWx+PcO74Zez7AlonQ8fwNQkbgqqpI56sJydPvqAyTD0EhLdSpMmMk6QL9re&#10;KFneSaWS4Y6HlXLkxHAWrubXt7N5rB4pvgurgJUbXZJwtqiFxqmlkbSGkhIFOORxhziWBybV30Ri&#10;BqUxUdSpUybtwllBV/QnEHgFqMVVV3UcfhhKZZyDDtO+VqUxOsIEtjUA+3Z/B+zjIxTSwxjA0z9n&#10;HRAps9FhANdSG/crgtBO+pJFF39RoOs7SnAw5TnNTJIGJzzdRv8a4xP61k7wp3/G8hEAAP//AwBQ&#10;SwMEFAAGAAgAAAAhAIxkB9LaAAAAAgEAAA8AAABkcnMvZG93bnJldi54bWxMj8FOwzAMhu9IvENk&#10;JG4s3WADStNpQoIDmtAYu+yWNqYpNE6VZFv39nhc2MXSp9/6/bmYD64Tewyx9aRgPMpAINXetNQo&#10;2Hy+3DyAiEmT0Z0nVHDECPPy8qLQufEH+sD9OjWCSyjmWoFNqc+ljLVFp+PI90icffngdGIMjTRB&#10;H7jcdXKSZTPpdEt8weoeny3WP+udU/C6erfV9nvTLherdByHt+3k7naq1PXVsHgCkXBI/8tw0md1&#10;KNmp8jsyUXQK+JH0Nzl7zO4ZqxPKspDn6uUvAAAA//8DAFBLAQItABQABgAIAAAAIQC2gziS/gAA&#10;AOEBAAATAAAAAAAAAAAAAAAAAAAAAABbQ29udGVudF9UeXBlc10ueG1sUEsBAi0AFAAGAAgAAAAh&#10;ADj9If/WAAAAlAEAAAsAAAAAAAAAAAAAAAAALwEAAF9yZWxzLy5yZWxzUEsBAi0AFAAGAAgAAAAh&#10;ABYoqIgZAgAAewQAAA4AAAAAAAAAAAAAAAAALgIAAGRycy9lMm9Eb2MueG1sUEsBAi0AFAAGAAgA&#10;AAAhAIxkB9LaAAAAAgEAAA8AAAAAAAAAAAAAAAAAcwQAAGRycy9kb3ducmV2LnhtbFBLBQYAAAAA&#10;BAAEAPMAAAB6BQAAAAA=&#10;" strokecolor="#394a59" strokeweight="4.5pt">
                <v:stroke joinstyle="miter"/>
                <w10:anchorlock/>
              </v:line>
            </w:pict>
          </mc:Fallback>
        </mc:AlternateContent>
      </w:r>
    </w:p>
    <w:p w14:paraId="6DF7DC17" w14:textId="7439F6D6" w:rsidR="00F83229" w:rsidRPr="00E3182B" w:rsidRDefault="00F83229" w:rsidP="00E3182B">
      <w:r w:rsidRPr="00E3182B">
        <w:t>Alongside the human rights impacts arising in connection with emissions (as well as pollution, deforestation and the like), human rights risks also arise where climate action is not pursued in a rights-respecting manner.</w:t>
      </w:r>
      <w:r w:rsidRPr="00E3182B">
        <w:rPr>
          <w:rStyle w:val="Rimandonotadichiusura"/>
        </w:rPr>
        <w:endnoteReference w:id="96"/>
      </w:r>
      <w:r w:rsidRPr="00E3182B">
        <w:t xml:space="preserve"> The Paris Agreement affirms States’ obligation to respect and promote human rights when taking climate action and the importance of a just transition.</w:t>
      </w:r>
      <w:r w:rsidRPr="00E3182B">
        <w:rPr>
          <w:rStyle w:val="Rimandonotadichiusura"/>
        </w:rPr>
        <w:endnoteReference w:id="97"/>
      </w:r>
      <w:r w:rsidRPr="00E3182B">
        <w:t xml:space="preserve"> A just transition is one that ensures the shift to a low carbon economy is inclusive, eradicates poverty and provides decent work and quality jobs for those affected.</w:t>
      </w:r>
      <w:r w:rsidRPr="00E3182B">
        <w:rPr>
          <w:rStyle w:val="Rimandonotadichiusura"/>
        </w:rPr>
        <w:endnoteReference w:id="98"/>
      </w:r>
      <w:r w:rsidRPr="00E3182B">
        <w:t xml:space="preserve"> Similarly, the SDGs stress the importance of ‘leaving no one behind</w:t>
      </w:r>
      <w:r w:rsidR="008B7945" w:rsidRPr="00E3182B">
        <w:t>’</w:t>
      </w:r>
      <w:r w:rsidRPr="00E3182B">
        <w:t>, including in relation to SDG 13 on climate action.</w:t>
      </w:r>
    </w:p>
    <w:p w14:paraId="58C33FFC" w14:textId="4A675386" w:rsidR="00F83229" w:rsidRPr="001E18B8" w:rsidRDefault="00F83229" w:rsidP="0082770C">
      <w:pPr>
        <w:pStyle w:val="Titolo3"/>
        <w:rPr>
          <w:lang w:val="en-GB" w:eastAsia="en-US"/>
        </w:rPr>
      </w:pPr>
      <w:bookmarkStart w:id="75" w:name="_Toc83153508"/>
      <w:r w:rsidRPr="001E18B8">
        <w:rPr>
          <w:lang w:val="en-GB" w:eastAsia="en-US"/>
        </w:rPr>
        <w:lastRenderedPageBreak/>
        <w:t>UNGPs in the climate change context</w:t>
      </w:r>
      <w:bookmarkEnd w:id="75"/>
    </w:p>
    <w:p w14:paraId="557A9A76" w14:textId="2552D1F8" w:rsidR="00F83229" w:rsidRPr="001D21B6" w:rsidRDefault="00F83229" w:rsidP="00372E76">
      <w:pPr>
        <w:rPr>
          <w:lang w:val="en-US" w:eastAsia="en-US"/>
        </w:rPr>
      </w:pPr>
      <w:r w:rsidRPr="001D21B6">
        <w:rPr>
          <w:lang w:val="en-US" w:eastAsia="en-US"/>
        </w:rPr>
        <w:t>The relationship between business activities, especially those of fossil fuel companies, and climate change is well-established.</w:t>
      </w:r>
      <w:r w:rsidRPr="00E3182B">
        <w:rPr>
          <w:rStyle w:val="Rimandonotadichiusura"/>
        </w:rPr>
        <w:endnoteReference w:id="99"/>
      </w:r>
      <w:r w:rsidRPr="001D21B6">
        <w:rPr>
          <w:rFonts w:eastAsia="Times New Roman"/>
          <w:color w:val="000000"/>
          <w:lang w:val="en-US" w:eastAsia="en-US"/>
        </w:rPr>
        <w:t xml:space="preserve"> </w:t>
      </w:r>
      <w:r w:rsidRPr="001D21B6">
        <w:rPr>
          <w:rFonts w:eastAsia="Times New Roman"/>
          <w:lang w:val="en-US" w:eastAsia="en-US"/>
        </w:rPr>
        <w:t xml:space="preserve">While the UNGPs do not address climate change, the UN Office of the High Commissioner on Human Rights (OHCHR) and the UN Special Rapporteur on Human Rights and Environment (Special Rapporteur) have published commentary confirming the UNGPs apply to </w:t>
      </w:r>
      <w:r w:rsidRPr="001D21B6">
        <w:rPr>
          <w:rFonts w:eastAsia="Times New Roman"/>
          <w:color w:val="000000"/>
          <w:lang w:val="en-US" w:eastAsia="en-US"/>
        </w:rPr>
        <w:t>climate-related human rights harms</w:t>
      </w:r>
      <w:r w:rsidRPr="001D21B6">
        <w:rPr>
          <w:lang w:val="en-US" w:eastAsia="en-US"/>
        </w:rPr>
        <w:t>.</w:t>
      </w:r>
      <w:r w:rsidRPr="00E3182B">
        <w:rPr>
          <w:rStyle w:val="Rimandonotadichiusura"/>
        </w:rPr>
        <w:endnoteReference w:id="100"/>
      </w:r>
    </w:p>
    <w:p w14:paraId="6F521F1B" w14:textId="754DE1CB" w:rsidR="00F83229" w:rsidRPr="007749AC" w:rsidRDefault="00F83229" w:rsidP="007A7E34">
      <w:pPr>
        <w:pStyle w:val="Titolo4"/>
        <w:rPr>
          <w:color w:val="2F5496"/>
          <w:lang w:val="en-GB" w:eastAsia="en-US"/>
        </w:rPr>
      </w:pPr>
      <w:r w:rsidRPr="007749AC">
        <w:rPr>
          <w:lang w:val="en-GB" w:eastAsia="en-US"/>
        </w:rPr>
        <w:t>UNGPs</w:t>
      </w:r>
      <w:r w:rsidR="001133BE">
        <w:rPr>
          <w:lang w:val="en-GB" w:eastAsia="en-US"/>
        </w:rPr>
        <w:t xml:space="preserve"> and</w:t>
      </w:r>
      <w:r w:rsidRPr="007749AC">
        <w:rPr>
          <w:lang w:val="en-GB" w:eastAsia="en-US"/>
        </w:rPr>
        <w:t xml:space="preserve"> expectations of governments</w:t>
      </w:r>
    </w:p>
    <w:p w14:paraId="0461638F" w14:textId="7FB0AF80" w:rsidR="00F83229" w:rsidRPr="007749AC" w:rsidRDefault="00F83229" w:rsidP="007749AC">
      <w:pPr>
        <w:rPr>
          <w:color w:val="2F5496"/>
          <w:lang w:val="en-GB" w:eastAsia="en-US"/>
        </w:rPr>
      </w:pPr>
      <w:r>
        <w:rPr>
          <w:lang w:val="en-GB" w:eastAsia="en-US"/>
        </w:rPr>
        <w:t xml:space="preserve">The UNGPs reiterate </w:t>
      </w:r>
      <w:r w:rsidRPr="00380D9A">
        <w:rPr>
          <w:lang w:val="en-GB" w:eastAsia="en-US"/>
        </w:rPr>
        <w:t>that States have a duty to protect against human rights harms occasioned by businesses, and the OHCHR and the Special Rapporteur have confirmed that this includes climate-related human rights harms.</w:t>
      </w:r>
      <w:r w:rsidRPr="00E3182B">
        <w:rPr>
          <w:rStyle w:val="Rimandonotadichiusura"/>
        </w:rPr>
        <w:endnoteReference w:id="101"/>
      </w:r>
      <w:r w:rsidRPr="00380D9A">
        <w:rPr>
          <w:lang w:val="en-GB" w:eastAsia="en-US"/>
        </w:rPr>
        <w:t xml:space="preserve"> </w:t>
      </w:r>
      <w:r w:rsidR="003554EF">
        <w:rPr>
          <w:lang w:val="en-GB" w:eastAsia="en-US"/>
        </w:rPr>
        <w:t>According to the OHCHR t</w:t>
      </w:r>
      <w:r w:rsidR="003554EF" w:rsidRPr="00380D9A">
        <w:rPr>
          <w:lang w:val="en-GB" w:eastAsia="en-US"/>
        </w:rPr>
        <w:t xml:space="preserve">his </w:t>
      </w:r>
      <w:r w:rsidRPr="00380D9A">
        <w:rPr>
          <w:lang w:val="en-GB" w:eastAsia="en-US"/>
        </w:rPr>
        <w:t>means using a ‘smart mix’ of regulation, law, policy to encourage or require businesses to reduce emissions and take steps to prevent climate-related human rights harms, including transition risks.</w:t>
      </w:r>
      <w:r w:rsidRPr="00E3182B">
        <w:rPr>
          <w:rStyle w:val="Rimandonotadichiusura"/>
        </w:rPr>
        <w:endnoteReference w:id="102"/>
      </w:r>
      <w:r w:rsidRPr="00380D9A">
        <w:rPr>
          <w:lang w:val="en-GB" w:eastAsia="en-US"/>
        </w:rPr>
        <w:t xml:space="preserve"> The OHCHR suggests government action could include incentivising low or zero carbon investments and requiring businesses to: reduce their emissions; disclose their emissions and climate risks and impacts; and conduct human rights and environmental due diligence to prevent, mitigate and remedy their climate-related human rights impacts.</w:t>
      </w:r>
      <w:r w:rsidRPr="00E3182B">
        <w:rPr>
          <w:rStyle w:val="Rimandonotadichiusura"/>
        </w:rPr>
        <w:endnoteReference w:id="103"/>
      </w:r>
      <w:r w:rsidRPr="007749AC">
        <w:rPr>
          <w:lang w:val="en-GB" w:eastAsia="en-US"/>
        </w:rPr>
        <w:t xml:space="preserve"> </w:t>
      </w:r>
    </w:p>
    <w:p w14:paraId="27351C19" w14:textId="165CAE61" w:rsidR="00F83229" w:rsidRPr="008D0F1E" w:rsidRDefault="00F83229" w:rsidP="007A7E34">
      <w:pPr>
        <w:pStyle w:val="Titolo4"/>
        <w:rPr>
          <w:color w:val="2F5496"/>
          <w:lang w:val="en-GB" w:eastAsia="en-US"/>
        </w:rPr>
      </w:pPr>
      <w:r w:rsidRPr="008D0F1E">
        <w:rPr>
          <w:lang w:val="en-GB" w:eastAsia="en-US"/>
        </w:rPr>
        <w:t>UNGPs</w:t>
      </w:r>
      <w:r w:rsidR="001133BE">
        <w:rPr>
          <w:lang w:val="en-GB" w:eastAsia="en-US"/>
        </w:rPr>
        <w:t xml:space="preserve"> and</w:t>
      </w:r>
      <w:r w:rsidRPr="008D0F1E">
        <w:rPr>
          <w:lang w:val="en-GB" w:eastAsia="en-US"/>
        </w:rPr>
        <w:t xml:space="preserve"> expectations of business </w:t>
      </w:r>
    </w:p>
    <w:p w14:paraId="3B83B8EF" w14:textId="490A6D79" w:rsidR="00F83229" w:rsidRPr="001D21B6" w:rsidRDefault="00F83229" w:rsidP="00F86C68">
      <w:pPr>
        <w:rPr>
          <w:rFonts w:eastAsia="MS Gothic"/>
          <w:lang w:val="en-US" w:eastAsia="en-US"/>
        </w:rPr>
      </w:pPr>
      <w:r w:rsidRPr="008D0F1E">
        <w:rPr>
          <w:lang w:val="en-US" w:eastAsia="en-US"/>
        </w:rPr>
        <w:t>The OHCHR has confirmed that under the UNGPs, businesses (including investors) are expected to respect human rights in the context of climate change, including</w:t>
      </w:r>
      <w:r w:rsidRPr="001D21B6">
        <w:rPr>
          <w:lang w:val="en-US" w:eastAsia="en-US"/>
        </w:rPr>
        <w:t xml:space="preserve"> in lobbying activities.</w:t>
      </w:r>
      <w:r w:rsidRPr="00E3182B">
        <w:rPr>
          <w:rStyle w:val="Rimandonotadichiusura"/>
        </w:rPr>
        <w:endnoteReference w:id="104"/>
      </w:r>
      <w:r w:rsidRPr="001D21B6">
        <w:rPr>
          <w:lang w:val="en-US" w:eastAsia="en-US"/>
        </w:rPr>
        <w:t xml:space="preserve"> The UNGPs expect businesses to</w:t>
      </w:r>
      <w:r w:rsidRPr="001D21B6">
        <w:rPr>
          <w:rFonts w:eastAsia="MS Gothic"/>
          <w:lang w:val="en-US" w:eastAsia="en-US"/>
        </w:rPr>
        <w:t xml:space="preserve"> avoid </w:t>
      </w:r>
      <w:r w:rsidRPr="00E3182B">
        <w:rPr>
          <w:rStyle w:val="Enfasicorsivo"/>
        </w:rPr>
        <w:t>causing or contributing</w:t>
      </w:r>
      <w:r w:rsidRPr="001D21B6">
        <w:rPr>
          <w:rFonts w:eastAsia="MS Gothic"/>
          <w:lang w:val="en-US" w:eastAsia="en-US"/>
        </w:rPr>
        <w:t xml:space="preserve"> to human rights harms through their own activities, including</w:t>
      </w:r>
      <w:r>
        <w:rPr>
          <w:rFonts w:eastAsia="MS Gothic"/>
          <w:lang w:val="en-US" w:eastAsia="en-US"/>
        </w:rPr>
        <w:t xml:space="preserve"> </w:t>
      </w:r>
      <w:r w:rsidRPr="001D21B6">
        <w:rPr>
          <w:rFonts w:eastAsia="MS Gothic"/>
          <w:lang w:val="en-US" w:eastAsia="en-US"/>
        </w:rPr>
        <w:t>emissions, toxic wastes, pollution and deforestation.</w:t>
      </w:r>
      <w:r w:rsidRPr="00E3182B">
        <w:rPr>
          <w:rStyle w:val="Rimandonotadichiusura"/>
        </w:rPr>
        <w:endnoteReference w:id="105"/>
      </w:r>
      <w:r w:rsidRPr="001D21B6">
        <w:rPr>
          <w:rFonts w:eastAsia="MS Gothic"/>
          <w:lang w:val="en-US" w:eastAsia="en-US"/>
        </w:rPr>
        <w:t xml:space="preserve"> Business </w:t>
      </w:r>
      <w:r w:rsidRPr="0058738B">
        <w:rPr>
          <w:rFonts w:eastAsia="MS Gothic"/>
          <w:lang w:val="en-US" w:eastAsia="en-US"/>
        </w:rPr>
        <w:t>should also seek to prevent</w:t>
      </w:r>
      <w:r w:rsidRPr="001D21B6">
        <w:rPr>
          <w:rFonts w:eastAsia="MS Gothic"/>
          <w:lang w:val="en-US" w:eastAsia="en-US"/>
        </w:rPr>
        <w:t xml:space="preserve"> or mitigate harms to which they are </w:t>
      </w:r>
      <w:r w:rsidRPr="00E3182B">
        <w:rPr>
          <w:rStyle w:val="Enfasicorsivo"/>
        </w:rPr>
        <w:t>directly linked</w:t>
      </w:r>
      <w:r w:rsidRPr="001D21B6">
        <w:rPr>
          <w:rFonts w:eastAsia="MS Gothic"/>
          <w:lang w:val="en-US" w:eastAsia="en-US"/>
        </w:rPr>
        <w:t>, including though the emissions from their value chain, or linked to an investment.</w:t>
      </w:r>
      <w:r w:rsidRPr="00E3182B">
        <w:rPr>
          <w:rStyle w:val="Rimandonotadichiusura"/>
        </w:rPr>
        <w:endnoteReference w:id="106"/>
      </w:r>
      <w:r w:rsidRPr="001D21B6">
        <w:rPr>
          <w:vertAlign w:val="superscript"/>
          <w:lang w:val="en-US" w:eastAsia="en-US"/>
        </w:rPr>
        <w:t xml:space="preserve"> </w:t>
      </w:r>
      <w:r w:rsidRPr="001D21B6">
        <w:rPr>
          <w:rFonts w:eastAsia="MS Gothic"/>
          <w:lang w:val="en-US" w:eastAsia="en-US"/>
        </w:rPr>
        <w:t>This expectation has parallels with the growing expectation globally that businesses should report on their direct and indirect emissions, including those arising in their supply chains, in line with Task Force on Climate-related Financial Disclosures recommendations.</w:t>
      </w:r>
      <w:r w:rsidRPr="00E3182B">
        <w:rPr>
          <w:rStyle w:val="Rimandonotadichiusura"/>
        </w:rPr>
        <w:endnoteReference w:id="107"/>
      </w:r>
    </w:p>
    <w:p w14:paraId="64A89D9C" w14:textId="4B69D3E8" w:rsidR="00372E76" w:rsidRDefault="00F83229" w:rsidP="008E4777">
      <w:pPr>
        <w:rPr>
          <w:lang w:val="en-US" w:eastAsia="en-US"/>
        </w:rPr>
      </w:pPr>
      <w:r w:rsidRPr="001D21B6">
        <w:rPr>
          <w:rFonts w:eastAsia="MS Gothic"/>
          <w:lang w:val="en-US" w:eastAsia="en-US"/>
        </w:rPr>
        <w:lastRenderedPageBreak/>
        <w:t>The cumulative and transnational nature of climate impacts arising from emissions, and their related individual and collective human rights harms</w:t>
      </w:r>
      <w:r>
        <w:rPr>
          <w:rFonts w:eastAsia="MS Gothic"/>
          <w:lang w:val="en-US" w:eastAsia="en-US"/>
        </w:rPr>
        <w:t>,</w:t>
      </w:r>
      <w:r w:rsidRPr="001D21B6">
        <w:rPr>
          <w:rFonts w:eastAsia="MS Gothic"/>
          <w:lang w:val="en-US" w:eastAsia="en-US"/>
        </w:rPr>
        <w:t xml:space="preserve"> create some complexity in the application of the UNGPs, though attribution science is </w:t>
      </w:r>
      <w:r w:rsidRPr="00FD18A1">
        <w:rPr>
          <w:rFonts w:eastAsia="MS Gothic"/>
          <w:lang w:val="en-US" w:eastAsia="en-US"/>
        </w:rPr>
        <w:t>becoming</w:t>
      </w:r>
      <w:r>
        <w:rPr>
          <w:rFonts w:eastAsia="MS Gothic"/>
          <w:lang w:val="en-US" w:eastAsia="en-US"/>
        </w:rPr>
        <w:t xml:space="preserve"> </w:t>
      </w:r>
      <w:r w:rsidRPr="001D21B6">
        <w:rPr>
          <w:rFonts w:eastAsia="MS Gothic"/>
          <w:lang w:val="en-US" w:eastAsia="en-US"/>
        </w:rPr>
        <w:t>increasingly sophisticated.</w:t>
      </w:r>
      <w:r w:rsidRPr="00E3182B">
        <w:rPr>
          <w:rStyle w:val="Rimandonotadichiusura"/>
        </w:rPr>
        <w:endnoteReference w:id="108"/>
      </w:r>
      <w:r w:rsidRPr="001D21B6">
        <w:rPr>
          <w:rFonts w:eastAsia="MS Gothic"/>
          <w:lang w:val="en-US" w:eastAsia="en-US"/>
        </w:rPr>
        <w:t xml:space="preserve"> This </w:t>
      </w:r>
      <w:r w:rsidRPr="008D0F1E">
        <w:rPr>
          <w:rFonts w:eastAsia="MS Gothic"/>
          <w:lang w:val="en-US" w:eastAsia="en-US"/>
        </w:rPr>
        <w:t>complexity does not mean businesses should delay taking steps to address harms arising from their contributions to climate change and engaging in mitigation and adaption activities in a rights-respecting manner.</w:t>
      </w:r>
      <w:r w:rsidRPr="00E3182B">
        <w:rPr>
          <w:rStyle w:val="Rimandonotadichiusura"/>
        </w:rPr>
        <w:endnoteReference w:id="109"/>
      </w:r>
      <w:r w:rsidRPr="008D0F1E">
        <w:rPr>
          <w:lang w:val="en-US" w:eastAsia="en-US"/>
        </w:rPr>
        <w:t xml:space="preserve"> </w:t>
      </w:r>
      <w:r w:rsidRPr="008D0F1E">
        <w:rPr>
          <w:rFonts w:eastAsia="MS Gothic"/>
          <w:lang w:val="en-US" w:eastAsia="en-US"/>
        </w:rPr>
        <w:t>The OHCHR has also outlined that implementing the UNGPs in the climate context means business should: have a policy commitment to respecting human rights, by mitigating climate change (with specific measures to that end); incorporate climate-related human rights risks into their human rights due diligence; and ensure those impacted have access to remedy.</w:t>
      </w:r>
      <w:r w:rsidRPr="00E3182B">
        <w:rPr>
          <w:rStyle w:val="Rimandonotadichiusura"/>
        </w:rPr>
        <w:endnoteReference w:id="110"/>
      </w:r>
      <w:r w:rsidRPr="008D0F1E">
        <w:rPr>
          <w:lang w:val="en-US" w:eastAsia="en-US"/>
        </w:rPr>
        <w:t xml:space="preserve"> The Special Rapporteur has also said that business responsibilities relating to climate change include </w:t>
      </w:r>
      <w:r w:rsidRPr="008D0F1E">
        <w:rPr>
          <w:rFonts w:eastAsia="MS Gothic"/>
          <w:lang w:val="en-US" w:eastAsia="en-US"/>
        </w:rPr>
        <w:t>reducing their emissions, including from their value chains, and publicly disclosing their emissions and climate</w:t>
      </w:r>
      <w:r w:rsidRPr="001D21B6">
        <w:rPr>
          <w:rFonts w:eastAsia="MS Gothic"/>
          <w:lang w:val="en-US" w:eastAsia="en-US"/>
        </w:rPr>
        <w:t xml:space="preserve"> risks</w:t>
      </w:r>
      <w:r w:rsidRPr="001D21B6">
        <w:rPr>
          <w:lang w:val="en-US" w:eastAsia="en-US"/>
        </w:rPr>
        <w:t>.</w:t>
      </w:r>
      <w:r w:rsidRPr="00E3182B">
        <w:rPr>
          <w:rStyle w:val="Rimandonotadichiusura"/>
        </w:rPr>
        <w:endnoteReference w:id="111"/>
      </w:r>
      <w:r w:rsidRPr="001D21B6">
        <w:rPr>
          <w:rFonts w:eastAsia="MS Gothic"/>
          <w:lang w:val="en-US" w:eastAsia="en-US"/>
        </w:rPr>
        <w:t xml:space="preserve"> These expectations are bolstered by a </w:t>
      </w:r>
      <w:r w:rsidRPr="001D21B6">
        <w:rPr>
          <w:lang w:val="en-US" w:eastAsia="en-US"/>
        </w:rPr>
        <w:t>growing body of climate</w:t>
      </w:r>
      <w:r w:rsidR="005F1522">
        <w:rPr>
          <w:lang w:val="en-US" w:eastAsia="en-US"/>
        </w:rPr>
        <w:t>-related</w:t>
      </w:r>
      <w:r w:rsidRPr="001D21B6">
        <w:rPr>
          <w:lang w:val="en-US" w:eastAsia="en-US"/>
        </w:rPr>
        <w:t xml:space="preserve"> litigation, including on human rights grounds.</w:t>
      </w:r>
      <w:r w:rsidRPr="00E3182B">
        <w:rPr>
          <w:rStyle w:val="Rimandonotadichiusura"/>
        </w:rPr>
        <w:endnoteReference w:id="112"/>
      </w:r>
    </w:p>
    <w:p w14:paraId="74112BB8" w14:textId="56B97E4D" w:rsidR="008E4777" w:rsidRPr="00943A0F" w:rsidRDefault="007D1AC1" w:rsidP="008E4777">
      <w:pPr>
        <w:keepLines w:val="0"/>
        <w:spacing w:before="0" w:after="0"/>
        <w:rPr>
          <w:lang w:val="en-US" w:eastAsia="en-US"/>
        </w:rPr>
      </w:pPr>
      <w:r>
        <w:rPr>
          <w:noProof/>
        </w:rPr>
        <mc:AlternateContent>
          <mc:Choice Requires="wps">
            <w:drawing>
              <wp:inline distT="0" distB="0" distL="0" distR="0" wp14:anchorId="252F3A00" wp14:editId="78775E4A">
                <wp:extent cx="5759450" cy="0"/>
                <wp:effectExtent l="0" t="25400" r="31750" b="38100"/>
                <wp:docPr id="36" name="Connettore 1 36"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7B60AFC1" id="Connettore 1 36"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QW3GwIAAH0EAAAOAAAAZHJzL2Uyb0RvYy54bWysVE2P0zAQvSPxHywjcaNpu+zChqarpd1y&#10;QbTaLdJeXWfcWvKXbNOk/56xk2b5EiDExfGM572ZeR5ndtNqRY7gg7SmopPRmBIw3NbS7Cv6ebt6&#10;9ZaSEJmpmbIGKnqCQG/mz5/NGlfC1B6sqsETJDGhbFxFDzG6sigCP4BmYWQdGDwU1msW0fT7ovas&#10;QXatiul4fFU01tfOWw4hoHfZHdJ55hcCeFwLESASVVGsLebV53WX1mI+Y+XeM3eQvC+D/UMVmkmD&#10;SQeqJYuMfPHyJyotubfBijjiVhdWCMkh94DdTMY/dPNwYA5yLyhOcINM4f/R8k/HjSeyrujFFSWG&#10;abyjhTUGYrQeyIQkdw2Bo2YP29v7LVmvyPbucUverx9fvmhv3yUJGxdKZFqYje+t4DY+6dEKr9MX&#10;OyVtlv00yA5tJBydl28ur19f4u3w81nxBHQ+xA9gNUmbiippkiKsZMePIWIyDD2HJLcypEmME+RL&#10;drBK1iupVDb8frdQnhwZTsNquRovrlP1SPFd2AFYfWdqEk8O1TA4tzSRaqgpUYBjnnaIY2VkUv1N&#10;JGZQBhMlnTpl8i6eFHRF34PAS0AtLrqq0/jDUCrjHEyc9rUqg9EJJrCtAdi3+ztgH5+gkJ/GAJ7+&#10;OeuAyJmtiQNYS2P9rwhiO+lLFl38WYGu7yTBztanPDNZGpzxfBv9e0yP6Fs7w5/+GvOvAAAA//8D&#10;AFBLAwQUAAYACAAAACEAfUw+SdkAAAACAQAADwAAAGRycy9kb3ducmV2LnhtbEyPwUrDQBCG70Lf&#10;YRnBS2k3elAbsylV6MUipVUEb9vsmCxmZ8Pupknf3qmXehn4+Id/vimWo2vFEUO0nhTczjMQSJU3&#10;lmoFH+/r2SOImDQZ3XpCBSeMsCwnV4XOjR9oh8d9qgWXUMy1gialLpcyVg06Hee+Q+Ls2wenE2Oo&#10;pQl64HLXyrssu5dOW+ILje7wpcHqZ987BeGzDxu5fX6t1zZsptPB+revk1I31+PqCUTCMV2W4azP&#10;6lCy08H3ZKJoFfAj6W9ytsgeGA9nlGUh/6uXvwAAAP//AwBQSwECLQAUAAYACAAAACEAtoM4kv4A&#10;AADhAQAAEwAAAAAAAAAAAAAAAAAAAAAAW0NvbnRlbnRfVHlwZXNdLnhtbFBLAQItABQABgAIAAAA&#10;IQA4/SH/1gAAAJQBAAALAAAAAAAAAAAAAAAAAC8BAABfcmVscy8ucmVsc1BLAQItABQABgAIAAAA&#10;IQBR/QW3GwIAAH0EAAAOAAAAAAAAAAAAAAAAAC4CAABkcnMvZTJvRG9jLnhtbFBLAQItABQABgAI&#10;AAAAIQB9TD5J2QAAAAIBAAAPAAAAAAAAAAAAAAAAAHUEAABkcnMvZG93bnJldi54bWxQSwUGAAAA&#10;AAQABADzAAAAewUAAAAA&#10;" strokecolor="#fdf0c9" strokeweight="4.5pt">
                <v:stroke joinstyle="miter"/>
                <w10:anchorlock/>
              </v:line>
            </w:pict>
          </mc:Fallback>
        </mc:AlternateContent>
      </w:r>
    </w:p>
    <w:p w14:paraId="799F41FE" w14:textId="4D358A2C" w:rsidR="00B3446E" w:rsidRDefault="00B3446E" w:rsidP="0085121A">
      <w:pPr>
        <w:rPr>
          <w:rStyle w:val="Titolo5Carattere"/>
        </w:rPr>
      </w:pPr>
      <w:r w:rsidRPr="00E3182B">
        <w:rPr>
          <w:rStyle w:val="Titolo5Carattere"/>
        </w:rPr>
        <w:t>Notable developments – Climate and human rights litigation</w:t>
      </w:r>
    </w:p>
    <w:p w14:paraId="6DB39413" w14:textId="0912DDAF" w:rsidR="00B3446E" w:rsidRPr="001919E9" w:rsidRDefault="00B3446E" w:rsidP="001919E9">
      <w:pPr>
        <w:pStyle w:val="Titolo6"/>
        <w:rPr>
          <w:rStyle w:val="Enfasicorsivo"/>
          <w:i/>
          <w:iCs/>
        </w:rPr>
      </w:pPr>
      <w:r w:rsidRPr="001919E9">
        <w:rPr>
          <w:rStyle w:val="Enfasicorsivo"/>
          <w:i/>
          <w:iCs/>
        </w:rPr>
        <w:t>Challenges to government</w:t>
      </w:r>
    </w:p>
    <w:p w14:paraId="1D447ED6" w14:textId="77777777" w:rsidR="00B3446E" w:rsidRPr="003023A8" w:rsidRDefault="00B3446E" w:rsidP="00E3182B">
      <w:pPr>
        <w:pStyle w:val="Puntoelenco"/>
      </w:pPr>
      <w:r w:rsidRPr="0085121A">
        <w:rPr>
          <w:lang w:val="en-US" w:eastAsia="en-US"/>
        </w:rPr>
        <w:t>In 2019, the Supreme Court of the Netherlands held that the Dutch government has a duty to protect against the adverse effects of climate change on human rights and must take action to reduce emissions in the Netherlands.</w:t>
      </w:r>
    </w:p>
    <w:p w14:paraId="67C29ACD" w14:textId="77777777" w:rsidR="00B3446E" w:rsidRPr="0085121A" w:rsidRDefault="00B3446E" w:rsidP="00E3182B">
      <w:pPr>
        <w:pStyle w:val="Puntoelenco"/>
        <w:rPr>
          <w:lang w:val="en-US" w:eastAsia="en-US"/>
        </w:rPr>
      </w:pPr>
      <w:r w:rsidRPr="0085121A">
        <w:rPr>
          <w:lang w:val="en-US" w:eastAsia="en-US"/>
        </w:rPr>
        <w:t>In 2019, eight Torres Strait Islanders from low-lying islands vulnerable to climate impacts lodged a complaint with the UN Human Rights Committee (which remains underway) alleging that the Australian Government’s inaction on climate violates their right to life and culture.</w:t>
      </w:r>
    </w:p>
    <w:p w14:paraId="2A368772" w14:textId="49588CB5" w:rsidR="00B3446E" w:rsidRPr="007D1AC1" w:rsidRDefault="00B3446E" w:rsidP="00B3446E">
      <w:pPr>
        <w:pStyle w:val="Puntoelenco"/>
        <w:rPr>
          <w:lang w:val="en-US" w:eastAsia="en-US"/>
        </w:rPr>
      </w:pPr>
      <w:r w:rsidRPr="0085121A">
        <w:rPr>
          <w:lang w:val="en-US" w:eastAsia="en-US"/>
        </w:rPr>
        <w:t>In 2020, a group of young people challenged the Queensland government’s approval of a coal mine. In that case, which remains underway, the young people argue the approval is incompatible with the right to life and culture and will disproportionately impact the rights of young people.</w:t>
      </w:r>
    </w:p>
    <w:p w14:paraId="7E5A3D19" w14:textId="30D3D17D" w:rsidR="00B3446E" w:rsidRPr="0085121A" w:rsidRDefault="00B3446E" w:rsidP="00E3182B">
      <w:pPr>
        <w:pStyle w:val="Puntoelenco"/>
        <w:rPr>
          <w:i/>
          <w:iCs/>
          <w:lang w:val="en-US" w:eastAsia="en-US"/>
        </w:rPr>
      </w:pPr>
      <w:r w:rsidRPr="0085121A">
        <w:rPr>
          <w:lang w:val="en-US" w:eastAsia="en-US"/>
        </w:rPr>
        <w:lastRenderedPageBreak/>
        <w:t>In 2021, the Australian Federal Court held that a duty is owed by the Minister for the Environment to Australian children to take reasonable care to avoid causing injury arising from the impacts of climate change, when considering whether to approve the extension and expansion of a coal mine. The Minister has lodged an appeal against this judgment.</w:t>
      </w:r>
    </w:p>
    <w:p w14:paraId="66E6DDDE" w14:textId="77777777" w:rsidR="00B3446E" w:rsidRPr="00372E76" w:rsidRDefault="00B3446E" w:rsidP="00372E76">
      <w:pPr>
        <w:pStyle w:val="Titolo6"/>
      </w:pPr>
      <w:r w:rsidRPr="00372E76">
        <w:t>Challenges to business</w:t>
      </w:r>
    </w:p>
    <w:p w14:paraId="41DA7C2B" w14:textId="61BFB855" w:rsidR="00B3446E" w:rsidRPr="0085121A" w:rsidRDefault="00B3446E" w:rsidP="00E3182B">
      <w:pPr>
        <w:pStyle w:val="Puntoelenco"/>
        <w:rPr>
          <w:lang w:val="en-US" w:eastAsia="en-US"/>
        </w:rPr>
      </w:pPr>
      <w:r w:rsidRPr="0085121A">
        <w:rPr>
          <w:lang w:val="en-US" w:eastAsia="en-US"/>
        </w:rPr>
        <w:t>The Commission on Human Rights of the Philippines investigated a complaint brought by Greenpeace and other civil society organisations</w:t>
      </w:r>
      <w:r w:rsidRPr="0085121A" w:rsidDel="007D2838">
        <w:rPr>
          <w:lang w:val="en-US" w:eastAsia="en-US"/>
        </w:rPr>
        <w:t xml:space="preserve"> </w:t>
      </w:r>
      <w:r w:rsidRPr="0085121A">
        <w:rPr>
          <w:lang w:val="en-US" w:eastAsia="en-US"/>
        </w:rPr>
        <w:t>against 50 major fossil fuel companies (Carbon Majors), which relied on the UNGPs. In 2019 the Commission said that the significant, collective contribution of the Carbon Majors to climate change violated the human rights of Filipino people.</w:t>
      </w:r>
    </w:p>
    <w:p w14:paraId="75DA5463" w14:textId="77777777" w:rsidR="00B3446E" w:rsidRPr="00372E76" w:rsidRDefault="00B3446E" w:rsidP="00F86C68">
      <w:pPr>
        <w:pStyle w:val="Puntoelenco"/>
        <w:rPr>
          <w:lang w:val="en-US" w:eastAsia="en-US"/>
        </w:rPr>
      </w:pPr>
      <w:r w:rsidRPr="0085121A">
        <w:rPr>
          <w:lang w:val="en-US" w:eastAsia="en-US"/>
        </w:rPr>
        <w:t>In a landmark case in 2021, the District Court of the Hague held, relying on a range of grounds including the UNGPs, that by 2030 Royal Dutch Shell (Shell) has an obligation to reduce the Shell group’s emissions targets in order to meet the 1.5°C target in the Paris Agreement.</w:t>
      </w:r>
      <w:r w:rsidRPr="00E3182B">
        <w:rPr>
          <w:rStyle w:val="Rimandonotadichiusura"/>
        </w:rPr>
        <w:endnoteReference w:id="113"/>
      </w:r>
    </w:p>
    <w:p w14:paraId="47A80C2F" w14:textId="72BA08AC" w:rsidR="00372E76" w:rsidRDefault="007D1AC1" w:rsidP="00F86C68">
      <w:pPr>
        <w:rPr>
          <w:lang w:val="en-US" w:eastAsia="en-US"/>
        </w:rPr>
      </w:pPr>
      <w:r>
        <w:rPr>
          <w:noProof/>
        </w:rPr>
        <mc:AlternateContent>
          <mc:Choice Requires="wps">
            <w:drawing>
              <wp:inline distT="0" distB="0" distL="0" distR="0" wp14:anchorId="65EBA23F" wp14:editId="7ABB0D67">
                <wp:extent cx="5759450" cy="0"/>
                <wp:effectExtent l="0" t="25400" r="31750" b="38100"/>
                <wp:docPr id="35" name="Connettore 1 35"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67E25D57" id="Connettore 1 35"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0GXGAIAAHsEAAAOAAAAZHJzL2Uyb0RvYy54bWysVE2P0zAQvSPxHywjcaNpuxTY0HQF7ZYL&#10;2lZQpL269rix5I/INk3673fsplm+BAhxcTzjeW9mnseZ33RGkyP4oJyt6GQ0pgQsd0LZQ0W/7NYv&#10;3lASIrOCaWehoicI9Gbx9Mm8bUqYutppAZ4giQ1l21S0jrEpiyLwGgwLI9eAxUPpvGERTX8ohGct&#10;shtdTMfjV0XrvGi84xACelfnQ7rI/FICjxspA0SiK4q1xbz6vO7TWizmrDx41tSK92Wwf6jCMGUx&#10;6UC1YpGRr179RGUU9y44GUfcmcJJqTjkHrCbyfiHbj7XrIHcC4oTmkGm8P9o+d1x64kSFb2aUWKZ&#10;wTtaOmshRueBTEhyCwgcNbu9W5HNmuxu73fk/eb++bPu3dskYNuEEnmWdut7KzRbn9TopDfpi32S&#10;Lot+GkSHLhKOztnr2fXLGd4Nv5wVj8DGh/gBnCFpU1GtbNKDlez4MURMhqGXkOTWlrSJcYJ8yQ5O&#10;K7FWWmfDH/ZL7cmR4SysV+vx8jpVjxTfhdXAxK0VJJ4a1MLi1NJEakBQogGHPO0Qx8rIlP6bSMyg&#10;LSZKOp2Vybt40nAu+hNIvALU4upcdRp+GEplnION075WbTE6wSS2NQD7dn8H7OMTFPLDGMDTP2cd&#10;EDmzs3EAG2Wd/xVB7CZ9yfIcf1Hg3HeSYO/EKc9MlgYnPN9G/xrTE/rWzvDHf8biAQAA//8DAFBL&#10;AwQUAAYACAAAACEAfUw+SdkAAAACAQAADwAAAGRycy9kb3ducmV2LnhtbEyPwUrDQBCG70LfYRnB&#10;S2k3elAbsylV6MUipVUEb9vsmCxmZ8Pupknf3qmXehn4+Id/vimWo2vFEUO0nhTczjMQSJU3lmoF&#10;H+/r2SOImDQZ3XpCBSeMsCwnV4XOjR9oh8d9qgWXUMy1gialLpcyVg06Hee+Q+Ls2wenE2OopQl6&#10;4HLXyrssu5dOW+ILje7wpcHqZ987BeGzDxu5fX6t1zZsptPB+revk1I31+PqCUTCMV2W4azP6lCy&#10;08H3ZKJoFfAj6W9ytsgeGA9nlGUh/6uXvwAAAP//AwBQSwECLQAUAAYACAAAACEAtoM4kv4AAADh&#10;AQAAEwAAAAAAAAAAAAAAAAAAAAAAW0NvbnRlbnRfVHlwZXNdLnhtbFBLAQItABQABgAIAAAAIQA4&#10;/SH/1gAAAJQBAAALAAAAAAAAAAAAAAAAAC8BAABfcmVscy8ucmVsc1BLAQItABQABgAIAAAAIQAA&#10;v0GXGAIAAHsEAAAOAAAAAAAAAAAAAAAAAC4CAABkcnMvZTJvRG9jLnhtbFBLAQItABQABgAIAAAA&#10;IQB9TD5J2QAAAAIBAAAPAAAAAAAAAAAAAAAAAHIEAABkcnMvZG93bnJldi54bWxQSwUGAAAAAAQA&#10;BADzAAAAeAUAAAAA&#10;" strokecolor="#fdf0c9" strokeweight="4.5pt">
                <v:stroke joinstyle="miter"/>
                <w10:anchorlock/>
              </v:line>
            </w:pict>
          </mc:Fallback>
        </mc:AlternateContent>
      </w:r>
    </w:p>
    <w:p w14:paraId="023A2CAB" w14:textId="687ABCC0" w:rsidR="00F83229" w:rsidRDefault="00F83229" w:rsidP="00F86C68">
      <w:pPr>
        <w:rPr>
          <w:rFonts w:eastAsia="MS Gothic"/>
          <w:vertAlign w:val="superscript"/>
          <w:lang w:val="en-US" w:eastAsia="en-US"/>
        </w:rPr>
      </w:pPr>
      <w:r>
        <w:rPr>
          <w:lang w:val="en-US" w:eastAsia="en-US"/>
        </w:rPr>
        <w:t>Applying the OECD Guidelines, a number of National Contact Points have accepted complaints relating to climate impacts by business. For example, in 2020, the Australian National Contact Point (see Section 3.6) accepted a complaint for consideration which was filed by Australian bushfire victims and Friends of the Earth against ANZ Bank relating to the disclosure of its reduction targets.</w:t>
      </w:r>
    </w:p>
    <w:p w14:paraId="1E9F629E" w14:textId="6396FB79" w:rsidR="00506452" w:rsidRPr="003F1ABA" w:rsidRDefault="00F83229" w:rsidP="00506452">
      <w:pPr>
        <w:pStyle w:val="Titolo3"/>
      </w:pPr>
      <w:bookmarkStart w:id="76" w:name="_Toc83153509"/>
      <w:r w:rsidRPr="003F1ABA">
        <w:t>Australia and the UNGPs in the climate context</w:t>
      </w:r>
      <w:bookmarkEnd w:id="76"/>
    </w:p>
    <w:p w14:paraId="06125AE1" w14:textId="14E83946" w:rsidR="0052282F" w:rsidRDefault="00F83229" w:rsidP="0052282F">
      <w:pPr>
        <w:rPr>
          <w:lang w:val="en-GB" w:eastAsia="en-US"/>
        </w:rPr>
      </w:pPr>
      <w:r w:rsidRPr="003F1ABA">
        <w:rPr>
          <w:rFonts w:eastAsia="MS Gothic"/>
          <w:lang w:val="en-GB" w:eastAsia="en-US"/>
        </w:rPr>
        <w:t xml:space="preserve">Australia </w:t>
      </w:r>
      <w:r w:rsidRPr="00A82BD9">
        <w:rPr>
          <w:rFonts w:eastAsia="MS Gothic"/>
          <w:lang w:val="en-GB" w:eastAsia="en-US"/>
        </w:rPr>
        <w:t xml:space="preserve">has not formally committed to a </w:t>
      </w:r>
      <w:r w:rsidRPr="00A82BD9">
        <w:rPr>
          <w:lang w:val="en-GB" w:eastAsia="en-US"/>
        </w:rPr>
        <w:t xml:space="preserve">2050 net-zero emissions target, </w:t>
      </w:r>
      <w:r w:rsidR="00E662DF" w:rsidRPr="00A82BD9">
        <w:rPr>
          <w:lang w:val="en-GB" w:eastAsia="en-US"/>
        </w:rPr>
        <w:t>but has</w:t>
      </w:r>
      <w:r w:rsidR="00CA3AEC" w:rsidRPr="00A82BD9">
        <w:rPr>
          <w:lang w:val="en-GB" w:eastAsia="en-US"/>
        </w:rPr>
        <w:t xml:space="preserve"> indicated</w:t>
      </w:r>
      <w:r w:rsidR="00E662DF" w:rsidRPr="00A82BD9">
        <w:rPr>
          <w:lang w:val="en-GB" w:eastAsia="en-US"/>
        </w:rPr>
        <w:t xml:space="preserve"> </w:t>
      </w:r>
      <w:r w:rsidR="006F065E" w:rsidRPr="00A82BD9">
        <w:rPr>
          <w:lang w:val="en-GB" w:eastAsia="en-US"/>
        </w:rPr>
        <w:t xml:space="preserve">its </w:t>
      </w:r>
      <w:r w:rsidR="00CA3AEC" w:rsidRPr="00A82BD9">
        <w:rPr>
          <w:lang w:val="en-GB" w:eastAsia="en-US"/>
        </w:rPr>
        <w:t>goal is to</w:t>
      </w:r>
      <w:r w:rsidR="00FA71DF" w:rsidRPr="00A82BD9">
        <w:rPr>
          <w:lang w:val="en-GB" w:eastAsia="en-US"/>
        </w:rPr>
        <w:t xml:space="preserve"> reach net zero emissions </w:t>
      </w:r>
      <w:r w:rsidR="008B58C6" w:rsidRPr="00A82BD9">
        <w:rPr>
          <w:lang w:val="en-GB" w:eastAsia="en-US"/>
        </w:rPr>
        <w:t>‘</w:t>
      </w:r>
      <w:r w:rsidR="00FA71DF" w:rsidRPr="00A82BD9">
        <w:rPr>
          <w:lang w:val="en-GB" w:eastAsia="en-US"/>
        </w:rPr>
        <w:t>as soon as possible</w:t>
      </w:r>
      <w:r w:rsidR="008B58C6" w:rsidRPr="00A82BD9">
        <w:rPr>
          <w:lang w:val="en-GB" w:eastAsia="en-US"/>
        </w:rPr>
        <w:t>,</w:t>
      </w:r>
      <w:r w:rsidR="00FA71DF" w:rsidRPr="00A82BD9">
        <w:rPr>
          <w:lang w:val="en-GB" w:eastAsia="en-US"/>
        </w:rPr>
        <w:t xml:space="preserve"> and preferably</w:t>
      </w:r>
      <w:r w:rsidR="00CA3AEC" w:rsidRPr="00A82BD9">
        <w:rPr>
          <w:lang w:val="en-GB" w:eastAsia="en-US"/>
        </w:rPr>
        <w:t xml:space="preserve"> </w:t>
      </w:r>
      <w:r w:rsidR="00FA71DF" w:rsidRPr="00A82BD9">
        <w:rPr>
          <w:lang w:val="en-GB" w:eastAsia="en-US"/>
        </w:rPr>
        <w:t>by 2050</w:t>
      </w:r>
      <w:r w:rsidR="00413EFA" w:rsidRPr="00A82BD9">
        <w:rPr>
          <w:lang w:val="en-GB" w:eastAsia="en-US"/>
        </w:rPr>
        <w:t>’</w:t>
      </w:r>
      <w:r w:rsidRPr="00A82BD9">
        <w:rPr>
          <w:lang w:val="en-GB" w:eastAsia="en-US"/>
        </w:rPr>
        <w:t>.</w:t>
      </w:r>
      <w:r w:rsidR="00CE7621" w:rsidRPr="00E3182B">
        <w:rPr>
          <w:rStyle w:val="Rimandonotadichiusura"/>
        </w:rPr>
        <w:endnoteReference w:id="114"/>
      </w:r>
      <w:r w:rsidR="00CE7621" w:rsidRPr="00A82BD9">
        <w:rPr>
          <w:lang w:val="en-GB" w:eastAsia="en-US"/>
        </w:rPr>
        <w:t xml:space="preserve"> The</w:t>
      </w:r>
      <w:r w:rsidR="00CE7621" w:rsidRPr="003F1ABA">
        <w:rPr>
          <w:lang w:val="en-GB" w:eastAsia="en-US"/>
        </w:rPr>
        <w:t xml:space="preserve"> Government has committed to </w:t>
      </w:r>
      <w:r w:rsidR="00456AB3" w:rsidRPr="003F1ABA">
        <w:rPr>
          <w:lang w:val="en-GB" w:eastAsia="en-US"/>
        </w:rPr>
        <w:t xml:space="preserve">a </w:t>
      </w:r>
      <w:r w:rsidR="00CE7621" w:rsidRPr="00AC5D64">
        <w:rPr>
          <w:lang w:val="en-GB" w:eastAsia="en-US"/>
        </w:rPr>
        <w:t>target of reducing emissions by 26</w:t>
      </w:r>
      <w:r w:rsidR="0052282F" w:rsidRPr="00AC5D64">
        <w:rPr>
          <w:lang w:val="en-GB" w:eastAsia="en-US"/>
        </w:rPr>
        <w:t>–</w:t>
      </w:r>
      <w:r w:rsidR="00CE7621" w:rsidRPr="00AC5D64">
        <w:rPr>
          <w:lang w:val="en-GB" w:eastAsia="en-US"/>
        </w:rPr>
        <w:t>28% below 2005 levels by 2030.</w:t>
      </w:r>
      <w:r w:rsidR="00CE7621" w:rsidRPr="00E3182B">
        <w:rPr>
          <w:rStyle w:val="Rimandonotadichiusura"/>
        </w:rPr>
        <w:endnoteReference w:id="115"/>
      </w:r>
      <w:r w:rsidR="0052282F" w:rsidRPr="003F1ABA">
        <w:rPr>
          <w:lang w:val="en-GB" w:eastAsia="en-US"/>
        </w:rPr>
        <w:t xml:space="preserve"> </w:t>
      </w:r>
      <w:r w:rsidR="00CE7621" w:rsidRPr="003F1ABA">
        <w:rPr>
          <w:lang w:val="en-GB" w:eastAsia="en-US"/>
        </w:rPr>
        <w:t>A</w:t>
      </w:r>
      <w:r w:rsidRPr="00AC5D64">
        <w:rPr>
          <w:lang w:val="en-GB" w:eastAsia="en-US"/>
        </w:rPr>
        <w:t>ll state and territory governments in Australia have committed to</w:t>
      </w:r>
      <w:r w:rsidRPr="00C22B89">
        <w:rPr>
          <w:lang w:val="en-GB" w:eastAsia="en-US"/>
        </w:rPr>
        <w:t xml:space="preserve"> net-zero emissions by 2050 and there are a range of state and federal initiatives and policies underway to tackle climate change.</w:t>
      </w:r>
    </w:p>
    <w:p w14:paraId="25593866" w14:textId="1007609F" w:rsidR="00F83229" w:rsidRPr="00491288" w:rsidRDefault="00F83229" w:rsidP="00491288">
      <w:r w:rsidRPr="00491288">
        <w:lastRenderedPageBreak/>
        <w:t>Despite these developments, in 2021 the UN-backed annual Sustainable Development Report ranked Australia last out of 164 countries surveyed on progress towards SDG 13 on climate action.</w:t>
      </w:r>
      <w:r w:rsidRPr="00491288">
        <w:rPr>
          <w:rStyle w:val="Rimandonotadichiusura"/>
        </w:rPr>
        <w:endnoteReference w:id="116"/>
      </w:r>
      <w:r w:rsidRPr="00491288">
        <w:t xml:space="preserve"> Australia has a similar ‘Very Low’ overall ranking in the latest annual Climate Change Performance Index.</w:t>
      </w:r>
      <w:r w:rsidRPr="00491288">
        <w:rPr>
          <w:rStyle w:val="Rimandonotadichiusura"/>
        </w:rPr>
        <w:endnoteReference w:id="117"/>
      </w:r>
      <w:r w:rsidRPr="00491288">
        <w:t xml:space="preserve"> Australia has also had the second highest number of climate-related cases globally (against government and business) over the past 35 years.</w:t>
      </w:r>
      <w:r w:rsidRPr="00491288">
        <w:rPr>
          <w:rStyle w:val="Rimandonotadichiusura"/>
        </w:rPr>
        <w:endnoteReference w:id="118"/>
      </w:r>
      <w:r w:rsidRPr="00491288">
        <w:t xml:space="preserve"> Stakeholders interviewed said there was urgent need for increased Government action on climate change, including the creation of a more enabling environment for businesses to respond effectively.</w:t>
      </w:r>
    </w:p>
    <w:p w14:paraId="59E35B7D" w14:textId="0F448051" w:rsidR="00372E76" w:rsidRPr="00943A0F" w:rsidRDefault="00F83229" w:rsidP="00863246">
      <w:pPr>
        <w:rPr>
          <w:lang w:val="en-GB" w:eastAsia="en-US"/>
        </w:rPr>
      </w:pPr>
      <w:r w:rsidRPr="00C22B89">
        <w:rPr>
          <w:lang w:val="en-GB" w:eastAsia="en-US"/>
        </w:rPr>
        <w:t>The IPCC’s 2021 report highlights the importance of rapid and early emission reductions to avoid warming above 1.5</w:t>
      </w:r>
      <w:r w:rsidRPr="00C22B89">
        <w:t>°</w:t>
      </w:r>
      <w:r w:rsidRPr="00C22B89">
        <w:rPr>
          <w:lang w:val="en-GB" w:eastAsia="en-US"/>
        </w:rPr>
        <w:t>C in the next two decades.</w:t>
      </w:r>
      <w:r w:rsidRPr="00491288">
        <w:rPr>
          <w:rStyle w:val="Rimandonotadichiusura"/>
        </w:rPr>
        <w:endnoteReference w:id="119"/>
      </w:r>
      <w:r w:rsidRPr="00C22B89">
        <w:rPr>
          <w:lang w:val="en-GB" w:eastAsia="en-US"/>
        </w:rPr>
        <w:t xml:space="preserve"> </w:t>
      </w:r>
      <w:r w:rsidR="00DD311B" w:rsidRPr="00C22B89">
        <w:rPr>
          <w:rFonts w:eastAsia="MS Gothic"/>
          <w:lang w:val="en-GB" w:eastAsia="en-US"/>
        </w:rPr>
        <w:t>There is international pressure on Australia</w:t>
      </w:r>
      <w:r w:rsidR="00A33AA8">
        <w:rPr>
          <w:rFonts w:eastAsia="MS Gothic"/>
          <w:lang w:val="en-GB" w:eastAsia="en-US"/>
        </w:rPr>
        <w:t xml:space="preserve">, echoed by Australian investors and </w:t>
      </w:r>
      <w:r w:rsidR="00A33AA8" w:rsidRPr="00C22B89">
        <w:rPr>
          <w:rFonts w:eastAsia="MS Gothic"/>
          <w:lang w:val="en-GB" w:eastAsia="en-US"/>
        </w:rPr>
        <w:t>business</w:t>
      </w:r>
      <w:r w:rsidR="00A33AA8">
        <w:rPr>
          <w:rFonts w:eastAsia="MS Gothic"/>
          <w:lang w:val="en-GB" w:eastAsia="en-US"/>
        </w:rPr>
        <w:t xml:space="preserve"> groups</w:t>
      </w:r>
      <w:r w:rsidR="00DD311B" w:rsidRPr="00C22B89">
        <w:rPr>
          <w:rFonts w:eastAsia="MS Gothic"/>
          <w:lang w:val="en-GB" w:eastAsia="en-US"/>
        </w:rPr>
        <w:t xml:space="preserve"> to increase its efforts to tackle climate change, including by formally committing to stronger 2030</w:t>
      </w:r>
      <w:r w:rsidR="00E65675" w:rsidRPr="00C22B89">
        <w:rPr>
          <w:rFonts w:eastAsia="MS Gothic"/>
          <w:lang w:val="en-GB" w:eastAsia="en-US"/>
        </w:rPr>
        <w:t xml:space="preserve"> </w:t>
      </w:r>
      <w:r w:rsidR="00DD311B" w:rsidRPr="00C22B89">
        <w:rPr>
          <w:rFonts w:eastAsia="MS Gothic"/>
          <w:lang w:val="en-GB" w:eastAsia="en-US"/>
        </w:rPr>
        <w:t>targets and to</w:t>
      </w:r>
      <w:r w:rsidR="00E65675" w:rsidRPr="00C22B89">
        <w:rPr>
          <w:rFonts w:eastAsia="MS Gothic"/>
          <w:lang w:val="en-GB" w:eastAsia="en-US"/>
        </w:rPr>
        <w:t xml:space="preserve"> </w:t>
      </w:r>
      <w:r w:rsidR="00DD311B" w:rsidRPr="00C22B89">
        <w:rPr>
          <w:rFonts w:eastAsia="MS Gothic"/>
          <w:lang w:val="en-GB" w:eastAsia="en-US"/>
        </w:rPr>
        <w:t>net zero emissions</w:t>
      </w:r>
      <w:r w:rsidR="00E65675" w:rsidRPr="00C22B89">
        <w:rPr>
          <w:rFonts w:eastAsia="MS Gothic"/>
          <w:lang w:val="en-GB" w:eastAsia="en-US"/>
        </w:rPr>
        <w:t xml:space="preserve"> by 2050</w:t>
      </w:r>
      <w:r w:rsidR="008957D4">
        <w:rPr>
          <w:rFonts w:eastAsia="MS Gothic"/>
          <w:lang w:val="en-GB" w:eastAsia="en-US"/>
        </w:rPr>
        <w:t>,</w:t>
      </w:r>
      <w:r w:rsidR="00DD311B" w:rsidRPr="00C22B89">
        <w:rPr>
          <w:rFonts w:eastAsia="MS Gothic"/>
          <w:lang w:val="en-GB" w:eastAsia="en-US"/>
        </w:rPr>
        <w:t xml:space="preserve"> ahead of the November COP26 meeting in Glasgow</w:t>
      </w:r>
      <w:r w:rsidR="00DD311B" w:rsidRPr="00C22B89">
        <w:rPr>
          <w:lang w:val="en-GB" w:eastAsia="en-US"/>
        </w:rPr>
        <w:t>.</w:t>
      </w:r>
      <w:r w:rsidR="00DD311B" w:rsidRPr="00491288">
        <w:rPr>
          <w:rStyle w:val="Rimandonotadichiusura"/>
        </w:rPr>
        <w:endnoteReference w:id="120"/>
      </w:r>
      <w:r w:rsidR="00DD311B" w:rsidRPr="00C22B89">
        <w:rPr>
          <w:lang w:val="en-GB" w:eastAsia="en-US"/>
        </w:rPr>
        <w:t xml:space="preserve"> </w:t>
      </w:r>
      <w:r w:rsidR="006C236C">
        <w:rPr>
          <w:rFonts w:eastAsia="Times New Roman"/>
        </w:rPr>
        <w:t>To</w:t>
      </w:r>
      <w:r w:rsidR="00976C92">
        <w:rPr>
          <w:rFonts w:eastAsia="Times New Roman"/>
        </w:rPr>
        <w:t xml:space="preserve"> </w:t>
      </w:r>
      <w:r w:rsidR="004F2996">
        <w:rPr>
          <w:rFonts w:eastAsia="Times New Roman"/>
        </w:rPr>
        <w:t>help create</w:t>
      </w:r>
      <w:r w:rsidR="008B670D">
        <w:rPr>
          <w:rFonts w:eastAsia="Times New Roman"/>
        </w:rPr>
        <w:t xml:space="preserve"> a</w:t>
      </w:r>
      <w:r w:rsidR="000413D3">
        <w:rPr>
          <w:rFonts w:eastAsia="Times New Roman"/>
        </w:rPr>
        <w:t>n</w:t>
      </w:r>
      <w:r w:rsidR="008B670D">
        <w:rPr>
          <w:rFonts w:eastAsia="Times New Roman"/>
        </w:rPr>
        <w:t xml:space="preserve"> enabling environment that</w:t>
      </w:r>
      <w:r w:rsidR="00DC6A94">
        <w:rPr>
          <w:rFonts w:eastAsia="Times New Roman"/>
        </w:rPr>
        <w:t xml:space="preserve"> </w:t>
      </w:r>
      <w:r w:rsidR="00734791">
        <w:rPr>
          <w:rFonts w:eastAsia="Times New Roman"/>
        </w:rPr>
        <w:t>support</w:t>
      </w:r>
      <w:r w:rsidR="008B670D">
        <w:rPr>
          <w:rFonts w:eastAsia="Times New Roman"/>
        </w:rPr>
        <w:t>s</w:t>
      </w:r>
      <w:r w:rsidR="0076320F">
        <w:rPr>
          <w:rFonts w:eastAsia="Times New Roman"/>
        </w:rPr>
        <w:t xml:space="preserve"> and </w:t>
      </w:r>
      <w:r w:rsidR="0042673F">
        <w:rPr>
          <w:rFonts w:eastAsia="Times New Roman"/>
        </w:rPr>
        <w:t>prompts</w:t>
      </w:r>
      <w:r w:rsidR="00734791">
        <w:rPr>
          <w:rFonts w:eastAsia="Times New Roman"/>
        </w:rPr>
        <w:t xml:space="preserve"> </w:t>
      </w:r>
      <w:r w:rsidR="00A502CF">
        <w:rPr>
          <w:rFonts w:eastAsia="Times New Roman"/>
        </w:rPr>
        <w:t>businesses</w:t>
      </w:r>
      <w:r w:rsidR="005405DD">
        <w:rPr>
          <w:rFonts w:eastAsia="Times New Roman"/>
        </w:rPr>
        <w:t xml:space="preserve"> to</w:t>
      </w:r>
      <w:r w:rsidR="00976C92">
        <w:rPr>
          <w:rFonts w:eastAsia="Times New Roman"/>
        </w:rPr>
        <w:t xml:space="preserve"> </w:t>
      </w:r>
      <w:r w:rsidR="00CC4835">
        <w:rPr>
          <w:rFonts w:eastAsia="Times New Roman"/>
        </w:rPr>
        <w:t>take steps to</w:t>
      </w:r>
      <w:r w:rsidR="00A502CF">
        <w:rPr>
          <w:rFonts w:eastAsia="Times New Roman"/>
        </w:rPr>
        <w:t xml:space="preserve"> </w:t>
      </w:r>
      <w:r w:rsidR="00D271DC" w:rsidRPr="00FC3F63">
        <w:rPr>
          <w:rFonts w:eastAsia="Times New Roman"/>
        </w:rPr>
        <w:t>prevent</w:t>
      </w:r>
      <w:r w:rsidR="006C641E">
        <w:rPr>
          <w:rFonts w:eastAsia="Times New Roman"/>
        </w:rPr>
        <w:t xml:space="preserve"> climate-related</w:t>
      </w:r>
      <w:r w:rsidR="00D271DC" w:rsidRPr="00FC3F63">
        <w:rPr>
          <w:rFonts w:eastAsia="Times New Roman"/>
        </w:rPr>
        <w:t xml:space="preserve"> </w:t>
      </w:r>
      <w:r w:rsidR="001662FC" w:rsidRPr="00FC3F63">
        <w:rPr>
          <w:rFonts w:eastAsia="Times New Roman"/>
        </w:rPr>
        <w:t>human rights</w:t>
      </w:r>
      <w:r w:rsidR="00A050A3" w:rsidRPr="00CF4563">
        <w:rPr>
          <w:rFonts w:eastAsia="Times New Roman"/>
        </w:rPr>
        <w:t xml:space="preserve"> harms</w:t>
      </w:r>
      <w:r w:rsidR="00C552F5">
        <w:rPr>
          <w:rFonts w:eastAsia="Times New Roman"/>
        </w:rPr>
        <w:t>,</w:t>
      </w:r>
      <w:r w:rsidR="006C236C">
        <w:rPr>
          <w:rFonts w:eastAsia="Times New Roman"/>
        </w:rPr>
        <w:t xml:space="preserve"> and to avoid the worst impacts of </w:t>
      </w:r>
      <w:r w:rsidR="006C236C" w:rsidRPr="003F1ABA">
        <w:rPr>
          <w:rFonts w:eastAsia="Times New Roman"/>
        </w:rPr>
        <w:t>climate chang</w:t>
      </w:r>
      <w:r w:rsidR="006C236C" w:rsidRPr="00AC5D64">
        <w:rPr>
          <w:rFonts w:eastAsia="Times New Roman"/>
        </w:rPr>
        <w:t>e,</w:t>
      </w:r>
      <w:r w:rsidR="006C236C" w:rsidRPr="003F1ABA">
        <w:rPr>
          <w:rFonts w:eastAsia="Times New Roman"/>
        </w:rPr>
        <w:t xml:space="preserve"> </w:t>
      </w:r>
      <w:r w:rsidRPr="00A82BD9">
        <w:rPr>
          <w:rFonts w:eastAsia="Times New Roman"/>
        </w:rPr>
        <w:t>the Government should</w:t>
      </w:r>
      <w:r w:rsidRPr="003F1ABA">
        <w:rPr>
          <w:rFonts w:eastAsia="Times New Roman"/>
        </w:rPr>
        <w:t> make a formal</w:t>
      </w:r>
      <w:r w:rsidRPr="00C22B89">
        <w:rPr>
          <w:rFonts w:eastAsia="Times New Roman"/>
        </w:rPr>
        <w:t xml:space="preserve"> commitment </w:t>
      </w:r>
      <w:r w:rsidRPr="00C22B89">
        <w:rPr>
          <w:lang w:val="en-GB" w:eastAsia="en-US"/>
        </w:rPr>
        <w:t>to reach net zero emissions economy-wide by 2050, if not earlier</w:t>
      </w:r>
      <w:r w:rsidR="00CC626A" w:rsidRPr="00C22B89">
        <w:rPr>
          <w:lang w:val="en-GB" w:eastAsia="en-US"/>
        </w:rPr>
        <w:t xml:space="preserve"> and</w:t>
      </w:r>
      <w:r w:rsidR="00CE435F" w:rsidRPr="00C22B89">
        <w:rPr>
          <w:lang w:val="en-GB" w:eastAsia="en-US"/>
        </w:rPr>
        <w:t xml:space="preserve"> </w:t>
      </w:r>
      <w:r w:rsidR="008A22AB" w:rsidRPr="00C22B89">
        <w:rPr>
          <w:lang w:val="en-GB" w:eastAsia="en-US"/>
        </w:rPr>
        <w:t>to stronger</w:t>
      </w:r>
      <w:r w:rsidR="00CC626A" w:rsidRPr="00C22B89">
        <w:rPr>
          <w:lang w:val="en-GB" w:eastAsia="en-US"/>
        </w:rPr>
        <w:t xml:space="preserve"> 2030</w:t>
      </w:r>
      <w:r w:rsidR="005C4602" w:rsidRPr="00C22B89">
        <w:rPr>
          <w:lang w:val="en-GB" w:eastAsia="en-US"/>
        </w:rPr>
        <w:t xml:space="preserve"> emissions reductions targets</w:t>
      </w:r>
      <w:r w:rsidRPr="00C22B89">
        <w:rPr>
          <w:lang w:val="en-GB" w:eastAsia="en-US"/>
        </w:rPr>
        <w:t>, in line with the Paris Agreement goal of limiting global warming of 1.5</w:t>
      </w:r>
      <w:r w:rsidR="000926D5" w:rsidRPr="00C22B89">
        <w:t>°</w:t>
      </w:r>
      <w:r w:rsidRPr="00C22B89">
        <w:rPr>
          <w:lang w:val="en-GB" w:eastAsia="en-US"/>
        </w:rPr>
        <w:t>C.</w:t>
      </w:r>
      <w:r w:rsidRPr="00491288">
        <w:rPr>
          <w:rStyle w:val="Rimandonotadichiusura"/>
        </w:rPr>
        <w:endnoteReference w:id="121"/>
      </w:r>
      <w:r w:rsidRPr="00C22B89">
        <w:rPr>
          <w:rFonts w:eastAsia="MS Gothic"/>
          <w:lang w:val="en-GB" w:eastAsia="en-US"/>
        </w:rPr>
        <w:t xml:space="preserve"> </w:t>
      </w:r>
      <w:r w:rsidRPr="00C22B89">
        <w:rPr>
          <w:lang w:val="en-GB" w:eastAsia="en-US"/>
        </w:rPr>
        <w:t>This commitment should</w:t>
      </w:r>
      <w:r w:rsidRPr="001D21B6">
        <w:rPr>
          <w:lang w:val="en-GB" w:eastAsia="en-US"/>
        </w:rPr>
        <w:t xml:space="preserve"> be accompanied by </w:t>
      </w:r>
      <w:r w:rsidRPr="00471875">
        <w:rPr>
          <w:lang w:val="en-GB" w:eastAsia="en-US"/>
        </w:rPr>
        <w:t>funding, and</w:t>
      </w:r>
      <w:r w:rsidRPr="001D21B6">
        <w:rPr>
          <w:lang w:val="en-GB" w:eastAsia="en-US"/>
        </w:rPr>
        <w:t xml:space="preserve"> policy and regulatory infrastructure to support businesses to contribute to meeting </w:t>
      </w:r>
      <w:r w:rsidR="00B170C9">
        <w:rPr>
          <w:lang w:val="en-GB" w:eastAsia="en-US"/>
        </w:rPr>
        <w:t>these targets</w:t>
      </w:r>
      <w:r w:rsidRPr="001D21B6">
        <w:rPr>
          <w:lang w:val="en-GB" w:eastAsia="en-US"/>
        </w:rPr>
        <w:t>, while facilitating an orderly and just transition.</w:t>
      </w:r>
      <w:r w:rsidRPr="00491288">
        <w:rPr>
          <w:rStyle w:val="Rimandonotadichiusura"/>
        </w:rPr>
        <w:endnoteReference w:id="122"/>
      </w:r>
    </w:p>
    <w:p w14:paraId="24AFBBC7" w14:textId="04C37B97" w:rsidR="00B3446E" w:rsidRDefault="00B3446E">
      <w:pPr>
        <w:keepLines w:val="0"/>
        <w:spacing w:before="0" w:after="0"/>
      </w:pPr>
      <w:r>
        <w:br w:type="page"/>
      </w:r>
    </w:p>
    <w:p w14:paraId="5A690F78" w14:textId="4DE3B6DC" w:rsidR="00B3446E" w:rsidRDefault="007D1AC1" w:rsidP="007263A3">
      <w:r>
        <w:rPr>
          <w:noProof/>
        </w:rPr>
        <w:lastRenderedPageBreak/>
        <mc:AlternateContent>
          <mc:Choice Requires="wps">
            <w:drawing>
              <wp:inline distT="0" distB="0" distL="0" distR="0" wp14:anchorId="33EAFD40" wp14:editId="78FFF21F">
                <wp:extent cx="5759450" cy="0"/>
                <wp:effectExtent l="0" t="25400" r="31750" b="38100"/>
                <wp:docPr id="32" name="Connettore 1 32"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3CA3A063" id="Connettore 1 32"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Q70dGwIAAH0EAAAOAAAAZHJzL2Uyb0RvYy54bWysVE2P0zAQvSPxHywjcaNpuyywoelqabdc&#10;EK12i7RX1x43lhzbsk2T/vsdu2mWLwFCXBzPeN6bmedxZtddo8kBfFDWVHQyGlMChluhzL6iX7ar&#10;V+8oCZEZwbQ1UNEjBHo9f/5s1roSpra2WoAnSGJC2bqK1jG6sigCr6FhYWQdGDyU1jcsoun3hfCs&#10;RfZGF9Px+E3RWi+ctxxCQO/ydEjnmV9K4HEtZYBIdEWxtphXn9ddWov5jJV7z1yteF8G+4cqGqYM&#10;Jh2oliwy8tWrn6gaxb0NVsYRt01hpVQccg/YzWT8Qzf3NXOQe0FxghtkCv+Pln8+bDxRoqIXU0oM&#10;a/COFtYYiNF6IBOS3AICR83utzd3W7Jeke3tw5Z8WD+8fNHdvE8Sti6UyLQwG99bwW180qOTvklf&#10;7JR0WfbjIDt0kXB0Xr69vHp9ibfDz2fFE9D5ED+CbUjaVFQrkxRhJTt8ChGTYeg5JLm1IW1inCBf&#10;soPVSqyU1tnw+91Ce3JgOA2r5Wq8uErVI8V3YTUwcWsEiUeHahicW5pIGxCUaMAxTzvEsTIypf8m&#10;EjNog4mSTidl8i4eNZyKvgOJl4BaXJyqTuMPQ6mMczBx2teqDUYnmMS2BmDf7u+AfXyCQn4aA3j6&#10;56wDIme2Jg7gRhnrf0UQu0lfsjzFnxU49Z0k2FlxzDOTpcEZz7fRv8f0iL61M/zprzF/BAAA//8D&#10;AFBLAwQUAAYACAAAACEAfUw+SdkAAAACAQAADwAAAGRycy9kb3ducmV2LnhtbEyPwUrDQBCG70Lf&#10;YRnBS2k3elAbsylV6MUipVUEb9vsmCxmZ8Pupknf3qmXehn4+Id/vimWo2vFEUO0nhTczjMQSJU3&#10;lmoFH+/r2SOImDQZ3XpCBSeMsCwnV4XOjR9oh8d9qgWXUMy1gialLpcyVg06Hee+Q+Ls2wenE2Oo&#10;pQl64HLXyrssu5dOW+ILje7wpcHqZ987BeGzDxu5fX6t1zZsptPB+revk1I31+PqCUTCMV2W4azP&#10;6lCy08H3ZKJoFfAj6W9ytsgeGA9nlGUh/6uXvwAAAP//AwBQSwECLQAUAAYACAAAACEAtoM4kv4A&#10;AADhAQAAEwAAAAAAAAAAAAAAAAAAAAAAW0NvbnRlbnRfVHlwZXNdLnhtbFBLAQItABQABgAIAAAA&#10;IQA4/SH/1gAAAJQBAAALAAAAAAAAAAAAAAAAAC8BAABfcmVscy8ucmVsc1BLAQItABQABgAIAAAA&#10;IQAZQ70dGwIAAH0EAAAOAAAAAAAAAAAAAAAAAC4CAABkcnMvZTJvRG9jLnhtbFBLAQItABQABgAI&#10;AAAAIQB9TD5J2QAAAAIBAAAPAAAAAAAAAAAAAAAAAHUEAABkcnMvZG93bnJldi54bWxQSwUGAAAA&#10;AAQABADzAAAAewUAAAAA&#10;" strokecolor="#fdf0c9" strokeweight="4.5pt">
                <v:stroke joinstyle="miter"/>
                <w10:anchorlock/>
              </v:line>
            </w:pict>
          </mc:Fallback>
        </mc:AlternateContent>
      </w:r>
    </w:p>
    <w:p w14:paraId="625429F9" w14:textId="5EC0C76E" w:rsidR="00B3446E" w:rsidRPr="001D21B6" w:rsidRDefault="00B3446E" w:rsidP="007263A3">
      <w:r w:rsidRPr="001D21B6">
        <w:t xml:space="preserve">In 2020, the Australian Climate Roundtable (ACR) said that </w:t>
      </w:r>
      <w:r w:rsidRPr="007E75C7">
        <w:t xml:space="preserve">Australia </w:t>
      </w:r>
      <w:r w:rsidRPr="006B3B34">
        <w:t>is unprepared for the scale of the climate threat</w:t>
      </w:r>
      <w:r w:rsidRPr="007E75C7">
        <w:t>.</w:t>
      </w:r>
      <w:r w:rsidRPr="00491288">
        <w:rPr>
          <w:rStyle w:val="Rimandonotadichiusura"/>
        </w:rPr>
        <w:endnoteReference w:id="123"/>
      </w:r>
      <w:r w:rsidRPr="007E75C7">
        <w:t xml:space="preserve"> The ACR called on the Government</w:t>
      </w:r>
      <w:r w:rsidRPr="001D21B6">
        <w:t xml:space="preserve"> to develop a </w:t>
      </w:r>
      <w:r w:rsidRPr="001D21B6">
        <w:rPr>
          <w:rFonts w:eastAsia="Calibri"/>
        </w:rPr>
        <w:t>coherent national response to climate change and to adopt a national net-zero emissions by 2050 target for the Australian economy.</w:t>
      </w:r>
      <w:r w:rsidRPr="001D21B6">
        <w:t xml:space="preserve"> The ACR includes the Australian Industry Group, Business Council of Australia, Investor Group on Climate Change, National Farmers’ Federation, WWF Australia, Australian Aluminium Council, Australian Conservation Foundation, Australian Council of Social Service, Australian Council of Trade Unions and the Australian Energy Council.</w:t>
      </w:r>
    </w:p>
    <w:p w14:paraId="0369E8D8" w14:textId="0DF88966" w:rsidR="00F83229" w:rsidRPr="007D1AC1" w:rsidRDefault="007D1AC1" w:rsidP="007D1AC1">
      <w:r>
        <w:rPr>
          <w:noProof/>
        </w:rPr>
        <mc:AlternateContent>
          <mc:Choice Requires="wps">
            <w:drawing>
              <wp:inline distT="0" distB="0" distL="0" distR="0" wp14:anchorId="12BBC488" wp14:editId="201C244C">
                <wp:extent cx="5759450" cy="0"/>
                <wp:effectExtent l="0" t="25400" r="31750" b="38100"/>
                <wp:docPr id="33" name="Connettore 1 33"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2EB236D8" id="Connettore 1 33"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WsSGAIAAHsEAAAOAAAAZHJzL2Uyb0RvYy54bWysVNuO0zAQfUfiHywj8UbTCwU2NF1BL7yg&#10;bQVF2lfXnjSWHNuyTZP+/Y6dNMtNgBAvjmc858zM8TiL27ZW5AzOS6MLOhmNKQHNjZD6VNAvh+2L&#10;N5T4wLRgymgo6AU8vV0+fbJobA5TUxklwBEk0T5vbEGrEGyeZZ5XUDM/MhY0HpbG1Syg6U6ZcKxB&#10;9lpl0/H4VdYYJ6wzHLxH77o7pMvEX5bAw64sPQSiCoq1hbS6tB7jmi0XLD85ZivJ+zLYP1RRM6kx&#10;6UC1ZoGRr07+RFVL7ow3ZRhxU2emLCWH1AN2Mxn/0M3nillIvaA43g4y+f9Hy+/Oe0ekKOhsRolm&#10;Nd7RymgNIRgHZEKiW4DnqNnmbk12W3LY3B/I+93982ftu7dRwMb6HHlWeu96y9u9i2q0pavjF/sk&#10;bRL9MogObSAcnfPX85uXc7wbfj3LHoHW+fABTE3ipqBK6qgHy9n5ow+YDEOvIdGtNGki4wT5ou2N&#10;kmIrlUqGOx1XypEzw1nYrrfj1U2sHim+C6uAiY0WJFwsaqFxamkkrUFQogCHPO4Qx/LApPqbSMyg&#10;NCaKOnXKpF24KOiK/gQlXgFqMeuqjsMPQ6mMc9Bh2teqNEZHWIltDcC+3d8B+/gIhfQwBvD0z1kH&#10;RMpsdBjAtdTG/YogtJO+5LKLvyrQ9R0lOBpxSTOTpMEJT7fRv8b4hL61E/zxn7F8AAAA//8DAFBL&#10;AwQUAAYACAAAACEAfUw+SdkAAAACAQAADwAAAGRycy9kb3ducmV2LnhtbEyPwUrDQBCG70LfYRnB&#10;S2k3elAbsylV6MUipVUEb9vsmCxmZ8Pupknf3qmXehn4+Id/vimWo2vFEUO0nhTczjMQSJU3lmoF&#10;H+/r2SOImDQZ3XpCBSeMsCwnV4XOjR9oh8d9qgWXUMy1gialLpcyVg06Hee+Q+Ls2wenE2OopQl6&#10;4HLXyrssu5dOW+ILje7wpcHqZ987BeGzDxu5fX6t1zZsptPB+revk1I31+PqCUTCMV2W4azP6lCy&#10;08H3ZKJoFfAj6W9ytsgeGA9nlGUh/6uXvwAAAP//AwBQSwECLQAUAAYACAAAACEAtoM4kv4AAADh&#10;AQAAEwAAAAAAAAAAAAAAAAAAAAAAW0NvbnRlbnRfVHlwZXNdLnhtbFBLAQItABQABgAIAAAAIQA4&#10;/SH/1gAAAJQBAAALAAAAAAAAAAAAAAAAAC8BAABfcmVscy8ucmVsc1BLAQItABQABgAIAAAAIQDF&#10;WWsSGAIAAHsEAAAOAAAAAAAAAAAAAAAAAC4CAABkcnMvZTJvRG9jLnhtbFBLAQItABQABgAIAAAA&#10;IQB9TD5J2QAAAAIBAAAPAAAAAAAAAAAAAAAAAHIEAABkcnMvZG93bnJldi54bWxQSwUGAAAAAAQA&#10;BADzAAAAeAUAAAAA&#10;" strokecolor="#fdf0c9" strokeweight="4.5pt">
                <v:stroke joinstyle="miter"/>
                <w10:anchorlock/>
              </v:line>
            </w:pict>
          </mc:Fallback>
        </mc:AlternateContent>
      </w:r>
    </w:p>
    <w:p w14:paraId="0B219B57" w14:textId="0A857EDE" w:rsidR="00F83229" w:rsidRDefault="00F83229" w:rsidP="001E1E72">
      <w:pPr>
        <w:rPr>
          <w:rFonts w:eastAsia="Calibri"/>
          <w:lang w:val="en-GB" w:eastAsia="en-US"/>
        </w:rPr>
      </w:pPr>
      <w:r w:rsidRPr="003B1295">
        <w:rPr>
          <w:lang w:val="en-GB" w:eastAsia="en-US"/>
        </w:rPr>
        <w:t>Regulator and business focus on climate risk (and opportunities) is growing</w:t>
      </w:r>
      <w:r>
        <w:rPr>
          <w:lang w:val="en-GB" w:eastAsia="en-US"/>
        </w:rPr>
        <w:t>.</w:t>
      </w:r>
      <w:r w:rsidRPr="008D3B7F">
        <w:rPr>
          <w:rStyle w:val="Rimandonotadichiusura"/>
        </w:rPr>
        <w:endnoteReference w:id="124"/>
      </w:r>
      <w:r>
        <w:rPr>
          <w:lang w:val="en-GB" w:eastAsia="en-US"/>
        </w:rPr>
        <w:t xml:space="preserve"> Some</w:t>
      </w:r>
      <w:r w:rsidRPr="001D21B6">
        <w:rPr>
          <w:lang w:val="en-GB" w:eastAsia="en-US"/>
        </w:rPr>
        <w:t xml:space="preserve"> Australian businesses and investors are taking a leadership role in</w:t>
      </w:r>
      <w:r>
        <w:rPr>
          <w:lang w:val="en-GB" w:eastAsia="en-US"/>
        </w:rPr>
        <w:t xml:space="preserve"> tackling climate change</w:t>
      </w:r>
      <w:r w:rsidR="00DA22D8">
        <w:rPr>
          <w:lang w:val="en-GB" w:eastAsia="en-US"/>
        </w:rPr>
        <w:t>,</w:t>
      </w:r>
      <w:r>
        <w:rPr>
          <w:lang w:val="en-GB" w:eastAsia="en-US"/>
        </w:rPr>
        <w:t xml:space="preserve"> including</w:t>
      </w:r>
      <w:r w:rsidRPr="001D21B6">
        <w:rPr>
          <w:lang w:val="en-GB" w:eastAsia="en-US"/>
        </w:rPr>
        <w:t xml:space="preserve"> making net-zero commitments, reducing and disclosing their emissions, supporting a just transition for workers and communities and advocating for climate </w:t>
      </w:r>
      <w:r w:rsidRPr="00FF40AF">
        <w:rPr>
          <w:lang w:val="en-GB" w:eastAsia="en-US"/>
        </w:rPr>
        <w:t>action.</w:t>
      </w:r>
      <w:r w:rsidRPr="008D3B7F">
        <w:rPr>
          <w:rStyle w:val="Rimandonotadichiusura"/>
        </w:rPr>
        <w:endnoteReference w:id="125"/>
      </w:r>
      <w:r w:rsidRPr="00FF40AF">
        <w:rPr>
          <w:lang w:val="en-GB" w:eastAsia="en-US"/>
        </w:rPr>
        <w:t xml:space="preserve"> </w:t>
      </w:r>
      <w:r w:rsidRPr="00FF40AF">
        <w:rPr>
          <w:rFonts w:eastAsia="Calibri"/>
          <w:lang w:val="en-GB" w:eastAsia="en-US"/>
        </w:rPr>
        <w:t>However</w:t>
      </w:r>
      <w:r w:rsidRPr="001D21B6">
        <w:rPr>
          <w:rFonts w:eastAsia="Calibri"/>
          <w:lang w:val="en-GB" w:eastAsia="en-US"/>
        </w:rPr>
        <w:t>, some stakeholders</w:t>
      </w:r>
      <w:r w:rsidRPr="001D21B6">
        <w:rPr>
          <w:lang w:val="en-GB" w:eastAsia="en-US"/>
        </w:rPr>
        <w:t xml:space="preserve"> suggested there was limited focus on the </w:t>
      </w:r>
      <w:r w:rsidRPr="001E1E72">
        <w:rPr>
          <w:rFonts w:eastAsia="Calibri"/>
          <w:lang w:val="en-GB" w:eastAsia="en-US"/>
        </w:rPr>
        <w:t>links</w:t>
      </w:r>
      <w:r w:rsidRPr="001D21B6">
        <w:rPr>
          <w:lang w:val="en-GB" w:eastAsia="en-US"/>
        </w:rPr>
        <w:t xml:space="preserve"> between climate and </w:t>
      </w:r>
      <w:r w:rsidRPr="008D3B7F">
        <w:rPr>
          <w:rStyle w:val="Enfasicorsivo"/>
        </w:rPr>
        <w:t>risks to people</w:t>
      </w:r>
      <w:r w:rsidRPr="001D21B6">
        <w:rPr>
          <w:lang w:val="en-GB" w:eastAsia="en-US"/>
        </w:rPr>
        <w:t xml:space="preserve"> (rather than material </w:t>
      </w:r>
      <w:r w:rsidRPr="008D3B7F">
        <w:rPr>
          <w:rStyle w:val="Enfasicorsivo"/>
        </w:rPr>
        <w:t>risks to business</w:t>
      </w:r>
      <w:r w:rsidRPr="001D21B6">
        <w:rPr>
          <w:lang w:val="en-GB" w:eastAsia="en-US"/>
        </w:rPr>
        <w:t>). It was also recommended that sustainability professionals upskill to bridge these traditionally siloed concerns</w:t>
      </w:r>
      <w:r w:rsidRPr="001D21B6">
        <w:rPr>
          <w:rFonts w:eastAsia="Calibri"/>
          <w:lang w:val="en-GB" w:eastAsia="en-US"/>
        </w:rPr>
        <w:t>.</w:t>
      </w:r>
    </w:p>
    <w:p w14:paraId="723B1BF9" w14:textId="77777777" w:rsidR="00F83229" w:rsidRDefault="00F83229" w:rsidP="00635EA7">
      <w:r>
        <w:t xml:space="preserve">See the </w:t>
      </w:r>
      <w:r w:rsidRPr="008D3B7F">
        <w:rPr>
          <w:rStyle w:val="Enfasigrassetto"/>
        </w:rPr>
        <w:t>call to action</w:t>
      </w:r>
      <w:r>
        <w:t xml:space="preserve"> for:</w:t>
      </w:r>
    </w:p>
    <w:p w14:paraId="60AD0D13" w14:textId="21F568A7" w:rsidR="00F83229" w:rsidRDefault="00F83229" w:rsidP="008D3B7F">
      <w:pPr>
        <w:pStyle w:val="Puntoelenco"/>
      </w:pPr>
      <w:r w:rsidRPr="00FA0C50">
        <w:t>business and investors</w:t>
      </w:r>
      <w:r w:rsidR="002C6C56">
        <w:t xml:space="preserve"> –</w:t>
      </w:r>
      <w:r w:rsidRPr="00FA0C50">
        <w:t xml:space="preserve"> </w:t>
      </w:r>
      <w:r>
        <w:t xml:space="preserve">recommendations 1 (a), (b) and (c)(ii) </w:t>
      </w:r>
    </w:p>
    <w:p w14:paraId="71E4D137" w14:textId="68EA8B4F" w:rsidR="00F83229" w:rsidRPr="00E5699A" w:rsidRDefault="00F83229" w:rsidP="008D3B7F">
      <w:pPr>
        <w:pStyle w:val="Puntoelenco"/>
        <w:rPr>
          <w:b/>
          <w:sz w:val="28"/>
          <w:szCs w:val="26"/>
        </w:rPr>
      </w:pPr>
      <w:r w:rsidRPr="00136101">
        <w:t>Government</w:t>
      </w:r>
      <w:r w:rsidR="002C6C56">
        <w:t xml:space="preserve"> –</w:t>
      </w:r>
      <w:r w:rsidRPr="00136101">
        <w:t xml:space="preserve"> </w:t>
      </w:r>
      <w:r>
        <w:t>recommendations 3(d)</w:t>
      </w:r>
    </w:p>
    <w:p w14:paraId="6CFC9029" w14:textId="7D8B6D3C" w:rsidR="00F83229" w:rsidRPr="001B0DBB" w:rsidRDefault="00F83229" w:rsidP="008471FD">
      <w:pPr>
        <w:pStyle w:val="Titolo2"/>
        <w:rPr>
          <w:rFonts w:cs="Open Sans"/>
        </w:rPr>
      </w:pPr>
      <w:bookmarkStart w:id="77" w:name="_Toc79163471"/>
      <w:bookmarkStart w:id="78" w:name="_Toc79730340"/>
      <w:bookmarkStart w:id="79" w:name="_Toc79730661"/>
      <w:bookmarkStart w:id="80" w:name="_Toc83153510"/>
      <w:bookmarkEnd w:id="77"/>
      <w:bookmarkEnd w:id="78"/>
      <w:bookmarkEnd w:id="79"/>
      <w:r w:rsidRPr="60B78B04">
        <w:rPr>
          <w:rFonts w:cs="Open Sans"/>
        </w:rPr>
        <w:lastRenderedPageBreak/>
        <w:t>Leveraging the role of institutional investors</w:t>
      </w:r>
      <w:bookmarkEnd w:id="80"/>
    </w:p>
    <w:p w14:paraId="52A3435A" w14:textId="35F33A8E" w:rsidR="003D381F" w:rsidRPr="00757471" w:rsidRDefault="00F83229" w:rsidP="00635EA7">
      <w:r w:rsidRPr="00B0321D">
        <w:t>The UNGPs apply to all businesses, including institutional investors, (both asset owners and asset managers, together, ‘investors’</w:t>
      </w:r>
      <w:r>
        <w:t xml:space="preserve">). </w:t>
      </w:r>
      <w:r w:rsidRPr="00B0321D">
        <w:t xml:space="preserve">In an interconnected, global economy, investors are exposed to a range of human rights risks and impacts relating to the environment and climate change, technology, diversity, land justice, inequality, labour rights and many others. With influence and reach into virtually all industries, investors play a pivotal role in implementing the UNGPs by setting expectations in the market and deploying capital towards rights-respecting </w:t>
      </w:r>
      <w:r w:rsidRPr="00FD18A1">
        <w:t>businesses.</w:t>
      </w:r>
      <w:r w:rsidRPr="00B0321D">
        <w:t xml:space="preserve"> However, the UN Working Group on </w:t>
      </w:r>
      <w:r>
        <w:t>BHR</w:t>
      </w:r>
      <w:r w:rsidRPr="00B0321D">
        <w:t xml:space="preserve"> observed in its 2021 report on institutional investors (UN Investor Report) that</w:t>
      </w:r>
      <w:r w:rsidR="003D381F">
        <w:t>,</w:t>
      </w:r>
      <w:r w:rsidRPr="00B0321D">
        <w:t xml:space="preserve"> despite some progress, the ‘vast </w:t>
      </w:r>
      <w:r w:rsidRPr="00757471">
        <w:t>majority of investors have yet to meaningfully engage with their human rights responsibilities</w:t>
      </w:r>
      <w:r w:rsidR="003D381F" w:rsidRPr="00757471">
        <w:t>’</w:t>
      </w:r>
      <w:r w:rsidRPr="00757471">
        <w:t>.</w:t>
      </w:r>
      <w:r w:rsidRPr="008D3B7F">
        <w:rPr>
          <w:rStyle w:val="Rimandonotadichiusura"/>
        </w:rPr>
        <w:endnoteReference w:id="126"/>
      </w:r>
      <w:r w:rsidRPr="00757471">
        <w:t xml:space="preserve"> The UN Working Group on BHR also noted that ‘efforts to achieve the widespread implementation of the [UNGPs] throughout the economy will continue to be stymied unless investor respect for human rights is sped up and scaled up</w:t>
      </w:r>
      <w:r w:rsidR="003D381F" w:rsidRPr="00757471">
        <w:t>’</w:t>
      </w:r>
      <w:r w:rsidRPr="00757471">
        <w:t>.</w:t>
      </w:r>
      <w:bookmarkStart w:id="81" w:name="_Ref79085210"/>
      <w:r w:rsidRPr="008D3B7F">
        <w:rPr>
          <w:rStyle w:val="Rimandonotadichiusura"/>
        </w:rPr>
        <w:endnoteReference w:id="127"/>
      </w:r>
      <w:bookmarkEnd w:id="81"/>
    </w:p>
    <w:p w14:paraId="5DA2FF70" w14:textId="4F1A3A2B" w:rsidR="00F83229" w:rsidRPr="00B0321D" w:rsidRDefault="00F83229" w:rsidP="00635EA7">
      <w:r w:rsidRPr="00757471">
        <w:t>The UN Investor Report point</w:t>
      </w:r>
      <w:r w:rsidR="003D381F" w:rsidRPr="00757471">
        <w:t>ed</w:t>
      </w:r>
      <w:r w:rsidRPr="00757471">
        <w:t xml:space="preserve"> out that much of the investment sector globally is still characterised by a culture of </w:t>
      </w:r>
      <w:r w:rsidR="000F5F02" w:rsidRPr="00757471">
        <w:t>‘</w:t>
      </w:r>
      <w:r w:rsidRPr="00757471">
        <w:t>short-termism</w:t>
      </w:r>
      <w:r w:rsidR="000F5F02" w:rsidRPr="00757471">
        <w:t>’</w:t>
      </w:r>
      <w:r w:rsidRPr="00757471">
        <w:t>, which prioritises corporate quarterly earnings over long term sustainability.</w:t>
      </w:r>
      <w:r w:rsidRPr="008D3B7F">
        <w:rPr>
          <w:rStyle w:val="Rimandonotadichiusura"/>
        </w:rPr>
        <w:endnoteReference w:id="128"/>
      </w:r>
      <w:r w:rsidRPr="00757471">
        <w:t xml:space="preserve"> However, the COVID-19 pandemic and the climate crisis are increasing the urgency of a wide range of human rights issues and stakeholder expectations regarding investors’ role in meeting these challenges. Investors have a historic opportunity to drive a just and</w:t>
      </w:r>
      <w:r w:rsidRPr="00B0321D">
        <w:t xml:space="preserve"> sustainable recovery that centres respect for human rights and helps achieve the SDGs and limi</w:t>
      </w:r>
      <w:r>
        <w:t>t</w:t>
      </w:r>
      <w:r w:rsidRPr="00B0321D">
        <w:t xml:space="preserve"> global warming to 1.5</w:t>
      </w:r>
      <w:r w:rsidRPr="00B0321D">
        <w:rPr>
          <w:shd w:val="clear" w:color="auto" w:fill="FFFFFF"/>
        </w:rPr>
        <w:t>°</w:t>
      </w:r>
      <w:r w:rsidRPr="00B0321D">
        <w:t>C in line with Paris Agreement</w:t>
      </w:r>
      <w:r>
        <w:t xml:space="preserve"> </w:t>
      </w:r>
      <w:r w:rsidR="008A652A">
        <w:t>goals</w:t>
      </w:r>
      <w:r w:rsidRPr="00B0321D">
        <w:t>.</w:t>
      </w:r>
    </w:p>
    <w:p w14:paraId="512E4394" w14:textId="3325AABE" w:rsidR="00F83229" w:rsidRPr="008D3B7F" w:rsidRDefault="00F83229" w:rsidP="008D3B7F">
      <w:pPr>
        <w:pStyle w:val="Titolo3"/>
      </w:pPr>
      <w:bookmarkStart w:id="82" w:name="_Toc83153511"/>
      <w:r w:rsidRPr="008D3B7F">
        <w:t>The expectations of the UNGPs on investors</w:t>
      </w:r>
      <w:bookmarkEnd w:id="82"/>
      <w:r w:rsidRPr="008D3B7F">
        <w:t xml:space="preserve"> </w:t>
      </w:r>
    </w:p>
    <w:p w14:paraId="0C100DB7" w14:textId="1748C40E" w:rsidR="00F83229" w:rsidRPr="00B0321D" w:rsidRDefault="00F83229" w:rsidP="00635EA7">
      <w:r w:rsidRPr="00B0321D">
        <w:t xml:space="preserve">The UNGPs expect that like other businesses, institutional investors will take steps to avoid and address adverse human impacts in their </w:t>
      </w:r>
      <w:r w:rsidRPr="0039592D">
        <w:t>business activities</w:t>
      </w:r>
      <w:r>
        <w:t>,</w:t>
      </w:r>
      <w:r w:rsidRPr="0039592D">
        <w:t xml:space="preserve"> </w:t>
      </w:r>
      <w:r w:rsidRPr="00FD04F9">
        <w:t>including</w:t>
      </w:r>
      <w:r w:rsidRPr="0039592D">
        <w:t xml:space="preserve"> as employer</w:t>
      </w:r>
      <w:r>
        <w:t>s</w:t>
      </w:r>
      <w:r w:rsidRPr="0039592D">
        <w:t xml:space="preserve"> and as fiduciaries acting on behalf of investors, and across their investment </w:t>
      </w:r>
      <w:r w:rsidRPr="00FD18A1">
        <w:t>activities and portfolios.</w:t>
      </w:r>
      <w:bookmarkStart w:id="83" w:name="_Ref79086244"/>
      <w:r w:rsidRPr="008D3B7F">
        <w:rPr>
          <w:rStyle w:val="Rimandonotadichiusura"/>
        </w:rPr>
        <w:endnoteReference w:id="129"/>
      </w:r>
      <w:bookmarkEnd w:id="83"/>
      <w:r w:rsidRPr="00FD18A1">
        <w:t xml:space="preserve"> Investors can meet their responsibility to respect human rights by having a policy commitment to respect human rights in relation to investment activities, and carrying out ongoing human rights due diligence to identify, prevent, mitigate and address human rights risks across their activities and portfolios, prioritising the most severe risks.</w:t>
      </w:r>
      <w:bookmarkStart w:id="84" w:name="_Ref79086350"/>
      <w:r w:rsidRPr="008D3B7F">
        <w:rPr>
          <w:rStyle w:val="Rimandonotadichiusura"/>
        </w:rPr>
        <w:endnoteReference w:id="130"/>
      </w:r>
      <w:bookmarkEnd w:id="84"/>
      <w:r w:rsidRPr="00FD18A1">
        <w:t xml:space="preserve"> The UNGPs also expect investors to track and publicly communicate these efforts, and have</w:t>
      </w:r>
      <w:r w:rsidRPr="00B0321D">
        <w:t xml:space="preserve"> a process for enabling or contributing to remediation of adverse impacts with which they are involved. </w:t>
      </w:r>
      <w:r>
        <w:t>In the investment context,</w:t>
      </w:r>
      <w:r w:rsidRPr="00B0321D">
        <w:t xml:space="preserve"> </w:t>
      </w:r>
      <w:r>
        <w:t>UNGP</w:t>
      </w:r>
      <w:r w:rsidRPr="00B0321D">
        <w:t xml:space="preserve"> ‘impacts’ </w:t>
      </w:r>
      <w:r>
        <w:t>are generally referred to as</w:t>
      </w:r>
      <w:r w:rsidRPr="00B0321D">
        <w:t xml:space="preserve"> ‘outcomes’.</w:t>
      </w:r>
      <w:r w:rsidRPr="008D3B7F">
        <w:rPr>
          <w:rStyle w:val="Rimandonotadichiusura"/>
        </w:rPr>
        <w:endnoteReference w:id="131"/>
      </w:r>
    </w:p>
    <w:p w14:paraId="5EEAEA0A" w14:textId="130F82E0" w:rsidR="00F83229" w:rsidRPr="00B0321D" w:rsidRDefault="00F83229" w:rsidP="008D3B7F">
      <w:r w:rsidRPr="00E979ED">
        <w:lastRenderedPageBreak/>
        <w:t xml:space="preserve">The UNGPs expect that investors will </w:t>
      </w:r>
      <w:r w:rsidRPr="00B0321D">
        <w:t xml:space="preserve">use </w:t>
      </w:r>
      <w:r w:rsidRPr="00EC7317">
        <w:t>and build their leverage (i.e. influence), for example through screening, stewardship activities, investment decisions and engaging with policy-makers and peers, to drive respect for</w:t>
      </w:r>
      <w:r w:rsidRPr="00B0321D">
        <w:t xml:space="preserve"> human rights and the adoption of the UNGPs by investee</w:t>
      </w:r>
      <w:r w:rsidR="00842AD0">
        <w:t xml:space="preserve"> companies in their portfolio</w:t>
      </w:r>
      <w:r w:rsidRPr="00B0321D">
        <w:t xml:space="preserve"> and asset managers in investors’ value </w:t>
      </w:r>
      <w:r w:rsidRPr="00FF40AF">
        <w:t>chains.</w:t>
      </w:r>
      <w:r w:rsidRPr="008D3B7F">
        <w:rPr>
          <w:rStyle w:val="Rimandonotadichiusura"/>
        </w:rPr>
        <w:endnoteReference w:id="132"/>
      </w:r>
      <w:r w:rsidRPr="00FF40AF">
        <w:rPr>
          <w:rStyle w:val="Rimandonotadichiusura"/>
          <w:rFonts w:cs="Open Sans"/>
          <w:sz w:val="22"/>
          <w:szCs w:val="22"/>
        </w:rPr>
        <w:t xml:space="preserve"> </w:t>
      </w:r>
      <w:r w:rsidRPr="00FF40AF">
        <w:t>This</w:t>
      </w:r>
      <w:r w:rsidRPr="00B0321D">
        <w:t xml:space="preserve"> means to implement the UNGPs, investors will need to go beyond negative or positive screening and even some current responsible investment practices </w:t>
      </w:r>
      <w:r w:rsidRPr="00AC38C1">
        <w:t>to ensure substantive commitment to respecting human rights</w:t>
      </w:r>
      <w:r w:rsidRPr="00B0321D">
        <w:t>. In 2020</w:t>
      </w:r>
      <w:r w:rsidR="004441DD">
        <w:t>,</w:t>
      </w:r>
      <w:r w:rsidRPr="00B0321D">
        <w:t xml:space="preserve"> the UN-backed Principles for Responsible </w:t>
      </w:r>
      <w:r w:rsidRPr="008B347B">
        <w:t>Investment (</w:t>
      </w:r>
      <w:r w:rsidRPr="00BF6F77">
        <w:t>PRI</w:t>
      </w:r>
      <w:r w:rsidRPr="00D51CF6">
        <w:t>), which</w:t>
      </w:r>
      <w:r w:rsidRPr="00B0321D">
        <w:t xml:space="preserve"> has over 3,</w:t>
      </w:r>
      <w:r w:rsidRPr="00FD18A1">
        <w:t>000 signatories representing US$103 trillion in assets under management (AUM), reinforced the expectations of the UNGPs in its campaign to mainstream rights</w:t>
      </w:r>
      <w:r w:rsidRPr="00B0321D">
        <w:t>-respecting investment.</w:t>
      </w:r>
      <w:r w:rsidRPr="008D3B7F">
        <w:rPr>
          <w:rStyle w:val="Rimandonotadichiusura"/>
        </w:rPr>
        <w:endnoteReference w:id="133"/>
      </w:r>
      <w:r w:rsidRPr="00B0321D">
        <w:t xml:space="preserve"> The UNGPs’ expectations of investors are detailed in a growing array of guides, including from the OECD, the UN and the PRI</w:t>
      </w:r>
      <w:r w:rsidRPr="008D3B7F">
        <w:t>.</w:t>
      </w:r>
      <w:r w:rsidRPr="008D3B7F">
        <w:rPr>
          <w:rStyle w:val="Rimandonotadichiusura"/>
        </w:rPr>
        <w:endnoteReference w:id="134"/>
      </w:r>
    </w:p>
    <w:p w14:paraId="75216330" w14:textId="5F93DC2E" w:rsidR="00F83229" w:rsidRPr="008D3B7F" w:rsidRDefault="00F83229" w:rsidP="008D3B7F">
      <w:pPr>
        <w:pStyle w:val="Titolo3"/>
      </w:pPr>
      <w:bookmarkStart w:id="85" w:name="_Toc83153512"/>
      <w:r w:rsidRPr="008D3B7F">
        <w:t>Growing trend towards responsible investment</w:t>
      </w:r>
      <w:bookmarkEnd w:id="85"/>
    </w:p>
    <w:p w14:paraId="68294EB0" w14:textId="08699566" w:rsidR="00F83229" w:rsidRPr="00B0321D" w:rsidRDefault="00F83229" w:rsidP="00635EA7">
      <w:r w:rsidRPr="00B0321D">
        <w:t>In recent years there has been global growth in responsible investment practices primarily through the integration of ESG considerations into investment practice. Investors increasingly recognise that failure to manage longer-term ‘non-financial risks’ such as climate change and human rights can expose companies to material risk and jeopardise a company’s social licen</w:t>
      </w:r>
      <w:r w:rsidR="0006686D">
        <w:t>c</w:t>
      </w:r>
      <w:r w:rsidRPr="00B0321D">
        <w:t>e to operate.</w:t>
      </w:r>
      <w:r w:rsidRPr="008D3B7F">
        <w:rPr>
          <w:rStyle w:val="Rimandonotadichiusura"/>
        </w:rPr>
        <w:endnoteReference w:id="135"/>
      </w:r>
      <w:r w:rsidRPr="00B0321D">
        <w:t xml:space="preserve"> There is also a growing appreciation by investors that consideration of non-financial risks is permissible</w:t>
      </w:r>
      <w:r w:rsidR="0006686D">
        <w:t>,</w:t>
      </w:r>
      <w:r w:rsidRPr="00B0321D">
        <w:t xml:space="preserve"> and even required</w:t>
      </w:r>
      <w:r w:rsidR="0006686D">
        <w:t>,</w:t>
      </w:r>
      <w:r w:rsidRPr="00B0321D">
        <w:t xml:space="preserve"> in order to fulfil their fiduciary duties.</w:t>
      </w:r>
      <w:r w:rsidRPr="008D3B7F">
        <w:rPr>
          <w:rStyle w:val="Rimandonotadichiusura"/>
        </w:rPr>
        <w:endnoteReference w:id="136"/>
      </w:r>
      <w:r w:rsidRPr="00B0321D">
        <w:t xml:space="preserve"> In 2020</w:t>
      </w:r>
      <w:r w:rsidR="0006686D">
        <w:t>,</w:t>
      </w:r>
      <w:r w:rsidRPr="00B0321D">
        <w:t xml:space="preserve"> ESG investing represented US$40.5 trillion, which is over 40% of all global assets AUM.</w:t>
      </w:r>
      <w:r w:rsidRPr="008D3B7F">
        <w:rPr>
          <w:rStyle w:val="Rimandonotadichiusura"/>
        </w:rPr>
        <w:endnoteReference w:id="137"/>
      </w:r>
      <w:r w:rsidRPr="00B0321D">
        <w:t xml:space="preserve"> In 2019 around 30% of Australia’s total AUM (AU$1 trillion) were managed through ESG integration.</w:t>
      </w:r>
      <w:r w:rsidRPr="008D3B7F">
        <w:rPr>
          <w:rStyle w:val="Rimandonotadichiusura"/>
        </w:rPr>
        <w:endnoteReference w:id="138"/>
      </w:r>
      <w:r w:rsidRPr="00B0321D">
        <w:t xml:space="preserve"> So, while some Australian investors are putting greater focus on ESG, alongside other responsible investment strategies, such as SDG and impact investing, this</w:t>
      </w:r>
      <w:r>
        <w:t xml:space="preserve"> is</w:t>
      </w:r>
      <w:r w:rsidRPr="00B0321D">
        <w:t xml:space="preserve"> still not mainstream.</w:t>
      </w:r>
    </w:p>
    <w:p w14:paraId="13BCB1B9" w14:textId="5D9A74CD" w:rsidR="00F83229" w:rsidRPr="00875B33" w:rsidRDefault="00F83229" w:rsidP="00FE3343">
      <w:pPr>
        <w:pStyle w:val="Titolo4"/>
      </w:pPr>
      <w:r w:rsidRPr="00875B33">
        <w:lastRenderedPageBreak/>
        <w:t>The rise of the ‘S’ in ESG</w:t>
      </w:r>
    </w:p>
    <w:p w14:paraId="402CF20F" w14:textId="24C156BA" w:rsidR="00372E76" w:rsidRDefault="00F83229" w:rsidP="00943A0F">
      <w:r w:rsidRPr="00B0321D">
        <w:t>Human rights are generally treated as</w:t>
      </w:r>
      <w:r>
        <w:t xml:space="preserve"> a</w:t>
      </w:r>
      <w:r w:rsidRPr="00B0321D">
        <w:t xml:space="preserve"> sub-category of the ‘social’ aspect of ESG alongside diversity, health and safety and labour rights, but are more correctly understood as encompassing all of the ‘S’ aspects of ESG. There has traditionally been less definitional clarity and focus on ‘S’ aspects of ESG, relative to ‘E’ and ‘G’ </w:t>
      </w:r>
      <w:r w:rsidRPr="0080155D">
        <w:t>risks.</w:t>
      </w:r>
      <w:r w:rsidRPr="008D3B7F">
        <w:rPr>
          <w:rStyle w:val="Rimandonotadichiusura"/>
        </w:rPr>
        <w:endnoteReference w:id="139"/>
      </w:r>
      <w:r w:rsidRPr="0080155D">
        <w:t xml:space="preserve"> The</w:t>
      </w:r>
      <w:r w:rsidRPr="00B0321D">
        <w:t xml:space="preserve"> recent so-called ‘rise of the </w:t>
      </w:r>
      <w:r w:rsidR="00DE161B">
        <w:t>“</w:t>
      </w:r>
      <w:r w:rsidRPr="00B0321D">
        <w:t>S</w:t>
      </w:r>
      <w:r w:rsidR="00DE161B">
        <w:t>”</w:t>
      </w:r>
      <w:r w:rsidRPr="00B0321D">
        <w:t xml:space="preserve"> in ESG’ has been driven by growing </w:t>
      </w:r>
      <w:r w:rsidRPr="00996A20">
        <w:t>evidence of the performance and lower downside risks of socially responsible investments.</w:t>
      </w:r>
      <w:bookmarkStart w:id="86" w:name="_Ref79085898"/>
      <w:r w:rsidRPr="008D3B7F">
        <w:rPr>
          <w:rStyle w:val="Rimandonotadichiusura"/>
        </w:rPr>
        <w:endnoteReference w:id="140"/>
      </w:r>
      <w:bookmarkEnd w:id="86"/>
      <w:r w:rsidRPr="00996A20">
        <w:t xml:space="preserve"> In addition, there is increasing scrutiny of corporate human rights records, lawsuits, shareholder activism and an expanding body of regulations, stewardship codes, corporate ESG and human rights disclosures requirements and human rights due diligence laws. However, there are no harmonised global ESG standards and investors are grappling with inconsistent and at times superficial ESG metrics and company reporting, especially in relation to ‘S’ factors.</w:t>
      </w:r>
      <w:r w:rsidRPr="008D3B7F">
        <w:rPr>
          <w:rStyle w:val="Rimandonotadichiusura"/>
        </w:rPr>
        <w:endnoteReference w:id="141"/>
      </w:r>
      <w:r w:rsidRPr="00996A20">
        <w:t xml:space="preserve"> Human rights also tend to be siloed within ESG analysis, despite human rights underpinning ‘E’ and ‘G’ issues such as</w:t>
      </w:r>
      <w:r w:rsidRPr="00B0321D">
        <w:t xml:space="preserve"> corporate lobbying, climate risk, tax fairness or access to water.</w:t>
      </w:r>
      <w:r w:rsidRPr="008D3B7F">
        <w:rPr>
          <w:rStyle w:val="Rimandonotadichiusura"/>
        </w:rPr>
        <w:endnoteReference w:id="142"/>
      </w:r>
    </w:p>
    <w:p w14:paraId="35D33526" w14:textId="02EEC1C8" w:rsidR="008E4777" w:rsidRPr="007D1AC1" w:rsidRDefault="007D1AC1" w:rsidP="007D1AC1">
      <w:r>
        <w:rPr>
          <w:noProof/>
        </w:rPr>
        <mc:AlternateContent>
          <mc:Choice Requires="wps">
            <w:drawing>
              <wp:inline distT="0" distB="0" distL="0" distR="0" wp14:anchorId="1C8CD6EC" wp14:editId="271DC1DD">
                <wp:extent cx="5759450" cy="0"/>
                <wp:effectExtent l="0" t="25400" r="31750" b="38100"/>
                <wp:docPr id="26" name="Connettore 1 26"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394A5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4AA546C9" id="Connettore 1 26"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MMN3HAIAAH0EAAAOAAAAZHJzL2Uyb0RvYy54bWysVE1v2zAMvQ/YfxA0YLfFSdp0ixenyNJm&#10;l2Ep2gzoVZHoWIA+DEmLnX9fSnbcfWEbhl1kkeJ7JJ8oL65brcgRnJfWFHQyGlMChlshzaGgX3ab&#10;N+8o8YEZwZQ1UNATeHq9fPli0dQ5TG1llQBHkMT4vKkLWoVQ51nmeQWa+ZGtweBhaZ1mAU13yIRj&#10;DbJrlU3H46ussU7UznLwHr033SFdJv6yBB62ZekhEFVQrC2k1aV1H9dsuWD5wbG6krwvg/1DFZpJ&#10;g0kHqhsWGPnq5E9UWnJnvS3DiFud2bKUHFIP2M1k/EM3DxWrIfWC4vh6kMn/P1r++XjniBQFnV5R&#10;YpjGO1pbYyAE64BMSHQL8Bw1e9it7ndkuyG728cd+bB9fP2qXb2PEja1z5Fpbe5cb/n6zkU92tLp&#10;+MVOSZtkPw2yQxsIR+fs7Wx+OcPb4eez7BlYOx8+gtUkbgqqpImKsJwdP/mAyTD0HBLdypAmMk6Q&#10;L9reKik2UqlkuMN+rRw5MpyGi/nlajaP1SPFd2EVMHFrBAmnGtUwOLc0kmoQlCjAMY87xLE8MKn+&#10;JhIzKIOJok6dMmkXTgq6ou+hxEtALS66quP4w1Aq4xxMmPa1KoPREVZiWwOwb/d3wD4+QiE9jQE8&#10;/XPWAZEyWxMGsJbGul8RhHbSl1x28WcFur6jBHsrTmlmkjQ44+k2+vcYH9G3doI//zWWTwAAAP//&#10;AwBQSwMEFAAGAAgAAAAhAIxkB9LaAAAAAgEAAA8AAABkcnMvZG93bnJldi54bWxMj8FOwzAMhu9I&#10;vENkJG4s3WADStNpQoIDmtAYu+yWNqYpNE6VZFv39nhc2MXSp9/6/bmYD64Tewyx9aRgPMpAINXe&#10;tNQo2Hy+3DyAiEmT0Z0nVHDECPPy8qLQufEH+sD9OjWCSyjmWoFNqc+ljLVFp+PI90icffngdGIM&#10;jTRBH7jcdXKSZTPpdEt8weoeny3WP+udU/C6erfV9nvTLherdByHt+3k7naq1PXVsHgCkXBI/8tw&#10;0md1KNmp8jsyUXQK+JH0Nzl7zO4ZqxPKspDn6uUvAAAA//8DAFBLAQItABQABgAIAAAAIQC2gziS&#10;/gAAAOEBAAATAAAAAAAAAAAAAAAAAAAAAABbQ29udGVudF9UeXBlc10ueG1sUEsBAi0AFAAGAAgA&#10;AAAhADj9If/WAAAAlAEAAAsAAAAAAAAAAAAAAAAALwEAAF9yZWxzLy5yZWxzUEsBAi0AFAAGAAgA&#10;AAAhAPsww3ccAgAAfQQAAA4AAAAAAAAAAAAAAAAALgIAAGRycy9lMm9Eb2MueG1sUEsBAi0AFAAG&#10;AAgAAAAhAIxkB9LaAAAAAgEAAA8AAAAAAAAAAAAAAAAAdgQAAGRycy9kb3ducmV2LnhtbFBLBQYA&#10;AAAABAAEAPMAAAB9BQAAAAA=&#10;" strokecolor="#394a59" strokeweight="4.5pt">
                <v:stroke joinstyle="miter"/>
                <w10:anchorlock/>
              </v:line>
            </w:pict>
          </mc:Fallback>
        </mc:AlternateContent>
      </w:r>
    </w:p>
    <w:p w14:paraId="50712B43" w14:textId="77777777" w:rsidR="007D1AC1" w:rsidRDefault="007D1AC1" w:rsidP="008E4777">
      <w:pPr>
        <w:pStyle w:val="QuoteLarge"/>
      </w:pPr>
      <w:r w:rsidRPr="00B0321D">
        <w:t>‘</w:t>
      </w:r>
      <w:r w:rsidRPr="00AC38C1">
        <w:t>Despite the trend towards increased ESG investing, human rights are still rarely addressed in a systemic or principled way</w:t>
      </w:r>
      <w:r>
        <w:t>’.</w:t>
      </w:r>
    </w:p>
    <w:p w14:paraId="209593AA" w14:textId="254EB0EF" w:rsidR="007D1AC1" w:rsidRDefault="007D1AC1" w:rsidP="0088336B">
      <w:pPr>
        <w:rPr>
          <w:rStyle w:val="Enfasigrassetto"/>
        </w:rPr>
      </w:pPr>
      <w:r w:rsidRPr="008E4777">
        <w:rPr>
          <w:rStyle w:val="Enfasigrassetto"/>
        </w:rPr>
        <w:t>– United Nations Working Group on Business and Human Rights,</w:t>
      </w:r>
      <w:r w:rsidRPr="00E87E16">
        <w:rPr>
          <w:rFonts w:cs="Open Sans"/>
        </w:rPr>
        <w:t xml:space="preserve"> </w:t>
      </w:r>
      <w:r w:rsidRPr="008E4777">
        <w:rPr>
          <w:rStyle w:val="Enfasiintensa"/>
        </w:rPr>
        <w:t>Taking stock of investor implementation of the Guiding Principles on Business and Human Rights</w:t>
      </w:r>
      <w:r w:rsidRPr="00AC38C1" w:rsidDel="004A44DD">
        <w:t xml:space="preserve"> </w:t>
      </w:r>
      <w:r w:rsidRPr="008E4777">
        <w:rPr>
          <w:rStyle w:val="Enfasigrassetto"/>
        </w:rPr>
        <w:t>(2021) page 13</w:t>
      </w:r>
    </w:p>
    <w:p w14:paraId="56E681F0" w14:textId="6413A81B" w:rsidR="007D1AC1" w:rsidRPr="007D1AC1" w:rsidRDefault="007D1AC1" w:rsidP="007D1AC1">
      <w:r>
        <w:rPr>
          <w:noProof/>
        </w:rPr>
        <mc:AlternateContent>
          <mc:Choice Requires="wps">
            <w:drawing>
              <wp:inline distT="0" distB="0" distL="0" distR="0" wp14:anchorId="6124FE6E" wp14:editId="41BAE803">
                <wp:extent cx="5759450" cy="0"/>
                <wp:effectExtent l="0" t="25400" r="31750" b="38100"/>
                <wp:docPr id="27" name="Connettore 1 27"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394A5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672FC8E5" id="Connettore 1 27"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iJ5CGQIAAHsEAAAOAAAAZHJzL2Uyb0RvYy54bWysVE2P0zAQvSPxHywjcaNpu1uWhqarpe1y&#10;QdsKirRX15k0lvwl2zTpv2fspFm+BAhxcTzjeW9mnsdZ3LZKkhM4L4wu6GQ0pgQ0N6XQx4J+3t+/&#10;ekOJD0yXTBoNBT2Dp7fL588Wjc1hamojS3AESbTPG1vQOgSbZ5nnNSjmR8aCxsPKOMUCmu6YlY41&#10;yK5kNh2PX2eNcaV1hoP36F13h3SZ+KsKeNhWlYdAZEGxtpBWl9ZDXLPlguVHx2wteF8G+4cqFBMa&#10;kw5UaxYY+eLET1RKcGe8qcKIG5WZqhIcUg/YzWT8QzefamYh9YLieDvI5P8fLX847RwRZUGnN5Ro&#10;pvCOVkZrCME4IBMS3SV4jpptHtZke0/2m8c9ebd9fPmivXsbBWysz5FnpXeut7zduahGWzkVv9gn&#10;aZPo50F0aAPh6JzdzObXM7wbfjnLnoDW+fAejCJxU1ApdNSD5ez0wQdMhqGXkOiWmjSRcYJ80fZG&#10;ivJeSJkMdzyspCMnhrNwNb++m81j9UjxXVgNrNzokoSzRS00Ti2NpApKSiTgkMcd4lgemJB/E4kZ&#10;pMZEUadOmbQLZwld0R+hwitALa66quPww1Aq4xx0mPa1So3REVZhWwOwb/d3wD4+QiE9jAE8/XPW&#10;AZEyGx0GsBLauF8RhHbSl1x18RcFur6jBAdTntPMJGlwwtNt9K8xPqFv7QR/+mcsvwIAAP//AwBQ&#10;SwMEFAAGAAgAAAAhAIxkB9LaAAAAAgEAAA8AAABkcnMvZG93bnJldi54bWxMj8FOwzAMhu9IvENk&#10;JG4s3WADStNpQoIDmtAYu+yWNqYpNE6VZFv39nhc2MXSp9/6/bmYD64Tewyx9aRgPMpAINXetNQo&#10;2Hy+3DyAiEmT0Z0nVHDECPPy8qLQufEH+sD9OjWCSyjmWoFNqc+ljLVFp+PI90icffngdGIMjTRB&#10;H7jcdXKSZTPpdEt8weoeny3WP+udU/C6erfV9nvTLherdByHt+3k7naq1PXVsHgCkXBI/8tw0md1&#10;KNmp8jsyUXQK+JH0Nzl7zO4ZqxPKspDn6uUvAAAA//8DAFBLAQItABQABgAIAAAAIQC2gziS/gAA&#10;AOEBAAATAAAAAAAAAAAAAAAAAAAAAABbQ29udGVudF9UeXBlc10ueG1sUEsBAi0AFAAGAAgAAAAh&#10;ADj9If/WAAAAlAEAAAsAAAAAAAAAAAAAAAAALwEAAF9yZWxzLy5yZWxzUEsBAi0AFAAGAAgAAAAh&#10;AGqInkIZAgAAewQAAA4AAAAAAAAAAAAAAAAALgIAAGRycy9lMm9Eb2MueG1sUEsBAi0AFAAGAAgA&#10;AAAhAIxkB9LaAAAAAgEAAA8AAAAAAAAAAAAAAAAAcwQAAGRycy9kb3ducmV2LnhtbFBLBQYAAAAA&#10;BAAEAPMAAAB6BQAAAAA=&#10;" strokecolor="#394a59" strokeweight="4.5pt">
                <v:stroke joinstyle="miter"/>
                <w10:anchorlock/>
              </v:line>
            </w:pict>
          </mc:Fallback>
        </mc:AlternateContent>
      </w:r>
    </w:p>
    <w:p w14:paraId="343E6E57" w14:textId="7B20C315" w:rsidR="00F83229" w:rsidRPr="008D3B7F" w:rsidRDefault="00F83229" w:rsidP="008D3B7F">
      <w:pPr>
        <w:pStyle w:val="Titolo4"/>
      </w:pPr>
      <w:r w:rsidRPr="008D3B7F">
        <w:lastRenderedPageBreak/>
        <w:t>Investor action on human rights</w:t>
      </w:r>
    </w:p>
    <w:p w14:paraId="79B998D9" w14:textId="41E7C134" w:rsidR="00F83229" w:rsidRPr="00757471" w:rsidRDefault="00F83229" w:rsidP="002A4CF7">
      <w:r w:rsidRPr="00B0321D">
        <w:t>Leading institutional investors in Australia and globally are increasingly focusing on human rights. In 2021</w:t>
      </w:r>
      <w:r w:rsidR="00DE161B">
        <w:t>,</w:t>
      </w:r>
      <w:r w:rsidRPr="00B0321D">
        <w:t xml:space="preserve"> BlackRock, the world’s largest asset manager overseeing $US8.7 trillion in AUM announced plans to prioritise engagement with investees on their human rights impacts, require robust disclosure on human rights risk management and to vote against directors not effectively addressing or disclosing human rights risks or impacts.</w:t>
      </w:r>
      <w:r w:rsidRPr="008D3B7F">
        <w:rPr>
          <w:rStyle w:val="Rimandonotadichiusura"/>
        </w:rPr>
        <w:endnoteReference w:id="143"/>
      </w:r>
      <w:r w:rsidRPr="00B0321D">
        <w:t xml:space="preserve"> Coalitions of global institutional </w:t>
      </w:r>
      <w:r w:rsidRPr="00757471">
        <w:t>investors (joined at times by Australian investors) have called for better company performance on human rights and for the introduction of due diligence laws.</w:t>
      </w:r>
      <w:bookmarkStart w:id="87" w:name="_Ref79083910"/>
      <w:r w:rsidRPr="008D3B7F">
        <w:rPr>
          <w:rStyle w:val="Rimandonotadichiusura"/>
        </w:rPr>
        <w:endnoteReference w:id="144"/>
      </w:r>
      <w:bookmarkEnd w:id="87"/>
      <w:r w:rsidRPr="00757471">
        <w:t xml:space="preserve"> Some Australian institutional investors have urged companies to address issues in this report such as climate change, modern slavery risks and protection of the cultural heritage of Aboriginal and Torres Strait Islander peoples.</w:t>
      </w:r>
    </w:p>
    <w:p w14:paraId="2DFC7D99" w14:textId="6148D387" w:rsidR="00066C4D" w:rsidRPr="00757471" w:rsidRDefault="00F83229" w:rsidP="002A4CF7">
      <w:pPr>
        <w:rPr>
          <w:color w:val="000000" w:themeColor="text1"/>
        </w:rPr>
      </w:pPr>
      <w:r w:rsidRPr="00757471">
        <w:t xml:space="preserve">A number of stakeholders interviewed pointed to the importance of the Government’s introduction of the </w:t>
      </w:r>
      <w:r w:rsidR="00B13A11" w:rsidRPr="00757471">
        <w:t xml:space="preserve">Modern Slavery Act </w:t>
      </w:r>
      <w:r w:rsidRPr="00757471">
        <w:t xml:space="preserve">in setting expectations and prompting investors to increase engagement on labour rights issues arising in investee supply chains globally and domestically, such as in the agricultural sector. One example is a coalition of Asia-Pacific institutional investors representing AU$7.6 trillion AUM </w:t>
      </w:r>
      <w:r w:rsidR="00351357" w:rsidRPr="00757471">
        <w:t>which</w:t>
      </w:r>
      <w:r w:rsidRPr="00757471">
        <w:t xml:space="preserve"> have published modern slavery risk management expectations for Australian companies and are developing an investee engagement strategy.</w:t>
      </w:r>
      <w:r w:rsidRPr="008D3B7F">
        <w:rPr>
          <w:rStyle w:val="Rimandonotadichiusura"/>
        </w:rPr>
        <w:endnoteReference w:id="145"/>
      </w:r>
      <w:r w:rsidRPr="00757471">
        <w:t xml:space="preserve"> In contrast to legislative</w:t>
      </w:r>
      <w:r w:rsidR="007664FC" w:rsidRPr="00757471">
        <w:t>-</w:t>
      </w:r>
      <w:r w:rsidRPr="00757471">
        <w:t>led change, the Juukan Gorge disaster involving Rio Tinto was the catalyst for investor engagement with mining companies and First Nations people on land rights and cultural heritage issues, as well as increased education and policy advocacy within the sector.</w:t>
      </w:r>
      <w:r w:rsidRPr="008D3B7F">
        <w:rPr>
          <w:rStyle w:val="Rimandonotadichiusura"/>
        </w:rPr>
        <w:endnoteReference w:id="146"/>
      </w:r>
    </w:p>
    <w:p w14:paraId="68D957FC" w14:textId="30343B70" w:rsidR="00F83229" w:rsidRPr="00FD18A1" w:rsidRDefault="00F83229" w:rsidP="002A4CF7">
      <w:r w:rsidRPr="00757471">
        <w:t>Some international and Australian institutional investors are also supporting shareholder resolutions on human rights concerns.</w:t>
      </w:r>
      <w:r w:rsidRPr="008D3B7F">
        <w:rPr>
          <w:rStyle w:val="Rimandonotadichiusura"/>
        </w:rPr>
        <w:endnoteReference w:id="147"/>
      </w:r>
      <w:r w:rsidRPr="00757471">
        <w:t xml:space="preserve"> </w:t>
      </w:r>
      <w:r w:rsidRPr="00757471">
        <w:rPr>
          <w:color w:val="000000" w:themeColor="text1"/>
        </w:rPr>
        <w:t>Leading Australian investors have been engaging with investees on climate risks and on just transition issues for some time though these efforts have not always been framed in human rights terms.</w:t>
      </w:r>
      <w:r w:rsidR="0035001F" w:rsidRPr="008D3B7F">
        <w:rPr>
          <w:rStyle w:val="Rimandonotadichiusura"/>
        </w:rPr>
        <w:endnoteReference w:id="148"/>
      </w:r>
      <w:r w:rsidRPr="00757471">
        <w:rPr>
          <w:color w:val="000000" w:themeColor="text1"/>
        </w:rPr>
        <w:t xml:space="preserve"> </w:t>
      </w:r>
      <w:r w:rsidRPr="00757471">
        <w:t>In 2020, the Australian Sustainable Finance Initiative published a Roadmap for building</w:t>
      </w:r>
      <w:r w:rsidRPr="008D0F1E">
        <w:t xml:space="preserve"> a more resilient and sustainable financial system, including supporting the transition to a net-zero economy by 2050, achievement of the SDGs</w:t>
      </w:r>
      <w:r w:rsidRPr="00FD18A1">
        <w:t xml:space="preserve"> and UNGPs implementation.</w:t>
      </w:r>
      <w:r w:rsidRPr="008D3B7F">
        <w:rPr>
          <w:rStyle w:val="Rimandonotadichiusura"/>
        </w:rPr>
        <w:endnoteReference w:id="149"/>
      </w:r>
      <w:r w:rsidRPr="00C51D85">
        <w:t xml:space="preserve"> </w:t>
      </w:r>
      <w:r w:rsidRPr="00FD18A1">
        <w:t>Finally, some Australian investors are deploying capital towards realising human rights through impact and SDG investing. However, there is a lack of awareness within the sector that the UNGPs also apply to these important forms of investing to ensure they are ‘doing good’ while also ‘avoiding harm’.</w:t>
      </w:r>
      <w:r w:rsidRPr="008D3B7F">
        <w:rPr>
          <w:rStyle w:val="Rimandonotadichiusura"/>
        </w:rPr>
        <w:endnoteReference w:id="150"/>
      </w:r>
    </w:p>
    <w:p w14:paraId="30A1A599" w14:textId="41DF8C8E" w:rsidR="00F83229" w:rsidRPr="00FD18A1" w:rsidRDefault="00F83229" w:rsidP="008E24D1">
      <w:pPr>
        <w:pStyle w:val="Titolo3"/>
      </w:pPr>
      <w:bookmarkStart w:id="89" w:name="_Toc83153513"/>
      <w:r w:rsidRPr="008E24D1">
        <w:lastRenderedPageBreak/>
        <w:t>Next steps to mainstream UNGPs</w:t>
      </w:r>
      <w:r w:rsidR="00A5535D" w:rsidRPr="008E24D1">
        <w:t>-</w:t>
      </w:r>
      <w:r w:rsidRPr="008E24D1">
        <w:t>aligned investment practice</w:t>
      </w:r>
      <w:bookmarkEnd w:id="89"/>
    </w:p>
    <w:p w14:paraId="0A130775" w14:textId="102E9603" w:rsidR="001B26E8" w:rsidRDefault="00F83229" w:rsidP="001B26E8">
      <w:r w:rsidRPr="00FD18A1">
        <w:t>Some stakeholders interviewed noted that</w:t>
      </w:r>
      <w:r w:rsidR="00A5535D">
        <w:t>,</w:t>
      </w:r>
      <w:r w:rsidRPr="00FD18A1">
        <w:t xml:space="preserve"> while there is a general awareness of the UNGPs within the Australian investment sector</w:t>
      </w:r>
      <w:r w:rsidRPr="00B0321D">
        <w:t xml:space="preserve">, this often does not extend to their expectations for investors. To meet the expectations </w:t>
      </w:r>
      <w:r w:rsidR="00977BF7">
        <w:t xml:space="preserve">of the </w:t>
      </w:r>
      <w:r w:rsidR="00977BF7" w:rsidRPr="00B0321D">
        <w:t>UNGPs</w:t>
      </w:r>
      <w:r w:rsidR="00977BF7">
        <w:t>,</w:t>
      </w:r>
      <w:r w:rsidRPr="00B0321D">
        <w:t xml:space="preserve"> many investors will need to build on </w:t>
      </w:r>
      <w:r>
        <w:t>their</w:t>
      </w:r>
      <w:r w:rsidRPr="00B0321D">
        <w:t xml:space="preserve"> existing ESG frameworks, and take a proactive approach to systemically managing the human rights risks in their portfolios, including via meaningful stakeholder engagement. A number of stakeholders interviewed pointed to the need for increased human rights expertise and resourcing within the sector, and for the development of tools to translate the expectations of the UNGPs to different human rights risks, asset classes, investment strategies and stages of the investment lifecycle.</w:t>
      </w:r>
      <w:r w:rsidRPr="008D3B7F">
        <w:rPr>
          <w:rStyle w:val="Rimandonotadichiusura"/>
        </w:rPr>
        <w:endnoteReference w:id="151"/>
      </w:r>
      <w:r w:rsidRPr="00B0321D">
        <w:t xml:space="preserve"> </w:t>
      </w:r>
      <w:r w:rsidRPr="007E75C7">
        <w:t>One stakeholder suggested there was need for codification of the expectations of investors as fiduciaries</w:t>
      </w:r>
      <w:r w:rsidRPr="00B0321D">
        <w:t xml:space="preserve"> when addressing the management of human rights risks in company engagement and voting on ESG-related resolutions.</w:t>
      </w:r>
    </w:p>
    <w:p w14:paraId="7A1E6819" w14:textId="4556CD16" w:rsidR="001057B5" w:rsidRPr="001057B5" w:rsidRDefault="007D1AC1" w:rsidP="001057B5">
      <w:r>
        <w:rPr>
          <w:noProof/>
        </w:rPr>
        <mc:AlternateContent>
          <mc:Choice Requires="wps">
            <w:drawing>
              <wp:inline distT="0" distB="0" distL="0" distR="0" wp14:anchorId="1F43B7BA" wp14:editId="2FCF78B7">
                <wp:extent cx="5759450" cy="0"/>
                <wp:effectExtent l="0" t="25400" r="31750" b="38100"/>
                <wp:docPr id="30" name="Connettore 1 30"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1FF31F15" id="Connettore 1 30"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HOFIGgIAAH0EAAAOAAAAZHJzL2Uyb0RvYy54bWysVE2P0zAQvSPxHywjcaNpuyywoelqabdc&#10;EK12i7RX1x43lhzbsk2T/vsdu2mWLwFCXBzPeN6bmedxZtddo8kBfFDWVHQyGlMChluhzL6iX7ar&#10;V+8oCZEZwbQ1UNEjBHo9f/5s1roSpra2WoAnSGJC2bqK1jG6sigCr6FhYWQdGDyU1jcsoun3hfCs&#10;RfZGF9Px+E3RWi+ctxxCQO/ydEjnmV9K4HEtZYBIdEWxtphXn9ddWov5jJV7z1yteF8G+4cqGqYM&#10;Jh2oliwy8tWrn6gaxb0NVsYRt01hpVQccg/YzWT8Qzf3NXOQe0FxghtkCv+Pln8+bDxRoqIXKI9h&#10;Dd7RwhoDMVoPZEKSW0DgqNn99uZuS9Yrsr192JIP64eXL7qb90nC1oUSmRZm43sruI1PenTSN+mL&#10;nZIuy34cZIcuEo7Oy7eXV68vMQ8/nxVPQOdD/Ai2IWlTUa1MUoSV7PApREyGoeeQ5NaGtIlxgnzJ&#10;DlYrsVJaZ8PvdwvtyYHhNKyWq/HiKlWPFN+F1cDErREkHh2qYXBuaSJtQFCiAcc87RDHysiU/ptI&#10;zKANJko6nZTJu3jUcCr6DiReAmpxcao6jT8MpTLOwcRpX6s2GJ1gEtsagH27vwP28QkK+WkM4Omf&#10;sw6InNmaOIAbZaz/FUHsJn3J8hR/VuDUd5JgZ8Uxz0yWBmc830b/HtMj+tbO8Ke/xvwRAAD//wMA&#10;UEsDBBQABgAIAAAAIQB9TD5J2QAAAAIBAAAPAAAAZHJzL2Rvd25yZXYueG1sTI/BSsNAEIbvQt9h&#10;GcFLaTd6UBuzKVXoxSKlVQRv2+yYLGZnw+6mSd/eqZd6Gfj4h3++KZaja8URQ7SeFNzOMxBIlTeW&#10;agUf7+vZI4iYNBndekIFJ4ywLCdXhc6NH2iHx32qBZdQzLWCJqUulzJWDTod575D4uzbB6cTY6il&#10;CXrgctfKuyy7l05b4guN7vClwepn3zsF4bMPG7l9fq3XNmym08H6t6+TUjfX4+oJRMIxXZbhrM/q&#10;ULLTwfdkomgV8CPpb3K2yB4YD2eUZSH/q5e/AAAA//8DAFBLAQItABQABgAIAAAAIQC2gziS/gAA&#10;AOEBAAATAAAAAAAAAAAAAAAAAAAAAABbQ29udGVudF9UeXBlc10ueG1sUEsBAi0AFAAGAAgAAAAh&#10;ADj9If/WAAAAlAEAAAsAAAAAAAAAAAAAAAAALwEAAF9yZWxzLy5yZWxzUEsBAi0AFAAGAAgAAAAh&#10;AD0c4UgaAgAAfQQAAA4AAAAAAAAAAAAAAAAALgIAAGRycy9lMm9Eb2MueG1sUEsBAi0AFAAGAAgA&#10;AAAhAH1MPknZAAAAAgEAAA8AAAAAAAAAAAAAAAAAdAQAAGRycy9kb3ducmV2LnhtbFBLBQYAAAAA&#10;BAAEAPMAAAB6BQAAAAA=&#10;" strokecolor="#fdf0c9" strokeweight="4.5pt">
                <v:stroke joinstyle="miter"/>
                <w10:anchorlock/>
              </v:line>
            </w:pict>
          </mc:Fallback>
        </mc:AlternateContent>
      </w:r>
    </w:p>
    <w:p w14:paraId="06B826C1" w14:textId="16ACB167" w:rsidR="001057B5" w:rsidRDefault="001057B5" w:rsidP="0024398E">
      <w:pPr>
        <w:rPr>
          <w:rStyle w:val="Titolo5Carattere"/>
        </w:rPr>
      </w:pPr>
      <w:r w:rsidRPr="008D3B7F">
        <w:rPr>
          <w:rStyle w:val="Titolo5Carattere"/>
        </w:rPr>
        <w:t>International developments</w:t>
      </w:r>
    </w:p>
    <w:p w14:paraId="77C719AF" w14:textId="0D72A09E" w:rsidR="00E51EB0" w:rsidRDefault="001057B5" w:rsidP="0024398E">
      <w:r w:rsidRPr="0024398E">
        <w:t xml:space="preserve">The risk management envisioned by the UNGPs asks investors to prioritise severe risks of harm to </w:t>
      </w:r>
      <w:r w:rsidRPr="001B26E8">
        <w:rPr>
          <w:rStyle w:val="Enfasicorsivo"/>
        </w:rPr>
        <w:t>people</w:t>
      </w:r>
      <w:r w:rsidRPr="0024398E">
        <w:rPr>
          <w:i/>
          <w:iCs/>
        </w:rPr>
        <w:t xml:space="preserve"> </w:t>
      </w:r>
      <w:r w:rsidRPr="0024398E">
        <w:t xml:space="preserve">rather than the most material ESG-related risks to </w:t>
      </w:r>
      <w:r w:rsidRPr="001B26E8">
        <w:rPr>
          <w:rStyle w:val="Enfasicorsivo"/>
        </w:rPr>
        <w:t>investments</w:t>
      </w:r>
      <w:r w:rsidRPr="001B26E8">
        <w:t xml:space="preserve">, </w:t>
      </w:r>
      <w:r w:rsidRPr="0024398E">
        <w:t>although these increasingly align. This has parallels with the concept of ’double materiality‘ in the EU’s Non-Financial Reporting Directive.</w:t>
      </w:r>
      <w:r w:rsidRPr="008D3B7F">
        <w:rPr>
          <w:rStyle w:val="Rimandonotadichiusura"/>
        </w:rPr>
        <w:endnoteReference w:id="152"/>
      </w:r>
      <w:r w:rsidRPr="0024398E">
        <w:t xml:space="preserve"> This concept is also echoed in the EU’s new suite of sustainable finance regulations, which are designed to drive capital toward sustainable investments, and increase transparency of investment advice and decisions around ‘sustainable’ investments.</w:t>
      </w:r>
      <w:r w:rsidRPr="008D3B7F">
        <w:rPr>
          <w:rStyle w:val="Rimandonotadichiusura"/>
        </w:rPr>
        <w:endnoteReference w:id="153"/>
      </w:r>
      <w:r w:rsidRPr="0024398E">
        <w:t xml:space="preserve"> The EU Taxonomy Regulation, for example, provides that for a business activity or investment product to be ‘environmentally sustainable’ it must meet certain ‘green’ criteria and ‘minimum social safeguards’ – the UNGPs and OECD Guidelines.</w:t>
      </w:r>
      <w:r w:rsidRPr="008D3B7F">
        <w:rPr>
          <w:rStyle w:val="Rimandonotadichiusura"/>
        </w:rPr>
        <w:endnoteReference w:id="154"/>
      </w:r>
      <w:r w:rsidRPr="0024398E">
        <w:t xml:space="preserve"> A</w:t>
      </w:r>
      <w:r w:rsidR="003023A8">
        <w:t xml:space="preserve"> </w:t>
      </w:r>
      <w:r w:rsidRPr="0024398E">
        <w:t>Social Taxonomy for social objectives is also in development by the EU.</w:t>
      </w:r>
      <w:r w:rsidRPr="008D3B7F">
        <w:rPr>
          <w:rStyle w:val="Rimandonotadichiusura"/>
        </w:rPr>
        <w:endnoteReference w:id="155"/>
      </w:r>
    </w:p>
    <w:p w14:paraId="61B37036" w14:textId="10B7D730" w:rsidR="001057B5" w:rsidRDefault="001057B5" w:rsidP="0024398E">
      <w:r w:rsidRPr="0024398E">
        <w:t>These regulations are expected to affect institutional investors in other markets. The PRI points out that given the emerging regulations coalescing around the UNGPs and OECD standards ‘investors can future-proof their approach to ESG issues by implementing these frameworks now.’</w:t>
      </w:r>
      <w:r w:rsidRPr="008D3B7F">
        <w:rPr>
          <w:rStyle w:val="Rimandonotadichiusura"/>
        </w:rPr>
        <w:endnoteReference w:id="156"/>
      </w:r>
    </w:p>
    <w:p w14:paraId="64104641" w14:textId="2E069F35" w:rsidR="001B26E8" w:rsidRDefault="007D1AC1" w:rsidP="0024398E">
      <w:r>
        <w:rPr>
          <w:noProof/>
        </w:rPr>
        <mc:AlternateContent>
          <mc:Choice Requires="wps">
            <w:drawing>
              <wp:inline distT="0" distB="0" distL="0" distR="0" wp14:anchorId="4F168267" wp14:editId="4BBD45D5">
                <wp:extent cx="5759450" cy="0"/>
                <wp:effectExtent l="0" t="25400" r="31750" b="38100"/>
                <wp:docPr id="31" name="Connettore 1 31"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3BF9B1E4" id="Connettore 1 31"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V3YGAIAAHsEAAAOAAAAZHJzL2Uyb0RvYy54bWysVNuO0zAQfUfiHywj8UbTdFlgQ9MV9MIL&#10;2lZQpH11nXFjyZfINk369zt20iw3AUK8OJ7xnDMzx+PMbzutyAmcl9aUNJ9MKQHDbSXNsaRf9psX&#10;byjxgZmKKWugpGfw9Hbx9Mm8bQqY2dqqChxBEuOLtilpHUJTZJnnNWjmJ7YBg4fCOs0Cmu6YVY61&#10;yK5VNptOX2WtdVXjLAfv0bvqD+ki8QsBPGyF8BCIKinWFtLq0nqIa7aYs+LoWFNLPpTB/qEKzaTB&#10;pCPVigVGvjr5E5WW3FlvRZhwqzMrhOSQesBu8ukP3XyuWQOpFxTHN6NM/v/R8rvTzhFZlfQqp8Qw&#10;jXe0tMZACNYByUl0V+A5ara+W5HthuzX93vyfnv//Fn37m0UsG18gTxLs3OD5Zudi2p0wun4xT5J&#10;l0Q/j6JDFwhH5/Xr65uX13g3/HKWPQIb58MHsJrETUmVNFEPVrDTRx8wGYZeQqJbGdJGxhz5ou2t&#10;ktVGKpUMdzwslSMnhrOwWW2my5tYPVJ8F1YDq9amIuHcoBYGp5ZGUg0VJQpwyOMOcawITKq/icQM&#10;ymCiqFOvTNqFs4K+6E8g8ApQi6u+6jj8MJbKOAcTZkOtymB0hAlsawQO7f4OOMRHKKSHMYJnf846&#10;IlJma8II1tJY9yuC0OVDyaKPvyjQ9x0lONjqnGYmSYMTnm5jeI3xCX1rJ/jjP2PxAAAA//8DAFBL&#10;AwQUAAYACAAAACEAfUw+SdkAAAACAQAADwAAAGRycy9kb3ducmV2LnhtbEyPwUrDQBCG70LfYRnB&#10;S2k3elAbsylV6MUipVUEb9vsmCxmZ8Pupknf3qmXehn4+Id/vimWo2vFEUO0nhTczjMQSJU3lmoF&#10;H+/r2SOImDQZ3XpCBSeMsCwnV4XOjR9oh8d9qgWXUMy1gialLpcyVg06Hee+Q+Ls2wenE2OopQl6&#10;4HLXyrssu5dOW+ILje7wpcHqZ987BeGzDxu5fX6t1zZsptPB+revk1I31+PqCUTCMV2W4azP6lCy&#10;08H3ZKJoFfAj6W9ytsgeGA9nlGUh/6uXvwAAAP//AwBQSwECLQAUAAYACAAAACEAtoM4kv4AAADh&#10;AQAAEwAAAAAAAAAAAAAAAAAAAAAAW0NvbnRlbnRfVHlwZXNdLnhtbFBLAQItABQABgAIAAAAIQA4&#10;/SH/1gAAAJQBAAALAAAAAAAAAAAAAAAAAC8BAABfcmVscy8ucmVsc1BLAQItABQABgAIAAAAIQC5&#10;+V3YGAIAAHsEAAAOAAAAAAAAAAAAAAAAAC4CAABkcnMvZTJvRG9jLnhtbFBLAQItABQABgAIAAAA&#10;IQB9TD5J2QAAAAIBAAAPAAAAAAAAAAAAAAAAAHIEAABkcnMvZG93bnJldi54bWxQSwUGAAAAAAQA&#10;BADzAAAAeAUAAAAA&#10;" strokecolor="#fdf0c9" strokeweight="4.5pt">
                <v:stroke joinstyle="miter"/>
                <w10:anchorlock/>
              </v:line>
            </w:pict>
          </mc:Fallback>
        </mc:AlternateContent>
      </w:r>
    </w:p>
    <w:p w14:paraId="2A7DE7E7" w14:textId="018896FB" w:rsidR="00F83229" w:rsidRDefault="00F83229" w:rsidP="0024398E">
      <w:r w:rsidRPr="00B0321D">
        <w:lastRenderedPageBreak/>
        <w:t xml:space="preserve">A key </w:t>
      </w:r>
      <w:r w:rsidRPr="00AC38C1">
        <w:t>challenge for investors is the historical lack of transparency and harmonisation around ESG ratings and methodologies for the assessment of ‘social’ risk</w:t>
      </w:r>
      <w:r w:rsidRPr="005D75AD">
        <w:t>s.</w:t>
      </w:r>
      <w:r w:rsidRPr="008D3B7F">
        <w:rPr>
          <w:rStyle w:val="Rimandonotadichiusura"/>
        </w:rPr>
        <w:endnoteReference w:id="157"/>
      </w:r>
      <w:r w:rsidRPr="00AC38C1">
        <w:t xml:space="preserve"> However, there are efforts underway to standardise ESG reporting amongst standards bodies, and in some cases, to align reporting frameworks with the UNGPs.</w:t>
      </w:r>
      <w:r w:rsidRPr="008D3B7F">
        <w:rPr>
          <w:rStyle w:val="Rimandonotadichiusura"/>
        </w:rPr>
        <w:endnoteReference w:id="158"/>
      </w:r>
      <w:r w:rsidRPr="00AC38C1">
        <w:t xml:space="preserve"> One stakeholder interviewed recommended that ESG research providers should be required to make their methodologies public to improve understanding of and accountability for human rights performance ratings of investee companies. </w:t>
      </w:r>
      <w:r w:rsidRPr="00B0321D">
        <w:t>There is also a growing array of benchmarking tools, metrics, research and products available to assess investees’ human rights efforts and impacts.</w:t>
      </w:r>
      <w:r w:rsidRPr="008D3B7F">
        <w:rPr>
          <w:rStyle w:val="Rimandonotadichiusura"/>
        </w:rPr>
        <w:endnoteReference w:id="159"/>
      </w:r>
    </w:p>
    <w:p w14:paraId="2413DFD1" w14:textId="6A08C25D" w:rsidR="00F83229" w:rsidRDefault="00F83229" w:rsidP="0024398E">
      <w:r>
        <w:t xml:space="preserve">See the </w:t>
      </w:r>
      <w:r w:rsidRPr="008D3B7F">
        <w:rPr>
          <w:rStyle w:val="Enfasigrassetto"/>
        </w:rPr>
        <w:t>call to action</w:t>
      </w:r>
      <w:r>
        <w:t xml:space="preserve"> for:</w:t>
      </w:r>
    </w:p>
    <w:p w14:paraId="297E26E6" w14:textId="64063068" w:rsidR="00F83229" w:rsidRDefault="00ED6250" w:rsidP="008D3B7F">
      <w:pPr>
        <w:pStyle w:val="Puntoelenco"/>
      </w:pPr>
      <w:r w:rsidRPr="00FA0C50">
        <w:t>I</w:t>
      </w:r>
      <w:r w:rsidR="00F83229" w:rsidRPr="00FA0C50">
        <w:t>nvestors</w:t>
      </w:r>
      <w:r>
        <w:t xml:space="preserve"> –</w:t>
      </w:r>
      <w:r w:rsidR="00F83229" w:rsidRPr="00FA0C50">
        <w:t xml:space="preserve"> </w:t>
      </w:r>
      <w:r w:rsidR="00F83229">
        <w:t>recommendations 1(a), (b), (c) and 2</w:t>
      </w:r>
    </w:p>
    <w:p w14:paraId="7951BC13" w14:textId="5D95FA57" w:rsidR="00F83229" w:rsidRPr="006D7528" w:rsidRDefault="00F83229" w:rsidP="008D3B7F">
      <w:pPr>
        <w:pStyle w:val="Puntoelenco"/>
      </w:pPr>
      <w:r w:rsidRPr="00136101">
        <w:t>Government</w:t>
      </w:r>
      <w:r w:rsidR="00306B15">
        <w:t xml:space="preserve"> –</w:t>
      </w:r>
      <w:r w:rsidRPr="00136101">
        <w:t xml:space="preserve"> </w:t>
      </w:r>
      <w:r>
        <w:t>recommendation 3(e)</w:t>
      </w:r>
    </w:p>
    <w:p w14:paraId="0571DAEA" w14:textId="5F640C92" w:rsidR="00F83229" w:rsidRPr="000C078D" w:rsidRDefault="00F83229" w:rsidP="00371B2C">
      <w:pPr>
        <w:pStyle w:val="Titolo2"/>
        <w:rPr>
          <w:rFonts w:cs="Open Sans"/>
        </w:rPr>
      </w:pPr>
      <w:bookmarkStart w:id="90" w:name="_Toc83153514"/>
      <w:r w:rsidRPr="60B78B04">
        <w:rPr>
          <w:rFonts w:cs="Open Sans"/>
        </w:rPr>
        <w:t>Ensuring access to remedy for victims</w:t>
      </w:r>
      <w:bookmarkEnd w:id="90"/>
    </w:p>
    <w:p w14:paraId="7BE80072" w14:textId="2E1172F3" w:rsidR="00F83229" w:rsidRPr="008D3B7F" w:rsidRDefault="00F83229" w:rsidP="008D3B7F">
      <w:r w:rsidRPr="008D3B7F">
        <w:t>Under international human rights law, victims of human rights abuses have a right to an effective remedy.</w:t>
      </w:r>
      <w:r w:rsidRPr="008D3B7F">
        <w:rPr>
          <w:rStyle w:val="Rimandonotadichiusura"/>
        </w:rPr>
        <w:endnoteReference w:id="160"/>
      </w:r>
      <w:r w:rsidRPr="008D3B7F">
        <w:t xml:space="preserve"> This right is acknowledged and emphasised in the UNGPs which outline an expectation that both States and businesses have a role to play in enabling access to remedy for victims of business-related human rights abuses. Despite this well-recognised right, remedy is rare for victims of business-related human rights harms.</w:t>
      </w:r>
      <w:r w:rsidRPr="008D3B7F">
        <w:rPr>
          <w:rStyle w:val="Rimandonotadichiusura"/>
        </w:rPr>
        <w:endnoteReference w:id="161"/>
      </w:r>
      <w:r w:rsidRPr="008D3B7F">
        <w:t xml:space="preserve"> A</w:t>
      </w:r>
      <w:r w:rsidR="00F4524D" w:rsidRPr="008D3B7F">
        <w:t> </w:t>
      </w:r>
      <w:r w:rsidRPr="008D3B7F">
        <w:t>number of stakeholders interviewed highlighted that a range of practical, procedural, and legal barriers to remedy exist. For example,</w:t>
      </w:r>
      <w:r w:rsidR="00544BD5" w:rsidRPr="008D3B7F">
        <w:t xml:space="preserve"> </w:t>
      </w:r>
      <w:r w:rsidRPr="008D3B7F">
        <w:t xml:space="preserve">workers and communities </w:t>
      </w:r>
      <w:r w:rsidR="00764717" w:rsidRPr="008D3B7F">
        <w:t>seeking remedy often</w:t>
      </w:r>
      <w:r w:rsidR="006E287D" w:rsidRPr="008D3B7F">
        <w:t xml:space="preserve"> </w:t>
      </w:r>
      <w:r w:rsidRPr="008D3B7F">
        <w:t>face weak regulatory environments, and significant financial, language, evidentiary and legal hurdles to accessing remedy, both at home and abroad.</w:t>
      </w:r>
      <w:r w:rsidRPr="008D3B7F">
        <w:rPr>
          <w:rStyle w:val="Rimandonotadichiusura"/>
        </w:rPr>
        <w:endnoteReference w:id="162"/>
      </w:r>
      <w:r w:rsidRPr="008D3B7F">
        <w:t xml:space="preserve"> In addition, retaliation against human rights defenders advocating for corporate accountability and remedy for their communities is increasing internationally.</w:t>
      </w:r>
      <w:r w:rsidRPr="008D3B7F">
        <w:rPr>
          <w:rStyle w:val="Rimandonotadichiusura"/>
        </w:rPr>
        <w:endnoteReference w:id="163"/>
      </w:r>
    </w:p>
    <w:p w14:paraId="7D07A3C3" w14:textId="1C4323FE" w:rsidR="00F83229" w:rsidRPr="001B26E8" w:rsidRDefault="00F83229" w:rsidP="00336F8C">
      <w:r w:rsidRPr="000C078D">
        <w:lastRenderedPageBreak/>
        <w:t xml:space="preserve">The UNGPs expect that Australia will take steps to ensure victims of business-related </w:t>
      </w:r>
      <w:r w:rsidRPr="007D36D3">
        <w:t>human rights abuses in Australia, or involving Australian companies operating abroad within Australia’s jurisdiction,</w:t>
      </w:r>
      <w:r w:rsidRPr="000C078D">
        <w:t xml:space="preserve"> have access to effective remedy.</w:t>
      </w:r>
      <w:r w:rsidRPr="008D3B7F">
        <w:rPr>
          <w:rStyle w:val="Rimandonotadichiusura"/>
        </w:rPr>
        <w:endnoteReference w:id="164"/>
      </w:r>
      <w:r w:rsidRPr="000C078D">
        <w:t xml:space="preserve"> The UNGPs also expect States </w:t>
      </w:r>
      <w:r w:rsidR="00557A10">
        <w:t>to</w:t>
      </w:r>
      <w:r w:rsidRPr="000C078D">
        <w:t xml:space="preserve"> ensure </w:t>
      </w:r>
      <w:r w:rsidR="00557A10">
        <w:t>that</w:t>
      </w:r>
      <w:r>
        <w:t xml:space="preserve"> </w:t>
      </w:r>
      <w:r w:rsidRPr="000C078D">
        <w:t>both judicial and non-judicial pathways to remedy are available to victims, and to consider ways to reduce legal, procedural and other practical barriers to remedy. While judicial mechanisms (i.e. courts) are essential to ensuring access to remedy, the UNGPs also highlight the importance of complementing and supplementing such mechanisms with state-based</w:t>
      </w:r>
      <w:r w:rsidRPr="001B26E8">
        <w:t xml:space="preserve">, </w:t>
      </w:r>
      <w:r w:rsidRPr="001B26E8">
        <w:rPr>
          <w:rFonts w:cs="Open Sans"/>
        </w:rPr>
        <w:t>non-judicial mechanisms (administrative, legislative or otherwise), which tend to be much faster, cheaper and less formal.</w:t>
      </w:r>
      <w:r w:rsidRPr="008D3B7F">
        <w:rPr>
          <w:rStyle w:val="Rimandonotadichiusura"/>
        </w:rPr>
        <w:endnoteReference w:id="165"/>
      </w:r>
      <w:r w:rsidRPr="001B26E8">
        <w:t xml:space="preserve"> Business is also expected to provide for or facilitate remediation for adverse impacts that they have caused or contributed to.</w:t>
      </w:r>
    </w:p>
    <w:p w14:paraId="292276DD" w14:textId="5CE754D9" w:rsidR="00F83229" w:rsidRPr="002425B3" w:rsidRDefault="00F83229" w:rsidP="002425B3">
      <w:pPr>
        <w:pStyle w:val="Titolo3"/>
        <w:rPr>
          <w:sz w:val="22"/>
          <w:szCs w:val="22"/>
        </w:rPr>
      </w:pPr>
      <w:bookmarkStart w:id="91" w:name="_Toc83153515"/>
      <w:r w:rsidRPr="002425B3">
        <w:t>Avenues to remedy for business-related human rights harms in</w:t>
      </w:r>
      <w:r w:rsidR="00AB2663">
        <w:t> </w:t>
      </w:r>
      <w:r w:rsidRPr="002425B3">
        <w:t>Australia</w:t>
      </w:r>
      <w:bookmarkEnd w:id="91"/>
    </w:p>
    <w:p w14:paraId="52A74E7E" w14:textId="6E73AF8A" w:rsidR="005F0589" w:rsidRPr="008D3B7F" w:rsidRDefault="00F83229" w:rsidP="008D3B7F">
      <w:r w:rsidRPr="008D3B7F">
        <w:t>Australia has a patchwork of regulations targeting corporate conduct in Australia with accompanying judicial and non-judicial avenues to remedy for domestic victims of human rights abuses, though they are seldom framed in human rights terms.</w:t>
      </w:r>
      <w:r w:rsidRPr="008D3B7F">
        <w:rPr>
          <w:rStyle w:val="Rimandonotadichiusura"/>
        </w:rPr>
        <w:endnoteReference w:id="166"/>
      </w:r>
      <w:r w:rsidRPr="008D3B7F">
        <w:t xml:space="preserve"> They include federal and state-based criminal laws that apply to corporations (including for offences such as slavery and trafficking) and facilitate civil claims against corporations under federal- and state-based labour, work health and safety, privacy, environmental, consumer, native title, discrimination and corporations laws.</w:t>
      </w:r>
      <w:r w:rsidRPr="008D3B7F">
        <w:rPr>
          <w:rStyle w:val="Rimandonotadichiusura"/>
        </w:rPr>
        <w:endnoteReference w:id="167"/>
      </w:r>
    </w:p>
    <w:p w14:paraId="2A36BC0D" w14:textId="6722241C" w:rsidR="00F83229" w:rsidRPr="008D3B7F" w:rsidRDefault="00F83229" w:rsidP="008D3B7F">
      <w:r w:rsidRPr="008D3B7F">
        <w:t>Australia also has a range of non-judicial grievance mechanisms that can provide potential pathways to remedy in some circumstances. For example, the Fair Work Commission, sector-based Ombudsm</w:t>
      </w:r>
      <w:r w:rsidR="00524C59" w:rsidRPr="008D3B7F">
        <w:t>a</w:t>
      </w:r>
      <w:r w:rsidRPr="008D3B7F">
        <w:t xml:space="preserve">n </w:t>
      </w:r>
      <w:r w:rsidR="00424834" w:rsidRPr="008D3B7F">
        <w:t xml:space="preserve">offices </w:t>
      </w:r>
      <w:r w:rsidRPr="008D3B7F">
        <w:t>(which deal with issues such as privacy and health), the Australian Human Rights Commission and state-based human rights and equal opportunity commissions which deal in particular with discrimination complaints, and the Australian OECD National Contact Point (discussed below).</w:t>
      </w:r>
      <w:r w:rsidRPr="008D3B7F">
        <w:rPr>
          <w:rStyle w:val="Rimandonotadichiusura"/>
        </w:rPr>
        <w:endnoteReference w:id="168"/>
      </w:r>
      <w:r w:rsidRPr="008D3B7F">
        <w:t xml:space="preserve"> However, this remed</w:t>
      </w:r>
      <w:r w:rsidR="00F83B36" w:rsidRPr="008D3B7F">
        <w:t>ial</w:t>
      </w:r>
      <w:r w:rsidRPr="008D3B7F">
        <w:t xml:space="preserve"> landscape largely existed prior to the introduction of the UNGPs. In addition, the cost and complexity of accessing the court system is still prohibitive for many Australians, and barriers to both judicial and non-judicial mechanisms remain, especially for certain groups such as migrant workers and traditional owners of land.</w:t>
      </w:r>
      <w:r w:rsidRPr="008D3B7F">
        <w:rPr>
          <w:rStyle w:val="Rimandonotadichiusura"/>
        </w:rPr>
        <w:endnoteReference w:id="169"/>
      </w:r>
    </w:p>
    <w:p w14:paraId="10D9084E" w14:textId="39B1B625" w:rsidR="00F83229" w:rsidRPr="00933FEF" w:rsidRDefault="00F83229" w:rsidP="00933FEF">
      <w:pPr>
        <w:pStyle w:val="Titolo3"/>
      </w:pPr>
      <w:bookmarkStart w:id="92" w:name="_Toc83153516"/>
      <w:r w:rsidRPr="00933FEF">
        <w:lastRenderedPageBreak/>
        <w:t>Avenues to remedy human rights harms involving Australian companies overseas</w:t>
      </w:r>
      <w:bookmarkEnd w:id="92"/>
    </w:p>
    <w:p w14:paraId="71205A0C" w14:textId="31AEE059" w:rsidR="00F83229" w:rsidRPr="00933FEF" w:rsidRDefault="00F83229" w:rsidP="00933FEF">
      <w:r w:rsidRPr="00933FEF">
        <w:t>A key gap in Australia’s implementation of the UNGPs is the lack of pathways to remedy for victims of extraterritorial harms (i.e harms that occur overseas) by Australian businesses. Australian companies and financial entities have been linked to allegations of a wide range of unremedied human rights harms overseas, including worker fatalities, environmental disasters and health scandals, child and forced labour and land grabs.</w:t>
      </w:r>
      <w:r w:rsidRPr="00933FEF">
        <w:rPr>
          <w:rStyle w:val="Rimandonotadichiusura"/>
        </w:rPr>
        <w:endnoteReference w:id="170"/>
      </w:r>
      <w:r w:rsidRPr="00933FEF">
        <w:t xml:space="preserve"> For those victims where the abuse takes place overseas, the challenges can be significant. They often contend with a weak domestic legal system at home or find the relevant company is a subsidiary of a foreign multinational with insufficient resources to allow for an effective remedy.</w:t>
      </w:r>
      <w:r w:rsidRPr="00933FEF">
        <w:rPr>
          <w:rStyle w:val="Rimandonotadichiusura"/>
        </w:rPr>
        <w:endnoteReference w:id="171"/>
      </w:r>
      <w:r w:rsidRPr="00933FEF">
        <w:t xml:space="preserve"> Those who seek accountability for the conduct of Australian companies operating overseas using the Australian legal system often face various barriers, which will be explored further in the following sections.</w:t>
      </w:r>
    </w:p>
    <w:p w14:paraId="012B63AB" w14:textId="77777777" w:rsidR="00F83229" w:rsidRPr="00933FEF" w:rsidRDefault="00F83229" w:rsidP="00933FEF">
      <w:pPr>
        <w:pStyle w:val="Titolo4"/>
      </w:pPr>
      <w:r w:rsidRPr="00933FEF">
        <w:t>Criminal law</w:t>
      </w:r>
    </w:p>
    <w:p w14:paraId="789B3A69" w14:textId="23D0446E" w:rsidR="00F83229" w:rsidRPr="00933FEF" w:rsidRDefault="00F83229" w:rsidP="00933FEF">
      <w:r w:rsidRPr="00933FEF">
        <w:t>While a range of serious criminal offences under the Commonwealth Criminal Code, including slavery, human trafficking and genocide, have extraterritorial application to Australian companies, enforcement of criminal laws in transnational settings is challenging for regulators.</w:t>
      </w:r>
      <w:r w:rsidRPr="00933FEF">
        <w:rPr>
          <w:rStyle w:val="Rimandonotadichiusura"/>
        </w:rPr>
        <w:endnoteReference w:id="172"/>
      </w:r>
      <w:r w:rsidRPr="00933FEF">
        <w:t xml:space="preserve"> Prosecutions are rare, and tend not to provide victims with </w:t>
      </w:r>
      <w:r w:rsidR="00ED31B5" w:rsidRPr="00933FEF">
        <w:t xml:space="preserve">a </w:t>
      </w:r>
      <w:r w:rsidRPr="00933FEF">
        <w:t>remedy.</w:t>
      </w:r>
      <w:r w:rsidRPr="00933FEF">
        <w:rPr>
          <w:rStyle w:val="Rimandonotadichiusura"/>
        </w:rPr>
        <w:endnoteReference w:id="173"/>
      </w:r>
      <w:r w:rsidRPr="00933FEF">
        <w:t xml:space="preserve"> The Australian Law Reform Commission (ALRC) recently recommended that the Government consider introducing a </w:t>
      </w:r>
      <w:r w:rsidR="009D2DEA" w:rsidRPr="00933FEF">
        <w:t>‘</w:t>
      </w:r>
      <w:r w:rsidRPr="00933FEF">
        <w:t>failure to prevent</w:t>
      </w:r>
      <w:r w:rsidR="009D2DEA" w:rsidRPr="00933FEF">
        <w:t>’</w:t>
      </w:r>
      <w:r w:rsidRPr="00933FEF">
        <w:t xml:space="preserve"> offence for specific extraterritorial crimes.</w:t>
      </w:r>
      <w:r w:rsidRPr="00933FEF">
        <w:rPr>
          <w:rStyle w:val="Rimandonotadichiusura"/>
        </w:rPr>
        <w:endnoteReference w:id="174"/>
      </w:r>
      <w:r w:rsidRPr="00933FEF">
        <w:t xml:space="preserve"> The ALRC also suggested that the Australian Government ‘undertake a holistic and wide-ranging review of the regulatory framework applying to transnational crime and the human rights impacts of Australian businesses</w:t>
      </w:r>
      <w:r w:rsidR="00BF7274" w:rsidRPr="00933FEF">
        <w:t>’</w:t>
      </w:r>
      <w:r w:rsidRPr="00933FEF">
        <w:t>, and consider creating an extraterritorial crimes investigations unit.</w:t>
      </w:r>
      <w:r w:rsidRPr="00933FEF">
        <w:rPr>
          <w:rStyle w:val="Rimandonotadichiusura"/>
        </w:rPr>
        <w:endnoteReference w:id="175"/>
      </w:r>
    </w:p>
    <w:p w14:paraId="761CBD30" w14:textId="7D2BF6A9" w:rsidR="00F83229" w:rsidRPr="00933FEF" w:rsidRDefault="00F83229" w:rsidP="00933FEF">
      <w:pPr>
        <w:pStyle w:val="Titolo4"/>
      </w:pPr>
      <w:r w:rsidRPr="00933FEF">
        <w:t>Litigation</w:t>
      </w:r>
    </w:p>
    <w:p w14:paraId="39B81757" w14:textId="02212D09" w:rsidR="00E24D8E" w:rsidRPr="00B357DA" w:rsidRDefault="00F83229" w:rsidP="007217FC">
      <w:r w:rsidRPr="007217FC">
        <w:rPr>
          <w:rFonts w:cs="Open Sans"/>
        </w:rPr>
        <w:t xml:space="preserve">There are limited examples of claims being brought in Australian courts against Australian companies for extraterritorial human rights </w:t>
      </w:r>
      <w:r w:rsidR="00976BEE" w:rsidRPr="007217FC">
        <w:rPr>
          <w:rFonts w:cs="Open Sans"/>
        </w:rPr>
        <w:t>breaches</w:t>
      </w:r>
      <w:r w:rsidRPr="007217FC">
        <w:rPr>
          <w:rFonts w:cs="Open Sans"/>
        </w:rPr>
        <w:t xml:space="preserve"> in the past two decades.</w:t>
      </w:r>
      <w:r w:rsidRPr="007811E7">
        <w:rPr>
          <w:rStyle w:val="Rimandonotadichiusura"/>
        </w:rPr>
        <w:endnoteReference w:id="176"/>
      </w:r>
      <w:r w:rsidRPr="007217FC">
        <w:rPr>
          <w:rFonts w:cs="Open Sans"/>
        </w:rPr>
        <w:t xml:space="preserve"> In Australia, while private causes of action may be framed in tort law, there is no direct cause of action for breach of human rights standards that can be used to bring a civil claim against an Australian company for extraterritorial harms.</w:t>
      </w:r>
      <w:r w:rsidRPr="007811E7">
        <w:rPr>
          <w:rStyle w:val="Rimandonotadichiusura"/>
        </w:rPr>
        <w:endnoteReference w:id="177"/>
      </w:r>
      <w:r w:rsidRPr="007217FC">
        <w:rPr>
          <w:rFonts w:cs="Open Sans"/>
        </w:rPr>
        <w:t xml:space="preserve"> Where affected communities or workers overseas look to bring a civil claim in Australian courts against an Australian company, significant barriers arise.</w:t>
      </w:r>
    </w:p>
    <w:p w14:paraId="445A7CE9" w14:textId="5768C18D" w:rsidR="003F2AEC" w:rsidRDefault="00F83229" w:rsidP="007217FC">
      <w:pPr>
        <w:rPr>
          <w:rFonts w:cs="Open Sans"/>
        </w:rPr>
      </w:pPr>
      <w:r w:rsidRPr="007217FC">
        <w:rPr>
          <w:rFonts w:cs="Open Sans"/>
        </w:rPr>
        <w:lastRenderedPageBreak/>
        <w:t>The time and resource intensive nature of extraterritorial litigation places it outside the reach of many victims and civil society organisations seeking to assist them. Australian courts may decline to hear the claim on the basis that another court, often in the country where the harm occurred, is the appropriate forum.</w:t>
      </w:r>
      <w:r w:rsidRPr="007811E7">
        <w:rPr>
          <w:rStyle w:val="Rimandonotadichiusura"/>
        </w:rPr>
        <w:endnoteReference w:id="178"/>
      </w:r>
      <w:r w:rsidRPr="007217FC">
        <w:rPr>
          <w:rFonts w:cs="Open Sans"/>
        </w:rPr>
        <w:t xml:space="preserve"> Corporate law principles relating to the separate legal personality and limited liability of companies mean that Australian companies tend not to be considered liable for the actions of other members of their corporate group, such as their subsidiary overseas.</w:t>
      </w:r>
      <w:r w:rsidRPr="007811E7">
        <w:rPr>
          <w:rStyle w:val="Rimandonotadichiusura"/>
        </w:rPr>
        <w:endnoteReference w:id="179"/>
      </w:r>
      <w:r w:rsidRPr="007217FC">
        <w:rPr>
          <w:rFonts w:cs="Open Sans"/>
        </w:rPr>
        <w:t xml:space="preserve"> A number of jurisdictions have had developments which assist in overcoming similar barriers.</w:t>
      </w:r>
    </w:p>
    <w:p w14:paraId="68D60FD1" w14:textId="7729BDB5" w:rsidR="001057B5" w:rsidRDefault="001057B5">
      <w:pPr>
        <w:keepLines w:val="0"/>
        <w:spacing w:before="0" w:after="0"/>
        <w:rPr>
          <w:rFonts w:cs="Open Sans"/>
        </w:rPr>
      </w:pPr>
      <w:r>
        <w:rPr>
          <w:rFonts w:cs="Open Sans"/>
        </w:rPr>
        <w:br w:type="page"/>
      </w:r>
    </w:p>
    <w:p w14:paraId="0BB2B90C" w14:textId="1308B57A" w:rsidR="001057B5" w:rsidRDefault="007D1AC1" w:rsidP="007217FC">
      <w:pPr>
        <w:rPr>
          <w:rFonts w:cs="Open Sans"/>
        </w:rPr>
      </w:pPr>
      <w:r>
        <w:rPr>
          <w:noProof/>
        </w:rPr>
        <w:lastRenderedPageBreak/>
        <mc:AlternateContent>
          <mc:Choice Requires="wps">
            <w:drawing>
              <wp:inline distT="0" distB="0" distL="0" distR="0" wp14:anchorId="5026D66C" wp14:editId="2466C1BF">
                <wp:extent cx="5759450" cy="0"/>
                <wp:effectExtent l="0" t="25400" r="31750" b="38100"/>
                <wp:docPr id="28" name="Connettore 1 28" descr="START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4C515F78" id="Connettore 1 28" o:spid="_x0000_s1026" alt="START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OsrYGgIAAH0EAAAOAAAAZHJzL2Uyb0RvYy54bWysVE2P0zAQvSPxHywjcaNpCwU2NF0t7ZYL&#10;otVukfbq2uPWkmNbtmnSf8/YSbN8CRDi4njseW9m3owzv25rTU7gg7KmopPRmBIw3AplDhX9vFu/&#10;eEtJiMwIpq2Bip4h0OvF0yfzxpUwtUerBXiCJCaUjavoMUZXFkXgR6hZGFkHBi+l9TWLaPpDITxr&#10;kL3WxXQ8fl001gvnLYcQ8HTVXdJF5pcSeNxIGSASXVHMLebV53Wf1mIxZ+XBM3dUvE+D/UMWNVMG&#10;gw5UKxYZ+eLVT1S14t4GK+OI27qwUioOuQasZjL+oZr7I3OQa0FxghtkCv+Pln86bT1RoqJT7JRh&#10;NfZoaY2BGK0HMiHpWEDgqNn97uZuRzZrsrt92JH3m4fnz9qbd0nCxoUSmZZm63sruK1PerTS1+mL&#10;lZI2y34eZIc2Eo6Hszezq1cz7A6/3BWPQOdD/AC2JmlTUa1MUoSV7PQxRAyGrheXdKwNaRLjBPmS&#10;HaxWYq20zoY/7JfakxPDaViv1uPlVcoeKb5zOwITt0aQeHaohsG5pYm0BkGJBhzztEMcKyNT+m88&#10;MYI2GCjp1CmTd/GsoUv6DiQ2AbV42WWdxh+GVBnnYOK0z1Ub9E4wiWUNwL7c3wF7/wSF/DQG8PTP&#10;UQdEjmxNHMC1Mtb/iiC2kz5l2flfFOjqThLsrTjnmcnS4IznbvTvMT2ib+0Mf/xrLL4CAAD//wMA&#10;UEsDBBQABgAIAAAAIQB9TD5J2QAAAAIBAAAPAAAAZHJzL2Rvd25yZXYueG1sTI/BSsNAEIbvQt9h&#10;GcFLaTd6UBuzKVXoxSKlVQRv2+yYLGZnw+6mSd/eqZd6Gfj4h3++KZaja8URQ7SeFNzOMxBIlTeW&#10;agUf7+vZI4iYNBndekIFJ4ywLCdXhc6NH2iHx32qBZdQzLWCJqUulzJWDTod575D4uzbB6cTY6il&#10;CXrgctfKuyy7l05b4guN7vClwepn3zsF4bMPG7l9fq3XNmym08H6t6+TUjfX4+oJRMIxXZbhrM/q&#10;ULLTwfdkomgV8CPpb3K2yB4YD2eUZSH/q5e/AAAA//8DAFBLAQItABQABgAIAAAAIQC2gziS/gAA&#10;AOEBAAATAAAAAAAAAAAAAAAAAAAAAABbQ29udGVudF9UeXBlc10ueG1sUEsBAi0AFAAGAAgAAAAh&#10;ADj9If/WAAAAlAEAAAsAAAAAAAAAAAAAAAAALwEAAF9yZWxzLy5yZWxzUEsBAi0AFAAGAAgAAAAh&#10;AKs6ytgaAgAAfQQAAA4AAAAAAAAAAAAAAAAALgIAAGRycy9lMm9Eb2MueG1sUEsBAi0AFAAGAAgA&#10;AAAhAH1MPknZAAAAAgEAAA8AAAAAAAAAAAAAAAAAdAQAAGRycy9kb3ducmV2LnhtbFBLBQYAAAAA&#10;BAAEAPMAAAB6BQAAAAA=&#10;" strokecolor="#fdf0c9" strokeweight="4.5pt">
                <v:stroke joinstyle="miter"/>
                <w10:anchorlock/>
              </v:line>
            </w:pict>
          </mc:Fallback>
        </mc:AlternateContent>
      </w:r>
    </w:p>
    <w:p w14:paraId="78E50370" w14:textId="77777777" w:rsidR="001057B5" w:rsidRPr="007217FC" w:rsidRDefault="001057B5" w:rsidP="007811E7">
      <w:pPr>
        <w:pStyle w:val="Titolo5"/>
      </w:pPr>
      <w:r w:rsidRPr="007217FC">
        <w:t>Global Snapshot</w:t>
      </w:r>
    </w:p>
    <w:p w14:paraId="04C1D2B5" w14:textId="551C97BA" w:rsidR="001057B5" w:rsidRDefault="001057B5" w:rsidP="007217FC">
      <w:pPr>
        <w:rPr>
          <w:rFonts w:cs="Open Sans"/>
        </w:rPr>
      </w:pPr>
      <w:r w:rsidRPr="007217FC">
        <w:rPr>
          <w:rFonts w:cs="Open Sans"/>
        </w:rPr>
        <w:t>Notably, recent landmark cases in courts in the UK, the Netherlands and Canada have demonstrated increased willingness to overcome traditional legal barriers</w:t>
      </w:r>
      <w:r w:rsidR="004A0980">
        <w:rPr>
          <w:rFonts w:cs="Open Sans"/>
        </w:rPr>
        <w:t xml:space="preserve"> discussed above</w:t>
      </w:r>
      <w:r w:rsidRPr="007217FC">
        <w:rPr>
          <w:rFonts w:cs="Open Sans"/>
        </w:rPr>
        <w:t>. Courts in these jurisdictions have agreed to hear claims against parent companies in their home states regarding the actions of their subsidiaries abroad. These courts have also taken broader views of the grounds for establishing the existence of potential parent company liability for human rights and environmental harms occasioned by their subsidiaries abroad.</w:t>
      </w:r>
      <w:r w:rsidRPr="007811E7">
        <w:rPr>
          <w:rStyle w:val="Rimandonotadichiusura"/>
        </w:rPr>
        <w:endnoteReference w:id="180"/>
      </w:r>
      <w:r w:rsidRPr="007217FC">
        <w:rPr>
          <w:rFonts w:cs="Open Sans"/>
        </w:rPr>
        <w:t xml:space="preserve"> In parallel with these developments, the French Duty of Vigilance Law has created a pathway for large French parent companies to be sued for human rights and environmental harms caused or contributed to by their subsidiaries or established suppliers, outside of France.</w:t>
      </w:r>
      <w:r w:rsidRPr="007811E7">
        <w:rPr>
          <w:rStyle w:val="Rimandonotadichiusura"/>
        </w:rPr>
        <w:endnoteReference w:id="181"/>
      </w:r>
      <w:r w:rsidRPr="007217FC">
        <w:rPr>
          <w:rFonts w:cs="Open Sans"/>
        </w:rPr>
        <w:t xml:space="preserve"> Similar causes of action may be available in the EU rules for mandatory human rights due diligence, if they are introduced (see Part </w:t>
      </w:r>
      <w:r w:rsidRPr="007217FC">
        <w:rPr>
          <w:rFonts w:cs="Open Sans"/>
        </w:rPr>
        <w:fldChar w:fldCharType="begin"/>
      </w:r>
      <w:r w:rsidRPr="007217FC">
        <w:rPr>
          <w:rFonts w:cs="Open Sans"/>
        </w:rPr>
        <w:instrText xml:space="preserve"> REF _Ref76569599 \r \h  \* MERGEFORMAT </w:instrText>
      </w:r>
      <w:r w:rsidRPr="007217FC">
        <w:rPr>
          <w:rFonts w:cs="Open Sans"/>
        </w:rPr>
      </w:r>
      <w:r w:rsidRPr="007217FC">
        <w:rPr>
          <w:rFonts w:cs="Open Sans"/>
        </w:rPr>
        <w:fldChar w:fldCharType="separate"/>
      </w:r>
      <w:r w:rsidRPr="007217FC">
        <w:rPr>
          <w:rFonts w:cs="Open Sans"/>
        </w:rPr>
        <w:t>3.2</w:t>
      </w:r>
      <w:r w:rsidRPr="007217FC">
        <w:rPr>
          <w:rFonts w:cs="Open Sans"/>
        </w:rPr>
        <w:fldChar w:fldCharType="end"/>
      </w:r>
      <w:r w:rsidRPr="007217FC">
        <w:rPr>
          <w:rFonts w:cs="Open Sans"/>
        </w:rPr>
        <w:t>(b)).</w:t>
      </w:r>
    </w:p>
    <w:p w14:paraId="0833A519" w14:textId="0760DBAF" w:rsidR="007217FC" w:rsidRPr="007217FC" w:rsidRDefault="007D1AC1" w:rsidP="007217FC">
      <w:pPr>
        <w:rPr>
          <w:rFonts w:cs="Open Sans"/>
        </w:rPr>
      </w:pPr>
      <w:r>
        <w:rPr>
          <w:noProof/>
        </w:rPr>
        <mc:AlternateContent>
          <mc:Choice Requires="wps">
            <w:drawing>
              <wp:inline distT="0" distB="0" distL="0" distR="0" wp14:anchorId="29D88950" wp14:editId="1816B99F">
                <wp:extent cx="5759450" cy="0"/>
                <wp:effectExtent l="0" t="25400" r="31750" b="38100"/>
                <wp:docPr id="29" name="Connettore 1 29" descr="END OF TEXT BOX&#10;"/>
                <wp:cNvGraphicFramePr/>
                <a:graphic xmlns:a="http://schemas.openxmlformats.org/drawingml/2006/main">
                  <a:graphicData uri="http://schemas.microsoft.com/office/word/2010/wordprocessingShape">
                    <wps:wsp>
                      <wps:cNvCnPr/>
                      <wps:spPr>
                        <a:xfrm>
                          <a:off x="0" y="0"/>
                          <a:ext cx="5759450" cy="0"/>
                        </a:xfrm>
                        <a:prstGeom prst="line">
                          <a:avLst/>
                        </a:prstGeom>
                        <a:ln w="57150">
                          <a:solidFill>
                            <a:srgbClr val="FDF0C9"/>
                          </a:solidFill>
                          <a:headEnd type="none" w="med" len="med"/>
                          <a:tailEnd type="none" w="med" len="med"/>
                        </a:ln>
                      </wps:spPr>
                      <wps:style>
                        <a:lnRef idx="3">
                          <a:schemeClr val="accent2"/>
                        </a:lnRef>
                        <a:fillRef idx="0">
                          <a:schemeClr val="accent2"/>
                        </a:fillRef>
                        <a:effectRef idx="2">
                          <a:schemeClr val="accent2"/>
                        </a:effectRef>
                        <a:fontRef idx="minor">
                          <a:schemeClr val="tx1"/>
                        </a:fontRef>
                      </wps:style>
                      <wps:bodyPr/>
                    </wps:wsp>
                  </a:graphicData>
                </a:graphic>
              </wp:inline>
            </w:drawing>
          </mc:Choice>
          <mc:Fallback>
            <w:pict>
              <v:line w14:anchorId="21DC306D" id="Connettore 1 29" o:spid="_x0000_s1026" alt="END OF TEXT BOX&#10;" style="visibility:visible;mso-wrap-style:square;mso-left-percent:-10001;mso-top-percent:-10001;mso-position-horizontal:absolute;mso-position-horizontal-relative:char;mso-position-vertical:absolute;mso-position-vertical-relative:line;mso-left-percent:-10001;mso-top-percent:-10001" from="0,0" to="453.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cmGHGAIAAHsEAAAOAAAAZHJzL2Uyb0RvYy54bWysVMuu0zAQ3SPxD5aR2NG0hQs0NL2CPtig&#10;2wqKdLeuPW4t+RHZpkn/nrGT5vISIMTG8YznnJk5Hmd+2xpNzuCDcraik9GYErDcCWWPFf283zx7&#10;TUmIzAqmnYWKXiDQ28XjR/OmLmHqTk4L8ARJbCibuqKnGOuyKAI/gWFh5GqweCidNyyi6Y+F8KxB&#10;dqOL6Xj8smicF7V3HEJA76o7pIvMLyXwuJUyQCS6olhbzKvP6yGtxWLOyqNn9Unxvgz2D1UYpiwm&#10;HahWLDLyxaufqIzi3gUn44g7UzgpFYfcA3YzGf/QzacTqyH3guKEepAp/D9afnfeeaJERaczSiwz&#10;eEdLZy3E6DyQCUluAYGjZuu7FdluyH59vyfvtvdPn7Rv3yQBmzqUyLO0O99bod75pEYrvUlf7JO0&#10;WfTLIDq0kXB03ry6mb24wbvh17PiAVj7EN+DMyRtKqqVTXqwkp0/hIjJMPQaktzakiYxTpAv2cFp&#10;JTZK62z442GpPTkznIXNajNezlL1SPFd2AmYWFtB4qVGLSxOLU2kBgQlGnDI0w5xrIxM6b+JxAza&#10;YqKkU6dM3sWLhq7ojyDxClCL513VafhhKJVxDjZO+1q1xegEk9jWAOzb/R2wj09QyA9jAE//nHVA&#10;5MzOxgFslHX+VwSxnfQlyy7+qkDXd5Lg4MQlz0yWBic830b/GtMT+tbO8Id/xuIrAAAA//8DAFBL&#10;AwQUAAYACAAAACEAfUw+SdkAAAACAQAADwAAAGRycy9kb3ducmV2LnhtbEyPwUrDQBCG70LfYRnB&#10;S2k3elAbsylV6MUipVUEb9vsmCxmZ8Pupknf3qmXehn4+Id/vimWo2vFEUO0nhTczjMQSJU3lmoF&#10;H+/r2SOImDQZ3XpCBSeMsCwnV4XOjR9oh8d9qgWXUMy1gialLpcyVg06Hee+Q+Ls2wenE2OopQl6&#10;4HLXyrssu5dOW+ILje7wpcHqZ987BeGzDxu5fX6t1zZsptPB+revk1I31+PqCUTCMV2W4azP6lCy&#10;08H3ZKJoFfAj6W9ytsgeGA9nlGUh/6uXvwAAAP//AwBQSwECLQAUAAYACAAAACEAtoM4kv4AAADh&#10;AQAAEwAAAAAAAAAAAAAAAAAAAAAAW0NvbnRlbnRfVHlwZXNdLnhtbFBLAQItABQABgAIAAAAIQA4&#10;/SH/1gAAAJQBAAALAAAAAAAAAAAAAAAAAC8BAABfcmVscy8ucmVsc1BLAQItABQABgAIAAAAIQAw&#10;cmGHGAIAAHsEAAAOAAAAAAAAAAAAAAAAAC4CAABkcnMvZTJvRG9jLnhtbFBLAQItABQABgAIAAAA&#10;IQB9TD5J2QAAAAIBAAAPAAAAAAAAAAAAAAAAAHIEAABkcnMvZG93bnJldi54bWxQSwUGAAAAAAQA&#10;BADzAAAAeAUAAAAA&#10;" strokecolor="#fdf0c9" strokeweight="4.5pt">
                <v:stroke joinstyle="miter"/>
                <w10:anchorlock/>
              </v:line>
            </w:pict>
          </mc:Fallback>
        </mc:AlternateContent>
      </w:r>
    </w:p>
    <w:p w14:paraId="73A25ED9" w14:textId="1CB9026A" w:rsidR="00F83229" w:rsidRPr="007811E7" w:rsidRDefault="00F83229" w:rsidP="007811E7">
      <w:pPr>
        <w:pStyle w:val="Titolo3"/>
      </w:pPr>
      <w:bookmarkStart w:id="93" w:name="_Toc83153517"/>
      <w:r w:rsidRPr="007811E7">
        <w:t>The OECD National Contact Point</w:t>
      </w:r>
      <w:bookmarkEnd w:id="93"/>
    </w:p>
    <w:p w14:paraId="371DB287" w14:textId="587B37B9" w:rsidR="00F83229" w:rsidRPr="007217FC" w:rsidRDefault="00F83229" w:rsidP="007217FC">
      <w:pPr>
        <w:rPr>
          <w:rFonts w:cs="Open Sans"/>
        </w:rPr>
      </w:pPr>
      <w:r w:rsidRPr="007217FC">
        <w:rPr>
          <w:rFonts w:cs="Open Sans"/>
        </w:rPr>
        <w:t xml:space="preserve">Australia has recently strengthened a key non-judicial grievance mechanism available to victims in Australia and overseas: the Australian OECD National Contact Point (AusNCP). The AusNCP was established in 2001 under the </w:t>
      </w:r>
      <w:r w:rsidRPr="003F2AEC">
        <w:rPr>
          <w:rStyle w:val="Enfasicorsivo"/>
        </w:rPr>
        <w:t>OECD Guidelines for Multinational Enterprises</w:t>
      </w:r>
      <w:r w:rsidRPr="007217FC">
        <w:rPr>
          <w:rFonts w:cs="Open Sans"/>
        </w:rPr>
        <w:t xml:space="preserve"> (OECD Guidelines), which are a set of government-backed standards for responsible business conduct, and include standards on human rights, the environment, disclosure and taxation, among others. The OECD Guidelines require all 49 signatory states, including Australia, to establish a National Contact Point to conciliate complaints about breaches of the </w:t>
      </w:r>
      <w:r w:rsidR="00832889">
        <w:rPr>
          <w:rFonts w:cs="Open Sans"/>
        </w:rPr>
        <w:t xml:space="preserve">OECD </w:t>
      </w:r>
      <w:r w:rsidRPr="007217FC">
        <w:rPr>
          <w:rFonts w:cs="Open Sans"/>
        </w:rPr>
        <w:t xml:space="preserve">Guidelines. The UNGPs </w:t>
      </w:r>
      <w:r w:rsidRPr="007217FC">
        <w:t>highlight N</w:t>
      </w:r>
      <w:r w:rsidR="0040502F">
        <w:t>ational Contact Points</w:t>
      </w:r>
      <w:r w:rsidRPr="007217FC">
        <w:t xml:space="preserve"> as key state-based, non-judicial grievance mechanisms for providing remedy to victims of business-related human rights abuses</w:t>
      </w:r>
      <w:r w:rsidRPr="007217FC">
        <w:rPr>
          <w:rFonts w:cs="Open Sans"/>
        </w:rPr>
        <w:t>.</w:t>
      </w:r>
      <w:r w:rsidRPr="007811E7">
        <w:rPr>
          <w:rStyle w:val="Rimandonotadichiusura"/>
        </w:rPr>
        <w:endnoteReference w:id="182"/>
      </w:r>
      <w:r w:rsidRPr="007217FC">
        <w:rPr>
          <w:rFonts w:cs="Open Sans"/>
        </w:rPr>
        <w:t xml:space="preserve"> Crucially, complaints can be brought to the AusNCP about the conduct of businesses in Australia, or of Australian companies operating overseas.</w:t>
      </w:r>
    </w:p>
    <w:p w14:paraId="57C17197" w14:textId="550C6035" w:rsidR="000B1A73" w:rsidRPr="007217FC" w:rsidRDefault="00F83229" w:rsidP="007217FC">
      <w:pPr>
        <w:rPr>
          <w:rFonts w:cs="Open Sans"/>
        </w:rPr>
      </w:pPr>
      <w:r w:rsidRPr="007217FC">
        <w:rPr>
          <w:rFonts w:cs="Open Sans"/>
        </w:rPr>
        <w:lastRenderedPageBreak/>
        <w:t>Historically the AusNCP, which is housed in Treasury, was criticised for lacking the visibility, resources, independence and transparency necessary to effectively deal with complaints.</w:t>
      </w:r>
      <w:r w:rsidRPr="007811E7">
        <w:rPr>
          <w:rStyle w:val="Rimandonotadichiusura"/>
        </w:rPr>
        <w:endnoteReference w:id="183"/>
      </w:r>
      <w:r w:rsidRPr="007217FC">
        <w:rPr>
          <w:rFonts w:cs="Open Sans"/>
        </w:rPr>
        <w:t xml:space="preserve"> Following an independent review of the AusNCP in 2017</w:t>
      </w:r>
      <w:r w:rsidR="001762EB" w:rsidRPr="007217FC">
        <w:rPr>
          <w:rFonts w:cs="Open Sans"/>
        </w:rPr>
        <w:t>,</w:t>
      </w:r>
      <w:r w:rsidRPr="007217FC">
        <w:rPr>
          <w:rFonts w:cs="Open Sans"/>
        </w:rPr>
        <w:t xml:space="preserve"> the Government enacted a range of reforms, aimed at making the AusNCP more independent and accessible, including through the appointment of an Independent Examiner and multi-stakeholder advisory board.</w:t>
      </w:r>
    </w:p>
    <w:p w14:paraId="0956BD16" w14:textId="2EEA0AF2" w:rsidR="00F83229" w:rsidRPr="007217FC" w:rsidRDefault="00F83229" w:rsidP="007217FC">
      <w:pPr>
        <w:rPr>
          <w:rFonts w:cs="Open Sans"/>
        </w:rPr>
      </w:pPr>
      <w:r w:rsidRPr="007217FC">
        <w:rPr>
          <w:rFonts w:cs="Open Sans"/>
        </w:rPr>
        <w:t>The AusNCP has since had a</w:t>
      </w:r>
      <w:r w:rsidR="00F0162E" w:rsidRPr="007217FC">
        <w:rPr>
          <w:rFonts w:cs="Open Sans"/>
        </w:rPr>
        <w:t>n</w:t>
      </w:r>
      <w:r w:rsidRPr="007217FC">
        <w:rPr>
          <w:rFonts w:cs="Open Sans"/>
        </w:rPr>
        <w:t xml:space="preserve"> </w:t>
      </w:r>
      <w:r w:rsidR="008F452B" w:rsidRPr="007217FC">
        <w:rPr>
          <w:rFonts w:cs="Open Sans"/>
        </w:rPr>
        <w:t xml:space="preserve">increase </w:t>
      </w:r>
      <w:r w:rsidRPr="007217FC">
        <w:rPr>
          <w:rFonts w:cs="Open Sans"/>
        </w:rPr>
        <w:t>in complaints and there are promising signs regarding its potential usefulness as an avenue to remedy. For example, in early 2020 the AusNCP’s new Independent Examiner conciliated the provision of financial compensation from ANZ, a major Australian bank, to a Cambodian farming community affected by a land grab linked to a project financed by the bank.</w:t>
      </w:r>
      <w:r w:rsidRPr="007811E7">
        <w:rPr>
          <w:rStyle w:val="Rimandonotadichiusura"/>
        </w:rPr>
        <w:endnoteReference w:id="184"/>
      </w:r>
      <w:r w:rsidRPr="007217FC">
        <w:rPr>
          <w:rFonts w:cs="Open Sans"/>
        </w:rPr>
        <w:t xml:space="preserve"> The AusNCP is considering a complaint alleging ongoing environmental and human rights impacts arising from pollution from a mine in Bougainville, which a company formerly majority owned by Rio Tinto used to operate. So far, following conciliation, Rio Tinto and the complainants have agreed to establish a preliminary process and a plan for a committee to progress work on the legacy impacts of the mine.</w:t>
      </w:r>
      <w:r w:rsidRPr="007811E7">
        <w:rPr>
          <w:rStyle w:val="Rimandonotadichiusura"/>
        </w:rPr>
        <w:endnoteReference w:id="185"/>
      </w:r>
      <w:r w:rsidRPr="007217FC">
        <w:rPr>
          <w:rFonts w:cs="Open Sans"/>
        </w:rPr>
        <w:t xml:space="preserve"> Civil society stakeholders provided feedback to the recent AusNCP Peer Review</w:t>
      </w:r>
      <w:r w:rsidR="00B969AE">
        <w:rPr>
          <w:rFonts w:cs="Open Sans"/>
        </w:rPr>
        <w:t xml:space="preserve"> that</w:t>
      </w:r>
      <w:r w:rsidRPr="007217FC">
        <w:rPr>
          <w:rFonts w:cs="Open Sans"/>
        </w:rPr>
        <w:t xml:space="preserve"> th</w:t>
      </w:r>
      <w:r w:rsidR="00B416DD">
        <w:rPr>
          <w:rFonts w:cs="Open Sans"/>
        </w:rPr>
        <w:t>ey considered the AusNCP’s</w:t>
      </w:r>
      <w:r w:rsidRPr="007217FC">
        <w:rPr>
          <w:rFonts w:cs="Open Sans"/>
        </w:rPr>
        <w:t xml:space="preserve"> effectiveness </w:t>
      </w:r>
      <w:r w:rsidR="00B416DD">
        <w:rPr>
          <w:rFonts w:cs="Open Sans"/>
        </w:rPr>
        <w:t>to be</w:t>
      </w:r>
      <w:r w:rsidRPr="007217FC">
        <w:rPr>
          <w:rFonts w:cs="Open Sans"/>
        </w:rPr>
        <w:t xml:space="preserve"> linked to willingness to make findings about breaches of the</w:t>
      </w:r>
      <w:r w:rsidR="00832889">
        <w:rPr>
          <w:rFonts w:cs="Open Sans"/>
        </w:rPr>
        <w:t xml:space="preserve"> OECD</w:t>
      </w:r>
      <w:r w:rsidRPr="007217FC">
        <w:rPr>
          <w:rFonts w:cs="Open Sans"/>
        </w:rPr>
        <w:t xml:space="preserve"> Guidelines</w:t>
      </w:r>
      <w:r w:rsidRPr="007217FC" w:rsidDel="00FB00C3">
        <w:rPr>
          <w:rStyle w:val="Rimandonotadichiusura"/>
          <w:rFonts w:cs="Open Sans"/>
          <w:sz w:val="24"/>
        </w:rPr>
        <w:t xml:space="preserve"> </w:t>
      </w:r>
      <w:r w:rsidRPr="007217FC">
        <w:rPr>
          <w:rFonts w:cs="Open Sans"/>
        </w:rPr>
        <w:t>along with</w:t>
      </w:r>
      <w:r w:rsidRPr="007217FC" w:rsidDel="004E480C">
        <w:rPr>
          <w:rFonts w:cs="Open Sans"/>
        </w:rPr>
        <w:t xml:space="preserve"> </w:t>
      </w:r>
      <w:r w:rsidRPr="007217FC">
        <w:rPr>
          <w:rFonts w:cs="Open Sans"/>
        </w:rPr>
        <w:t>recommendations for remedy. This includes linking breaches</w:t>
      </w:r>
      <w:r w:rsidR="00E61CFB">
        <w:rPr>
          <w:rFonts w:cs="Open Sans"/>
        </w:rPr>
        <w:t xml:space="preserve"> of the </w:t>
      </w:r>
      <w:r w:rsidR="00832889">
        <w:rPr>
          <w:rFonts w:cs="Open Sans"/>
        </w:rPr>
        <w:t xml:space="preserve">OECD </w:t>
      </w:r>
      <w:r w:rsidR="00E61CFB">
        <w:rPr>
          <w:rFonts w:cs="Open Sans"/>
        </w:rPr>
        <w:t>Guidelines</w:t>
      </w:r>
      <w:r w:rsidRPr="007217FC">
        <w:rPr>
          <w:rFonts w:cs="Open Sans"/>
        </w:rPr>
        <w:t xml:space="preserve"> to eligibility</w:t>
      </w:r>
      <w:r w:rsidR="007A6B60">
        <w:rPr>
          <w:rFonts w:cs="Open Sans"/>
        </w:rPr>
        <w:t xml:space="preserve"> for</w:t>
      </w:r>
      <w:r w:rsidRPr="007217FC">
        <w:rPr>
          <w:rFonts w:cs="Open Sans"/>
        </w:rPr>
        <w:t xml:space="preserve"> Government support such as export credit finance or tender opportunities.</w:t>
      </w:r>
    </w:p>
    <w:p w14:paraId="5FA0B8E0" w14:textId="00769857" w:rsidR="00F83229" w:rsidRPr="007217FC" w:rsidRDefault="00F83229" w:rsidP="00371B2C">
      <w:pPr>
        <w:pStyle w:val="Titolo3"/>
      </w:pPr>
      <w:bookmarkStart w:id="94" w:name="_Toc83153518"/>
      <w:r w:rsidRPr="007217FC">
        <w:lastRenderedPageBreak/>
        <w:t>Company and industry-based grievance mechanisms</w:t>
      </w:r>
      <w:bookmarkEnd w:id="94"/>
    </w:p>
    <w:p w14:paraId="33E158F2" w14:textId="1431A88B" w:rsidR="00F83229" w:rsidRPr="003C6E29" w:rsidRDefault="00F83229" w:rsidP="003C6E29">
      <w:r w:rsidRPr="003C6E29">
        <w:rPr>
          <w:rFonts w:cs="Open Sans"/>
        </w:rPr>
        <w:t xml:space="preserve">The UNGPs also ask that businesses provide for or cooperate in remediation of human rights harms with which they are involved. This includes establishing or participating in effective operational level grievance mechanisms to identify risks, address complaints early and remediate harms they have caused or to which they have contributed. The </w:t>
      </w:r>
      <w:r w:rsidR="00B13A11" w:rsidRPr="003C6E29">
        <w:rPr>
          <w:rFonts w:cs="Open Sans"/>
        </w:rPr>
        <w:t xml:space="preserve">Modern Slavery Act </w:t>
      </w:r>
      <w:r w:rsidRPr="003C6E29">
        <w:rPr>
          <w:rFonts w:cs="Open Sans"/>
        </w:rPr>
        <w:t>potentially provides impetus for the establishment of such mechanisms, by requiring businesses to report on the actions taken to assess and address their modern slavery risks including their remediation processes. The first year of modern slavery statements suggest that some companies have identified the need for and/or established a process such as a grievance mechanism to facilitate remediation for potentially impacted individuals and communities in accordance with the UNGPs. However, there is very limited information on how companies are ensuring such processes are substantive, adequate, accessible and trusted by those in need.</w:t>
      </w:r>
      <w:r w:rsidRPr="007811E7">
        <w:rPr>
          <w:rStyle w:val="Rimandonotadichiusura"/>
        </w:rPr>
        <w:endnoteReference w:id="186"/>
      </w:r>
      <w:r w:rsidRPr="003C6E29">
        <w:rPr>
          <w:rFonts w:cs="Open Sans"/>
        </w:rPr>
        <w:t xml:space="preserve"> There is also limited evidence that Australian businesses generally (including those operating in high-risk sectors overseas) have established, participate with peers in, or have worked with their suppliers to create effective grievance mechanisms.</w:t>
      </w:r>
    </w:p>
    <w:p w14:paraId="6305727F" w14:textId="1DF5B724" w:rsidR="00F83229" w:rsidRPr="003C6E29" w:rsidRDefault="00F83229" w:rsidP="003C6E29">
      <w:r w:rsidRPr="003C6E29">
        <w:t xml:space="preserve">See the </w:t>
      </w:r>
      <w:r w:rsidRPr="007811E7">
        <w:rPr>
          <w:rStyle w:val="Enfasigrassetto"/>
        </w:rPr>
        <w:t>call to action</w:t>
      </w:r>
      <w:r w:rsidRPr="003C6E29">
        <w:t xml:space="preserve"> for:</w:t>
      </w:r>
    </w:p>
    <w:p w14:paraId="630665E6" w14:textId="501BAAF2" w:rsidR="00F83229" w:rsidRPr="008211D9" w:rsidRDefault="00F83229" w:rsidP="008211D9">
      <w:pPr>
        <w:pStyle w:val="Puntoelenco"/>
      </w:pPr>
      <w:r w:rsidRPr="008211D9">
        <w:t>business and investors</w:t>
      </w:r>
      <w:r w:rsidR="00F473CA" w:rsidRPr="008211D9">
        <w:t xml:space="preserve"> –</w:t>
      </w:r>
      <w:r w:rsidRPr="008211D9">
        <w:t xml:space="preserve"> recommendation 1(b)</w:t>
      </w:r>
    </w:p>
    <w:p w14:paraId="07801AC0" w14:textId="4A44E2F5" w:rsidR="00F83229" w:rsidRPr="008211D9" w:rsidRDefault="00F83229" w:rsidP="008211D9">
      <w:pPr>
        <w:pStyle w:val="Puntoelenco"/>
      </w:pPr>
      <w:r w:rsidRPr="008211D9">
        <w:t>Government</w:t>
      </w:r>
      <w:r w:rsidR="00F473CA" w:rsidRPr="008211D9">
        <w:t xml:space="preserve"> –</w:t>
      </w:r>
      <w:r w:rsidRPr="008211D9">
        <w:t xml:space="preserve"> recommendation 3(</w:t>
      </w:r>
      <w:r w:rsidR="005948F9">
        <w:t>f</w:t>
      </w:r>
      <w:r w:rsidRPr="008211D9">
        <w:t>)</w:t>
      </w:r>
    </w:p>
    <w:p w14:paraId="7CBC6897" w14:textId="77777777" w:rsidR="00F83229" w:rsidRPr="00E72F35" w:rsidRDefault="00F83229" w:rsidP="00E72F35">
      <w:pPr>
        <w:spacing w:after="0"/>
      </w:pPr>
    </w:p>
    <w:p w14:paraId="4F37C689" w14:textId="3C89A3F4" w:rsidR="00F83229" w:rsidRPr="003F2AEC" w:rsidRDefault="00F83229" w:rsidP="003F2AEC">
      <w:r w:rsidRPr="003F2AEC">
        <w:br w:type="page"/>
      </w:r>
    </w:p>
    <w:p w14:paraId="28CF501D" w14:textId="6F8F5504" w:rsidR="00F83229" w:rsidRDefault="00F83229" w:rsidP="00190A50">
      <w:pPr>
        <w:pStyle w:val="Titolo1"/>
      </w:pPr>
      <w:bookmarkStart w:id="95" w:name="_Toc83153519"/>
      <w:r w:rsidRPr="60B78B04">
        <w:rPr>
          <w:rFonts w:cs="Open Sans"/>
        </w:rPr>
        <w:lastRenderedPageBreak/>
        <w:t>Conclusion</w:t>
      </w:r>
      <w:bookmarkEnd w:id="95"/>
    </w:p>
    <w:p w14:paraId="42E37922" w14:textId="68BD5C75" w:rsidR="00F83229" w:rsidRDefault="00514389" w:rsidP="006D7528">
      <w:pPr>
        <w:pStyle w:val="Titolo2"/>
      </w:pPr>
      <w:bookmarkStart w:id="96" w:name="_Toc83153520"/>
      <w:r>
        <w:t>B</w:t>
      </w:r>
      <w:r w:rsidR="00772785">
        <w:t xml:space="preserve">usiness </w:t>
      </w:r>
      <w:r w:rsidR="00F83229">
        <w:t>and human rights</w:t>
      </w:r>
      <w:r>
        <w:t xml:space="preserve"> in Australia</w:t>
      </w:r>
      <w:bookmarkEnd w:id="96"/>
    </w:p>
    <w:p w14:paraId="3BDB2F93" w14:textId="28A730D8" w:rsidR="002D4000" w:rsidRPr="003C6E29" w:rsidRDefault="00F83229" w:rsidP="003C6E29">
      <w:r w:rsidRPr="003C6E29">
        <w:t xml:space="preserve">The first decade of the UNGPs has created a shared narrative and authoritative framework for understanding the business responsibility for human rights risks and impacts. </w:t>
      </w:r>
      <w:r w:rsidR="0088625D" w:rsidRPr="003C6E29">
        <w:t>I</w:t>
      </w:r>
      <w:r w:rsidRPr="003C6E29">
        <w:t xml:space="preserve">nternationally and in Australia </w:t>
      </w:r>
      <w:r w:rsidR="008F454E" w:rsidRPr="003C6E29">
        <w:t xml:space="preserve">the </w:t>
      </w:r>
      <w:r w:rsidRPr="003C6E29">
        <w:t xml:space="preserve">UNGPs </w:t>
      </w:r>
      <w:r w:rsidR="008F454E" w:rsidRPr="003C6E29">
        <w:t xml:space="preserve">are </w:t>
      </w:r>
      <w:r w:rsidR="004518C2" w:rsidRPr="003C6E29">
        <w:t>increasingly</w:t>
      </w:r>
      <w:r w:rsidRPr="003C6E29">
        <w:t xml:space="preserve"> reflected (albeit sometimes slowly) in changes to business practice, industry standards, regulations and litigation. The</w:t>
      </w:r>
      <w:r w:rsidR="00B46641" w:rsidRPr="003C6E29">
        <w:t xml:space="preserve"> implementation</w:t>
      </w:r>
      <w:r w:rsidRPr="003C6E29">
        <w:t xml:space="preserve"> of the UNGPs is occurring in tandem with a shift in expectations regarding the role of business and investors in managing their impacts on people and the planet. For example, the 2021 Edelman Trust Barometer found 78% of Australians surveyed agreed that ‘CEOs should hold themselves accountable to the public and not just to the board of directors or stockholders</w:t>
      </w:r>
      <w:r w:rsidR="002D4000" w:rsidRPr="003C6E29">
        <w:t>’</w:t>
      </w:r>
      <w:r w:rsidRPr="003C6E29">
        <w:t>.</w:t>
      </w:r>
      <w:r w:rsidRPr="008211D9">
        <w:rPr>
          <w:rStyle w:val="Rimandonotadichiusura"/>
        </w:rPr>
        <w:endnoteReference w:id="187"/>
      </w:r>
    </w:p>
    <w:p w14:paraId="73D5B053" w14:textId="4390E4D2" w:rsidR="00F83229" w:rsidRPr="003C6E29" w:rsidRDefault="00F83229" w:rsidP="003C6E29">
      <w:r w:rsidRPr="003C6E29">
        <w:t>As this report has highlighted, there is also a business case for acting on the UNGPs, though this should not be a precursor to their implementation. There are increasing reputational, legal and financial risks for businesses that fail to take their human rights responsibilities seriously. Businesses and investors in Australia and elsewhere are recognising that respecting human rights and the environment is key not only to maintaining their social license to operate but also for long-term value creation.</w:t>
      </w:r>
    </w:p>
    <w:p w14:paraId="123C7015" w14:textId="05293992" w:rsidR="00F83229" w:rsidRPr="003C6E29" w:rsidRDefault="00F83229" w:rsidP="003C6E29">
      <w:r w:rsidRPr="003C6E29">
        <w:t xml:space="preserve">This report highlights areas of progress in government, business and investor uptake of the UNGPs. Modern slavery reporting under the </w:t>
      </w:r>
      <w:r w:rsidR="00B13A11" w:rsidRPr="003C6E29">
        <w:t xml:space="preserve">Modern Slavery Act </w:t>
      </w:r>
      <w:r w:rsidRPr="003C6E29">
        <w:t xml:space="preserve">has introduced some Australian businesses to the UNGPs, and their responsibility to respect human rights throughout their value chains. While a </w:t>
      </w:r>
      <w:r w:rsidR="00397AC1" w:rsidRPr="003C6E29">
        <w:t xml:space="preserve">group </w:t>
      </w:r>
      <w:r w:rsidRPr="003C6E29">
        <w:t>of leading Australian businesses are taking steps to implement the UNGPs, there is significant work to be done to socialise and mainstream the UNGPs within the Australian business and investment sectors, and to incentivise their application beyond the issue of modern slavery. Key gaps in Australia’s uptake of the UNGPs have been highlighted in this report, across a range of human rights concerns, including facilitation of access to remedy, respecting the rights of Aboriginal and Torres Strait Islander peoples and addressing climate-related human rights harms. Workers and their representatives in Australia and in the supply chains of Australian companies play a crucial but generally underutilised role in implementing UNGPs. They can provide essential information to inform human rights due diligence by monitoring and assisting in preventing conditions that lead to human rights harms.</w:t>
      </w:r>
    </w:p>
    <w:p w14:paraId="78A4A641" w14:textId="7531398A" w:rsidR="00F83229" w:rsidRPr="003C6E29" w:rsidRDefault="00F83229" w:rsidP="003C6E29">
      <w:r w:rsidRPr="003C6E29">
        <w:lastRenderedPageBreak/>
        <w:t xml:space="preserve">This report also points to the pivotal role </w:t>
      </w:r>
      <w:r w:rsidR="009A2AC5" w:rsidRPr="003C6E29">
        <w:t xml:space="preserve">that </w:t>
      </w:r>
      <w:r w:rsidRPr="003C6E29">
        <w:t xml:space="preserve">investors can play in </w:t>
      </w:r>
      <w:r w:rsidR="009A2AC5" w:rsidRPr="003C6E29">
        <w:t xml:space="preserve">the </w:t>
      </w:r>
      <w:r w:rsidRPr="003C6E29">
        <w:t xml:space="preserve">implementation </w:t>
      </w:r>
      <w:r w:rsidR="009A2AC5" w:rsidRPr="003C6E29">
        <w:t xml:space="preserve">of the </w:t>
      </w:r>
      <w:r w:rsidRPr="003C6E29">
        <w:t xml:space="preserve">UNGPs by setting expectations </w:t>
      </w:r>
      <w:r w:rsidR="00DA5C1A" w:rsidRPr="003C6E29">
        <w:t>about</w:t>
      </w:r>
      <w:r w:rsidRPr="003C6E29">
        <w:t xml:space="preserve"> rights-respecting behaviour in the market. This role for investors will be increasingly important in the context of the rapid changes expected in society, technology, work and the climate in coming years </w:t>
      </w:r>
      <w:r w:rsidR="00CC07F1" w:rsidRPr="003C6E29">
        <w:t>–</w:t>
      </w:r>
      <w:r w:rsidRPr="003C6E29">
        <w:t xml:space="preserve"> and their accompanying human rights impacts. For many businesses and investors, a key first step to integrating the UNGPs into their business practices and decision-making is ensuring they have access to sufficient in-house and external human rights knowledge and expertise. In addition, there is work to be done to </w:t>
      </w:r>
      <w:r w:rsidR="00FD0417" w:rsidRPr="003C6E29">
        <w:t xml:space="preserve">socialise </w:t>
      </w:r>
      <w:r w:rsidRPr="003C6E29">
        <w:t>the UNGPs within Australian Government agencies, and for the Government to take steps to facilitate a more enabling environment for the uptake of the UNGPs by business via supportive, regulation, policy, and backing for industry standards and facilitating avenues for effective remedy. Similarly, the Australian Government’s application of the UNGPs in the context of businesses it owns, controls or provides substantial support and services (including export credit agencies), and its procurement activities, is an area that requires greater attention moving forward, with examination of public procurement to date limited to the issue of modern slavery.</w:t>
      </w:r>
    </w:p>
    <w:p w14:paraId="3C98D84C" w14:textId="592C0026" w:rsidR="00F83229" w:rsidRPr="008D0F1E" w:rsidRDefault="00F83229" w:rsidP="006D7528">
      <w:pPr>
        <w:pStyle w:val="Titolo2"/>
      </w:pPr>
      <w:bookmarkStart w:id="97" w:name="_Toc83153521"/>
      <w:r w:rsidRPr="008D0F1E">
        <w:t>A call to action</w:t>
      </w:r>
      <w:bookmarkEnd w:id="97"/>
    </w:p>
    <w:p w14:paraId="20F646D1" w14:textId="605CF765" w:rsidR="00F83229" w:rsidRPr="008D0F1E" w:rsidRDefault="00F83229" w:rsidP="003C6E29">
      <w:r w:rsidRPr="008D0F1E">
        <w:t>The Executive Summary outlines a call to action with recommendations for Government, business</w:t>
      </w:r>
      <w:r w:rsidR="00806DE2">
        <w:t>es</w:t>
      </w:r>
      <w:r w:rsidRPr="008D0F1E">
        <w:t xml:space="preserve"> and investors on practical steps they can take to substantively implement the UNGPs. They are outlined below.</w:t>
      </w:r>
    </w:p>
    <w:p w14:paraId="7745A7A1" w14:textId="080E8F3E" w:rsidR="008D0F1E" w:rsidRPr="003F2AEC" w:rsidRDefault="008D0F1E" w:rsidP="003F2AEC">
      <w:pPr>
        <w:pStyle w:val="Titolo6"/>
        <w:rPr>
          <w:rStyle w:val="Enfasicorsivo"/>
          <w:i/>
          <w:iCs/>
        </w:rPr>
      </w:pPr>
      <w:r w:rsidRPr="003F2AEC">
        <w:rPr>
          <w:rStyle w:val="Enfasicorsivo"/>
          <w:i/>
          <w:iCs/>
        </w:rPr>
        <w:t>Recommendations</w:t>
      </w:r>
    </w:p>
    <w:p w14:paraId="463CBEA7" w14:textId="77777777" w:rsidR="008D0F1E" w:rsidRPr="008211D9" w:rsidRDefault="008D0F1E" w:rsidP="00FB3054">
      <w:pPr>
        <w:pStyle w:val="Numeroelenco"/>
        <w:numPr>
          <w:ilvl w:val="0"/>
          <w:numId w:val="20"/>
        </w:numPr>
        <w:rPr>
          <w:rFonts w:cs="Open Sans"/>
        </w:rPr>
      </w:pPr>
      <w:r w:rsidRPr="008211D9">
        <w:rPr>
          <w:rStyle w:val="Enfasigrassetto"/>
        </w:rPr>
        <w:t>Australian businesses and institutional investors</w:t>
      </w:r>
      <w:r w:rsidRPr="008211D9">
        <w:rPr>
          <w:rFonts w:cs="Open Sans"/>
        </w:rPr>
        <w:t xml:space="preserve"> (asset owners and managers):</w:t>
      </w:r>
    </w:p>
    <w:p w14:paraId="236AED8D" w14:textId="77777777" w:rsidR="008D0F1E" w:rsidRPr="008211D9" w:rsidRDefault="008D0F1E" w:rsidP="00FB3054">
      <w:pPr>
        <w:pStyle w:val="Numeroelenco2"/>
        <w:numPr>
          <w:ilvl w:val="0"/>
          <w:numId w:val="21"/>
        </w:numPr>
      </w:pPr>
      <w:r w:rsidRPr="008211D9">
        <w:t xml:space="preserve">invest in building human rights knowledge and capacity within their business and actively consult with external experts and rights-holders in order to meaningfully implement the UNGPs </w:t>
      </w:r>
    </w:p>
    <w:p w14:paraId="58280EBE" w14:textId="77777777" w:rsidR="008D0F1E" w:rsidRPr="008211D9" w:rsidRDefault="008D0F1E" w:rsidP="008211D9">
      <w:pPr>
        <w:pStyle w:val="Numeroelenco2"/>
      </w:pPr>
      <w:r w:rsidRPr="008211D9">
        <w:t>implement the UNGPs, including by:</w:t>
      </w:r>
    </w:p>
    <w:p w14:paraId="13CA64AB" w14:textId="3610FDB4" w:rsidR="008D0F1E" w:rsidRPr="008211D9" w:rsidRDefault="008D0F1E" w:rsidP="00FB3054">
      <w:pPr>
        <w:pStyle w:val="Numeroelenco3"/>
        <w:numPr>
          <w:ilvl w:val="0"/>
          <w:numId w:val="22"/>
        </w:numPr>
        <w:ind w:left="1486"/>
      </w:pPr>
      <w:r w:rsidRPr="003F2AEC">
        <w:t>adopting a human rights policy</w:t>
      </w:r>
      <w:r w:rsidRPr="008211D9">
        <w:t xml:space="preserve"> and carrying out human rights due diligence to identify, address and remediate human rights risks and impacts of their business activities, relationships (including their supply chains), investment activities and investees</w:t>
      </w:r>
    </w:p>
    <w:p w14:paraId="5684BF33" w14:textId="77777777" w:rsidR="008D0F1E" w:rsidRPr="008211D9" w:rsidRDefault="008D0F1E" w:rsidP="00000DEF">
      <w:pPr>
        <w:pStyle w:val="Numeroelenco3"/>
        <w:ind w:left="1486"/>
      </w:pPr>
      <w:r w:rsidRPr="008211D9">
        <w:lastRenderedPageBreak/>
        <w:t>establishing and participating in effective grievance mechanisms, to facilitate early and effective remedies for human rights harms in their operations, global supply chains and portfolios.</w:t>
      </w:r>
    </w:p>
    <w:p w14:paraId="3DA7E184" w14:textId="319A0468" w:rsidR="008D0F1E" w:rsidRPr="003C6E29" w:rsidRDefault="008D0F1E" w:rsidP="00000DEF">
      <w:pPr>
        <w:pStyle w:val="Numeroelenco2"/>
      </w:pPr>
      <w:r w:rsidRPr="003C6E29">
        <w:t>embed in their human rights due diligence processes consideration and engagement with the priority issues raised in this report:</w:t>
      </w:r>
    </w:p>
    <w:p w14:paraId="6C83648F" w14:textId="77777777" w:rsidR="008D0F1E" w:rsidRPr="003C6E29" w:rsidRDefault="008D0F1E" w:rsidP="00FB3054">
      <w:pPr>
        <w:pStyle w:val="Numeroelenco3"/>
        <w:numPr>
          <w:ilvl w:val="0"/>
          <w:numId w:val="23"/>
        </w:numPr>
        <w:ind w:left="1480"/>
      </w:pPr>
      <w:r w:rsidRPr="003F2AEC">
        <w:t>to address and remedy labour</w:t>
      </w:r>
      <w:r w:rsidRPr="003C6E29">
        <w:t xml:space="preserve"> exploitation and modern slavery risks </w:t>
      </w:r>
    </w:p>
    <w:p w14:paraId="07B5B977" w14:textId="7CA7DD2C" w:rsidR="008D0F1E" w:rsidRPr="003C6E29" w:rsidRDefault="008D0F1E" w:rsidP="00000DEF">
      <w:pPr>
        <w:pStyle w:val="Numeroelenco3"/>
        <w:ind w:left="1480"/>
        <w:rPr>
          <w:rFonts w:eastAsia="Times New Roman"/>
          <w:color w:val="000003"/>
        </w:rPr>
      </w:pPr>
      <w:r w:rsidRPr="003C6E29">
        <w:t xml:space="preserve">to identify and address adverse climate-related human rights impacts and set targets to direct their activities towards supporting a swift and just transition to a net-zero emissions economy by 2050 (in line with the Paris Agreement aim of limiting global warming to 1.5°C), ensuring any policy advocacy supports this aim, and </w:t>
      </w:r>
      <w:r w:rsidRPr="003C6E29">
        <w:rPr>
          <w:rFonts w:eastAsia="Times New Roman"/>
          <w:color w:val="000003"/>
        </w:rPr>
        <w:t>disclosing emissions annually</w:t>
      </w:r>
    </w:p>
    <w:p w14:paraId="3A14AD0D" w14:textId="77777777" w:rsidR="008D0F1E" w:rsidRPr="003C6E29" w:rsidRDefault="008D0F1E" w:rsidP="00000DEF">
      <w:pPr>
        <w:pStyle w:val="Numeroelenco3"/>
        <w:ind w:left="1480"/>
      </w:pPr>
      <w:r w:rsidRPr="003C6E29">
        <w:t>respect the rights of Aboriginal and Torres Strait Islander peoples, including ensuring meaningful adherence to the principle of free, prior and informed consent before commencing and throughout the life of a project and through supporting the Uluru Statement from the Heart.</w:t>
      </w:r>
    </w:p>
    <w:p w14:paraId="463F90BB" w14:textId="0BAC151F" w:rsidR="008D0F1E" w:rsidRPr="003C6E29" w:rsidRDefault="008D0F1E" w:rsidP="00000DEF">
      <w:pPr>
        <w:pStyle w:val="Numeroelenco"/>
      </w:pPr>
      <w:r w:rsidRPr="00000DEF">
        <w:rPr>
          <w:rStyle w:val="Enfasigrassetto"/>
        </w:rPr>
        <w:t>Institutional investors</w:t>
      </w:r>
      <w:r w:rsidRPr="003C6E29">
        <w:t xml:space="preserve"> (asset owners and managers) require investees to conduct human rights due diligence and work towards common, UNGP-aligned </w:t>
      </w:r>
      <w:r w:rsidR="00ED7D1E" w:rsidRPr="003C6E29">
        <w:t xml:space="preserve">environmental, social and governance </w:t>
      </w:r>
      <w:r w:rsidRPr="003C6E29">
        <w:t>methodologies, benchmarks and metrics.</w:t>
      </w:r>
    </w:p>
    <w:p w14:paraId="0FA03AF1" w14:textId="6351C2C5" w:rsidR="008D0F1E" w:rsidRPr="003C6E29" w:rsidRDefault="008D0F1E" w:rsidP="00000DEF">
      <w:pPr>
        <w:pStyle w:val="Numeroelenco"/>
      </w:pPr>
      <w:r w:rsidRPr="00000DEF">
        <w:rPr>
          <w:rStyle w:val="Enfasigrassetto"/>
        </w:rPr>
        <w:t>Australian Government</w:t>
      </w:r>
      <w:r w:rsidRPr="003C6E29">
        <w:t xml:space="preserve"> protect human rights by ensuring businesses meet the responsibility to respect human rights in accordance with the UNGPs by:</w:t>
      </w:r>
    </w:p>
    <w:p w14:paraId="1101DD56" w14:textId="77777777" w:rsidR="008D0F1E" w:rsidRPr="00595CA6" w:rsidRDefault="008D0F1E" w:rsidP="00FB3054">
      <w:pPr>
        <w:pStyle w:val="Numeroelenco2"/>
        <w:numPr>
          <w:ilvl w:val="0"/>
          <w:numId w:val="24"/>
        </w:numPr>
        <w:rPr>
          <w:b/>
        </w:rPr>
      </w:pPr>
      <w:r w:rsidRPr="003C6E29">
        <w:t xml:space="preserve">strengthening the enforcement framework of the </w:t>
      </w:r>
      <w:r w:rsidRPr="003F2AEC">
        <w:rPr>
          <w:rStyle w:val="Enfasicorsivo"/>
        </w:rPr>
        <w:t>Modern Slavery Act 2018</w:t>
      </w:r>
      <w:r w:rsidRPr="00595CA6">
        <w:rPr>
          <w:i/>
        </w:rPr>
        <w:t xml:space="preserve"> </w:t>
      </w:r>
      <w:r w:rsidRPr="003C6E29">
        <w:t>(Cth) to ensure substantive compliance with the purpose of the law, including the establishment of an Independent Anti-Slavery Commissioner and a national compensation scheme for victims</w:t>
      </w:r>
    </w:p>
    <w:p w14:paraId="54261A48" w14:textId="77777777" w:rsidR="00595CA6" w:rsidRPr="00595CA6" w:rsidRDefault="008D0F1E" w:rsidP="001158DB">
      <w:pPr>
        <w:pStyle w:val="Numeroelenco2"/>
        <w:rPr>
          <w:b/>
        </w:rPr>
      </w:pPr>
      <w:r w:rsidRPr="003C6E29">
        <w:t>legislating for mandatory human rights due diligence by companies including the need to adhere to the principle of free, prior and informed consent</w:t>
      </w:r>
    </w:p>
    <w:p w14:paraId="1CB15354" w14:textId="114524B6" w:rsidR="008D0F1E" w:rsidRPr="00595CA6" w:rsidRDefault="008D0F1E" w:rsidP="001158DB">
      <w:pPr>
        <w:pStyle w:val="Numeroelenco2"/>
        <w:rPr>
          <w:b/>
        </w:rPr>
      </w:pPr>
      <w:r w:rsidRPr="003C6E29">
        <w:t xml:space="preserve">meaningfully incorporating the principle of free, prior and informed consent into the </w:t>
      </w:r>
      <w:r w:rsidRPr="003F2AEC">
        <w:rPr>
          <w:rStyle w:val="Enfasicorsivo"/>
        </w:rPr>
        <w:t>Native Title Act 1993</w:t>
      </w:r>
      <w:r w:rsidRPr="003C6E29">
        <w:t xml:space="preserve"> (Cth)</w:t>
      </w:r>
    </w:p>
    <w:p w14:paraId="59D6885E" w14:textId="5DCBE57D" w:rsidR="008D0F1E" w:rsidRPr="003C6E29" w:rsidRDefault="008D0F1E" w:rsidP="00595CA6">
      <w:pPr>
        <w:pStyle w:val="Numeroelenco2"/>
      </w:pPr>
      <w:r w:rsidRPr="003C6E29">
        <w:lastRenderedPageBreak/>
        <w:t>supporting the Paris Agreement's aim of limiting global warming to 1.5°C, by formally committing to reduce economy-wide emissions to</w:t>
      </w:r>
      <w:r w:rsidR="003F2AEC">
        <w:t xml:space="preserve"> </w:t>
      </w:r>
      <w:r w:rsidRPr="003C6E29">
        <w:t>net-zero by 2050 if not earlier and to a stronger 2030 emissions reduction target, ensuring the availability of funding and policy infrastructure to support businesses to contribute to meeting those targets, and facilitating an orderly and just transition</w:t>
      </w:r>
    </w:p>
    <w:p w14:paraId="163A6999" w14:textId="4FC3AE4A" w:rsidR="008D0F1E" w:rsidRPr="00907625" w:rsidRDefault="008D0F1E" w:rsidP="00595CA6">
      <w:pPr>
        <w:pStyle w:val="Numeroelenco2"/>
      </w:pPr>
      <w:r w:rsidRPr="003C6E29">
        <w:t>supporting mainstreaming of UNGP-aligned investment practices by setting regulations and supporting industry standards that support businesses and institutional investors to undertake human rights due diligence and standardised disclosure in line with the UNGPs</w:t>
      </w:r>
    </w:p>
    <w:p w14:paraId="59F1D830" w14:textId="4DC96179" w:rsidR="008D0F1E" w:rsidRPr="003C6E29" w:rsidRDefault="008D0F1E" w:rsidP="00595CA6">
      <w:pPr>
        <w:pStyle w:val="Numeroelenco2"/>
      </w:pPr>
      <w:r w:rsidRPr="003C6E29">
        <w:t>developing a comprehensive legal and policy response to the human rights impacts of Australian companies here and abroad including consideration of how to lower the barriers to remedy, including the establishment of a statutory civil cause of action for serious human rights violations committed by Australian companies and subsidiary companies they control.</w:t>
      </w:r>
    </w:p>
    <w:p w14:paraId="1716CEF0" w14:textId="722FD30F" w:rsidR="00F83229" w:rsidRPr="008D0F1E" w:rsidRDefault="00F83229" w:rsidP="006D7528">
      <w:pPr>
        <w:pStyle w:val="Titolo2"/>
      </w:pPr>
      <w:bookmarkStart w:id="98" w:name="_Toc83153522"/>
      <w:r w:rsidRPr="008D0F1E">
        <w:t>Implementation</w:t>
      </w:r>
      <w:bookmarkEnd w:id="98"/>
    </w:p>
    <w:p w14:paraId="598B46CB" w14:textId="1F42F4B8" w:rsidR="000F6CF5" w:rsidRDefault="00F83229" w:rsidP="003C6E29">
      <w:r w:rsidRPr="003C6E29">
        <w:t>The recommendations outlined</w:t>
      </w:r>
      <w:r w:rsidR="00595986">
        <w:t xml:space="preserve"> above</w:t>
      </w:r>
      <w:r w:rsidRPr="003C6E29">
        <w:t xml:space="preserve"> aim to encourage more rights-respecting business practices across the six areas considered in this report. Implementation of these recommendations will pave the way for Australia to play an important leadership role in our region on business and human rights over the next decade. However, these recommendations are only a starting point. The field of business and human rights is evolving quickly as the UNGPs take a firmer </w:t>
      </w:r>
      <w:r w:rsidR="00D06E60" w:rsidRPr="003C6E29">
        <w:t>hold</w:t>
      </w:r>
      <w:r w:rsidRPr="003C6E29">
        <w:t xml:space="preserve"> globally. Stakeholders are encouraged to track and take on board lessons from international developments and consider how they can inform government, business and investor practice and policy. In particular, stakeholders should draw on the outcomes of the UN Working Group on BHR’s upcoming </w:t>
      </w:r>
      <w:r w:rsidRPr="003F2AEC">
        <w:rPr>
          <w:rStyle w:val="Enfasicorsivo"/>
        </w:rPr>
        <w:t>Roadmap for the next decade</w:t>
      </w:r>
      <w:r w:rsidRPr="003C6E29">
        <w:t xml:space="preserve"> report</w:t>
      </w:r>
      <w:r w:rsidR="00685326" w:rsidRPr="003C6E29">
        <w:t>,</w:t>
      </w:r>
      <w:r w:rsidRPr="003C6E29">
        <w:t xml:space="preserve"> which will have recommendations for the implementation of the UNGPs globally in the next 10 years.</w:t>
      </w:r>
      <w:r w:rsidRPr="00595CA6">
        <w:rPr>
          <w:rStyle w:val="Rimandonotadichiusura"/>
        </w:rPr>
        <w:endnoteReference w:id="188"/>
      </w:r>
    </w:p>
    <w:p w14:paraId="3113A9A4" w14:textId="6B662F70" w:rsidR="00217AEC" w:rsidRPr="003C6E29" w:rsidRDefault="00217AEC" w:rsidP="003C6E29">
      <w:r w:rsidRPr="003C6E29">
        <w:t xml:space="preserve">Civil society organisations, unions and </w:t>
      </w:r>
      <w:r w:rsidR="00607668" w:rsidRPr="003C6E29">
        <w:t>academics in</w:t>
      </w:r>
      <w:r w:rsidRPr="003C6E29">
        <w:t xml:space="preserve"> Australia have already been playing</w:t>
      </w:r>
      <w:r w:rsidR="00607668" w:rsidRPr="003C6E29">
        <w:t xml:space="preserve"> a</w:t>
      </w:r>
      <w:r w:rsidRPr="003C6E29">
        <w:t xml:space="preserve"> crucial role in shining a spotlight on business-related harms and influencing shifts in policy, legislation and business practice. </w:t>
      </w:r>
      <w:r w:rsidR="00443261" w:rsidRPr="003C6E29">
        <w:t>Legal and other professional services firms</w:t>
      </w:r>
      <w:r w:rsidR="00443261" w:rsidRPr="003C6E29" w:rsidDel="00443261">
        <w:t xml:space="preserve"> </w:t>
      </w:r>
      <w:r w:rsidR="00443261" w:rsidRPr="003C6E29">
        <w:t xml:space="preserve">may also </w:t>
      </w:r>
      <w:r w:rsidRPr="003C6E29">
        <w:t xml:space="preserve">play a significant role in </w:t>
      </w:r>
      <w:r w:rsidR="00607668" w:rsidRPr="003C6E29">
        <w:t xml:space="preserve">the </w:t>
      </w:r>
      <w:r w:rsidRPr="003C6E29">
        <w:t xml:space="preserve">implementation of the UNGPs </w:t>
      </w:r>
      <w:r w:rsidR="00443261" w:rsidRPr="003C6E29">
        <w:t>moving forward</w:t>
      </w:r>
      <w:r w:rsidRPr="003C6E29">
        <w:t xml:space="preserve">. </w:t>
      </w:r>
      <w:r w:rsidR="00BC6B5C">
        <w:t>These</w:t>
      </w:r>
      <w:r w:rsidR="00BC6B5C" w:rsidRPr="003C6E29">
        <w:t xml:space="preserve"> </w:t>
      </w:r>
      <w:r w:rsidR="00443261" w:rsidRPr="003C6E29">
        <w:t>stakeholders</w:t>
      </w:r>
      <w:r w:rsidRPr="003C6E29">
        <w:t xml:space="preserve"> should also be aware of their </w:t>
      </w:r>
      <w:r w:rsidR="00CF2E7D" w:rsidRPr="003C6E29">
        <w:t xml:space="preserve">own </w:t>
      </w:r>
      <w:r w:rsidRPr="003C6E29">
        <w:t>responsibilit</w:t>
      </w:r>
      <w:r w:rsidR="00CF2E7D" w:rsidRPr="003C6E29">
        <w:t>y to respect human rights</w:t>
      </w:r>
      <w:r w:rsidR="000011CF" w:rsidRPr="003C6E29">
        <w:t xml:space="preserve"> as businesses</w:t>
      </w:r>
      <w:r w:rsidRPr="003C6E29">
        <w:t xml:space="preserve"> under the UNGPs.</w:t>
      </w:r>
    </w:p>
    <w:p w14:paraId="157D3081" w14:textId="77777777" w:rsidR="003F2AEC" w:rsidRDefault="00217AEC" w:rsidP="003C6E29">
      <w:r w:rsidRPr="003C6E29">
        <w:lastRenderedPageBreak/>
        <w:t>Australia is at a crossroads. There is both an immediate urgency and opportunity to implement the UNGPs in Australia</w:t>
      </w:r>
      <w:r w:rsidR="002A6E7E" w:rsidRPr="003C6E29">
        <w:t xml:space="preserve"> in a more substantive manner</w:t>
      </w:r>
      <w:r w:rsidRPr="003C6E29">
        <w:t>. Ten years after their unanimous endorsement at the UN Human Rights Council</w:t>
      </w:r>
      <w:r w:rsidR="00685326" w:rsidRPr="003C6E29">
        <w:t>,</w:t>
      </w:r>
      <w:r w:rsidRPr="003C6E29">
        <w:t xml:space="preserve"> the UNGPs are more relevant than ever. COVID-19 has exposed the cracks in the global economy and shone a spotlight on historically high levels of inequality and the vulnerability of </w:t>
      </w:r>
      <w:r w:rsidR="00965FD3" w:rsidRPr="003C6E29">
        <w:t>workers</w:t>
      </w:r>
      <w:r w:rsidRPr="003C6E29">
        <w:t xml:space="preserve"> who power our global supply chains. The disproportionate impact of COVID-19</w:t>
      </w:r>
      <w:r w:rsidR="002A6E7E" w:rsidRPr="003C6E29">
        <w:t xml:space="preserve"> on vulnerable workers globally</w:t>
      </w:r>
      <w:r w:rsidRPr="003C6E29">
        <w:t xml:space="preserve"> ha</w:t>
      </w:r>
      <w:r w:rsidR="002A6E7E" w:rsidRPr="003C6E29">
        <w:t>s</w:t>
      </w:r>
      <w:r w:rsidRPr="003C6E29">
        <w:t xml:space="preserve"> highlighted the need for stronger social safeguards and a people-centred approach to business. At the same time, the </w:t>
      </w:r>
      <w:r w:rsidR="00490927" w:rsidRPr="003C6E29">
        <w:t>challenges of climate change</w:t>
      </w:r>
      <w:r w:rsidRPr="003C6E29">
        <w:t xml:space="preserve"> pose one of </w:t>
      </w:r>
      <w:r w:rsidR="00685326" w:rsidRPr="003C6E29">
        <w:t xml:space="preserve">the </w:t>
      </w:r>
      <w:r w:rsidRPr="003C6E29">
        <w:t xml:space="preserve">most the significant threats to human rights globally. </w:t>
      </w:r>
      <w:r w:rsidR="00DA1F13" w:rsidRPr="003C6E29">
        <w:t xml:space="preserve">The UNGPs provide an authoritative framework for governments, businesses and investors to ‘build back better’ and </w:t>
      </w:r>
      <w:r w:rsidR="00206815" w:rsidRPr="003C6E29">
        <w:t>create</w:t>
      </w:r>
      <w:r w:rsidR="001512AA" w:rsidRPr="003C6E29">
        <w:t xml:space="preserve"> a</w:t>
      </w:r>
      <w:r w:rsidR="00206815" w:rsidRPr="003C6E29">
        <w:t>n</w:t>
      </w:r>
      <w:r w:rsidR="001512AA" w:rsidRPr="003C6E29">
        <w:t xml:space="preserve"> </w:t>
      </w:r>
      <w:r w:rsidR="0009135A" w:rsidRPr="003C6E29">
        <w:t>inclusive and rights-respecting global economy</w:t>
      </w:r>
      <w:r w:rsidR="001512AA" w:rsidRPr="003C6E29">
        <w:t>.</w:t>
      </w:r>
    </w:p>
    <w:p w14:paraId="20B38BE2" w14:textId="2FC0E0CF" w:rsidR="006544EE" w:rsidRPr="00A15AC7" w:rsidRDefault="00A15AC7" w:rsidP="003C6E29">
      <w:r>
        <w:br w:type="page"/>
      </w:r>
    </w:p>
    <w:p w14:paraId="19E5F005" w14:textId="7EBA8D64" w:rsidR="00803512" w:rsidRPr="00595CA6" w:rsidRDefault="00AE4B32" w:rsidP="00595CA6">
      <w:pPr>
        <w:pStyle w:val="Titolo1"/>
        <w:numPr>
          <w:ilvl w:val="0"/>
          <w:numId w:val="0"/>
        </w:numPr>
      </w:pPr>
      <w:bookmarkStart w:id="99" w:name="_Toc83153523"/>
      <w:r w:rsidRPr="00595CA6">
        <w:lastRenderedPageBreak/>
        <w:t>Acknowledgement</w:t>
      </w:r>
      <w:r w:rsidR="00771B3D" w:rsidRPr="00595CA6">
        <w:t>s</w:t>
      </w:r>
      <w:bookmarkEnd w:id="99"/>
    </w:p>
    <w:p w14:paraId="1D8C8B09" w14:textId="4A36BB25" w:rsidR="004433F7" w:rsidRPr="003C6E29" w:rsidRDefault="004433F7" w:rsidP="004433F7">
      <w:r w:rsidRPr="003C6E29">
        <w:t>The</w:t>
      </w:r>
      <w:r w:rsidR="00FE3A8D" w:rsidRPr="003C6E29">
        <w:t xml:space="preserve"> Australian Human Rights Commission and Australian Human Rights Institute</w:t>
      </w:r>
      <w:r w:rsidRPr="003C6E29">
        <w:t xml:space="preserve"> want</w:t>
      </w:r>
      <w:r w:rsidR="00AE4B32" w:rsidRPr="003C6E29">
        <w:t xml:space="preserve"> to acknowledge and thank the </w:t>
      </w:r>
      <w:r w:rsidR="00BA5982" w:rsidRPr="003C6E29">
        <w:t>stakehol</w:t>
      </w:r>
      <w:r w:rsidR="00051E95" w:rsidRPr="003C6E29">
        <w:t>ders</w:t>
      </w:r>
      <w:r w:rsidR="00D04443" w:rsidRPr="003C6E29">
        <w:t xml:space="preserve"> who contributed their time and expertise during the consultation </w:t>
      </w:r>
      <w:r w:rsidR="00FE3A8D" w:rsidRPr="003C6E29">
        <w:t>process for this report</w:t>
      </w:r>
      <w:r w:rsidR="39BD0032" w:rsidRPr="003C6E29">
        <w:t xml:space="preserve">. The views expressed in this report are </w:t>
      </w:r>
      <w:r w:rsidR="2284387A" w:rsidRPr="003C6E29">
        <w:t>those of the authors and do not necessarily reflect the views or opinions of the following</w:t>
      </w:r>
      <w:r w:rsidR="003B3A9C">
        <w:t xml:space="preserve"> consulted</w:t>
      </w:r>
      <w:r w:rsidR="2284387A" w:rsidRPr="003C6E29">
        <w:t xml:space="preserve"> </w:t>
      </w:r>
      <w:r w:rsidR="006D2CC2">
        <w:t>stakeholders</w:t>
      </w:r>
      <w:r w:rsidR="2284387A" w:rsidRPr="003C6E29">
        <w:t>.</w:t>
      </w:r>
    </w:p>
    <w:p w14:paraId="6B95E84C" w14:textId="788D49A9" w:rsidR="00BC225D" w:rsidRPr="003C6E29" w:rsidRDefault="00910EE0" w:rsidP="00595CA6">
      <w:pPr>
        <w:pStyle w:val="Puntoelenco"/>
      </w:pPr>
      <w:r w:rsidRPr="003C6E29">
        <w:t>Keren Adams, Legal Director</w:t>
      </w:r>
      <w:r w:rsidR="006C329A" w:rsidRPr="003C6E29">
        <w:t>, Human Rights Law Centre</w:t>
      </w:r>
    </w:p>
    <w:p w14:paraId="1263B7B8" w14:textId="4E9EE8BA" w:rsidR="006C329A" w:rsidRPr="003C6E29" w:rsidRDefault="0020261B" w:rsidP="00595CA6">
      <w:pPr>
        <w:pStyle w:val="Puntoelenco"/>
      </w:pPr>
      <w:r w:rsidRPr="003C6E29">
        <w:t>Pablo</w:t>
      </w:r>
      <w:r w:rsidR="00194A5C" w:rsidRPr="003C6E29">
        <w:t xml:space="preserve"> </w:t>
      </w:r>
      <w:r w:rsidR="0039176A" w:rsidRPr="003C6E29">
        <w:t>Berrutti</w:t>
      </w:r>
      <w:r w:rsidR="00455668" w:rsidRPr="003C6E29">
        <w:t>, Senior Investment Specialist – Sustainable Funds Group, Stewart Investors</w:t>
      </w:r>
    </w:p>
    <w:p w14:paraId="64149843" w14:textId="24DC915E" w:rsidR="00366C1D" w:rsidRPr="003C6E29" w:rsidRDefault="00366C1D" w:rsidP="00595CA6">
      <w:pPr>
        <w:pStyle w:val="Puntoelenco"/>
      </w:pPr>
      <w:r w:rsidRPr="003C6E29">
        <w:t>Nicolette Boele, Executive Manager, Responsible Investment Association Australasia</w:t>
      </w:r>
    </w:p>
    <w:p w14:paraId="01123525" w14:textId="7E0B0275" w:rsidR="00B6667C" w:rsidRPr="003C6E29" w:rsidRDefault="00B6667C" w:rsidP="00595CA6">
      <w:pPr>
        <w:pStyle w:val="Puntoelenco"/>
      </w:pPr>
      <w:r w:rsidRPr="003C6E29">
        <w:t>Richard Boele, Partner, KPMG Banarra</w:t>
      </w:r>
    </w:p>
    <w:p w14:paraId="35E622CD" w14:textId="0B3A38FC" w:rsidR="00522939" w:rsidRPr="003C6E29" w:rsidRDefault="00522939" w:rsidP="00595CA6">
      <w:pPr>
        <w:pStyle w:val="Puntoelenco"/>
      </w:pPr>
      <w:r w:rsidRPr="003C6E29">
        <w:t>Dr Megan Brodie</w:t>
      </w:r>
      <w:r w:rsidR="00F34871" w:rsidRPr="003C6E29">
        <w:t>, Director</w:t>
      </w:r>
      <w:r w:rsidR="003612BB" w:rsidRPr="003C6E29">
        <w:t xml:space="preserve">, </w:t>
      </w:r>
      <w:r w:rsidR="00F34871" w:rsidRPr="003C6E29">
        <w:t>Human Rights &amp; Social impact Services, KPMG Banarra</w:t>
      </w:r>
    </w:p>
    <w:p w14:paraId="5A7C14FB" w14:textId="302E5F4E" w:rsidR="00365065" w:rsidRPr="003C6E29" w:rsidRDefault="00F17506" w:rsidP="00595CA6">
      <w:pPr>
        <w:pStyle w:val="Puntoelenco"/>
      </w:pPr>
      <w:r w:rsidRPr="003C6E29">
        <w:t>Jennifer B</w:t>
      </w:r>
      <w:r w:rsidR="00193598" w:rsidRPr="003C6E29">
        <w:t xml:space="preserve">urn, </w:t>
      </w:r>
      <w:r w:rsidR="00365065" w:rsidRPr="003C6E29">
        <w:t>Professor, UTS and Director, Anti-Slavery Australia</w:t>
      </w:r>
    </w:p>
    <w:p w14:paraId="28B1C796" w14:textId="10B7C461" w:rsidR="00455668" w:rsidRPr="003C6E29" w:rsidRDefault="00267D68" w:rsidP="00595CA6">
      <w:pPr>
        <w:pStyle w:val="Puntoelenco"/>
        <w:rPr>
          <w:rFonts w:cs="Open Sans"/>
        </w:rPr>
      </w:pPr>
      <w:r w:rsidRPr="003C6E29">
        <w:rPr>
          <w:rFonts w:cs="Open Sans"/>
        </w:rPr>
        <w:t>M</w:t>
      </w:r>
      <w:r w:rsidR="005555D1" w:rsidRPr="003C6E29">
        <w:rPr>
          <w:rFonts w:cs="Open Sans"/>
          <w:color w:val="202122"/>
          <w:shd w:val="clear" w:color="auto" w:fill="FFFFFF"/>
        </w:rPr>
        <w:t xml:space="preserve">åns </w:t>
      </w:r>
      <w:r w:rsidR="0084160C" w:rsidRPr="003C6E29">
        <w:rPr>
          <w:rFonts w:cs="Open Sans"/>
          <w:color w:val="202122"/>
          <w:shd w:val="clear" w:color="auto" w:fill="FFFFFF"/>
        </w:rPr>
        <w:t xml:space="preserve">Carlsson, </w:t>
      </w:r>
      <w:r w:rsidR="00841680" w:rsidRPr="003C6E29">
        <w:rPr>
          <w:rFonts w:cs="Open Sans"/>
          <w:color w:val="202122"/>
          <w:shd w:val="clear" w:color="auto" w:fill="FFFFFF"/>
        </w:rPr>
        <w:t>Head of ESG Research</w:t>
      </w:r>
      <w:r w:rsidR="008942DC" w:rsidRPr="003C6E29">
        <w:rPr>
          <w:rFonts w:cs="Open Sans"/>
          <w:color w:val="202122"/>
          <w:shd w:val="clear" w:color="auto" w:fill="FFFFFF"/>
        </w:rPr>
        <w:t>, Ausbil</w:t>
      </w:r>
      <w:r w:rsidR="005422E8" w:rsidRPr="003C6E29">
        <w:rPr>
          <w:rFonts w:cs="Open Sans"/>
          <w:color w:val="202122"/>
          <w:shd w:val="clear" w:color="auto" w:fill="FFFFFF"/>
        </w:rPr>
        <w:t xml:space="preserve"> Investment </w:t>
      </w:r>
      <w:r w:rsidR="001B27DE" w:rsidRPr="003C6E29">
        <w:rPr>
          <w:rFonts w:cs="Open Sans"/>
          <w:color w:val="202122"/>
          <w:shd w:val="clear" w:color="auto" w:fill="FFFFFF"/>
        </w:rPr>
        <w:t>Management</w:t>
      </w:r>
    </w:p>
    <w:p w14:paraId="1A0225C0" w14:textId="60517625" w:rsidR="005B4874" w:rsidRPr="003C6E29" w:rsidRDefault="0013439E" w:rsidP="00595CA6">
      <w:pPr>
        <w:pStyle w:val="Puntoelenco"/>
        <w:rPr>
          <w:rFonts w:cs="Open Sans"/>
        </w:rPr>
      </w:pPr>
      <w:r w:rsidRPr="003C6E29">
        <w:rPr>
          <w:rFonts w:cs="Open Sans"/>
          <w:color w:val="202122"/>
          <w:shd w:val="clear" w:color="auto" w:fill="FFFFFF"/>
        </w:rPr>
        <w:t>James Cockayne</w:t>
      </w:r>
      <w:r w:rsidR="00A74C01" w:rsidRPr="003C6E29">
        <w:rPr>
          <w:rFonts w:cs="Open Sans"/>
          <w:color w:val="202122"/>
          <w:shd w:val="clear" w:color="auto" w:fill="FFFFFF"/>
        </w:rPr>
        <w:t>, Founder, Finance Against Slavery &amp; Trafficking</w:t>
      </w:r>
    </w:p>
    <w:p w14:paraId="25D5568C" w14:textId="2A30DC0E" w:rsidR="00A8316E" w:rsidRPr="003C6E29" w:rsidRDefault="00A8316E" w:rsidP="00595CA6">
      <w:pPr>
        <w:pStyle w:val="Puntoelenco"/>
        <w:rPr>
          <w:rFonts w:cs="Open Sans"/>
        </w:rPr>
      </w:pPr>
      <w:r w:rsidRPr="003C6E29">
        <w:t xml:space="preserve">Dr David Cooke, </w:t>
      </w:r>
      <w:r w:rsidR="009B7A93" w:rsidRPr="003C6E29">
        <w:t>Chair, UN Global Compact Australia</w:t>
      </w:r>
    </w:p>
    <w:p w14:paraId="50975BE8" w14:textId="13A2C52B" w:rsidR="00A74C01" w:rsidRPr="003C6E29" w:rsidRDefault="00DB642D" w:rsidP="00595CA6">
      <w:pPr>
        <w:pStyle w:val="Puntoelenco"/>
        <w:rPr>
          <w:rFonts w:cs="Open Sans"/>
        </w:rPr>
      </w:pPr>
      <w:r w:rsidRPr="003C6E29">
        <w:rPr>
          <w:rFonts w:cs="Open Sans"/>
          <w:color w:val="202122"/>
          <w:shd w:val="clear" w:color="auto" w:fill="FFFFFF"/>
        </w:rPr>
        <w:t>Ro Coroneous, Senior Manager, Risk – Supply Chain, Lendlease Corporation</w:t>
      </w:r>
    </w:p>
    <w:p w14:paraId="69B28810" w14:textId="2278FC60" w:rsidR="00C5653C" w:rsidRPr="003C6E29" w:rsidRDefault="00C5653C" w:rsidP="00595CA6">
      <w:pPr>
        <w:pStyle w:val="Puntoelenco"/>
        <w:rPr>
          <w:rFonts w:cs="Open Sans"/>
        </w:rPr>
      </w:pPr>
      <w:r w:rsidRPr="003C6E29">
        <w:rPr>
          <w:rFonts w:cs="Open Sans"/>
          <w:color w:val="202122"/>
          <w:shd w:val="clear" w:color="auto" w:fill="FFFFFF"/>
        </w:rPr>
        <w:t>Alex Coward, Advisor, Pillar Two</w:t>
      </w:r>
    </w:p>
    <w:p w14:paraId="7236AAE6" w14:textId="7D6002EA" w:rsidR="00DC3B7D" w:rsidRPr="003C6E29" w:rsidRDefault="00DC3B7D" w:rsidP="00595CA6">
      <w:pPr>
        <w:pStyle w:val="Puntoelenco"/>
        <w:rPr>
          <w:rFonts w:cs="Open Sans"/>
        </w:rPr>
      </w:pPr>
      <w:r w:rsidRPr="003C6E29">
        <w:rPr>
          <w:rFonts w:cs="Open Sans"/>
          <w:color w:val="202122"/>
          <w:shd w:val="clear" w:color="auto" w:fill="FFFFFF"/>
        </w:rPr>
        <w:t>Rachel Davis, Vice President and Co-Founder</w:t>
      </w:r>
      <w:r w:rsidR="00DD7E5E" w:rsidRPr="003C6E29">
        <w:rPr>
          <w:rFonts w:cs="Open Sans"/>
          <w:color w:val="202122"/>
          <w:shd w:val="clear" w:color="auto" w:fill="FFFFFF"/>
        </w:rPr>
        <w:t>, Shift</w:t>
      </w:r>
    </w:p>
    <w:p w14:paraId="4164D8B8" w14:textId="6F909437" w:rsidR="00C70755" w:rsidRPr="003C6E29" w:rsidRDefault="00C70755" w:rsidP="00595CA6">
      <w:pPr>
        <w:pStyle w:val="Puntoelenco"/>
        <w:rPr>
          <w:rFonts w:cs="Open Sans"/>
        </w:rPr>
      </w:pPr>
      <w:r w:rsidRPr="003C6E29">
        <w:rPr>
          <w:rFonts w:cs="Open Sans"/>
          <w:color w:val="202122"/>
          <w:shd w:val="clear" w:color="auto" w:fill="FFFFFF"/>
        </w:rPr>
        <w:t>Freya</w:t>
      </w:r>
      <w:r w:rsidR="00903A32" w:rsidRPr="003C6E29">
        <w:rPr>
          <w:rFonts w:cs="Open Sans"/>
          <w:color w:val="202122"/>
          <w:shd w:val="clear" w:color="auto" w:fill="FFFFFF"/>
        </w:rPr>
        <w:t xml:space="preserve"> Dinshaw, Senior Lawyer, Human Rights Law Centre</w:t>
      </w:r>
    </w:p>
    <w:p w14:paraId="59174687" w14:textId="5ABB65EF" w:rsidR="00365BEA" w:rsidRPr="003C6E29" w:rsidRDefault="00365BEA" w:rsidP="00595CA6">
      <w:pPr>
        <w:pStyle w:val="Puntoelenco"/>
        <w:rPr>
          <w:rFonts w:cs="Open Sans"/>
        </w:rPr>
      </w:pPr>
      <w:r>
        <w:t xml:space="preserve">James Fitzgerald, </w:t>
      </w:r>
      <w:r w:rsidRPr="00365BEA">
        <w:t>Strategy Lea</w:t>
      </w:r>
      <w:r w:rsidRPr="006B3B34">
        <w:t xml:space="preserve">d, </w:t>
      </w:r>
      <w:r w:rsidRPr="00365BEA">
        <w:t>Original Power</w:t>
      </w:r>
    </w:p>
    <w:p w14:paraId="10D7B5CA" w14:textId="57B51231" w:rsidR="006F54F8" w:rsidRPr="003C6E29" w:rsidRDefault="006F54F8" w:rsidP="00595CA6">
      <w:pPr>
        <w:pStyle w:val="Puntoelenco"/>
        <w:rPr>
          <w:rFonts w:cs="Open Sans"/>
        </w:rPr>
      </w:pPr>
      <w:r w:rsidRPr="003C6E29">
        <w:rPr>
          <w:rFonts w:cs="Open Sans"/>
          <w:color w:val="202122"/>
          <w:shd w:val="clear" w:color="auto" w:fill="FFFFFF"/>
        </w:rPr>
        <w:t>Crystal Fleming</w:t>
      </w:r>
      <w:r w:rsidR="00E037BA" w:rsidRPr="003C6E29">
        <w:rPr>
          <w:rFonts w:cs="Open Sans"/>
          <w:color w:val="202122"/>
          <w:shd w:val="clear" w:color="auto" w:fill="FFFFFF"/>
        </w:rPr>
        <w:t>, General Manager, Investor Group on Climate Change</w:t>
      </w:r>
    </w:p>
    <w:p w14:paraId="5DAEC17D" w14:textId="4F93953F" w:rsidR="00DB642D" w:rsidRPr="003C6E29" w:rsidRDefault="00133298" w:rsidP="00595CA6">
      <w:pPr>
        <w:pStyle w:val="Puntoelenco"/>
        <w:rPr>
          <w:rFonts w:cs="Open Sans"/>
        </w:rPr>
      </w:pPr>
      <w:r w:rsidRPr="003C6E29">
        <w:rPr>
          <w:rFonts w:cs="Open Sans"/>
          <w:shd w:val="clear" w:color="auto" w:fill="FFFFFF"/>
        </w:rPr>
        <w:t>Dr Luke Fletcher, Executive Director, Jubilee Australia</w:t>
      </w:r>
    </w:p>
    <w:p w14:paraId="63CDF645" w14:textId="10E7EB3F" w:rsidR="00365BEA" w:rsidRPr="003C6E29" w:rsidRDefault="00365BEA" w:rsidP="00595CA6">
      <w:pPr>
        <w:pStyle w:val="Puntoelenco"/>
        <w:rPr>
          <w:rFonts w:cs="Open Sans"/>
          <w:shd w:val="clear" w:color="auto" w:fill="FFFFFF"/>
        </w:rPr>
      </w:pPr>
      <w:r w:rsidRPr="003C6E29">
        <w:rPr>
          <w:rFonts w:cs="Open Sans"/>
          <w:shd w:val="clear" w:color="auto" w:fill="FFFFFF"/>
        </w:rPr>
        <w:t>Kate Griffiths, Executive Manager, Public Policy and Advocacy</w:t>
      </w:r>
      <w:r w:rsidR="00BD4992">
        <w:rPr>
          <w:rFonts w:cs="Open Sans"/>
          <w:shd w:val="clear" w:color="auto" w:fill="FFFFFF"/>
        </w:rPr>
        <w:t>,</w:t>
      </w:r>
      <w:r w:rsidRPr="003C6E29">
        <w:rPr>
          <w:rFonts w:cs="Open Sans"/>
          <w:shd w:val="clear" w:color="auto" w:fill="FFFFFF"/>
        </w:rPr>
        <w:t xml:space="preserve"> Australian Council of Superannuation Investors</w:t>
      </w:r>
    </w:p>
    <w:p w14:paraId="4F6FAE2B" w14:textId="6E7D94D7" w:rsidR="00C55EBC" w:rsidRPr="003C6E29" w:rsidRDefault="00C55EBC" w:rsidP="00595CA6">
      <w:pPr>
        <w:pStyle w:val="Puntoelenco"/>
        <w:rPr>
          <w:rFonts w:cs="Open Sans"/>
        </w:rPr>
      </w:pPr>
      <w:r w:rsidRPr="003C6E29">
        <w:rPr>
          <w:rFonts w:cs="Open Sans"/>
          <w:color w:val="202122"/>
          <w:shd w:val="clear" w:color="auto" w:fill="FFFFFF"/>
        </w:rPr>
        <w:t>Tina</w:t>
      </w:r>
      <w:r w:rsidR="00CC2406" w:rsidRPr="003C6E29">
        <w:rPr>
          <w:rFonts w:cs="Open Sans"/>
          <w:color w:val="202122"/>
          <w:shd w:val="clear" w:color="auto" w:fill="FFFFFF"/>
        </w:rPr>
        <w:t xml:space="preserve"> Jelenic, Associate Director, KPMG Banarra</w:t>
      </w:r>
    </w:p>
    <w:p w14:paraId="5C15F0A1" w14:textId="08487F8A" w:rsidR="00133298" w:rsidRPr="003C6E29" w:rsidRDefault="007B5300" w:rsidP="00595CA6">
      <w:pPr>
        <w:pStyle w:val="Puntoelenco"/>
        <w:rPr>
          <w:rFonts w:cs="Open Sans"/>
        </w:rPr>
      </w:pPr>
      <w:r w:rsidRPr="003C6E29">
        <w:rPr>
          <w:rFonts w:cs="Open Sans"/>
          <w:color w:val="202122"/>
          <w:shd w:val="clear" w:color="auto" w:fill="FFFFFF"/>
        </w:rPr>
        <w:t xml:space="preserve">Shelley Marshall, Director, RMIT Business and Human Rights </w:t>
      </w:r>
      <w:r w:rsidR="002F6514" w:rsidRPr="003C6E29">
        <w:rPr>
          <w:rFonts w:cs="Open Sans"/>
          <w:color w:val="202122"/>
          <w:shd w:val="clear" w:color="auto" w:fill="FFFFFF"/>
        </w:rPr>
        <w:t>Centre</w:t>
      </w:r>
    </w:p>
    <w:p w14:paraId="71F029A7" w14:textId="55CF2EF0" w:rsidR="001456BA" w:rsidRPr="003C6E29" w:rsidRDefault="00A50A19" w:rsidP="00595CA6">
      <w:pPr>
        <w:pStyle w:val="Puntoelenco"/>
        <w:rPr>
          <w:rFonts w:cs="Open Sans"/>
        </w:rPr>
      </w:pPr>
      <w:r w:rsidRPr="003C6E29">
        <w:rPr>
          <w:rFonts w:cs="Open Sans"/>
          <w:color w:val="202122"/>
          <w:shd w:val="clear" w:color="auto" w:fill="FFFFFF"/>
        </w:rPr>
        <w:t xml:space="preserve">Dr </w:t>
      </w:r>
      <w:r w:rsidR="001456BA" w:rsidRPr="003C6E29">
        <w:rPr>
          <w:rFonts w:cs="Open Sans"/>
          <w:color w:val="202122"/>
          <w:shd w:val="clear" w:color="auto" w:fill="FFFFFF"/>
        </w:rPr>
        <w:t>Chris McGrath</w:t>
      </w:r>
      <w:r w:rsidRPr="003C6E29">
        <w:rPr>
          <w:rFonts w:cs="Open Sans"/>
          <w:color w:val="202122"/>
          <w:shd w:val="clear" w:color="auto" w:fill="FFFFFF"/>
        </w:rPr>
        <w:t>, Barrister, Higgins Chambers</w:t>
      </w:r>
    </w:p>
    <w:p w14:paraId="2EC89139" w14:textId="2F76CD3E" w:rsidR="000911F0" w:rsidRPr="003C6E29" w:rsidRDefault="000911F0" w:rsidP="00595CA6">
      <w:pPr>
        <w:pStyle w:val="Puntoelenco"/>
        <w:rPr>
          <w:rFonts w:cs="Open Sans"/>
        </w:rPr>
      </w:pPr>
      <w:r w:rsidRPr="003C6E29">
        <w:rPr>
          <w:rFonts w:cs="Open Sans"/>
          <w:color w:val="202122"/>
          <w:shd w:val="clear" w:color="auto" w:fill="FFFFFF"/>
        </w:rPr>
        <w:lastRenderedPageBreak/>
        <w:t>Laura McManus</w:t>
      </w:r>
      <w:r w:rsidR="0048488E" w:rsidRPr="003C6E29">
        <w:rPr>
          <w:rFonts w:cs="Open Sans"/>
          <w:color w:val="202122"/>
          <w:shd w:val="clear" w:color="auto" w:fill="FFFFFF"/>
        </w:rPr>
        <w:t>,</w:t>
      </w:r>
      <w:r w:rsidR="004D7792" w:rsidRPr="003C6E29">
        <w:rPr>
          <w:rFonts w:cs="Open Sans"/>
          <w:color w:val="202122"/>
          <w:shd w:val="clear" w:color="auto" w:fill="FFFFFF"/>
        </w:rPr>
        <w:t xml:space="preserve"> Senior Manager</w:t>
      </w:r>
      <w:r w:rsidR="0048488E" w:rsidRPr="003C6E29">
        <w:rPr>
          <w:rFonts w:cs="Open Sans"/>
          <w:color w:val="202122"/>
          <w:shd w:val="clear" w:color="auto" w:fill="FFFFFF"/>
        </w:rPr>
        <w:t xml:space="preserve"> Human Rights</w:t>
      </w:r>
      <w:r w:rsidR="00B05A24" w:rsidRPr="003C6E29">
        <w:rPr>
          <w:rFonts w:cs="Open Sans"/>
          <w:color w:val="202122"/>
          <w:shd w:val="clear" w:color="auto" w:fill="FFFFFF"/>
        </w:rPr>
        <w:t>, Woolworths Group</w:t>
      </w:r>
    </w:p>
    <w:p w14:paraId="22A8BC56" w14:textId="31DAA32B" w:rsidR="007019B2" w:rsidRPr="003C6E29" w:rsidRDefault="007019B2" w:rsidP="00595CA6">
      <w:pPr>
        <w:pStyle w:val="Puntoelenco"/>
        <w:rPr>
          <w:rFonts w:cs="Open Sans"/>
        </w:rPr>
      </w:pPr>
      <w:r w:rsidRPr="003C6E29">
        <w:rPr>
          <w:rFonts w:cs="Open Sans"/>
          <w:color w:val="202122"/>
          <w:shd w:val="clear" w:color="auto" w:fill="FFFFFF"/>
        </w:rPr>
        <w:t>Clare Middlemas</w:t>
      </w:r>
      <w:r w:rsidR="004C3595" w:rsidRPr="003C6E29">
        <w:rPr>
          <w:rFonts w:cs="Open Sans"/>
          <w:color w:val="202122"/>
          <w:shd w:val="clear" w:color="auto" w:fill="FFFFFF"/>
        </w:rPr>
        <w:t>, International Officer, Australian Council of Trade Unions</w:t>
      </w:r>
    </w:p>
    <w:p w14:paraId="7D6F8D38" w14:textId="6528B15E" w:rsidR="00D818E5" w:rsidRPr="003C6E29" w:rsidRDefault="00D818E5" w:rsidP="00595CA6">
      <w:pPr>
        <w:pStyle w:val="Puntoelenco"/>
        <w:rPr>
          <w:rFonts w:cs="Open Sans"/>
        </w:rPr>
      </w:pPr>
      <w:r w:rsidRPr="003C6E29">
        <w:rPr>
          <w:rFonts w:cs="Open Sans"/>
          <w:color w:val="202122"/>
          <w:shd w:val="clear" w:color="auto" w:fill="FFFFFF"/>
        </w:rPr>
        <w:t>Brynn O’Brien, Executive Director, Australasian Centre for Corporate Responsibility</w:t>
      </w:r>
    </w:p>
    <w:p w14:paraId="2A66455B" w14:textId="35EBFE68" w:rsidR="00761719" w:rsidRPr="003C6E29" w:rsidRDefault="00761719" w:rsidP="00595CA6">
      <w:pPr>
        <w:pStyle w:val="Puntoelenco"/>
        <w:rPr>
          <w:rFonts w:cs="Open Sans"/>
          <w:color w:val="202122"/>
          <w:shd w:val="clear" w:color="auto" w:fill="FFFFFF"/>
        </w:rPr>
      </w:pPr>
      <w:r w:rsidRPr="003C6E29">
        <w:rPr>
          <w:rFonts w:cs="Open Sans"/>
          <w:color w:val="202122"/>
          <w:shd w:val="clear" w:color="auto" w:fill="FFFFFF"/>
        </w:rPr>
        <w:t>Kylie Porter, Executive Director, Global Compact Network Australia</w:t>
      </w:r>
    </w:p>
    <w:p w14:paraId="398B9D45" w14:textId="594EE664" w:rsidR="00170FB6" w:rsidRPr="003C6E29" w:rsidRDefault="00170FB6" w:rsidP="00595CA6">
      <w:pPr>
        <w:pStyle w:val="Puntoelenco"/>
        <w:rPr>
          <w:rFonts w:cs="Open Sans"/>
          <w:color w:val="202122"/>
          <w:shd w:val="clear" w:color="auto" w:fill="FFFFFF"/>
        </w:rPr>
      </w:pPr>
      <w:r w:rsidRPr="003C6E29">
        <w:rPr>
          <w:rFonts w:cs="Open Sans"/>
          <w:color w:val="202122"/>
          <w:shd w:val="clear" w:color="auto" w:fill="FFFFFF"/>
        </w:rPr>
        <w:t>Amy Quinton, Manager,</w:t>
      </w:r>
      <w:r w:rsidR="007D1AC1">
        <w:rPr>
          <w:rFonts w:cs="Open Sans"/>
          <w:color w:val="202122"/>
          <w:shd w:val="clear" w:color="auto" w:fill="FFFFFF"/>
        </w:rPr>
        <w:t xml:space="preserve"> </w:t>
      </w:r>
      <w:r w:rsidRPr="003C6E29">
        <w:rPr>
          <w:rFonts w:cs="Open Sans"/>
          <w:color w:val="202122"/>
          <w:shd w:val="clear" w:color="auto" w:fill="FFFFFF"/>
        </w:rPr>
        <w:t>Policy,</w:t>
      </w:r>
      <w:r w:rsidR="007D1AC1">
        <w:rPr>
          <w:rFonts w:cs="Open Sans"/>
          <w:color w:val="202122"/>
          <w:shd w:val="clear" w:color="auto" w:fill="FFFFFF"/>
        </w:rPr>
        <w:t xml:space="preserve"> </w:t>
      </w:r>
      <w:r w:rsidRPr="003C6E29">
        <w:rPr>
          <w:rFonts w:cs="Open Sans"/>
          <w:color w:val="202122"/>
          <w:shd w:val="clear" w:color="auto" w:fill="FFFFFF"/>
        </w:rPr>
        <w:t>Investor Group on Climate Change</w:t>
      </w:r>
    </w:p>
    <w:p w14:paraId="3F750608" w14:textId="69300E55" w:rsidR="00045698" w:rsidRPr="003C6E29" w:rsidRDefault="00045698" w:rsidP="00595CA6">
      <w:pPr>
        <w:pStyle w:val="Puntoelenco"/>
        <w:rPr>
          <w:rFonts w:cs="Open Sans"/>
        </w:rPr>
      </w:pPr>
      <w:r w:rsidRPr="003C6E29">
        <w:rPr>
          <w:rFonts w:cs="Open Sans"/>
          <w:color w:val="202122"/>
          <w:shd w:val="clear" w:color="auto" w:fill="FFFFFF"/>
        </w:rPr>
        <w:t>Amber Roberts, Senior Manager</w:t>
      </w:r>
      <w:r w:rsidR="00526E8B" w:rsidRPr="003C6E29">
        <w:rPr>
          <w:rFonts w:cs="Open Sans"/>
          <w:color w:val="202122"/>
          <w:shd w:val="clear" w:color="auto" w:fill="FFFFFF"/>
        </w:rPr>
        <w:t>, PwC</w:t>
      </w:r>
      <w:r w:rsidR="00314ACF">
        <w:rPr>
          <w:rFonts w:cs="Open Sans"/>
          <w:color w:val="202122"/>
          <w:shd w:val="clear" w:color="auto" w:fill="FFFFFF"/>
        </w:rPr>
        <w:t>’s</w:t>
      </w:r>
      <w:r w:rsidR="00AF1310" w:rsidRPr="003C6E29">
        <w:rPr>
          <w:rFonts w:cs="Open Sans"/>
          <w:color w:val="202122"/>
          <w:shd w:val="clear" w:color="auto" w:fill="FFFFFF"/>
        </w:rPr>
        <w:t xml:space="preserve"> Indigenous Consulting</w:t>
      </w:r>
    </w:p>
    <w:p w14:paraId="07A049EE" w14:textId="47ED5607" w:rsidR="003E6CAC" w:rsidRPr="003C6E29" w:rsidRDefault="003E6CAC" w:rsidP="00595CA6">
      <w:pPr>
        <w:pStyle w:val="Puntoelenco"/>
        <w:rPr>
          <w:rFonts w:cs="Open Sans"/>
        </w:rPr>
      </w:pPr>
      <w:r w:rsidRPr="003C6E29">
        <w:rPr>
          <w:rFonts w:cs="Open Sans"/>
          <w:color w:val="202122"/>
          <w:shd w:val="clear" w:color="auto" w:fill="FFFFFF"/>
        </w:rPr>
        <w:t>Corinne Schoch, Head of Programmes</w:t>
      </w:r>
      <w:r w:rsidR="0016033D" w:rsidRPr="003C6E29">
        <w:rPr>
          <w:rFonts w:cs="Open Sans"/>
          <w:color w:val="202122"/>
          <w:shd w:val="clear" w:color="auto" w:fill="FFFFFF"/>
        </w:rPr>
        <w:t>, G</w:t>
      </w:r>
      <w:r w:rsidR="0048259D" w:rsidRPr="003C6E29">
        <w:rPr>
          <w:rFonts w:cs="Open Sans"/>
          <w:color w:val="202122"/>
          <w:shd w:val="clear" w:color="auto" w:fill="FFFFFF"/>
        </w:rPr>
        <w:t>lobal Compact Ne</w:t>
      </w:r>
      <w:r w:rsidR="008D134D" w:rsidRPr="003C6E29">
        <w:rPr>
          <w:rFonts w:cs="Open Sans"/>
          <w:color w:val="202122"/>
          <w:shd w:val="clear" w:color="auto" w:fill="FFFFFF"/>
        </w:rPr>
        <w:t>twork</w:t>
      </w:r>
      <w:r w:rsidR="001538EC" w:rsidRPr="003C6E29">
        <w:rPr>
          <w:rFonts w:cs="Open Sans"/>
          <w:color w:val="202122"/>
          <w:shd w:val="clear" w:color="auto" w:fill="FFFFFF"/>
        </w:rPr>
        <w:t xml:space="preserve"> Austr</w:t>
      </w:r>
      <w:r w:rsidR="00304E51" w:rsidRPr="003C6E29">
        <w:rPr>
          <w:rFonts w:cs="Open Sans"/>
          <w:color w:val="202122"/>
          <w:shd w:val="clear" w:color="auto" w:fill="FFFFFF"/>
        </w:rPr>
        <w:t>alia</w:t>
      </w:r>
    </w:p>
    <w:p w14:paraId="1959E30F" w14:textId="3C656BC3" w:rsidR="00431123" w:rsidRPr="003C6E29" w:rsidRDefault="00431123" w:rsidP="00595CA6">
      <w:pPr>
        <w:pStyle w:val="Puntoelenco"/>
        <w:rPr>
          <w:rFonts w:cs="Open Sans"/>
        </w:rPr>
      </w:pPr>
      <w:r w:rsidRPr="003C6E29">
        <w:rPr>
          <w:rFonts w:cs="Open Sans"/>
          <w:color w:val="202122"/>
          <w:shd w:val="clear" w:color="auto" w:fill="FFFFFF"/>
        </w:rPr>
        <w:t xml:space="preserve">Amy Sinclair, Regional Representative for Australia, New Zealand </w:t>
      </w:r>
      <w:r w:rsidR="001842AB" w:rsidRPr="003C6E29">
        <w:rPr>
          <w:rFonts w:cs="Open Sans"/>
          <w:color w:val="202122"/>
          <w:shd w:val="clear" w:color="auto" w:fill="FFFFFF"/>
        </w:rPr>
        <w:t xml:space="preserve">&amp; Pacific, </w:t>
      </w:r>
      <w:r w:rsidR="003A3B7C" w:rsidRPr="003C6E29">
        <w:rPr>
          <w:rFonts w:cs="Open Sans"/>
          <w:color w:val="202122"/>
          <w:shd w:val="clear" w:color="auto" w:fill="FFFFFF"/>
        </w:rPr>
        <w:t>Business &amp; Human Rights Resource Centre</w:t>
      </w:r>
    </w:p>
    <w:p w14:paraId="07EDAB73" w14:textId="1E5242C4" w:rsidR="00201FA8" w:rsidRPr="003C6E29" w:rsidRDefault="00201FA8" w:rsidP="00595CA6">
      <w:pPr>
        <w:pStyle w:val="Puntoelenco"/>
        <w:rPr>
          <w:rFonts w:cs="Open Sans"/>
        </w:rPr>
      </w:pPr>
      <w:r w:rsidRPr="003C6E29">
        <w:rPr>
          <w:rFonts w:cs="Open Sans"/>
          <w:color w:val="202122"/>
          <w:shd w:val="clear" w:color="auto" w:fill="FFFFFF"/>
        </w:rPr>
        <w:t>Jenny Stanger, Executive Manager, Anti-Slavery</w:t>
      </w:r>
      <w:r w:rsidR="00EF134D" w:rsidRPr="003C6E29">
        <w:rPr>
          <w:rFonts w:cs="Open Sans"/>
          <w:color w:val="202122"/>
          <w:shd w:val="clear" w:color="auto" w:fill="FFFFFF"/>
        </w:rPr>
        <w:t xml:space="preserve"> Task Force, Catholi</w:t>
      </w:r>
      <w:r w:rsidR="009B7086" w:rsidRPr="003C6E29">
        <w:rPr>
          <w:rFonts w:cs="Open Sans"/>
          <w:color w:val="202122"/>
          <w:shd w:val="clear" w:color="auto" w:fill="FFFFFF"/>
        </w:rPr>
        <w:t>c Archdiocese of Syd</w:t>
      </w:r>
      <w:r w:rsidR="00BE4A38" w:rsidRPr="003C6E29">
        <w:rPr>
          <w:rFonts w:cs="Open Sans"/>
          <w:color w:val="202122"/>
          <w:shd w:val="clear" w:color="auto" w:fill="FFFFFF"/>
        </w:rPr>
        <w:t>ne</w:t>
      </w:r>
      <w:r w:rsidR="009B7086" w:rsidRPr="003C6E29">
        <w:rPr>
          <w:rFonts w:cs="Open Sans"/>
          <w:color w:val="202122"/>
          <w:shd w:val="clear" w:color="auto" w:fill="FFFFFF"/>
        </w:rPr>
        <w:t>y</w:t>
      </w:r>
    </w:p>
    <w:p w14:paraId="54D813F2" w14:textId="53344263" w:rsidR="0025142C" w:rsidRPr="003C6E29" w:rsidRDefault="0025142C" w:rsidP="00595CA6">
      <w:pPr>
        <w:pStyle w:val="Puntoelenco"/>
        <w:rPr>
          <w:rFonts w:cs="Open Sans"/>
        </w:rPr>
      </w:pPr>
      <w:r w:rsidRPr="003C6E29">
        <w:rPr>
          <w:rFonts w:cs="Open Sans"/>
          <w:color w:val="202122"/>
          <w:shd w:val="clear" w:color="auto" w:fill="FFFFFF"/>
        </w:rPr>
        <w:t>Margaret Stuart, Head of Corporate Affairs, Nestle Oceania</w:t>
      </w:r>
    </w:p>
    <w:p w14:paraId="3E38D1EF" w14:textId="5B571BA1" w:rsidR="00B520F6" w:rsidRPr="003C6E29" w:rsidRDefault="008B0BB2" w:rsidP="00595CA6">
      <w:pPr>
        <w:pStyle w:val="Puntoelenco"/>
        <w:rPr>
          <w:rFonts w:cs="Open Sans"/>
        </w:rPr>
      </w:pPr>
      <w:r w:rsidRPr="003C6E29">
        <w:rPr>
          <w:rFonts w:cs="Open Sans"/>
          <w:color w:val="202122"/>
          <w:shd w:val="clear" w:color="auto" w:fill="FFFFFF"/>
        </w:rPr>
        <w:t>Carla Unger, Research Associate, RMIT Business and Human Rights Centre</w:t>
      </w:r>
    </w:p>
    <w:p w14:paraId="37F76506" w14:textId="45630A7B" w:rsidR="00806ADD" w:rsidRPr="003C6E29" w:rsidRDefault="00806ADD" w:rsidP="00595CA6">
      <w:pPr>
        <w:pStyle w:val="Puntoelenco"/>
        <w:rPr>
          <w:rFonts w:cs="Open Sans"/>
        </w:rPr>
      </w:pPr>
      <w:r w:rsidRPr="003C6E29">
        <w:rPr>
          <w:rFonts w:cs="Open Sans"/>
          <w:color w:val="202122"/>
          <w:shd w:val="clear" w:color="auto" w:fill="FFFFFF"/>
        </w:rPr>
        <w:t>Dr Phoebe Wynn-Pope</w:t>
      </w:r>
      <w:r w:rsidR="00861B4E" w:rsidRPr="003C6E29">
        <w:rPr>
          <w:rFonts w:cs="Open Sans"/>
          <w:color w:val="202122"/>
          <w:shd w:val="clear" w:color="auto" w:fill="FFFFFF"/>
        </w:rPr>
        <w:t>, Head of Business and Human Rights, Corrs Chambers Westgarth</w:t>
      </w:r>
    </w:p>
    <w:p w14:paraId="2355C664" w14:textId="2E3A9240" w:rsidR="008B0BB2" w:rsidRPr="003C6E29" w:rsidRDefault="008B0BB2" w:rsidP="00595CA6">
      <w:pPr>
        <w:pStyle w:val="Puntoelenco"/>
        <w:rPr>
          <w:rFonts w:cs="Open Sans"/>
        </w:rPr>
      </w:pPr>
      <w:r w:rsidRPr="003C6E29">
        <w:rPr>
          <w:rFonts w:cs="Open Sans"/>
          <w:color w:val="202122"/>
          <w:shd w:val="clear" w:color="auto" w:fill="FFFFFF"/>
        </w:rPr>
        <w:t>Vanessa Zimmerman, CEO &amp; Founder, Pillar Two</w:t>
      </w:r>
    </w:p>
    <w:p w14:paraId="6354EE1B" w14:textId="77777777" w:rsidR="006D61D6" w:rsidRPr="006D61D6" w:rsidRDefault="006D61D6" w:rsidP="00A819BC"/>
    <w:p w14:paraId="239073B2" w14:textId="1179F7EB" w:rsidR="003F2AEC" w:rsidRDefault="003F2AEC">
      <w:pPr>
        <w:keepLines w:val="0"/>
        <w:spacing w:before="0" w:after="0"/>
      </w:pPr>
      <w:r>
        <w:br w:type="page"/>
      </w:r>
    </w:p>
    <w:p w14:paraId="13C596D6" w14:textId="0E63F395" w:rsidR="00CE68F1" w:rsidRPr="003F2AEC" w:rsidRDefault="003F2AEC" w:rsidP="003F2AEC">
      <w:pPr>
        <w:rPr>
          <w:b/>
          <w:bCs/>
        </w:rPr>
      </w:pPr>
      <w:r w:rsidRPr="003F2AEC">
        <w:rPr>
          <w:rStyle w:val="Enfasigrassetto"/>
        </w:rPr>
        <w:lastRenderedPageBreak/>
        <w:t>Endnotes</w:t>
      </w:r>
    </w:p>
    <w:sectPr w:rsidR="00CE68F1" w:rsidRPr="003F2AEC" w:rsidSect="00F1231F">
      <w:headerReference w:type="even" r:id="rId26"/>
      <w:headerReference w:type="default" r:id="rId27"/>
      <w:footerReference w:type="even" r:id="rId28"/>
      <w:footerReference w:type="default" r:id="rId29"/>
      <w:headerReference w:type="first" r:id="rId30"/>
      <w:footerReference w:type="first" r:id="rId31"/>
      <w:endnotePr>
        <w:numFmt w:val="decimal"/>
      </w:endnotePr>
      <w:pgSz w:w="11906" w:h="16838" w:code="9"/>
      <w:pgMar w:top="1134" w:right="1418" w:bottom="1134" w:left="1418" w:header="907" w:footer="432" w:gutter="0"/>
      <w:pgNumType w:start="2"/>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0A7945" w14:textId="77777777" w:rsidR="005B4A2B" w:rsidRDefault="005B4A2B" w:rsidP="00F14C6D">
      <w:r>
        <w:separator/>
      </w:r>
    </w:p>
  </w:endnote>
  <w:endnote w:type="continuationSeparator" w:id="0">
    <w:p w14:paraId="0665EC43" w14:textId="77777777" w:rsidR="005B4A2B" w:rsidRDefault="005B4A2B" w:rsidP="00F14C6D">
      <w:r>
        <w:continuationSeparator/>
      </w:r>
    </w:p>
  </w:endnote>
  <w:endnote w:type="continuationNotice" w:id="1">
    <w:p w14:paraId="2E79992C" w14:textId="77777777" w:rsidR="005B4A2B" w:rsidRDefault="005B4A2B">
      <w:pPr>
        <w:spacing w:before="0" w:after="0"/>
      </w:pPr>
    </w:p>
  </w:endnote>
  <w:endnote w:id="2">
    <w:p w14:paraId="45523C7F" w14:textId="772779BF" w:rsidR="0014296E" w:rsidRPr="008E2C04" w:rsidRDefault="0014296E" w:rsidP="00E87E16">
      <w:pPr>
        <w:pStyle w:val="Testonotadichiusura"/>
      </w:pPr>
      <w:r w:rsidRPr="008E2C04">
        <w:rPr>
          <w:rStyle w:val="Rimandonotadichiusura"/>
        </w:rPr>
        <w:endnoteRef/>
      </w:r>
      <w:r w:rsidRPr="008E2C04">
        <w:t xml:space="preserve"> </w:t>
      </w:r>
      <w:r w:rsidR="00733A01" w:rsidRPr="008E2C04">
        <w:tab/>
      </w:r>
      <w:r w:rsidRPr="008E2C04">
        <w:t>Australian</w:t>
      </w:r>
      <w:r w:rsidRPr="008E2C04">
        <w:rPr>
          <w:sz w:val="16"/>
          <w:szCs w:val="16"/>
        </w:rPr>
        <w:t xml:space="preserve"> </w:t>
      </w:r>
      <w:r w:rsidRPr="008E2C04">
        <w:t>Government</w:t>
      </w:r>
      <w:r w:rsidRPr="008E2C04">
        <w:rPr>
          <w:sz w:val="16"/>
          <w:szCs w:val="16"/>
        </w:rPr>
        <w:t xml:space="preserve">, </w:t>
      </w:r>
      <w:r w:rsidRPr="008E2C04">
        <w:rPr>
          <w:rStyle w:val="Enfasicorsivo"/>
        </w:rPr>
        <w:t>Universal Periodic Review – National Report of Australia UPR 2021: Annex 2 Australia’s Voluntary Commitments – Second Cycle UPR 2015 – Status of Implementation</w:t>
      </w:r>
      <w:r w:rsidRPr="008E2C04">
        <w:t>, (Report, 24 December 2020)</w:t>
      </w:r>
      <w:r w:rsidR="00FF33DF" w:rsidRPr="008E2C04">
        <w:t xml:space="preserve"> 6 &lt;</w:t>
      </w:r>
      <w:hyperlink r:id="rId1" w:history="1">
        <w:r w:rsidR="00FF33DF" w:rsidRPr="008E2C04">
          <w:rPr>
            <w:rStyle w:val="Collegamentoipertestuale"/>
          </w:rPr>
          <w:t>https://www.ag.gov.au/sites/default/files/2020-12/annex-2-upr-2021.pdf</w:t>
        </w:r>
      </w:hyperlink>
      <w:r w:rsidR="00FF33DF" w:rsidRPr="008E2C04">
        <w:t>&gt;</w:t>
      </w:r>
      <w:r w:rsidRPr="008E2C04">
        <w:t>.</w:t>
      </w:r>
    </w:p>
  </w:endnote>
  <w:endnote w:id="3">
    <w:p w14:paraId="05580FE4" w14:textId="24B1467E" w:rsidR="00F83229" w:rsidRPr="008E2C04" w:rsidRDefault="00F83229" w:rsidP="00E87E16">
      <w:pPr>
        <w:pStyle w:val="Testonotadichiusura"/>
        <w:rPr>
          <w:rFonts w:cs="Open Sans"/>
          <w:sz w:val="16"/>
          <w:szCs w:val="16"/>
          <w:lang w:val="en-US"/>
        </w:rPr>
      </w:pPr>
      <w:r w:rsidRPr="008E2C04">
        <w:rPr>
          <w:rStyle w:val="Rimandonotadichiusura"/>
          <w:rFonts w:cs="Open Sans"/>
          <w:sz w:val="16"/>
          <w:szCs w:val="16"/>
          <w:vertAlign w:val="baseline"/>
        </w:rPr>
        <w:endnoteRef/>
      </w:r>
      <w:r w:rsidR="7D803B24" w:rsidRPr="008E2C04">
        <w:rPr>
          <w:rFonts w:cs="Open Sans"/>
          <w:sz w:val="16"/>
          <w:szCs w:val="16"/>
        </w:rPr>
        <w:t xml:space="preserve"> </w:t>
      </w:r>
      <w:r w:rsidR="00733A01" w:rsidRPr="008E2C04">
        <w:rPr>
          <w:rFonts w:cs="Open Sans"/>
          <w:sz w:val="16"/>
          <w:szCs w:val="16"/>
        </w:rPr>
        <w:tab/>
      </w:r>
      <w:r w:rsidR="7D803B24" w:rsidRPr="008E2C04">
        <w:t xml:space="preserve">Shift Project, </w:t>
      </w:r>
      <w:r w:rsidR="7D803B24" w:rsidRPr="008E2C04">
        <w:rPr>
          <w:rStyle w:val="Enfasicorsivo"/>
        </w:rPr>
        <w:t>UN Guiding Principles 101: A Beginner’s Guide To The UN Guiding Principles On Business and Human Rights</w:t>
      </w:r>
      <w:r w:rsidR="7D803B24" w:rsidRPr="008E2C04">
        <w:t>, (Web Page) &lt;</w:t>
      </w:r>
      <w:hyperlink r:id="rId2" w:history="1">
        <w:r w:rsidRPr="008E2C04">
          <w:rPr>
            <w:rStyle w:val="Collegamentoipertestuale"/>
          </w:rPr>
          <w:t>https://shiftproject.org/resources/ungps101/</w:t>
        </w:r>
      </w:hyperlink>
      <w:r w:rsidR="7D803B24" w:rsidRPr="008E2C04">
        <w:t>&gt;.</w:t>
      </w:r>
    </w:p>
  </w:endnote>
  <w:endnote w:id="4">
    <w:p w14:paraId="72E72BC8" w14:textId="3BE31E2A"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rPr>
        <w:t xml:space="preserve">United Nations Office of the High Commissioner for Human Rights, </w:t>
      </w:r>
      <w:r w:rsidRPr="008E2C04">
        <w:rPr>
          <w:rFonts w:cs="Open Sans"/>
          <w:i/>
          <w:iCs/>
        </w:rPr>
        <w:t>Guiding principles on business and human rights: Implementing the United Nations “Protect, Respect and Remedy” Framework,</w:t>
      </w:r>
      <w:r w:rsidRPr="008E2C04">
        <w:rPr>
          <w:rFonts w:cs="Open Sans"/>
        </w:rPr>
        <w:t xml:space="preserve"> UN Doc HR/Pub/11/04 (16 June 2011) </w:t>
      </w:r>
      <w:r w:rsidRPr="008E2C04">
        <w:rPr>
          <w:rFonts w:cs="Open Sans"/>
          <w:lang w:val="en-US"/>
        </w:rPr>
        <w:t>&lt;</w:t>
      </w:r>
      <w:hyperlink r:id="rId3" w:history="1">
        <w:r w:rsidRPr="008E2C04">
          <w:rPr>
            <w:rStyle w:val="Collegamentoipertestuale"/>
            <w:rFonts w:cs="Open Sans"/>
            <w:lang w:val="en-US"/>
          </w:rPr>
          <w:t>https://www.ohchr.org/documents/publications/guidingprinciplesbusinesshr_en.pdf</w:t>
        </w:r>
      </w:hyperlink>
      <w:r w:rsidRPr="008E2C04">
        <w:rPr>
          <w:rFonts w:cs="Open Sans"/>
          <w:lang w:val="en-US"/>
        </w:rPr>
        <w:t>&gt; (‘</w:t>
      </w:r>
      <w:r w:rsidRPr="008E2C04">
        <w:rPr>
          <w:rFonts w:cs="Open Sans"/>
          <w:i/>
          <w:lang w:val="en-US"/>
        </w:rPr>
        <w:t>UNGPs</w:t>
      </w:r>
      <w:r w:rsidRPr="008E2C04">
        <w:rPr>
          <w:rFonts w:cs="Open Sans"/>
          <w:lang w:val="en-US"/>
        </w:rPr>
        <w:t>’).</w:t>
      </w:r>
    </w:p>
  </w:endnote>
  <w:endnote w:id="5">
    <w:p w14:paraId="2C1BEA95" w14:textId="79FF882A" w:rsidR="006E317A" w:rsidRPr="008E2C04" w:rsidRDefault="006E317A">
      <w:pPr>
        <w:pStyle w:val="Testonotadichiusura"/>
      </w:pPr>
      <w:r w:rsidRPr="008E2C04">
        <w:rPr>
          <w:rStyle w:val="Rimandonotadichiusura"/>
        </w:rPr>
        <w:endnoteRef/>
      </w:r>
      <w:r w:rsidRPr="008E2C04">
        <w:t xml:space="preserve"> </w:t>
      </w:r>
      <w:r w:rsidRPr="008E2C04">
        <w:tab/>
        <w:t>Australian</w:t>
      </w:r>
      <w:r w:rsidRPr="008E2C04">
        <w:rPr>
          <w:sz w:val="16"/>
          <w:szCs w:val="16"/>
        </w:rPr>
        <w:t xml:space="preserve"> </w:t>
      </w:r>
      <w:r w:rsidRPr="008E2C04">
        <w:t>Government</w:t>
      </w:r>
      <w:r w:rsidRPr="008E2C04">
        <w:rPr>
          <w:sz w:val="16"/>
          <w:szCs w:val="16"/>
        </w:rPr>
        <w:t xml:space="preserve">, </w:t>
      </w:r>
      <w:r w:rsidRPr="008E2C04">
        <w:rPr>
          <w:rStyle w:val="Enfasicorsivo"/>
        </w:rPr>
        <w:t>Universal Periodic Review – National Report of Australia UPR 2021: Annex 2 Australia’s Voluntary Commitments – Second Cycle UPR 2015 – Status of Implementation</w:t>
      </w:r>
      <w:r w:rsidRPr="008E2C04">
        <w:t>, (Report, 24 December 2020) 6 &lt;</w:t>
      </w:r>
      <w:hyperlink r:id="rId4" w:history="1">
        <w:r w:rsidRPr="008E2C04">
          <w:rPr>
            <w:rStyle w:val="Collegamentoipertestuale"/>
          </w:rPr>
          <w:t>https://www.ag.gov.au/sites/default/files/2020-12/annex-2-upr-2021.pdf</w:t>
        </w:r>
      </w:hyperlink>
      <w:r w:rsidRPr="008E2C04">
        <w:t>&gt;.</w:t>
      </w:r>
    </w:p>
  </w:endnote>
  <w:endnote w:id="6">
    <w:p w14:paraId="7E1D3F65" w14:textId="46552C54" w:rsidR="00F83229" w:rsidRPr="008E2C04" w:rsidRDefault="00F83229" w:rsidP="00733A01">
      <w:pPr>
        <w:pStyle w:val="Nessunaspaziatura"/>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733A01" w:rsidRPr="008E2C04">
        <w:rPr>
          <w:rFonts w:cs="Open Sans"/>
          <w:sz w:val="20"/>
          <w:szCs w:val="20"/>
        </w:rPr>
        <w:tab/>
      </w:r>
      <w:r w:rsidRPr="008E2C04">
        <w:rPr>
          <w:rFonts w:cs="Open Sans"/>
          <w:b/>
          <w:bCs/>
          <w:sz w:val="20"/>
          <w:szCs w:val="20"/>
        </w:rPr>
        <w:t>‘</w:t>
      </w:r>
      <w:r w:rsidRPr="008E2C04">
        <w:rPr>
          <w:rFonts w:cs="Open Sans"/>
          <w:sz w:val="20"/>
          <w:szCs w:val="20"/>
          <w:lang w:val="en"/>
        </w:rPr>
        <w:t xml:space="preserve">The Rana Plaza Accident and its aftermath’, </w:t>
      </w:r>
      <w:r w:rsidRPr="008E2C04">
        <w:rPr>
          <w:rFonts w:cs="Open Sans"/>
          <w:i/>
          <w:iCs/>
          <w:sz w:val="20"/>
          <w:szCs w:val="20"/>
          <w:lang w:val="en"/>
        </w:rPr>
        <w:t>International Labour Organization</w:t>
      </w:r>
      <w:r w:rsidRPr="008E2C04">
        <w:rPr>
          <w:rFonts w:cs="Open Sans"/>
          <w:sz w:val="20"/>
          <w:szCs w:val="20"/>
          <w:lang w:val="en"/>
        </w:rPr>
        <w:t xml:space="preserve"> (Web Page</w:t>
      </w:r>
      <w:r w:rsidRPr="008E2C04">
        <w:rPr>
          <w:rFonts w:cs="Open Sans"/>
          <w:b/>
          <w:sz w:val="20"/>
          <w:szCs w:val="20"/>
          <w:lang w:val="en"/>
        </w:rPr>
        <w:t>)</w:t>
      </w:r>
      <w:r w:rsidRPr="008E2C04">
        <w:rPr>
          <w:rFonts w:cs="Open Sans"/>
          <w:b/>
          <w:bCs/>
          <w:sz w:val="20"/>
          <w:szCs w:val="20"/>
          <w:lang w:val="en"/>
        </w:rPr>
        <w:t xml:space="preserve"> </w:t>
      </w:r>
      <w:r w:rsidR="00AE0265" w:rsidRPr="008E2C04">
        <w:rPr>
          <w:rFonts w:cs="Open Sans"/>
          <w:sz w:val="20"/>
          <w:szCs w:val="20"/>
          <w:lang w:val="en"/>
        </w:rPr>
        <w:t>&lt;</w:t>
      </w:r>
      <w:hyperlink r:id="rId5" w:history="1">
        <w:r w:rsidR="008F6B75" w:rsidRPr="008E2C04">
          <w:rPr>
            <w:rStyle w:val="Collegamentoipertestuale"/>
            <w:rFonts w:cs="Open Sans"/>
            <w:sz w:val="20"/>
            <w:szCs w:val="20"/>
          </w:rPr>
          <w:t>https://www.ilo.org/global/topics/geip/WCMS_614394/lang--en/index.htm</w:t>
        </w:r>
      </w:hyperlink>
      <w:r w:rsidR="00AE0265" w:rsidRPr="008E2C04">
        <w:rPr>
          <w:rFonts w:cs="Open Sans"/>
          <w:sz w:val="20"/>
          <w:szCs w:val="20"/>
        </w:rPr>
        <w:t>&gt;.</w:t>
      </w:r>
    </w:p>
  </w:endnote>
  <w:endnote w:id="7">
    <w:p w14:paraId="28697F65" w14:textId="77777777" w:rsidR="00B3446E" w:rsidRPr="008E2C04" w:rsidRDefault="00B3446E" w:rsidP="004F12C4">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t xml:space="preserve">Working Group on the issue of human rights and transnational corporations and other business enterprises, </w:t>
      </w:r>
      <w:r w:rsidRPr="008E2C04">
        <w:rPr>
          <w:rFonts w:cs="Open Sans"/>
          <w:i/>
          <w:iCs/>
        </w:rPr>
        <w:t>Guiding Principles on Business and Human Rights at 10: taking stock of the first decade Report of the Working Group</w:t>
      </w:r>
      <w:r w:rsidRPr="008E2C04">
        <w:rPr>
          <w:rFonts w:cs="Open Sans"/>
          <w:i/>
        </w:rPr>
        <w:t xml:space="preserve"> on the issue of human rights and transnational corporations and other business enterprises</w:t>
      </w:r>
      <w:r w:rsidRPr="008E2C04">
        <w:rPr>
          <w:rFonts w:cs="Open Sans"/>
          <w:i/>
          <w:iCs/>
        </w:rPr>
        <w:t>,</w:t>
      </w:r>
      <w:r w:rsidRPr="008E2C04">
        <w:rPr>
          <w:rFonts w:cs="Open Sans"/>
        </w:rPr>
        <w:t xml:space="preserve"> UN Doc A/HRC/47/39 (22 April 2021) [10] &lt;</w:t>
      </w:r>
      <w:hyperlink r:id="rId6" w:history="1">
        <w:r w:rsidRPr="008E2C04">
          <w:rPr>
            <w:rStyle w:val="Collegamentoipertestuale"/>
            <w:rFonts w:cs="Open Sans"/>
          </w:rPr>
          <w:t>https://undocs.org/A/HRC/47/39</w:t>
        </w:r>
      </w:hyperlink>
      <w:r w:rsidRPr="008E2C04">
        <w:rPr>
          <w:rFonts w:cs="Open Sans"/>
        </w:rPr>
        <w:t>&gt;.</w:t>
      </w:r>
    </w:p>
  </w:endnote>
  <w:endnote w:id="8">
    <w:p w14:paraId="60DFF542" w14:textId="3C65F669"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i/>
          <w:lang w:val="en-US"/>
        </w:rPr>
        <w:t>UNGPs</w:t>
      </w:r>
      <w:r w:rsidR="008D339B" w:rsidRPr="008E2C04">
        <w:rPr>
          <w:rFonts w:cs="Open Sans"/>
          <w:i/>
          <w:lang w:val="en-US"/>
        </w:rPr>
        <w:t>,</w:t>
      </w:r>
      <w:r w:rsidR="008D339B" w:rsidRPr="008E2C04">
        <w:rPr>
          <w:rFonts w:cs="Open Sans"/>
          <w:iCs/>
          <w:lang w:val="en-US"/>
        </w:rPr>
        <w:t xml:space="preserve"> Principle</w:t>
      </w:r>
      <w:r w:rsidRPr="008E2C04">
        <w:rPr>
          <w:rFonts w:cs="Open Sans"/>
          <w:lang w:val="en-US"/>
        </w:rPr>
        <w:t xml:space="preserve"> 4 and Commentary</w:t>
      </w:r>
      <w:r w:rsidR="008F6B75" w:rsidRPr="008E2C04">
        <w:rPr>
          <w:rFonts w:cs="Open Sans"/>
          <w:lang w:val="en-US"/>
        </w:rPr>
        <w:t>.</w:t>
      </w:r>
    </w:p>
  </w:endnote>
  <w:endnote w:id="9">
    <w:p w14:paraId="67D4E80A" w14:textId="2EAB00B9"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i/>
          <w:lang w:val="en-US"/>
        </w:rPr>
        <w:t>UNGPs</w:t>
      </w:r>
      <w:r w:rsidR="008D339B" w:rsidRPr="008E2C04">
        <w:rPr>
          <w:rFonts w:cs="Open Sans"/>
          <w:lang w:val="en-US"/>
        </w:rPr>
        <w:t xml:space="preserve">, Principle </w:t>
      </w:r>
      <w:r w:rsidRPr="008E2C04">
        <w:rPr>
          <w:rFonts w:cs="Open Sans"/>
          <w:lang w:val="en-US"/>
        </w:rPr>
        <w:t>6</w:t>
      </w:r>
      <w:r w:rsidR="008F6B75" w:rsidRPr="008E2C04">
        <w:rPr>
          <w:rFonts w:cs="Open Sans"/>
          <w:lang w:val="en-US"/>
        </w:rPr>
        <w:t>.</w:t>
      </w:r>
    </w:p>
  </w:endnote>
  <w:endnote w:id="10">
    <w:p w14:paraId="3F834675" w14:textId="5FF57B25"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rPr>
        <w:t xml:space="preserve">The Danish Institute for Human Rights, ‘Countries’, </w:t>
      </w:r>
      <w:r w:rsidRPr="008E2C04">
        <w:rPr>
          <w:rFonts w:cs="Open Sans"/>
          <w:i/>
        </w:rPr>
        <w:t xml:space="preserve">National Action Plans on Business and Human Rights </w:t>
      </w:r>
      <w:r w:rsidRPr="008E2C04">
        <w:rPr>
          <w:rFonts w:cs="Open Sans"/>
        </w:rPr>
        <w:t>(Web Page) &lt;</w:t>
      </w:r>
      <w:hyperlink r:id="rId7" w:history="1">
        <w:r w:rsidRPr="008E2C04">
          <w:rPr>
            <w:rStyle w:val="Collegamentoipertestuale"/>
            <w:rFonts w:cs="Open Sans"/>
          </w:rPr>
          <w:t>https://globalnaps.org/country/</w:t>
        </w:r>
      </w:hyperlink>
      <w:r w:rsidRPr="008E2C04">
        <w:rPr>
          <w:rFonts w:cs="Open Sans"/>
        </w:rPr>
        <w:t>&gt;</w:t>
      </w:r>
      <w:r w:rsidR="008F6B75" w:rsidRPr="008E2C04">
        <w:rPr>
          <w:rFonts w:cs="Open Sans"/>
        </w:rPr>
        <w:t>.</w:t>
      </w:r>
    </w:p>
  </w:endnote>
  <w:endnote w:id="11">
    <w:p w14:paraId="2A32CACD" w14:textId="67822211"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rPr>
        <w:t xml:space="preserve">Multi-Stakeholder Advisory Group on the Implementation of the UN Guiding Principles on Business and Human Rights, </w:t>
      </w:r>
      <w:r w:rsidRPr="008E2C04">
        <w:rPr>
          <w:rFonts w:cs="Open Sans"/>
          <w:i/>
        </w:rPr>
        <w:t>Advice on the prioritisation of issues and actions to implement the UN Guiding Principles on Business and Human Rights</w:t>
      </w:r>
      <w:r w:rsidRPr="008E2C04">
        <w:rPr>
          <w:rFonts w:cs="Open Sans"/>
        </w:rPr>
        <w:t xml:space="preserve"> (Advice, August 2017) 1 &lt;</w:t>
      </w:r>
      <w:hyperlink r:id="rId8" w:history="1">
        <w:r w:rsidRPr="008E2C04">
          <w:rPr>
            <w:rStyle w:val="Collegamentoipertestuale"/>
            <w:rFonts w:cs="Open Sans"/>
          </w:rPr>
          <w:t>https://www.dfat.gov.au/sites/default/files/final-msag-priorities-paper.pdf</w:t>
        </w:r>
      </w:hyperlink>
      <w:r w:rsidRPr="008E2C04">
        <w:rPr>
          <w:rFonts w:cs="Open Sans"/>
        </w:rPr>
        <w:t>&gt;</w:t>
      </w:r>
      <w:r w:rsidR="00963F30" w:rsidRPr="008E2C04">
        <w:rPr>
          <w:rFonts w:cs="Open Sans"/>
        </w:rPr>
        <w:t>.</w:t>
      </w:r>
    </w:p>
  </w:endnote>
  <w:endnote w:id="12">
    <w:p w14:paraId="44D87E0F" w14:textId="284AA160"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i/>
          <w:iCs/>
        </w:rPr>
        <w:t>Transparency in Supply Chains Act 2010</w:t>
      </w:r>
      <w:r w:rsidRPr="008E2C04">
        <w:rPr>
          <w:rFonts w:cs="Open Sans"/>
        </w:rPr>
        <w:t xml:space="preserve"> (California), </w:t>
      </w:r>
      <w:r w:rsidRPr="008E2C04">
        <w:rPr>
          <w:rFonts w:cs="Open Sans"/>
          <w:i/>
          <w:iCs/>
        </w:rPr>
        <w:t>Modern Slavery Act 2015</w:t>
      </w:r>
      <w:r w:rsidRPr="008E2C04">
        <w:rPr>
          <w:rFonts w:cs="Open Sans"/>
        </w:rPr>
        <w:t xml:space="preserve"> (UK), </w:t>
      </w:r>
      <w:r w:rsidRPr="008E2C04">
        <w:rPr>
          <w:rFonts w:cs="Open Sans"/>
          <w:i/>
          <w:iCs/>
          <w:lang w:val="fr-FR"/>
        </w:rPr>
        <w:t>Modern Slavery Act 2018</w:t>
      </w:r>
      <w:r w:rsidRPr="008E2C04">
        <w:rPr>
          <w:rFonts w:cs="Open Sans"/>
          <w:lang w:val="fr-FR"/>
        </w:rPr>
        <w:t xml:space="preserve"> (NSW)</w:t>
      </w:r>
      <w:r w:rsidRPr="008E2C04">
        <w:rPr>
          <w:rFonts w:cs="Open Sans"/>
        </w:rPr>
        <w:t xml:space="preserve">, </w:t>
      </w:r>
      <w:r w:rsidRPr="008E2C04">
        <w:rPr>
          <w:rFonts w:cs="Open Sans"/>
          <w:i/>
          <w:iCs/>
        </w:rPr>
        <w:t>Duty of Vigilance Law 2017</w:t>
      </w:r>
      <w:r w:rsidRPr="008E2C04">
        <w:rPr>
          <w:rFonts w:cs="Open Sans"/>
        </w:rPr>
        <w:t xml:space="preserve"> (France), </w:t>
      </w:r>
      <w:r w:rsidRPr="008E2C04">
        <w:rPr>
          <w:rFonts w:cs="Open Sans"/>
          <w:i/>
          <w:iCs/>
        </w:rPr>
        <w:t>Child Labour Law 2019</w:t>
      </w:r>
      <w:r w:rsidRPr="008E2C04">
        <w:rPr>
          <w:rFonts w:cs="Open Sans"/>
        </w:rPr>
        <w:t xml:space="preserve"> (Netherlands), </w:t>
      </w:r>
      <w:r w:rsidRPr="008E2C04">
        <w:rPr>
          <w:rFonts w:cs="Open Sans"/>
          <w:i/>
          <w:iCs/>
        </w:rPr>
        <w:t>Corporate Due Diligence in Supply Chains 2021</w:t>
      </w:r>
      <w:r w:rsidRPr="008E2C04">
        <w:rPr>
          <w:rFonts w:cs="Open Sans"/>
        </w:rPr>
        <w:t xml:space="preserve"> (Germany), </w:t>
      </w:r>
      <w:r w:rsidRPr="008E2C04">
        <w:rPr>
          <w:rFonts w:cs="Open Sans"/>
          <w:i/>
          <w:iCs/>
        </w:rPr>
        <w:t xml:space="preserve">Transparency Act 2021 </w:t>
      </w:r>
      <w:r w:rsidRPr="008E2C04">
        <w:rPr>
          <w:rFonts w:cs="Open Sans"/>
        </w:rPr>
        <w:t xml:space="preserve">(Norway), </w:t>
      </w:r>
      <w:r w:rsidRPr="008E2C04">
        <w:rPr>
          <w:rFonts w:cs="Open Sans"/>
          <w:i/>
          <w:iCs/>
          <w:lang w:val="fr-FR"/>
        </w:rPr>
        <w:t>Directive on Non-Financial Disclosures 95/2014</w:t>
      </w:r>
      <w:r w:rsidRPr="008E2C04">
        <w:rPr>
          <w:rFonts w:cs="Open Sans"/>
          <w:lang w:val="fr-FR"/>
        </w:rPr>
        <w:t xml:space="preserve"> (EU). See also the recent suite of EU sustainability-focused legislation including the UNGP-aligned new </w:t>
      </w:r>
      <w:r w:rsidRPr="008E2C04">
        <w:rPr>
          <w:rFonts w:cs="Open Sans"/>
          <w:i/>
          <w:iCs/>
          <w:lang w:val="fr-FR"/>
        </w:rPr>
        <w:t>EU Taxonomy Regulation 2020/852</w:t>
      </w:r>
      <w:r w:rsidR="00733A01" w:rsidRPr="008E2C04">
        <w:rPr>
          <w:rFonts w:cs="Open Sans"/>
          <w:lang w:val="fr-FR"/>
        </w:rPr>
        <w:t xml:space="preserve"> </w:t>
      </w:r>
      <w:r w:rsidRPr="008E2C04">
        <w:rPr>
          <w:rFonts w:cs="Open Sans"/>
          <w:lang w:val="fr-FR"/>
        </w:rPr>
        <w:t>(EU).</w:t>
      </w:r>
    </w:p>
  </w:endnote>
  <w:endnote w:id="13">
    <w:p w14:paraId="3341B6E9" w14:textId="672850E7" w:rsidR="00F83229" w:rsidRPr="008E2C04" w:rsidRDefault="00F83229" w:rsidP="00952479">
      <w:pPr>
        <w:pStyle w:val="Testonotadichiusura"/>
        <w:contextualSpacing/>
        <w:rPr>
          <w:rFonts w:cs="Open Sans"/>
          <w:shd w:val="clear" w:color="auto" w:fill="FFFFFF"/>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rPr>
        <w:t xml:space="preserve">The UNGPs are aligned with or adopted in a wide range of international soft law standards such as the UN Global Compact Principles, the OECD Guidelines for Multinational Enterprises, the Sustainable Development Goals, the Equator Principles: </w:t>
      </w:r>
      <w:r w:rsidRPr="008E2C04">
        <w:rPr>
          <w:rFonts w:cs="Open Sans"/>
          <w:iCs/>
        </w:rPr>
        <w:t>A financial industry benchmark for determining, assessing and managing environmental and social risk in projects (2020)</w:t>
      </w:r>
      <w:r w:rsidRPr="008E2C04">
        <w:rPr>
          <w:rStyle w:val="Collegamentoipertestuale"/>
          <w:rFonts w:cs="Open Sans"/>
          <w:color w:val="auto"/>
        </w:rPr>
        <w:t xml:space="preserve">, </w:t>
      </w:r>
      <w:r w:rsidRPr="008E2C04">
        <w:rPr>
          <w:rFonts w:cs="Open Sans"/>
        </w:rPr>
        <w:t>the ISO 26000 Social Responsibility Guidance,</w:t>
      </w:r>
      <w:r w:rsidRPr="008E2C04">
        <w:rPr>
          <w:rFonts w:cs="Open Sans"/>
          <w:color w:val="FF0000"/>
        </w:rPr>
        <w:t xml:space="preserve"> </w:t>
      </w:r>
      <w:r w:rsidRPr="008E2C04">
        <w:rPr>
          <w:rFonts w:cs="Open Sans"/>
        </w:rPr>
        <w:t xml:space="preserve">the International Finance Corporation Environmental and Social Performance Standards, </w:t>
      </w:r>
      <w:r w:rsidRPr="008E2C04">
        <w:rPr>
          <w:rFonts w:cs="Open Sans"/>
          <w:color w:val="333333"/>
          <w:shd w:val="clear" w:color="auto" w:fill="FFFFFF"/>
        </w:rPr>
        <w:t xml:space="preserve">International Labour Organisation Tripartite Declaration of Principles concerning Multinational Enterprises and Social Policy, </w:t>
      </w:r>
      <w:r w:rsidRPr="008E2C04">
        <w:rPr>
          <w:rFonts w:cs="Open Sans"/>
        </w:rPr>
        <w:t xml:space="preserve">The </w:t>
      </w:r>
      <w:r w:rsidRPr="008E2C04">
        <w:rPr>
          <w:rFonts w:cs="Open Sans"/>
          <w:shd w:val="clear" w:color="auto" w:fill="FFFFFF"/>
        </w:rPr>
        <w:t xml:space="preserve">Hague Rules on Business and Human Rights Arbitration (December 2019) and the </w:t>
      </w:r>
      <w:r w:rsidRPr="008E2C04">
        <w:rPr>
          <w:rFonts w:cs="Open Sans"/>
        </w:rPr>
        <w:t>Corporate Human Rights Benchmark.</w:t>
      </w:r>
    </w:p>
  </w:endnote>
  <w:endnote w:id="14">
    <w:p w14:paraId="2A294B81" w14:textId="5E60CAAD" w:rsidR="00F83229" w:rsidRPr="008E2C04" w:rsidRDefault="00F83229" w:rsidP="00733A01">
      <w:pPr>
        <w:spacing w:before="0" w:after="0"/>
        <w:ind w:left="454" w:hanging="454"/>
        <w:contextualSpacing/>
        <w:rPr>
          <w:rFonts w:cs="Open Sans"/>
          <w:sz w:val="20"/>
          <w:szCs w:val="20"/>
          <w:lang w:val="en-US"/>
        </w:rPr>
      </w:pPr>
      <w:r w:rsidRPr="008E2C04">
        <w:rPr>
          <w:rStyle w:val="Rimandonotadichiusura"/>
          <w:rFonts w:cs="Open Sans"/>
          <w:szCs w:val="20"/>
        </w:rPr>
        <w:endnoteRef/>
      </w:r>
      <w:r w:rsidRPr="008E2C04">
        <w:rPr>
          <w:rFonts w:cs="Open Sans"/>
          <w:sz w:val="20"/>
          <w:szCs w:val="20"/>
        </w:rPr>
        <w:t xml:space="preserve"> </w:t>
      </w:r>
      <w:r w:rsidR="00733A01" w:rsidRPr="008E2C04">
        <w:rPr>
          <w:rFonts w:cs="Open Sans"/>
          <w:sz w:val="20"/>
          <w:szCs w:val="20"/>
        </w:rPr>
        <w:tab/>
      </w:r>
      <w:r w:rsidRPr="008E2C04">
        <w:rPr>
          <w:rFonts w:cs="Open Sans"/>
          <w:sz w:val="20"/>
          <w:szCs w:val="20"/>
        </w:rPr>
        <w:t xml:space="preserve">Working Group on the issue of human rights and transnational corporations and other business enterprises, </w:t>
      </w:r>
      <w:r w:rsidRPr="008E2C04">
        <w:rPr>
          <w:rFonts w:cs="Open Sans"/>
          <w:i/>
          <w:iCs/>
          <w:sz w:val="20"/>
          <w:szCs w:val="20"/>
        </w:rPr>
        <w:t>Guiding Principles on Business and Human Rights at 10: taking stock of the first decade Report of the Working Group on the issue of human rights and transnational corporations and other business enterprises,</w:t>
      </w:r>
      <w:r w:rsidRPr="008E2C04">
        <w:rPr>
          <w:rFonts w:cs="Open Sans"/>
          <w:sz w:val="20"/>
          <w:szCs w:val="20"/>
        </w:rPr>
        <w:t xml:space="preserve"> UN Doc A/HRC/47/39 (22 April 2021) [10]</w:t>
      </w:r>
      <w:r w:rsidR="00733A01" w:rsidRPr="008E2C04">
        <w:rPr>
          <w:rFonts w:cs="Open Sans"/>
          <w:sz w:val="20"/>
          <w:szCs w:val="20"/>
        </w:rPr>
        <w:t>.</w:t>
      </w:r>
    </w:p>
  </w:endnote>
  <w:endnote w:id="15">
    <w:p w14:paraId="167F47B0" w14:textId="66CBE7BF"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rPr>
        <w:t xml:space="preserve">United Nations Human Rights Council, </w:t>
      </w:r>
      <w:r w:rsidRPr="008E2C04">
        <w:rPr>
          <w:rFonts w:cs="Open Sans"/>
          <w:i/>
          <w:iCs/>
        </w:rPr>
        <w:t>Elaboration of an international legally binding instrument on transnational corporations and other business enterprises with respect to human rights</w:t>
      </w:r>
      <w:r w:rsidRPr="008E2C04">
        <w:rPr>
          <w:rFonts w:cs="Open Sans"/>
        </w:rPr>
        <w:t>, GA Res 26/9, UN Doc A/HRC/RES/26/9 (26 June 2014, Adopted 14 July 2014) &lt;</w:t>
      </w:r>
      <w:hyperlink r:id="rId9" w:history="1">
        <w:r w:rsidRPr="008E2C04">
          <w:rPr>
            <w:rStyle w:val="Collegamentoipertestuale"/>
          </w:rPr>
          <w:t>https://ap.ohchr.org/documents/dpage_e.aspx?si=A/HRC/RES/26/9</w:t>
        </w:r>
      </w:hyperlink>
      <w:r w:rsidRPr="008E2C04">
        <w:rPr>
          <w:rFonts w:cs="Open Sans"/>
        </w:rPr>
        <w:t>&gt;</w:t>
      </w:r>
      <w:r w:rsidR="00414A07" w:rsidRPr="008E2C04">
        <w:rPr>
          <w:rFonts w:cs="Open Sans"/>
        </w:rPr>
        <w:t>.</w:t>
      </w:r>
    </w:p>
  </w:endnote>
  <w:endnote w:id="16">
    <w:p w14:paraId="2BEDE1A3" w14:textId="37866606" w:rsidR="00F83229" w:rsidRPr="008E2C04" w:rsidRDefault="00F83229" w:rsidP="00952479">
      <w:pPr>
        <w:pStyle w:val="Testonotadichiusura"/>
        <w:contextualSpacing/>
        <w:rPr>
          <w:rFonts w:cs="Open Sans"/>
          <w:i/>
          <w:iCs/>
        </w:rPr>
      </w:pPr>
      <w:r w:rsidRPr="008E2C04">
        <w:rPr>
          <w:rStyle w:val="Rimandonotadichiusura"/>
          <w:rFonts w:cs="Open Sans"/>
        </w:rPr>
        <w:endnoteRef/>
      </w:r>
      <w:r w:rsidRPr="008E2C04">
        <w:rPr>
          <w:rFonts w:cs="Open Sans"/>
        </w:rPr>
        <w:t xml:space="preserve"> </w:t>
      </w:r>
      <w:r w:rsidR="00733A01" w:rsidRPr="008E2C04">
        <w:rPr>
          <w:rFonts w:cs="Open Sans"/>
        </w:rPr>
        <w:tab/>
      </w:r>
      <w:r w:rsidRPr="008E2C04">
        <w:rPr>
          <w:rFonts w:cs="Open Sans"/>
        </w:rPr>
        <w:t xml:space="preserve">The responsible business conduct areas covered by the OECD Guidelines also include, consumer interest, science and technology, competition and taxation. See Organisation for Economic Co-operation and Development, </w:t>
      </w:r>
      <w:r w:rsidRPr="008E2C04">
        <w:rPr>
          <w:rFonts w:cs="Open Sans"/>
          <w:i/>
        </w:rPr>
        <w:t>OECD Guidelines for Multinational Enterprises</w:t>
      </w:r>
      <w:r w:rsidRPr="008E2C04">
        <w:rPr>
          <w:rFonts w:cs="Open Sans"/>
        </w:rPr>
        <w:t xml:space="preserve"> (Guidelines, 2011) &lt;</w:t>
      </w:r>
      <w:hyperlink r:id="rId10" w:history="1">
        <w:r w:rsidR="00DB655F" w:rsidRPr="008E2C04">
          <w:rPr>
            <w:rStyle w:val="Collegamentoipertestuale"/>
            <w:rFonts w:cs="Open Sans"/>
          </w:rPr>
          <w:t>https://www.oecd-ilibrary.org/governance/oecd-guidelines-for-multinational-enterprises_9789264115415-en</w:t>
        </w:r>
      </w:hyperlink>
      <w:r w:rsidRPr="008E2C04">
        <w:rPr>
          <w:rFonts w:cs="Open Sans"/>
        </w:rPr>
        <w:t>&gt;</w:t>
      </w:r>
      <w:r w:rsidR="00414A07" w:rsidRPr="008E2C04">
        <w:rPr>
          <w:rFonts w:cs="Open Sans"/>
        </w:rPr>
        <w:t>.</w:t>
      </w:r>
    </w:p>
  </w:endnote>
  <w:endnote w:id="17">
    <w:p w14:paraId="5FF5F49E" w14:textId="21C6E4BB" w:rsidR="00F83229" w:rsidRPr="008E2C04" w:rsidRDefault="00F83229" w:rsidP="00286A89">
      <w:pPr>
        <w:pStyle w:val="Testocommento"/>
        <w:spacing w:before="0" w:after="0"/>
        <w:ind w:left="454" w:hanging="454"/>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lang w:val="en-US"/>
        </w:rPr>
        <w:t>See</w:t>
      </w:r>
      <w:r w:rsidR="002E251C" w:rsidRPr="008E2C04">
        <w:rPr>
          <w:rFonts w:cs="Open Sans"/>
          <w:lang w:val="en-US"/>
        </w:rPr>
        <w:t xml:space="preserve"> </w:t>
      </w:r>
      <w:r w:rsidRPr="008E2C04">
        <w:rPr>
          <w:rFonts w:cs="Open Sans"/>
        </w:rPr>
        <w:t xml:space="preserve">Organisation for Economic Co-operation and Development, </w:t>
      </w:r>
      <w:r w:rsidRPr="008E2C04">
        <w:rPr>
          <w:rFonts w:cs="Open Sans"/>
          <w:i/>
          <w:iCs/>
        </w:rPr>
        <w:t>OECD Guidelines for Multinational Enterprises</w:t>
      </w:r>
      <w:r w:rsidRPr="008E2C04">
        <w:rPr>
          <w:rFonts w:cs="Open Sans"/>
        </w:rPr>
        <w:t xml:space="preserve"> (Guidelines, 2011) 23 [14]. Responsible business conduct areas covered in the OECD Guidelines that are currently not subject to due diligence requirements include </w:t>
      </w:r>
      <w:r w:rsidRPr="008E2C04">
        <w:rPr>
          <w:rFonts w:cs="Open Sans"/>
          <w:lang w:val="en-US"/>
        </w:rPr>
        <w:t>consumer interests, science and technology, competition and taxation.</w:t>
      </w:r>
    </w:p>
  </w:endnote>
  <w:endnote w:id="18">
    <w:p w14:paraId="79B63965" w14:textId="6641949A" w:rsidR="00F83229" w:rsidRPr="008E2C04" w:rsidRDefault="00F83229" w:rsidP="00286A89">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sz w:val="20"/>
          <w:szCs w:val="20"/>
        </w:rPr>
        <w:t>United Nations General Assembly,</w:t>
      </w:r>
      <w:r w:rsidR="00286A89" w:rsidRPr="008E2C04">
        <w:rPr>
          <w:rFonts w:eastAsia="Open Sans" w:cs="Open Sans"/>
          <w:sz w:val="20"/>
          <w:szCs w:val="20"/>
        </w:rPr>
        <w:t xml:space="preserve"> </w:t>
      </w:r>
      <w:r w:rsidRPr="008E2C04">
        <w:rPr>
          <w:rFonts w:eastAsia="Open Sans" w:cs="Open Sans"/>
          <w:i/>
          <w:iCs/>
          <w:sz w:val="20"/>
          <w:szCs w:val="20"/>
        </w:rPr>
        <w:t>Transforming our world: the 2030 Agenda for Sustainable Development</w:t>
      </w:r>
      <w:r w:rsidRPr="008E2C04">
        <w:rPr>
          <w:rFonts w:eastAsia="Open Sans" w:cs="Open Sans"/>
          <w:sz w:val="20"/>
          <w:szCs w:val="20"/>
        </w:rPr>
        <w:t>, 70</w:t>
      </w:r>
      <w:r w:rsidRPr="008E2C04">
        <w:rPr>
          <w:rFonts w:eastAsia="Open Sans" w:cs="Open Sans"/>
          <w:sz w:val="20"/>
          <w:szCs w:val="20"/>
          <w:vertAlign w:val="superscript"/>
        </w:rPr>
        <w:t>th</w:t>
      </w:r>
      <w:r w:rsidRPr="008E2C04">
        <w:rPr>
          <w:rFonts w:eastAsia="Open Sans" w:cs="Open Sans"/>
          <w:sz w:val="20"/>
          <w:szCs w:val="20"/>
        </w:rPr>
        <w:t xml:space="preserve"> sess, UN Doc A/RES/70/1 (25 September 2015) Preamble </w:t>
      </w:r>
      <w:r w:rsidR="00E13E23" w:rsidRPr="008E2C04">
        <w:rPr>
          <w:rFonts w:eastAsia="Open Sans" w:cs="Open Sans"/>
          <w:color w:val="3F3F3F"/>
          <w:sz w:val="20"/>
          <w:szCs w:val="20"/>
        </w:rPr>
        <w:t>&lt;</w:t>
      </w:r>
      <w:hyperlink r:id="rId11" w:history="1">
        <w:r w:rsidR="002B7A8F" w:rsidRPr="008E2C04">
          <w:rPr>
            <w:rStyle w:val="Collegamentoipertestuale"/>
            <w:rFonts w:eastAsia="Open Sans" w:cs="Open Sans"/>
            <w:sz w:val="20"/>
            <w:szCs w:val="20"/>
          </w:rPr>
          <w:t>https://sustainabledevelopment.un.org/post2015/transformingourworld/publication</w:t>
        </w:r>
      </w:hyperlink>
      <w:r w:rsidR="00E13E23" w:rsidRPr="008E2C04">
        <w:rPr>
          <w:rFonts w:eastAsia="Open Sans" w:cs="Open Sans"/>
          <w:sz w:val="20"/>
          <w:szCs w:val="20"/>
        </w:rPr>
        <w:t>&gt;</w:t>
      </w:r>
      <w:r w:rsidR="00BF26C7" w:rsidRPr="008E2C04">
        <w:rPr>
          <w:rFonts w:eastAsia="Open Sans" w:cs="Open Sans"/>
          <w:sz w:val="20"/>
          <w:szCs w:val="20"/>
        </w:rPr>
        <w:t>.</w:t>
      </w:r>
    </w:p>
  </w:endnote>
  <w:endnote w:id="19">
    <w:p w14:paraId="5EC4DC63" w14:textId="41AD496F" w:rsidR="00F83229" w:rsidRPr="008E2C04" w:rsidRDefault="00F83229" w:rsidP="00286A89">
      <w:pPr>
        <w:spacing w:before="0" w:after="0"/>
        <w:ind w:left="454" w:hanging="454"/>
        <w:contextualSpacing/>
        <w:rPr>
          <w:rFonts w:eastAsia="Times New Roman" w:cs="Open Sans"/>
          <w:sz w:val="20"/>
          <w:szCs w:val="20"/>
        </w:rPr>
      </w:pPr>
      <w:r w:rsidRPr="008E2C04">
        <w:rPr>
          <w:rStyle w:val="Rimandonotadichiusura"/>
          <w:rFonts w:cs="Open Sans"/>
          <w:szCs w:val="20"/>
        </w:rPr>
        <w:endnoteRef/>
      </w:r>
      <w:r w:rsidRPr="008E2C04">
        <w:rPr>
          <w:rFonts w:eastAsia="Open Sans" w:cs="Open Sans"/>
          <w:color w:val="000000" w:themeColor="text1"/>
          <w:sz w:val="20"/>
          <w:szCs w:val="20"/>
        </w:rPr>
        <w:t xml:space="preserve"> </w:t>
      </w:r>
      <w:r w:rsidR="00B357DA" w:rsidRPr="008E2C04">
        <w:rPr>
          <w:rFonts w:eastAsia="Open Sans" w:cs="Open Sans"/>
          <w:color w:val="000000" w:themeColor="text1"/>
          <w:sz w:val="20"/>
          <w:szCs w:val="20"/>
        </w:rPr>
        <w:tab/>
      </w:r>
      <w:r w:rsidRPr="008E2C04">
        <w:rPr>
          <w:rFonts w:eastAsia="Open Sans" w:cs="Open Sans"/>
          <w:color w:val="000000" w:themeColor="text1"/>
          <w:sz w:val="20"/>
          <w:szCs w:val="20"/>
        </w:rPr>
        <w:t>Danish Institute for Human Rights,</w:t>
      </w:r>
      <w:r w:rsidRPr="008E2C04">
        <w:rPr>
          <w:rFonts w:eastAsia="Open Sans" w:cs="Open Sans"/>
          <w:i/>
          <w:iCs/>
          <w:color w:val="000000" w:themeColor="text1"/>
          <w:sz w:val="20"/>
          <w:szCs w:val="20"/>
        </w:rPr>
        <w:t xml:space="preserve"> Responsible Business Conduct as a cornerstone of the 2030 Agenda </w:t>
      </w:r>
      <w:r w:rsidR="00096BEC" w:rsidRPr="008E2C04">
        <w:rPr>
          <w:rFonts w:eastAsia="Open Sans" w:cs="Open Sans"/>
          <w:i/>
          <w:iCs/>
          <w:color w:val="000000" w:themeColor="text1"/>
          <w:sz w:val="20"/>
          <w:szCs w:val="20"/>
        </w:rPr>
        <w:t>–</w:t>
      </w:r>
      <w:r w:rsidRPr="008E2C04">
        <w:rPr>
          <w:rFonts w:eastAsia="Open Sans" w:cs="Open Sans"/>
          <w:i/>
          <w:iCs/>
          <w:color w:val="000000" w:themeColor="text1"/>
          <w:sz w:val="20"/>
          <w:szCs w:val="20"/>
        </w:rPr>
        <w:t xml:space="preserve"> A look at the implications </w:t>
      </w:r>
      <w:r w:rsidRPr="008E2C04">
        <w:rPr>
          <w:rFonts w:eastAsia="Open Sans" w:cs="Open Sans"/>
          <w:color w:val="000000" w:themeColor="text1"/>
          <w:sz w:val="20"/>
          <w:szCs w:val="20"/>
        </w:rPr>
        <w:t>(Discussion Paper, June 2019) 4, 6-10</w:t>
      </w:r>
      <w:r w:rsidRPr="008E2C04" w:rsidDel="00BF26C7">
        <w:rPr>
          <w:rFonts w:eastAsia="Open Sans" w:cs="Open Sans"/>
          <w:color w:val="000000" w:themeColor="text1"/>
          <w:sz w:val="20"/>
          <w:szCs w:val="20"/>
        </w:rPr>
        <w:t xml:space="preserve"> </w:t>
      </w:r>
      <w:r w:rsidRPr="008E2C04">
        <w:rPr>
          <w:rFonts w:eastAsia="Open Sans" w:cs="Open Sans"/>
          <w:color w:val="000000" w:themeColor="text1"/>
          <w:sz w:val="20"/>
          <w:szCs w:val="20"/>
        </w:rPr>
        <w:t>&lt;</w:t>
      </w:r>
      <w:hyperlink r:id="rId12" w:history="1">
        <w:r w:rsidRPr="008E2C04">
          <w:rPr>
            <w:rStyle w:val="Collegamentoipertestuale"/>
            <w:rFonts w:cs="Open Sans"/>
            <w:sz w:val="20"/>
            <w:szCs w:val="20"/>
          </w:rPr>
          <w:t>https://www.humanrights.dk/publications/responsible-business-conduct-cornerstone-2030-agenda-look-implications</w:t>
        </w:r>
      </w:hyperlink>
      <w:r w:rsidRPr="008E2C04">
        <w:rPr>
          <w:rFonts w:eastAsia="Open Sans" w:cs="Open Sans"/>
          <w:color w:val="000000" w:themeColor="text1"/>
          <w:sz w:val="20"/>
          <w:szCs w:val="20"/>
        </w:rPr>
        <w:t>&gt;</w:t>
      </w:r>
      <w:r w:rsidR="00BF26C7" w:rsidRPr="008E2C04">
        <w:rPr>
          <w:rFonts w:eastAsia="Open Sans" w:cs="Open Sans"/>
          <w:color w:val="000000" w:themeColor="text1"/>
          <w:sz w:val="20"/>
          <w:szCs w:val="20"/>
        </w:rPr>
        <w:t>.</w:t>
      </w:r>
    </w:p>
  </w:endnote>
  <w:endnote w:id="20">
    <w:p w14:paraId="4147B62E" w14:textId="73ACDA6D" w:rsidR="00F83229" w:rsidRPr="008E2C04" w:rsidRDefault="00F83229" w:rsidP="00286A89">
      <w:pPr>
        <w:spacing w:before="0" w:after="0"/>
        <w:ind w:left="454" w:hanging="454"/>
        <w:contextualSpacing/>
        <w:rPr>
          <w:rFonts w:eastAsia="Times New Roman" w:cs="Open Sans"/>
          <w:color w:val="3F3F3F"/>
          <w:sz w:val="20"/>
          <w:szCs w:val="20"/>
        </w:rPr>
      </w:pPr>
      <w:r w:rsidRPr="008E2C04">
        <w:rPr>
          <w:rStyle w:val="Rimandonotadichiusura"/>
          <w:rFonts w:cs="Open Sans"/>
          <w:szCs w:val="20"/>
        </w:rPr>
        <w:endnoteRef/>
      </w:r>
      <w:r w:rsidRPr="008E2C04">
        <w:rPr>
          <w:rFonts w:cs="Open Sans"/>
          <w:color w:val="3F3F3F"/>
          <w:sz w:val="20"/>
          <w:szCs w:val="20"/>
        </w:rPr>
        <w:t xml:space="preserve"> </w:t>
      </w:r>
      <w:r w:rsidR="00286A89" w:rsidRPr="008E2C04">
        <w:rPr>
          <w:rFonts w:cs="Open Sans"/>
          <w:color w:val="3F3F3F"/>
          <w:sz w:val="20"/>
          <w:szCs w:val="20"/>
        </w:rPr>
        <w:tab/>
      </w:r>
      <w:r w:rsidRPr="008E2C04">
        <w:rPr>
          <w:rFonts w:cs="Open Sans"/>
          <w:sz w:val="20"/>
          <w:szCs w:val="20"/>
        </w:rPr>
        <w:t>United Nations General Assembly,</w:t>
      </w:r>
      <w:r w:rsidR="00286A89" w:rsidRPr="008E2C04">
        <w:rPr>
          <w:rFonts w:cs="Open Sans"/>
          <w:sz w:val="20"/>
          <w:szCs w:val="20"/>
        </w:rPr>
        <w:t xml:space="preserve"> </w:t>
      </w:r>
      <w:r w:rsidRPr="008E2C04">
        <w:rPr>
          <w:rFonts w:cs="Open Sans"/>
          <w:i/>
          <w:iCs/>
          <w:sz w:val="20"/>
          <w:szCs w:val="20"/>
        </w:rPr>
        <w:t>Transforming our world: the 2030 Agenda for Sustainable Development</w:t>
      </w:r>
      <w:r w:rsidRPr="008E2C04">
        <w:rPr>
          <w:rFonts w:cs="Open Sans"/>
          <w:sz w:val="20"/>
          <w:szCs w:val="20"/>
        </w:rPr>
        <w:t>, 70</w:t>
      </w:r>
      <w:r w:rsidRPr="008E2C04">
        <w:rPr>
          <w:rFonts w:cs="Open Sans"/>
          <w:sz w:val="20"/>
          <w:szCs w:val="20"/>
          <w:vertAlign w:val="superscript"/>
        </w:rPr>
        <w:t>th</w:t>
      </w:r>
      <w:r w:rsidRPr="008E2C04">
        <w:rPr>
          <w:rFonts w:cs="Open Sans"/>
          <w:sz w:val="20"/>
          <w:szCs w:val="20"/>
        </w:rPr>
        <w:t xml:space="preserve"> sess, UN Doc 21 A/RES/70/1 (25 September 2015) [67]. See </w:t>
      </w:r>
      <w:r w:rsidRPr="008E2C04">
        <w:rPr>
          <w:rFonts w:eastAsia="Open Sans" w:cs="Open Sans"/>
          <w:color w:val="000000" w:themeColor="text1"/>
          <w:sz w:val="20"/>
          <w:szCs w:val="20"/>
        </w:rPr>
        <w:t>Danish Institute for Human Rights,</w:t>
      </w:r>
      <w:r w:rsidRPr="008E2C04">
        <w:rPr>
          <w:rFonts w:eastAsia="Open Sans" w:cs="Open Sans"/>
          <w:i/>
          <w:iCs/>
          <w:color w:val="000000" w:themeColor="text1"/>
          <w:sz w:val="20"/>
          <w:szCs w:val="20"/>
        </w:rPr>
        <w:t xml:space="preserve"> Responsible Business Conduct as a cornerstone of the 2030 Agenda </w:t>
      </w:r>
      <w:r w:rsidR="00CF082C" w:rsidRPr="008E2C04">
        <w:rPr>
          <w:rFonts w:eastAsia="Open Sans" w:cs="Open Sans"/>
          <w:i/>
          <w:iCs/>
          <w:color w:val="000000" w:themeColor="text1"/>
          <w:sz w:val="20"/>
          <w:szCs w:val="20"/>
        </w:rPr>
        <w:t>–</w:t>
      </w:r>
      <w:r w:rsidRPr="008E2C04">
        <w:rPr>
          <w:rFonts w:eastAsia="Open Sans" w:cs="Open Sans"/>
          <w:i/>
          <w:iCs/>
          <w:color w:val="000000" w:themeColor="text1"/>
          <w:sz w:val="20"/>
          <w:szCs w:val="20"/>
        </w:rPr>
        <w:t xml:space="preserve"> A look at the implications </w:t>
      </w:r>
      <w:r w:rsidRPr="008E2C04">
        <w:rPr>
          <w:rFonts w:eastAsia="Open Sans" w:cs="Open Sans"/>
          <w:color w:val="000000" w:themeColor="text1"/>
          <w:sz w:val="20"/>
          <w:szCs w:val="20"/>
        </w:rPr>
        <w:t>(Discussion Paper, June 2019) 4, 6-10</w:t>
      </w:r>
      <w:r w:rsidR="00BF26C7" w:rsidRPr="008E2C04">
        <w:rPr>
          <w:rFonts w:eastAsia="Open Sans" w:cs="Open Sans"/>
          <w:color w:val="000000" w:themeColor="text1"/>
          <w:sz w:val="20"/>
          <w:szCs w:val="20"/>
        </w:rPr>
        <w:t>.</w:t>
      </w:r>
    </w:p>
  </w:endnote>
  <w:endnote w:id="21">
    <w:p w14:paraId="7724D1FB" w14:textId="61ED19BE" w:rsidR="00F83229" w:rsidRPr="008E2C04" w:rsidRDefault="00F83229" w:rsidP="00286A89">
      <w:pPr>
        <w:spacing w:before="0" w:after="0"/>
        <w:ind w:left="454" w:hanging="454"/>
        <w:contextualSpacing/>
        <w:rPr>
          <w:rStyle w:val="TestonotadichiusuraCarattere"/>
          <w:sz w:val="20"/>
          <w:szCs w:val="20"/>
        </w:rPr>
      </w:pPr>
      <w:r w:rsidRPr="008E2C04">
        <w:rPr>
          <w:rStyle w:val="Rimandonotadichiusura"/>
          <w:rFonts w:cs="Open Sans"/>
          <w:sz w:val="16"/>
          <w:szCs w:val="16"/>
        </w:rPr>
        <w:endnoteRef/>
      </w:r>
      <w:r w:rsidRPr="008E2C04">
        <w:rPr>
          <w:rStyle w:val="TestonotadichiusuraCarattere"/>
          <w:sz w:val="20"/>
          <w:szCs w:val="20"/>
        </w:rPr>
        <w:t xml:space="preserve"> </w:t>
      </w:r>
      <w:r w:rsidR="00286A89" w:rsidRPr="008E2C04">
        <w:rPr>
          <w:rStyle w:val="TestonotadichiusuraCarattere"/>
          <w:sz w:val="20"/>
          <w:szCs w:val="20"/>
        </w:rPr>
        <w:tab/>
      </w:r>
      <w:r w:rsidRPr="008E2C04">
        <w:rPr>
          <w:rStyle w:val="TestonotadichiusuraCarattere"/>
          <w:sz w:val="20"/>
          <w:szCs w:val="20"/>
        </w:rPr>
        <w:t xml:space="preserve">United Nations General Assembly, </w:t>
      </w:r>
      <w:r w:rsidRPr="008E2C04">
        <w:rPr>
          <w:rStyle w:val="Enfasicorsivo"/>
          <w:sz w:val="20"/>
          <w:szCs w:val="20"/>
        </w:rPr>
        <w:t>Working Group on the Issue of Human Rights and Transnational Corporations and Other Business Enterprises</w:t>
      </w:r>
      <w:r w:rsidRPr="008E2C04">
        <w:rPr>
          <w:rStyle w:val="TestonotadichiusuraCarattere"/>
          <w:sz w:val="20"/>
          <w:szCs w:val="20"/>
        </w:rPr>
        <w:t>, 73rd sess, UN Doc</w:t>
      </w:r>
      <w:r w:rsidR="00286A89" w:rsidRPr="008E2C04">
        <w:rPr>
          <w:rStyle w:val="TestonotadichiusuraCarattere"/>
          <w:sz w:val="20"/>
          <w:szCs w:val="20"/>
        </w:rPr>
        <w:t xml:space="preserve"> </w:t>
      </w:r>
      <w:r w:rsidRPr="008E2C04">
        <w:rPr>
          <w:rStyle w:val="TestonotadichiusuraCarattere"/>
          <w:sz w:val="20"/>
          <w:szCs w:val="20"/>
        </w:rPr>
        <w:t>A/73/163 (16</w:t>
      </w:r>
      <w:r w:rsidR="00CF082C" w:rsidRPr="008E2C04">
        <w:rPr>
          <w:rStyle w:val="TestonotadichiusuraCarattere"/>
          <w:sz w:val="20"/>
          <w:szCs w:val="20"/>
        </w:rPr>
        <w:t> </w:t>
      </w:r>
      <w:r w:rsidRPr="008E2C04">
        <w:rPr>
          <w:rStyle w:val="TestonotadichiusuraCarattere"/>
          <w:sz w:val="20"/>
          <w:szCs w:val="20"/>
        </w:rPr>
        <w:t>July 2018) [18]</w:t>
      </w:r>
      <w:r w:rsidR="00BF26C7" w:rsidRPr="008E2C04">
        <w:rPr>
          <w:rStyle w:val="TestonotadichiusuraCarattere"/>
          <w:sz w:val="20"/>
          <w:szCs w:val="20"/>
        </w:rPr>
        <w:t>,</w:t>
      </w:r>
      <w:r w:rsidR="00286A89" w:rsidRPr="008E2C04">
        <w:rPr>
          <w:rStyle w:val="TestonotadichiusuraCarattere"/>
          <w:sz w:val="20"/>
          <w:szCs w:val="20"/>
        </w:rPr>
        <w:t xml:space="preserve"> </w:t>
      </w:r>
      <w:r w:rsidRPr="008E2C04">
        <w:rPr>
          <w:rStyle w:val="TestonotadichiusuraCarattere"/>
          <w:sz w:val="20"/>
          <w:szCs w:val="20"/>
        </w:rPr>
        <w:t>[59]</w:t>
      </w:r>
      <w:r w:rsidR="00BF26C7" w:rsidRPr="008E2C04">
        <w:rPr>
          <w:rStyle w:val="TestonotadichiusuraCarattere"/>
          <w:sz w:val="20"/>
          <w:szCs w:val="20"/>
        </w:rPr>
        <w:t>-</w:t>
      </w:r>
      <w:r w:rsidRPr="008E2C04">
        <w:rPr>
          <w:rStyle w:val="TestonotadichiusuraCarattere"/>
          <w:sz w:val="20"/>
          <w:szCs w:val="20"/>
        </w:rPr>
        <w:t>[60] &lt;</w:t>
      </w:r>
      <w:r w:rsidRPr="008E2C04">
        <w:rPr>
          <w:rStyle w:val="Collegamentoipertestuale"/>
          <w:sz w:val="20"/>
          <w:szCs w:val="20"/>
        </w:rPr>
        <w:t>https://ap.ohchr.org/documents/dpage_e.aspx?si=A/73/163</w:t>
      </w:r>
      <w:r w:rsidR="00ED2C55" w:rsidRPr="008E2C04">
        <w:rPr>
          <w:rStyle w:val="TestonotadichiusuraCarattere"/>
          <w:sz w:val="20"/>
          <w:szCs w:val="20"/>
        </w:rPr>
        <w:t>&gt;;</w:t>
      </w:r>
      <w:r w:rsidRPr="008E2C04">
        <w:rPr>
          <w:rStyle w:val="TestonotadichiusuraCarattere"/>
          <w:sz w:val="20"/>
          <w:szCs w:val="20"/>
        </w:rPr>
        <w:t xml:space="preserve"> Office of the United Nations High Commissioner for Human Rights, </w:t>
      </w:r>
      <w:r w:rsidRPr="008E2C04">
        <w:rPr>
          <w:rStyle w:val="Enfasicorsivo"/>
          <w:sz w:val="20"/>
          <w:szCs w:val="20"/>
        </w:rPr>
        <w:t>The business and human rights dimension of sustainable development: Embedding “Protect, Respect and Remedy” in SDGs implementation</w:t>
      </w:r>
      <w:r w:rsidRPr="008E2C04">
        <w:rPr>
          <w:rStyle w:val="TestonotadichiusuraCarattere"/>
          <w:sz w:val="20"/>
          <w:szCs w:val="20"/>
        </w:rPr>
        <w:t xml:space="preserve"> (Information Note, 30 June 2017) 3-4 &lt;</w:t>
      </w:r>
      <w:r w:rsidRPr="008E2C04">
        <w:rPr>
          <w:rStyle w:val="Collegamentoipertestuale"/>
          <w:sz w:val="20"/>
          <w:szCs w:val="20"/>
        </w:rPr>
        <w:t>https://www.ohchr.org/Documents/Issues/Business/Session18/InfoNoteWGBHR_SDGRecommendations.pdf</w:t>
      </w:r>
      <w:r w:rsidRPr="008E2C04">
        <w:rPr>
          <w:rStyle w:val="TestonotadichiusuraCarattere"/>
          <w:sz w:val="20"/>
          <w:szCs w:val="20"/>
        </w:rPr>
        <w:t>&gt;.</w:t>
      </w:r>
    </w:p>
  </w:endnote>
  <w:endnote w:id="22">
    <w:p w14:paraId="5A989121" w14:textId="04480405" w:rsidR="00F83229" w:rsidRPr="008E2C04" w:rsidRDefault="00F83229" w:rsidP="00767BE4">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eastAsia="Times New Roman" w:cs="Open Sans"/>
        </w:rPr>
        <w:t xml:space="preserve">United Nations General Assembly, </w:t>
      </w:r>
      <w:r w:rsidRPr="008E2C04">
        <w:rPr>
          <w:rFonts w:eastAsia="Times New Roman" w:cs="Open Sans"/>
          <w:i/>
        </w:rPr>
        <w:t>Working Group on the Issue of Human Rights and Transnational Corporations and Other Business Enterprises</w:t>
      </w:r>
      <w:r w:rsidRPr="008E2C04">
        <w:rPr>
          <w:rFonts w:eastAsia="Times New Roman" w:cs="Open Sans"/>
        </w:rPr>
        <w:t>, 73</w:t>
      </w:r>
      <w:r w:rsidRPr="008E2C04">
        <w:rPr>
          <w:rFonts w:eastAsia="Times New Roman" w:cs="Open Sans"/>
          <w:vertAlign w:val="superscript"/>
        </w:rPr>
        <w:t>rd</w:t>
      </w:r>
      <w:r w:rsidRPr="008E2C04">
        <w:rPr>
          <w:rFonts w:eastAsia="Times New Roman" w:cs="Open Sans"/>
        </w:rPr>
        <w:t xml:space="preserve"> sess, UN Doc</w:t>
      </w:r>
      <w:r w:rsidR="00286A89" w:rsidRPr="008E2C04">
        <w:rPr>
          <w:rFonts w:eastAsia="Times New Roman" w:cs="Open Sans"/>
        </w:rPr>
        <w:t xml:space="preserve"> </w:t>
      </w:r>
      <w:r w:rsidRPr="008E2C04">
        <w:rPr>
          <w:rFonts w:eastAsia="Times New Roman" w:cs="Open Sans"/>
        </w:rPr>
        <w:t>A/73/163 (16 July 2018) [59]</w:t>
      </w:r>
      <w:r w:rsidR="00BF26C7" w:rsidRPr="008E2C04">
        <w:rPr>
          <w:rFonts w:eastAsia="Times New Roman" w:cs="Open Sans"/>
        </w:rPr>
        <w:t>.</w:t>
      </w:r>
    </w:p>
  </w:endnote>
  <w:endnote w:id="23">
    <w:p w14:paraId="2A047E13" w14:textId="4872EDEA"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i/>
        </w:rPr>
        <w:t>‘</w:t>
      </w:r>
      <w:r w:rsidRPr="008E2C04">
        <w:rPr>
          <w:rFonts w:cs="Open Sans"/>
        </w:rPr>
        <w:t xml:space="preserve">The Ten Principles of the UN Global Compact’, </w:t>
      </w:r>
      <w:r w:rsidRPr="008E2C04">
        <w:rPr>
          <w:rFonts w:cs="Open Sans"/>
          <w:i/>
          <w:iCs/>
        </w:rPr>
        <w:t xml:space="preserve">United Nations Global Compact </w:t>
      </w:r>
      <w:r w:rsidRPr="008E2C04">
        <w:rPr>
          <w:rFonts w:cs="Open Sans"/>
          <w:i/>
        </w:rPr>
        <w:t>(</w:t>
      </w:r>
      <w:r w:rsidRPr="008E2C04">
        <w:rPr>
          <w:rFonts w:cs="Open Sans"/>
        </w:rPr>
        <w:t>Web Page) &lt;</w:t>
      </w:r>
      <w:hyperlink r:id="rId13" w:history="1">
        <w:r w:rsidRPr="008E2C04">
          <w:rPr>
            <w:rStyle w:val="Collegamentoipertestuale"/>
            <w:rFonts w:cs="Open Sans"/>
          </w:rPr>
          <w:t>https://www.unglobalcompact.org/what-is-gc/mission/principles</w:t>
        </w:r>
      </w:hyperlink>
      <w:r w:rsidRPr="008E2C04">
        <w:rPr>
          <w:rFonts w:cs="Open Sans"/>
        </w:rPr>
        <w:t>&gt;</w:t>
      </w:r>
      <w:r w:rsidR="00BF26C7" w:rsidRPr="008E2C04">
        <w:rPr>
          <w:rFonts w:cs="Open Sans"/>
        </w:rPr>
        <w:t>.</w:t>
      </w:r>
    </w:p>
  </w:endnote>
  <w:endnote w:id="24">
    <w:p w14:paraId="144325F0" w14:textId="414169A5"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Global Compact Network Australia,</w:t>
      </w:r>
      <w:r w:rsidRPr="008E2C04">
        <w:rPr>
          <w:rFonts w:eastAsia="Times New Roman" w:cs="Open Sans"/>
          <w:color w:val="23324E"/>
          <w:kern w:val="36"/>
        </w:rPr>
        <w:t xml:space="preserve"> ‘</w:t>
      </w:r>
      <w:r w:rsidRPr="008E2C04">
        <w:rPr>
          <w:rFonts w:cs="Open Sans"/>
          <w:i/>
          <w:iCs/>
        </w:rPr>
        <w:t>The UN Global Compact’s impact on the global business and human rights agenda</w:t>
      </w:r>
      <w:r w:rsidRPr="008E2C04">
        <w:rPr>
          <w:rFonts w:cs="Open Sans"/>
        </w:rPr>
        <w:t>’ (Web Page, 25 February 2016) &lt;</w:t>
      </w:r>
      <w:hyperlink r:id="rId14" w:history="1">
        <w:r w:rsidRPr="008E2C04">
          <w:rPr>
            <w:rStyle w:val="Collegamentoipertestuale"/>
            <w:rFonts w:cs="Open Sans"/>
          </w:rPr>
          <w:t>https://unglobalcompact.org.au/the-un-global-compacts-impact-on-the-global-business-and-human-rights-agenda/</w:t>
        </w:r>
      </w:hyperlink>
      <w:r w:rsidRPr="008E2C04">
        <w:rPr>
          <w:rFonts w:cs="Open Sans"/>
        </w:rPr>
        <w:t>&gt;</w:t>
      </w:r>
      <w:r w:rsidR="00617011" w:rsidRPr="008E2C04">
        <w:rPr>
          <w:rFonts w:cs="Open Sans"/>
        </w:rPr>
        <w:t>.</w:t>
      </w:r>
    </w:p>
  </w:endnote>
  <w:endnote w:id="25">
    <w:p w14:paraId="6F13239A" w14:textId="712E6B00"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shd w:val="clear" w:color="auto" w:fill="FFFFFF"/>
        </w:rPr>
        <w:t>Office of the High Commissioner for Human Rights</w:t>
      </w:r>
      <w:r w:rsidRPr="008E2C04">
        <w:rPr>
          <w:rFonts w:cs="Open Sans"/>
        </w:rPr>
        <w:t xml:space="preserve"> and United Nations Global Compact, </w:t>
      </w:r>
      <w:r w:rsidRPr="008E2C04">
        <w:rPr>
          <w:rFonts w:cs="Open Sans"/>
          <w:i/>
          <w:iCs/>
        </w:rPr>
        <w:t>The UN Guiding Principles on Business and Human Rights: Relationship to UN Global Compact Commitment</w:t>
      </w:r>
      <w:r w:rsidRPr="008E2C04">
        <w:rPr>
          <w:rFonts w:cs="Open Sans"/>
        </w:rPr>
        <w:t>s (Issue Paper, June 2014) &lt;</w:t>
      </w:r>
      <w:hyperlink r:id="rId15" w:history="1">
        <w:r w:rsidRPr="008E2C04">
          <w:rPr>
            <w:rStyle w:val="Collegamentoipertestuale"/>
          </w:rPr>
          <w:t>https://d306pr3pise04h.cloudfront.net/docs/issues_doc%2Fhuman_rights%2FResources%2FGPs_GC+note.pdf</w:t>
        </w:r>
      </w:hyperlink>
      <w:r w:rsidRPr="008E2C04">
        <w:rPr>
          <w:rFonts w:cs="Open Sans"/>
        </w:rPr>
        <w:t>&gt;</w:t>
      </w:r>
      <w:r w:rsidR="00617011" w:rsidRPr="008E2C04">
        <w:rPr>
          <w:rFonts w:cs="Open Sans"/>
        </w:rPr>
        <w:t>.</w:t>
      </w:r>
    </w:p>
  </w:endnote>
  <w:endnote w:id="26">
    <w:p w14:paraId="26629B05" w14:textId="5D448D2B"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00E87E16" w:rsidRPr="008E2C04">
        <w:rPr>
          <w:rFonts w:eastAsia="Open Sans" w:cs="Open Sans"/>
          <w:color w:val="000000" w:themeColor="text1"/>
        </w:rPr>
        <w:t xml:space="preserve"> </w:t>
      </w:r>
      <w:r w:rsidR="00286A89" w:rsidRPr="008E2C04">
        <w:rPr>
          <w:rFonts w:eastAsia="Open Sans" w:cs="Open Sans"/>
          <w:color w:val="000000" w:themeColor="text1"/>
        </w:rPr>
        <w:tab/>
      </w:r>
      <w:r w:rsidRPr="008E2C04">
        <w:rPr>
          <w:rFonts w:eastAsia="Open Sans" w:cs="Open Sans"/>
          <w:color w:val="000000" w:themeColor="text1"/>
        </w:rPr>
        <w:t xml:space="preserve">International Labour Organisation and Walk Free Foundation, </w:t>
      </w:r>
      <w:r w:rsidRPr="008E2C04">
        <w:rPr>
          <w:rFonts w:eastAsia="Open Sans" w:cs="Open Sans"/>
          <w:i/>
          <w:iCs/>
          <w:color w:val="000000" w:themeColor="text1"/>
        </w:rPr>
        <w:t>Global Estimates of Modern Slavery: Forced Labour and Forced Marriage</w:t>
      </w:r>
      <w:r w:rsidRPr="008E2C04">
        <w:rPr>
          <w:rFonts w:eastAsia="Open Sans" w:cs="Open Sans"/>
          <w:color w:val="000000" w:themeColor="text1"/>
        </w:rPr>
        <w:t xml:space="preserve"> (Report, 19 September 2017)</w:t>
      </w:r>
      <w:r w:rsidR="00617011" w:rsidRPr="008E2C04">
        <w:rPr>
          <w:rFonts w:eastAsia="Open Sans" w:cs="Open Sans"/>
          <w:color w:val="000000" w:themeColor="text1"/>
        </w:rPr>
        <w:t>.</w:t>
      </w:r>
    </w:p>
  </w:endnote>
  <w:endnote w:id="27">
    <w:p w14:paraId="2FE1DBFE" w14:textId="29E8819D" w:rsidR="00F83229" w:rsidRPr="008E2C04" w:rsidRDefault="00F83229" w:rsidP="00286A89">
      <w:pPr>
        <w:spacing w:before="0" w:after="0"/>
        <w:ind w:left="454" w:hanging="454"/>
        <w:contextualSpacing/>
        <w:rPr>
          <w:rFonts w:cs="Open Sans"/>
          <w:sz w:val="20"/>
          <w:szCs w:val="20"/>
          <w:lang w:val="en-US"/>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lang w:val="en-US"/>
        </w:rPr>
        <w:t xml:space="preserve">Australian Council of Superannuation Investors, </w:t>
      </w:r>
      <w:r w:rsidRPr="008E2C04">
        <w:rPr>
          <w:rFonts w:eastAsia="Open Sans" w:cs="Open Sans"/>
          <w:i/>
          <w:iCs/>
          <w:color w:val="000000" w:themeColor="text1"/>
          <w:sz w:val="20"/>
          <w:szCs w:val="20"/>
          <w:lang w:val="en-US"/>
        </w:rPr>
        <w:t>Moving from paper to practice: ASX200 reporting under Australia’s Modern Slavery Act</w:t>
      </w:r>
      <w:r w:rsidRPr="008E2C04">
        <w:rPr>
          <w:rFonts w:eastAsia="Open Sans" w:cs="Open Sans"/>
          <w:color w:val="000000" w:themeColor="text1"/>
          <w:sz w:val="20"/>
          <w:szCs w:val="20"/>
          <w:lang w:val="en-US"/>
        </w:rPr>
        <w:t xml:space="preserve"> (Report, 20 July 2021)</w:t>
      </w:r>
      <w:r w:rsidR="00617011" w:rsidRPr="008E2C04">
        <w:rPr>
          <w:rFonts w:eastAsia="Open Sans" w:cs="Open Sans"/>
          <w:color w:val="000000" w:themeColor="text1"/>
          <w:sz w:val="20"/>
          <w:szCs w:val="20"/>
          <w:lang w:val="en-US"/>
        </w:rPr>
        <w:t>.</w:t>
      </w:r>
    </w:p>
  </w:endnote>
  <w:endnote w:id="28">
    <w:p w14:paraId="318DAE5F" w14:textId="031CE0CF" w:rsidR="00F83229" w:rsidRPr="008E2C04" w:rsidRDefault="00F83229" w:rsidP="00286A8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The Commonwealth Guidance for Reporting Entities defines the worst forms of child labour as situations where children are exploited through slavery including for sexual exploitation, engaged in hazardous work which can harm their health, safety, and morals, or are used to produce or traffic drugs. The worst forms of child labour does not mean all work undertaken by children. See Department of Home Affairs</w:t>
      </w:r>
      <w:r w:rsidRPr="008E2C04">
        <w:rPr>
          <w:rFonts w:cs="Open Sans"/>
          <w:i/>
        </w:rPr>
        <w:t>, Commonwealth Modern Slavery Act 2018: Guidance for Reporting Entities</w:t>
      </w:r>
      <w:r w:rsidRPr="008E2C04">
        <w:rPr>
          <w:rFonts w:cs="Open Sans"/>
        </w:rPr>
        <w:t xml:space="preserve"> (2019) 75-78</w:t>
      </w:r>
      <w:r w:rsidR="00617011" w:rsidRPr="008E2C04">
        <w:rPr>
          <w:rFonts w:cs="Open Sans"/>
        </w:rPr>
        <w:t>.</w:t>
      </w:r>
    </w:p>
  </w:endnote>
  <w:endnote w:id="29">
    <w:p w14:paraId="06C17C90" w14:textId="05E90473" w:rsidR="00F83229" w:rsidRPr="008E2C04" w:rsidRDefault="00F83229" w:rsidP="00286A89">
      <w:pPr>
        <w:spacing w:before="0" w:after="0"/>
        <w:ind w:left="454" w:hanging="454"/>
        <w:contextualSpacing/>
        <w:rPr>
          <w:rFonts w:cs="Open Sans"/>
          <w:sz w:val="20"/>
          <w:szCs w:val="20"/>
          <w:lang w:val="en-US"/>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cs="Open Sans"/>
          <w:i/>
          <w:iCs/>
          <w:sz w:val="20"/>
          <w:szCs w:val="20"/>
        </w:rPr>
        <w:t>Convention Concerning Forced Labour,</w:t>
      </w:r>
      <w:r w:rsidRPr="008E2C04">
        <w:rPr>
          <w:rFonts w:cs="Open Sans"/>
          <w:sz w:val="20"/>
          <w:szCs w:val="20"/>
        </w:rPr>
        <w:t xml:space="preserve"> 1930 (No 29), opened for signatures 28 June 1930, CO 29 (entered into force 1 May 1932)</w:t>
      </w:r>
      <w:r w:rsidR="00617011" w:rsidRPr="008E2C04">
        <w:rPr>
          <w:rFonts w:cs="Open Sans"/>
          <w:sz w:val="20"/>
          <w:szCs w:val="20"/>
        </w:rPr>
        <w:t>.</w:t>
      </w:r>
    </w:p>
  </w:endnote>
  <w:endnote w:id="30">
    <w:p w14:paraId="47D45942" w14:textId="5804D4CE"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eastAsia="Open Sans" w:cs="Open Sans"/>
          <w:color w:val="000000" w:themeColor="text1"/>
        </w:rPr>
        <w:t xml:space="preserve">International Labour Organisation and Walk Free Foundation, </w:t>
      </w:r>
      <w:r w:rsidRPr="008E2C04">
        <w:rPr>
          <w:rFonts w:eastAsia="Open Sans" w:cs="Open Sans"/>
          <w:i/>
          <w:iCs/>
          <w:color w:val="000000" w:themeColor="text1"/>
        </w:rPr>
        <w:t>Global Estimates of Modern Slavery: Forced Labour and Forced Marriage</w:t>
      </w:r>
      <w:r w:rsidRPr="008E2C04">
        <w:rPr>
          <w:rFonts w:eastAsia="Open Sans" w:cs="Open Sans"/>
          <w:color w:val="000000" w:themeColor="text1"/>
        </w:rPr>
        <w:t xml:space="preserve"> (Report, 19 September 2017)</w:t>
      </w:r>
      <w:r w:rsidR="0075361D" w:rsidRPr="008E2C04">
        <w:rPr>
          <w:rFonts w:eastAsia="Open Sans" w:cs="Open Sans"/>
          <w:color w:val="000000" w:themeColor="text1"/>
        </w:rPr>
        <w:t>.</w:t>
      </w:r>
    </w:p>
  </w:endnote>
  <w:endnote w:id="31">
    <w:p w14:paraId="3871149D" w14:textId="730EE1AA" w:rsidR="00F83229" w:rsidRPr="008E2C04" w:rsidRDefault="00F83229" w:rsidP="00286A89">
      <w:pPr>
        <w:spacing w:before="0" w:after="0"/>
        <w:ind w:left="454" w:hanging="454"/>
        <w:contextualSpacing/>
        <w:rPr>
          <w:rFonts w:cs="Open Sans"/>
          <w:sz w:val="20"/>
          <w:szCs w:val="20"/>
          <w:lang w:val="en-US"/>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rPr>
        <w:t xml:space="preserve">Justine Nolan and Martijn Boersma, </w:t>
      </w:r>
      <w:r w:rsidRPr="008E2C04">
        <w:rPr>
          <w:rFonts w:eastAsia="Open Sans" w:cs="Open Sans"/>
          <w:i/>
          <w:iCs/>
          <w:color w:val="000000" w:themeColor="text1"/>
          <w:sz w:val="20"/>
          <w:szCs w:val="20"/>
        </w:rPr>
        <w:t>Addressing Modern Slavery</w:t>
      </w:r>
      <w:r w:rsidRPr="008E2C04">
        <w:rPr>
          <w:rFonts w:eastAsia="Open Sans" w:cs="Open Sans"/>
          <w:color w:val="000000" w:themeColor="text1"/>
          <w:sz w:val="20"/>
          <w:szCs w:val="20"/>
        </w:rPr>
        <w:t xml:space="preserve"> (UNSW Press, 2019) 10</w:t>
      </w:r>
      <w:r w:rsidR="0075361D" w:rsidRPr="008E2C04">
        <w:rPr>
          <w:rFonts w:eastAsia="Open Sans" w:cs="Open Sans"/>
          <w:color w:val="000000" w:themeColor="text1"/>
          <w:sz w:val="20"/>
          <w:szCs w:val="20"/>
        </w:rPr>
        <w:t>.</w:t>
      </w:r>
    </w:p>
  </w:endnote>
  <w:endnote w:id="32">
    <w:p w14:paraId="6530AA7E" w14:textId="4C64CE35" w:rsidR="00F83229" w:rsidRPr="008E2C04" w:rsidRDefault="00F83229" w:rsidP="00286A89">
      <w:pPr>
        <w:spacing w:before="0" w:after="0"/>
        <w:ind w:left="454" w:hanging="454"/>
        <w:contextualSpacing/>
        <w:rPr>
          <w:rFonts w:cs="Open Sans"/>
          <w:sz w:val="20"/>
          <w:szCs w:val="20"/>
          <w:lang w:val="en-US"/>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cs="Open Sans"/>
          <w:sz w:val="20"/>
          <w:szCs w:val="20"/>
        </w:rPr>
        <w:t xml:space="preserve">Sustainable Development Solutions Network, </w:t>
      </w:r>
      <w:r w:rsidRPr="008E2C04">
        <w:rPr>
          <w:rFonts w:cs="Open Sans"/>
          <w:i/>
          <w:sz w:val="20"/>
          <w:szCs w:val="20"/>
        </w:rPr>
        <w:t xml:space="preserve">Indicators and a monitoring framework: </w:t>
      </w:r>
      <w:r w:rsidRPr="008E2C04">
        <w:rPr>
          <w:rFonts w:cs="Open Sans"/>
          <w:i/>
          <w:iCs/>
          <w:sz w:val="20"/>
          <w:szCs w:val="20"/>
        </w:rPr>
        <w:t>Launching</w:t>
      </w:r>
      <w:r w:rsidRPr="008E2C04">
        <w:rPr>
          <w:rFonts w:cs="Open Sans"/>
          <w:i/>
          <w:sz w:val="20"/>
          <w:szCs w:val="20"/>
        </w:rPr>
        <w:t xml:space="preserve"> a data revolution for the Sustainable Development </w:t>
      </w:r>
      <w:r w:rsidRPr="008E2C04">
        <w:rPr>
          <w:rFonts w:cs="Open Sans"/>
          <w:i/>
          <w:iCs/>
          <w:sz w:val="20"/>
          <w:szCs w:val="20"/>
        </w:rPr>
        <w:t>Goals: Launching a data revolution for the SDGs</w:t>
      </w:r>
      <w:r w:rsidRPr="008E2C04">
        <w:rPr>
          <w:rFonts w:cs="Open Sans"/>
          <w:sz w:val="20"/>
          <w:szCs w:val="20"/>
        </w:rPr>
        <w:t xml:space="preserve"> (Report, 12 </w:t>
      </w:r>
      <w:r w:rsidR="0075361D" w:rsidRPr="008E2C04">
        <w:rPr>
          <w:rFonts w:cs="Open Sans"/>
          <w:sz w:val="20"/>
          <w:szCs w:val="20"/>
        </w:rPr>
        <w:t xml:space="preserve">June </w:t>
      </w:r>
      <w:r w:rsidRPr="008E2C04">
        <w:rPr>
          <w:rFonts w:cs="Open Sans"/>
          <w:sz w:val="20"/>
          <w:szCs w:val="20"/>
        </w:rPr>
        <w:t>2015) 57</w:t>
      </w:r>
      <w:r w:rsidR="0075361D" w:rsidRPr="008E2C04">
        <w:rPr>
          <w:rFonts w:cs="Open Sans"/>
          <w:sz w:val="20"/>
          <w:szCs w:val="20"/>
        </w:rPr>
        <w:t>.</w:t>
      </w:r>
    </w:p>
  </w:endnote>
  <w:endnote w:id="33">
    <w:p w14:paraId="17098D5A" w14:textId="0CE00E39" w:rsidR="00F83229" w:rsidRPr="008E2C04" w:rsidRDefault="00F83229" w:rsidP="00286A89">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rPr>
        <w:t xml:space="preserve">Justine Nolan and Martijn Boersma, </w:t>
      </w:r>
      <w:r w:rsidRPr="008E2C04">
        <w:rPr>
          <w:rFonts w:eastAsia="Open Sans" w:cs="Open Sans"/>
          <w:i/>
          <w:iCs/>
          <w:color w:val="000000" w:themeColor="text1"/>
          <w:sz w:val="20"/>
          <w:szCs w:val="20"/>
        </w:rPr>
        <w:t>Addressing Modern Slavery</w:t>
      </w:r>
      <w:r w:rsidRPr="008E2C04">
        <w:rPr>
          <w:rFonts w:eastAsia="Open Sans" w:cs="Open Sans"/>
          <w:color w:val="000000" w:themeColor="text1"/>
          <w:sz w:val="20"/>
          <w:szCs w:val="20"/>
        </w:rPr>
        <w:t xml:space="preserve"> (UNSW Press, 2019) 1</w:t>
      </w:r>
      <w:r w:rsidR="0075361D" w:rsidRPr="008E2C04">
        <w:rPr>
          <w:rFonts w:eastAsia="Open Sans" w:cs="Open Sans"/>
          <w:color w:val="000000" w:themeColor="text1"/>
          <w:sz w:val="20"/>
          <w:szCs w:val="20"/>
        </w:rPr>
        <w:t>.</w:t>
      </w:r>
    </w:p>
  </w:endnote>
  <w:endnote w:id="34">
    <w:p w14:paraId="6480668C" w14:textId="2FE6F613"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lang w:val="en-US"/>
        </w:rPr>
        <w:t xml:space="preserve"> </w:t>
      </w:r>
      <w:r w:rsidR="00286A89" w:rsidRPr="008E2C04">
        <w:rPr>
          <w:rFonts w:cs="Open Sans"/>
          <w:lang w:val="en-US"/>
        </w:rPr>
        <w:tab/>
      </w:r>
      <w:r w:rsidRPr="008E2C04">
        <w:rPr>
          <w:rFonts w:cs="Open Sans"/>
          <w:lang w:val="en-US"/>
        </w:rPr>
        <w:t xml:space="preserve">Tomoya Obokata, </w:t>
      </w:r>
      <w:r w:rsidRPr="008E2C04">
        <w:rPr>
          <w:rFonts w:cs="Open Sans"/>
          <w:i/>
          <w:iCs/>
          <w:lang w:val="en-US"/>
        </w:rPr>
        <w:t>Report of the UN Special Rapporteur on contemporary forms of slavery, including its causes and consequences:</w:t>
      </w:r>
      <w:r w:rsidRPr="008E2C04">
        <w:rPr>
          <w:rFonts w:cs="Open Sans"/>
          <w:lang w:val="en-US"/>
        </w:rPr>
        <w:t xml:space="preserve"> </w:t>
      </w:r>
      <w:r w:rsidRPr="008E2C04">
        <w:rPr>
          <w:rFonts w:cs="Open Sans"/>
          <w:i/>
          <w:lang w:val="en-US"/>
        </w:rPr>
        <w:t xml:space="preserve">Impact of the coronavirus disease pandemic on contemporary forms of slavery and slavery-like practices, </w:t>
      </w:r>
      <w:r w:rsidRPr="008E2C04">
        <w:rPr>
          <w:rFonts w:cs="Open Sans"/>
          <w:iCs/>
          <w:lang w:val="en-US"/>
        </w:rPr>
        <w:t xml:space="preserve">UN Doc </w:t>
      </w:r>
      <w:r w:rsidRPr="008E2C04">
        <w:rPr>
          <w:rFonts w:cs="Open Sans"/>
          <w:lang w:val="en-US"/>
        </w:rPr>
        <w:t>A/HRC/45/8 (4 August 2020) 12</w:t>
      </w:r>
      <w:r w:rsidR="00D7368A" w:rsidRPr="008E2C04">
        <w:rPr>
          <w:rFonts w:cs="Open Sans"/>
          <w:lang w:val="en-US"/>
        </w:rPr>
        <w:t>.</w:t>
      </w:r>
    </w:p>
  </w:endnote>
  <w:endnote w:id="35">
    <w:p w14:paraId="2CEAF32F" w14:textId="0A8E6485"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lang w:val="en-US"/>
        </w:rPr>
        <w:t xml:space="preserve">Fiona McGaughey, ‘Australia’s Modern Slavery Act and Covid-19: a get out of jail free card?’ (2021) 6(2) </w:t>
      </w:r>
      <w:r w:rsidRPr="008E2C04">
        <w:rPr>
          <w:rFonts w:cs="Open Sans"/>
          <w:i/>
          <w:lang w:val="en-US"/>
        </w:rPr>
        <w:t xml:space="preserve">Journal of Modern Slavery </w:t>
      </w:r>
      <w:r w:rsidRPr="008E2C04">
        <w:rPr>
          <w:rFonts w:cs="Open Sans"/>
          <w:lang w:val="en-US"/>
        </w:rPr>
        <w:t>216, 217</w:t>
      </w:r>
      <w:r w:rsidR="00D7368A" w:rsidRPr="008E2C04">
        <w:rPr>
          <w:rFonts w:cs="Open Sans"/>
          <w:lang w:val="en-US"/>
        </w:rPr>
        <w:t>.</w:t>
      </w:r>
    </w:p>
  </w:endnote>
  <w:endnote w:id="36">
    <w:p w14:paraId="4C80223F" w14:textId="0587DE8E"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 xml:space="preserve">John Gerard Ruggie, Special Rapporteur, </w:t>
      </w:r>
      <w:r w:rsidRPr="008E2C04">
        <w:rPr>
          <w:rFonts w:cs="Open Sans"/>
          <w:i/>
        </w:rPr>
        <w:t>PROMOTION AND PROTECTION OF HUMAN RIGHTS: Interim report of the Special Representative of the Secretary-General on the issue of human rights and transnational corporations and other business enterprises</w:t>
      </w:r>
      <w:r w:rsidRPr="008E2C04">
        <w:rPr>
          <w:rFonts w:cs="Open Sans"/>
        </w:rPr>
        <w:t>, UN Doc E/CN.4/2006/97 (22</w:t>
      </w:r>
      <w:r w:rsidR="00780C8C" w:rsidRPr="008E2C04">
        <w:rPr>
          <w:rFonts w:cs="Open Sans"/>
        </w:rPr>
        <w:t> </w:t>
      </w:r>
      <w:r w:rsidRPr="008E2C04">
        <w:rPr>
          <w:rFonts w:cs="Open Sans"/>
        </w:rPr>
        <w:t>February 2006) 20</w:t>
      </w:r>
      <w:r w:rsidR="00D7368A" w:rsidRPr="008E2C04">
        <w:rPr>
          <w:rFonts w:cs="Open Sans"/>
        </w:rPr>
        <w:t>.</w:t>
      </w:r>
    </w:p>
  </w:endnote>
  <w:endnote w:id="37">
    <w:p w14:paraId="6AAEB25C" w14:textId="2272E4B9" w:rsidR="00F83229" w:rsidRPr="008E2C04" w:rsidRDefault="00F83229" w:rsidP="00286A8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i/>
          <w:iCs/>
        </w:rPr>
        <w:t>Modern Slavery Act 2018</w:t>
      </w:r>
      <w:r w:rsidRPr="008E2C04">
        <w:rPr>
          <w:rFonts w:cs="Open Sans"/>
        </w:rPr>
        <w:t xml:space="preserve"> (Cth)</w:t>
      </w:r>
      <w:r w:rsidR="00DE23D7" w:rsidRPr="008E2C04">
        <w:rPr>
          <w:rFonts w:cs="Open Sans"/>
        </w:rPr>
        <w:t>.</w:t>
      </w:r>
    </w:p>
  </w:endnote>
  <w:endnote w:id="38">
    <w:p w14:paraId="3B6BF391" w14:textId="066DD158" w:rsidR="00F83229" w:rsidRPr="008E2C04" w:rsidRDefault="00F83229" w:rsidP="00286A89">
      <w:pPr>
        <w:spacing w:before="0" w:after="0"/>
        <w:ind w:left="454" w:hanging="454"/>
        <w:contextualSpacing/>
        <w:rPr>
          <w:rFonts w:cs="Open Sans"/>
          <w:sz w:val="20"/>
          <w:szCs w:val="20"/>
          <w:lang w:val="en-US"/>
        </w:rPr>
      </w:pPr>
      <w:r w:rsidRPr="008E2C04">
        <w:rPr>
          <w:rStyle w:val="Rimandonotadichiusura"/>
          <w:rFonts w:cs="Open Sans"/>
          <w:szCs w:val="20"/>
        </w:rPr>
        <w:endnoteRef/>
      </w:r>
      <w:r w:rsidR="00286A89" w:rsidRPr="008E2C04">
        <w:rPr>
          <w:rFonts w:eastAsia="Open Sans" w:cs="Open Sans"/>
          <w:color w:val="000000" w:themeColor="text1"/>
          <w:sz w:val="20"/>
          <w:szCs w:val="20"/>
          <w:lang w:val="en-US"/>
        </w:rPr>
        <w:t xml:space="preserve"> </w:t>
      </w:r>
      <w:r w:rsidR="00286A89" w:rsidRPr="008E2C04">
        <w:rPr>
          <w:rFonts w:eastAsia="Open Sans" w:cs="Open Sans"/>
          <w:color w:val="000000" w:themeColor="text1"/>
          <w:sz w:val="20"/>
          <w:szCs w:val="20"/>
          <w:lang w:val="en-US"/>
        </w:rPr>
        <w:tab/>
      </w:r>
      <w:r w:rsidRPr="008E2C04">
        <w:rPr>
          <w:rFonts w:eastAsia="Open Sans" w:cs="Open Sans"/>
          <w:color w:val="000000" w:themeColor="text1"/>
          <w:sz w:val="20"/>
          <w:szCs w:val="20"/>
          <w:lang w:val="en-US"/>
        </w:rPr>
        <w:t xml:space="preserve">Australian Council of Superannuation Investors, </w:t>
      </w:r>
      <w:r w:rsidRPr="008E2C04">
        <w:rPr>
          <w:rFonts w:eastAsia="Open Sans" w:cs="Open Sans"/>
          <w:i/>
          <w:iCs/>
          <w:color w:val="000000" w:themeColor="text1"/>
          <w:sz w:val="20"/>
          <w:szCs w:val="20"/>
          <w:lang w:val="en-US"/>
        </w:rPr>
        <w:t>Moving from paper to practice: ASX200 reporting under Australia’s Modern Slavery Act</w:t>
      </w:r>
      <w:r w:rsidRPr="008E2C04">
        <w:rPr>
          <w:rFonts w:eastAsia="Open Sans" w:cs="Open Sans"/>
          <w:color w:val="000000" w:themeColor="text1"/>
          <w:sz w:val="20"/>
          <w:szCs w:val="20"/>
          <w:lang w:val="en-US"/>
        </w:rPr>
        <w:t xml:space="preserve"> (Report, 20 July 2021)</w:t>
      </w:r>
      <w:r w:rsidRPr="008E2C04">
        <w:rPr>
          <w:rFonts w:cs="Open Sans"/>
          <w:sz w:val="20"/>
          <w:szCs w:val="20"/>
          <w:lang w:val="en-US"/>
        </w:rPr>
        <w:t xml:space="preserve"> 1</w:t>
      </w:r>
      <w:r w:rsidR="00DE23D7" w:rsidRPr="008E2C04">
        <w:rPr>
          <w:rFonts w:cs="Open Sans"/>
          <w:sz w:val="20"/>
          <w:szCs w:val="20"/>
          <w:lang w:val="en-US"/>
        </w:rPr>
        <w:t>.</w:t>
      </w:r>
    </w:p>
  </w:endnote>
  <w:endnote w:id="39">
    <w:p w14:paraId="77667D03" w14:textId="58361282"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lang w:val="en-US"/>
        </w:rPr>
        <w:t xml:space="preserve">Phoebe Wynn Pope and Heidi Roberts, ‘Modern Slavery Reporting: how have we faired and what’s next?’ (2021) 80 </w:t>
      </w:r>
      <w:r w:rsidRPr="008E2C04">
        <w:rPr>
          <w:rFonts w:cs="Open Sans"/>
          <w:i/>
          <w:lang w:val="en-US"/>
        </w:rPr>
        <w:t xml:space="preserve">LSJ Online, </w:t>
      </w:r>
      <w:r w:rsidRPr="008E2C04">
        <w:rPr>
          <w:rFonts w:cs="Open Sans"/>
          <w:iCs/>
          <w:lang w:val="en-US"/>
        </w:rPr>
        <w:t>80-82</w:t>
      </w:r>
      <w:r w:rsidRPr="008E2C04">
        <w:rPr>
          <w:rFonts w:cs="Open Sans"/>
          <w:lang w:val="en-US"/>
        </w:rPr>
        <w:t xml:space="preserve"> </w:t>
      </w:r>
      <w:r w:rsidR="00604A57" w:rsidRPr="008E2C04">
        <w:rPr>
          <w:rFonts w:cs="Open Sans"/>
          <w:lang w:val="en-US"/>
        </w:rPr>
        <w:t>&lt;</w:t>
      </w:r>
      <w:hyperlink r:id="rId16" w:history="1">
        <w:r w:rsidR="00604A57" w:rsidRPr="008E2C04">
          <w:rPr>
            <w:rStyle w:val="Collegamentoipertestuale"/>
            <w:rFonts w:cs="Open Sans"/>
            <w:lang w:val="en-US"/>
          </w:rPr>
          <w:t>https://lsj.com.au/articles/modern-slavery-reporting-how-have-we-faired-and-whats-next/</w:t>
        </w:r>
      </w:hyperlink>
      <w:r w:rsidR="00604A57" w:rsidRPr="008E2C04">
        <w:rPr>
          <w:rFonts w:cs="Open Sans"/>
          <w:lang w:val="en-US"/>
        </w:rPr>
        <w:t>&gt;</w:t>
      </w:r>
      <w:r w:rsidR="00DE23D7" w:rsidRPr="008E2C04">
        <w:rPr>
          <w:rFonts w:cs="Open Sans"/>
          <w:lang w:val="en-US"/>
        </w:rPr>
        <w:t>.</w:t>
      </w:r>
    </w:p>
  </w:endnote>
  <w:endnote w:id="40">
    <w:p w14:paraId="31D6C823" w14:textId="2D70D793" w:rsidR="00F83229" w:rsidRPr="008E2C04" w:rsidRDefault="00F83229" w:rsidP="00286A89">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rPr>
        <w:t xml:space="preserve">Katie Hepworth, </w:t>
      </w:r>
      <w:r w:rsidRPr="008E2C04">
        <w:rPr>
          <w:rFonts w:eastAsia="Open Sans" w:cs="Open Sans"/>
          <w:i/>
          <w:color w:val="000000" w:themeColor="text1"/>
          <w:sz w:val="20"/>
          <w:szCs w:val="20"/>
        </w:rPr>
        <w:t>Cleaning up their Act?: Modern Slavery Due Diligence in the Australian Property</w:t>
      </w:r>
      <w:r w:rsidRPr="008E2C04">
        <w:rPr>
          <w:rFonts w:eastAsia="Open Sans" w:cs="Open Sans"/>
          <w:color w:val="000000" w:themeColor="text1"/>
          <w:sz w:val="20"/>
          <w:szCs w:val="20"/>
        </w:rPr>
        <w:t xml:space="preserve"> </w:t>
      </w:r>
      <w:r w:rsidRPr="008E2C04">
        <w:rPr>
          <w:rFonts w:eastAsia="Open Sans" w:cs="Open Sans"/>
          <w:i/>
          <w:color w:val="000000" w:themeColor="text1"/>
          <w:sz w:val="20"/>
          <w:szCs w:val="20"/>
        </w:rPr>
        <w:t>Sector</w:t>
      </w:r>
      <w:r w:rsidRPr="008E2C04">
        <w:rPr>
          <w:rFonts w:eastAsia="Open Sans" w:cs="Open Sans"/>
          <w:color w:val="000000" w:themeColor="text1"/>
          <w:sz w:val="20"/>
          <w:szCs w:val="20"/>
        </w:rPr>
        <w:t xml:space="preserve"> (Report, 15 June 2021)</w:t>
      </w:r>
      <w:r w:rsidRPr="008E2C04">
        <w:rPr>
          <w:rFonts w:eastAsia="Open Sans" w:cs="Open Sans"/>
          <w:i/>
          <w:iCs/>
          <w:color w:val="000000" w:themeColor="text1"/>
          <w:sz w:val="20"/>
          <w:szCs w:val="20"/>
        </w:rPr>
        <w:t xml:space="preserve"> </w:t>
      </w:r>
      <w:r w:rsidR="00482DA8" w:rsidRPr="008E2C04">
        <w:rPr>
          <w:rFonts w:eastAsia="Open Sans" w:cs="Open Sans"/>
          <w:color w:val="000000" w:themeColor="text1"/>
          <w:sz w:val="20"/>
          <w:szCs w:val="20"/>
        </w:rPr>
        <w:t>2 and 4</w:t>
      </w:r>
      <w:r w:rsidR="00DE23D7" w:rsidRPr="008E2C04">
        <w:rPr>
          <w:rFonts w:eastAsia="Open Sans" w:cs="Open Sans"/>
          <w:color w:val="000000" w:themeColor="text1"/>
          <w:sz w:val="20"/>
          <w:szCs w:val="20"/>
        </w:rPr>
        <w:t>.</w:t>
      </w:r>
    </w:p>
  </w:endnote>
  <w:endnote w:id="41">
    <w:p w14:paraId="17C8BDDC" w14:textId="44DB4ADB"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00250756" w:rsidRPr="008E2C04">
        <w:rPr>
          <w:rFonts w:cs="Open Sans"/>
        </w:rPr>
        <w:t>Joint</w:t>
      </w:r>
      <w:r w:rsidR="003402C2" w:rsidRPr="008E2C04">
        <w:rPr>
          <w:rFonts w:cs="Open Sans"/>
        </w:rPr>
        <w:t xml:space="preserve"> Standing Committee on Foreign Affairs, Defence and Trade</w:t>
      </w:r>
      <w:r w:rsidR="003402C2" w:rsidRPr="008E2C04">
        <w:rPr>
          <w:rFonts w:cs="Open Sans"/>
          <w:i/>
        </w:rPr>
        <w:t>, Criminality</w:t>
      </w:r>
      <w:r w:rsidR="00B05BA4" w:rsidRPr="008E2C04">
        <w:rPr>
          <w:rFonts w:cs="Open Sans"/>
          <w:i/>
        </w:rPr>
        <w:t>, corruption and impunity: Should Australia join the Global Magnitsky movement?</w:t>
      </w:r>
      <w:r w:rsidR="00B05BA4" w:rsidRPr="008E2C04">
        <w:rPr>
          <w:rFonts w:cs="Open Sans"/>
        </w:rPr>
        <w:t xml:space="preserve"> (Parliamentary Paper, December 2020) &lt;</w:t>
      </w:r>
      <w:hyperlink r:id="rId17" w:history="1">
        <w:r w:rsidR="001B4508" w:rsidRPr="008E2C04">
          <w:rPr>
            <w:rStyle w:val="Collegamentoipertestuale"/>
            <w:rFonts w:cs="Open Sans"/>
          </w:rPr>
          <w:t>https://www.aph.gov.au/Parliamentary_Business/Committees/Joint/Foreign_Affairs_Defence_and_Trade/MagnitskyAct/Report</w:t>
        </w:r>
      </w:hyperlink>
      <w:r w:rsidR="00880F28" w:rsidRPr="008E2C04">
        <w:rPr>
          <w:rFonts w:cs="Open Sans"/>
        </w:rPr>
        <w:t>&gt;.</w:t>
      </w:r>
    </w:p>
  </w:endnote>
  <w:endnote w:id="42">
    <w:p w14:paraId="0B285DEB" w14:textId="307B97AD"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 xml:space="preserve">See for example, </w:t>
      </w:r>
      <w:r w:rsidRPr="008E2C04">
        <w:rPr>
          <w:rFonts w:cs="Open Sans"/>
          <w:i/>
          <w:iCs/>
        </w:rPr>
        <w:t>Customs Amendment (Banning Good Produced by Uyghur Forced Labor) Bill</w:t>
      </w:r>
      <w:r w:rsidRPr="008E2C04">
        <w:rPr>
          <w:rFonts w:cs="Open Sans"/>
        </w:rPr>
        <w:t xml:space="preserve"> 2020 (Cth) &lt;</w:t>
      </w:r>
      <w:hyperlink r:id="rId18" w:history="1">
        <w:r w:rsidRPr="008E2C04">
          <w:rPr>
            <w:rStyle w:val="Collegamentoipertestuale"/>
            <w:rFonts w:cs="Open Sans"/>
          </w:rPr>
          <w:t>https://www.aph.gov.au/Parliamentary_Business/Bills_LEGislation/Bills_Search_Results/Result?bId=s128</w:t>
        </w:r>
      </w:hyperlink>
      <w:r w:rsidRPr="008E2C04">
        <w:rPr>
          <w:rFonts w:cs="Open Sans"/>
        </w:rPr>
        <w:t>&gt;</w:t>
      </w:r>
      <w:r w:rsidR="00286A89" w:rsidRPr="008E2C04">
        <w:rPr>
          <w:rFonts w:cs="Open Sans"/>
        </w:rPr>
        <w:t>.</w:t>
      </w:r>
    </w:p>
  </w:endnote>
  <w:endnote w:id="43">
    <w:p w14:paraId="469C92CA" w14:textId="77777777" w:rsidR="00E72F65" w:rsidRPr="008E2C04" w:rsidRDefault="00E72F65" w:rsidP="00EC6D6F">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r>
      <w:r w:rsidRPr="008E2C04">
        <w:rPr>
          <w:rFonts w:cs="Open Sans"/>
          <w:i/>
          <w:iCs/>
        </w:rPr>
        <w:t>UNGPs</w:t>
      </w:r>
      <w:r w:rsidRPr="008E2C04">
        <w:rPr>
          <w:rFonts w:cs="Open Sans"/>
        </w:rPr>
        <w:t xml:space="preserve"> Principles 15(b), 17-21.</w:t>
      </w:r>
    </w:p>
  </w:endnote>
  <w:endnote w:id="44">
    <w:p w14:paraId="70DD308A" w14:textId="0F0621AE" w:rsidR="00F83229" w:rsidRPr="008E2C04" w:rsidRDefault="00F83229" w:rsidP="00B7512C">
      <w:pPr>
        <w:pStyle w:val="Testonotadichiusura"/>
        <w:contextualSpacing/>
      </w:pPr>
      <w:r w:rsidRPr="008E2C04">
        <w:rPr>
          <w:rStyle w:val="Rimandonotadichiusura"/>
          <w:rFonts w:cs="Open Sans"/>
        </w:rPr>
        <w:endnoteRef/>
      </w:r>
      <w:r w:rsidRPr="008E2C04">
        <w:rPr>
          <w:rFonts w:cs="Open Sans"/>
        </w:rPr>
        <w:t xml:space="preserve"> </w:t>
      </w:r>
      <w:r w:rsidR="00286A89" w:rsidRPr="008E2C04">
        <w:rPr>
          <w:rFonts w:cs="Open Sans"/>
        </w:rPr>
        <w:tab/>
      </w:r>
      <w:r w:rsidR="00540A48" w:rsidRPr="008E2C04">
        <w:rPr>
          <w:rFonts w:cs="Open Sans"/>
          <w:i/>
          <w:iCs/>
        </w:rPr>
        <w:t>UNGPs</w:t>
      </w:r>
      <w:r w:rsidR="002751EE" w:rsidRPr="008E2C04">
        <w:rPr>
          <w:rFonts w:cs="Open Sans"/>
        </w:rPr>
        <w:t>, Principle</w:t>
      </w:r>
      <w:r w:rsidR="009467FB" w:rsidRPr="008E2C04">
        <w:rPr>
          <w:rFonts w:cs="Open Sans"/>
        </w:rPr>
        <w:t>s 13, 14 and</w:t>
      </w:r>
      <w:r w:rsidR="002751EE" w:rsidRPr="008E2C04">
        <w:rPr>
          <w:rFonts w:cs="Open Sans"/>
        </w:rPr>
        <w:t xml:space="preserve"> </w:t>
      </w:r>
      <w:r w:rsidR="00B7512C" w:rsidRPr="008E2C04">
        <w:rPr>
          <w:rFonts w:cs="Open Sans"/>
        </w:rPr>
        <w:t>17</w:t>
      </w:r>
      <w:r w:rsidR="002751EE" w:rsidRPr="008E2C04">
        <w:rPr>
          <w:rFonts w:cs="Open Sans"/>
        </w:rPr>
        <w:t>.</w:t>
      </w:r>
    </w:p>
  </w:endnote>
  <w:endnote w:id="45">
    <w:p w14:paraId="709C1830" w14:textId="7946D118" w:rsidR="00F83229" w:rsidRPr="008E2C04" w:rsidRDefault="00F83229" w:rsidP="00286A8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I</w:t>
      </w:r>
      <w:r w:rsidRPr="008E2C04">
        <w:rPr>
          <w:rFonts w:cs="Open Sans"/>
          <w:lang w:val="en-US"/>
        </w:rPr>
        <w:t xml:space="preserve">n 2011, the OECD aligned its OECD Guidelines for Multinational Enterprises with the UNGPs by specifically incorporating the notion of human rights due diligence into a new human rights chapter (Chapter IV): </w:t>
      </w:r>
      <w:r w:rsidRPr="008E2C04">
        <w:rPr>
          <w:rFonts w:cs="Open Sans"/>
        </w:rPr>
        <w:t xml:space="preserve">OECD, </w:t>
      </w:r>
      <w:r w:rsidRPr="008E2C04">
        <w:rPr>
          <w:rFonts w:cs="Open Sans"/>
          <w:i/>
          <w:iCs/>
        </w:rPr>
        <w:t xml:space="preserve">OECD Guidelines for Multinational Enterprises </w:t>
      </w:r>
      <w:r w:rsidRPr="008E2C04">
        <w:rPr>
          <w:rFonts w:cs="Open Sans"/>
        </w:rPr>
        <w:t>(</w:t>
      </w:r>
      <w:r w:rsidR="00A75191" w:rsidRPr="008E2C04">
        <w:rPr>
          <w:rFonts w:cs="Open Sans"/>
        </w:rPr>
        <w:t>Guidelines</w:t>
      </w:r>
      <w:r w:rsidRPr="008E2C04" w:rsidDel="00B52F50">
        <w:rPr>
          <w:rFonts w:cs="Open Sans"/>
        </w:rPr>
        <w:t xml:space="preserve">, </w:t>
      </w:r>
      <w:r w:rsidRPr="008E2C04">
        <w:rPr>
          <w:rFonts w:cs="Open Sans"/>
        </w:rPr>
        <w:t>2011)</w:t>
      </w:r>
      <w:r w:rsidR="00D87008" w:rsidRPr="008E2C04">
        <w:rPr>
          <w:rFonts w:cs="Open Sans"/>
          <w:lang w:val="en-US"/>
        </w:rPr>
        <w:t>.</w:t>
      </w:r>
    </w:p>
  </w:endnote>
  <w:endnote w:id="46">
    <w:p w14:paraId="2F58E598" w14:textId="13733342" w:rsidR="00F83229" w:rsidRPr="008E2C04" w:rsidRDefault="00F83229" w:rsidP="00286A89">
      <w:pPr>
        <w:spacing w:before="0" w:after="0"/>
        <w:ind w:left="454" w:hanging="454"/>
        <w:contextualSpacing/>
        <w:rPr>
          <w:rFonts w:cs="Open Sans"/>
          <w:sz w:val="20"/>
          <w:szCs w:val="20"/>
          <w:lang w:val="en-US"/>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lang w:val="en-US"/>
        </w:rPr>
        <w:t xml:space="preserve">International Trade Union Confederation, </w:t>
      </w:r>
      <w:r w:rsidRPr="008E2C04">
        <w:rPr>
          <w:rFonts w:eastAsia="Open Sans" w:cs="Open Sans"/>
          <w:i/>
          <w:iCs/>
          <w:color w:val="000000" w:themeColor="text1"/>
          <w:sz w:val="20"/>
          <w:szCs w:val="20"/>
          <w:lang w:val="en-US"/>
        </w:rPr>
        <w:t>Towards mandatory due diligence in global supply chains</w:t>
      </w:r>
      <w:r w:rsidRPr="008E2C04">
        <w:rPr>
          <w:rFonts w:eastAsia="Open Sans" w:cs="Open Sans"/>
          <w:color w:val="000000" w:themeColor="text1"/>
          <w:sz w:val="20"/>
          <w:szCs w:val="20"/>
          <w:lang w:val="en-US"/>
        </w:rPr>
        <w:t xml:space="preserve"> (Report, 20 February 2020) 6</w:t>
      </w:r>
      <w:r w:rsidR="000D3678" w:rsidRPr="008E2C04">
        <w:rPr>
          <w:rFonts w:eastAsia="Open Sans" w:cs="Open Sans"/>
          <w:color w:val="000000" w:themeColor="text1"/>
          <w:sz w:val="20"/>
          <w:szCs w:val="20"/>
          <w:lang w:val="en-US"/>
        </w:rPr>
        <w:t>.</w:t>
      </w:r>
    </w:p>
  </w:endnote>
  <w:endnote w:id="47">
    <w:p w14:paraId="006CD150" w14:textId="58692C90" w:rsidR="00F83229" w:rsidRPr="008E2C04" w:rsidRDefault="00F83229" w:rsidP="00286A89">
      <w:pPr>
        <w:pStyle w:val="Testonotadichiusura"/>
        <w:contextualSpacing/>
        <w:rPr>
          <w:rFonts w:cs="Open Sans"/>
          <w:i/>
          <w:iC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i/>
          <w:iCs/>
        </w:rPr>
        <w:t>Modern Slavery Act 2018</w:t>
      </w:r>
      <w:r w:rsidRPr="008E2C04">
        <w:rPr>
          <w:rFonts w:cs="Open Sans"/>
        </w:rPr>
        <w:t xml:space="preserve"> (Cth)</w:t>
      </w:r>
      <w:r w:rsidR="000D3678" w:rsidRPr="008E2C04">
        <w:rPr>
          <w:rFonts w:cs="Open Sans"/>
        </w:rPr>
        <w:t>.</w:t>
      </w:r>
    </w:p>
  </w:endnote>
  <w:endnote w:id="48">
    <w:p w14:paraId="11B1D923" w14:textId="3CB1A908"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00286A89" w:rsidRPr="008E2C04">
        <w:rPr>
          <w:rFonts w:eastAsia="Open Sans" w:cs="Open Sans"/>
          <w:color w:val="000000" w:themeColor="text1"/>
          <w:sz w:val="20"/>
          <w:szCs w:val="20"/>
          <w:lang w:val="en-US"/>
        </w:rPr>
        <w:t xml:space="preserve"> </w:t>
      </w:r>
      <w:r w:rsidR="00286A89" w:rsidRPr="008E2C04">
        <w:rPr>
          <w:rFonts w:eastAsia="Open Sans" w:cs="Open Sans"/>
          <w:color w:val="000000" w:themeColor="text1"/>
          <w:sz w:val="20"/>
          <w:szCs w:val="20"/>
          <w:lang w:val="en-US"/>
        </w:rPr>
        <w:tab/>
      </w:r>
      <w:r w:rsidRPr="008E2C04">
        <w:rPr>
          <w:rFonts w:eastAsia="Open Sans" w:cs="Open Sans"/>
          <w:color w:val="000000" w:themeColor="text1"/>
          <w:sz w:val="20"/>
          <w:szCs w:val="20"/>
          <w:lang w:val="en-US"/>
        </w:rPr>
        <w:t xml:space="preserve">Australian Council of Superannuation Investors, </w:t>
      </w:r>
      <w:r w:rsidRPr="008E2C04">
        <w:rPr>
          <w:rFonts w:eastAsia="Open Sans" w:cs="Open Sans"/>
          <w:i/>
          <w:iCs/>
          <w:color w:val="000000" w:themeColor="text1"/>
          <w:sz w:val="20"/>
          <w:szCs w:val="20"/>
          <w:lang w:val="en-US"/>
        </w:rPr>
        <w:t>Moving from paper to practice: ASX200 reporting under Australia’s Modern Slavery Act</w:t>
      </w:r>
      <w:r w:rsidRPr="008E2C04">
        <w:rPr>
          <w:rFonts w:eastAsia="Open Sans" w:cs="Open Sans"/>
          <w:color w:val="000000" w:themeColor="text1"/>
          <w:sz w:val="20"/>
          <w:szCs w:val="20"/>
          <w:lang w:val="en-US"/>
        </w:rPr>
        <w:t xml:space="preserve"> (Report, 20 July 2021)</w:t>
      </w:r>
      <w:r w:rsidR="000D3678" w:rsidRPr="008E2C04">
        <w:rPr>
          <w:rFonts w:eastAsia="Open Sans" w:cs="Open Sans"/>
          <w:color w:val="000000" w:themeColor="text1"/>
          <w:sz w:val="20"/>
          <w:szCs w:val="20"/>
          <w:lang w:val="en-US"/>
        </w:rPr>
        <w:t>.</w:t>
      </w:r>
    </w:p>
  </w:endnote>
  <w:endnote w:id="49">
    <w:p w14:paraId="11CAF755" w14:textId="06AE5D38"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rPr>
        <w:t>Joint Standing Committee on Foreign Affairs, Defence and Trade, ‘</w:t>
      </w:r>
      <w:r w:rsidRPr="008E2C04">
        <w:rPr>
          <w:rFonts w:eastAsia="Open Sans" w:cs="Open Sans"/>
          <w:i/>
          <w:iCs/>
          <w:color w:val="000000" w:themeColor="text1"/>
          <w:sz w:val="20"/>
          <w:szCs w:val="20"/>
        </w:rPr>
        <w:t>Hidden in Plain Sight: An Inquiry into establishing a Modern Slavery Act in Australia’’</w:t>
      </w:r>
      <w:r w:rsidRPr="008E2C04">
        <w:rPr>
          <w:rFonts w:eastAsia="Open Sans" w:cs="Open Sans"/>
          <w:color w:val="000000" w:themeColor="text1"/>
          <w:sz w:val="20"/>
          <w:szCs w:val="20"/>
        </w:rPr>
        <w:t xml:space="preserve"> (Final Report, 7 December 2017)</w:t>
      </w:r>
      <w:r w:rsidR="000D3678" w:rsidRPr="008E2C04">
        <w:rPr>
          <w:rFonts w:eastAsia="Open Sans" w:cs="Open Sans"/>
          <w:color w:val="000000" w:themeColor="text1"/>
          <w:sz w:val="20"/>
          <w:szCs w:val="20"/>
        </w:rPr>
        <w:t>.</w:t>
      </w:r>
    </w:p>
  </w:endnote>
  <w:endnote w:id="50">
    <w:p w14:paraId="327F3878" w14:textId="6A3AE17E" w:rsidR="00F83229" w:rsidRPr="008E2C04" w:rsidRDefault="00F83229" w:rsidP="00FE4DD2">
      <w:pPr>
        <w:spacing w:before="0" w:after="0"/>
        <w:ind w:left="454" w:hanging="454"/>
        <w:contextualSpacing/>
        <w:rPr>
          <w:rFonts w:eastAsia="Open Sans" w:cs="Open Sans"/>
          <w:color w:val="000000" w:themeColor="text1"/>
          <w:sz w:val="20"/>
          <w:szCs w:val="20"/>
        </w:rPr>
      </w:pPr>
      <w:r w:rsidRPr="008E2C04">
        <w:rPr>
          <w:rStyle w:val="Rimandonotadichiusura"/>
          <w:rFonts w:eastAsia="Times New Roman" w:cs="Open Sans"/>
          <w:kern w:val="36"/>
          <w:szCs w:val="20"/>
        </w:rPr>
        <w:endnoteRef/>
      </w:r>
      <w:r w:rsidR="00286A89" w:rsidRPr="008E2C04">
        <w:rPr>
          <w:rFonts w:eastAsia="Open Sans" w:cs="Open Sans"/>
          <w:color w:val="000000" w:themeColor="text1"/>
          <w:sz w:val="20"/>
          <w:szCs w:val="20"/>
        </w:rPr>
        <w:t xml:space="preserve"> </w:t>
      </w:r>
      <w:r w:rsidR="00286A89" w:rsidRPr="008E2C04">
        <w:rPr>
          <w:rFonts w:eastAsia="Open Sans" w:cs="Open Sans"/>
          <w:color w:val="000000" w:themeColor="text1"/>
          <w:sz w:val="20"/>
          <w:szCs w:val="20"/>
        </w:rPr>
        <w:tab/>
      </w:r>
      <w:r w:rsidRPr="008E2C04">
        <w:rPr>
          <w:rFonts w:eastAsia="Open Sans" w:cs="Open Sans"/>
          <w:color w:val="000000" w:themeColor="text1"/>
          <w:sz w:val="20"/>
          <w:szCs w:val="20"/>
        </w:rPr>
        <w:t xml:space="preserve">Australian Law Reform Commission, </w:t>
      </w:r>
      <w:r w:rsidRPr="008E2C04">
        <w:rPr>
          <w:rFonts w:eastAsia="Open Sans" w:cs="Open Sans"/>
          <w:i/>
          <w:iCs/>
          <w:color w:val="000000" w:themeColor="text1"/>
          <w:sz w:val="20"/>
          <w:szCs w:val="20"/>
        </w:rPr>
        <w:t xml:space="preserve">Corporate Criminal Responsibility </w:t>
      </w:r>
      <w:r w:rsidRPr="008E2C04">
        <w:rPr>
          <w:rFonts w:eastAsia="Open Sans" w:cs="Open Sans"/>
          <w:color w:val="000000" w:themeColor="text1"/>
          <w:sz w:val="20"/>
          <w:szCs w:val="20"/>
        </w:rPr>
        <w:t>(Final Report No 136, April 2020) &lt;</w:t>
      </w:r>
      <w:hyperlink r:id="rId19" w:history="1">
        <w:r w:rsidRPr="008E2C04">
          <w:rPr>
            <w:rStyle w:val="Collegamentoipertestuale"/>
            <w:rFonts w:cs="Open Sans"/>
            <w:sz w:val="20"/>
            <w:szCs w:val="20"/>
          </w:rPr>
          <w:t>https://www.alrc.gov.au/wp-content/uploads/2020/05/ALRC-CCR-Final-Report-websml.pdf</w:t>
        </w:r>
      </w:hyperlink>
      <w:r w:rsidRPr="008E2C04">
        <w:rPr>
          <w:rFonts w:eastAsia="Open Sans" w:cs="Open Sans"/>
          <w:color w:val="000000" w:themeColor="text1"/>
          <w:sz w:val="20"/>
          <w:szCs w:val="20"/>
        </w:rPr>
        <w:t>&gt;</w:t>
      </w:r>
      <w:r w:rsidR="000D3678" w:rsidRPr="008E2C04">
        <w:rPr>
          <w:rFonts w:eastAsia="Open Sans" w:cs="Open Sans"/>
          <w:color w:val="000000" w:themeColor="text1"/>
          <w:sz w:val="20"/>
          <w:szCs w:val="20"/>
        </w:rPr>
        <w:t>.</w:t>
      </w:r>
    </w:p>
  </w:endnote>
  <w:endnote w:id="51">
    <w:p w14:paraId="55A61D19" w14:textId="6FE988CB"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rPr>
        <w:t xml:space="preserve">Oliver Cushing, ‘New German and Norwegian Mandatory Human Rights Due Diligence Laws’, </w:t>
      </w:r>
      <w:r w:rsidRPr="008E2C04">
        <w:rPr>
          <w:rFonts w:eastAsia="Open Sans" w:cs="Open Sans"/>
          <w:i/>
          <w:iCs/>
          <w:color w:val="000000" w:themeColor="text1"/>
          <w:sz w:val="20"/>
          <w:szCs w:val="20"/>
        </w:rPr>
        <w:t xml:space="preserve">Rights DD </w:t>
      </w:r>
      <w:r w:rsidRPr="008E2C04">
        <w:rPr>
          <w:rFonts w:eastAsia="Open Sans" w:cs="Open Sans"/>
          <w:color w:val="000000" w:themeColor="text1"/>
          <w:sz w:val="20"/>
          <w:szCs w:val="20"/>
        </w:rPr>
        <w:t>(Web Page) &lt;</w:t>
      </w:r>
      <w:hyperlink r:id="rId20" w:history="1">
        <w:r w:rsidRPr="008E2C04">
          <w:rPr>
            <w:rStyle w:val="Collegamentoipertestuale"/>
            <w:rFonts w:cs="Open Sans"/>
            <w:sz w:val="20"/>
            <w:szCs w:val="20"/>
          </w:rPr>
          <w:t>https://www.rightsdd.com/posts/new-german-norwegian-mandatory-human-rights-due-diligence-laws</w:t>
        </w:r>
      </w:hyperlink>
      <w:r w:rsidRPr="008E2C04">
        <w:rPr>
          <w:rFonts w:eastAsia="Open Sans" w:cs="Open Sans"/>
          <w:color w:val="000000" w:themeColor="text1"/>
          <w:sz w:val="20"/>
          <w:szCs w:val="20"/>
        </w:rPr>
        <w:t>&gt;</w:t>
      </w:r>
      <w:r w:rsidR="00B52DE4" w:rsidRPr="008E2C04">
        <w:rPr>
          <w:rFonts w:eastAsia="Open Sans" w:cs="Open Sans"/>
          <w:color w:val="000000" w:themeColor="text1"/>
          <w:sz w:val="20"/>
          <w:szCs w:val="20"/>
        </w:rPr>
        <w:t>.</w:t>
      </w:r>
    </w:p>
  </w:endnote>
  <w:endnote w:id="52">
    <w:p w14:paraId="60B72930" w14:textId="6D31D4C5"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00286A89" w:rsidRPr="008E2C04">
        <w:rPr>
          <w:rFonts w:eastAsia="Open Sans" w:cs="Open Sans"/>
          <w:color w:val="000000" w:themeColor="text1"/>
          <w:sz w:val="20"/>
          <w:szCs w:val="20"/>
        </w:rPr>
        <w:t xml:space="preserve"> </w:t>
      </w:r>
      <w:r w:rsidR="00286A89" w:rsidRPr="008E2C04">
        <w:rPr>
          <w:rFonts w:eastAsia="Open Sans" w:cs="Open Sans"/>
          <w:color w:val="000000" w:themeColor="text1"/>
          <w:sz w:val="20"/>
          <w:szCs w:val="20"/>
        </w:rPr>
        <w:tab/>
      </w:r>
      <w:r w:rsidRPr="008E2C04">
        <w:rPr>
          <w:rFonts w:eastAsia="Open Sans" w:cs="Open Sans"/>
          <w:color w:val="000000" w:themeColor="text1"/>
          <w:sz w:val="20"/>
          <w:szCs w:val="20"/>
        </w:rPr>
        <w:t xml:space="preserve">Rachel Nicolson, Dora Banyasz, Emily Turnbull and Hamish McAvaney, ‘New EU mandatory human rights and environmental due diligence regime’, </w:t>
      </w:r>
      <w:r w:rsidRPr="008E2C04">
        <w:rPr>
          <w:rFonts w:eastAsia="Open Sans" w:cs="Open Sans"/>
          <w:i/>
          <w:iCs/>
          <w:color w:val="000000" w:themeColor="text1"/>
          <w:sz w:val="20"/>
          <w:szCs w:val="20"/>
        </w:rPr>
        <w:t xml:space="preserve">AllensLinklaters </w:t>
      </w:r>
      <w:r w:rsidRPr="008E2C04">
        <w:rPr>
          <w:rFonts w:eastAsia="Open Sans" w:cs="Open Sans"/>
          <w:color w:val="000000" w:themeColor="text1"/>
          <w:sz w:val="20"/>
          <w:szCs w:val="20"/>
        </w:rPr>
        <w:t>(Web Page, 1 June 2020)</w:t>
      </w:r>
      <w:r w:rsidRPr="008E2C04">
        <w:rPr>
          <w:rFonts w:eastAsia="Times New Roman" w:cs="Open Sans"/>
          <w:sz w:val="20"/>
          <w:szCs w:val="20"/>
        </w:rPr>
        <w:t xml:space="preserve"> &lt;</w:t>
      </w:r>
      <w:hyperlink r:id="rId21" w:history="1">
        <w:r w:rsidRPr="008E2C04">
          <w:rPr>
            <w:rStyle w:val="Collegamentoipertestuale"/>
            <w:rFonts w:cs="Open Sans"/>
            <w:sz w:val="20"/>
            <w:szCs w:val="20"/>
          </w:rPr>
          <w:t>https://www.allens.com.au/insights-news/insights/2020/06/new-eu-mandatory-human-rights-and-environmental-due-diligence-regime/</w:t>
        </w:r>
      </w:hyperlink>
      <w:r w:rsidRPr="008E2C04">
        <w:rPr>
          <w:rFonts w:eastAsia="Open Sans" w:cs="Open Sans"/>
          <w:color w:val="000000" w:themeColor="text1"/>
          <w:sz w:val="20"/>
          <w:szCs w:val="20"/>
        </w:rPr>
        <w:t>&gt;</w:t>
      </w:r>
      <w:r w:rsidR="00E27EA6" w:rsidRPr="008E2C04">
        <w:rPr>
          <w:rFonts w:eastAsia="Open Sans" w:cs="Open Sans"/>
          <w:color w:val="000000" w:themeColor="text1"/>
          <w:sz w:val="20"/>
          <w:szCs w:val="20"/>
        </w:rPr>
        <w:t>.</w:t>
      </w:r>
    </w:p>
  </w:endnote>
  <w:endnote w:id="53">
    <w:p w14:paraId="6DB3FFDC" w14:textId="2BBC81AE"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00286A89" w:rsidRPr="008E2C04">
        <w:rPr>
          <w:rFonts w:eastAsia="Open Sans" w:cs="Open Sans"/>
          <w:color w:val="000000" w:themeColor="text1"/>
          <w:sz w:val="20"/>
          <w:szCs w:val="20"/>
        </w:rPr>
        <w:t xml:space="preserve"> </w:t>
      </w:r>
      <w:r w:rsidR="00286A89" w:rsidRPr="008E2C04">
        <w:rPr>
          <w:rFonts w:eastAsia="Open Sans" w:cs="Open Sans"/>
          <w:color w:val="000000" w:themeColor="text1"/>
          <w:sz w:val="20"/>
          <w:szCs w:val="20"/>
        </w:rPr>
        <w:tab/>
      </w:r>
      <w:r w:rsidRPr="008E2C04">
        <w:rPr>
          <w:rFonts w:eastAsia="Open Sans" w:cs="Open Sans"/>
          <w:color w:val="000000" w:themeColor="text1"/>
          <w:sz w:val="20"/>
          <w:szCs w:val="20"/>
        </w:rPr>
        <w:t xml:space="preserve">Jolyon Ford and Justine Nolan, ‘Regulating transparency on human rights and modern slavery in corporate supply chains: the discrepancy between human rights due diligence and the social audit’ (2020) 26(1) </w:t>
      </w:r>
      <w:r w:rsidRPr="008E2C04">
        <w:rPr>
          <w:rFonts w:eastAsia="Open Sans" w:cs="Open Sans"/>
          <w:i/>
          <w:iCs/>
          <w:color w:val="000000" w:themeColor="text1"/>
          <w:sz w:val="20"/>
          <w:szCs w:val="20"/>
        </w:rPr>
        <w:t>Australian Journal of Human Rights</w:t>
      </w:r>
      <w:r w:rsidRPr="008E2C04">
        <w:rPr>
          <w:rFonts w:eastAsia="Open Sans" w:cs="Open Sans"/>
          <w:color w:val="000000" w:themeColor="text1"/>
          <w:sz w:val="20"/>
          <w:szCs w:val="20"/>
        </w:rPr>
        <w:t xml:space="preserve"> 27, 27-45</w:t>
      </w:r>
      <w:r w:rsidR="00E27EA6" w:rsidRPr="008E2C04">
        <w:rPr>
          <w:rFonts w:eastAsia="Open Sans" w:cs="Open Sans"/>
          <w:color w:val="000000" w:themeColor="text1"/>
          <w:sz w:val="20"/>
          <w:szCs w:val="20"/>
        </w:rPr>
        <w:t>.</w:t>
      </w:r>
    </w:p>
  </w:endnote>
  <w:endnote w:id="54">
    <w:p w14:paraId="2D6B8A91" w14:textId="79C7AA47" w:rsidR="00F83229" w:rsidRPr="008E2C04" w:rsidRDefault="00F83229" w:rsidP="00FE4DD2">
      <w:pPr>
        <w:spacing w:before="0" w:after="0"/>
        <w:ind w:left="454" w:hanging="454"/>
        <w:contextualSpacing/>
        <w:rPr>
          <w:rFonts w:eastAsia="Open Sans" w:cs="Open Sans"/>
          <w:color w:val="000000" w:themeColor="text1"/>
          <w:sz w:val="20"/>
          <w:szCs w:val="20"/>
        </w:rPr>
      </w:pPr>
      <w:r w:rsidRPr="008E2C04">
        <w:rPr>
          <w:rStyle w:val="Rimandonotadichiusura"/>
          <w:rFonts w:cs="Open Sans"/>
          <w:szCs w:val="20"/>
        </w:rPr>
        <w:endnoteRef/>
      </w:r>
      <w:r w:rsidRPr="008E2C04">
        <w:rPr>
          <w:rFonts w:cs="Open Sans"/>
          <w:sz w:val="20"/>
          <w:szCs w:val="20"/>
        </w:rPr>
        <w:t xml:space="preserve"> </w:t>
      </w:r>
      <w:r w:rsidR="00286A89" w:rsidRPr="008E2C04">
        <w:rPr>
          <w:rFonts w:cs="Open Sans"/>
          <w:sz w:val="20"/>
          <w:szCs w:val="20"/>
        </w:rPr>
        <w:tab/>
      </w:r>
      <w:r w:rsidRPr="008E2C04">
        <w:rPr>
          <w:rFonts w:eastAsia="Open Sans" w:cs="Open Sans"/>
          <w:color w:val="000000" w:themeColor="text1"/>
          <w:sz w:val="20"/>
          <w:szCs w:val="20"/>
        </w:rPr>
        <w:t xml:space="preserve">John Braithwaite and Peter Drahos, </w:t>
      </w:r>
      <w:r w:rsidRPr="008E2C04">
        <w:rPr>
          <w:rFonts w:eastAsia="Open Sans" w:cs="Open Sans"/>
          <w:i/>
          <w:iCs/>
          <w:color w:val="000000" w:themeColor="text1"/>
          <w:sz w:val="20"/>
          <w:szCs w:val="20"/>
        </w:rPr>
        <w:t>Global Business Regulation</w:t>
      </w:r>
      <w:r w:rsidRPr="008E2C04">
        <w:rPr>
          <w:rFonts w:eastAsia="Open Sans" w:cs="Open Sans"/>
          <w:color w:val="000000" w:themeColor="text1"/>
          <w:sz w:val="20"/>
          <w:szCs w:val="20"/>
        </w:rPr>
        <w:t xml:space="preserve"> (Oxford University Press, 2000)</w:t>
      </w:r>
      <w:r w:rsidR="00F14E6B" w:rsidRPr="008E2C04">
        <w:rPr>
          <w:rFonts w:eastAsia="Open Sans" w:cs="Open Sans"/>
          <w:color w:val="000000" w:themeColor="text1"/>
          <w:sz w:val="20"/>
          <w:szCs w:val="20"/>
        </w:rPr>
        <w:t>.</w:t>
      </w:r>
    </w:p>
  </w:endnote>
  <w:endnote w:id="55">
    <w:p w14:paraId="1F350C66" w14:textId="7BDC5D3A"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 xml:space="preserve">Jose Aylwin and Johannes Rohr, </w:t>
      </w:r>
      <w:r w:rsidRPr="008E2C04">
        <w:rPr>
          <w:rFonts w:cs="Open Sans"/>
          <w:i/>
          <w:iCs/>
        </w:rPr>
        <w:t>The UN Guiding Principles on Business &amp; Human Rights and Indigenous Peoples – Progress achieved, the implementation gap and challenges for the next Decade</w:t>
      </w:r>
      <w:r w:rsidRPr="008E2C04">
        <w:rPr>
          <w:rFonts w:cs="Open Sans"/>
        </w:rPr>
        <w:t xml:space="preserve"> (Report, June 2021)</w:t>
      </w:r>
      <w:r w:rsidR="00F14E6B" w:rsidRPr="008E2C04">
        <w:rPr>
          <w:rFonts w:cs="Open Sans"/>
        </w:rPr>
        <w:t>.</w:t>
      </w:r>
    </w:p>
  </w:endnote>
  <w:endnote w:id="56">
    <w:p w14:paraId="51296558" w14:textId="4FF16897"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00B7512C" w:rsidRPr="008E2C04">
        <w:rPr>
          <w:rFonts w:cs="Open Sans"/>
          <w:i/>
          <w:iCs/>
        </w:rPr>
        <w:t>UNGPs</w:t>
      </w:r>
      <w:r w:rsidR="0018563C" w:rsidRPr="008E2C04">
        <w:rPr>
          <w:rFonts w:cs="Open Sans"/>
          <w:i/>
        </w:rPr>
        <w:t xml:space="preserve">, </w:t>
      </w:r>
      <w:r w:rsidR="0018563C" w:rsidRPr="008E2C04">
        <w:rPr>
          <w:rFonts w:cs="Open Sans"/>
        </w:rPr>
        <w:t xml:space="preserve">Principle 12 </w:t>
      </w:r>
      <w:r w:rsidRPr="008E2C04">
        <w:rPr>
          <w:rFonts w:cs="Open Sans"/>
        </w:rPr>
        <w:t>Commentary</w:t>
      </w:r>
      <w:r w:rsidR="00F14E6B" w:rsidRPr="008E2C04">
        <w:rPr>
          <w:rFonts w:cs="Open Sans"/>
        </w:rPr>
        <w:t>.</w:t>
      </w:r>
    </w:p>
  </w:endnote>
  <w:endnote w:id="57">
    <w:p w14:paraId="3C21B4F7" w14:textId="7B463FB2"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86A89" w:rsidRPr="008E2C04">
        <w:rPr>
          <w:rFonts w:cs="Open Sans"/>
        </w:rPr>
        <w:tab/>
      </w:r>
      <w:r w:rsidRPr="008E2C04">
        <w:rPr>
          <w:rFonts w:cs="Open Sans"/>
        </w:rPr>
        <w:t xml:space="preserve">Global Compact Network Australia, KPMG Australia and University of Technology Sydney, </w:t>
      </w:r>
      <w:r w:rsidRPr="008E2C04">
        <w:rPr>
          <w:rFonts w:cs="Open Sans"/>
          <w:i/>
          <w:iCs/>
        </w:rPr>
        <w:t>The Australian Business Guide to Implementing the UN Declaration on the Rights of Indigenous Peoples</w:t>
      </w:r>
      <w:r w:rsidRPr="008E2C04">
        <w:rPr>
          <w:rFonts w:cs="Open Sans"/>
        </w:rPr>
        <w:t xml:space="preserve"> (Report, November 2020) 11</w:t>
      </w:r>
      <w:r w:rsidR="006A73C7" w:rsidRPr="008E2C04">
        <w:rPr>
          <w:rFonts w:cs="Open Sans"/>
        </w:rPr>
        <w:t>.</w:t>
      </w:r>
      <w:r w:rsidRPr="008E2C04">
        <w:rPr>
          <w:rFonts w:cs="Open Sans"/>
        </w:rPr>
        <w:t xml:space="preserve"> </w:t>
      </w:r>
    </w:p>
  </w:endnote>
  <w:endnote w:id="58">
    <w:p w14:paraId="742832F5" w14:textId="33366139" w:rsidR="00F83229" w:rsidRPr="008E2C04" w:rsidRDefault="00F83229" w:rsidP="00FE4DD2">
      <w:pPr>
        <w:pStyle w:val="Testonotadichiusura"/>
        <w:contextualSpacing/>
        <w:rPr>
          <w:rFonts w:cs="Open Sans"/>
          <w:b/>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Johannes Rohr and Jose Aylwin, IWGIA Report 16 </w:t>
      </w:r>
      <w:r w:rsidR="00CF082C" w:rsidRPr="008E2C04">
        <w:rPr>
          <w:rFonts w:cs="Open Sans"/>
        </w:rPr>
        <w:t>–</w:t>
      </w:r>
      <w:r w:rsidRPr="008E2C04">
        <w:rPr>
          <w:rFonts w:cs="Open Sans"/>
        </w:rPr>
        <w:t xml:space="preserve"> </w:t>
      </w:r>
      <w:r w:rsidRPr="008E2C04">
        <w:rPr>
          <w:rFonts w:cs="Open Sans"/>
          <w:i/>
        </w:rPr>
        <w:t xml:space="preserve">Business and Human Rights: Interpreting the UN Guiding Principles for Indigenous Peoples </w:t>
      </w:r>
      <w:r w:rsidRPr="008E2C04">
        <w:rPr>
          <w:rFonts w:cs="Open Sans"/>
        </w:rPr>
        <w:t>(Report, June 2014) 44</w:t>
      </w:r>
      <w:r w:rsidR="006641CD" w:rsidRPr="008E2C04">
        <w:rPr>
          <w:rFonts w:cs="Open Sans"/>
        </w:rPr>
        <w:t>.</w:t>
      </w:r>
    </w:p>
  </w:endnote>
  <w:endnote w:id="59">
    <w:p w14:paraId="4537C8EE" w14:textId="56D24344"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FE4DD2" w:rsidRPr="008E2C04">
        <w:rPr>
          <w:rFonts w:cs="Open Sans"/>
          <w:sz w:val="20"/>
          <w:szCs w:val="20"/>
        </w:rPr>
        <w:tab/>
      </w:r>
      <w:r w:rsidRPr="008E2C04">
        <w:rPr>
          <w:rFonts w:cs="Open Sans"/>
          <w:sz w:val="20"/>
          <w:szCs w:val="20"/>
        </w:rPr>
        <w:t>For more on UNDRIP’s key principles, see</w:t>
      </w:r>
      <w:r w:rsidRPr="008E2C04">
        <w:rPr>
          <w:rFonts w:eastAsia="Open Sans" w:cs="Open Sans"/>
          <w:color w:val="000000" w:themeColor="text1"/>
          <w:sz w:val="20"/>
          <w:szCs w:val="20"/>
        </w:rPr>
        <w:t xml:space="preserve"> ‘Know it </w:t>
      </w:r>
      <w:r w:rsidR="00CF082C" w:rsidRPr="008E2C04">
        <w:rPr>
          <w:rFonts w:eastAsia="Open Sans" w:cs="Open Sans"/>
          <w:color w:val="000000" w:themeColor="text1"/>
          <w:sz w:val="20"/>
          <w:szCs w:val="20"/>
        </w:rPr>
        <w:t>–</w:t>
      </w:r>
      <w:r w:rsidRPr="008E2C04">
        <w:rPr>
          <w:rFonts w:eastAsia="Open Sans" w:cs="Open Sans"/>
          <w:i/>
          <w:iCs/>
          <w:color w:val="000000" w:themeColor="text1"/>
          <w:sz w:val="20"/>
          <w:szCs w:val="20"/>
        </w:rPr>
        <w:t xml:space="preserve"> </w:t>
      </w:r>
      <w:r w:rsidRPr="008E2C04">
        <w:rPr>
          <w:rFonts w:eastAsia="Open Sans" w:cs="Open Sans"/>
          <w:color w:val="000000" w:themeColor="text1"/>
          <w:sz w:val="20"/>
          <w:szCs w:val="20"/>
        </w:rPr>
        <w:t xml:space="preserve">United Nations Declaration on the Rights of Indigenous Peoples’, </w:t>
      </w:r>
      <w:r w:rsidRPr="008E2C04">
        <w:rPr>
          <w:rFonts w:eastAsia="Open Sans" w:cs="Open Sans"/>
          <w:i/>
          <w:iCs/>
          <w:color w:val="000000" w:themeColor="text1"/>
          <w:sz w:val="20"/>
          <w:szCs w:val="20"/>
        </w:rPr>
        <w:t xml:space="preserve">Australian Human Rights Commission </w:t>
      </w:r>
      <w:r w:rsidRPr="008E2C04">
        <w:rPr>
          <w:rFonts w:eastAsia="Open Sans" w:cs="Open Sans"/>
          <w:color w:val="000000" w:themeColor="text1"/>
          <w:sz w:val="20"/>
          <w:szCs w:val="20"/>
        </w:rPr>
        <w:t>(Web Page) &lt;</w:t>
      </w:r>
      <w:hyperlink r:id="rId22" w:history="1">
        <w:r w:rsidRPr="008E2C04">
          <w:rPr>
            <w:rStyle w:val="Collegamentoipertestuale"/>
            <w:rFonts w:cs="Open Sans"/>
            <w:sz w:val="20"/>
            <w:szCs w:val="20"/>
          </w:rPr>
          <w:t>https://declaration.humanrights.gov.au/know-it</w:t>
        </w:r>
      </w:hyperlink>
      <w:r w:rsidRPr="008E2C04">
        <w:rPr>
          <w:rFonts w:eastAsia="Open Sans" w:cs="Open Sans"/>
          <w:color w:val="000000" w:themeColor="text1"/>
          <w:sz w:val="20"/>
          <w:szCs w:val="20"/>
        </w:rPr>
        <w:t>&gt;</w:t>
      </w:r>
      <w:r w:rsidR="006641CD" w:rsidRPr="008E2C04">
        <w:rPr>
          <w:rFonts w:eastAsia="Open Sans" w:cs="Open Sans"/>
          <w:color w:val="000000" w:themeColor="text1"/>
          <w:sz w:val="20"/>
          <w:szCs w:val="20"/>
        </w:rPr>
        <w:t>.</w:t>
      </w:r>
    </w:p>
  </w:endnote>
  <w:endnote w:id="60">
    <w:p w14:paraId="082429E8" w14:textId="16EDFE25"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FE4DD2" w:rsidRPr="008E2C04">
        <w:rPr>
          <w:rFonts w:cs="Open Sans"/>
          <w:sz w:val="20"/>
          <w:szCs w:val="20"/>
        </w:rPr>
        <w:tab/>
      </w:r>
      <w:r w:rsidRPr="008E2C04">
        <w:rPr>
          <w:rFonts w:cs="Open Sans"/>
          <w:i/>
          <w:iCs/>
          <w:sz w:val="20"/>
          <w:szCs w:val="20"/>
        </w:rPr>
        <w:t>United Nations</w:t>
      </w:r>
      <w:r w:rsidRPr="008E2C04">
        <w:rPr>
          <w:rFonts w:cs="Open Sans"/>
          <w:i/>
          <w:sz w:val="20"/>
          <w:szCs w:val="20"/>
        </w:rPr>
        <w:t xml:space="preserve"> Declaration on the Rights of Indigenous Peoples</w:t>
      </w:r>
      <w:r w:rsidRPr="008E2C04">
        <w:rPr>
          <w:rFonts w:cs="Open Sans"/>
          <w:sz w:val="20"/>
          <w:szCs w:val="20"/>
        </w:rPr>
        <w:t>, GA Res 61/295, UN Doc A/RES/61/295 (2 October 2007, adopted 13 September 2007)</w:t>
      </w:r>
      <w:r w:rsidRPr="008E2C04">
        <w:rPr>
          <w:rFonts w:eastAsia="Open Sans" w:cs="Open Sans"/>
          <w:color w:val="000000" w:themeColor="text1"/>
          <w:sz w:val="20"/>
          <w:szCs w:val="20"/>
        </w:rPr>
        <w:t>.</w:t>
      </w:r>
    </w:p>
  </w:endnote>
  <w:endnote w:id="61">
    <w:p w14:paraId="61A2F955" w14:textId="77777777" w:rsidR="00E72F65" w:rsidRPr="008E2C04" w:rsidRDefault="00E72F65"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t xml:space="preserve">Christina Hill, Serena Lillywhite and Michael Simon, </w:t>
      </w:r>
      <w:r w:rsidRPr="008E2C04">
        <w:rPr>
          <w:rFonts w:cs="Open Sans"/>
          <w:i/>
        </w:rPr>
        <w:t>Guide to Free, Prior and Informed Consent</w:t>
      </w:r>
      <w:r w:rsidRPr="008E2C04">
        <w:rPr>
          <w:rFonts w:cs="Open Sans"/>
          <w:i/>
          <w:iCs/>
        </w:rPr>
        <w:t xml:space="preserve"> </w:t>
      </w:r>
      <w:r w:rsidRPr="008E2C04">
        <w:rPr>
          <w:rFonts w:cs="Open Sans"/>
        </w:rPr>
        <w:t>(Oxfam Australia, 2010), 6 and 8.</w:t>
      </w:r>
    </w:p>
  </w:endnote>
  <w:endnote w:id="62">
    <w:p w14:paraId="776B3AB0" w14:textId="10482A0B"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Australian Human Rights Commission, </w:t>
      </w:r>
      <w:r w:rsidRPr="008E2C04">
        <w:rPr>
          <w:rFonts w:cs="Open Sans"/>
          <w:i/>
          <w:iCs/>
        </w:rPr>
        <w:t xml:space="preserve">Wiyi Yani U Thangani (Women’s Voices): Securing Our Rights, Securing Our </w:t>
      </w:r>
      <w:r w:rsidRPr="008E2C04">
        <w:rPr>
          <w:rFonts w:cs="Open Sans"/>
          <w:i/>
        </w:rPr>
        <w:t>Future</w:t>
      </w:r>
      <w:r w:rsidRPr="008E2C04">
        <w:rPr>
          <w:rFonts w:cs="Open Sans"/>
          <w:i/>
          <w:iCs/>
        </w:rPr>
        <w:t xml:space="preserve"> </w:t>
      </w:r>
      <w:r w:rsidRPr="008E2C04">
        <w:rPr>
          <w:rFonts w:cs="Open Sans"/>
        </w:rPr>
        <w:t>(Report, 2020) 331-364</w:t>
      </w:r>
      <w:r w:rsidR="00AC6139" w:rsidRPr="008E2C04">
        <w:rPr>
          <w:rFonts w:cs="Open Sans"/>
        </w:rPr>
        <w:t>.</w:t>
      </w:r>
    </w:p>
  </w:endnote>
  <w:endnote w:id="63">
    <w:p w14:paraId="4B93CD5B" w14:textId="77777777" w:rsidR="00E72F65" w:rsidRPr="008E2C04" w:rsidRDefault="00E72F65" w:rsidP="00FE4DD2">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Pr="008E2C04">
        <w:rPr>
          <w:rFonts w:cs="Open Sans"/>
          <w:sz w:val="20"/>
          <w:szCs w:val="20"/>
        </w:rPr>
        <w:tab/>
      </w:r>
      <w:r w:rsidRPr="008E2C04">
        <w:rPr>
          <w:rFonts w:eastAsia="Open Sans" w:cs="Open Sans"/>
          <w:color w:val="000000" w:themeColor="text1"/>
          <w:sz w:val="20"/>
          <w:szCs w:val="20"/>
        </w:rPr>
        <w:t xml:space="preserve">Attracta Mooney and Neil Hume, ‘Rio Tinto investors demand action after Aboriginal cave destruction’, </w:t>
      </w:r>
      <w:r w:rsidRPr="008E2C04">
        <w:rPr>
          <w:rFonts w:eastAsia="Open Sans" w:cs="Open Sans"/>
          <w:i/>
          <w:iCs/>
          <w:color w:val="000000" w:themeColor="text1"/>
          <w:sz w:val="20"/>
          <w:szCs w:val="20"/>
        </w:rPr>
        <w:t xml:space="preserve">Financial Times </w:t>
      </w:r>
      <w:r w:rsidRPr="008E2C04">
        <w:rPr>
          <w:rFonts w:eastAsia="Open Sans" w:cs="Open Sans"/>
          <w:color w:val="000000" w:themeColor="text1"/>
          <w:sz w:val="20"/>
          <w:szCs w:val="20"/>
        </w:rPr>
        <w:t>(online, 22 June 2020) &lt;</w:t>
      </w:r>
      <w:hyperlink r:id="rId23" w:history="1">
        <w:r w:rsidRPr="008E2C04">
          <w:rPr>
            <w:rStyle w:val="Collegamentoipertestuale"/>
            <w:rFonts w:cs="Open Sans"/>
            <w:sz w:val="20"/>
            <w:szCs w:val="20"/>
          </w:rPr>
          <w:t>https://www.ft.com/content/6db79b46-8e46-4e89-8688-97064effbc61</w:t>
        </w:r>
      </w:hyperlink>
      <w:r w:rsidRPr="008E2C04">
        <w:rPr>
          <w:rFonts w:eastAsia="Open Sans" w:cs="Open Sans"/>
          <w:color w:val="000000" w:themeColor="text1"/>
          <w:sz w:val="20"/>
          <w:szCs w:val="20"/>
        </w:rPr>
        <w:t xml:space="preserve">&gt;; Nick Toscano, ‘Investors teamed up to roast Rio over rock shelter blast, warn departures are first step’ </w:t>
      </w:r>
      <w:r w:rsidRPr="008E2C04">
        <w:rPr>
          <w:rFonts w:eastAsia="Open Sans" w:cs="Open Sans"/>
          <w:i/>
          <w:iCs/>
          <w:color w:val="000000" w:themeColor="text1"/>
          <w:sz w:val="20"/>
          <w:szCs w:val="20"/>
        </w:rPr>
        <w:t>The Sydney Morning Herald</w:t>
      </w:r>
      <w:r w:rsidRPr="008E2C04">
        <w:rPr>
          <w:rFonts w:eastAsia="Open Sans" w:cs="Open Sans"/>
          <w:color w:val="000000" w:themeColor="text1"/>
          <w:sz w:val="20"/>
          <w:szCs w:val="20"/>
        </w:rPr>
        <w:t xml:space="preserve"> (online, 15 September 2020) &lt;</w:t>
      </w:r>
      <w:hyperlink r:id="rId24" w:history="1">
        <w:r w:rsidRPr="008E2C04">
          <w:rPr>
            <w:rStyle w:val="Collegamentoipertestuale"/>
            <w:rFonts w:cs="Open Sans"/>
            <w:sz w:val="20"/>
            <w:szCs w:val="20"/>
          </w:rPr>
          <w:t>https://www.smh.com.au/business/companies/investors-teamed-up-to-roast-rio-over-rock-shelter-blast-warn-departures-are-first-step-20200914-p55vhl.html</w:t>
        </w:r>
      </w:hyperlink>
      <w:r w:rsidRPr="008E2C04">
        <w:rPr>
          <w:rFonts w:eastAsia="Open Sans" w:cs="Open Sans"/>
          <w:color w:val="000000" w:themeColor="text1"/>
          <w:sz w:val="20"/>
          <w:szCs w:val="20"/>
        </w:rPr>
        <w:t>&gt;;</w:t>
      </w:r>
      <w:r w:rsidRPr="008E2C04">
        <w:rPr>
          <w:rFonts w:cs="Open Sans"/>
          <w:sz w:val="20"/>
          <w:szCs w:val="20"/>
        </w:rPr>
        <w:t xml:space="preserve"> </w:t>
      </w:r>
      <w:r w:rsidRPr="008E2C04">
        <w:rPr>
          <w:rFonts w:eastAsia="Open Sans" w:cs="Open Sans"/>
          <w:color w:val="000000" w:themeColor="text1"/>
          <w:sz w:val="20"/>
          <w:szCs w:val="20"/>
        </w:rPr>
        <w:t xml:space="preserve">Ben Butler, Lorena Allam and Calla Wahlquist, ‘Rio Tinto CEO and senior executives resign from company after Juukan Gorge debacle’, </w:t>
      </w:r>
      <w:r w:rsidRPr="008E2C04">
        <w:rPr>
          <w:rFonts w:eastAsia="Open Sans" w:cs="Open Sans"/>
          <w:i/>
          <w:iCs/>
          <w:color w:val="000000" w:themeColor="text1"/>
          <w:sz w:val="20"/>
          <w:szCs w:val="20"/>
        </w:rPr>
        <w:t>The Guardian</w:t>
      </w:r>
      <w:r w:rsidRPr="008E2C04">
        <w:rPr>
          <w:rFonts w:eastAsia="Open Sans" w:cs="Open Sans"/>
          <w:color w:val="000000" w:themeColor="text1"/>
          <w:sz w:val="20"/>
          <w:szCs w:val="20"/>
        </w:rPr>
        <w:t xml:space="preserve"> (online, 11 September 2020) &lt;</w:t>
      </w:r>
      <w:hyperlink r:id="rId25" w:history="1">
        <w:r w:rsidRPr="008E2C04">
          <w:rPr>
            <w:rStyle w:val="Collegamentoipertestuale"/>
            <w:rFonts w:cs="Open Sans"/>
            <w:sz w:val="20"/>
            <w:szCs w:val="20"/>
          </w:rPr>
          <w:t>https://www.theguardian.com/business/2020/sep/11/rio-tinto-ceo-senior-executives-resign-juukan-gorge-debacle-caves</w:t>
        </w:r>
      </w:hyperlink>
      <w:r w:rsidRPr="008E2C04">
        <w:rPr>
          <w:rFonts w:eastAsia="Open Sans" w:cs="Open Sans"/>
          <w:color w:val="000000" w:themeColor="text1"/>
          <w:sz w:val="20"/>
          <w:szCs w:val="20"/>
        </w:rPr>
        <w:t>&gt;.</w:t>
      </w:r>
    </w:p>
  </w:endnote>
  <w:endnote w:id="64">
    <w:p w14:paraId="003A0BB5" w14:textId="77777777" w:rsidR="00E72F65" w:rsidRPr="008E2C04" w:rsidRDefault="00E72F65"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t>Parliament of Australia, ‘Parliamentary inquiry into destruction of Indigenous heritage sites’ (Media Release, 18 June 2020) &lt;</w:t>
      </w:r>
      <w:hyperlink r:id="rId26" w:history="1">
        <w:r w:rsidRPr="008E2C04">
          <w:rPr>
            <w:rStyle w:val="Collegamentoipertestuale"/>
            <w:rFonts w:cs="Open Sans"/>
          </w:rPr>
          <w:t>https://www.aph.gov.au/About_Parliament/House_of_Representatives/About_the_House_News/Media_Releases/Parliamentary_inquiry_into_destruction_of_Indigenous_heritage_sites</w:t>
        </w:r>
      </w:hyperlink>
      <w:r w:rsidRPr="008E2C04">
        <w:rPr>
          <w:rFonts w:cs="Open Sans"/>
        </w:rPr>
        <w:t>&gt;.</w:t>
      </w:r>
    </w:p>
  </w:endnote>
  <w:endnote w:id="65">
    <w:p w14:paraId="4DDFC498" w14:textId="77777777" w:rsidR="00E72F65" w:rsidRPr="008E2C04" w:rsidRDefault="00E72F65"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t xml:space="preserve">Joint Standing Committee on Northern Australia, </w:t>
      </w:r>
      <w:r w:rsidRPr="008E2C04">
        <w:rPr>
          <w:rFonts w:cs="Open Sans"/>
          <w:i/>
          <w:iCs/>
        </w:rPr>
        <w:t>Never Again: Inquiry into the destruction of 46,000 year old caves at the Juukan Gorge in the Pilbara region of Western Australia – Interim Report</w:t>
      </w:r>
      <w:r w:rsidRPr="008E2C04">
        <w:rPr>
          <w:rFonts w:cs="Open Sans"/>
        </w:rPr>
        <w:t xml:space="preserve"> (Report, December 2020).</w:t>
      </w:r>
    </w:p>
  </w:endnote>
  <w:endnote w:id="66">
    <w:p w14:paraId="1C85CAA6" w14:textId="77777777" w:rsidR="00E72F65" w:rsidRPr="008E2C04" w:rsidRDefault="00E72F65"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t xml:space="preserve">Joint Standing Committee on Northern Australia, </w:t>
      </w:r>
      <w:r w:rsidRPr="008E2C04">
        <w:rPr>
          <w:rFonts w:cs="Open Sans"/>
          <w:i/>
          <w:iCs/>
        </w:rPr>
        <w:t xml:space="preserve">Never Again: Inquiry into the destruction of 46,000 year old caves at the Juukan Gorge in the Pilbara region of Western Australia – Interim Report </w:t>
      </w:r>
      <w:r w:rsidRPr="008E2C04">
        <w:rPr>
          <w:rFonts w:cs="Open Sans"/>
        </w:rPr>
        <w:t>(Report, December 2020) 7.</w:t>
      </w:r>
    </w:p>
  </w:endnote>
  <w:endnote w:id="67">
    <w:p w14:paraId="4EBECC8E" w14:textId="21663EE1"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See for example, RMIT University, </w:t>
      </w:r>
      <w:r w:rsidRPr="008E2C04">
        <w:rPr>
          <w:rFonts w:cs="Open Sans"/>
          <w:i/>
          <w:iCs/>
        </w:rPr>
        <w:t xml:space="preserve">First Peoples and Land Justice Issues in Australia: Addressing Deficits in Corporate Accountability </w:t>
      </w:r>
      <w:r w:rsidRPr="008E2C04">
        <w:rPr>
          <w:rFonts w:cs="Open Sans"/>
        </w:rPr>
        <w:t>(Report, 17 March 2021) 4</w:t>
      </w:r>
      <w:r w:rsidR="001D047C" w:rsidRPr="008E2C04">
        <w:rPr>
          <w:rFonts w:cs="Open Sans"/>
        </w:rPr>
        <w:t>.</w:t>
      </w:r>
    </w:p>
  </w:endnote>
  <w:endnote w:id="68">
    <w:p w14:paraId="08BA393C" w14:textId="615607F7" w:rsidR="00F83229" w:rsidRPr="008E2C04" w:rsidRDefault="00F83229" w:rsidP="00FE4DD2">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FE4DD2" w:rsidRPr="008E2C04">
        <w:rPr>
          <w:rFonts w:cs="Open Sans"/>
          <w:sz w:val="20"/>
          <w:szCs w:val="20"/>
        </w:rPr>
        <w:tab/>
      </w:r>
      <w:r w:rsidRPr="008E2C04">
        <w:rPr>
          <w:rFonts w:eastAsia="Open Sans" w:cs="Open Sans"/>
          <w:color w:val="000000" w:themeColor="text1"/>
          <w:sz w:val="20"/>
          <w:szCs w:val="20"/>
        </w:rPr>
        <w:t>Australian Human Rights Commission</w:t>
      </w:r>
      <w:r w:rsidRPr="008E2C04">
        <w:rPr>
          <w:rFonts w:eastAsia="Open Sans" w:cs="Open Sans"/>
          <w:i/>
          <w:iCs/>
          <w:color w:val="000000" w:themeColor="text1"/>
          <w:sz w:val="20"/>
          <w:szCs w:val="20"/>
        </w:rPr>
        <w:t>, Social Justice and Native Title Report 2015</w:t>
      </w:r>
      <w:r w:rsidRPr="008E2C04">
        <w:rPr>
          <w:rFonts w:eastAsia="Open Sans" w:cs="Open Sans"/>
          <w:color w:val="000000" w:themeColor="text1"/>
          <w:sz w:val="20"/>
          <w:szCs w:val="20"/>
        </w:rPr>
        <w:t xml:space="preserve"> (Report, 30</w:t>
      </w:r>
      <w:r w:rsidR="00FE4DD2" w:rsidRPr="008E2C04">
        <w:rPr>
          <w:rFonts w:eastAsia="Open Sans" w:cs="Open Sans"/>
          <w:color w:val="000000" w:themeColor="text1"/>
          <w:sz w:val="20"/>
          <w:szCs w:val="20"/>
        </w:rPr>
        <w:t> </w:t>
      </w:r>
      <w:r w:rsidRPr="008E2C04">
        <w:rPr>
          <w:rFonts w:eastAsia="Open Sans" w:cs="Open Sans"/>
          <w:color w:val="000000" w:themeColor="text1"/>
          <w:sz w:val="20"/>
          <w:szCs w:val="20"/>
        </w:rPr>
        <w:t>November 2015) 71 &lt;</w:t>
      </w:r>
      <w:hyperlink r:id="rId27" w:history="1">
        <w:r w:rsidRPr="008E2C04">
          <w:rPr>
            <w:rStyle w:val="Collegamentoipertestuale"/>
            <w:rFonts w:cs="Open Sans"/>
            <w:sz w:val="20"/>
            <w:szCs w:val="20"/>
          </w:rPr>
          <w:t>https://humanrights.gov.au/our-work/aboriginal-and-torres-strait-islander-social-justice/publications/social-justice-and-1</w:t>
        </w:r>
      </w:hyperlink>
      <w:r w:rsidRPr="008E2C04">
        <w:rPr>
          <w:rFonts w:eastAsia="Open Sans" w:cs="Open Sans"/>
          <w:color w:val="000000" w:themeColor="text1"/>
          <w:sz w:val="20"/>
          <w:szCs w:val="20"/>
        </w:rPr>
        <w:t>&gt;; Australian Human Rights Commission</w:t>
      </w:r>
      <w:r w:rsidRPr="008E2C04">
        <w:rPr>
          <w:rFonts w:eastAsia="Open Sans" w:cs="Open Sans"/>
          <w:i/>
          <w:iCs/>
          <w:color w:val="000000" w:themeColor="text1"/>
          <w:sz w:val="20"/>
          <w:szCs w:val="20"/>
        </w:rPr>
        <w:t>, Social Justice and Native Title Report 2016</w:t>
      </w:r>
      <w:r w:rsidRPr="008E2C04">
        <w:rPr>
          <w:rFonts w:eastAsia="Open Sans" w:cs="Open Sans"/>
          <w:color w:val="000000" w:themeColor="text1"/>
          <w:sz w:val="20"/>
          <w:szCs w:val="20"/>
        </w:rPr>
        <w:t xml:space="preserve"> (Report, 29 November 2016) 135 &lt;</w:t>
      </w:r>
      <w:hyperlink r:id="rId28" w:history="1">
        <w:r w:rsidRPr="008E2C04">
          <w:rPr>
            <w:rStyle w:val="Collegamentoipertestuale"/>
            <w:rFonts w:cs="Open Sans"/>
            <w:sz w:val="20"/>
            <w:szCs w:val="20"/>
          </w:rPr>
          <w:t>https://humanrights.gov.au/our-work/aboriginal-and-torres-strait-islander-social-justice/publications/social-justice-and-2</w:t>
        </w:r>
      </w:hyperlink>
      <w:r w:rsidRPr="008E2C04">
        <w:rPr>
          <w:rFonts w:eastAsia="Open Sans" w:cs="Open Sans"/>
          <w:color w:val="000000" w:themeColor="text1"/>
          <w:sz w:val="20"/>
          <w:szCs w:val="20"/>
        </w:rPr>
        <w:t>&gt;.</w:t>
      </w:r>
    </w:p>
  </w:endnote>
  <w:endnote w:id="69">
    <w:p w14:paraId="6B325782" w14:textId="7AA95EE7"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Committee on the Elimination of Racial Discrimination (CERD), </w:t>
      </w:r>
      <w:r w:rsidRPr="008E2C04">
        <w:rPr>
          <w:rFonts w:cs="Open Sans"/>
          <w:i/>
          <w:iCs/>
        </w:rPr>
        <w:t>Concluding observations on the eighteenth to twentieth periodic reports of Australia</w:t>
      </w:r>
      <w:r w:rsidRPr="008E2C04">
        <w:rPr>
          <w:rFonts w:cs="Open Sans"/>
        </w:rPr>
        <w:t>, UN Doc CERD/C/AUS.CO.18-20 (26</w:t>
      </w:r>
      <w:r w:rsidR="00FE4DD2" w:rsidRPr="008E2C04">
        <w:rPr>
          <w:rFonts w:cs="Open Sans"/>
        </w:rPr>
        <w:t> </w:t>
      </w:r>
      <w:r w:rsidRPr="008E2C04">
        <w:rPr>
          <w:rFonts w:cs="Open Sans"/>
        </w:rPr>
        <w:t>December 2017)</w:t>
      </w:r>
      <w:r w:rsidR="004D50F5" w:rsidRPr="008E2C04">
        <w:rPr>
          <w:rFonts w:cs="Open Sans"/>
        </w:rPr>
        <w:t>.</w:t>
      </w:r>
    </w:p>
  </w:endnote>
  <w:endnote w:id="70">
    <w:p w14:paraId="05541695" w14:textId="4EAAC2EC" w:rsidR="00F83229" w:rsidRPr="008E2C04" w:rsidRDefault="00F83229" w:rsidP="00FE4D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For more information on the history of the Native Title Act see Australian Human Rights Commission, </w:t>
      </w:r>
      <w:r w:rsidRPr="008E2C04">
        <w:rPr>
          <w:rFonts w:cs="Open Sans"/>
          <w:i/>
          <w:iCs/>
        </w:rPr>
        <w:t>Wiyi Yani U Thangani (Women’s Voices): Securing Our Rights, Securing Our Future</w:t>
      </w:r>
      <w:r w:rsidRPr="008E2C04">
        <w:rPr>
          <w:rFonts w:cs="Open Sans"/>
        </w:rPr>
        <w:t xml:space="preserve"> (Report, 10 December 2020) 350</w:t>
      </w:r>
      <w:r w:rsidR="004D50F5" w:rsidRPr="008E2C04">
        <w:rPr>
          <w:rFonts w:cs="Open Sans"/>
        </w:rPr>
        <w:t>.</w:t>
      </w:r>
    </w:p>
  </w:endnote>
  <w:endnote w:id="71">
    <w:p w14:paraId="05F30B74" w14:textId="32B2992C" w:rsidR="00F83229" w:rsidRPr="008E2C04" w:rsidRDefault="00F83229" w:rsidP="00AB51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RMIT University, </w:t>
      </w:r>
      <w:r w:rsidRPr="008E2C04">
        <w:rPr>
          <w:rFonts w:cs="Open Sans"/>
          <w:i/>
          <w:iCs/>
        </w:rPr>
        <w:t xml:space="preserve">First Peoples and Land Justice Issues in Australia: Addressing Deficits in Corporate Accountability </w:t>
      </w:r>
      <w:r w:rsidRPr="008E2C04">
        <w:rPr>
          <w:rFonts w:cs="Open Sans"/>
        </w:rPr>
        <w:t xml:space="preserve">(Report, 17 March 2021); Australian Human Rights Commission, </w:t>
      </w:r>
      <w:r w:rsidRPr="008E2C04">
        <w:rPr>
          <w:rFonts w:cs="Open Sans"/>
          <w:i/>
          <w:iCs/>
        </w:rPr>
        <w:t>Wiyi Yani U Thangani (Women’s Voices): Securing Our Rights, Securing Our Future</w:t>
      </w:r>
      <w:r w:rsidRPr="008E2C04">
        <w:rPr>
          <w:rFonts w:cs="Open Sans"/>
        </w:rPr>
        <w:t xml:space="preserve"> (Report, 10</w:t>
      </w:r>
      <w:r w:rsidR="000B7120" w:rsidRPr="008E2C04">
        <w:rPr>
          <w:rFonts w:cs="Open Sans"/>
        </w:rPr>
        <w:t> </w:t>
      </w:r>
      <w:r w:rsidRPr="008E2C04">
        <w:rPr>
          <w:rFonts w:cs="Open Sans"/>
        </w:rPr>
        <w:t xml:space="preserve">December 2020); Australian Law Reform Commission, </w:t>
      </w:r>
      <w:r w:rsidRPr="008E2C04">
        <w:rPr>
          <w:rFonts w:cs="Open Sans"/>
          <w:i/>
          <w:iCs/>
        </w:rPr>
        <w:t>Connection to Country: Review of the Native Title Act 1993</w:t>
      </w:r>
      <w:r w:rsidRPr="008E2C04">
        <w:rPr>
          <w:rFonts w:cs="Open Sans"/>
        </w:rPr>
        <w:t xml:space="preserve"> (ALRC Report 126, June 2015); Australian Human Rights Commission, </w:t>
      </w:r>
      <w:r w:rsidRPr="008E2C04">
        <w:rPr>
          <w:rFonts w:cs="Open Sans"/>
          <w:i/>
        </w:rPr>
        <w:t xml:space="preserve">Exposure Draft Native Title Legislation Amendment Bill 2018 </w:t>
      </w:r>
      <w:r w:rsidR="00CF082C" w:rsidRPr="008E2C04">
        <w:rPr>
          <w:rFonts w:cs="Open Sans"/>
          <w:i/>
          <w:iCs/>
        </w:rPr>
        <w:t>–</w:t>
      </w:r>
      <w:r w:rsidRPr="008E2C04">
        <w:rPr>
          <w:rFonts w:cs="Open Sans"/>
          <w:i/>
          <w:iCs/>
        </w:rPr>
        <w:t xml:space="preserve"> Submission to Attorney General’s Department </w:t>
      </w:r>
      <w:r w:rsidRPr="008E2C04">
        <w:rPr>
          <w:rFonts w:cs="Open Sans"/>
        </w:rPr>
        <w:t xml:space="preserve">(Submission, 31 January 2019) </w:t>
      </w:r>
      <w:r w:rsidRPr="008E2C04">
        <w:rPr>
          <w:rFonts w:eastAsia="Open Sans" w:cs="Open Sans"/>
          <w:color w:val="000000" w:themeColor="text1"/>
        </w:rPr>
        <w:t>&lt;</w:t>
      </w:r>
      <w:hyperlink r:id="rId29" w:history="1">
        <w:r w:rsidRPr="008E2C04">
          <w:rPr>
            <w:rStyle w:val="Collegamentoipertestuale"/>
            <w:rFonts w:eastAsia="Open Sans" w:cs="Open Sans"/>
          </w:rPr>
          <w:t>https://www.ag.gov.au/sites/default/files/2020-05/Australian-Human-Rights-Commission.PDF</w:t>
        </w:r>
      </w:hyperlink>
      <w:r w:rsidRPr="008E2C04">
        <w:rPr>
          <w:rFonts w:eastAsia="Open Sans" w:cs="Open Sans"/>
          <w:color w:val="000000" w:themeColor="text1"/>
        </w:rPr>
        <w:t>&gt;</w:t>
      </w:r>
      <w:r w:rsidR="009C37CE" w:rsidRPr="008E2C04">
        <w:rPr>
          <w:rFonts w:cs="Open Sans"/>
        </w:rPr>
        <w:t>.</w:t>
      </w:r>
    </w:p>
  </w:endnote>
  <w:endnote w:id="72">
    <w:p w14:paraId="580B12E4" w14:textId="3B8D5DF4"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Victoria Tauli Corpuz, </w:t>
      </w:r>
      <w:r w:rsidRPr="008E2C04">
        <w:rPr>
          <w:rFonts w:cs="Open Sans"/>
          <w:i/>
          <w:iCs/>
        </w:rPr>
        <w:t xml:space="preserve">Report of the Special Rapporteur on the rights of indigenous peoples on her visit to Australia, </w:t>
      </w:r>
      <w:r w:rsidRPr="008E2C04">
        <w:rPr>
          <w:rFonts w:cs="Open Sans"/>
        </w:rPr>
        <w:t>UN Doc A/HRC/36/46/Add.2 (8 August 2017)</w:t>
      </w:r>
      <w:r w:rsidR="00F75C85" w:rsidRPr="008E2C04">
        <w:rPr>
          <w:rFonts w:cs="Open Sans"/>
        </w:rPr>
        <w:t xml:space="preserve">; </w:t>
      </w:r>
      <w:r w:rsidR="00F75C85" w:rsidRPr="008E2C04">
        <w:rPr>
          <w:rStyle w:val="Collegamentoipertestuale"/>
          <w:rFonts w:cs="Open Sans"/>
          <w:color w:val="auto"/>
        </w:rPr>
        <w:t xml:space="preserve">Australian Law Reform Commission, </w:t>
      </w:r>
      <w:r w:rsidR="00F75C85" w:rsidRPr="008E2C04">
        <w:rPr>
          <w:rStyle w:val="Collegamentoipertestuale"/>
          <w:rFonts w:cs="Open Sans"/>
          <w:i/>
          <w:color w:val="auto"/>
        </w:rPr>
        <w:t>Connection to Country: Review of the Native Title Act 1993 (Cth) ALRC Report 126</w:t>
      </w:r>
      <w:r w:rsidR="00F75C85" w:rsidRPr="008E2C04">
        <w:rPr>
          <w:rStyle w:val="Collegamentoipertestuale"/>
          <w:rFonts w:cs="Open Sans"/>
          <w:color w:val="auto"/>
        </w:rPr>
        <w:t xml:space="preserve"> (Report, 2015) </w:t>
      </w:r>
      <w:r w:rsidR="00F75C85" w:rsidRPr="008E2C04">
        <w:t>&lt;</w:t>
      </w:r>
      <w:r w:rsidR="00F75C85" w:rsidRPr="008E2C04">
        <w:rPr>
          <w:rStyle w:val="Collegamentoipertestuale"/>
          <w:rFonts w:cs="Open Sans"/>
        </w:rPr>
        <w:t>https://www.alrc.gov.au/news/alrc-recommendations-for-reform-of-the-native-title-act/</w:t>
      </w:r>
      <w:r w:rsidR="00F75C85" w:rsidRPr="008E2C04">
        <w:t>&gt;</w:t>
      </w:r>
      <w:r w:rsidR="009C37CE" w:rsidRPr="008E2C04">
        <w:t>.</w:t>
      </w:r>
    </w:p>
  </w:endnote>
  <w:endnote w:id="73">
    <w:p w14:paraId="3BE0A60C" w14:textId="395A319B" w:rsidR="00F83229" w:rsidRPr="008E2C04" w:rsidRDefault="00F83229" w:rsidP="00AB51D2">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Australian Human Rights Commission, </w:t>
      </w:r>
      <w:r w:rsidRPr="008E2C04">
        <w:rPr>
          <w:rFonts w:cs="Open Sans"/>
          <w:i/>
          <w:iCs/>
        </w:rPr>
        <w:t xml:space="preserve">Wiyi Yani U Thangani (Women’s Voices): Securing Our Rights, Securing Our Future </w:t>
      </w:r>
      <w:r w:rsidRPr="008E2C04">
        <w:rPr>
          <w:rFonts w:cs="Open Sans"/>
        </w:rPr>
        <w:t>(Report, 10 December 2020), 332;</w:t>
      </w:r>
      <w:r w:rsidRPr="008E2C04">
        <w:rPr>
          <w:rFonts w:eastAsia="Open Sans" w:cs="Open Sans"/>
          <w:color w:val="000000" w:themeColor="text1"/>
        </w:rPr>
        <w:t xml:space="preserve"> Australian Human Rights Commission, </w:t>
      </w:r>
      <w:r w:rsidRPr="008E2C04">
        <w:rPr>
          <w:rFonts w:eastAsia="Open Sans" w:cs="Open Sans"/>
          <w:i/>
          <w:iCs/>
          <w:color w:val="000000" w:themeColor="text1"/>
        </w:rPr>
        <w:t xml:space="preserve">Native Title Report 2011 </w:t>
      </w:r>
      <w:r w:rsidRPr="008E2C04">
        <w:rPr>
          <w:rFonts w:eastAsia="Open Sans" w:cs="Open Sans"/>
          <w:color w:val="000000" w:themeColor="text1"/>
        </w:rPr>
        <w:t>(Report, 28 October 2011) 74-115 &lt;</w:t>
      </w:r>
      <w:hyperlink r:id="rId30" w:history="1">
        <w:r w:rsidRPr="008E2C04">
          <w:rPr>
            <w:rStyle w:val="Collegamentoipertestuale"/>
            <w:rFonts w:cs="Open Sans"/>
          </w:rPr>
          <w:t>https://humanrights.gov.au/our-work/aboriginal-and-torres-strait-islander-social-justice/publications/native-title-report-2011</w:t>
        </w:r>
      </w:hyperlink>
      <w:r w:rsidR="00862E38" w:rsidRPr="008E2C04">
        <w:t>&gt;</w:t>
      </w:r>
      <w:r w:rsidR="00735600" w:rsidRPr="008E2C04">
        <w:t>.</w:t>
      </w:r>
    </w:p>
  </w:endnote>
  <w:endnote w:id="74">
    <w:p w14:paraId="344EDF72" w14:textId="4CD9CAE4"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Reconciliation Australia, ‘Statement on Telstra’s Reconciliation Action Plan’ (Media Release, 30</w:t>
      </w:r>
      <w:r w:rsidR="00FE4DD2" w:rsidRPr="008E2C04">
        <w:rPr>
          <w:rFonts w:cs="Open Sans"/>
        </w:rPr>
        <w:t> </w:t>
      </w:r>
      <w:r w:rsidRPr="008E2C04">
        <w:rPr>
          <w:rFonts w:cs="Open Sans"/>
        </w:rPr>
        <w:t>March 2021) &lt;</w:t>
      </w:r>
      <w:hyperlink r:id="rId31" w:history="1">
        <w:r w:rsidRPr="008E2C04">
          <w:rPr>
            <w:rStyle w:val="Collegamentoipertestuale"/>
            <w:rFonts w:cs="Open Sans"/>
          </w:rPr>
          <w:t>https://www.reconciliation.org.au/statement-on-telstras-reconciliation-action-plan/</w:t>
        </w:r>
      </w:hyperlink>
      <w:r w:rsidRPr="008E2C04">
        <w:rPr>
          <w:rFonts w:cs="Open Sans"/>
        </w:rPr>
        <w:t>&gt;; Reconciliation Australia, ‘Statement on Rio Tino’ (Media Release, 9 June 2020) &lt;</w:t>
      </w:r>
      <w:hyperlink r:id="rId32" w:history="1">
        <w:r w:rsidRPr="008E2C04">
          <w:rPr>
            <w:rStyle w:val="Collegamentoipertestuale"/>
            <w:rFonts w:cs="Open Sans"/>
          </w:rPr>
          <w:t>https://www.reconciliation.org.au/statement-on-rio-tinto/</w:t>
        </w:r>
      </w:hyperlink>
      <w:r w:rsidRPr="008E2C04">
        <w:rPr>
          <w:rFonts w:cs="Open Sans"/>
        </w:rPr>
        <w:t>&gt;</w:t>
      </w:r>
      <w:r w:rsidR="00735600" w:rsidRPr="008E2C04">
        <w:rPr>
          <w:rFonts w:cs="Open Sans"/>
        </w:rPr>
        <w:t>.</w:t>
      </w:r>
    </w:p>
  </w:endnote>
  <w:endnote w:id="75">
    <w:p w14:paraId="50DEDE06" w14:textId="72A679F7"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lang w:val="en-US"/>
        </w:rPr>
        <w:t>For example, the Responsible Invest</w:t>
      </w:r>
      <w:r w:rsidR="00045D6A" w:rsidRPr="008E2C04">
        <w:rPr>
          <w:rFonts w:cs="Open Sans"/>
          <w:lang w:val="en-US"/>
        </w:rPr>
        <w:t>ment</w:t>
      </w:r>
      <w:r w:rsidRPr="008E2C04">
        <w:rPr>
          <w:rFonts w:cs="Open Sans"/>
          <w:lang w:val="en-US"/>
        </w:rPr>
        <w:t xml:space="preserve"> Association of Australasia (RIAA) has established a</w:t>
      </w:r>
      <w:r w:rsidR="0073191A" w:rsidRPr="008E2C04">
        <w:rPr>
          <w:rFonts w:cs="Open Sans"/>
          <w:lang w:val="en-US"/>
        </w:rPr>
        <w:t> </w:t>
      </w:r>
      <w:r w:rsidRPr="008E2C04">
        <w:rPr>
          <w:rFonts w:cs="Open Sans"/>
          <w:lang w:val="en-US"/>
        </w:rPr>
        <w:t>First Nations Peoples’ Rights Working Group, see Min Wah Voon, ‘The ‘Long Work’ Ahead – building the knowledge and capacity of investors on First Nations people’s rights’,</w:t>
      </w:r>
      <w:r w:rsidRPr="008E2C04">
        <w:rPr>
          <w:rFonts w:cs="Open Sans"/>
          <w:i/>
          <w:iCs/>
          <w:lang w:val="en-US"/>
        </w:rPr>
        <w:t xml:space="preserve"> Responsible Investment Association Australia </w:t>
      </w:r>
      <w:r w:rsidRPr="008E2C04">
        <w:rPr>
          <w:rFonts w:cs="Open Sans"/>
          <w:lang w:val="en-US"/>
        </w:rPr>
        <w:t>(Blog Post, 23 June 2021) &lt;</w:t>
      </w:r>
      <w:hyperlink r:id="rId33" w:history="1">
        <w:r w:rsidRPr="008E2C04">
          <w:rPr>
            <w:rStyle w:val="Collegamentoipertestuale"/>
            <w:rFonts w:cs="Open Sans"/>
            <w:lang w:val="en-US"/>
          </w:rPr>
          <w:t>https://responsibleinvestment.org/long-work-ahead-building-knowledge-and-capacity-of-investors-on-first-nations-peoples-rights/</w:t>
        </w:r>
      </w:hyperlink>
      <w:r w:rsidRPr="008E2C04">
        <w:rPr>
          <w:rFonts w:cs="Open Sans"/>
          <w:lang w:val="en-US"/>
        </w:rPr>
        <w:t>&gt;</w:t>
      </w:r>
      <w:r w:rsidR="00735600" w:rsidRPr="008E2C04">
        <w:rPr>
          <w:rFonts w:cs="Open Sans"/>
          <w:lang w:val="en-US"/>
        </w:rPr>
        <w:t>.</w:t>
      </w:r>
    </w:p>
  </w:endnote>
  <w:endnote w:id="76">
    <w:p w14:paraId="10F85C35" w14:textId="25EF9718"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FE4DD2" w:rsidRPr="008E2C04">
        <w:rPr>
          <w:rFonts w:cs="Open Sans"/>
        </w:rPr>
        <w:tab/>
      </w:r>
      <w:r w:rsidRPr="008E2C04">
        <w:rPr>
          <w:rFonts w:cs="Open Sans"/>
        </w:rPr>
        <w:t xml:space="preserve">Nick Toscano, ‘BHP, First Nations leaders strike ‘eleventh hour’ heritage deal before AGM’, </w:t>
      </w:r>
      <w:r w:rsidRPr="008E2C04">
        <w:rPr>
          <w:rFonts w:cs="Open Sans"/>
          <w:i/>
          <w:iCs/>
        </w:rPr>
        <w:t>The Sydney Morning Herald</w:t>
      </w:r>
      <w:r w:rsidRPr="008E2C04">
        <w:rPr>
          <w:rFonts w:cs="Open Sans"/>
        </w:rPr>
        <w:t xml:space="preserve"> (online, 13 October 2020) &lt;</w:t>
      </w:r>
      <w:hyperlink r:id="rId34" w:history="1">
        <w:r w:rsidRPr="008E2C04">
          <w:rPr>
            <w:rStyle w:val="Collegamentoipertestuale"/>
            <w:rFonts w:cs="Open Sans"/>
          </w:rPr>
          <w:t>https://www.smh.com.au/business/companies/bhp-first-nations-leaders-strike-eleventh-hour-heritage-deal-before-agm-20201013-p564oh.html</w:t>
        </w:r>
      </w:hyperlink>
      <w:r w:rsidRPr="008E2C04">
        <w:rPr>
          <w:rFonts w:cs="Open Sans"/>
        </w:rPr>
        <w:t>&gt;</w:t>
      </w:r>
      <w:r w:rsidR="00C06296" w:rsidRPr="008E2C04">
        <w:rPr>
          <w:rFonts w:cs="Open Sans"/>
        </w:rPr>
        <w:t>.</w:t>
      </w:r>
    </w:p>
  </w:endnote>
  <w:endnote w:id="77">
    <w:p w14:paraId="1E594C8A" w14:textId="1150E772"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73191A" w:rsidRPr="008E2C04">
        <w:rPr>
          <w:rFonts w:cs="Open Sans"/>
        </w:rPr>
        <w:tab/>
      </w:r>
      <w:r w:rsidRPr="008E2C04">
        <w:rPr>
          <w:rFonts w:cs="Open Sans"/>
        </w:rPr>
        <w:t>BHP, ‘Australian organisations unite to support Uluru Statement from the Heart’</w:t>
      </w:r>
      <w:r w:rsidRPr="008E2C04">
        <w:rPr>
          <w:rFonts w:cs="Open Sans"/>
          <w:i/>
          <w:iCs/>
        </w:rPr>
        <w:t xml:space="preserve"> </w:t>
      </w:r>
      <w:r w:rsidRPr="008E2C04">
        <w:rPr>
          <w:rFonts w:cs="Open Sans"/>
        </w:rPr>
        <w:t>(News Release, 29 May 2019) &lt;</w:t>
      </w:r>
      <w:hyperlink r:id="rId35" w:history="1">
        <w:r w:rsidRPr="008E2C04">
          <w:rPr>
            <w:rStyle w:val="Collegamentoipertestuale"/>
            <w:rFonts w:cs="Open Sans"/>
          </w:rPr>
          <w:t>https://www.bhp.com/media-and-insights/news-releases/2019/05/australian-organisations-unite-to-support-uluru-statement-from-the-heart/</w:t>
        </w:r>
      </w:hyperlink>
      <w:r w:rsidRPr="008E2C04">
        <w:rPr>
          <w:rFonts w:cs="Open Sans"/>
        </w:rPr>
        <w:t>&gt;</w:t>
      </w:r>
      <w:r w:rsidR="00BC4ABB" w:rsidRPr="008E2C04">
        <w:rPr>
          <w:rFonts w:cs="Open Sans"/>
        </w:rPr>
        <w:t>.</w:t>
      </w:r>
    </w:p>
  </w:endnote>
  <w:endnote w:id="78">
    <w:p w14:paraId="22F6106F" w14:textId="67CBCB44"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191A" w:rsidRPr="008E2C04">
        <w:rPr>
          <w:rFonts w:cs="Open Sans"/>
        </w:rPr>
        <w:tab/>
      </w:r>
      <w:r w:rsidRPr="008E2C04">
        <w:rPr>
          <w:rFonts w:cs="Open Sans"/>
        </w:rPr>
        <w:t xml:space="preserve">Australian Human Rights Commission, </w:t>
      </w:r>
      <w:r w:rsidRPr="008E2C04">
        <w:rPr>
          <w:rFonts w:cs="Open Sans"/>
          <w:i/>
          <w:iCs/>
        </w:rPr>
        <w:t>AIATSIS Summit Keynote Address: Truth for change – Reckoning with our past and transforming our nation</w:t>
      </w:r>
      <w:r w:rsidRPr="008E2C04">
        <w:rPr>
          <w:rFonts w:cs="Open Sans"/>
        </w:rPr>
        <w:t xml:space="preserve"> (Speech, 1 June 2021) &lt;</w:t>
      </w:r>
      <w:hyperlink r:id="rId36" w:history="1">
        <w:r w:rsidRPr="008E2C04">
          <w:rPr>
            <w:rStyle w:val="Collegamentoipertestuale"/>
            <w:rFonts w:cs="Open Sans"/>
          </w:rPr>
          <w:t>https://humanrights.gov.au/about/news/speeches/aiatsis-summit-keynote-address-truth-change-reckoning-our-past-and-transforming</w:t>
        </w:r>
      </w:hyperlink>
      <w:r w:rsidRPr="008E2C04">
        <w:t>&gt;</w:t>
      </w:r>
      <w:r w:rsidR="00BC4ABB" w:rsidRPr="008E2C04">
        <w:t>.</w:t>
      </w:r>
    </w:p>
  </w:endnote>
  <w:endnote w:id="79">
    <w:p w14:paraId="1239EEBB" w14:textId="7B9F9E50"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191A" w:rsidRPr="008E2C04">
        <w:rPr>
          <w:rFonts w:cs="Open Sans"/>
        </w:rPr>
        <w:tab/>
      </w:r>
      <w:r w:rsidRPr="008E2C04">
        <w:rPr>
          <w:rFonts w:cs="Open Sans"/>
        </w:rPr>
        <w:t xml:space="preserve">Global Compact Network Australia, KPMG Australia and University of Technology Sydney, </w:t>
      </w:r>
      <w:r w:rsidRPr="008E2C04">
        <w:rPr>
          <w:rFonts w:cs="Open Sans"/>
          <w:i/>
          <w:iCs/>
        </w:rPr>
        <w:t>The Australian Business Guide to Implementing the UN Declaration on the Rights of Indigenous Peoples</w:t>
      </w:r>
      <w:r w:rsidRPr="008E2C04">
        <w:rPr>
          <w:rFonts w:cs="Open Sans"/>
        </w:rPr>
        <w:t xml:space="preserve"> (Report, November 2020)</w:t>
      </w:r>
      <w:r w:rsidR="0073191A" w:rsidRPr="008E2C04">
        <w:rPr>
          <w:rFonts w:cs="Open Sans"/>
        </w:rPr>
        <w:t>.</w:t>
      </w:r>
    </w:p>
  </w:endnote>
  <w:endnote w:id="80">
    <w:p w14:paraId="73F48FE4" w14:textId="235FC7C4" w:rsidR="00F83229" w:rsidRPr="008E2C04" w:rsidRDefault="00F83229" w:rsidP="00DD3336">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191A"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 xml:space="preserve">Frequently Asked Questions on Human Rights and Climate Change, Fact Sheet No. 38 </w:t>
      </w:r>
      <w:r w:rsidRPr="008E2C04">
        <w:rPr>
          <w:rFonts w:cs="Open Sans"/>
          <w:lang w:val="en-GB"/>
        </w:rPr>
        <w:t>(Fact Sheet, 2021) 1</w:t>
      </w:r>
      <w:r w:rsidR="000B7120" w:rsidRPr="008E2C04">
        <w:rPr>
          <w:rFonts w:cs="Open Sans"/>
          <w:lang w:val="en-GB"/>
        </w:rPr>
        <w:t xml:space="preserve"> </w:t>
      </w:r>
      <w:r w:rsidR="0073191A" w:rsidRPr="008E2C04">
        <w:rPr>
          <w:rFonts w:cs="Open Sans"/>
          <w:lang w:val="en-GB"/>
        </w:rPr>
        <w:t>&lt;</w:t>
      </w:r>
      <w:hyperlink r:id="rId37" w:history="1">
        <w:r w:rsidR="0073191A" w:rsidRPr="008E2C04">
          <w:rPr>
            <w:rStyle w:val="Collegamentoipertestuale"/>
            <w:rFonts w:cs="Open Sans"/>
            <w:lang w:val="en-GB"/>
          </w:rPr>
          <w:t>https://www.ohchr.org/Documents/Publications/FSheet38_FAQ_HR_CC_EN.pdf</w:t>
        </w:r>
      </w:hyperlink>
      <w:r w:rsidR="0073191A" w:rsidRPr="008E2C04">
        <w:rPr>
          <w:rFonts w:cs="Open Sans"/>
          <w:lang w:val="en-GB"/>
        </w:rPr>
        <w:t>&gt;</w:t>
      </w:r>
      <w:r w:rsidRPr="008E2C04">
        <w:t>;</w:t>
      </w:r>
      <w:r w:rsidR="00AB51D2" w:rsidRPr="008E2C04">
        <w:rPr>
          <w:rStyle w:val="Collegamentoipertestuale"/>
          <w:rFonts w:cs="Open Sans"/>
        </w:rPr>
        <w:t xml:space="preserve"> </w:t>
      </w:r>
      <w:r w:rsidRPr="008E2C04">
        <w:rPr>
          <w:rFonts w:eastAsia="Open Sans" w:cs="Open Sans"/>
        </w:rPr>
        <w:t xml:space="preserve">Intergovernmental Panel on Climate Change, Climate Change 2021: </w:t>
      </w:r>
      <w:r w:rsidRPr="008E2C04">
        <w:rPr>
          <w:rFonts w:eastAsia="Open Sans" w:cs="Open Sans"/>
          <w:i/>
          <w:iCs/>
        </w:rPr>
        <w:t xml:space="preserve">The Physical Science Basis </w:t>
      </w:r>
      <w:r w:rsidR="00CF082C" w:rsidRPr="008E2C04">
        <w:rPr>
          <w:rFonts w:eastAsia="Open Sans" w:cs="Open Sans"/>
        </w:rPr>
        <w:t>–</w:t>
      </w:r>
      <w:r w:rsidRPr="008E2C04">
        <w:rPr>
          <w:rFonts w:eastAsia="Open Sans" w:cs="Open Sans"/>
        </w:rPr>
        <w:t xml:space="preserve"> Summary for Policymakers</w:t>
      </w:r>
      <w:r w:rsidRPr="008E2C04">
        <w:rPr>
          <w:rFonts w:eastAsia="Open Sans" w:cs="Open Sans"/>
          <w:i/>
          <w:iCs/>
        </w:rPr>
        <w:t xml:space="preserve"> </w:t>
      </w:r>
      <w:r w:rsidRPr="008E2C04">
        <w:rPr>
          <w:rFonts w:eastAsia="Open Sans" w:cs="Open Sans"/>
        </w:rPr>
        <w:t xml:space="preserve">(Report IPCC AR6 WGI, 2021) </w:t>
      </w:r>
      <w:r w:rsidRPr="008E2C04">
        <w:rPr>
          <w:rFonts w:cs="Open Sans"/>
        </w:rPr>
        <w:t>[A.1], [A.2.4], [A.3]</w:t>
      </w:r>
      <w:r w:rsidR="00F03D52" w:rsidRPr="008E2C04">
        <w:rPr>
          <w:rFonts w:cs="Open Sans"/>
        </w:rPr>
        <w:t xml:space="preserve"> </w:t>
      </w:r>
      <w:r w:rsidR="0073191A" w:rsidRPr="008E2C04">
        <w:rPr>
          <w:rFonts w:cs="Open Sans"/>
        </w:rPr>
        <w:t>&lt;</w:t>
      </w:r>
      <w:hyperlink r:id="rId38" w:history="1">
        <w:r w:rsidR="0073191A" w:rsidRPr="008E2C04">
          <w:rPr>
            <w:rStyle w:val="Collegamentoipertestuale"/>
            <w:rFonts w:cs="Open Sans"/>
          </w:rPr>
          <w:t>https://www.ipcc.ch/report/ar6/wg1/downloads/report/IPCC_AR6_WGI_SPM.pdf</w:t>
        </w:r>
      </w:hyperlink>
      <w:r w:rsidR="0073191A" w:rsidRPr="008E2C04">
        <w:rPr>
          <w:rFonts w:cs="Open Sans"/>
        </w:rPr>
        <w:t>&gt;.</w:t>
      </w:r>
    </w:p>
  </w:endnote>
  <w:endnote w:id="81">
    <w:p w14:paraId="084100D0" w14:textId="31FF56EC" w:rsidR="00F83229" w:rsidRPr="008E2C04" w:rsidRDefault="00F83229" w:rsidP="00DD3336">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3191A" w:rsidRPr="008E2C04">
        <w:rPr>
          <w:rFonts w:cs="Open Sans"/>
        </w:rPr>
        <w:tab/>
      </w:r>
      <w:r w:rsidRPr="008E2C04">
        <w:rPr>
          <w:rFonts w:eastAsia="Open Sans" w:cs="Open Sans"/>
        </w:rPr>
        <w:t xml:space="preserve">Intergovernmental Panel on Climate Change, </w:t>
      </w:r>
      <w:r w:rsidRPr="008E2C04">
        <w:rPr>
          <w:rFonts w:eastAsia="Open Sans" w:cs="Open Sans"/>
          <w:i/>
          <w:iCs/>
        </w:rPr>
        <w:t xml:space="preserve">Climate Change 2021: The Physical Science Basis </w:t>
      </w:r>
      <w:r w:rsidR="00CF082C" w:rsidRPr="008E2C04">
        <w:rPr>
          <w:rFonts w:eastAsia="Open Sans" w:cs="Open Sans"/>
          <w:i/>
          <w:iCs/>
        </w:rPr>
        <w:t>–</w:t>
      </w:r>
      <w:r w:rsidRPr="008E2C04">
        <w:rPr>
          <w:rFonts w:eastAsia="Open Sans" w:cs="Open Sans"/>
          <w:i/>
          <w:iCs/>
        </w:rPr>
        <w:t xml:space="preserve"> Summary for Policymakers </w:t>
      </w:r>
      <w:r w:rsidRPr="008E2C04">
        <w:rPr>
          <w:rFonts w:eastAsia="Open Sans" w:cs="Open Sans"/>
        </w:rPr>
        <w:t>(Report IPCC AR6 WGI, 2021) [B.2]</w:t>
      </w:r>
      <w:r w:rsidR="00E659AD" w:rsidRPr="008E2C04">
        <w:rPr>
          <w:rFonts w:eastAsia="Open Sans" w:cs="Open Sans"/>
        </w:rPr>
        <w:t>.</w:t>
      </w:r>
    </w:p>
  </w:endnote>
  <w:endnote w:id="82">
    <w:p w14:paraId="74D697AA" w14:textId="7B1254CD" w:rsidR="00F83229" w:rsidRPr="008E2C04" w:rsidRDefault="00F83229" w:rsidP="00DD3336">
      <w:pPr>
        <w:spacing w:before="0" w:after="0"/>
        <w:ind w:left="454" w:hanging="454"/>
        <w:contextualSpacing/>
        <w:rPr>
          <w:rFonts w:cs="Open Sans"/>
          <w:sz w:val="20"/>
          <w:szCs w:val="20"/>
        </w:rPr>
      </w:pPr>
      <w:r w:rsidRPr="008E2C04">
        <w:rPr>
          <w:rStyle w:val="Rimandonotadichiusura"/>
          <w:rFonts w:cs="Open Sans"/>
          <w:szCs w:val="20"/>
        </w:rPr>
        <w:endnoteRef/>
      </w:r>
      <w:r w:rsidR="0073191A" w:rsidRPr="008E2C04">
        <w:rPr>
          <w:rFonts w:cs="Open Sans"/>
          <w:sz w:val="20"/>
          <w:szCs w:val="20"/>
        </w:rPr>
        <w:t xml:space="preserve"> </w:t>
      </w:r>
      <w:r w:rsidR="0073191A" w:rsidRPr="008E2C04">
        <w:rPr>
          <w:rFonts w:cs="Open Sans"/>
          <w:sz w:val="20"/>
          <w:szCs w:val="20"/>
        </w:rPr>
        <w:tab/>
      </w:r>
      <w:r w:rsidRPr="008E2C04">
        <w:rPr>
          <w:rFonts w:cs="Open Sans"/>
          <w:sz w:val="20"/>
          <w:szCs w:val="20"/>
        </w:rPr>
        <w:t xml:space="preserve">United Nations Office of the High Commissioner for Human Rights, </w:t>
      </w:r>
      <w:r w:rsidRPr="008E2C04">
        <w:rPr>
          <w:rFonts w:cs="Open Sans"/>
          <w:i/>
          <w:iCs/>
          <w:sz w:val="20"/>
          <w:szCs w:val="20"/>
        </w:rPr>
        <w:t xml:space="preserve">Frequently Asked Questions on Human Rights and Climate Change, Fact Sheet No, 38, </w:t>
      </w:r>
      <w:r w:rsidRPr="008E2C04">
        <w:rPr>
          <w:rFonts w:cs="Open Sans"/>
          <w:sz w:val="20"/>
          <w:szCs w:val="20"/>
        </w:rPr>
        <w:t xml:space="preserve">(Fact Sheet, 2021) 2–29; </w:t>
      </w:r>
      <w:r w:rsidRPr="008E2C04">
        <w:rPr>
          <w:rStyle w:val="normaltextrun"/>
          <w:rFonts w:eastAsia="Times New Roman" w:cs="Open Sans"/>
          <w:sz w:val="20"/>
          <w:szCs w:val="20"/>
        </w:rPr>
        <w:t xml:space="preserve">Australian Human Right Commission, </w:t>
      </w:r>
      <w:r w:rsidRPr="008E2C04">
        <w:rPr>
          <w:rStyle w:val="normaltextrun"/>
          <w:rFonts w:eastAsia="Times New Roman" w:cs="Open Sans"/>
          <w:i/>
          <w:sz w:val="20"/>
          <w:szCs w:val="20"/>
        </w:rPr>
        <w:t xml:space="preserve">Human Rights &amp; Climate Change </w:t>
      </w:r>
      <w:r w:rsidRPr="008E2C04">
        <w:rPr>
          <w:rStyle w:val="normaltextrun"/>
          <w:rFonts w:eastAsia="Times New Roman" w:cs="Open Sans"/>
          <w:sz w:val="20"/>
          <w:szCs w:val="20"/>
        </w:rPr>
        <w:t xml:space="preserve">(2008) </w:t>
      </w:r>
      <w:r w:rsidR="0073191A" w:rsidRPr="008E2C04">
        <w:rPr>
          <w:rStyle w:val="normaltextrun"/>
          <w:rFonts w:eastAsia="Times New Roman" w:cs="Open Sans"/>
          <w:sz w:val="20"/>
          <w:szCs w:val="20"/>
        </w:rPr>
        <w:t>&lt;</w:t>
      </w:r>
      <w:hyperlink r:id="rId39" w:history="1">
        <w:r w:rsidR="0073191A" w:rsidRPr="008E2C04">
          <w:rPr>
            <w:rStyle w:val="Collegamentoipertestuale"/>
            <w:rFonts w:eastAsia="Times New Roman" w:cs="Open Sans"/>
            <w:sz w:val="20"/>
            <w:szCs w:val="20"/>
          </w:rPr>
          <w:t>https://humanrights.gov.au/our-work/commission-general/publications/human-rights-climate-change-2008</w:t>
        </w:r>
      </w:hyperlink>
      <w:r w:rsidR="0073191A" w:rsidRPr="008E2C04">
        <w:rPr>
          <w:rStyle w:val="normaltextrun"/>
          <w:rFonts w:eastAsia="Times New Roman" w:cs="Open Sans"/>
          <w:sz w:val="20"/>
          <w:szCs w:val="20"/>
        </w:rPr>
        <w:t xml:space="preserve">&gt; </w:t>
      </w:r>
      <w:r w:rsidRPr="008E2C04">
        <w:rPr>
          <w:rFonts w:cs="Open Sans"/>
          <w:sz w:val="20"/>
          <w:szCs w:val="20"/>
        </w:rPr>
        <w:t xml:space="preserve">Human Rights Council, </w:t>
      </w:r>
      <w:r w:rsidRPr="008E2C04">
        <w:rPr>
          <w:rFonts w:cs="Open Sans"/>
          <w:i/>
          <w:sz w:val="20"/>
          <w:szCs w:val="20"/>
        </w:rPr>
        <w:t>Report of the Office of the United Nations High Commissioner for Human Rights on the Relationship between Climate Change and Human Rights</w:t>
      </w:r>
      <w:r w:rsidRPr="008E2C04">
        <w:rPr>
          <w:rFonts w:cs="Open Sans"/>
          <w:sz w:val="20"/>
          <w:szCs w:val="20"/>
        </w:rPr>
        <w:t xml:space="preserve">, 10th session, Agenda Item 2, UN Doc A/HRC/10/61 (15 January 2009); UN General Assembly, </w:t>
      </w:r>
      <w:r w:rsidRPr="008E2C04">
        <w:rPr>
          <w:rFonts w:cs="Open Sans"/>
          <w:i/>
          <w:sz w:val="20"/>
          <w:szCs w:val="20"/>
        </w:rPr>
        <w:t>Resolution adopted by the Human Rights Council on 12 July 2019</w:t>
      </w:r>
      <w:r w:rsidRPr="008E2C04">
        <w:rPr>
          <w:rFonts w:cs="Open Sans"/>
          <w:sz w:val="20"/>
          <w:szCs w:val="20"/>
        </w:rPr>
        <w:t xml:space="preserve">: </w:t>
      </w:r>
      <w:r w:rsidRPr="008E2C04">
        <w:rPr>
          <w:rFonts w:cs="Open Sans"/>
          <w:i/>
          <w:sz w:val="20"/>
          <w:szCs w:val="20"/>
        </w:rPr>
        <w:t>Human Rights and Climate Change</w:t>
      </w:r>
      <w:r w:rsidRPr="008E2C04">
        <w:rPr>
          <w:rFonts w:cs="Open Sans"/>
          <w:sz w:val="20"/>
          <w:szCs w:val="20"/>
        </w:rPr>
        <w:t xml:space="preserve">, (23 July 2019) UN Docs A/HRC/RES/41/21 </w:t>
      </w:r>
      <w:r w:rsidR="00AD392B" w:rsidRPr="008E2C04">
        <w:rPr>
          <w:rFonts w:cs="Open Sans"/>
          <w:sz w:val="20"/>
          <w:szCs w:val="20"/>
        </w:rPr>
        <w:t>&lt;</w:t>
      </w:r>
      <w:hyperlink r:id="rId40" w:history="1">
        <w:r w:rsidR="00AD392B" w:rsidRPr="008E2C04">
          <w:rPr>
            <w:rStyle w:val="Collegamentoipertestuale"/>
            <w:rFonts w:cs="Open Sans"/>
            <w:sz w:val="20"/>
            <w:szCs w:val="20"/>
          </w:rPr>
          <w:t>https://undocs.org/A/HRC/RES/41/21</w:t>
        </w:r>
      </w:hyperlink>
      <w:r w:rsidRPr="008E2C04">
        <w:rPr>
          <w:rStyle w:val="Collegamentoipertestuale"/>
          <w:rFonts w:cs="Open Sans"/>
          <w:sz w:val="20"/>
          <w:szCs w:val="20"/>
        </w:rPr>
        <w:t xml:space="preserve"> </w:t>
      </w:r>
      <w:hyperlink r:id="rId41" w:history="1">
        <w:r w:rsidRPr="008E2C04">
          <w:rPr>
            <w:rStyle w:val="Collegamentoipertestuale"/>
            <w:rFonts w:cs="Open Sans"/>
            <w:sz w:val="20"/>
            <w:szCs w:val="20"/>
          </w:rPr>
          <w:t>https://www.amnesty.org.au/wp-content/uploads/2021/01/20201127-Amnesty-International-Australia-Submission_Climate-Change-Bills-2.pdf</w:t>
        </w:r>
      </w:hyperlink>
      <w:r w:rsidR="00AD392B" w:rsidRPr="008E2C04">
        <w:rPr>
          <w:sz w:val="20"/>
          <w:szCs w:val="20"/>
        </w:rPr>
        <w:t>&gt;.</w:t>
      </w:r>
    </w:p>
  </w:endnote>
  <w:endnote w:id="83">
    <w:p w14:paraId="67854C91" w14:textId="05A57B39" w:rsidR="00F83229" w:rsidRPr="008E2C04" w:rsidRDefault="00F83229" w:rsidP="00DD3336">
      <w:pPr>
        <w:spacing w:before="0" w:after="0"/>
        <w:ind w:left="454" w:hanging="454"/>
        <w:contextualSpacing/>
        <w:rPr>
          <w:rFonts w:cs="Open Sans"/>
          <w:i/>
          <w:iCs/>
          <w:sz w:val="20"/>
          <w:szCs w:val="20"/>
        </w:rPr>
      </w:pPr>
      <w:r w:rsidRPr="008E2C04">
        <w:rPr>
          <w:rStyle w:val="Rimandonotadichiusura"/>
          <w:rFonts w:cs="Open Sans"/>
          <w:szCs w:val="20"/>
        </w:rPr>
        <w:endnoteRef/>
      </w:r>
      <w:r w:rsidRPr="008E2C04">
        <w:rPr>
          <w:rFonts w:cs="Open Sans"/>
          <w:sz w:val="20"/>
          <w:szCs w:val="20"/>
        </w:rPr>
        <w:t xml:space="preserve"> </w:t>
      </w:r>
      <w:r w:rsidR="0073191A" w:rsidRPr="008E2C04">
        <w:rPr>
          <w:rFonts w:cs="Open Sans"/>
          <w:sz w:val="20"/>
          <w:szCs w:val="20"/>
        </w:rPr>
        <w:tab/>
      </w:r>
      <w:r w:rsidRPr="008E2C04">
        <w:rPr>
          <w:rFonts w:cs="Open Sans"/>
          <w:sz w:val="20"/>
          <w:szCs w:val="20"/>
        </w:rPr>
        <w:t xml:space="preserve">United Nations Office of the High Commissioner for Human Rights, </w:t>
      </w:r>
      <w:r w:rsidRPr="008E2C04">
        <w:rPr>
          <w:rFonts w:cs="Open Sans"/>
          <w:i/>
          <w:sz w:val="20"/>
          <w:szCs w:val="20"/>
        </w:rPr>
        <w:t>Frequently Asked Questions on Human Rights and Climate Change, Fact Sheet No</w:t>
      </w:r>
      <w:r w:rsidRPr="008E2C04">
        <w:rPr>
          <w:rFonts w:cs="Open Sans"/>
          <w:i/>
          <w:iCs/>
          <w:sz w:val="20"/>
          <w:szCs w:val="20"/>
        </w:rPr>
        <w:t>.</w:t>
      </w:r>
      <w:r w:rsidRPr="008E2C04">
        <w:rPr>
          <w:rFonts w:cs="Open Sans"/>
          <w:i/>
          <w:sz w:val="20"/>
          <w:szCs w:val="20"/>
        </w:rPr>
        <w:t xml:space="preserve"> </w:t>
      </w:r>
      <w:r w:rsidR="6177C4C9" w:rsidRPr="008E2C04">
        <w:rPr>
          <w:rFonts w:cs="Open Sans"/>
          <w:i/>
          <w:iCs/>
          <w:sz w:val="20"/>
          <w:szCs w:val="20"/>
        </w:rPr>
        <w:t xml:space="preserve">38 </w:t>
      </w:r>
      <w:r w:rsidR="6177C4C9" w:rsidRPr="008E2C04">
        <w:rPr>
          <w:rFonts w:cs="Open Sans"/>
          <w:sz w:val="20"/>
          <w:szCs w:val="20"/>
        </w:rPr>
        <w:t xml:space="preserve">(Fact Sheet, 2021) 2-29; </w:t>
      </w:r>
      <w:r w:rsidR="6177C4C9" w:rsidRPr="008E2C04">
        <w:rPr>
          <w:rFonts w:eastAsia="Open Sans" w:cs="Open Sans"/>
          <w:sz w:val="20"/>
          <w:szCs w:val="20"/>
        </w:rPr>
        <w:t xml:space="preserve">IPCC Working Group II, ‘Livelihoods and Poverty 2014,’ in </w:t>
      </w:r>
      <w:r w:rsidR="6177C4C9" w:rsidRPr="008E2C04">
        <w:rPr>
          <w:rFonts w:eastAsia="Open Sans" w:cs="Open Sans"/>
          <w:i/>
          <w:iCs/>
          <w:sz w:val="20"/>
          <w:szCs w:val="20"/>
        </w:rPr>
        <w:t>Climate Change 2014: Impacts, Adaptation and Vulnerability</w:t>
      </w:r>
      <w:r w:rsidR="6177C4C9" w:rsidRPr="008E2C04">
        <w:rPr>
          <w:rFonts w:eastAsia="Open Sans" w:cs="Open Sans"/>
          <w:sz w:val="20"/>
          <w:szCs w:val="20"/>
        </w:rPr>
        <w:t xml:space="preserve"> (Assessment Report, 2014), Ch 13, 804-809 &lt;</w:t>
      </w:r>
      <w:hyperlink r:id="rId42" w:history="1">
        <w:r w:rsidR="6177C4C9" w:rsidRPr="008E2C04">
          <w:rPr>
            <w:rStyle w:val="Collegamentoipertestuale"/>
            <w:rFonts w:cs="Open Sans"/>
            <w:sz w:val="20"/>
            <w:szCs w:val="20"/>
          </w:rPr>
          <w:t>https://www.ipcc.ch/report/ar5/wg2/</w:t>
        </w:r>
      </w:hyperlink>
      <w:r w:rsidR="6177C4C9" w:rsidRPr="008E2C04">
        <w:rPr>
          <w:rFonts w:eastAsia="Open Sans" w:cs="Open Sans"/>
          <w:sz w:val="20"/>
          <w:szCs w:val="20"/>
        </w:rPr>
        <w:t>&gt;</w:t>
      </w:r>
      <w:r w:rsidR="005005B9" w:rsidRPr="008E2C04">
        <w:rPr>
          <w:rFonts w:eastAsia="Open Sans" w:cs="Open Sans"/>
          <w:sz w:val="20"/>
          <w:szCs w:val="20"/>
        </w:rPr>
        <w:t xml:space="preserve">; </w:t>
      </w:r>
      <w:r w:rsidR="6177C4C9" w:rsidRPr="008E2C04">
        <w:rPr>
          <w:rFonts w:eastAsia="Open Sans" w:cs="Open Sans"/>
          <w:sz w:val="20"/>
          <w:szCs w:val="20"/>
        </w:rPr>
        <w:t xml:space="preserve">Dan Walton and Maarten van Alast, </w:t>
      </w:r>
      <w:r w:rsidR="6177C4C9" w:rsidRPr="008E2C04">
        <w:rPr>
          <w:rFonts w:eastAsia="Open Sans" w:cs="Open Sans"/>
          <w:i/>
          <w:iCs/>
          <w:sz w:val="20"/>
          <w:szCs w:val="20"/>
        </w:rPr>
        <w:t>Climate-related extreme weather events and COVID-19: A first look at the numbers of people affected by intersecting disasters</w:t>
      </w:r>
      <w:r w:rsidR="6177C4C9" w:rsidRPr="008E2C04">
        <w:rPr>
          <w:rFonts w:eastAsia="Open Sans" w:cs="Open Sans"/>
          <w:sz w:val="20"/>
          <w:szCs w:val="20"/>
        </w:rPr>
        <w:t xml:space="preserve"> (IFRC Report, 2020) &lt;</w:t>
      </w:r>
      <w:hyperlink r:id="rId43" w:history="1">
        <w:r w:rsidR="6177C4C9" w:rsidRPr="008E2C04">
          <w:rPr>
            <w:rStyle w:val="Collegamentoipertestuale"/>
            <w:rFonts w:cs="Open Sans"/>
            <w:sz w:val="20"/>
            <w:szCs w:val="20"/>
          </w:rPr>
          <w:t>https://media.ifrc.org/ifrc/wp-content/uploads/2020/09/Extreme-weather-events-and-COVID-19-V4.pdf</w:t>
        </w:r>
      </w:hyperlink>
      <w:r w:rsidR="6177C4C9" w:rsidRPr="008E2C04">
        <w:rPr>
          <w:rFonts w:eastAsia="Open Sans" w:cs="Open Sans"/>
          <w:sz w:val="20"/>
          <w:szCs w:val="20"/>
        </w:rPr>
        <w:t>&gt;</w:t>
      </w:r>
      <w:r w:rsidR="005005B9" w:rsidRPr="008E2C04">
        <w:rPr>
          <w:rFonts w:eastAsia="Open Sans" w:cs="Open Sans"/>
          <w:sz w:val="20"/>
          <w:szCs w:val="20"/>
        </w:rPr>
        <w:t xml:space="preserve">; </w:t>
      </w:r>
      <w:r w:rsidR="6177C4C9" w:rsidRPr="008E2C04">
        <w:rPr>
          <w:rFonts w:eastAsia="Open Sans" w:cs="Open Sans"/>
          <w:sz w:val="20"/>
          <w:szCs w:val="20"/>
        </w:rPr>
        <w:t xml:space="preserve">UNICEF, </w:t>
      </w:r>
      <w:r w:rsidR="6177C4C9" w:rsidRPr="008E2C04">
        <w:rPr>
          <w:rFonts w:eastAsia="Open Sans" w:cs="Open Sans"/>
          <w:i/>
          <w:iCs/>
          <w:sz w:val="20"/>
          <w:szCs w:val="20"/>
        </w:rPr>
        <w:t>The Climate Crisis is a Child Rights Crisis: Introducing the Children Risk Index</w:t>
      </w:r>
      <w:r w:rsidR="6177C4C9" w:rsidRPr="008E2C04">
        <w:rPr>
          <w:rFonts w:eastAsia="Open Sans" w:cs="Open Sans"/>
          <w:sz w:val="20"/>
          <w:szCs w:val="20"/>
        </w:rPr>
        <w:t xml:space="preserve"> (Report, August 2021) &lt;</w:t>
      </w:r>
      <w:hyperlink r:id="rId44" w:history="1">
        <w:r w:rsidR="6177C4C9" w:rsidRPr="008E2C04">
          <w:rPr>
            <w:rStyle w:val="Collegamentoipertestuale"/>
            <w:rFonts w:cs="Open Sans"/>
            <w:sz w:val="20"/>
            <w:szCs w:val="20"/>
          </w:rPr>
          <w:t>https://www.unicef.org/media/105376/file/UNICEF-climate-crisis-child-rights-crisis.pdf</w:t>
        </w:r>
      </w:hyperlink>
      <w:r w:rsidR="6177C4C9" w:rsidRPr="008E2C04">
        <w:rPr>
          <w:rFonts w:eastAsia="Open Sans" w:cs="Open Sans"/>
          <w:sz w:val="20"/>
          <w:szCs w:val="20"/>
        </w:rPr>
        <w:t>&gt;</w:t>
      </w:r>
      <w:r w:rsidR="00382CD7" w:rsidRPr="008E2C04">
        <w:rPr>
          <w:rFonts w:eastAsia="Open Sans" w:cs="Open Sans"/>
          <w:sz w:val="20"/>
          <w:szCs w:val="20"/>
        </w:rPr>
        <w:t>.</w:t>
      </w:r>
    </w:p>
  </w:endnote>
  <w:endnote w:id="84">
    <w:p w14:paraId="7FD74198" w14:textId="3AF598B7" w:rsidR="00F83229" w:rsidRPr="008E2C04" w:rsidRDefault="00F83229" w:rsidP="00DD3336">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73191A" w:rsidRPr="008E2C04">
        <w:rPr>
          <w:rFonts w:cs="Open Sans"/>
          <w:sz w:val="20"/>
          <w:szCs w:val="20"/>
        </w:rPr>
        <w:tab/>
      </w:r>
      <w:r w:rsidRPr="008E2C04">
        <w:rPr>
          <w:rFonts w:eastAsia="Open Sans" w:cs="Open Sans"/>
          <w:sz w:val="20"/>
          <w:szCs w:val="20"/>
          <w:lang w:val="en-US"/>
        </w:rPr>
        <w:t xml:space="preserve">António Guterres, United Nations Secretary-General, </w:t>
      </w:r>
      <w:r w:rsidRPr="008E2C04">
        <w:rPr>
          <w:rFonts w:eastAsia="Open Sans" w:cs="Open Sans"/>
          <w:i/>
          <w:iCs/>
          <w:sz w:val="20"/>
          <w:szCs w:val="20"/>
          <w:lang w:val="en-US"/>
        </w:rPr>
        <w:t>The Highest Aspiration: A Call to Action for Human Rights</w:t>
      </w:r>
      <w:r w:rsidRPr="008E2C04">
        <w:rPr>
          <w:rFonts w:eastAsia="Open Sans" w:cs="Open Sans"/>
          <w:sz w:val="20"/>
          <w:szCs w:val="20"/>
          <w:lang w:val="en-US"/>
        </w:rPr>
        <w:t xml:space="preserve"> (Speech, United Nations Human Rights Council, 24 February 2020) &lt;</w:t>
      </w:r>
      <w:hyperlink r:id="rId45" w:history="1">
        <w:r w:rsidRPr="008E2C04">
          <w:rPr>
            <w:rStyle w:val="Collegamentoipertestuale"/>
            <w:rFonts w:eastAsia="Open Sans" w:cs="Open Sans"/>
            <w:sz w:val="20"/>
            <w:szCs w:val="20"/>
          </w:rPr>
          <w:t>www.un.org/sg/en/content/sg/</w:t>
        </w:r>
        <w:r w:rsidRPr="008E2C04">
          <w:rPr>
            <w:rStyle w:val="Collegamentoipertestuale"/>
            <w:rFonts w:eastAsia="Open Sans" w:cs="Open Sans"/>
            <w:sz w:val="20"/>
            <w:szCs w:val="20"/>
            <w:lang w:val="en-US"/>
          </w:rPr>
          <w:t xml:space="preserve"> </w:t>
        </w:r>
        <w:r w:rsidRPr="008E2C04">
          <w:rPr>
            <w:rStyle w:val="Collegamentoipertestuale"/>
            <w:rFonts w:eastAsia="Open Sans" w:cs="Open Sans"/>
            <w:sz w:val="20"/>
            <w:szCs w:val="20"/>
          </w:rPr>
          <w:t>statement/2020-02-24/secretary-generals-remarks-the-un-human-rights-council-%E2%80%9Cthehighest-</w:t>
        </w:r>
        <w:r w:rsidRPr="008E2C04">
          <w:rPr>
            <w:rStyle w:val="Collegamentoipertestuale"/>
            <w:rFonts w:eastAsia="Open Sans" w:cs="Open Sans"/>
            <w:sz w:val="20"/>
            <w:szCs w:val="20"/>
            <w:lang w:val="en-US"/>
          </w:rPr>
          <w:t xml:space="preserve"> aspiration-call-action-for-human-rights-delivered-scroll-down-for-all-engli</w:t>
        </w:r>
      </w:hyperlink>
      <w:r w:rsidRPr="008E2C04">
        <w:rPr>
          <w:rFonts w:eastAsia="Open Sans" w:cs="Open Sans"/>
          <w:sz w:val="20"/>
          <w:szCs w:val="20"/>
          <w:lang w:val="en-US"/>
        </w:rPr>
        <w:t>&gt;</w:t>
      </w:r>
      <w:r w:rsidR="00382CD7" w:rsidRPr="008E2C04">
        <w:rPr>
          <w:rFonts w:eastAsia="Open Sans" w:cs="Open Sans"/>
          <w:sz w:val="20"/>
          <w:szCs w:val="20"/>
          <w:lang w:val="en-US"/>
        </w:rPr>
        <w:t>.</w:t>
      </w:r>
    </w:p>
  </w:endnote>
  <w:endnote w:id="85">
    <w:p w14:paraId="7FFC6C23" w14:textId="4554E9D9" w:rsidR="00F83229" w:rsidRPr="008E2C04" w:rsidRDefault="00F83229" w:rsidP="00DD3336">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DD3336" w:rsidRPr="008E2C04">
        <w:rPr>
          <w:rFonts w:cs="Open Sans"/>
          <w:sz w:val="20"/>
          <w:szCs w:val="20"/>
        </w:rPr>
        <w:tab/>
      </w:r>
      <w:r w:rsidRPr="008E2C04">
        <w:rPr>
          <w:rFonts w:eastAsia="Open Sans" w:cs="Open Sans"/>
          <w:sz w:val="20"/>
          <w:szCs w:val="20"/>
        </w:rPr>
        <w:t xml:space="preserve">Peter Hannam, ‘Australian Weather extremes to get more extreme as climate heats: IPCC’, </w:t>
      </w:r>
      <w:r w:rsidRPr="008E2C04">
        <w:rPr>
          <w:rFonts w:eastAsia="Open Sans" w:cs="Open Sans"/>
          <w:i/>
          <w:sz w:val="20"/>
          <w:szCs w:val="20"/>
        </w:rPr>
        <w:t>The Age</w:t>
      </w:r>
      <w:r w:rsidRPr="008E2C04">
        <w:rPr>
          <w:rFonts w:eastAsia="Open Sans" w:cs="Open Sans"/>
          <w:sz w:val="20"/>
          <w:szCs w:val="20"/>
        </w:rPr>
        <w:t xml:space="preserve"> (online, 9 August 2021) &lt;</w:t>
      </w:r>
      <w:hyperlink r:id="rId46" w:history="1">
        <w:r w:rsidRPr="008E2C04">
          <w:rPr>
            <w:rStyle w:val="Collegamentoipertestuale"/>
            <w:rFonts w:eastAsia="Open Sans" w:cs="Open Sans"/>
            <w:sz w:val="20"/>
            <w:szCs w:val="20"/>
          </w:rPr>
          <w:t>https://www.theage.com.au/environment/climate-change/australian-weather-extremes-to-get-more-extreme-as-climate-heats-ipcc-20210809-p58h6h.html</w:t>
        </w:r>
      </w:hyperlink>
      <w:r w:rsidRPr="008E2C04">
        <w:rPr>
          <w:rFonts w:eastAsia="Open Sans" w:cs="Open Sans"/>
          <w:sz w:val="20"/>
          <w:szCs w:val="20"/>
        </w:rPr>
        <w:t>&gt;; IPCC, sixth Assessment Report, Regional factsheet – Australasia, (Factsheet, 2021) &lt;</w:t>
      </w:r>
      <w:hyperlink r:id="rId47" w:history="1">
        <w:r w:rsidRPr="008E2C04">
          <w:rPr>
            <w:rStyle w:val="Collegamentoipertestuale"/>
            <w:rFonts w:eastAsia="Open Sans" w:cs="Open Sans"/>
            <w:sz w:val="20"/>
            <w:szCs w:val="20"/>
          </w:rPr>
          <w:t>https://www.ipcc.ch/report/ar6/wg1/downloads/factsheets/IPCC_AR6_WGI_Regional_Fact_Sheet_Australasia.pdf</w:t>
        </w:r>
      </w:hyperlink>
      <w:r w:rsidRPr="008E2C04">
        <w:rPr>
          <w:rFonts w:eastAsia="Open Sans" w:cs="Open Sans"/>
          <w:sz w:val="20"/>
          <w:szCs w:val="20"/>
        </w:rPr>
        <w:t xml:space="preserve">&gt;; </w:t>
      </w:r>
      <w:r w:rsidRPr="008E2C04">
        <w:rPr>
          <w:rFonts w:eastAsia="Open Sans" w:cs="Open Sans"/>
          <w:color w:val="000000"/>
          <w:sz w:val="20"/>
          <w:szCs w:val="20"/>
        </w:rPr>
        <w:t>Will</w:t>
      </w:r>
      <w:r w:rsidRPr="008E2C04">
        <w:rPr>
          <w:rFonts w:eastAsia="Open Sans" w:cs="Open Sans"/>
          <w:sz w:val="20"/>
          <w:szCs w:val="20"/>
        </w:rPr>
        <w:t xml:space="preserve"> Steffen, Annika Dean and Martin Rice, </w:t>
      </w:r>
      <w:r w:rsidRPr="008E2C04">
        <w:rPr>
          <w:rFonts w:eastAsia="Open Sans" w:cs="Open Sans"/>
          <w:i/>
          <w:iCs/>
          <w:sz w:val="20"/>
          <w:szCs w:val="20"/>
        </w:rPr>
        <w:t>Weather Gone Wild: Climate Change-Fuelled Extreme Weather in 2018</w:t>
      </w:r>
      <w:r w:rsidRPr="008E2C04">
        <w:rPr>
          <w:rFonts w:eastAsia="Open Sans" w:cs="Open Sans"/>
          <w:sz w:val="20"/>
          <w:szCs w:val="20"/>
        </w:rPr>
        <w:t xml:space="preserve"> (Report, 2019); </w:t>
      </w:r>
      <w:r w:rsidRPr="008E2C04">
        <w:rPr>
          <w:rFonts w:eastAsia="Open Sans" w:cs="Open Sans"/>
          <w:color w:val="000000"/>
          <w:sz w:val="20"/>
          <w:szCs w:val="20"/>
        </w:rPr>
        <w:t>Will</w:t>
      </w:r>
      <w:r w:rsidRPr="008E2C04">
        <w:rPr>
          <w:rFonts w:eastAsia="Open Sans" w:cs="Open Sans"/>
          <w:sz w:val="20"/>
          <w:szCs w:val="20"/>
        </w:rPr>
        <w:t xml:space="preserve"> Steffen and Martin Rice, </w:t>
      </w:r>
      <w:r w:rsidRPr="008E2C04">
        <w:rPr>
          <w:rFonts w:eastAsia="Open Sans" w:cs="Open Sans"/>
          <w:i/>
          <w:iCs/>
          <w:sz w:val="20"/>
          <w:szCs w:val="20"/>
        </w:rPr>
        <w:t>Hitting Home: The compounding costs of climate inaction</w:t>
      </w:r>
      <w:r w:rsidRPr="008E2C04">
        <w:rPr>
          <w:rFonts w:eastAsia="Open Sans" w:cs="Open Sans"/>
          <w:sz w:val="20"/>
          <w:szCs w:val="20"/>
        </w:rPr>
        <w:t xml:space="preserve"> (Report, 2021) 7-10 &lt;</w:t>
      </w:r>
      <w:hyperlink r:id="rId48" w:history="1">
        <w:r w:rsidRPr="008E2C04">
          <w:rPr>
            <w:rStyle w:val="Collegamentoipertestuale"/>
            <w:rFonts w:eastAsia="Open Sans" w:cs="Open Sans"/>
            <w:sz w:val="20"/>
            <w:szCs w:val="20"/>
          </w:rPr>
          <w:t>https://www.climatecouncil.org.au/wp-content/uploads/2021/01/hitting-home-report-V7-210122.pdf</w:t>
        </w:r>
      </w:hyperlink>
      <w:r w:rsidRPr="008E2C04">
        <w:rPr>
          <w:rFonts w:eastAsia="Open Sans" w:cs="Open Sans"/>
          <w:sz w:val="20"/>
          <w:szCs w:val="20"/>
        </w:rPr>
        <w:t>&gt;</w:t>
      </w:r>
      <w:r w:rsidR="0095797C" w:rsidRPr="008E2C04">
        <w:rPr>
          <w:rFonts w:eastAsia="Open Sans" w:cs="Open Sans"/>
          <w:sz w:val="20"/>
          <w:szCs w:val="20"/>
        </w:rPr>
        <w:t>.</w:t>
      </w:r>
    </w:p>
  </w:endnote>
  <w:endnote w:id="86">
    <w:p w14:paraId="4CE93304" w14:textId="659C1281" w:rsidR="00F83229" w:rsidRPr="008E2C04" w:rsidRDefault="00F83229" w:rsidP="00DD3336">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D3336" w:rsidRPr="008E2C04">
        <w:rPr>
          <w:rFonts w:cs="Open Sans"/>
        </w:rPr>
        <w:tab/>
      </w:r>
      <w:r w:rsidRPr="008E2C04">
        <w:rPr>
          <w:rFonts w:cs="Open Sans"/>
          <w:lang w:val="en-US"/>
        </w:rPr>
        <w:t xml:space="preserve">Global Compact Network Australia, </w:t>
      </w:r>
      <w:r w:rsidRPr="008E2C04">
        <w:rPr>
          <w:rFonts w:cs="Open Sans"/>
          <w:i/>
          <w:iCs/>
          <w:lang w:val="en-US"/>
        </w:rPr>
        <w:t>Strengthening Resilience: Acting on Climate Change and Health</w:t>
      </w:r>
      <w:r w:rsidRPr="008E2C04">
        <w:rPr>
          <w:rFonts w:cs="Open Sans"/>
          <w:lang w:val="en-US"/>
        </w:rPr>
        <w:t xml:space="preserve"> (Report, 2020) </w:t>
      </w:r>
      <w:r w:rsidR="00BE7414" w:rsidRPr="008E2C04">
        <w:rPr>
          <w:rFonts w:cs="Open Sans"/>
          <w:lang w:val="en-US"/>
        </w:rPr>
        <w:t>&lt;</w:t>
      </w:r>
      <w:hyperlink r:id="rId49" w:history="1">
        <w:r w:rsidR="0095797C" w:rsidRPr="008E2C04">
          <w:rPr>
            <w:rStyle w:val="Collegamentoipertestuale"/>
            <w:rFonts w:cs="Open Sans"/>
            <w:lang w:val="en-US"/>
          </w:rPr>
          <w:t>https://unglobalcompact.org.au/wp-content/uploads/2020/07/Climate-Change-and-Health-Report.pdf</w:t>
        </w:r>
      </w:hyperlink>
      <w:r w:rsidR="00BE7414" w:rsidRPr="008E2C04">
        <w:rPr>
          <w:rFonts w:cs="Open Sans"/>
          <w:lang w:val="en-US"/>
        </w:rPr>
        <w:t>&gt;</w:t>
      </w:r>
      <w:r w:rsidR="0095797C" w:rsidRPr="008E2C04">
        <w:rPr>
          <w:rFonts w:cs="Open Sans"/>
          <w:lang w:val="en-US"/>
        </w:rPr>
        <w:t>.</w:t>
      </w:r>
    </w:p>
  </w:endnote>
  <w:endnote w:id="87">
    <w:p w14:paraId="11CD67BD" w14:textId="094C3B08" w:rsidR="00F83229" w:rsidRPr="008E2C04" w:rsidRDefault="00F83229" w:rsidP="00DD3336">
      <w:pPr>
        <w:spacing w:before="0" w:after="0"/>
        <w:ind w:left="454" w:hanging="454"/>
        <w:contextualSpacing/>
        <w:rPr>
          <w:rFonts w:eastAsia="Times New Roman" w:cs="Open Sans"/>
          <w:color w:val="0000FF"/>
          <w:sz w:val="20"/>
          <w:szCs w:val="20"/>
          <w:u w:val="single"/>
        </w:rPr>
      </w:pPr>
      <w:r w:rsidRPr="008E2C04">
        <w:rPr>
          <w:rStyle w:val="Rimandonotadichiusura"/>
          <w:rFonts w:cs="Open Sans"/>
          <w:szCs w:val="20"/>
        </w:rPr>
        <w:endnoteRef/>
      </w:r>
      <w:r w:rsidRPr="008E2C04">
        <w:rPr>
          <w:rFonts w:cs="Open Sans"/>
          <w:sz w:val="20"/>
          <w:szCs w:val="20"/>
        </w:rPr>
        <w:t xml:space="preserve"> </w:t>
      </w:r>
      <w:r w:rsidR="00DD3336" w:rsidRPr="008E2C04">
        <w:rPr>
          <w:rFonts w:cs="Open Sans"/>
          <w:sz w:val="20"/>
          <w:szCs w:val="20"/>
        </w:rPr>
        <w:tab/>
      </w:r>
      <w:r w:rsidRPr="008E2C04">
        <w:rPr>
          <w:rFonts w:eastAsia="Open Sans" w:cs="Open Sans"/>
          <w:color w:val="000000" w:themeColor="text1"/>
          <w:sz w:val="20"/>
          <w:szCs w:val="20"/>
        </w:rPr>
        <w:t xml:space="preserve">Global Compact Network Australia, </w:t>
      </w:r>
      <w:r w:rsidRPr="008E2C04">
        <w:rPr>
          <w:rFonts w:eastAsia="Open Sans" w:cs="Open Sans"/>
          <w:i/>
          <w:color w:val="000000" w:themeColor="text1"/>
          <w:sz w:val="20"/>
          <w:szCs w:val="20"/>
        </w:rPr>
        <w:t>Strengthening Resilience: Acting on Climate Change and Health</w:t>
      </w:r>
      <w:r w:rsidRPr="008E2C04">
        <w:rPr>
          <w:rFonts w:eastAsia="Open Sans" w:cs="Open Sans"/>
          <w:color w:val="000000" w:themeColor="text1"/>
          <w:sz w:val="20"/>
          <w:szCs w:val="20"/>
        </w:rPr>
        <w:t xml:space="preserve"> (Report, 2020)</w:t>
      </w:r>
      <w:r w:rsidR="00506CA7" w:rsidRPr="008E2C04">
        <w:rPr>
          <w:rFonts w:eastAsia="Open Sans" w:cs="Open Sans"/>
          <w:color w:val="000000" w:themeColor="text1"/>
          <w:sz w:val="20"/>
          <w:szCs w:val="20"/>
        </w:rPr>
        <w:t xml:space="preserve">; Australian </w:t>
      </w:r>
      <w:r w:rsidR="156F7B24" w:rsidRPr="008E2C04">
        <w:rPr>
          <w:rFonts w:eastAsia="Open Sans" w:cs="Open Sans"/>
          <w:color w:val="000000" w:themeColor="text1"/>
          <w:sz w:val="20"/>
          <w:szCs w:val="20"/>
        </w:rPr>
        <w:t xml:space="preserve">Human Rights Commission, </w:t>
      </w:r>
      <w:r w:rsidR="156F7B24" w:rsidRPr="008E2C04">
        <w:rPr>
          <w:rFonts w:eastAsia="Open Sans" w:cs="Open Sans"/>
          <w:i/>
          <w:iCs/>
          <w:color w:val="000000" w:themeColor="text1"/>
          <w:sz w:val="20"/>
          <w:szCs w:val="20"/>
        </w:rPr>
        <w:t>Human Rights and Climate Change</w:t>
      </w:r>
      <w:r w:rsidR="156F7B24" w:rsidRPr="008E2C04">
        <w:rPr>
          <w:rFonts w:eastAsia="Open Sans" w:cs="Open Sans"/>
          <w:color w:val="000000" w:themeColor="text1"/>
          <w:sz w:val="20"/>
          <w:szCs w:val="20"/>
        </w:rPr>
        <w:t xml:space="preserve"> (Report, 2008) &lt;</w:t>
      </w:r>
      <w:hyperlink r:id="rId50" w:history="1">
        <w:r w:rsidR="156F7B24" w:rsidRPr="008E2C04">
          <w:rPr>
            <w:rStyle w:val="Collegamentoipertestuale"/>
            <w:rFonts w:cs="Open Sans"/>
            <w:sz w:val="20"/>
            <w:szCs w:val="20"/>
          </w:rPr>
          <w:t>https://humanrights.gov.au/our-work/commission-general/publications/human-rights-climate-change-2008</w:t>
        </w:r>
      </w:hyperlink>
      <w:r w:rsidR="156F7B24" w:rsidRPr="008E2C04">
        <w:rPr>
          <w:rFonts w:eastAsia="Open Sans" w:cs="Open Sans"/>
          <w:color w:val="000000" w:themeColor="text1"/>
          <w:sz w:val="20"/>
          <w:szCs w:val="20"/>
        </w:rPr>
        <w:t>&gt;</w:t>
      </w:r>
      <w:r w:rsidR="00506CA7" w:rsidRPr="008E2C04">
        <w:rPr>
          <w:rFonts w:eastAsia="Open Sans" w:cs="Open Sans"/>
          <w:color w:val="000000" w:themeColor="text1"/>
          <w:sz w:val="20"/>
          <w:szCs w:val="20"/>
        </w:rPr>
        <w:t>;</w:t>
      </w:r>
      <w:r w:rsidR="156F7B24" w:rsidRPr="008E2C04">
        <w:rPr>
          <w:rFonts w:eastAsia="Open Sans" w:cs="Open Sans"/>
          <w:color w:val="000000" w:themeColor="text1"/>
          <w:sz w:val="20"/>
          <w:szCs w:val="20"/>
        </w:rPr>
        <w:t xml:space="preserve"> Australian Human Rights Commission, </w:t>
      </w:r>
      <w:r w:rsidR="156F7B24" w:rsidRPr="008E2C04">
        <w:rPr>
          <w:rFonts w:eastAsia="Open Sans" w:cs="Open Sans"/>
          <w:i/>
          <w:iCs/>
          <w:color w:val="000000" w:themeColor="text1"/>
          <w:sz w:val="20"/>
          <w:szCs w:val="20"/>
        </w:rPr>
        <w:t>Wiyi Yani U Thangani: Women’s Voices, Securing Our Rights, Securing Our Future</w:t>
      </w:r>
      <w:r w:rsidR="156F7B24" w:rsidRPr="008E2C04">
        <w:rPr>
          <w:rFonts w:eastAsia="Open Sans" w:cs="Open Sans"/>
          <w:color w:val="000000" w:themeColor="text1"/>
          <w:sz w:val="20"/>
          <w:szCs w:val="20"/>
        </w:rPr>
        <w:t xml:space="preserve"> (Report, 2020) 254, 340-344 &lt;</w:t>
      </w:r>
      <w:hyperlink r:id="rId51" w:history="1">
        <w:r w:rsidR="156F7B24" w:rsidRPr="008E2C04">
          <w:rPr>
            <w:rStyle w:val="Collegamentoipertestuale"/>
            <w:rFonts w:cs="Open Sans"/>
            <w:sz w:val="20"/>
            <w:szCs w:val="20"/>
          </w:rPr>
          <w:t>https://humanrights.gov.au/our-work/aboriginal-and-torres-strait-islander-social-justice/publications/wiyi-yani-u-thangani</w:t>
        </w:r>
      </w:hyperlink>
      <w:r w:rsidR="156F7B24" w:rsidRPr="008E2C04">
        <w:rPr>
          <w:rFonts w:eastAsia="Open Sans" w:cs="Open Sans"/>
          <w:color w:val="000000" w:themeColor="text1"/>
          <w:sz w:val="20"/>
          <w:szCs w:val="20"/>
        </w:rPr>
        <w:t>&gt;</w:t>
      </w:r>
      <w:r w:rsidR="007E0C5D" w:rsidRPr="008E2C04">
        <w:rPr>
          <w:rFonts w:eastAsia="Open Sans" w:cs="Open Sans"/>
          <w:color w:val="000000" w:themeColor="text1"/>
          <w:sz w:val="20"/>
          <w:szCs w:val="20"/>
        </w:rPr>
        <w:t>.</w:t>
      </w:r>
    </w:p>
  </w:endnote>
  <w:endnote w:id="88">
    <w:p w14:paraId="5AAE35EE" w14:textId="3BC864BB" w:rsidR="00F83229" w:rsidRPr="008E2C04" w:rsidRDefault="00F83229" w:rsidP="00DD3336">
      <w:pPr>
        <w:shd w:val="clear" w:color="auto" w:fill="FFFFFF" w:themeFill="background1"/>
        <w:spacing w:before="0" w:after="0"/>
        <w:ind w:left="454" w:hanging="454"/>
        <w:contextualSpacing/>
        <w:textAlignment w:val="baseline"/>
        <w:rPr>
          <w:rFonts w:cs="Open Sans"/>
          <w:sz w:val="20"/>
          <w:szCs w:val="20"/>
        </w:rPr>
      </w:pPr>
      <w:r w:rsidRPr="008E2C04">
        <w:rPr>
          <w:rStyle w:val="Rimandonotadichiusura"/>
          <w:rFonts w:cs="Open Sans"/>
          <w:szCs w:val="20"/>
        </w:rPr>
        <w:endnoteRef/>
      </w:r>
      <w:r w:rsidR="00DD3336" w:rsidRPr="008E2C04">
        <w:rPr>
          <w:rFonts w:eastAsia="Open Sans" w:cs="Open Sans"/>
          <w:color w:val="000000" w:themeColor="text1"/>
          <w:sz w:val="20"/>
          <w:szCs w:val="20"/>
        </w:rPr>
        <w:t xml:space="preserve"> </w:t>
      </w:r>
      <w:r w:rsidR="00DD3336" w:rsidRPr="008E2C04">
        <w:rPr>
          <w:rFonts w:eastAsia="Open Sans" w:cs="Open Sans"/>
          <w:color w:val="000000" w:themeColor="text1"/>
          <w:sz w:val="20"/>
          <w:szCs w:val="20"/>
        </w:rPr>
        <w:tab/>
      </w:r>
      <w:r w:rsidRPr="008E2C04">
        <w:rPr>
          <w:rFonts w:eastAsia="Open Sans" w:cs="Open Sans"/>
          <w:color w:val="000000" w:themeColor="text1"/>
          <w:sz w:val="20"/>
          <w:szCs w:val="20"/>
        </w:rPr>
        <w:t>Kate Lyons,</w:t>
      </w:r>
      <w:r w:rsidR="3C2F4AEA" w:rsidRPr="008E2C04">
        <w:rPr>
          <w:rFonts w:eastAsia="Open Sans" w:cs="Open Sans"/>
          <w:color w:val="000000" w:themeColor="text1"/>
          <w:sz w:val="20"/>
          <w:szCs w:val="20"/>
        </w:rPr>
        <w:t xml:space="preserve"> ‘</w:t>
      </w:r>
      <w:r w:rsidRPr="008E2C04">
        <w:rPr>
          <w:rFonts w:eastAsia="Open Sans" w:cs="Open Sans"/>
          <w:color w:val="000000" w:themeColor="text1"/>
          <w:sz w:val="20"/>
          <w:szCs w:val="20"/>
        </w:rPr>
        <w:t xml:space="preserve">IPCC report </w:t>
      </w:r>
      <w:r w:rsidR="3C2F4AEA" w:rsidRPr="008E2C04">
        <w:rPr>
          <w:rFonts w:eastAsia="Open Sans" w:cs="Open Sans"/>
          <w:color w:val="000000" w:themeColor="text1"/>
          <w:sz w:val="20"/>
          <w:szCs w:val="20"/>
        </w:rPr>
        <w:t xml:space="preserve">shows’ </w:t>
      </w:r>
      <w:r w:rsidRPr="008E2C04">
        <w:rPr>
          <w:rFonts w:eastAsia="Open Sans" w:cs="Open Sans"/>
          <w:color w:val="000000" w:themeColor="text1"/>
          <w:sz w:val="20"/>
          <w:szCs w:val="20"/>
        </w:rPr>
        <w:t>possible loss of entire countries within the century’</w:t>
      </w:r>
      <w:r w:rsidR="3C2F4AEA" w:rsidRPr="008E2C04">
        <w:rPr>
          <w:rFonts w:eastAsia="Open Sans" w:cs="Open Sans"/>
          <w:color w:val="000000" w:themeColor="text1"/>
          <w:sz w:val="20"/>
          <w:szCs w:val="20"/>
        </w:rPr>
        <w:t>,</w:t>
      </w:r>
      <w:r w:rsidRPr="008E2C04">
        <w:rPr>
          <w:rFonts w:eastAsia="Open Sans" w:cs="Open Sans"/>
          <w:i/>
          <w:color w:val="000000" w:themeColor="text1"/>
          <w:sz w:val="20"/>
          <w:szCs w:val="20"/>
        </w:rPr>
        <w:t xml:space="preserve"> The Guardian</w:t>
      </w:r>
      <w:r w:rsidR="3C2F4AEA" w:rsidRPr="008E2C04">
        <w:rPr>
          <w:rFonts w:eastAsia="Open Sans" w:cs="Open Sans"/>
          <w:color w:val="000000" w:themeColor="text1"/>
          <w:sz w:val="20"/>
          <w:szCs w:val="20"/>
        </w:rPr>
        <w:t xml:space="preserve"> (Online, </w:t>
      </w:r>
      <w:r w:rsidRPr="008E2C04">
        <w:rPr>
          <w:rFonts w:eastAsia="Open Sans" w:cs="Open Sans"/>
          <w:color w:val="000000" w:themeColor="text1"/>
          <w:sz w:val="20"/>
          <w:szCs w:val="20"/>
        </w:rPr>
        <w:t xml:space="preserve">10 August 2021) </w:t>
      </w:r>
      <w:r w:rsidR="3C2F4AEA" w:rsidRPr="008E2C04">
        <w:rPr>
          <w:rFonts w:eastAsia="Open Sans" w:cs="Open Sans"/>
          <w:color w:val="000000" w:themeColor="text1"/>
          <w:sz w:val="20"/>
          <w:szCs w:val="20"/>
        </w:rPr>
        <w:t>&lt;</w:t>
      </w:r>
      <w:hyperlink r:id="rId52" w:history="1">
        <w:r w:rsidRPr="008E2C04">
          <w:rPr>
            <w:rStyle w:val="Collegamentoipertestuale"/>
            <w:rFonts w:cs="Open Sans"/>
            <w:sz w:val="20"/>
            <w:szCs w:val="20"/>
          </w:rPr>
          <w:t>https://www.theguardian.com/world/2021/aug/10/ipcc-report-shows-possible-loss-of-entire-countries-within-the-century</w:t>
        </w:r>
      </w:hyperlink>
      <w:r w:rsidR="3C2F4AEA" w:rsidRPr="008E2C04">
        <w:rPr>
          <w:rFonts w:eastAsia="Open Sans" w:cs="Open Sans"/>
          <w:color w:val="000000" w:themeColor="text1"/>
          <w:sz w:val="20"/>
          <w:szCs w:val="20"/>
        </w:rPr>
        <w:t>&gt;</w:t>
      </w:r>
      <w:r w:rsidR="00C9775D" w:rsidRPr="008E2C04">
        <w:rPr>
          <w:rFonts w:cs="Open Sans"/>
          <w:sz w:val="20"/>
          <w:szCs w:val="20"/>
        </w:rPr>
        <w:t xml:space="preserve">; </w:t>
      </w:r>
      <w:r w:rsidRPr="008E2C04">
        <w:rPr>
          <w:rFonts w:cs="Open Sans"/>
          <w:sz w:val="20"/>
          <w:szCs w:val="20"/>
        </w:rPr>
        <w:t xml:space="preserve">Global Compact Network Australia, </w:t>
      </w:r>
      <w:r w:rsidRPr="008E2C04">
        <w:rPr>
          <w:rFonts w:cs="Open Sans"/>
          <w:i/>
          <w:sz w:val="20"/>
          <w:szCs w:val="20"/>
        </w:rPr>
        <w:t>Why climate change and human rights are a business issue</w:t>
      </w:r>
      <w:r w:rsidRPr="008E2C04">
        <w:rPr>
          <w:rFonts w:cs="Open Sans"/>
          <w:sz w:val="20"/>
          <w:szCs w:val="20"/>
        </w:rPr>
        <w:t xml:space="preserve"> (Discussion Paper, January 2020) &lt;</w:t>
      </w:r>
      <w:hyperlink r:id="rId53" w:history="1">
        <w:r w:rsidR="00B357DA" w:rsidRPr="008E2C04">
          <w:rPr>
            <w:rStyle w:val="Collegamentoipertestuale"/>
            <w:rFonts w:cs="Open Sans"/>
            <w:sz w:val="20"/>
            <w:szCs w:val="20"/>
          </w:rPr>
          <w:t>https://unglobalcompact.org.au/wp-content/uploads/2020/02/GCNA-Climate-HR-blog_v6.pdf</w:t>
        </w:r>
      </w:hyperlink>
      <w:r w:rsidRPr="008E2C04">
        <w:rPr>
          <w:rFonts w:cs="Open Sans"/>
          <w:sz w:val="20"/>
          <w:szCs w:val="20"/>
        </w:rPr>
        <w:t>&gt;;</w:t>
      </w:r>
      <w:r w:rsidRPr="008E2C04">
        <w:rPr>
          <w:rFonts w:eastAsia="Open Sans" w:cs="Open Sans"/>
          <w:color w:val="000000" w:themeColor="text1"/>
          <w:sz w:val="20"/>
          <w:szCs w:val="20"/>
        </w:rPr>
        <w:t xml:space="preserve"> Kevin Bales</w:t>
      </w:r>
      <w:r w:rsidR="14E0C7E9" w:rsidRPr="008E2C04">
        <w:rPr>
          <w:rFonts w:eastAsia="Open Sans" w:cs="Open Sans"/>
          <w:color w:val="000000" w:themeColor="text1"/>
          <w:sz w:val="20"/>
          <w:szCs w:val="20"/>
        </w:rPr>
        <w:t xml:space="preserve"> and</w:t>
      </w:r>
      <w:r w:rsidRPr="008E2C04">
        <w:rPr>
          <w:rFonts w:eastAsia="Open Sans" w:cs="Open Sans"/>
          <w:color w:val="000000" w:themeColor="text1"/>
          <w:sz w:val="20"/>
          <w:szCs w:val="20"/>
        </w:rPr>
        <w:t xml:space="preserve"> Benjamin K</w:t>
      </w:r>
      <w:r w:rsidR="14E0C7E9" w:rsidRPr="008E2C04">
        <w:rPr>
          <w:rFonts w:eastAsia="Open Sans" w:cs="Open Sans"/>
          <w:color w:val="000000" w:themeColor="text1"/>
          <w:sz w:val="20"/>
          <w:szCs w:val="20"/>
        </w:rPr>
        <w:t xml:space="preserve"> Sovacool, ‘From Forests to Factories: How modern slavery deepens the crisis of climate change,’ (2021) 77</w:t>
      </w:r>
      <w:r w:rsidR="0056292B" w:rsidRPr="008E2C04">
        <w:rPr>
          <w:rFonts w:eastAsia="Open Sans" w:cs="Open Sans"/>
          <w:color w:val="000000" w:themeColor="text1"/>
          <w:sz w:val="20"/>
          <w:szCs w:val="20"/>
        </w:rPr>
        <w:t xml:space="preserve"> </w:t>
      </w:r>
      <w:r w:rsidR="14E0C7E9" w:rsidRPr="008E2C04">
        <w:rPr>
          <w:rFonts w:eastAsia="Open Sans" w:cs="Open Sans"/>
          <w:color w:val="000000" w:themeColor="text1"/>
          <w:sz w:val="20"/>
          <w:szCs w:val="20"/>
        </w:rPr>
        <w:t xml:space="preserve">(July) </w:t>
      </w:r>
      <w:r w:rsidR="14E0C7E9" w:rsidRPr="008E2C04">
        <w:rPr>
          <w:rFonts w:eastAsia="Open Sans" w:cs="Open Sans"/>
          <w:i/>
          <w:iCs/>
          <w:color w:val="000000" w:themeColor="text1"/>
          <w:sz w:val="20"/>
          <w:szCs w:val="20"/>
        </w:rPr>
        <w:t xml:space="preserve">Energy Research and Social Science </w:t>
      </w:r>
      <w:r w:rsidR="14E0C7E9" w:rsidRPr="008E2C04">
        <w:rPr>
          <w:rFonts w:eastAsia="Open Sans" w:cs="Open Sans"/>
          <w:color w:val="000000" w:themeColor="text1"/>
          <w:sz w:val="20"/>
          <w:szCs w:val="20"/>
        </w:rPr>
        <w:t>102096</w:t>
      </w:r>
      <w:r w:rsidR="0056292B" w:rsidRPr="008E2C04">
        <w:rPr>
          <w:rFonts w:eastAsia="Open Sans" w:cs="Open Sans"/>
          <w:color w:val="000000" w:themeColor="text1"/>
          <w:sz w:val="20"/>
          <w:szCs w:val="20"/>
        </w:rPr>
        <w:t xml:space="preserve"> </w:t>
      </w:r>
      <w:r w:rsidR="14E0C7E9" w:rsidRPr="008E2C04">
        <w:rPr>
          <w:rFonts w:eastAsia="Open Sans" w:cs="Open Sans"/>
          <w:color w:val="000000" w:themeColor="text1"/>
          <w:sz w:val="20"/>
          <w:szCs w:val="20"/>
        </w:rPr>
        <w:t>&lt;</w:t>
      </w:r>
      <w:hyperlink r:id="rId54" w:history="1">
        <w:r w:rsidR="14E0C7E9" w:rsidRPr="008E2C04">
          <w:rPr>
            <w:rStyle w:val="Collegamentoipertestuale"/>
            <w:rFonts w:cs="Open Sans"/>
            <w:sz w:val="20"/>
            <w:szCs w:val="20"/>
          </w:rPr>
          <w:t>https://www.sciencedirect.com/science/article/pii/S2214629621001894</w:t>
        </w:r>
      </w:hyperlink>
      <w:r w:rsidR="14E0C7E9" w:rsidRPr="008E2C04">
        <w:rPr>
          <w:rFonts w:eastAsia="Open Sans" w:cs="Open Sans"/>
          <w:color w:val="000000" w:themeColor="text1"/>
          <w:sz w:val="20"/>
          <w:szCs w:val="20"/>
        </w:rPr>
        <w:t>&gt;</w:t>
      </w:r>
      <w:r w:rsidR="00DD3336" w:rsidRPr="008E2C04">
        <w:rPr>
          <w:rFonts w:cs="Open Sans"/>
          <w:sz w:val="20"/>
          <w:szCs w:val="20"/>
        </w:rPr>
        <w:t>.</w:t>
      </w:r>
    </w:p>
  </w:endnote>
  <w:endnote w:id="89">
    <w:p w14:paraId="2CDF702D" w14:textId="47D69C74" w:rsidR="00F83229" w:rsidRPr="008E2C04" w:rsidRDefault="00F83229" w:rsidP="00DD3336">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D3336" w:rsidRPr="008E2C04">
        <w:rPr>
          <w:rFonts w:cs="Open Sans"/>
        </w:rPr>
        <w:tab/>
      </w:r>
      <w:r w:rsidRPr="008E2C04">
        <w:rPr>
          <w:rFonts w:cs="Open Sans"/>
        </w:rPr>
        <w:t xml:space="preserve">See Conference of the Parties, </w:t>
      </w:r>
      <w:r w:rsidRPr="008E2C04">
        <w:rPr>
          <w:rFonts w:cs="Open Sans"/>
          <w:i/>
        </w:rPr>
        <w:t xml:space="preserve">Report of the Conference of the Parties on Its Twenty-First Session, held in Paris from 30 November to 13 December 2015, </w:t>
      </w:r>
      <w:r w:rsidRPr="008E2C04">
        <w:rPr>
          <w:rFonts w:cs="Open Sans"/>
        </w:rPr>
        <w:t>UN Doc FCCC/CP/2015/10/Add.1 (29 January 2016) art. 2</w:t>
      </w:r>
      <w:r w:rsidR="00F90862" w:rsidRPr="008E2C04">
        <w:rPr>
          <w:rFonts w:cs="Open Sans"/>
        </w:rPr>
        <w:t>.</w:t>
      </w:r>
      <w:r w:rsidRPr="008E2C04">
        <w:rPr>
          <w:rFonts w:cs="Open Sans"/>
        </w:rPr>
        <w:t xml:space="preserve"> </w:t>
      </w:r>
    </w:p>
  </w:endnote>
  <w:endnote w:id="90">
    <w:p w14:paraId="30801490" w14:textId="05DB208A" w:rsidR="00F83229" w:rsidRPr="008E2C04" w:rsidRDefault="00F83229" w:rsidP="00DD3336">
      <w:pPr>
        <w:pStyle w:val="Testocommento"/>
        <w:spacing w:before="0" w:after="0"/>
        <w:ind w:left="454" w:hanging="454"/>
        <w:contextualSpacing/>
        <w:rPr>
          <w:rFonts w:cs="Open Sans"/>
          <w:i/>
          <w:iCs/>
        </w:rPr>
      </w:pPr>
      <w:r w:rsidRPr="008E2C04">
        <w:rPr>
          <w:rStyle w:val="Rimandonotadichiusura"/>
          <w:rFonts w:cs="Open Sans"/>
        </w:rPr>
        <w:endnoteRef/>
      </w:r>
      <w:r w:rsidRPr="008E2C04">
        <w:rPr>
          <w:rFonts w:cs="Open Sans"/>
        </w:rPr>
        <w:t xml:space="preserve"> </w:t>
      </w:r>
      <w:r w:rsidR="00DD3336" w:rsidRPr="008E2C04">
        <w:rPr>
          <w:rFonts w:cs="Open Sans"/>
        </w:rPr>
        <w:tab/>
      </w:r>
      <w:r w:rsidRPr="008E2C04">
        <w:rPr>
          <w:rFonts w:cs="Open Sans"/>
        </w:rPr>
        <w:t xml:space="preserve">The Intergovernmental Panel on Climate Change, </w:t>
      </w:r>
      <w:r w:rsidRPr="008E2C04">
        <w:rPr>
          <w:rFonts w:cs="Open Sans"/>
          <w:i/>
        </w:rPr>
        <w:t>Global Warming of 1.5 C</w:t>
      </w:r>
      <w:r w:rsidRPr="008E2C04">
        <w:rPr>
          <w:rFonts w:cs="Open Sans"/>
          <w:i/>
          <w:iCs/>
        </w:rPr>
        <w:t xml:space="preserve">: </w:t>
      </w:r>
      <w:r w:rsidRPr="008E2C04">
        <w:rPr>
          <w:rFonts w:cs="Open Sans"/>
          <w:i/>
        </w:rPr>
        <w:t xml:space="preserve">Headline Statements from the Summary for Policy Makers </w:t>
      </w:r>
      <w:r w:rsidRPr="008E2C04">
        <w:rPr>
          <w:rFonts w:cs="Open Sans"/>
        </w:rPr>
        <w:t>(Headline Statement, October 2018)</w:t>
      </w:r>
      <w:r w:rsidR="007F4C1A" w:rsidRPr="008E2C04">
        <w:rPr>
          <w:rFonts w:cs="Open Sans"/>
        </w:rPr>
        <w:t xml:space="preserve"> &lt;</w:t>
      </w:r>
      <w:hyperlink r:id="rId55" w:history="1">
        <w:r w:rsidRPr="008E2C04">
          <w:rPr>
            <w:rStyle w:val="Collegamentoipertestuale"/>
            <w:rFonts w:cs="Open Sans"/>
          </w:rPr>
          <w:t>https://www.ipcc.ch/site/assets/uploads/sites/2/2019/06/SR15_Headline-statements.pdf</w:t>
        </w:r>
      </w:hyperlink>
      <w:r w:rsidR="007F4C1A" w:rsidRPr="008E2C04">
        <w:rPr>
          <w:rFonts w:cs="Open Sans"/>
        </w:rPr>
        <w:t>&gt;;</w:t>
      </w:r>
      <w:r w:rsidRPr="008E2C04">
        <w:rPr>
          <w:rFonts w:cs="Open Sans"/>
        </w:rPr>
        <w:t xml:space="preserve"> Intergovernmental Panel on Climate Change, </w:t>
      </w:r>
      <w:r w:rsidRPr="008E2C04">
        <w:rPr>
          <w:rFonts w:cs="Open Sans"/>
          <w:i/>
          <w:iCs/>
        </w:rPr>
        <w:t>Summary for Policy Makers:</w:t>
      </w:r>
      <w:r w:rsidRPr="008E2C04">
        <w:rPr>
          <w:rFonts w:cs="Open Sans"/>
        </w:rPr>
        <w:t xml:space="preserve"> </w:t>
      </w:r>
      <w:r w:rsidRPr="008E2C04">
        <w:rPr>
          <w:rFonts w:cs="Open Sans"/>
          <w:i/>
          <w:iCs/>
        </w:rPr>
        <w:t xml:space="preserve">Global Warming of 1.5°C. An IPCC Special Report on the impacts of global warming of 1.5°C above pre-industrial levels and related global greenhouse gas emission pathways, in the context of strengthening the global response to the threat of climate change, sustainable development, and efforts to eradicate poverty </w:t>
      </w:r>
      <w:r w:rsidRPr="008E2C04">
        <w:rPr>
          <w:rFonts w:cs="Open Sans"/>
        </w:rPr>
        <w:t xml:space="preserve">(Summary for Policy Makers, 2018) </w:t>
      </w:r>
      <w:r w:rsidR="00E239F9" w:rsidRPr="008E2C04">
        <w:rPr>
          <w:rFonts w:cs="Open Sans"/>
        </w:rPr>
        <w:t>[</w:t>
      </w:r>
      <w:r w:rsidRPr="008E2C04">
        <w:rPr>
          <w:rFonts w:cs="Open Sans"/>
        </w:rPr>
        <w:t>B.4.1</w:t>
      </w:r>
      <w:r w:rsidR="00E239F9" w:rsidRPr="008E2C04">
        <w:rPr>
          <w:rFonts w:cs="Open Sans"/>
        </w:rPr>
        <w:t>]</w:t>
      </w:r>
      <w:r w:rsidRPr="008E2C04">
        <w:rPr>
          <w:rFonts w:cs="Open Sans"/>
        </w:rPr>
        <w:t>-</w:t>
      </w:r>
      <w:r w:rsidR="00E239F9" w:rsidRPr="008E2C04">
        <w:rPr>
          <w:rFonts w:cs="Open Sans"/>
        </w:rPr>
        <w:t>[</w:t>
      </w:r>
      <w:r w:rsidRPr="008E2C04">
        <w:rPr>
          <w:rFonts w:cs="Open Sans"/>
        </w:rPr>
        <w:t>B.4.4</w:t>
      </w:r>
      <w:r w:rsidR="00E239F9" w:rsidRPr="008E2C04">
        <w:rPr>
          <w:rFonts w:cs="Open Sans"/>
        </w:rPr>
        <w:t>]</w:t>
      </w:r>
      <w:r w:rsidRPr="008E2C04">
        <w:rPr>
          <w:rFonts w:cs="Open Sans"/>
        </w:rPr>
        <w:t xml:space="preserve">, </w:t>
      </w:r>
      <w:r w:rsidR="00E239F9" w:rsidRPr="008E2C04">
        <w:rPr>
          <w:rFonts w:cs="Open Sans"/>
        </w:rPr>
        <w:t>[</w:t>
      </w:r>
      <w:r w:rsidRPr="008E2C04">
        <w:rPr>
          <w:rFonts w:cs="Open Sans"/>
        </w:rPr>
        <w:t>B.5</w:t>
      </w:r>
      <w:r w:rsidR="00E239F9" w:rsidRPr="008E2C04">
        <w:rPr>
          <w:rFonts w:cs="Open Sans"/>
        </w:rPr>
        <w:t>]</w:t>
      </w:r>
      <w:r w:rsidRPr="008E2C04">
        <w:rPr>
          <w:rFonts w:cs="Open Sans"/>
        </w:rPr>
        <w:t xml:space="preserve">, </w:t>
      </w:r>
      <w:r w:rsidR="00E239F9" w:rsidRPr="008E2C04">
        <w:rPr>
          <w:rFonts w:cs="Open Sans"/>
        </w:rPr>
        <w:t>[</w:t>
      </w:r>
      <w:r w:rsidRPr="008E2C04">
        <w:rPr>
          <w:rFonts w:cs="Open Sans"/>
        </w:rPr>
        <w:t>B.5.2</w:t>
      </w:r>
      <w:r w:rsidR="00E239F9" w:rsidRPr="008E2C04">
        <w:rPr>
          <w:rFonts w:cs="Open Sans"/>
        </w:rPr>
        <w:t>]</w:t>
      </w:r>
      <w:r w:rsidRPr="008E2C04">
        <w:rPr>
          <w:rFonts w:cs="Open Sans"/>
        </w:rPr>
        <w:t xml:space="preserve">, </w:t>
      </w:r>
      <w:r w:rsidR="00E239F9" w:rsidRPr="008E2C04">
        <w:rPr>
          <w:rFonts w:cs="Open Sans"/>
        </w:rPr>
        <w:t>[</w:t>
      </w:r>
      <w:r w:rsidRPr="008E2C04">
        <w:rPr>
          <w:rFonts w:cs="Open Sans"/>
        </w:rPr>
        <w:t>B.6.1</w:t>
      </w:r>
      <w:r w:rsidR="00E239F9" w:rsidRPr="008E2C04">
        <w:rPr>
          <w:rFonts w:cs="Open Sans"/>
        </w:rPr>
        <w:t>]</w:t>
      </w:r>
      <w:r w:rsidRPr="008E2C04">
        <w:rPr>
          <w:rFonts w:cs="Open Sans"/>
        </w:rPr>
        <w:t xml:space="preserve"> </w:t>
      </w:r>
      <w:r w:rsidR="00216978" w:rsidRPr="008E2C04">
        <w:rPr>
          <w:rFonts w:cs="Open Sans"/>
        </w:rPr>
        <w:t>&lt;</w:t>
      </w:r>
      <w:hyperlink r:id="rId56" w:history="1">
        <w:r w:rsidR="00216978" w:rsidRPr="008E2C04">
          <w:rPr>
            <w:rStyle w:val="Collegamentoipertestuale"/>
            <w:rFonts w:cs="Open Sans"/>
          </w:rPr>
          <w:t>https://www.ipcc.ch/site/assets/uploads/sites/2/2019/05/SR15_SPM_version_report_LR.pdf</w:t>
        </w:r>
      </w:hyperlink>
      <w:r w:rsidR="00216978" w:rsidRPr="008E2C04">
        <w:t>&gt;</w:t>
      </w:r>
      <w:r w:rsidRPr="008E2C04">
        <w:rPr>
          <w:rFonts w:cs="Open Sans"/>
        </w:rPr>
        <w:t xml:space="preserve">; </w:t>
      </w:r>
      <w:r w:rsidR="00A35D3B" w:rsidRPr="008E2C04">
        <w:rPr>
          <w:rFonts w:cs="Open Sans"/>
        </w:rPr>
        <w:t xml:space="preserve">World Economic Forum, </w:t>
      </w:r>
      <w:r w:rsidR="00150F8A" w:rsidRPr="008E2C04">
        <w:rPr>
          <w:rFonts w:cs="Open Sans"/>
        </w:rPr>
        <w:t>‘</w:t>
      </w:r>
      <w:r w:rsidR="00A35D3B" w:rsidRPr="008E2C04">
        <w:rPr>
          <w:rFonts w:cs="Open Sans"/>
        </w:rPr>
        <w:t>What’s the difference between 1.5 and 2 degrees of global warming?’ (</w:t>
      </w:r>
      <w:r w:rsidR="00281CC3" w:rsidRPr="008E2C04">
        <w:rPr>
          <w:rFonts w:cs="Open Sans"/>
        </w:rPr>
        <w:t>28</w:t>
      </w:r>
      <w:r w:rsidR="00B357DA" w:rsidRPr="008E2C04">
        <w:rPr>
          <w:rFonts w:cs="Open Sans"/>
        </w:rPr>
        <w:t xml:space="preserve"> </w:t>
      </w:r>
      <w:r w:rsidR="00281CC3" w:rsidRPr="008E2C04">
        <w:rPr>
          <w:rFonts w:cs="Open Sans"/>
        </w:rPr>
        <w:t>July 2021) &lt;</w:t>
      </w:r>
      <w:hyperlink r:id="rId57" w:history="1">
        <w:r w:rsidR="00281CC3" w:rsidRPr="008E2C04">
          <w:rPr>
            <w:rStyle w:val="Collegamentoipertestuale"/>
            <w:rFonts w:cs="Open Sans"/>
          </w:rPr>
          <w:t>https://www.weforum.org/agenda/2021/07/2c-global-warming-difference-explained/</w:t>
        </w:r>
      </w:hyperlink>
      <w:r w:rsidR="00281CC3" w:rsidRPr="008E2C04">
        <w:rPr>
          <w:rFonts w:cs="Open Sans"/>
        </w:rPr>
        <w:t>&gt;.</w:t>
      </w:r>
    </w:p>
  </w:endnote>
  <w:endnote w:id="91">
    <w:p w14:paraId="3FC18F82" w14:textId="4B3FE7DB" w:rsidR="006F77AE" w:rsidRPr="008E2C04" w:rsidRDefault="006F77AE" w:rsidP="00DD3336">
      <w:pPr>
        <w:autoSpaceDE w:val="0"/>
        <w:autoSpaceDN w:val="0"/>
        <w:adjustRightInd w:val="0"/>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DD3336" w:rsidRPr="008E2C04">
        <w:rPr>
          <w:rFonts w:cs="Open Sans"/>
          <w:sz w:val="20"/>
          <w:szCs w:val="20"/>
        </w:rPr>
        <w:tab/>
      </w:r>
      <w:r w:rsidRPr="008E2C04">
        <w:rPr>
          <w:rFonts w:cs="Open Sans"/>
          <w:sz w:val="20"/>
          <w:szCs w:val="20"/>
        </w:rPr>
        <w:t xml:space="preserve">The Intergovernmental Panel on Climate Change, </w:t>
      </w:r>
      <w:r w:rsidRPr="008E2C04">
        <w:rPr>
          <w:rFonts w:cs="Open Sans"/>
          <w:i/>
          <w:iCs/>
          <w:sz w:val="20"/>
          <w:szCs w:val="20"/>
        </w:rPr>
        <w:t xml:space="preserve">Global Warming of 1.5 C: Headline Statements from the Summary for Policy Makers </w:t>
      </w:r>
      <w:r w:rsidRPr="008E2C04">
        <w:rPr>
          <w:rFonts w:cs="Open Sans"/>
          <w:sz w:val="20"/>
          <w:szCs w:val="20"/>
        </w:rPr>
        <w:t xml:space="preserve">(Headline Statement, October 2018) 2; The Intergovernmental Panel on Climate Change, </w:t>
      </w:r>
      <w:r w:rsidRPr="008E2C04">
        <w:rPr>
          <w:rFonts w:cs="Open Sans"/>
          <w:i/>
          <w:iCs/>
          <w:sz w:val="20"/>
          <w:szCs w:val="20"/>
        </w:rPr>
        <w:t>Summary for Policy Makers:</w:t>
      </w:r>
      <w:r w:rsidRPr="008E2C04">
        <w:rPr>
          <w:rFonts w:cs="Open Sans"/>
          <w:sz w:val="20"/>
          <w:szCs w:val="20"/>
        </w:rPr>
        <w:t xml:space="preserve"> </w:t>
      </w:r>
      <w:r w:rsidRPr="008E2C04">
        <w:rPr>
          <w:rFonts w:cs="Open Sans"/>
          <w:i/>
          <w:iCs/>
          <w:sz w:val="20"/>
          <w:szCs w:val="20"/>
        </w:rPr>
        <w:t xml:space="preserve">Global Warming of 1.5°C approved by governments, </w:t>
      </w:r>
      <w:r w:rsidRPr="008E2C04">
        <w:rPr>
          <w:rFonts w:cs="Open Sans"/>
          <w:sz w:val="20"/>
          <w:szCs w:val="20"/>
        </w:rPr>
        <w:t>(Summary for Policy Makers, 2018)</w:t>
      </w:r>
      <w:r w:rsidR="00DD3336" w:rsidRPr="008E2C04">
        <w:rPr>
          <w:rFonts w:cs="Open Sans"/>
          <w:sz w:val="20"/>
          <w:szCs w:val="20"/>
        </w:rPr>
        <w:t>.</w:t>
      </w:r>
    </w:p>
  </w:endnote>
  <w:endnote w:id="92">
    <w:p w14:paraId="03913020" w14:textId="0DF5262D" w:rsidR="006F77AE" w:rsidRPr="008E2C04" w:rsidRDefault="006F77AE" w:rsidP="00DD3336">
      <w:pPr>
        <w:spacing w:before="0" w:after="0"/>
        <w:ind w:left="454" w:hanging="454"/>
        <w:contextualSpacing/>
        <w:rPr>
          <w:rFonts w:cs="Open Sans"/>
          <w:color w:val="000000"/>
          <w:sz w:val="20"/>
          <w:szCs w:val="20"/>
        </w:rPr>
      </w:pPr>
      <w:r w:rsidRPr="008E2C04">
        <w:rPr>
          <w:rStyle w:val="Rimandonotadichiusura"/>
          <w:rFonts w:cs="Open Sans"/>
          <w:szCs w:val="20"/>
        </w:rPr>
        <w:endnoteRef/>
      </w:r>
      <w:r w:rsidRPr="008E2C04">
        <w:rPr>
          <w:rFonts w:cs="Open Sans"/>
          <w:sz w:val="20"/>
          <w:szCs w:val="20"/>
        </w:rPr>
        <w:t xml:space="preserve"> </w:t>
      </w:r>
      <w:r w:rsidR="00DD3336" w:rsidRPr="008E2C04">
        <w:rPr>
          <w:rFonts w:cs="Open Sans"/>
          <w:sz w:val="20"/>
          <w:szCs w:val="20"/>
        </w:rPr>
        <w:tab/>
      </w:r>
      <w:r w:rsidRPr="008E2C04">
        <w:rPr>
          <w:rFonts w:eastAsia="Open Sans" w:cs="Open Sans"/>
          <w:color w:val="000000" w:themeColor="text1"/>
          <w:sz w:val="20"/>
          <w:szCs w:val="20"/>
        </w:rPr>
        <w:t xml:space="preserve">Nick O’Malley and Peter Hannam, ‘Still in the control cabin’: Time running out to limit warming, IPCC says,’ </w:t>
      </w:r>
      <w:r w:rsidRPr="008E2C04">
        <w:rPr>
          <w:rFonts w:eastAsia="Open Sans" w:cs="Open Sans"/>
          <w:i/>
          <w:iCs/>
          <w:color w:val="000000" w:themeColor="text1"/>
          <w:sz w:val="20"/>
          <w:szCs w:val="20"/>
        </w:rPr>
        <w:t>Sydney</w:t>
      </w:r>
      <w:r w:rsidRPr="008E2C04">
        <w:rPr>
          <w:rFonts w:eastAsia="Open Sans" w:cs="Open Sans"/>
          <w:i/>
          <w:color w:val="000000" w:themeColor="text1"/>
          <w:sz w:val="20"/>
          <w:szCs w:val="20"/>
        </w:rPr>
        <w:t xml:space="preserve"> Morning Herald</w:t>
      </w:r>
      <w:r w:rsidRPr="008E2C04">
        <w:rPr>
          <w:rFonts w:eastAsia="Open Sans" w:cs="Open Sans"/>
          <w:color w:val="000000" w:themeColor="text1"/>
          <w:sz w:val="20"/>
          <w:szCs w:val="20"/>
        </w:rPr>
        <w:t xml:space="preserve"> (Online, 9 August 2021) &lt;</w:t>
      </w:r>
      <w:hyperlink r:id="rId58" w:history="1">
        <w:r w:rsidRPr="008E2C04">
          <w:rPr>
            <w:rStyle w:val="Collegamentoipertestuale"/>
            <w:rFonts w:cs="Open Sans"/>
            <w:sz w:val="20"/>
            <w:szCs w:val="20"/>
          </w:rPr>
          <w:t>https://www.smh.com.au/environment/climate-change/still-in-the-control-cabin-time-running-out-to-limit-warming-ipcc-says-20210809-p58h9j.html</w:t>
        </w:r>
      </w:hyperlink>
      <w:r w:rsidRPr="008E2C04">
        <w:rPr>
          <w:rFonts w:eastAsia="Open Sans" w:cs="Open Sans"/>
          <w:color w:val="000000" w:themeColor="text1"/>
          <w:sz w:val="20"/>
          <w:szCs w:val="20"/>
        </w:rPr>
        <w:t>&gt;</w:t>
      </w:r>
      <w:r w:rsidRPr="008E2C04">
        <w:rPr>
          <w:rFonts w:cs="Open Sans"/>
          <w:sz w:val="20"/>
          <w:szCs w:val="20"/>
        </w:rPr>
        <w:t xml:space="preserve">; The Intergovernmental Panel on Climate Change, </w:t>
      </w:r>
      <w:r w:rsidRPr="008E2C04">
        <w:rPr>
          <w:rFonts w:eastAsia="Open Sans" w:cs="Open Sans"/>
          <w:i/>
          <w:iCs/>
          <w:sz w:val="20"/>
          <w:szCs w:val="20"/>
        </w:rPr>
        <w:t xml:space="preserve">Climate Change 2021: The Physical Science Basis </w:t>
      </w:r>
      <w:r w:rsidR="00CF082C" w:rsidRPr="008E2C04">
        <w:rPr>
          <w:rFonts w:eastAsia="Open Sans" w:cs="Open Sans"/>
          <w:i/>
          <w:iCs/>
          <w:sz w:val="20"/>
          <w:szCs w:val="20"/>
        </w:rPr>
        <w:t>–</w:t>
      </w:r>
      <w:r w:rsidRPr="008E2C04">
        <w:rPr>
          <w:rFonts w:eastAsia="Open Sans" w:cs="Open Sans"/>
          <w:i/>
          <w:iCs/>
          <w:sz w:val="20"/>
          <w:szCs w:val="20"/>
        </w:rPr>
        <w:t xml:space="preserve"> Summary for Policymakers</w:t>
      </w:r>
      <w:r w:rsidRPr="008E2C04">
        <w:rPr>
          <w:rFonts w:eastAsia="Open Sans" w:cs="Open Sans"/>
          <w:sz w:val="20"/>
          <w:szCs w:val="20"/>
        </w:rPr>
        <w:t xml:space="preserve"> (Report IPCC AR6 WGI, 2021)</w:t>
      </w:r>
      <w:r w:rsidRPr="008E2C04">
        <w:rPr>
          <w:rFonts w:cs="Open Sans"/>
          <w:sz w:val="20"/>
          <w:szCs w:val="20"/>
        </w:rPr>
        <w:t xml:space="preserve"> [B.1]– [B.1.3] &lt;</w:t>
      </w:r>
      <w:hyperlink r:id="rId59" w:history="1">
        <w:r w:rsidRPr="008E2C04">
          <w:rPr>
            <w:rStyle w:val="Collegamentoipertestuale"/>
            <w:rFonts w:cs="Open Sans"/>
            <w:sz w:val="20"/>
            <w:szCs w:val="20"/>
          </w:rPr>
          <w:t>https://www.ipcc.ch/report/ar6/wg1/downloads/report/IPCC_AR6_WGI_SPM.pdf</w:t>
        </w:r>
      </w:hyperlink>
      <w:r w:rsidRPr="008E2C04">
        <w:rPr>
          <w:sz w:val="20"/>
          <w:szCs w:val="20"/>
        </w:rPr>
        <w:t>&gt;.</w:t>
      </w:r>
    </w:p>
  </w:endnote>
  <w:endnote w:id="93">
    <w:p w14:paraId="43E20BCF" w14:textId="5E02BB59" w:rsidR="006F77AE" w:rsidRPr="008E2C04" w:rsidRDefault="006F77AE" w:rsidP="00DD3336">
      <w:pPr>
        <w:spacing w:before="0" w:after="0"/>
        <w:ind w:left="454" w:hanging="454"/>
        <w:contextualSpacing/>
        <w:rPr>
          <w:sz w:val="20"/>
          <w:szCs w:val="20"/>
        </w:rPr>
      </w:pPr>
      <w:r w:rsidRPr="008E2C04">
        <w:rPr>
          <w:rStyle w:val="Rimandonotadichiusura"/>
          <w:rFonts w:cs="Open Sans"/>
          <w:szCs w:val="20"/>
        </w:rPr>
        <w:endnoteRef/>
      </w:r>
      <w:r w:rsidRPr="008E2C04">
        <w:rPr>
          <w:rFonts w:cs="Open Sans"/>
          <w:sz w:val="20"/>
          <w:szCs w:val="20"/>
        </w:rPr>
        <w:t xml:space="preserve"> </w:t>
      </w:r>
      <w:r w:rsidR="00DD3336" w:rsidRPr="008E2C04">
        <w:rPr>
          <w:rFonts w:cs="Open Sans"/>
          <w:sz w:val="20"/>
          <w:szCs w:val="20"/>
        </w:rPr>
        <w:tab/>
      </w:r>
      <w:r w:rsidRPr="008E2C04">
        <w:rPr>
          <w:rFonts w:cs="Open Sans"/>
          <w:sz w:val="20"/>
          <w:szCs w:val="20"/>
        </w:rPr>
        <w:t>‘</w:t>
      </w:r>
      <w:r w:rsidRPr="008E2C04">
        <w:rPr>
          <w:rFonts w:eastAsia="Open Sans" w:cs="Open Sans"/>
          <w:color w:val="000000"/>
          <w:sz w:val="20"/>
          <w:szCs w:val="20"/>
        </w:rPr>
        <w:t xml:space="preserve">Climate Ambition Alliance: Net Zero 2050’, </w:t>
      </w:r>
      <w:r w:rsidRPr="008E2C04">
        <w:rPr>
          <w:rFonts w:eastAsia="Open Sans" w:cs="Open Sans"/>
          <w:i/>
          <w:iCs/>
          <w:color w:val="000000"/>
          <w:sz w:val="20"/>
          <w:szCs w:val="20"/>
        </w:rPr>
        <w:t>Global Climate Action</w:t>
      </w:r>
      <w:r w:rsidRPr="008E2C04">
        <w:rPr>
          <w:rFonts w:eastAsia="Open Sans" w:cs="Open Sans"/>
          <w:color w:val="000000"/>
          <w:sz w:val="20"/>
          <w:szCs w:val="20"/>
        </w:rPr>
        <w:t>, (Web Page) &lt;</w:t>
      </w:r>
      <w:hyperlink r:id="rId60" w:history="1">
        <w:r w:rsidRPr="008E2C04">
          <w:rPr>
            <w:rStyle w:val="Collegamentoipertestuale"/>
            <w:rFonts w:eastAsia="Open Sans" w:cs="Open Sans"/>
            <w:sz w:val="20"/>
            <w:szCs w:val="20"/>
          </w:rPr>
          <w:t>https://climateaction.unfccc.int/views/cooperative-initiative-details.html?id=94</w:t>
        </w:r>
      </w:hyperlink>
      <w:r w:rsidRPr="008E2C04">
        <w:rPr>
          <w:rFonts w:eastAsia="Open Sans" w:cs="Open Sans"/>
          <w:color w:val="000000"/>
          <w:sz w:val="20"/>
          <w:szCs w:val="20"/>
        </w:rPr>
        <w:t>&gt;.</w:t>
      </w:r>
    </w:p>
  </w:endnote>
  <w:endnote w:id="94">
    <w:p w14:paraId="4AFD88B3" w14:textId="783999FA" w:rsidR="006F77AE" w:rsidRPr="008E2C04" w:rsidRDefault="006F77AE" w:rsidP="00DD3336">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eastAsia="Open Sans" w:cs="Open Sans"/>
          <w:color w:val="000000"/>
          <w:sz w:val="20"/>
          <w:szCs w:val="20"/>
        </w:rPr>
        <w:t xml:space="preserve"> </w:t>
      </w:r>
      <w:r w:rsidR="00DD3336" w:rsidRPr="008E2C04">
        <w:rPr>
          <w:rFonts w:eastAsia="Open Sans" w:cs="Open Sans"/>
          <w:color w:val="000000"/>
          <w:sz w:val="20"/>
          <w:szCs w:val="20"/>
        </w:rPr>
        <w:tab/>
      </w:r>
      <w:r w:rsidRPr="008E2C04">
        <w:rPr>
          <w:rFonts w:eastAsia="Open Sans" w:cs="Open Sans"/>
          <w:color w:val="000000"/>
          <w:sz w:val="20"/>
          <w:szCs w:val="20"/>
        </w:rPr>
        <w:t xml:space="preserve">International Energy Agency, </w:t>
      </w:r>
      <w:r w:rsidRPr="008E2C04">
        <w:rPr>
          <w:rFonts w:eastAsia="Open Sans" w:cs="Open Sans"/>
          <w:i/>
          <w:iCs/>
          <w:color w:val="000000"/>
          <w:sz w:val="20"/>
          <w:szCs w:val="20"/>
        </w:rPr>
        <w:t>Pathway to critical and formidable goal of net-zero emissions by 2050 is narrow but brings huge benefits, according to IEA special report</w:t>
      </w:r>
      <w:r w:rsidRPr="008E2C04">
        <w:rPr>
          <w:rFonts w:eastAsia="Open Sans" w:cs="Open Sans"/>
          <w:color w:val="000000"/>
          <w:sz w:val="20"/>
          <w:szCs w:val="20"/>
        </w:rPr>
        <w:t xml:space="preserve"> (Press Release, 18 May 2021) &lt;</w:t>
      </w:r>
      <w:hyperlink r:id="rId61" w:history="1">
        <w:r w:rsidRPr="008E2C04">
          <w:rPr>
            <w:rStyle w:val="Collegamentoipertestuale"/>
            <w:rFonts w:eastAsia="Open Sans" w:cs="Open Sans"/>
            <w:sz w:val="20"/>
            <w:szCs w:val="20"/>
          </w:rPr>
          <w:t>https://www.iea.org/news/pathway-to-critical-and-formidable-goal-of-net-zero-emissions-by-2050-is-narrow-but-brings-huge-benefits</w:t>
        </w:r>
      </w:hyperlink>
      <w:r w:rsidRPr="008E2C04">
        <w:rPr>
          <w:rFonts w:eastAsia="Open Sans" w:cs="Open Sans"/>
          <w:color w:val="000000"/>
          <w:sz w:val="20"/>
          <w:szCs w:val="20"/>
        </w:rPr>
        <w:t>&gt;;</w:t>
      </w:r>
      <w:r w:rsidRPr="008E2C04">
        <w:rPr>
          <w:rFonts w:cs="Open Sans"/>
          <w:sz w:val="20"/>
          <w:szCs w:val="20"/>
        </w:rPr>
        <w:t xml:space="preserve"> </w:t>
      </w:r>
      <w:r w:rsidRPr="008E2C04">
        <w:rPr>
          <w:rFonts w:eastAsia="Open Sans" w:cs="Open Sans"/>
          <w:color w:val="000000"/>
          <w:sz w:val="20"/>
          <w:szCs w:val="20"/>
        </w:rPr>
        <w:t xml:space="preserve">International Energy Agency, </w:t>
      </w:r>
      <w:r w:rsidRPr="008E2C04">
        <w:rPr>
          <w:rFonts w:eastAsia="Open Sans" w:cs="Open Sans"/>
          <w:i/>
          <w:color w:val="000000"/>
          <w:sz w:val="20"/>
          <w:szCs w:val="20"/>
        </w:rPr>
        <w:t>Net Zero by 2050: A roadmap for the Global Energy Sector</w:t>
      </w:r>
      <w:r w:rsidRPr="008E2C04">
        <w:rPr>
          <w:rFonts w:eastAsia="Open Sans" w:cs="Open Sans"/>
          <w:color w:val="000000"/>
          <w:sz w:val="20"/>
          <w:szCs w:val="20"/>
        </w:rPr>
        <w:t xml:space="preserve"> (Report, May 2021) 3-4, 13-25 &lt;</w:t>
      </w:r>
      <w:hyperlink r:id="rId62" w:history="1">
        <w:r w:rsidRPr="008E2C04">
          <w:rPr>
            <w:rStyle w:val="Collegamentoipertestuale"/>
            <w:rFonts w:eastAsia="Open Sans" w:cs="Open Sans"/>
            <w:sz w:val="20"/>
            <w:szCs w:val="20"/>
          </w:rPr>
          <w:t>https://www.iea.org/reports/net-zero-by-2050</w:t>
        </w:r>
      </w:hyperlink>
      <w:r w:rsidRPr="008E2C04">
        <w:rPr>
          <w:rFonts w:eastAsia="Open Sans" w:cs="Open Sans"/>
          <w:color w:val="000000"/>
          <w:sz w:val="20"/>
          <w:szCs w:val="20"/>
        </w:rPr>
        <w:t>&gt;.</w:t>
      </w:r>
    </w:p>
  </w:endnote>
  <w:endnote w:id="95">
    <w:p w14:paraId="42316552" w14:textId="28B1D3DF" w:rsidR="006F77AE" w:rsidRPr="008E2C04" w:rsidRDefault="006F77AE" w:rsidP="00DD3336">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D3336" w:rsidRPr="008E2C04">
        <w:rPr>
          <w:rFonts w:cs="Open Sans"/>
        </w:rPr>
        <w:tab/>
      </w:r>
      <w:r w:rsidRPr="008E2C04">
        <w:rPr>
          <w:rFonts w:cs="Open Sans"/>
        </w:rPr>
        <w:t xml:space="preserve">International Energy Agency, </w:t>
      </w:r>
      <w:r w:rsidRPr="008E2C04">
        <w:rPr>
          <w:rFonts w:cs="Open Sans"/>
          <w:i/>
        </w:rPr>
        <w:t>Net Zero by 2050: A Roadmap for the Global Energy Sector</w:t>
      </w:r>
      <w:r w:rsidRPr="008E2C04">
        <w:rPr>
          <w:rFonts w:cs="Open Sans"/>
        </w:rPr>
        <w:t xml:space="preserve"> (Report, May 2021) 28.</w:t>
      </w:r>
    </w:p>
  </w:endnote>
  <w:endnote w:id="96">
    <w:p w14:paraId="7F2FD4D3" w14:textId="7CD1235B" w:rsidR="00F83229" w:rsidRPr="008E2C04" w:rsidRDefault="00F83229" w:rsidP="00DD3336">
      <w:pPr>
        <w:spacing w:before="0" w:after="0"/>
        <w:ind w:left="454" w:hanging="454"/>
        <w:contextualSpacing/>
        <w:rPr>
          <w:rFonts w:eastAsia="Open Sans" w:cs="Open Sans"/>
          <w:sz w:val="20"/>
          <w:szCs w:val="20"/>
        </w:rPr>
      </w:pPr>
      <w:r w:rsidRPr="008E2C04">
        <w:rPr>
          <w:rStyle w:val="Rimandonotadichiusura"/>
          <w:rFonts w:cs="Open Sans"/>
          <w:szCs w:val="20"/>
        </w:rPr>
        <w:endnoteRef/>
      </w:r>
      <w:r w:rsidRPr="008E2C04">
        <w:rPr>
          <w:rFonts w:cs="Open Sans"/>
          <w:sz w:val="20"/>
          <w:szCs w:val="20"/>
        </w:rPr>
        <w:t xml:space="preserve"> </w:t>
      </w:r>
      <w:r w:rsidR="38EDAF34" w:rsidRPr="008E2C04">
        <w:rPr>
          <w:rFonts w:eastAsia="Open Sans" w:cs="Open Sans"/>
          <w:sz w:val="20"/>
          <w:szCs w:val="20"/>
        </w:rPr>
        <w:t xml:space="preserve">IHRB, </w:t>
      </w:r>
      <w:r w:rsidR="38EDAF34" w:rsidRPr="008E2C04">
        <w:rPr>
          <w:rFonts w:eastAsia="Open Sans" w:cs="Open Sans"/>
          <w:i/>
          <w:iCs/>
          <w:sz w:val="20"/>
          <w:szCs w:val="20"/>
        </w:rPr>
        <w:t>Just Transitions For All: Business, Human Rights, and Climate Change</w:t>
      </w:r>
      <w:r w:rsidR="38EDAF34" w:rsidRPr="008E2C04">
        <w:rPr>
          <w:rFonts w:eastAsia="Open Sans" w:cs="Open Sans"/>
          <w:sz w:val="20"/>
          <w:szCs w:val="20"/>
        </w:rPr>
        <w:t xml:space="preserve"> (Report, November 2020) 34-40 &lt;</w:t>
      </w:r>
      <w:hyperlink r:id="rId63" w:history="1">
        <w:r w:rsidR="003C6593" w:rsidRPr="008E2C04">
          <w:rPr>
            <w:rStyle w:val="Collegamentoipertestuale"/>
            <w:rFonts w:cs="Open Sans"/>
            <w:sz w:val="20"/>
            <w:szCs w:val="20"/>
          </w:rPr>
          <w:t>https://www.ihrb.org/uploads/reports/Just_Transitions_For_All_-_Business%2C_Human_Rights%2C_and_Climate_Action_-_IHRB_Nov2020.pdf</w:t>
        </w:r>
      </w:hyperlink>
      <w:r w:rsidR="38EDAF34" w:rsidRPr="008E2C04">
        <w:rPr>
          <w:rFonts w:eastAsia="Open Sans" w:cs="Open Sans"/>
          <w:sz w:val="20"/>
          <w:szCs w:val="20"/>
        </w:rPr>
        <w:t xml:space="preserve">&gt;; ILO, </w:t>
      </w:r>
      <w:r w:rsidR="38EDAF34" w:rsidRPr="008E2C04">
        <w:rPr>
          <w:rFonts w:eastAsia="Open Sans" w:cs="Open Sans"/>
          <w:i/>
          <w:iCs/>
          <w:sz w:val="20"/>
          <w:szCs w:val="20"/>
        </w:rPr>
        <w:t>Guidelines on a Just transition towards environmentally sustainable economies and societies for all</w:t>
      </w:r>
      <w:r w:rsidR="38EDAF34" w:rsidRPr="008E2C04">
        <w:rPr>
          <w:rFonts w:eastAsia="Open Sans" w:cs="Open Sans"/>
          <w:sz w:val="20"/>
          <w:szCs w:val="20"/>
        </w:rPr>
        <w:t xml:space="preserve"> (Report, 2015) &lt;</w:t>
      </w:r>
      <w:hyperlink r:id="rId64" w:history="1">
        <w:r w:rsidR="38EDAF34" w:rsidRPr="008E2C04">
          <w:rPr>
            <w:rStyle w:val="Collegamentoipertestuale"/>
            <w:rFonts w:cs="Open Sans"/>
            <w:sz w:val="20"/>
            <w:szCs w:val="20"/>
          </w:rPr>
          <w:t>https://www.ilo.org/wcmsp5/groups/public/---ed_emp/---emp_ent/documents/publication/wcms_432859.pdf</w:t>
        </w:r>
      </w:hyperlink>
      <w:r w:rsidR="38EDAF34" w:rsidRPr="008E2C04">
        <w:rPr>
          <w:rFonts w:eastAsia="Open Sans" w:cs="Open Sans"/>
          <w:sz w:val="20"/>
          <w:szCs w:val="20"/>
        </w:rPr>
        <w:t>&gt;</w:t>
      </w:r>
      <w:r w:rsidR="003C6593" w:rsidRPr="008E2C04">
        <w:rPr>
          <w:rFonts w:eastAsia="Open Sans" w:cs="Open Sans"/>
          <w:sz w:val="20"/>
          <w:szCs w:val="20"/>
        </w:rPr>
        <w:t xml:space="preserve">; </w:t>
      </w:r>
      <w:r w:rsidRPr="008E2C04">
        <w:rPr>
          <w:rFonts w:cs="Open Sans"/>
          <w:sz w:val="20"/>
          <w:szCs w:val="20"/>
        </w:rPr>
        <w:t xml:space="preserve">Global Compact Network Australia, </w:t>
      </w:r>
      <w:r w:rsidRPr="008E2C04">
        <w:rPr>
          <w:rFonts w:cs="Open Sans"/>
          <w:i/>
          <w:iCs/>
          <w:sz w:val="20"/>
          <w:szCs w:val="20"/>
        </w:rPr>
        <w:t>Leaving no one behind: Planning for a Just Transition</w:t>
      </w:r>
      <w:r w:rsidRPr="008E2C04">
        <w:rPr>
          <w:rFonts w:cs="Open Sans"/>
          <w:sz w:val="20"/>
          <w:szCs w:val="20"/>
        </w:rPr>
        <w:t xml:space="preserve"> (Discussion Paper, August 2019) &lt;https://unglobalcompact.org.au/wp-content/uploads/2019/08/2019.08.27_Just-Transition-Discussion-Paper.pdf&gt;</w:t>
      </w:r>
      <w:r w:rsidR="0097556B" w:rsidRPr="008E2C04">
        <w:rPr>
          <w:rFonts w:cs="Open Sans"/>
          <w:sz w:val="20"/>
          <w:szCs w:val="20"/>
        </w:rPr>
        <w:t>.</w:t>
      </w:r>
    </w:p>
  </w:endnote>
  <w:endnote w:id="97">
    <w:p w14:paraId="6904A001" w14:textId="31B3E91D" w:rsidR="00F83229" w:rsidRPr="008E2C04" w:rsidRDefault="00F83229" w:rsidP="00DD3336">
      <w:pPr>
        <w:spacing w:before="0" w:after="0"/>
        <w:ind w:left="454" w:hanging="454"/>
        <w:contextualSpacing/>
        <w:rPr>
          <w:rFonts w:cs="Open Sans"/>
          <w:sz w:val="20"/>
          <w:szCs w:val="20"/>
        </w:rPr>
      </w:pPr>
      <w:r w:rsidRPr="008E2C04">
        <w:rPr>
          <w:rStyle w:val="Rimandonotadichiusura"/>
          <w:rFonts w:cs="Open Sans"/>
          <w:szCs w:val="20"/>
        </w:rPr>
        <w:endnoteRef/>
      </w:r>
      <w:r w:rsidR="44AB0D20" w:rsidRPr="008E2C04">
        <w:rPr>
          <w:rFonts w:cs="Open Sans"/>
          <w:sz w:val="20"/>
          <w:szCs w:val="20"/>
        </w:rPr>
        <w:t xml:space="preserve"> </w:t>
      </w:r>
      <w:r w:rsidR="00DD3336" w:rsidRPr="008E2C04">
        <w:rPr>
          <w:rFonts w:cs="Open Sans"/>
          <w:sz w:val="20"/>
          <w:szCs w:val="20"/>
        </w:rPr>
        <w:tab/>
      </w:r>
      <w:r w:rsidR="44AB0D20" w:rsidRPr="008E2C04">
        <w:rPr>
          <w:rFonts w:eastAsia="Calibri" w:cs="Open Sans"/>
          <w:sz w:val="20"/>
          <w:szCs w:val="20"/>
        </w:rPr>
        <w:t xml:space="preserve">United Nations, </w:t>
      </w:r>
      <w:r w:rsidR="44AB0D20" w:rsidRPr="008E2C04">
        <w:rPr>
          <w:rFonts w:eastAsia="Calibri" w:cs="Open Sans"/>
          <w:i/>
          <w:iCs/>
          <w:sz w:val="20"/>
          <w:szCs w:val="20"/>
        </w:rPr>
        <w:t>Report of the Conference of the Parties on its twenty-first session, held in Paris from 30 November to 13 December 2015</w:t>
      </w:r>
      <w:r w:rsidR="44AB0D20" w:rsidRPr="008E2C04">
        <w:rPr>
          <w:rFonts w:eastAsia="Calibri" w:cs="Open Sans"/>
          <w:sz w:val="20"/>
          <w:szCs w:val="20"/>
        </w:rPr>
        <w:t>, 21</w:t>
      </w:r>
      <w:r w:rsidR="44AB0D20" w:rsidRPr="008E2C04">
        <w:rPr>
          <w:rFonts w:eastAsia="Calibri" w:cs="Open Sans"/>
          <w:sz w:val="20"/>
          <w:szCs w:val="20"/>
          <w:vertAlign w:val="superscript"/>
        </w:rPr>
        <w:t>st</w:t>
      </w:r>
      <w:r w:rsidR="44AB0D20" w:rsidRPr="008E2C04">
        <w:rPr>
          <w:rFonts w:eastAsia="Calibri" w:cs="Open Sans"/>
          <w:sz w:val="20"/>
          <w:szCs w:val="20"/>
        </w:rPr>
        <w:t xml:space="preserve"> session, UN Doc FCCC/CP/2015/10/Add.1 (29</w:t>
      </w:r>
      <w:r w:rsidR="00DD3336" w:rsidRPr="008E2C04">
        <w:rPr>
          <w:rFonts w:eastAsia="Calibri" w:cs="Open Sans"/>
          <w:sz w:val="20"/>
          <w:szCs w:val="20"/>
        </w:rPr>
        <w:t> </w:t>
      </w:r>
      <w:r w:rsidR="44AB0D20" w:rsidRPr="008E2C04">
        <w:rPr>
          <w:rFonts w:eastAsia="Calibri" w:cs="Open Sans"/>
          <w:sz w:val="20"/>
          <w:szCs w:val="20"/>
        </w:rPr>
        <w:t>January 2016) (Paris Agreement Preamble) &lt;</w:t>
      </w:r>
      <w:hyperlink r:id="rId65" w:history="1">
        <w:r w:rsidR="00281CC3" w:rsidRPr="008E2C04">
          <w:rPr>
            <w:rStyle w:val="Collegamentoipertestuale"/>
            <w:rFonts w:cs="Open Sans"/>
            <w:sz w:val="20"/>
            <w:szCs w:val="20"/>
          </w:rPr>
          <w:t>https://unfccc.int/resource/docs/2015/cop21/eng/10a01.pdf</w:t>
        </w:r>
      </w:hyperlink>
      <w:r w:rsidR="44AB0D20" w:rsidRPr="008E2C04">
        <w:rPr>
          <w:rFonts w:eastAsia="Calibri" w:cs="Open Sans"/>
          <w:sz w:val="20"/>
          <w:szCs w:val="20"/>
        </w:rPr>
        <w:t>&gt;</w:t>
      </w:r>
      <w:r w:rsidR="00B47529" w:rsidRPr="008E2C04">
        <w:rPr>
          <w:rFonts w:cs="Open Sans"/>
          <w:sz w:val="20"/>
          <w:szCs w:val="20"/>
        </w:rPr>
        <w:t>.</w:t>
      </w:r>
    </w:p>
  </w:endnote>
  <w:endnote w:id="98">
    <w:p w14:paraId="717B4238" w14:textId="6AA5D784" w:rsidR="00F83229" w:rsidRPr="008E2C04" w:rsidRDefault="00F83229" w:rsidP="00DD3336">
      <w:pPr>
        <w:spacing w:before="0" w:after="0"/>
        <w:ind w:left="454" w:hanging="454"/>
        <w:contextualSpacing/>
        <w:rPr>
          <w:rFonts w:cs="Open Sans"/>
          <w:sz w:val="20"/>
          <w:szCs w:val="20"/>
        </w:rPr>
      </w:pPr>
      <w:r w:rsidRPr="008E2C04">
        <w:rPr>
          <w:rStyle w:val="Rimandonotadichiusura"/>
          <w:rFonts w:cs="Open Sans"/>
          <w:szCs w:val="20"/>
        </w:rPr>
        <w:endnoteRef/>
      </w:r>
      <w:r w:rsidR="00DD3336" w:rsidRPr="008E2C04">
        <w:rPr>
          <w:rFonts w:eastAsia="Calibri" w:cs="Open Sans"/>
          <w:sz w:val="20"/>
          <w:szCs w:val="20"/>
        </w:rPr>
        <w:t xml:space="preserve"> </w:t>
      </w:r>
      <w:r w:rsidR="00DD3336" w:rsidRPr="008E2C04">
        <w:rPr>
          <w:rFonts w:eastAsia="Calibri" w:cs="Open Sans"/>
          <w:sz w:val="20"/>
          <w:szCs w:val="20"/>
        </w:rPr>
        <w:tab/>
      </w:r>
      <w:r w:rsidR="70EA5807" w:rsidRPr="008E2C04">
        <w:rPr>
          <w:rFonts w:eastAsia="Calibri" w:cs="Open Sans"/>
          <w:sz w:val="20"/>
          <w:szCs w:val="20"/>
        </w:rPr>
        <w:t xml:space="preserve">United Nations, </w:t>
      </w:r>
      <w:r w:rsidR="70EA5807" w:rsidRPr="008E2C04">
        <w:rPr>
          <w:rFonts w:eastAsia="Calibri" w:cs="Open Sans"/>
          <w:i/>
          <w:iCs/>
          <w:sz w:val="20"/>
          <w:szCs w:val="20"/>
        </w:rPr>
        <w:t>Report of the Conference of the Parties on its twenty-first session, held in Paris from 30 November to 13 December 2015</w:t>
      </w:r>
      <w:r w:rsidR="70EA5807" w:rsidRPr="008E2C04">
        <w:rPr>
          <w:rFonts w:eastAsia="Calibri" w:cs="Open Sans"/>
          <w:sz w:val="20"/>
          <w:szCs w:val="20"/>
        </w:rPr>
        <w:t>, 21</w:t>
      </w:r>
      <w:r w:rsidR="70EA5807" w:rsidRPr="008E2C04">
        <w:rPr>
          <w:rFonts w:eastAsia="Calibri" w:cs="Open Sans"/>
          <w:sz w:val="20"/>
          <w:szCs w:val="20"/>
          <w:vertAlign w:val="superscript"/>
        </w:rPr>
        <w:t>st</w:t>
      </w:r>
      <w:r w:rsidR="70EA5807" w:rsidRPr="008E2C04">
        <w:rPr>
          <w:rFonts w:eastAsia="Calibri" w:cs="Open Sans"/>
          <w:sz w:val="20"/>
          <w:szCs w:val="20"/>
        </w:rPr>
        <w:t xml:space="preserve"> session, UN Doc FCCC/CP/2015/10/Add.1 (29</w:t>
      </w:r>
      <w:r w:rsidR="00B357DA" w:rsidRPr="008E2C04">
        <w:rPr>
          <w:rFonts w:eastAsia="Calibri" w:cs="Open Sans"/>
          <w:sz w:val="20"/>
          <w:szCs w:val="20"/>
        </w:rPr>
        <w:t> </w:t>
      </w:r>
      <w:r w:rsidR="70EA5807" w:rsidRPr="008E2C04">
        <w:rPr>
          <w:rFonts w:eastAsia="Calibri" w:cs="Open Sans"/>
          <w:sz w:val="20"/>
          <w:szCs w:val="20"/>
        </w:rPr>
        <w:t>January 2016) (Paris Agreement Preamble)</w:t>
      </w:r>
      <w:r w:rsidR="005005B9" w:rsidRPr="008E2C04">
        <w:rPr>
          <w:rFonts w:eastAsia="Calibri" w:cs="Open Sans"/>
          <w:sz w:val="20"/>
          <w:szCs w:val="20"/>
        </w:rPr>
        <w:t>; I</w:t>
      </w:r>
      <w:r w:rsidRPr="008E2C04">
        <w:rPr>
          <w:rFonts w:cs="Open Sans"/>
          <w:sz w:val="20"/>
          <w:szCs w:val="20"/>
        </w:rPr>
        <w:t>nstitute for Human Rights and Business,</w:t>
      </w:r>
      <w:r w:rsidRPr="008E2C04">
        <w:rPr>
          <w:rFonts w:cs="Open Sans"/>
          <w:i/>
          <w:iCs/>
          <w:sz w:val="20"/>
          <w:szCs w:val="20"/>
        </w:rPr>
        <w:t xml:space="preserve"> Just Transitions for All: Business, Human Rights, and Climate Action </w:t>
      </w:r>
      <w:r w:rsidRPr="008E2C04">
        <w:rPr>
          <w:rFonts w:cs="Open Sans"/>
          <w:sz w:val="20"/>
          <w:szCs w:val="20"/>
        </w:rPr>
        <w:t>(Report, November 2020) 24-40</w:t>
      </w:r>
      <w:r w:rsidR="005005B9" w:rsidRPr="008E2C04">
        <w:rPr>
          <w:rFonts w:cs="Open Sans"/>
          <w:sz w:val="20"/>
          <w:szCs w:val="20"/>
        </w:rPr>
        <w:t>; I</w:t>
      </w:r>
      <w:r w:rsidR="1DAEFD3F" w:rsidRPr="008E2C04">
        <w:rPr>
          <w:rFonts w:eastAsia="Open Sans" w:cs="Open Sans"/>
          <w:sz w:val="20"/>
          <w:szCs w:val="20"/>
        </w:rPr>
        <w:t xml:space="preserve">LO, </w:t>
      </w:r>
      <w:r w:rsidR="1DAEFD3F" w:rsidRPr="008E2C04">
        <w:rPr>
          <w:rFonts w:eastAsia="Open Sans" w:cs="Open Sans"/>
          <w:i/>
          <w:iCs/>
          <w:sz w:val="20"/>
          <w:szCs w:val="20"/>
        </w:rPr>
        <w:t>Guidelines on a Just transition towards environmentally sustainable economies and societies for all</w:t>
      </w:r>
      <w:r w:rsidR="1DAEFD3F" w:rsidRPr="008E2C04">
        <w:rPr>
          <w:rFonts w:eastAsia="Open Sans" w:cs="Open Sans"/>
          <w:sz w:val="20"/>
          <w:szCs w:val="20"/>
        </w:rPr>
        <w:t xml:space="preserve"> (Report, 2015)</w:t>
      </w:r>
      <w:r w:rsidR="005005B9" w:rsidRPr="008E2C04">
        <w:rPr>
          <w:rFonts w:eastAsia="Open Sans" w:cs="Open Sans"/>
          <w:sz w:val="20"/>
          <w:szCs w:val="20"/>
        </w:rPr>
        <w:t xml:space="preserve">; </w:t>
      </w:r>
      <w:r w:rsidR="1DAEFD3F" w:rsidRPr="008E2C04">
        <w:rPr>
          <w:rFonts w:cs="Open Sans"/>
          <w:sz w:val="20"/>
          <w:szCs w:val="20"/>
        </w:rPr>
        <w:t xml:space="preserve">Global Compact Network Australia, </w:t>
      </w:r>
      <w:r w:rsidR="1DAEFD3F" w:rsidRPr="008E2C04">
        <w:rPr>
          <w:rFonts w:cs="Open Sans"/>
          <w:i/>
          <w:iCs/>
          <w:sz w:val="20"/>
          <w:szCs w:val="20"/>
        </w:rPr>
        <w:t>Leaving no one behind: Planning for a Just Transition</w:t>
      </w:r>
      <w:r w:rsidR="1DAEFD3F" w:rsidRPr="008E2C04">
        <w:rPr>
          <w:rFonts w:cs="Open Sans"/>
          <w:sz w:val="20"/>
          <w:szCs w:val="20"/>
        </w:rPr>
        <w:t xml:space="preserve"> (Discussion Paper, August 2019)</w:t>
      </w:r>
      <w:r w:rsidR="00B357DA" w:rsidRPr="008E2C04">
        <w:rPr>
          <w:rFonts w:cs="Open Sans"/>
          <w:sz w:val="20"/>
          <w:szCs w:val="20"/>
        </w:rPr>
        <w:t>.</w:t>
      </w:r>
    </w:p>
  </w:endnote>
  <w:endnote w:id="99">
    <w:p w14:paraId="20A841DA" w14:textId="3C7C7A07"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D3336" w:rsidRPr="008E2C04">
        <w:rPr>
          <w:rFonts w:cs="Open Sans"/>
        </w:rPr>
        <w:tab/>
      </w:r>
      <w:r w:rsidRPr="008E2C04">
        <w:rPr>
          <w:rFonts w:eastAsia="Open Sans" w:cs="Open Sans"/>
          <w:color w:val="000000"/>
        </w:rPr>
        <w:t xml:space="preserve">International Energy Agency, </w:t>
      </w:r>
      <w:r w:rsidRPr="008E2C04">
        <w:rPr>
          <w:rFonts w:eastAsia="Open Sans" w:cs="Open Sans"/>
          <w:i/>
          <w:color w:val="000000"/>
        </w:rPr>
        <w:t>Net Zero by 2050: A roadmap for the Global Energy Sector</w:t>
      </w:r>
      <w:r w:rsidRPr="008E2C04">
        <w:rPr>
          <w:rFonts w:eastAsia="Open Sans" w:cs="Open Sans"/>
          <w:color w:val="000000"/>
        </w:rPr>
        <w:t xml:space="preserve"> (Report, July 2021) 13</w:t>
      </w:r>
      <w:r w:rsidRPr="008E2C04">
        <w:rPr>
          <w:rFonts w:cs="Open Sans"/>
        </w:rPr>
        <w:t xml:space="preserve">; Sara Seck ‘Climate change and the human rights responsibilities of business enterprises’ in (ed), David Ismangil, Karen van der Schaaf, and Lars van Troost (ed), </w:t>
      </w:r>
      <w:r w:rsidRPr="008E2C04">
        <w:rPr>
          <w:rFonts w:cs="Open Sans"/>
          <w:i/>
          <w:iCs/>
        </w:rPr>
        <w:t>Climate Change, Justice and Human Rights</w:t>
      </w:r>
      <w:r w:rsidRPr="008E2C04">
        <w:rPr>
          <w:rFonts w:cs="Open Sans"/>
        </w:rPr>
        <w:t xml:space="preserve"> (Amnesty International Netherlands) 41 </w:t>
      </w:r>
      <w:r w:rsidR="00157916" w:rsidRPr="008E2C04">
        <w:rPr>
          <w:rFonts w:cs="Open Sans"/>
        </w:rPr>
        <w:t>&lt;</w:t>
      </w:r>
      <w:hyperlink r:id="rId66" w:history="1">
        <w:r w:rsidRPr="008E2C04">
          <w:rPr>
            <w:rStyle w:val="Collegamentoipertestuale"/>
            <w:rFonts w:cs="Open Sans"/>
          </w:rPr>
          <w:t>https://www.amnesty.nl/content/uploads/2020/08/Verkenningen2020-climate-change.pdf?x55436</w:t>
        </w:r>
      </w:hyperlink>
      <w:r w:rsidR="00157916" w:rsidRPr="008E2C04">
        <w:t>&gt;.</w:t>
      </w:r>
    </w:p>
  </w:endnote>
  <w:endnote w:id="100">
    <w:p w14:paraId="71F3040F" w14:textId="0E623C95"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 xml:space="preserve">Frequently Asked Questions on Human Rights and Climate Change, Fact Sheet No. 38 </w:t>
      </w:r>
      <w:r w:rsidRPr="008E2C04">
        <w:rPr>
          <w:rFonts w:cs="Open Sans"/>
          <w:lang w:val="en-GB"/>
        </w:rPr>
        <w:t>(Fact Sheet, 2021) 36 &lt;</w:t>
      </w:r>
      <w:hyperlink r:id="rId67" w:history="1">
        <w:r w:rsidR="007026E2" w:rsidRPr="008E2C04">
          <w:rPr>
            <w:rStyle w:val="Collegamentoipertestuale"/>
            <w:rFonts w:eastAsia="Open Sans" w:cs="Open Sans"/>
          </w:rPr>
          <w:t>https://www.ohchr.org/Documents/Publications/FSheet38_FAQ_HR_CC_EN.pdf</w:t>
        </w:r>
      </w:hyperlink>
      <w:r w:rsidRPr="008E2C04">
        <w:rPr>
          <w:rFonts w:eastAsia="Open Sans" w:cs="Open Sans"/>
          <w:color w:val="000000"/>
        </w:rPr>
        <w:t>&gt;</w:t>
      </w:r>
      <w:r w:rsidRPr="008E2C04">
        <w:rPr>
          <w:rFonts w:cs="Open Sans"/>
        </w:rPr>
        <w:t xml:space="preserve">; United Nations Office of the High Commissioner for Human Rights, </w:t>
      </w:r>
      <w:r w:rsidRPr="008E2C04">
        <w:rPr>
          <w:rFonts w:cs="Open Sans"/>
          <w:i/>
        </w:rPr>
        <w:t>Human Rights, Climate Change and Business</w:t>
      </w:r>
      <w:r w:rsidRPr="008E2C04">
        <w:rPr>
          <w:rFonts w:cs="Open Sans"/>
        </w:rPr>
        <w:t xml:space="preserve"> (Report, 2020) &lt;</w:t>
      </w:r>
      <w:hyperlink r:id="rId68" w:history="1">
        <w:r w:rsidRPr="008E2C04">
          <w:rPr>
            <w:rStyle w:val="Collegamentoipertestuale"/>
            <w:rFonts w:cs="Open Sans"/>
          </w:rPr>
          <w:t>https://www.ohchr.org/Documents/Issues/ClimateChange/materials/KMBusiness.pdf</w:t>
        </w:r>
      </w:hyperlink>
      <w:r w:rsidRPr="008E2C04">
        <w:t>&gt;</w:t>
      </w:r>
      <w:r w:rsidRPr="008E2C04">
        <w:rPr>
          <w:rFonts w:cs="Open Sans"/>
        </w:rPr>
        <w:t xml:space="preserve">; David R. Boyd, </w:t>
      </w:r>
      <w:r w:rsidRPr="008E2C04">
        <w:rPr>
          <w:rFonts w:cs="Open Sans"/>
          <w:i/>
        </w:rPr>
        <w:t>Report of the Special Rapporteur on the issue of human rights obligations relating to the enjoyment of a safe, clean, healthy and sustainable environment</w:t>
      </w:r>
      <w:r w:rsidRPr="008E2C04">
        <w:rPr>
          <w:rFonts w:cs="Open Sans"/>
          <w:i/>
          <w:iCs/>
        </w:rPr>
        <w:t xml:space="preserve">, </w:t>
      </w:r>
      <w:r w:rsidRPr="008E2C04">
        <w:rPr>
          <w:rFonts w:cs="Open Sans"/>
        </w:rPr>
        <w:t>UN Doc A/74/161 (15</w:t>
      </w:r>
      <w:r w:rsidR="00B357DA" w:rsidRPr="008E2C04">
        <w:rPr>
          <w:rFonts w:cs="Open Sans"/>
        </w:rPr>
        <w:t> </w:t>
      </w:r>
      <w:r w:rsidRPr="008E2C04">
        <w:rPr>
          <w:rFonts w:cs="Open Sans"/>
        </w:rPr>
        <w:t xml:space="preserve">July 2019) </w:t>
      </w:r>
      <w:r w:rsidR="00F13BF3" w:rsidRPr="008E2C04">
        <w:rPr>
          <w:rFonts w:cs="Open Sans"/>
        </w:rPr>
        <w:t>[</w:t>
      </w:r>
      <w:r w:rsidRPr="008E2C04">
        <w:rPr>
          <w:rFonts w:cs="Open Sans"/>
        </w:rPr>
        <w:t>71</w:t>
      </w:r>
      <w:r w:rsidR="00F13BF3" w:rsidRPr="008E2C04">
        <w:rPr>
          <w:rFonts w:cs="Open Sans"/>
        </w:rPr>
        <w:t>]</w:t>
      </w:r>
      <w:r w:rsidRPr="008E2C04">
        <w:rPr>
          <w:rFonts w:cs="Open Sans"/>
        </w:rPr>
        <w:t>-</w:t>
      </w:r>
      <w:r w:rsidR="00F13BF3" w:rsidRPr="008E2C04">
        <w:rPr>
          <w:rFonts w:cs="Open Sans"/>
        </w:rPr>
        <w:t>[7</w:t>
      </w:r>
      <w:r w:rsidRPr="008E2C04">
        <w:rPr>
          <w:rFonts w:cs="Open Sans"/>
        </w:rPr>
        <w:t>2</w:t>
      </w:r>
      <w:r w:rsidR="00F13BF3" w:rsidRPr="008E2C04">
        <w:rPr>
          <w:rFonts w:cs="Open Sans"/>
        </w:rPr>
        <w:t>]</w:t>
      </w:r>
      <w:r w:rsidRPr="008E2C04">
        <w:rPr>
          <w:rFonts w:cs="Open Sans"/>
        </w:rPr>
        <w:t xml:space="preserve"> &lt;</w:t>
      </w:r>
      <w:hyperlink r:id="rId69">
        <w:r w:rsidRPr="008E2C04">
          <w:rPr>
            <w:rStyle w:val="Collegamentoipertestuale"/>
            <w:rFonts w:cs="Open Sans"/>
          </w:rPr>
          <w:t>https://undocs.org/en/A/74/161</w:t>
        </w:r>
      </w:hyperlink>
      <w:r w:rsidRPr="008E2C04">
        <w:rPr>
          <w:rFonts w:cs="Open Sans"/>
        </w:rPr>
        <w:t>&gt;</w:t>
      </w:r>
      <w:r w:rsidR="00EC4B6A" w:rsidRPr="008E2C04">
        <w:rPr>
          <w:rFonts w:cs="Open Sans"/>
        </w:rPr>
        <w:t>.</w:t>
      </w:r>
    </w:p>
  </w:endnote>
  <w:endnote w:id="101">
    <w:p w14:paraId="12EFB8AD" w14:textId="6B6B227E"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iCs/>
        </w:rPr>
        <w:t>Human Rights, Climate Change and Business</w:t>
      </w:r>
      <w:r w:rsidRPr="008E2C04">
        <w:rPr>
          <w:rFonts w:cs="Open Sans"/>
        </w:rPr>
        <w:t xml:space="preserve"> (Report, 2020) 3</w:t>
      </w:r>
      <w:r w:rsidR="004B3C76" w:rsidRPr="008E2C04">
        <w:rPr>
          <w:rFonts w:cs="Open Sans"/>
        </w:rPr>
        <w:t>;</w:t>
      </w:r>
      <w:r w:rsidRPr="008E2C04">
        <w:rPr>
          <w:rFonts w:cs="Open Sans"/>
        </w:rPr>
        <w:t xml:space="preserve"> United Nations Office of the High Commissioner for Human Rights</w:t>
      </w:r>
      <w:r w:rsidRPr="008E2C04">
        <w:rPr>
          <w:rFonts w:eastAsia="Open Sans" w:cs="Open Sans"/>
          <w:color w:val="000000"/>
          <w:lang w:val="en-GB"/>
        </w:rPr>
        <w:t xml:space="preserve">, </w:t>
      </w:r>
      <w:r w:rsidRPr="008E2C04">
        <w:rPr>
          <w:rFonts w:cs="Open Sans"/>
          <w:i/>
          <w:lang w:val="en-GB"/>
        </w:rPr>
        <w:t>Frequently Asked Questions on Human Rights and Climate Change, Fact Sheet No.</w:t>
      </w:r>
      <w:r w:rsidR="00B357DA" w:rsidRPr="008E2C04">
        <w:rPr>
          <w:rFonts w:cs="Open Sans"/>
          <w:i/>
          <w:lang w:val="en-GB"/>
        </w:rPr>
        <w:t> </w:t>
      </w:r>
      <w:r w:rsidRPr="008E2C04">
        <w:rPr>
          <w:rFonts w:cs="Open Sans"/>
          <w:i/>
          <w:lang w:val="en-GB"/>
        </w:rPr>
        <w:t xml:space="preserve">38 </w:t>
      </w:r>
      <w:r w:rsidRPr="008E2C04">
        <w:rPr>
          <w:rFonts w:cs="Open Sans"/>
          <w:lang w:val="en-GB"/>
        </w:rPr>
        <w:t xml:space="preserve">(Fact Sheet, 2021) 34, 36. </w:t>
      </w:r>
      <w:r w:rsidRPr="008E2C04">
        <w:rPr>
          <w:rFonts w:cs="Open Sans"/>
        </w:rPr>
        <w:t>See discussion</w:t>
      </w:r>
      <w:r w:rsidR="001F023B" w:rsidRPr="008E2C04">
        <w:rPr>
          <w:rFonts w:cs="Open Sans"/>
        </w:rPr>
        <w:t xml:space="preserve"> in</w:t>
      </w:r>
      <w:r w:rsidRPr="008E2C04">
        <w:rPr>
          <w:rFonts w:cs="Open Sans"/>
        </w:rPr>
        <w:t xml:space="preserve"> Sara Seck, </w:t>
      </w:r>
      <w:r w:rsidRPr="008E2C04">
        <w:rPr>
          <w:rFonts w:cs="Open Sans"/>
          <w:i/>
        </w:rPr>
        <w:t xml:space="preserve">Business Responsibilities for Human Rights and Climate Change–A Contribution to the Work of the Study Group on Business and Human Rights of the International Law Association </w:t>
      </w:r>
      <w:r w:rsidRPr="008E2C04">
        <w:rPr>
          <w:rFonts w:cs="Open Sans"/>
        </w:rPr>
        <w:t>(Draft Report, 25 May 2017) &lt;</w:t>
      </w:r>
      <w:hyperlink r:id="rId70" w:history="1">
        <w:r w:rsidRPr="008E2C04">
          <w:rPr>
            <w:rStyle w:val="Collegamentoipertestuale"/>
            <w:rFonts w:cs="Open Sans"/>
          </w:rPr>
          <w:t>https://ssrn.com/abstract=2974768</w:t>
        </w:r>
      </w:hyperlink>
      <w:r w:rsidRPr="008E2C04">
        <w:t>&gt;.</w:t>
      </w:r>
    </w:p>
  </w:endnote>
  <w:endnote w:id="102">
    <w:p w14:paraId="118C76D4" w14:textId="62B583FE"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iCs/>
        </w:rPr>
        <w:t>Human Rights, Climate Change and Business</w:t>
      </w:r>
      <w:r w:rsidRPr="008E2C04">
        <w:rPr>
          <w:rFonts w:cs="Open Sans"/>
        </w:rPr>
        <w:t xml:space="preserve"> (Report, 2020) 3</w:t>
      </w:r>
      <w:r w:rsidR="003C73E3" w:rsidRPr="008E2C04">
        <w:rPr>
          <w:rFonts w:cs="Open Sans"/>
        </w:rPr>
        <w:t xml:space="preserve">; </w:t>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Frequently Asked Questions on Human Rights and Climate Change, Fact Sheet No.</w:t>
      </w:r>
      <w:r w:rsidR="00B357DA" w:rsidRPr="008E2C04">
        <w:rPr>
          <w:rFonts w:cs="Open Sans"/>
          <w:i/>
          <w:lang w:val="en-GB"/>
        </w:rPr>
        <w:t> </w:t>
      </w:r>
      <w:r w:rsidRPr="008E2C04">
        <w:rPr>
          <w:rFonts w:cs="Open Sans"/>
          <w:i/>
          <w:lang w:val="en-GB"/>
        </w:rPr>
        <w:t xml:space="preserve">38 </w:t>
      </w:r>
      <w:r w:rsidRPr="008E2C04">
        <w:rPr>
          <w:rFonts w:cs="Open Sans"/>
          <w:lang w:val="en-GB"/>
        </w:rPr>
        <w:t>(Fact Sheet, 2021) 34, 38.</w:t>
      </w:r>
    </w:p>
  </w:endnote>
  <w:endnote w:id="103">
    <w:p w14:paraId="1961073B" w14:textId="02780471"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iCs/>
        </w:rPr>
        <w:t>Human Rights, Climate Change and Business</w:t>
      </w:r>
      <w:r w:rsidRPr="008E2C04">
        <w:rPr>
          <w:rFonts w:cs="Open Sans"/>
        </w:rPr>
        <w:t xml:space="preserve"> (Report, 2020) 3; United Nations Office of the High Commissioner for Human Rights</w:t>
      </w:r>
      <w:r w:rsidRPr="008E2C04">
        <w:rPr>
          <w:rFonts w:eastAsia="Open Sans" w:cs="Open Sans"/>
          <w:color w:val="000000"/>
          <w:lang w:val="en-GB"/>
        </w:rPr>
        <w:t xml:space="preserve">, </w:t>
      </w:r>
      <w:r w:rsidRPr="008E2C04">
        <w:rPr>
          <w:rFonts w:cs="Open Sans"/>
          <w:i/>
          <w:lang w:val="en-GB"/>
        </w:rPr>
        <w:t>Frequently Asked Questions on Human Rights and Climate Change, Fact Sheet No.</w:t>
      </w:r>
      <w:r w:rsidR="00B357DA" w:rsidRPr="008E2C04">
        <w:rPr>
          <w:rFonts w:cs="Open Sans"/>
          <w:i/>
          <w:lang w:val="en-GB"/>
        </w:rPr>
        <w:t> </w:t>
      </w:r>
      <w:r w:rsidRPr="008E2C04">
        <w:rPr>
          <w:rFonts w:cs="Open Sans"/>
          <w:i/>
          <w:lang w:val="en-GB"/>
        </w:rPr>
        <w:t xml:space="preserve">38 </w:t>
      </w:r>
      <w:r w:rsidRPr="008E2C04">
        <w:rPr>
          <w:rFonts w:cs="Open Sans"/>
          <w:lang w:val="en-GB"/>
        </w:rPr>
        <w:t>(Fact Sheet, 2021) 34</w:t>
      </w:r>
      <w:r w:rsidRPr="008E2C04">
        <w:rPr>
          <w:rFonts w:cs="Open Sans"/>
        </w:rPr>
        <w:t>, 38.</w:t>
      </w:r>
    </w:p>
  </w:endnote>
  <w:endnote w:id="104">
    <w:p w14:paraId="6FBB1C14" w14:textId="4A89E714"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iCs/>
        </w:rPr>
        <w:t>Human Rights, Climate Change and Business</w:t>
      </w:r>
      <w:r w:rsidRPr="008E2C04">
        <w:rPr>
          <w:rFonts w:cs="Open Sans"/>
        </w:rPr>
        <w:t xml:space="preserve"> (Report, 2020) 4</w:t>
      </w:r>
      <w:r w:rsidR="000F6C1E" w:rsidRPr="008E2C04">
        <w:rPr>
          <w:rFonts w:cs="Open Sans"/>
        </w:rPr>
        <w:t xml:space="preserve">; </w:t>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Frequently Asked Questions on Human Rights and Climate Change, Fact Sheet No.</w:t>
      </w:r>
      <w:r w:rsidR="00B357DA" w:rsidRPr="008E2C04">
        <w:rPr>
          <w:rFonts w:cs="Open Sans"/>
          <w:i/>
          <w:lang w:val="en-GB"/>
        </w:rPr>
        <w:t> </w:t>
      </w:r>
      <w:r w:rsidRPr="008E2C04">
        <w:rPr>
          <w:rFonts w:cs="Open Sans"/>
          <w:i/>
          <w:lang w:val="en-GB"/>
        </w:rPr>
        <w:t xml:space="preserve">38 </w:t>
      </w:r>
      <w:r w:rsidRPr="008E2C04">
        <w:rPr>
          <w:rFonts w:cs="Open Sans"/>
          <w:lang w:val="en-GB"/>
        </w:rPr>
        <w:t>(Fact Sheet, 2021) 36</w:t>
      </w:r>
      <w:r w:rsidR="003C73E3" w:rsidRPr="008E2C04">
        <w:rPr>
          <w:rFonts w:cs="Open Sans"/>
        </w:rPr>
        <w:t xml:space="preserve">; </w:t>
      </w:r>
      <w:r w:rsidRPr="008E2C04">
        <w:rPr>
          <w:rFonts w:cs="Open Sans"/>
        </w:rPr>
        <w:t xml:space="preserve">David R. Boyd, </w:t>
      </w:r>
      <w:r w:rsidRPr="008E2C04">
        <w:rPr>
          <w:rFonts w:cs="Open Sans"/>
          <w:i/>
          <w:iCs/>
        </w:rPr>
        <w:t xml:space="preserve">Report of the Special Rapporteur on the issue of human rights obligations relating to the enjoyment of a safe, clean, healthy and sustainable environment, </w:t>
      </w:r>
      <w:r w:rsidRPr="008E2C04">
        <w:rPr>
          <w:rFonts w:cs="Open Sans"/>
        </w:rPr>
        <w:t xml:space="preserve">UN Doc A/74/161 (15 July 2019) </w:t>
      </w:r>
      <w:r w:rsidR="003C73E3" w:rsidRPr="008E2C04">
        <w:rPr>
          <w:rFonts w:cs="Open Sans"/>
        </w:rPr>
        <w:t>[</w:t>
      </w:r>
      <w:r w:rsidRPr="008E2C04">
        <w:rPr>
          <w:rFonts w:cs="Open Sans"/>
        </w:rPr>
        <w:t>71</w:t>
      </w:r>
      <w:r w:rsidR="003C73E3" w:rsidRPr="008E2C04">
        <w:rPr>
          <w:rFonts w:cs="Open Sans"/>
        </w:rPr>
        <w:t>]</w:t>
      </w:r>
      <w:r w:rsidRPr="008E2C04">
        <w:rPr>
          <w:rFonts w:cs="Open Sans"/>
        </w:rPr>
        <w:t xml:space="preserve"> </w:t>
      </w:r>
      <w:r w:rsidR="003C73E3" w:rsidRPr="008E2C04">
        <w:rPr>
          <w:rFonts w:cs="Open Sans"/>
        </w:rPr>
        <w:t>&lt;</w:t>
      </w:r>
      <w:hyperlink r:id="rId71" w:history="1">
        <w:r w:rsidRPr="008E2C04">
          <w:rPr>
            <w:rStyle w:val="Collegamentoipertestuale"/>
            <w:rFonts w:cs="Open Sans"/>
          </w:rPr>
          <w:t>https://undocs.org/en/A/74/161</w:t>
        </w:r>
      </w:hyperlink>
      <w:r w:rsidR="003C73E3" w:rsidRPr="008E2C04">
        <w:t>&gt;</w:t>
      </w:r>
      <w:r w:rsidRPr="008E2C04">
        <w:rPr>
          <w:rFonts w:cs="Open Sans"/>
        </w:rPr>
        <w:t>; Institute for Human Rights and Business,</w:t>
      </w:r>
      <w:r w:rsidRPr="008E2C04">
        <w:rPr>
          <w:rFonts w:cs="Open Sans"/>
          <w:i/>
          <w:iCs/>
        </w:rPr>
        <w:t xml:space="preserve"> Just Transitions for All: Business, Human Rights, and Climate Action </w:t>
      </w:r>
      <w:r w:rsidRPr="008E2C04">
        <w:rPr>
          <w:rFonts w:cs="Open Sans"/>
        </w:rPr>
        <w:t>(Report, November 2020) 27, 28</w:t>
      </w:r>
      <w:r w:rsidR="003C73E3" w:rsidRPr="008E2C04">
        <w:rPr>
          <w:rFonts w:cs="Open Sans"/>
        </w:rPr>
        <w:t>.</w:t>
      </w:r>
    </w:p>
  </w:endnote>
  <w:endnote w:id="105">
    <w:p w14:paraId="783113B6" w14:textId="241A8A54"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 xml:space="preserve">Frequently Asked Questions on Human Rights and Climate Change, Fact Sheet No. 38 </w:t>
      </w:r>
      <w:r w:rsidRPr="008E2C04">
        <w:rPr>
          <w:rFonts w:cs="Open Sans"/>
          <w:lang w:val="en-GB"/>
        </w:rPr>
        <w:t>(Fact Sheet, 2021) 36</w:t>
      </w:r>
      <w:r w:rsidRPr="008E2C04">
        <w:rPr>
          <w:rFonts w:eastAsia="Calibri" w:cs="Open Sans"/>
          <w:color w:val="222222"/>
        </w:rPr>
        <w:t xml:space="preserve">; </w:t>
      </w:r>
      <w:r w:rsidRPr="008E2C04">
        <w:rPr>
          <w:rFonts w:cs="Open Sans"/>
        </w:rPr>
        <w:t xml:space="preserve">United Nations Office of the High Commissioner for Human Rights, </w:t>
      </w:r>
      <w:r w:rsidRPr="008E2C04">
        <w:rPr>
          <w:rFonts w:cs="Open Sans"/>
          <w:i/>
        </w:rPr>
        <w:t xml:space="preserve">Human Rights, Climate Change and Business </w:t>
      </w:r>
      <w:r w:rsidR="00CF082C" w:rsidRPr="008E2C04">
        <w:rPr>
          <w:rFonts w:cs="Open Sans"/>
          <w:i/>
        </w:rPr>
        <w:t>–</w:t>
      </w:r>
      <w:r w:rsidRPr="008E2C04">
        <w:rPr>
          <w:rFonts w:cs="Open Sans"/>
          <w:i/>
        </w:rPr>
        <w:t xml:space="preserve"> Key Messages</w:t>
      </w:r>
      <w:r w:rsidRPr="008E2C04">
        <w:rPr>
          <w:rFonts w:cs="Open Sans"/>
        </w:rPr>
        <w:t xml:space="preserve"> (Report, 2020) 4</w:t>
      </w:r>
      <w:r w:rsidR="003C73E3" w:rsidRPr="008E2C04">
        <w:rPr>
          <w:rFonts w:cs="Open Sans"/>
        </w:rPr>
        <w:t>.</w:t>
      </w:r>
    </w:p>
  </w:endnote>
  <w:endnote w:id="106">
    <w:p w14:paraId="3AE3E692" w14:textId="69BAD207"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026E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 xml:space="preserve">Frequently Asked Questions on Human Rights and Climate Change, Fact Sheet No. 38 </w:t>
      </w:r>
      <w:r w:rsidRPr="008E2C04">
        <w:rPr>
          <w:rFonts w:cs="Open Sans"/>
          <w:lang w:val="en-GB"/>
        </w:rPr>
        <w:t xml:space="preserve">(Fact Sheet, 2021) 37; </w:t>
      </w:r>
      <w:r w:rsidRPr="008E2C04">
        <w:rPr>
          <w:rFonts w:cs="Open Sans"/>
        </w:rPr>
        <w:t xml:space="preserve">Chiara Macchi and Nadia Bernaz, ‘Business, Human Rights and Climate Due Diligence: Understanding the Responsibility of Banks’ (2021) 13(15) </w:t>
      </w:r>
      <w:r w:rsidRPr="008E2C04">
        <w:rPr>
          <w:rFonts w:cs="Open Sans"/>
          <w:i/>
        </w:rPr>
        <w:t>Sustainability</w:t>
      </w:r>
      <w:r w:rsidRPr="008E2C04">
        <w:rPr>
          <w:rFonts w:cs="Open Sans"/>
        </w:rPr>
        <w:t xml:space="preserve"> 8391 </w:t>
      </w:r>
      <w:r w:rsidR="00EC4B6A" w:rsidRPr="008E2C04">
        <w:rPr>
          <w:rFonts w:cs="Open Sans"/>
        </w:rPr>
        <w:t>&lt;</w:t>
      </w:r>
      <w:r w:rsidR="00FB31F5" w:rsidRPr="00E3686E">
        <w:t>https://www.mdpi.com/2071-1050/13/15/8391</w:t>
      </w:r>
      <w:r w:rsidR="00EC4B6A" w:rsidRPr="008E2C04">
        <w:t>&gt;</w:t>
      </w:r>
      <w:r w:rsidRPr="008E2C04">
        <w:t>.</w:t>
      </w:r>
    </w:p>
  </w:endnote>
  <w:endnote w:id="107">
    <w:p w14:paraId="33AA6DFE" w14:textId="0F7D189A"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5F54A2" w:rsidRPr="008E2C04">
        <w:rPr>
          <w:rFonts w:cs="Open Sans"/>
        </w:rPr>
        <w:tab/>
      </w:r>
      <w:r w:rsidRPr="008E2C04">
        <w:rPr>
          <w:rFonts w:eastAsia="Calibri" w:cs="Open Sans"/>
          <w:color w:val="222222"/>
        </w:rPr>
        <w:t xml:space="preserve">Margaret Wachenfeld, </w:t>
      </w:r>
      <w:r w:rsidRPr="008E2C04">
        <w:rPr>
          <w:rFonts w:eastAsia="Calibri" w:cs="Open Sans"/>
          <w:i/>
          <w:color w:val="222222"/>
        </w:rPr>
        <w:t>Connecting the Climate Change and Business &amp; Human Rights Agendas</w:t>
      </w:r>
      <w:r w:rsidRPr="008E2C04">
        <w:rPr>
          <w:rFonts w:eastAsia="Calibri" w:cs="Open Sans"/>
          <w:color w:val="222222"/>
        </w:rPr>
        <w:t xml:space="preserve"> (Briefing, Institute for Human Rights and Business, December 2020) 4</w:t>
      </w:r>
      <w:r w:rsidRPr="008E2C04">
        <w:rPr>
          <w:rFonts w:cs="Open Sans"/>
        </w:rPr>
        <w:t xml:space="preserve">; Investor Group for Climate Change, </w:t>
      </w:r>
      <w:r w:rsidRPr="008E2C04">
        <w:rPr>
          <w:rFonts w:cs="Open Sans"/>
          <w:i/>
        </w:rPr>
        <w:t xml:space="preserve">Confusion to Clarity: A plan for mandatory TCFD-aligned disclosure in Australia </w:t>
      </w:r>
      <w:r w:rsidRPr="008E2C04">
        <w:rPr>
          <w:rFonts w:cs="Open Sans"/>
        </w:rPr>
        <w:t xml:space="preserve">(Report, 2021) 11-14 </w:t>
      </w:r>
      <w:r w:rsidR="00EC4B6A" w:rsidRPr="008E2C04">
        <w:rPr>
          <w:rFonts w:cs="Open Sans"/>
        </w:rPr>
        <w:t>&lt;</w:t>
      </w:r>
      <w:hyperlink r:id="rId72" w:history="1">
        <w:r w:rsidRPr="008E2C04">
          <w:rPr>
            <w:rStyle w:val="Collegamentoipertestuale"/>
            <w:rFonts w:cs="Open Sans"/>
          </w:rPr>
          <w:t>https://igcc.org.au/wp-content/uploads/2021/06/ConfusiontoClarity_APlanforMandatoryTCFDalignedDisclosureinAus.pdf</w:t>
        </w:r>
      </w:hyperlink>
      <w:r w:rsidR="00EC4B6A" w:rsidRPr="008E2C04">
        <w:t>&gt;</w:t>
      </w:r>
      <w:r w:rsidR="00CC3D16" w:rsidRPr="008E2C04">
        <w:t>.</w:t>
      </w:r>
    </w:p>
  </w:endnote>
  <w:endnote w:id="108">
    <w:p w14:paraId="4005332F" w14:textId="2051A300" w:rsidR="00F83229" w:rsidRPr="008E2C04" w:rsidRDefault="00F83229" w:rsidP="00952479">
      <w:pPr>
        <w:pStyle w:val="Testonotadichiusura"/>
        <w:contextualSpacing/>
        <w:rPr>
          <w:rFonts w:cs="Open Sans"/>
          <w:color w:val="222222"/>
          <w:shd w:val="clear" w:color="auto" w:fill="FFFFFF"/>
        </w:rPr>
      </w:pPr>
      <w:r w:rsidRPr="008E2C04">
        <w:rPr>
          <w:rStyle w:val="Rimandonotadichiusura"/>
          <w:rFonts w:cs="Open Sans"/>
        </w:rPr>
        <w:endnoteRef/>
      </w:r>
      <w:r w:rsidRPr="008E2C04">
        <w:rPr>
          <w:rStyle w:val="Rimandonotadichiusura"/>
          <w:rFonts w:cs="Open Sans"/>
          <w:vertAlign w:val="baseline"/>
        </w:rPr>
        <w:t xml:space="preserve"> </w:t>
      </w:r>
      <w:r w:rsidR="005F54A2" w:rsidRPr="008E2C04">
        <w:rPr>
          <w:rStyle w:val="Rimandonotadichiusura"/>
          <w:rFonts w:cs="Open Sans"/>
          <w:vertAlign w:val="baseline"/>
        </w:rPr>
        <w:tab/>
      </w:r>
      <w:r w:rsidRPr="008E2C04">
        <w:rPr>
          <w:rFonts w:eastAsia="Calibri" w:cs="Open Sans"/>
          <w:color w:val="222222"/>
        </w:rPr>
        <w:t xml:space="preserve">Intergovernment Panel on Climate Change, </w:t>
      </w:r>
      <w:r w:rsidRPr="008E2C04">
        <w:rPr>
          <w:rFonts w:eastAsia="Calibri" w:cs="Open Sans"/>
          <w:i/>
          <w:color w:val="222222"/>
        </w:rPr>
        <w:t xml:space="preserve">Climate Change 2021 The Physical Science Basis </w:t>
      </w:r>
      <w:r w:rsidR="00CF082C" w:rsidRPr="008E2C04">
        <w:rPr>
          <w:rFonts w:eastAsia="Calibri" w:cs="Open Sans"/>
          <w:i/>
          <w:color w:val="222222"/>
        </w:rPr>
        <w:t>–</w:t>
      </w:r>
      <w:r w:rsidRPr="008E2C04">
        <w:rPr>
          <w:rFonts w:eastAsia="Calibri" w:cs="Open Sans"/>
          <w:i/>
          <w:color w:val="222222"/>
        </w:rPr>
        <w:t xml:space="preserve"> Summary for Policymakers</w:t>
      </w:r>
      <w:r w:rsidRPr="008E2C04">
        <w:rPr>
          <w:rFonts w:eastAsia="Calibri" w:cs="Open Sans"/>
          <w:color w:val="222222"/>
        </w:rPr>
        <w:t xml:space="preserve"> (No IPCC AR6 WGI, 2021); Surya Deva, ‘Climate Change: Looking beyond Human Rights Due Diligence?’, </w:t>
      </w:r>
      <w:r w:rsidRPr="008E2C04">
        <w:rPr>
          <w:rFonts w:eastAsia="Calibri" w:cs="Open Sans"/>
          <w:i/>
          <w:color w:val="222222"/>
        </w:rPr>
        <w:t>Nova Centre on Business, Human Rights and the Environment</w:t>
      </w:r>
      <w:r w:rsidRPr="008E2C04">
        <w:rPr>
          <w:rFonts w:eastAsia="Calibri" w:cs="Open Sans"/>
          <w:color w:val="222222"/>
        </w:rPr>
        <w:t xml:space="preserve"> (Blog Post, 7 June 2021) &lt;</w:t>
      </w:r>
      <w:hyperlink r:id="rId73" w:history="1">
        <w:r w:rsidRPr="008E2C04">
          <w:rPr>
            <w:rStyle w:val="Collegamentoipertestuale"/>
            <w:rFonts w:eastAsia="Calibri" w:cs="Open Sans"/>
          </w:rPr>
          <w:t>https://novabhre.novalaw.unl.pt/climate-change-looking-beyond-human-rights-due-diligence/</w:t>
        </w:r>
      </w:hyperlink>
      <w:r w:rsidRPr="008E2C04">
        <w:rPr>
          <w:rFonts w:eastAsia="Calibri" w:cs="Open Sans"/>
          <w:color w:val="222222"/>
        </w:rPr>
        <w:t xml:space="preserve">&gt;; Chiara Macchi and Nadia Bernaz, ‘Business, Human Rights and Climate Due Diligence: Understanding the Responsibility of Banks’ (2021) 13(15) </w:t>
      </w:r>
      <w:r w:rsidRPr="008E2C04">
        <w:rPr>
          <w:rFonts w:eastAsia="Calibri" w:cs="Open Sans"/>
          <w:i/>
          <w:color w:val="222222"/>
        </w:rPr>
        <w:t>Sustainability</w:t>
      </w:r>
      <w:r w:rsidRPr="008E2C04">
        <w:rPr>
          <w:rFonts w:eastAsia="Calibri" w:cs="Open Sans"/>
          <w:color w:val="222222"/>
        </w:rPr>
        <w:t xml:space="preserve"> 8391, 8399-8400; Margaret Wachenfeld, </w:t>
      </w:r>
      <w:r w:rsidRPr="008E2C04">
        <w:rPr>
          <w:rFonts w:eastAsia="Calibri" w:cs="Open Sans"/>
          <w:i/>
          <w:color w:val="222222"/>
        </w:rPr>
        <w:t>Connecting the Climate Change and Business &amp; Human Rights Agendas</w:t>
      </w:r>
      <w:r w:rsidRPr="008E2C04">
        <w:rPr>
          <w:rFonts w:eastAsia="Calibri" w:cs="Open Sans"/>
          <w:color w:val="222222"/>
        </w:rPr>
        <w:t xml:space="preserve"> (Briefing, Institute for Human Rights and Business, December 2020) 5-6; Halina Ward, </w:t>
      </w:r>
      <w:r w:rsidRPr="008E2C04">
        <w:rPr>
          <w:rFonts w:eastAsia="Calibri" w:cs="Open Sans"/>
          <w:i/>
          <w:color w:val="222222"/>
        </w:rPr>
        <w:t>Just Transitions for All: Business, Human Rights, and Climate Action</w:t>
      </w:r>
      <w:r w:rsidRPr="008E2C04">
        <w:rPr>
          <w:rFonts w:eastAsia="Calibri" w:cs="Open Sans"/>
          <w:color w:val="222222"/>
        </w:rPr>
        <w:t xml:space="preserve"> (Paper, Institute for Human Rights and Business, November 2020) 29-31.</w:t>
      </w:r>
    </w:p>
  </w:endnote>
  <w:endnote w:id="109">
    <w:p w14:paraId="40C2125A" w14:textId="687ECE1E" w:rsidR="00F83229" w:rsidRPr="008E2C04" w:rsidRDefault="00F83229" w:rsidP="00952479">
      <w:pPr>
        <w:pStyle w:val="Testonotadichiusura"/>
        <w:contextualSpacing/>
        <w:rPr>
          <w:rFonts w:cs="Open Sans"/>
          <w:color w:val="FF0000"/>
        </w:rPr>
      </w:pPr>
      <w:r w:rsidRPr="008E2C04">
        <w:rPr>
          <w:rStyle w:val="Rimandonotadichiusura"/>
          <w:rFonts w:cs="Open Sans"/>
        </w:rPr>
        <w:endnoteRef/>
      </w:r>
      <w:r w:rsidRPr="008E2C04">
        <w:rPr>
          <w:rFonts w:cs="Open Sans"/>
        </w:rPr>
        <w:t xml:space="preserve"> </w:t>
      </w:r>
      <w:r w:rsidR="005F54A2" w:rsidRPr="008E2C04">
        <w:rPr>
          <w:rFonts w:cs="Open Sans"/>
        </w:rPr>
        <w:tab/>
      </w:r>
      <w:r w:rsidRPr="008E2C04">
        <w:rPr>
          <w:rFonts w:eastAsia="Calibri" w:cs="Open Sans"/>
          <w:color w:val="222222"/>
        </w:rPr>
        <w:t xml:space="preserve">Chiara Macchi and Nadia Bernaz, ‘Business, Human Rights and Climate Due Diligence: Understanding the Responsibility of Banks’ (2021) 13(15) </w:t>
      </w:r>
      <w:r w:rsidRPr="008E2C04">
        <w:rPr>
          <w:rFonts w:eastAsia="Calibri" w:cs="Open Sans"/>
          <w:i/>
          <w:color w:val="222222"/>
        </w:rPr>
        <w:t>Sustainability</w:t>
      </w:r>
      <w:r w:rsidRPr="008E2C04">
        <w:rPr>
          <w:rFonts w:eastAsia="Calibri" w:cs="Open Sans"/>
          <w:color w:val="222222"/>
        </w:rPr>
        <w:t xml:space="preserve"> 8391, 8399-8400; Silke Goldberg, Oliver Elgie and Dr Georgios Zampas</w:t>
      </w:r>
      <w:r w:rsidR="00C3581A" w:rsidRPr="008E2C04">
        <w:rPr>
          <w:rFonts w:eastAsia="Calibri" w:cs="Open Sans"/>
          <w:color w:val="222222"/>
        </w:rPr>
        <w:t xml:space="preserve"> (Herbert</w:t>
      </w:r>
      <w:r w:rsidR="006F7302" w:rsidRPr="008E2C04">
        <w:rPr>
          <w:rFonts w:eastAsia="Calibri" w:cs="Open Sans"/>
          <w:color w:val="222222"/>
        </w:rPr>
        <w:t>, Smith, Freehills)</w:t>
      </w:r>
      <w:r w:rsidRPr="008E2C04">
        <w:rPr>
          <w:rFonts w:eastAsia="Calibri" w:cs="Open Sans"/>
          <w:color w:val="222222"/>
        </w:rPr>
        <w:t xml:space="preserve">, ‘How Climate Change Affects Fundamental Human Rights’ (2019) </w:t>
      </w:r>
      <w:r w:rsidRPr="008E2C04">
        <w:rPr>
          <w:rFonts w:eastAsia="Calibri" w:cs="Open Sans"/>
          <w:i/>
          <w:color w:val="222222"/>
        </w:rPr>
        <w:t>Fivehundred</w:t>
      </w:r>
      <w:r w:rsidRPr="008E2C04">
        <w:rPr>
          <w:rFonts w:eastAsia="Calibri" w:cs="Open Sans"/>
          <w:color w:val="222222"/>
        </w:rPr>
        <w:t xml:space="preserve"> 46 </w:t>
      </w:r>
      <w:r w:rsidR="00863246" w:rsidRPr="008E2C04">
        <w:rPr>
          <w:rFonts w:eastAsia="Calibri" w:cs="Open Sans"/>
          <w:color w:val="222222"/>
        </w:rPr>
        <w:t>&lt;</w:t>
      </w:r>
      <w:hyperlink r:id="rId74" w:history="1">
        <w:r w:rsidR="00863246" w:rsidRPr="008E2C04">
          <w:rPr>
            <w:rStyle w:val="Collegamentoipertestuale"/>
            <w:rFonts w:eastAsia="Calibri" w:cs="Open Sans"/>
          </w:rPr>
          <w:t>https://indd.adobe.com/view/48004aaa-3a72-4f30-a3d7-df4bce093473</w:t>
        </w:r>
      </w:hyperlink>
      <w:r w:rsidR="00863246" w:rsidRPr="008E2C04">
        <w:rPr>
          <w:rFonts w:eastAsia="Calibri" w:cs="Open Sans"/>
          <w:color w:val="222222"/>
        </w:rPr>
        <w:t>&gt;.</w:t>
      </w:r>
    </w:p>
  </w:endnote>
  <w:endnote w:id="110">
    <w:p w14:paraId="6F6E109B" w14:textId="2772BF89"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5F54A2" w:rsidRPr="008E2C04">
        <w:rPr>
          <w:rFonts w:cs="Open Sans"/>
        </w:rPr>
        <w:tab/>
      </w:r>
      <w:r w:rsidRPr="008E2C04">
        <w:rPr>
          <w:rFonts w:cs="Open Sans"/>
        </w:rPr>
        <w:t>United Nations Office of the High Commissioner for Human Rights</w:t>
      </w:r>
      <w:r w:rsidRPr="008E2C04">
        <w:rPr>
          <w:rFonts w:eastAsia="Open Sans" w:cs="Open Sans"/>
          <w:color w:val="000000"/>
          <w:lang w:val="en-GB"/>
        </w:rPr>
        <w:t xml:space="preserve">, </w:t>
      </w:r>
      <w:r w:rsidRPr="008E2C04">
        <w:rPr>
          <w:rFonts w:cs="Open Sans"/>
          <w:i/>
          <w:lang w:val="en-GB"/>
        </w:rPr>
        <w:t xml:space="preserve">Frequently Asked Questions on Human Rights and Climate Change, Fact Sheet No. 38 </w:t>
      </w:r>
      <w:r w:rsidRPr="008E2C04">
        <w:rPr>
          <w:rFonts w:cs="Open Sans"/>
          <w:lang w:val="en-GB"/>
        </w:rPr>
        <w:t>(Fact Sheet, 2021) 36, 37</w:t>
      </w:r>
      <w:r w:rsidRPr="008E2C04">
        <w:rPr>
          <w:rFonts w:eastAsia="Calibri" w:cs="Open Sans"/>
          <w:color w:val="222222"/>
        </w:rPr>
        <w:t xml:space="preserve">; </w:t>
      </w:r>
      <w:r w:rsidRPr="008E2C04">
        <w:rPr>
          <w:rFonts w:cs="Open Sans"/>
        </w:rPr>
        <w:t xml:space="preserve">United Nations Office of the High Commissioner for Human Rights, </w:t>
      </w:r>
      <w:r w:rsidRPr="008E2C04">
        <w:rPr>
          <w:rFonts w:cs="Open Sans"/>
          <w:i/>
        </w:rPr>
        <w:t xml:space="preserve">Human Rights, Climate Change and Business </w:t>
      </w:r>
      <w:r w:rsidR="007026E2" w:rsidRPr="008E2C04">
        <w:rPr>
          <w:rFonts w:cs="Open Sans"/>
          <w:i/>
        </w:rPr>
        <w:t>–</w:t>
      </w:r>
      <w:r w:rsidRPr="008E2C04">
        <w:rPr>
          <w:rFonts w:cs="Open Sans"/>
          <w:i/>
        </w:rPr>
        <w:t xml:space="preserve"> Key Messages</w:t>
      </w:r>
      <w:r w:rsidRPr="008E2C04">
        <w:rPr>
          <w:rFonts w:cs="Open Sans"/>
        </w:rPr>
        <w:t xml:space="preserve"> (Report, 2020) 4; David R. Boyd, </w:t>
      </w:r>
      <w:r w:rsidRPr="008E2C04">
        <w:rPr>
          <w:rFonts w:cs="Open Sans"/>
          <w:i/>
          <w:iCs/>
        </w:rPr>
        <w:t xml:space="preserve">Report of the Special Rapporteur on the issue of human rights obligations relating to the enjoyment of a safe, clean, healthy and sustainable environment, </w:t>
      </w:r>
      <w:r w:rsidRPr="008E2C04">
        <w:rPr>
          <w:rFonts w:cs="Open Sans"/>
        </w:rPr>
        <w:t>UN Doc A/74/161 (15 July 2019)</w:t>
      </w:r>
      <w:r w:rsidRPr="008E2C04" w:rsidDel="00C16726">
        <w:rPr>
          <w:rFonts w:cs="Open Sans"/>
        </w:rPr>
        <w:t xml:space="preserve"> </w:t>
      </w:r>
      <w:r w:rsidR="00C16726" w:rsidRPr="008E2C04">
        <w:rPr>
          <w:rFonts w:cs="Open Sans"/>
        </w:rPr>
        <w:t>[</w:t>
      </w:r>
      <w:r w:rsidRPr="008E2C04">
        <w:rPr>
          <w:rFonts w:cs="Open Sans"/>
        </w:rPr>
        <w:t>71</w:t>
      </w:r>
      <w:r w:rsidR="00C16726" w:rsidRPr="008E2C04">
        <w:rPr>
          <w:rFonts w:cs="Open Sans"/>
        </w:rPr>
        <w:t>]</w:t>
      </w:r>
      <w:r w:rsidRPr="008E2C04">
        <w:rPr>
          <w:rFonts w:cs="Open Sans"/>
        </w:rPr>
        <w:t>-</w:t>
      </w:r>
      <w:r w:rsidR="00C16726" w:rsidRPr="008E2C04">
        <w:rPr>
          <w:rFonts w:cs="Open Sans"/>
        </w:rPr>
        <w:t>[7</w:t>
      </w:r>
      <w:r w:rsidRPr="008E2C04">
        <w:rPr>
          <w:rFonts w:cs="Open Sans"/>
        </w:rPr>
        <w:t>2</w:t>
      </w:r>
      <w:r w:rsidR="00C16726" w:rsidRPr="008E2C04">
        <w:rPr>
          <w:rFonts w:cs="Open Sans"/>
        </w:rPr>
        <w:t>]</w:t>
      </w:r>
      <w:r w:rsidRPr="008E2C04">
        <w:rPr>
          <w:rFonts w:cs="Open Sans"/>
        </w:rPr>
        <w:t xml:space="preserve">; </w:t>
      </w:r>
      <w:r w:rsidRPr="008E2C04">
        <w:rPr>
          <w:rFonts w:eastAsia="Calibri" w:cs="Open Sans"/>
          <w:color w:val="222222"/>
        </w:rPr>
        <w:t xml:space="preserve">Chiara Macchi and Nadia Bernaz, ‘Business, Human Rights and Climate Due Diligence: Understanding the Responsibility of Banks’ (2021) 13(15) </w:t>
      </w:r>
      <w:r w:rsidRPr="008E2C04">
        <w:rPr>
          <w:rFonts w:eastAsia="Calibri" w:cs="Open Sans"/>
          <w:i/>
          <w:color w:val="222222"/>
        </w:rPr>
        <w:t>Sustainability</w:t>
      </w:r>
      <w:r w:rsidRPr="008E2C04">
        <w:rPr>
          <w:rFonts w:eastAsia="Calibri" w:cs="Open Sans"/>
          <w:color w:val="222222"/>
        </w:rPr>
        <w:t xml:space="preserve"> 8391, 8399-8400</w:t>
      </w:r>
      <w:r w:rsidR="002B28AB" w:rsidRPr="008E2C04">
        <w:rPr>
          <w:rFonts w:eastAsia="Calibri" w:cs="Open Sans"/>
          <w:color w:val="222222"/>
        </w:rPr>
        <w:t>.</w:t>
      </w:r>
    </w:p>
  </w:endnote>
  <w:endnote w:id="111">
    <w:p w14:paraId="6C7FFD79" w14:textId="7EDEA7D4"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5F54A2" w:rsidRPr="008E2C04">
        <w:rPr>
          <w:rFonts w:cs="Open Sans"/>
          <w:lang w:val="en-US"/>
        </w:rPr>
        <w:tab/>
      </w:r>
      <w:r w:rsidRPr="008E2C04">
        <w:rPr>
          <w:rFonts w:cs="Open Sans"/>
        </w:rPr>
        <w:t xml:space="preserve">David R. Boyd, </w:t>
      </w:r>
      <w:r w:rsidRPr="008E2C04">
        <w:rPr>
          <w:rFonts w:cs="Open Sans"/>
          <w:i/>
          <w:iCs/>
        </w:rPr>
        <w:t xml:space="preserve">Report of the Special Rapporteur on the issue of human rights obligations relating to the enjoyment of a safe, clean, healthy and sustainable environment, </w:t>
      </w:r>
      <w:r w:rsidRPr="008E2C04">
        <w:rPr>
          <w:rFonts w:cs="Open Sans"/>
        </w:rPr>
        <w:t>UN Doc A/74/161 (15</w:t>
      </w:r>
      <w:r w:rsidR="007026E2" w:rsidRPr="008E2C04">
        <w:rPr>
          <w:rFonts w:cs="Open Sans"/>
        </w:rPr>
        <w:t> </w:t>
      </w:r>
      <w:r w:rsidRPr="008E2C04">
        <w:rPr>
          <w:rFonts w:cs="Open Sans"/>
        </w:rPr>
        <w:t xml:space="preserve">July 2019) </w:t>
      </w:r>
      <w:r w:rsidR="00702736" w:rsidRPr="008E2C04">
        <w:rPr>
          <w:rFonts w:cs="Open Sans"/>
        </w:rPr>
        <w:t>[</w:t>
      </w:r>
      <w:r w:rsidRPr="008E2C04">
        <w:rPr>
          <w:rFonts w:cs="Open Sans"/>
        </w:rPr>
        <w:t>71</w:t>
      </w:r>
      <w:r w:rsidR="00702736" w:rsidRPr="008E2C04">
        <w:rPr>
          <w:rFonts w:cs="Open Sans"/>
        </w:rPr>
        <w:t>]</w:t>
      </w:r>
      <w:r w:rsidRPr="008E2C04">
        <w:rPr>
          <w:rFonts w:cs="Open Sans"/>
        </w:rPr>
        <w:t>;</w:t>
      </w:r>
      <w:r w:rsidR="000F2D3E" w:rsidRPr="008E2C04">
        <w:rPr>
          <w:rFonts w:cs="Open Sans"/>
        </w:rPr>
        <w:t xml:space="preserve"> </w:t>
      </w:r>
      <w:r w:rsidRPr="008E2C04">
        <w:rPr>
          <w:rFonts w:cs="Open Sans"/>
        </w:rPr>
        <w:t xml:space="preserve">United Nations Office of the High Commissioner for Human Rights, </w:t>
      </w:r>
      <w:r w:rsidRPr="008E2C04">
        <w:rPr>
          <w:rFonts w:cs="Open Sans"/>
          <w:i/>
        </w:rPr>
        <w:t xml:space="preserve">Human Rights, Climate Change and Business </w:t>
      </w:r>
      <w:r w:rsidR="007026E2" w:rsidRPr="008E2C04">
        <w:rPr>
          <w:rFonts w:cs="Open Sans"/>
          <w:i/>
        </w:rPr>
        <w:t>–</w:t>
      </w:r>
      <w:r w:rsidRPr="008E2C04">
        <w:rPr>
          <w:rFonts w:cs="Open Sans"/>
          <w:i/>
        </w:rPr>
        <w:t xml:space="preserve"> Key Messages</w:t>
      </w:r>
      <w:r w:rsidRPr="008E2C04">
        <w:rPr>
          <w:rFonts w:cs="Open Sans"/>
        </w:rPr>
        <w:t xml:space="preserve"> (Report, 2020) 7</w:t>
      </w:r>
      <w:r w:rsidR="002B28AB" w:rsidRPr="008E2C04">
        <w:rPr>
          <w:rFonts w:cs="Open Sans"/>
        </w:rPr>
        <w:t>.</w:t>
      </w:r>
    </w:p>
  </w:endnote>
  <w:endnote w:id="112">
    <w:p w14:paraId="052BEBD8" w14:textId="56D6F437"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5F54A2" w:rsidRPr="008E2C04">
        <w:rPr>
          <w:rFonts w:cs="Open Sans"/>
        </w:rPr>
        <w:tab/>
      </w:r>
      <w:r w:rsidRPr="008E2C04">
        <w:rPr>
          <w:rFonts w:cs="Open Sans"/>
        </w:rPr>
        <w:t xml:space="preserve">Joana Setzer and Rebecca Byrnes, </w:t>
      </w:r>
      <w:r w:rsidRPr="008E2C04">
        <w:rPr>
          <w:rFonts w:cs="Open Sans"/>
          <w:i/>
        </w:rPr>
        <w:t>Global Trends in Climate Change Litigation: 2020 Snapshot</w:t>
      </w:r>
      <w:r w:rsidRPr="008E2C04">
        <w:rPr>
          <w:rFonts w:cs="Open Sans"/>
        </w:rPr>
        <w:t xml:space="preserve"> (Policy Report, July 2020) 14, 18-22 &lt;</w:t>
      </w:r>
      <w:hyperlink r:id="rId75" w:history="1">
        <w:r w:rsidRPr="008E2C04">
          <w:rPr>
            <w:rStyle w:val="Collegamentoipertestuale"/>
            <w:rFonts w:cs="Open Sans"/>
          </w:rPr>
          <w:t>https://www.lse.ac.uk/granthaminstitute/wp-content/uploads/2020/07/Global-trends-in-climate-change-litigation_2020-snapshot.pdf</w:t>
        </w:r>
      </w:hyperlink>
      <w:r w:rsidRPr="008E2C04">
        <w:rPr>
          <w:rFonts w:cs="Open Sans"/>
        </w:rPr>
        <w:t>&gt;; Joana Setzer and Catherine Higham</w:t>
      </w:r>
      <w:r w:rsidRPr="008E2C04">
        <w:rPr>
          <w:rFonts w:cs="Open Sans"/>
          <w:i/>
        </w:rPr>
        <w:t>, Global Trends in Climate Change Litigation: 2021 Snapshot</w:t>
      </w:r>
      <w:r w:rsidRPr="008E2C04">
        <w:rPr>
          <w:rFonts w:cs="Open Sans"/>
        </w:rPr>
        <w:t xml:space="preserve"> (Policy Report, July 2021) 6, 11, 29-33 &lt;</w:t>
      </w:r>
      <w:hyperlink r:id="rId76" w:history="1">
        <w:r w:rsidRPr="008E2C04">
          <w:rPr>
            <w:rStyle w:val="Collegamentoipertestuale"/>
            <w:rFonts w:cs="Open Sans"/>
          </w:rPr>
          <w:t>https://www.lse.ac.uk/granthaminstitute/wp-content/uploads/2021/07/Global-trends-in-climate-change-litigation_2021-snapshot.pdf</w:t>
        </w:r>
      </w:hyperlink>
      <w:r w:rsidRPr="008E2C04">
        <w:rPr>
          <w:rFonts w:cs="Open Sans"/>
        </w:rPr>
        <w:t xml:space="preserve">&gt;; Justine Bell-James and Briana Collins, ‘Queensland’s Human Rights Act: A New Frontier For Australian Climate Change Litigation?’ (2020) 43(1) </w:t>
      </w:r>
      <w:r w:rsidRPr="008E2C04">
        <w:rPr>
          <w:rFonts w:cs="Open Sans"/>
          <w:i/>
        </w:rPr>
        <w:t>UNSW Law Journal</w:t>
      </w:r>
      <w:r w:rsidRPr="008E2C04">
        <w:rPr>
          <w:rFonts w:cs="Open Sans"/>
        </w:rPr>
        <w:t xml:space="preserve"> 3</w:t>
      </w:r>
      <w:r w:rsidR="002B28AB" w:rsidRPr="008E2C04">
        <w:rPr>
          <w:rFonts w:cs="Open Sans"/>
        </w:rPr>
        <w:t>.</w:t>
      </w:r>
    </w:p>
  </w:endnote>
  <w:endnote w:id="113">
    <w:p w14:paraId="53E440D7" w14:textId="43A2E15F" w:rsidR="00B3446E" w:rsidRPr="008E2C04" w:rsidRDefault="00B3446E" w:rsidP="006217D8">
      <w:pPr>
        <w:spacing w:before="0" w:after="0"/>
        <w:ind w:left="454" w:hanging="454"/>
        <w:contextualSpacing/>
        <w:rPr>
          <w:rFonts w:cs="Open Sans"/>
          <w:color w:val="000000"/>
          <w:sz w:val="20"/>
          <w:szCs w:val="20"/>
          <w:bdr w:val="none" w:sz="0" w:space="0" w:color="auto" w:frame="1"/>
          <w:shd w:val="clear" w:color="auto" w:fill="FFFFFF"/>
        </w:rPr>
      </w:pPr>
      <w:r w:rsidRPr="008E2C04">
        <w:rPr>
          <w:rStyle w:val="Rimandonotadichiusura"/>
          <w:rFonts w:cs="Open Sans"/>
          <w:szCs w:val="20"/>
        </w:rPr>
        <w:endnoteRef/>
      </w:r>
      <w:r w:rsidRPr="008E2C04">
        <w:rPr>
          <w:rFonts w:cs="Open Sans"/>
          <w:sz w:val="20"/>
          <w:szCs w:val="20"/>
        </w:rPr>
        <w:t xml:space="preserve"> </w:t>
      </w:r>
      <w:r w:rsidRPr="008E2C04">
        <w:rPr>
          <w:rFonts w:cs="Open Sans"/>
          <w:sz w:val="20"/>
          <w:szCs w:val="20"/>
        </w:rPr>
        <w:tab/>
      </w:r>
      <w:r w:rsidRPr="008E2C04">
        <w:rPr>
          <w:rFonts w:cs="Open Sans"/>
          <w:i/>
          <w:sz w:val="20"/>
          <w:szCs w:val="20"/>
        </w:rPr>
        <w:t>Urgenda Foundation v State of Netherlands</w:t>
      </w:r>
      <w:r w:rsidRPr="008E2C04">
        <w:rPr>
          <w:rFonts w:cs="Open Sans"/>
          <w:sz w:val="20"/>
          <w:szCs w:val="20"/>
        </w:rPr>
        <w:t xml:space="preserve"> (District Court of The Hague, C/09/00456689, 24 June 2015). ClientEarth ‘Climate Threatened Torres Strait Islanders Bring Human Rights Claim against Australia’ (Media Release, 12 May 2019) &lt;</w:t>
      </w:r>
      <w:hyperlink r:id="rId77" w:history="1">
        <w:r w:rsidRPr="008E2C04">
          <w:rPr>
            <w:rStyle w:val="Collegamentoipertestuale"/>
            <w:rFonts w:cs="Open Sans"/>
            <w:sz w:val="20"/>
            <w:szCs w:val="20"/>
          </w:rPr>
          <w:t>https://www.clientearth.org/latest/press-office/press/climate-threatened-torres-strait-islanders-bring-human-rights-claim-against-australia/</w:t>
        </w:r>
      </w:hyperlink>
      <w:r w:rsidRPr="008E2C04">
        <w:rPr>
          <w:sz w:val="20"/>
          <w:szCs w:val="20"/>
        </w:rPr>
        <w:t xml:space="preserve">&gt;; </w:t>
      </w:r>
      <w:r w:rsidRPr="008E2C04">
        <w:rPr>
          <w:rFonts w:cs="Open Sans"/>
          <w:i/>
          <w:color w:val="000000"/>
          <w:sz w:val="20"/>
          <w:szCs w:val="20"/>
          <w:bdr w:val="none" w:sz="0" w:space="0" w:color="auto" w:frame="1"/>
          <w:shd w:val="clear" w:color="auto" w:fill="FFFFFF"/>
        </w:rPr>
        <w:t>Sharma by her litigation representative Sister Marie Brigid Arthur v Minister for the Environment</w:t>
      </w:r>
      <w:r w:rsidRPr="008E2C04">
        <w:rPr>
          <w:rFonts w:cs="Open Sans"/>
          <w:color w:val="000000"/>
          <w:sz w:val="20"/>
          <w:szCs w:val="20"/>
          <w:bdr w:val="none" w:sz="0" w:space="0" w:color="auto" w:frame="1"/>
          <w:shd w:val="clear" w:color="auto" w:fill="FFFFFF"/>
        </w:rPr>
        <w:t xml:space="preserve"> [2021] FCA 560</w:t>
      </w:r>
      <w:r w:rsidRPr="008E2C04">
        <w:rPr>
          <w:rFonts w:cs="Open Sans"/>
          <w:sz w:val="20"/>
          <w:szCs w:val="20"/>
        </w:rPr>
        <w:t xml:space="preserve"> at [</w:t>
      </w:r>
      <w:r w:rsidRPr="008E2C04">
        <w:rPr>
          <w:rFonts w:cs="Open Sans"/>
          <w:color w:val="000000"/>
          <w:sz w:val="20"/>
          <w:szCs w:val="20"/>
          <w:shd w:val="clear" w:color="auto" w:fill="FFFFFF"/>
        </w:rPr>
        <w:t>491]</w:t>
      </w:r>
      <w:r w:rsidRPr="008E2C04">
        <w:rPr>
          <w:rFonts w:cs="Open Sans"/>
          <w:color w:val="000000"/>
          <w:sz w:val="20"/>
          <w:szCs w:val="20"/>
          <w:bdr w:val="none" w:sz="0" w:space="0" w:color="auto" w:frame="1"/>
          <w:shd w:val="clear" w:color="auto" w:fill="FFFFFF"/>
        </w:rPr>
        <w:t xml:space="preserve"> </w:t>
      </w:r>
      <w:r w:rsidRPr="008E2C04">
        <w:rPr>
          <w:rFonts w:cs="Open Sans"/>
          <w:sz w:val="20"/>
          <w:szCs w:val="20"/>
        </w:rPr>
        <w:t>&lt;</w:t>
      </w:r>
      <w:hyperlink r:id="rId78" w:history="1">
        <w:r w:rsidRPr="008E2C04">
          <w:rPr>
            <w:rStyle w:val="Collegamentoipertestuale"/>
            <w:rFonts w:cs="Open Sans"/>
            <w:sz w:val="20"/>
            <w:szCs w:val="20"/>
            <w:bdr w:val="none" w:sz="0" w:space="0" w:color="auto" w:frame="1"/>
            <w:shd w:val="clear" w:color="auto" w:fill="FFFFFF"/>
          </w:rPr>
          <w:t>https://www.judgments.fedcourt.gov.au/judgments/Judgments/fca/single/2021/2021fca0560?fbclid=IwAR17zXvBrYMYtiigGtqLr58dMBKzW1M6n1XFqJPGnT3_fFzXhaGEhHNtzLU</w:t>
        </w:r>
      </w:hyperlink>
      <w:r w:rsidRPr="008E2C04">
        <w:rPr>
          <w:rFonts w:cs="Open Sans"/>
          <w:color w:val="000000"/>
          <w:sz w:val="20"/>
          <w:szCs w:val="20"/>
          <w:bdr w:val="none" w:sz="0" w:space="0" w:color="auto" w:frame="1"/>
          <w:shd w:val="clear" w:color="auto" w:fill="FFFFFF"/>
        </w:rPr>
        <w:t xml:space="preserve">&gt;; </w:t>
      </w:r>
      <w:r w:rsidRPr="008E2C04">
        <w:rPr>
          <w:rFonts w:eastAsia="Open Sans" w:cs="Open Sans"/>
          <w:color w:val="000000"/>
          <w:sz w:val="20"/>
          <w:szCs w:val="20"/>
        </w:rPr>
        <w:t xml:space="preserve">Heidi Asten and Anthony Crockett, ‘Queensland case to focus on the human rights implications of climate change’, </w:t>
      </w:r>
      <w:r w:rsidRPr="008E2C04">
        <w:rPr>
          <w:rFonts w:eastAsia="Open Sans" w:cs="Open Sans"/>
          <w:i/>
          <w:color w:val="000000"/>
          <w:sz w:val="20"/>
          <w:szCs w:val="20"/>
        </w:rPr>
        <w:t>Herbert Smith Freehills</w:t>
      </w:r>
      <w:r w:rsidRPr="008E2C04">
        <w:rPr>
          <w:rFonts w:eastAsia="Open Sans" w:cs="Open Sans"/>
          <w:color w:val="000000"/>
          <w:sz w:val="20"/>
          <w:szCs w:val="20"/>
        </w:rPr>
        <w:t xml:space="preserve"> (Blog Post, 19 May 2020) </w:t>
      </w:r>
      <w:r w:rsidRPr="008E2C04">
        <w:rPr>
          <w:rFonts w:cs="Open Sans"/>
          <w:sz w:val="20"/>
          <w:szCs w:val="20"/>
        </w:rPr>
        <w:t>&lt;</w:t>
      </w:r>
      <w:hyperlink r:id="rId79" w:history="1">
        <w:r w:rsidRPr="008E2C04">
          <w:rPr>
            <w:rStyle w:val="Collegamentoipertestuale"/>
            <w:rFonts w:cs="Open Sans"/>
            <w:sz w:val="20"/>
            <w:szCs w:val="20"/>
          </w:rPr>
          <w:t>https://hsfnotes.com/environmentaustralia/2020/05/19/queensland-case-to-focus-on-the-human-rights-implications-of-climate-change/</w:t>
        </w:r>
      </w:hyperlink>
      <w:r w:rsidRPr="008E2C04">
        <w:rPr>
          <w:rFonts w:cs="Open Sans"/>
          <w:sz w:val="20"/>
          <w:szCs w:val="20"/>
        </w:rPr>
        <w:t xml:space="preserve">&gt;; </w:t>
      </w:r>
      <w:r w:rsidRPr="008E2C04">
        <w:rPr>
          <w:rFonts w:eastAsia="Open Sans" w:cs="Open Sans"/>
          <w:color w:val="000000"/>
          <w:sz w:val="20"/>
          <w:szCs w:val="20"/>
        </w:rPr>
        <w:t xml:space="preserve">Elisa de Wit, Sonali Seneviratne and Huw Calford, ‘Climate change litigation update’, </w:t>
      </w:r>
      <w:r w:rsidRPr="008E2C04">
        <w:rPr>
          <w:rFonts w:eastAsia="Open Sans" w:cs="Open Sans"/>
          <w:i/>
          <w:color w:val="000000"/>
          <w:sz w:val="20"/>
          <w:szCs w:val="20"/>
        </w:rPr>
        <w:t>Norton Rose Fullbright</w:t>
      </w:r>
      <w:r w:rsidRPr="008E2C04">
        <w:rPr>
          <w:rFonts w:eastAsia="Open Sans" w:cs="Open Sans"/>
          <w:color w:val="000000"/>
          <w:sz w:val="20"/>
          <w:szCs w:val="20"/>
        </w:rPr>
        <w:t xml:space="preserve"> (Blog Post, February 2020) &lt;</w:t>
      </w:r>
      <w:hyperlink r:id="rId80" w:history="1">
        <w:r w:rsidRPr="008E2C04">
          <w:rPr>
            <w:rStyle w:val="Collegamentoipertestuale"/>
            <w:rFonts w:cs="Open Sans"/>
            <w:sz w:val="20"/>
            <w:szCs w:val="20"/>
          </w:rPr>
          <w:t>https://www.nortonrosefulbright.com/en-au/knowledge/publications/0c9b154a/climate-change-litigation-update</w:t>
        </w:r>
      </w:hyperlink>
      <w:r w:rsidRPr="008E2C04" w:rsidDel="00600977">
        <w:rPr>
          <w:rFonts w:cs="Open Sans"/>
          <w:sz w:val="20"/>
          <w:szCs w:val="20"/>
        </w:rPr>
        <w:t>&gt;</w:t>
      </w:r>
      <w:r w:rsidRPr="008E2C04">
        <w:rPr>
          <w:rFonts w:cs="Open Sans"/>
          <w:sz w:val="20"/>
          <w:szCs w:val="20"/>
        </w:rPr>
        <w:t xml:space="preserve">; Greenpeace Southeast Asia, </w:t>
      </w:r>
      <w:r w:rsidRPr="008E2C04">
        <w:rPr>
          <w:rFonts w:cs="Open Sans"/>
          <w:i/>
          <w:sz w:val="20"/>
          <w:szCs w:val="20"/>
        </w:rPr>
        <w:t>Petition to the Commission on Human Rights of the Philippines Requesting for Investigation of the Responsibility of the Carbon Majors for Human Rights Violations or Threats of Violations Resulting from the Impacts of Climate Change</w:t>
      </w:r>
      <w:r w:rsidRPr="008E2C04">
        <w:rPr>
          <w:rFonts w:cs="Open Sans"/>
          <w:sz w:val="20"/>
          <w:szCs w:val="20"/>
        </w:rPr>
        <w:t xml:space="preserve"> (2015). The final decision is not yet publicly available but summary of the case can be found at </w:t>
      </w:r>
      <w:hyperlink r:id="rId81" w:history="1">
        <w:r w:rsidRPr="008E2C04">
          <w:rPr>
            <w:rFonts w:cs="Open Sans"/>
            <w:sz w:val="20"/>
            <w:szCs w:val="20"/>
          </w:rPr>
          <w:t>Work and Climate Change Report</w:t>
        </w:r>
      </w:hyperlink>
      <w:r w:rsidRPr="008E2C04">
        <w:rPr>
          <w:rFonts w:cs="Open Sans"/>
          <w:sz w:val="20"/>
          <w:szCs w:val="20"/>
        </w:rPr>
        <w:t xml:space="preserve">, </w:t>
      </w:r>
      <w:r w:rsidRPr="008E2C04">
        <w:rPr>
          <w:rFonts w:cs="Open Sans"/>
          <w:i/>
          <w:sz w:val="20"/>
          <w:szCs w:val="20"/>
        </w:rPr>
        <w:t>Philippines Human Rights Commission delivers landmark decision, holding the Carbon Majors accountable for climate damages – Updated</w:t>
      </w:r>
      <w:r w:rsidRPr="008E2C04">
        <w:rPr>
          <w:rFonts w:cs="Open Sans"/>
          <w:sz w:val="20"/>
          <w:szCs w:val="20"/>
        </w:rPr>
        <w:t xml:space="preserve"> (12 December 2019) &lt;</w:t>
      </w:r>
      <w:hyperlink r:id="rId82" w:history="1">
        <w:r w:rsidRPr="008E2C04">
          <w:rPr>
            <w:rStyle w:val="Collegamentoipertestuale"/>
            <w:rFonts w:cs="Open Sans"/>
            <w:sz w:val="20"/>
            <w:szCs w:val="20"/>
          </w:rPr>
          <w:t>https://workandclimatechangereport.org/2019/12/12/philippines-human-rights-commission-delivers-landmark-decision-opening-the-door-to-hold-the-carbon-majors-accountable-for-climate-damages</w:t>
        </w:r>
      </w:hyperlink>
      <w:r w:rsidRPr="008E2C04">
        <w:rPr>
          <w:rFonts w:cs="Open Sans"/>
          <w:sz w:val="20"/>
          <w:szCs w:val="20"/>
        </w:rPr>
        <w:t xml:space="preserve">&gt;; </w:t>
      </w:r>
      <w:r w:rsidRPr="008E2C04">
        <w:rPr>
          <w:rFonts w:cs="Open Sans"/>
          <w:i/>
          <w:iCs/>
          <w:sz w:val="20"/>
          <w:szCs w:val="20"/>
        </w:rPr>
        <w:t>Milieudefensie et al v Royal Dutch Shell PLC</w:t>
      </w:r>
      <w:r w:rsidRPr="008E2C04">
        <w:rPr>
          <w:rFonts w:cs="Open Sans"/>
          <w:sz w:val="20"/>
          <w:szCs w:val="20"/>
        </w:rPr>
        <w:t xml:space="preserve"> (District Court of The Hague, C/09/571932/HA ZA 19-379, 26 May 2021) &lt;</w:t>
      </w:r>
      <w:hyperlink r:id="rId83" w:history="1">
        <w:r w:rsidRPr="008E2C04">
          <w:rPr>
            <w:rStyle w:val="Collegamentoipertestuale"/>
            <w:rFonts w:cs="Open Sans"/>
            <w:sz w:val="20"/>
            <w:szCs w:val="20"/>
          </w:rPr>
          <w:t>https://uitspraken.rechtspraak.nl/inziendocument?id=ECLI:NL:RBDHA:2021:5339</w:t>
        </w:r>
      </w:hyperlink>
      <w:r w:rsidRPr="008E2C04">
        <w:rPr>
          <w:rFonts w:cs="Open Sans"/>
          <w:sz w:val="20"/>
          <w:szCs w:val="20"/>
        </w:rPr>
        <w:t>&gt;</w:t>
      </w:r>
      <w:r w:rsidRPr="008E2C04">
        <w:rPr>
          <w:rFonts w:cs="Open Sans"/>
          <w:color w:val="000000"/>
          <w:sz w:val="20"/>
          <w:szCs w:val="20"/>
          <w:shd w:val="clear" w:color="auto" w:fill="FFFFFF"/>
        </w:rPr>
        <w:t xml:space="preserve">; </w:t>
      </w:r>
      <w:r w:rsidRPr="008E2C04">
        <w:rPr>
          <w:rFonts w:cs="Open Sans"/>
          <w:color w:val="222222"/>
          <w:sz w:val="20"/>
          <w:szCs w:val="20"/>
          <w:shd w:val="clear" w:color="auto" w:fill="FFFFFF"/>
        </w:rPr>
        <w:t xml:space="preserve">Macchi, Chiara and Nadia Bernaz, ‘Business, Human Rights and Climate Due Diligence: Understanding the Responsibility of Banks’ (2021)13(15) </w:t>
      </w:r>
      <w:r w:rsidRPr="008E2C04">
        <w:rPr>
          <w:rFonts w:cs="Open Sans"/>
          <w:i/>
          <w:color w:val="222222"/>
          <w:sz w:val="20"/>
          <w:szCs w:val="20"/>
          <w:shd w:val="clear" w:color="auto" w:fill="FFFFFF"/>
        </w:rPr>
        <w:t>Sustainability</w:t>
      </w:r>
      <w:r w:rsidRPr="008E2C04">
        <w:rPr>
          <w:rFonts w:cs="Open Sans"/>
          <w:color w:val="222222"/>
          <w:sz w:val="20"/>
          <w:szCs w:val="20"/>
          <w:shd w:val="clear" w:color="auto" w:fill="FFFFFF"/>
        </w:rPr>
        <w:t xml:space="preserve"> 8391</w:t>
      </w:r>
      <w:r w:rsidR="00AD4AAA">
        <w:rPr>
          <w:rFonts w:cs="Open Sans"/>
          <w:color w:val="222222"/>
          <w:sz w:val="20"/>
          <w:szCs w:val="20"/>
          <w:shd w:val="clear" w:color="auto" w:fill="FFFFFF"/>
        </w:rPr>
        <w:t>.</w:t>
      </w:r>
    </w:p>
  </w:endnote>
  <w:endnote w:id="114">
    <w:p w14:paraId="41711E1F" w14:textId="5AACC27E" w:rsidR="00CE7621" w:rsidRPr="008E2C04" w:rsidRDefault="00CE7621" w:rsidP="006217D8">
      <w:pPr>
        <w:spacing w:before="0" w:after="0"/>
        <w:ind w:left="454" w:hanging="454"/>
        <w:contextualSpacing/>
        <w:rPr>
          <w:rFonts w:eastAsiaTheme="minorHAnsi" w:cs="Open Sans"/>
          <w:sz w:val="20"/>
          <w:szCs w:val="20"/>
          <w:lang w:eastAsia="en-US"/>
        </w:rPr>
      </w:pPr>
      <w:r w:rsidRPr="008E2C04">
        <w:rPr>
          <w:rStyle w:val="Rimandonotadichiusura"/>
          <w:szCs w:val="20"/>
        </w:rPr>
        <w:endnoteRef/>
      </w:r>
      <w:r w:rsidRPr="008E2C04">
        <w:rPr>
          <w:sz w:val="20"/>
          <w:szCs w:val="20"/>
        </w:rPr>
        <w:t xml:space="preserve"> </w:t>
      </w:r>
      <w:r w:rsidR="006217D8" w:rsidRPr="008E2C04">
        <w:rPr>
          <w:sz w:val="20"/>
          <w:szCs w:val="20"/>
        </w:rPr>
        <w:tab/>
      </w:r>
      <w:r w:rsidRPr="008E2C04">
        <w:rPr>
          <w:sz w:val="20"/>
          <w:szCs w:val="20"/>
        </w:rPr>
        <w:t>Prime Minister of Australia, Address National Press Club Barton ACT, (Transcript, 1 February 2021) &lt;</w:t>
      </w:r>
      <w:hyperlink r:id="rId84" w:history="1">
        <w:r w:rsidRPr="008E2C04">
          <w:rPr>
            <w:rStyle w:val="Collegamentoipertestuale"/>
            <w:sz w:val="20"/>
            <w:szCs w:val="20"/>
          </w:rPr>
          <w:t>https://www.pm.gov.au/media/address-national-press-club-barton-act</w:t>
        </w:r>
      </w:hyperlink>
      <w:r w:rsidRPr="008E2C04">
        <w:rPr>
          <w:sz w:val="20"/>
          <w:szCs w:val="20"/>
        </w:rPr>
        <w:t xml:space="preserve">&gt;; </w:t>
      </w:r>
      <w:r w:rsidRPr="008E2C04">
        <w:rPr>
          <w:rFonts w:cs="Open Sans"/>
          <w:sz w:val="20"/>
          <w:szCs w:val="20"/>
          <w:lang w:eastAsia="en-US"/>
        </w:rPr>
        <w:t>‘Australia resists calls for toucher climate targets</w:t>
      </w:r>
      <w:r w:rsidR="00DA63CF" w:rsidRPr="008E2C04">
        <w:rPr>
          <w:rFonts w:cs="Open Sans"/>
          <w:sz w:val="20"/>
          <w:szCs w:val="20"/>
          <w:lang w:eastAsia="en-US"/>
        </w:rPr>
        <w:t>’</w:t>
      </w:r>
      <w:r w:rsidRPr="008E2C04">
        <w:rPr>
          <w:rFonts w:cs="Open Sans"/>
          <w:sz w:val="20"/>
          <w:szCs w:val="20"/>
          <w:lang w:eastAsia="en-US"/>
        </w:rPr>
        <w:t xml:space="preserve">, </w:t>
      </w:r>
      <w:r w:rsidRPr="008E2C04">
        <w:rPr>
          <w:rFonts w:cs="Open Sans"/>
          <w:i/>
          <w:iCs/>
          <w:sz w:val="20"/>
          <w:szCs w:val="20"/>
          <w:lang w:eastAsia="en-US"/>
        </w:rPr>
        <w:t xml:space="preserve">BBC, </w:t>
      </w:r>
      <w:r w:rsidRPr="008E2C04">
        <w:rPr>
          <w:rFonts w:cs="Open Sans"/>
          <w:sz w:val="20"/>
          <w:szCs w:val="20"/>
          <w:lang w:eastAsia="en-US"/>
        </w:rPr>
        <w:t xml:space="preserve">(Online, 23 April 2021) </w:t>
      </w:r>
      <w:r w:rsidR="00843D8E" w:rsidRPr="008E2C04">
        <w:rPr>
          <w:rFonts w:cs="Open Sans"/>
          <w:sz w:val="20"/>
          <w:szCs w:val="20"/>
          <w:lang w:eastAsia="en-US"/>
        </w:rPr>
        <w:t>&lt;</w:t>
      </w:r>
      <w:hyperlink r:id="rId85" w:history="1">
        <w:r w:rsidRPr="008E2C04">
          <w:rPr>
            <w:rStyle w:val="Collegamentoipertestuale"/>
            <w:rFonts w:cs="Open Sans"/>
            <w:sz w:val="20"/>
            <w:szCs w:val="20"/>
            <w:lang w:eastAsia="en-US"/>
          </w:rPr>
          <w:t>https://www.bbc.com/news/world-australia-56854558</w:t>
        </w:r>
      </w:hyperlink>
      <w:r w:rsidRPr="008E2C04">
        <w:rPr>
          <w:rFonts w:cs="Open Sans"/>
          <w:sz w:val="20"/>
          <w:szCs w:val="20"/>
          <w:lang w:eastAsia="en-US"/>
        </w:rPr>
        <w:t xml:space="preserve">&gt;; Jake Evans, ‘No blank cheque’ on net zero carbon emissions target, Prime Minister says, as global ‘code red’ issued’ </w:t>
      </w:r>
      <w:r w:rsidRPr="008E2C04">
        <w:rPr>
          <w:rFonts w:cs="Open Sans"/>
          <w:i/>
          <w:iCs/>
          <w:sz w:val="20"/>
          <w:szCs w:val="20"/>
          <w:lang w:eastAsia="en-US"/>
        </w:rPr>
        <w:t>ABC News</w:t>
      </w:r>
      <w:r w:rsidRPr="008E2C04">
        <w:rPr>
          <w:rFonts w:cs="Open Sans"/>
          <w:sz w:val="20"/>
          <w:szCs w:val="20"/>
          <w:lang w:eastAsia="en-US"/>
        </w:rPr>
        <w:t xml:space="preserve"> (Online, 10 August 2021) &lt;</w:t>
      </w:r>
      <w:hyperlink r:id="rId86" w:history="1">
        <w:r w:rsidRPr="008E2C04">
          <w:rPr>
            <w:rStyle w:val="Collegamentoipertestuale"/>
            <w:rFonts w:cs="Open Sans"/>
            <w:sz w:val="20"/>
            <w:szCs w:val="20"/>
            <w:lang w:eastAsia="en-US"/>
          </w:rPr>
          <w:t>https://www.abc.net.au/news/2021-08-10/ipcc-scott-morrison-climate-change-net-zero-2050/100364476</w:t>
        </w:r>
      </w:hyperlink>
      <w:r w:rsidRPr="008E2C04">
        <w:rPr>
          <w:rFonts w:cs="Open Sans"/>
          <w:sz w:val="20"/>
          <w:szCs w:val="20"/>
          <w:lang w:eastAsia="en-US"/>
        </w:rPr>
        <w:t>&gt;</w:t>
      </w:r>
      <w:r w:rsidR="00A37334" w:rsidRPr="008E2C04">
        <w:rPr>
          <w:rFonts w:cs="Open Sans"/>
          <w:sz w:val="20"/>
          <w:szCs w:val="20"/>
          <w:lang w:eastAsia="en-US"/>
        </w:rPr>
        <w:t xml:space="preserve">. The </w:t>
      </w:r>
      <w:r w:rsidR="00A37334" w:rsidRPr="008E2C04">
        <w:rPr>
          <w:sz w:val="20"/>
          <w:szCs w:val="20"/>
        </w:rPr>
        <w:t>Paris Agreement asks</w:t>
      </w:r>
      <w:r w:rsidR="003C7A71" w:rsidRPr="008E2C04">
        <w:rPr>
          <w:sz w:val="20"/>
          <w:szCs w:val="20"/>
        </w:rPr>
        <w:t xml:space="preserve"> that every five years signatories</w:t>
      </w:r>
      <w:r w:rsidR="00A37334" w:rsidRPr="008E2C04">
        <w:rPr>
          <w:sz w:val="20"/>
          <w:szCs w:val="20"/>
        </w:rPr>
        <w:t xml:space="preserve"> communicate</w:t>
      </w:r>
      <w:r w:rsidR="00C84ABF" w:rsidRPr="008E2C04">
        <w:rPr>
          <w:sz w:val="20"/>
          <w:szCs w:val="20"/>
        </w:rPr>
        <w:t xml:space="preserve"> to the UN </w:t>
      </w:r>
      <w:r w:rsidR="00376A53" w:rsidRPr="008E2C04">
        <w:rPr>
          <w:sz w:val="20"/>
          <w:szCs w:val="20"/>
        </w:rPr>
        <w:t>Framework Convention on Climate Change secretariat</w:t>
      </w:r>
      <w:r w:rsidR="005A03C5" w:rsidRPr="008E2C04">
        <w:rPr>
          <w:sz w:val="20"/>
          <w:szCs w:val="20"/>
        </w:rPr>
        <w:t xml:space="preserve"> their</w:t>
      </w:r>
      <w:r w:rsidR="00A37334" w:rsidRPr="008E2C04">
        <w:rPr>
          <w:sz w:val="20"/>
          <w:szCs w:val="20"/>
        </w:rPr>
        <w:t xml:space="preserve"> successive ‘nationally determined contribution’ outlining their climate actions</w:t>
      </w:r>
      <w:r w:rsidR="005A2EC7" w:rsidRPr="008E2C04">
        <w:rPr>
          <w:sz w:val="20"/>
          <w:szCs w:val="20"/>
        </w:rPr>
        <w:t>,</w:t>
      </w:r>
      <w:r w:rsidR="00A00BDD" w:rsidRPr="008E2C04">
        <w:rPr>
          <w:sz w:val="20"/>
          <w:szCs w:val="20"/>
        </w:rPr>
        <w:t xml:space="preserve"> see United Nations Climate Change</w:t>
      </w:r>
      <w:r w:rsidR="0090746F" w:rsidRPr="008E2C04">
        <w:rPr>
          <w:sz w:val="20"/>
          <w:szCs w:val="20"/>
        </w:rPr>
        <w:t xml:space="preserve">, </w:t>
      </w:r>
      <w:r w:rsidR="00A00BDD" w:rsidRPr="008E2C04">
        <w:rPr>
          <w:i/>
          <w:sz w:val="20"/>
          <w:szCs w:val="20"/>
        </w:rPr>
        <w:t>Nationally Determined Contributions (NDCs)</w:t>
      </w:r>
      <w:r w:rsidR="004E1EA3" w:rsidRPr="008E2C04">
        <w:rPr>
          <w:sz w:val="20"/>
          <w:szCs w:val="20"/>
        </w:rPr>
        <w:t xml:space="preserve"> &lt;</w:t>
      </w:r>
      <w:hyperlink r:id="rId87" w:history="1">
        <w:r w:rsidR="004E1EA3" w:rsidRPr="008E2C04">
          <w:rPr>
            <w:rStyle w:val="Collegamentoipertestuale"/>
            <w:sz w:val="20"/>
            <w:szCs w:val="20"/>
          </w:rPr>
          <w:t>https://unfccc.int/process-and-meetings/the-paris-agreement/nationally-determined-contributions-ndcs/nationally-determined-contributions-ndcs</w:t>
        </w:r>
      </w:hyperlink>
      <w:r w:rsidR="004E1EA3" w:rsidRPr="008E2C04">
        <w:rPr>
          <w:sz w:val="20"/>
          <w:szCs w:val="20"/>
        </w:rPr>
        <w:t>&gt;</w:t>
      </w:r>
      <w:r w:rsidR="005F54A2" w:rsidRPr="008E2C04">
        <w:rPr>
          <w:sz w:val="20"/>
          <w:szCs w:val="20"/>
        </w:rPr>
        <w:t>.</w:t>
      </w:r>
    </w:p>
  </w:endnote>
  <w:endnote w:id="115">
    <w:p w14:paraId="193D3B41" w14:textId="60B04D69" w:rsidR="00CE7621" w:rsidRPr="008E2C04" w:rsidRDefault="00CE7621" w:rsidP="006217D8">
      <w:pPr>
        <w:spacing w:before="0" w:after="0"/>
        <w:ind w:left="454" w:hanging="454"/>
        <w:contextualSpacing/>
        <w:rPr>
          <w:sz w:val="20"/>
          <w:szCs w:val="20"/>
        </w:rPr>
      </w:pPr>
      <w:r w:rsidRPr="008E2C04">
        <w:rPr>
          <w:rStyle w:val="Rimandonotadichiusura"/>
          <w:szCs w:val="20"/>
        </w:rPr>
        <w:endnoteRef/>
      </w:r>
      <w:r w:rsidRPr="008E2C04">
        <w:rPr>
          <w:sz w:val="20"/>
          <w:szCs w:val="20"/>
        </w:rPr>
        <w:t xml:space="preserve"> </w:t>
      </w:r>
      <w:r w:rsidR="006217D8" w:rsidRPr="008E2C04">
        <w:rPr>
          <w:sz w:val="20"/>
          <w:szCs w:val="20"/>
        </w:rPr>
        <w:tab/>
      </w:r>
      <w:r w:rsidRPr="008E2C04">
        <w:rPr>
          <w:sz w:val="20"/>
          <w:szCs w:val="20"/>
        </w:rPr>
        <w:t xml:space="preserve">Australian Government, </w:t>
      </w:r>
      <w:r w:rsidRPr="008E2C04">
        <w:rPr>
          <w:i/>
          <w:iCs/>
          <w:sz w:val="20"/>
          <w:szCs w:val="20"/>
        </w:rPr>
        <w:t xml:space="preserve">Australia’ 2030 Emissions Reduction Target, </w:t>
      </w:r>
      <w:r w:rsidRPr="008E2C04">
        <w:rPr>
          <w:sz w:val="20"/>
          <w:szCs w:val="20"/>
        </w:rPr>
        <w:t>(2015) &lt;</w:t>
      </w:r>
      <w:hyperlink r:id="rId88" w:history="1">
        <w:r w:rsidRPr="008E2C04">
          <w:rPr>
            <w:rStyle w:val="Collegamentoipertestuale"/>
            <w:sz w:val="20"/>
            <w:szCs w:val="20"/>
          </w:rPr>
          <w:t>https://www.environment.gov.au/system/files/resources/f52d7587-8103-49a3-aeb6-651885fa6095/files/summary-australias-2030-emissions-reduction-target.pdf</w:t>
        </w:r>
      </w:hyperlink>
      <w:r w:rsidRPr="008E2C04">
        <w:rPr>
          <w:sz w:val="20"/>
          <w:szCs w:val="20"/>
        </w:rPr>
        <w:t>&gt;</w:t>
      </w:r>
      <w:r w:rsidR="00DF7579" w:rsidRPr="008E2C04">
        <w:rPr>
          <w:sz w:val="20"/>
          <w:szCs w:val="20"/>
        </w:rPr>
        <w:t>.</w:t>
      </w:r>
    </w:p>
  </w:endnote>
  <w:endnote w:id="116">
    <w:p w14:paraId="14139DC0" w14:textId="16CED8B0" w:rsidR="00F83229" w:rsidRPr="008E2C04" w:rsidRDefault="00F83229" w:rsidP="006217D8">
      <w:pPr>
        <w:spacing w:before="0" w:after="0"/>
        <w:ind w:left="567" w:hanging="567"/>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6217D8" w:rsidRPr="008E2C04">
        <w:rPr>
          <w:rFonts w:cs="Open Sans"/>
          <w:sz w:val="20"/>
          <w:szCs w:val="20"/>
        </w:rPr>
        <w:tab/>
      </w:r>
      <w:r w:rsidRPr="008E2C04">
        <w:rPr>
          <w:rFonts w:cs="Open Sans"/>
          <w:color w:val="333333"/>
          <w:sz w:val="20"/>
          <w:szCs w:val="20"/>
          <w:shd w:val="clear" w:color="auto" w:fill="FFFFFF"/>
        </w:rPr>
        <w:t>Sustainable Development Solutions Network</w:t>
      </w:r>
      <w:r w:rsidRPr="008E2C04">
        <w:rPr>
          <w:rFonts w:cs="Open Sans"/>
          <w:sz w:val="20"/>
          <w:szCs w:val="20"/>
          <w:shd w:val="clear" w:color="auto" w:fill="FFFFFF"/>
        </w:rPr>
        <w:t xml:space="preserve">, </w:t>
      </w:r>
      <w:r w:rsidRPr="008E2C04">
        <w:rPr>
          <w:rStyle w:val="Enfasicorsivo"/>
          <w:sz w:val="20"/>
          <w:szCs w:val="20"/>
        </w:rPr>
        <w:t>Sustainable Development Report 2021: The Decade of Action for the Sustainable Development Goals</w:t>
      </w:r>
      <w:r w:rsidRPr="008E2C04">
        <w:rPr>
          <w:rFonts w:cs="Open Sans"/>
          <w:sz w:val="20"/>
          <w:szCs w:val="20"/>
        </w:rPr>
        <w:t xml:space="preserve"> (2021) </w:t>
      </w:r>
      <w:r w:rsidR="00952479" w:rsidRPr="008E2C04">
        <w:rPr>
          <w:rFonts w:cs="Open Sans"/>
          <w:sz w:val="20"/>
          <w:szCs w:val="20"/>
        </w:rPr>
        <w:t>&lt;</w:t>
      </w:r>
      <w:hyperlink r:id="rId89" w:history="1">
        <w:r w:rsidR="00952479" w:rsidRPr="008E2C04">
          <w:rPr>
            <w:rStyle w:val="Collegamentoipertestuale"/>
            <w:rFonts w:cs="Open Sans"/>
            <w:sz w:val="20"/>
            <w:szCs w:val="20"/>
          </w:rPr>
          <w:t>https://dashboards.sdgindex.org/</w:t>
        </w:r>
      </w:hyperlink>
      <w:r w:rsidR="00952479" w:rsidRPr="008E2C04">
        <w:rPr>
          <w:sz w:val="20"/>
          <w:szCs w:val="20"/>
        </w:rPr>
        <w:t>&gt;</w:t>
      </w:r>
      <w:r w:rsidRPr="008E2C04">
        <w:rPr>
          <w:sz w:val="20"/>
          <w:szCs w:val="20"/>
        </w:rPr>
        <w:t>.</w:t>
      </w:r>
      <w:r w:rsidRPr="008E2C04">
        <w:rPr>
          <w:rFonts w:cs="Open Sans"/>
          <w:sz w:val="20"/>
          <w:szCs w:val="20"/>
        </w:rPr>
        <w:t xml:space="preserve"> The information can be identified in the report’s accompanying Excel Database available here:</w:t>
      </w:r>
      <w:r w:rsidR="000B7120" w:rsidRPr="008E2C04">
        <w:rPr>
          <w:rFonts w:cs="Open Sans"/>
          <w:sz w:val="20"/>
          <w:szCs w:val="20"/>
        </w:rPr>
        <w:t xml:space="preserve"> &lt;</w:t>
      </w:r>
      <w:hyperlink r:id="rId90" w:history="1">
        <w:r w:rsidRPr="008E2C04">
          <w:rPr>
            <w:rStyle w:val="Collegamentoipertestuale"/>
            <w:rFonts w:cs="Open Sans"/>
            <w:sz w:val="20"/>
            <w:szCs w:val="20"/>
          </w:rPr>
          <w:t>https://dashboards.sdgindex.org/downloads</w:t>
        </w:r>
      </w:hyperlink>
      <w:r w:rsidR="000B7120" w:rsidRPr="008E2C04">
        <w:rPr>
          <w:rFonts w:cs="Open Sans"/>
          <w:sz w:val="20"/>
          <w:szCs w:val="20"/>
        </w:rPr>
        <w:t>&gt;.</w:t>
      </w:r>
      <w:r w:rsidRPr="008E2C04">
        <w:rPr>
          <w:rFonts w:cs="Open Sans"/>
          <w:sz w:val="20"/>
          <w:szCs w:val="20"/>
        </w:rPr>
        <w:t xml:space="preserve"> Complete country-level data can be found in the 3rd tab "SDR2021 Data", and the scores by SDG can be found in columns WR </w:t>
      </w:r>
      <w:r w:rsidR="00CF082C" w:rsidRPr="008E2C04">
        <w:rPr>
          <w:rFonts w:cs="Open Sans"/>
          <w:sz w:val="20"/>
          <w:szCs w:val="20"/>
        </w:rPr>
        <w:t>–</w:t>
      </w:r>
      <w:r w:rsidRPr="008E2C04">
        <w:rPr>
          <w:rFonts w:cs="Open Sans"/>
          <w:sz w:val="20"/>
          <w:szCs w:val="20"/>
        </w:rPr>
        <w:t xml:space="preserve"> XH. The climate goal is in column XD. The ranking is assessed against four metrics: CO</w:t>
      </w:r>
      <w:r w:rsidRPr="008E2C04">
        <w:rPr>
          <w:rFonts w:cs="Open Sans"/>
          <w:sz w:val="20"/>
          <w:szCs w:val="20"/>
          <w:vertAlign w:val="subscript"/>
        </w:rPr>
        <w:t>2</w:t>
      </w:r>
      <w:r w:rsidRPr="008E2C04">
        <w:rPr>
          <w:rFonts w:cs="Open Sans"/>
          <w:sz w:val="20"/>
          <w:szCs w:val="20"/>
        </w:rPr>
        <w:t xml:space="preserve"> emissions from fossil fuel combustion and cement production; CO</w:t>
      </w:r>
      <w:r w:rsidRPr="008E2C04">
        <w:rPr>
          <w:rFonts w:cs="Open Sans"/>
          <w:sz w:val="20"/>
          <w:szCs w:val="20"/>
          <w:vertAlign w:val="subscript"/>
        </w:rPr>
        <w:t xml:space="preserve">2 </w:t>
      </w:r>
      <w:r w:rsidRPr="008E2C04">
        <w:rPr>
          <w:rFonts w:cs="Open Sans"/>
          <w:sz w:val="20"/>
          <w:szCs w:val="20"/>
        </w:rPr>
        <w:t>emission from imports;</w:t>
      </w:r>
      <w:r w:rsidRPr="008E2C04">
        <w:rPr>
          <w:rFonts w:cs="Open Sans"/>
          <w:sz w:val="20"/>
          <w:szCs w:val="20"/>
          <w:vertAlign w:val="subscript"/>
        </w:rPr>
        <w:t xml:space="preserve"> </w:t>
      </w:r>
      <w:r w:rsidRPr="008E2C04">
        <w:rPr>
          <w:rFonts w:cs="Open Sans"/>
          <w:sz w:val="20"/>
          <w:szCs w:val="20"/>
        </w:rPr>
        <w:t>CO</w:t>
      </w:r>
      <w:r w:rsidRPr="008E2C04">
        <w:rPr>
          <w:rFonts w:cs="Open Sans"/>
          <w:sz w:val="20"/>
          <w:szCs w:val="20"/>
          <w:vertAlign w:val="subscript"/>
        </w:rPr>
        <w:t xml:space="preserve">2 </w:t>
      </w:r>
      <w:r w:rsidRPr="008E2C04">
        <w:rPr>
          <w:rFonts w:cs="Open Sans"/>
          <w:sz w:val="20"/>
          <w:szCs w:val="20"/>
        </w:rPr>
        <w:t>emissions in fossil</w:t>
      </w:r>
      <w:r w:rsidRPr="008E2C04">
        <w:rPr>
          <w:rFonts w:cs="Open Sans"/>
          <w:sz w:val="20"/>
          <w:szCs w:val="20"/>
          <w:vertAlign w:val="subscript"/>
        </w:rPr>
        <w:t xml:space="preserve"> </w:t>
      </w:r>
      <w:r w:rsidRPr="008E2C04">
        <w:rPr>
          <w:rFonts w:cs="Open Sans"/>
          <w:sz w:val="20"/>
          <w:szCs w:val="20"/>
        </w:rPr>
        <w:t xml:space="preserve">fuel exports and Carbon Pricing Score. See commentary, </w:t>
      </w:r>
      <w:r w:rsidRPr="008E2C04">
        <w:rPr>
          <w:rFonts w:eastAsia="Calibri" w:cs="Open Sans"/>
          <w:sz w:val="20"/>
          <w:szCs w:val="20"/>
        </w:rPr>
        <w:t xml:space="preserve">Michael Mazengarb, </w:t>
      </w:r>
      <w:r w:rsidRPr="008E2C04">
        <w:rPr>
          <w:rFonts w:eastAsia="Calibri" w:cs="Open Sans"/>
          <w:i/>
          <w:iCs/>
          <w:sz w:val="20"/>
          <w:szCs w:val="20"/>
        </w:rPr>
        <w:t>‘</w:t>
      </w:r>
      <w:r w:rsidRPr="008E2C04">
        <w:rPr>
          <w:rFonts w:eastAsia="Calibri" w:cs="Open Sans"/>
          <w:sz w:val="20"/>
          <w:szCs w:val="20"/>
        </w:rPr>
        <w:t xml:space="preserve">Australia Ranked Dead Last in World for Climate Action in Latest UN Report’, </w:t>
      </w:r>
      <w:r w:rsidRPr="008E2C04">
        <w:rPr>
          <w:rStyle w:val="Enfasicorsivo"/>
          <w:sz w:val="20"/>
          <w:szCs w:val="20"/>
        </w:rPr>
        <w:t>Renew Economy</w:t>
      </w:r>
      <w:r w:rsidRPr="008E2C04">
        <w:rPr>
          <w:rFonts w:eastAsia="Calibri" w:cs="Open Sans"/>
          <w:i/>
          <w:iCs/>
          <w:sz w:val="20"/>
          <w:szCs w:val="20"/>
        </w:rPr>
        <w:t xml:space="preserve"> </w:t>
      </w:r>
      <w:r w:rsidRPr="008E2C04">
        <w:rPr>
          <w:rFonts w:eastAsia="Calibri" w:cs="Open Sans"/>
          <w:sz w:val="20"/>
          <w:szCs w:val="20"/>
        </w:rPr>
        <w:t>(Web Page, 1 July 2021) &lt;</w:t>
      </w:r>
      <w:hyperlink r:id="rId91" w:history="1">
        <w:r w:rsidRPr="008E2C04">
          <w:rPr>
            <w:rStyle w:val="Collegamentoipertestuale"/>
            <w:rFonts w:eastAsia="Calibri" w:cs="Open Sans"/>
            <w:sz w:val="20"/>
            <w:szCs w:val="20"/>
          </w:rPr>
          <w:t>https://reneweconomy.com.au/australia-ranked-dead-last-in-world-for-climate-action-in-latest-un-report/</w:t>
        </w:r>
      </w:hyperlink>
      <w:r w:rsidRPr="008E2C04">
        <w:rPr>
          <w:rFonts w:eastAsia="Calibri" w:cs="Open Sans"/>
          <w:sz w:val="20"/>
          <w:szCs w:val="20"/>
        </w:rPr>
        <w:t>&gt;</w:t>
      </w:r>
      <w:r w:rsidR="00AB2541" w:rsidRPr="008E2C04">
        <w:rPr>
          <w:rFonts w:eastAsia="Calibri" w:cs="Open Sans"/>
          <w:sz w:val="20"/>
          <w:szCs w:val="20"/>
        </w:rPr>
        <w:t>.</w:t>
      </w:r>
    </w:p>
  </w:endnote>
  <w:endnote w:id="117">
    <w:p w14:paraId="4F978A65" w14:textId="172144A5" w:rsidR="00F83229" w:rsidRPr="008E2C04" w:rsidRDefault="00F83229" w:rsidP="006217D8">
      <w:pPr>
        <w:spacing w:before="0" w:after="0"/>
        <w:ind w:left="567" w:hanging="567"/>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6217D8" w:rsidRPr="008E2C04">
        <w:rPr>
          <w:rFonts w:cs="Open Sans"/>
          <w:sz w:val="20"/>
          <w:szCs w:val="20"/>
        </w:rPr>
        <w:tab/>
      </w:r>
      <w:r w:rsidRPr="008E2C04">
        <w:rPr>
          <w:sz w:val="20"/>
          <w:szCs w:val="20"/>
        </w:rPr>
        <w:t>Jack</w:t>
      </w:r>
      <w:r w:rsidRPr="008E2C04">
        <w:rPr>
          <w:rFonts w:cs="Open Sans"/>
          <w:sz w:val="20"/>
          <w:szCs w:val="20"/>
        </w:rPr>
        <w:t xml:space="preserve"> Burck et al, </w:t>
      </w:r>
      <w:r w:rsidRPr="008E2C04">
        <w:rPr>
          <w:rFonts w:cs="Open Sans"/>
          <w:i/>
          <w:iCs/>
          <w:sz w:val="20"/>
          <w:szCs w:val="20"/>
        </w:rPr>
        <w:t>Results 2020: Climate Change Performance Index</w:t>
      </w:r>
      <w:r w:rsidRPr="008E2C04">
        <w:rPr>
          <w:rFonts w:cs="Open Sans"/>
          <w:sz w:val="20"/>
          <w:szCs w:val="20"/>
        </w:rPr>
        <w:t xml:space="preserve"> (Report, December 2020) &lt;</w:t>
      </w:r>
      <w:hyperlink r:id="rId92" w:history="1">
        <w:r w:rsidR="00952479" w:rsidRPr="008E2C04">
          <w:rPr>
            <w:rStyle w:val="Collegamentoipertestuale"/>
            <w:rFonts w:cs="Open Sans"/>
            <w:sz w:val="20"/>
            <w:szCs w:val="20"/>
          </w:rPr>
          <w:t>https://newclimate.org/wp-content/uploads/2019/12/CCPI-2020-Results_Web_Version.pdf</w:t>
        </w:r>
      </w:hyperlink>
      <w:r w:rsidRPr="008E2C04">
        <w:rPr>
          <w:rFonts w:cs="Open Sans"/>
          <w:sz w:val="20"/>
          <w:szCs w:val="20"/>
        </w:rPr>
        <w:t>&gt;</w:t>
      </w:r>
      <w:r w:rsidR="00E14982" w:rsidRPr="008E2C04">
        <w:rPr>
          <w:rFonts w:cs="Open Sans"/>
          <w:sz w:val="20"/>
          <w:szCs w:val="20"/>
        </w:rPr>
        <w:t>.</w:t>
      </w:r>
      <w:r w:rsidRPr="008E2C04">
        <w:rPr>
          <w:rFonts w:cs="Open Sans"/>
          <w:sz w:val="20"/>
          <w:szCs w:val="20"/>
        </w:rPr>
        <w:t xml:space="preserve"> This index monitors climate protection performance of 57 countries and the EU.</w:t>
      </w:r>
    </w:p>
  </w:endnote>
  <w:endnote w:id="118">
    <w:p w14:paraId="36DEF8B8" w14:textId="56C6F3CF" w:rsidR="00F83229" w:rsidRPr="008E2C04" w:rsidRDefault="00F83229" w:rsidP="006217D8">
      <w:pPr>
        <w:spacing w:before="0" w:after="0"/>
        <w:ind w:left="567" w:hanging="567"/>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6217D8" w:rsidRPr="008E2C04">
        <w:rPr>
          <w:rFonts w:cs="Open Sans"/>
          <w:sz w:val="20"/>
          <w:szCs w:val="20"/>
        </w:rPr>
        <w:tab/>
      </w:r>
      <w:r w:rsidRPr="008E2C04">
        <w:rPr>
          <w:rFonts w:cs="Open Sans"/>
          <w:sz w:val="20"/>
          <w:szCs w:val="20"/>
        </w:rPr>
        <w:t xml:space="preserve">Joana Setzer and Catherine Higham, </w:t>
      </w:r>
      <w:r w:rsidRPr="008E2C04">
        <w:rPr>
          <w:rFonts w:cs="Open Sans"/>
          <w:i/>
          <w:sz w:val="20"/>
          <w:szCs w:val="20"/>
        </w:rPr>
        <w:t>Global Trends in Climate Change Litigation: 2021 Snapshot</w:t>
      </w:r>
      <w:r w:rsidRPr="008E2C04">
        <w:rPr>
          <w:rFonts w:cs="Open Sans"/>
          <w:sz w:val="20"/>
          <w:szCs w:val="20"/>
        </w:rPr>
        <w:t xml:space="preserve"> (Policy Report, July 2021) 10; Joana Setzer and Rebecca Byrnes, </w:t>
      </w:r>
      <w:r w:rsidRPr="008E2C04">
        <w:rPr>
          <w:rFonts w:cs="Open Sans"/>
          <w:i/>
          <w:sz w:val="20"/>
          <w:szCs w:val="20"/>
        </w:rPr>
        <w:t>Global Trends in Climate Change Litigation: 2019 Snapshot</w:t>
      </w:r>
      <w:r w:rsidRPr="008E2C04">
        <w:rPr>
          <w:rFonts w:cs="Open Sans"/>
          <w:sz w:val="20"/>
          <w:szCs w:val="20"/>
        </w:rPr>
        <w:t xml:space="preserve"> (Policy Report, July 2019) 8</w:t>
      </w:r>
      <w:r w:rsidR="006217D8" w:rsidRPr="008E2C04">
        <w:rPr>
          <w:rFonts w:cs="Open Sans"/>
          <w:sz w:val="20"/>
          <w:szCs w:val="20"/>
        </w:rPr>
        <w:t>.</w:t>
      </w:r>
    </w:p>
  </w:endnote>
  <w:endnote w:id="119">
    <w:p w14:paraId="6C64DD5C" w14:textId="386F5A17" w:rsidR="00F83229" w:rsidRPr="008E2C04" w:rsidRDefault="00F83229" w:rsidP="006217D8">
      <w:pPr>
        <w:spacing w:before="0" w:after="0"/>
        <w:ind w:left="567" w:hanging="567"/>
        <w:contextualSpacing/>
        <w:rPr>
          <w:rFonts w:cs="Open Sans"/>
          <w:sz w:val="20"/>
          <w:szCs w:val="20"/>
        </w:rPr>
      </w:pPr>
      <w:r w:rsidRPr="008E2C04">
        <w:rPr>
          <w:rStyle w:val="Rimandonotadichiusura"/>
          <w:rFonts w:cs="Open Sans"/>
          <w:szCs w:val="20"/>
        </w:rPr>
        <w:endnoteRef/>
      </w:r>
      <w:r w:rsidR="062CF6EC" w:rsidRPr="008E2C04">
        <w:rPr>
          <w:rFonts w:cs="Open Sans"/>
          <w:sz w:val="20"/>
          <w:szCs w:val="20"/>
        </w:rPr>
        <w:t xml:space="preserve"> </w:t>
      </w:r>
      <w:r w:rsidR="006217D8" w:rsidRPr="008E2C04">
        <w:rPr>
          <w:rFonts w:cs="Open Sans"/>
          <w:sz w:val="20"/>
          <w:szCs w:val="20"/>
        </w:rPr>
        <w:tab/>
      </w:r>
      <w:r w:rsidR="062CF6EC" w:rsidRPr="008E2C04">
        <w:rPr>
          <w:rFonts w:eastAsia="Open Sans" w:cs="Open Sans"/>
          <w:color w:val="000000" w:themeColor="text1"/>
          <w:sz w:val="20"/>
          <w:szCs w:val="20"/>
        </w:rPr>
        <w:t xml:space="preserve">Nick O’Malley and Peter Hannam, ‘Still in the control cabin’: Time running out to limit warming, IPCC says,’ </w:t>
      </w:r>
      <w:r w:rsidR="062CF6EC" w:rsidRPr="008E2C04">
        <w:rPr>
          <w:rFonts w:eastAsia="Open Sans" w:cs="Open Sans"/>
          <w:i/>
          <w:iCs/>
          <w:color w:val="000000" w:themeColor="text1"/>
          <w:sz w:val="20"/>
          <w:szCs w:val="20"/>
        </w:rPr>
        <w:t>Sydney Morning Herald</w:t>
      </w:r>
      <w:r w:rsidR="062CF6EC" w:rsidRPr="008E2C04">
        <w:rPr>
          <w:rFonts w:eastAsia="Open Sans" w:cs="Open Sans"/>
          <w:color w:val="000000" w:themeColor="text1"/>
          <w:sz w:val="20"/>
          <w:szCs w:val="20"/>
        </w:rPr>
        <w:t xml:space="preserve"> (Online, 9 August 2021) &lt;</w:t>
      </w:r>
      <w:hyperlink r:id="rId93" w:history="1">
        <w:r w:rsidR="062CF6EC" w:rsidRPr="008E2C04">
          <w:rPr>
            <w:rStyle w:val="Collegamentoipertestuale"/>
            <w:rFonts w:cs="Open Sans"/>
            <w:sz w:val="20"/>
            <w:szCs w:val="20"/>
          </w:rPr>
          <w:t>https://www.smh.com.au/environment/climate-change/still-in-the-control-cabin-time-running-out-to-limit-warming-ipcc-says-20210809-p58h9j.html</w:t>
        </w:r>
      </w:hyperlink>
      <w:r w:rsidR="062CF6EC" w:rsidRPr="008E2C04">
        <w:rPr>
          <w:rFonts w:eastAsia="Open Sans" w:cs="Open Sans"/>
          <w:color w:val="000000" w:themeColor="text1"/>
          <w:sz w:val="20"/>
          <w:szCs w:val="20"/>
        </w:rPr>
        <w:t>&gt;</w:t>
      </w:r>
      <w:r w:rsidR="00CC7739" w:rsidRPr="008E2C04">
        <w:rPr>
          <w:rFonts w:cs="Open Sans"/>
          <w:sz w:val="20"/>
          <w:szCs w:val="20"/>
        </w:rPr>
        <w:t xml:space="preserve">; </w:t>
      </w:r>
      <w:r w:rsidRPr="008E2C04">
        <w:rPr>
          <w:rFonts w:cs="Open Sans"/>
          <w:sz w:val="20"/>
          <w:szCs w:val="20"/>
        </w:rPr>
        <w:t xml:space="preserve">The Intergovernmental Panel on Climate Change, </w:t>
      </w:r>
      <w:r w:rsidRPr="008E2C04">
        <w:rPr>
          <w:rFonts w:cs="Open Sans"/>
          <w:i/>
          <w:iCs/>
          <w:sz w:val="20"/>
          <w:szCs w:val="20"/>
        </w:rPr>
        <w:t xml:space="preserve">Climate Change 2021: The Physical Science Basis </w:t>
      </w:r>
      <w:r w:rsidR="006217D8" w:rsidRPr="008E2C04">
        <w:rPr>
          <w:rFonts w:cs="Open Sans"/>
          <w:i/>
          <w:iCs/>
          <w:sz w:val="20"/>
          <w:szCs w:val="20"/>
        </w:rPr>
        <w:t>–</w:t>
      </w:r>
      <w:r w:rsidRPr="008E2C04">
        <w:rPr>
          <w:rFonts w:cs="Open Sans"/>
          <w:i/>
          <w:iCs/>
          <w:sz w:val="20"/>
          <w:szCs w:val="20"/>
        </w:rPr>
        <w:t xml:space="preserve"> Summary for Policymakers</w:t>
      </w:r>
      <w:r w:rsidRPr="008E2C04">
        <w:rPr>
          <w:rFonts w:cs="Open Sans"/>
          <w:sz w:val="20"/>
          <w:szCs w:val="20"/>
        </w:rPr>
        <w:t xml:space="preserve"> (Report IPCC AR6 WGI, 2021) [B.1]–[B.1.3]</w:t>
      </w:r>
      <w:r w:rsidR="000D2D76" w:rsidRPr="008E2C04">
        <w:rPr>
          <w:rFonts w:cs="Open Sans"/>
          <w:sz w:val="20"/>
          <w:szCs w:val="20"/>
        </w:rPr>
        <w:t>.</w:t>
      </w:r>
    </w:p>
  </w:endnote>
  <w:endnote w:id="120">
    <w:p w14:paraId="7E88E8E3" w14:textId="033AE5D8" w:rsidR="00DD311B" w:rsidRPr="008E2C04" w:rsidRDefault="00DD311B" w:rsidP="006217D8">
      <w:pPr>
        <w:spacing w:before="0" w:after="0"/>
        <w:ind w:left="454" w:hanging="454"/>
        <w:contextualSpacing/>
        <w:rPr>
          <w:rFonts w:cs="Open Sans"/>
          <w:sz w:val="20"/>
          <w:szCs w:val="20"/>
        </w:rPr>
      </w:pPr>
      <w:r w:rsidRPr="008E2C04">
        <w:rPr>
          <w:rStyle w:val="Rimandonotadichiusura"/>
          <w:rFonts w:cs="Open Sans"/>
          <w:szCs w:val="20"/>
        </w:rPr>
        <w:endnoteRef/>
      </w:r>
      <w:r w:rsidRPr="008E2C04">
        <w:rPr>
          <w:rFonts w:cs="Open Sans"/>
          <w:sz w:val="20"/>
          <w:szCs w:val="20"/>
        </w:rPr>
        <w:t xml:space="preserve"> </w:t>
      </w:r>
      <w:r w:rsidR="00715B3E" w:rsidRPr="008E2C04">
        <w:rPr>
          <w:rFonts w:cs="Open Sans"/>
          <w:sz w:val="20"/>
          <w:szCs w:val="20"/>
        </w:rPr>
        <w:tab/>
      </w:r>
      <w:r w:rsidRPr="008E2C04">
        <w:rPr>
          <w:rFonts w:cs="Open Sans"/>
          <w:sz w:val="20"/>
          <w:szCs w:val="20"/>
        </w:rPr>
        <w:t xml:space="preserve">Daniel Hurst, ‘US, European and UK Diplomats meet to encourage Australia to ramp up climate action’ </w:t>
      </w:r>
      <w:r w:rsidRPr="008E2C04">
        <w:rPr>
          <w:rStyle w:val="Enfasicorsivo"/>
          <w:sz w:val="20"/>
          <w:szCs w:val="20"/>
        </w:rPr>
        <w:t>The Guardian</w:t>
      </w:r>
      <w:r w:rsidRPr="008E2C04">
        <w:rPr>
          <w:rFonts w:cs="Open Sans"/>
          <w:i/>
          <w:sz w:val="20"/>
          <w:szCs w:val="20"/>
        </w:rPr>
        <w:t xml:space="preserve">, </w:t>
      </w:r>
      <w:r w:rsidRPr="008E2C04">
        <w:rPr>
          <w:rFonts w:cs="Open Sans"/>
          <w:sz w:val="20"/>
          <w:szCs w:val="20"/>
        </w:rPr>
        <w:t xml:space="preserve">(Online, 28 July 2021) </w:t>
      </w:r>
      <w:r w:rsidR="00B86E30" w:rsidRPr="008E2C04">
        <w:rPr>
          <w:rFonts w:cs="Open Sans"/>
          <w:sz w:val="20"/>
          <w:szCs w:val="20"/>
        </w:rPr>
        <w:t>&lt;</w:t>
      </w:r>
      <w:hyperlink r:id="rId94" w:history="1">
        <w:r w:rsidR="00B86E30" w:rsidRPr="008E2C04">
          <w:rPr>
            <w:rStyle w:val="Collegamentoipertestuale"/>
            <w:rFonts w:cs="Open Sans"/>
            <w:sz w:val="20"/>
            <w:szCs w:val="20"/>
          </w:rPr>
          <w:t>https://www.theguardian.com/australia-news/2021/jul/28/us-european-and-uk-diplomats-meet-to-encourage-australia-to-ramp-up-climate-action</w:t>
        </w:r>
      </w:hyperlink>
      <w:r w:rsidR="00B86E30" w:rsidRPr="008E2C04">
        <w:rPr>
          <w:rFonts w:cs="Open Sans"/>
          <w:sz w:val="20"/>
          <w:szCs w:val="20"/>
        </w:rPr>
        <w:t xml:space="preserve">&gt;; </w:t>
      </w:r>
      <w:r w:rsidRPr="008E2C04">
        <w:rPr>
          <w:rFonts w:cs="Open Sans"/>
          <w:sz w:val="20"/>
          <w:szCs w:val="20"/>
        </w:rPr>
        <w:t xml:space="preserve">Daniel Hurst, ‘German ambassador joins calls for Morrison government to take more ambitious climate action’ </w:t>
      </w:r>
      <w:r w:rsidRPr="008E2C04">
        <w:rPr>
          <w:rStyle w:val="Enfasicorsivo"/>
          <w:sz w:val="20"/>
          <w:szCs w:val="20"/>
        </w:rPr>
        <w:t>The Guardian</w:t>
      </w:r>
      <w:r w:rsidRPr="008E2C04">
        <w:rPr>
          <w:rFonts w:cs="Open Sans"/>
          <w:i/>
          <w:sz w:val="20"/>
          <w:szCs w:val="20"/>
        </w:rPr>
        <w:t xml:space="preserve">, </w:t>
      </w:r>
      <w:r w:rsidRPr="008E2C04">
        <w:rPr>
          <w:rFonts w:cs="Open Sans"/>
          <w:sz w:val="20"/>
          <w:szCs w:val="20"/>
        </w:rPr>
        <w:t>(Online, 22 August 2021) &lt;</w:t>
      </w:r>
      <w:hyperlink r:id="rId95" w:history="1">
        <w:r w:rsidRPr="008E2C04">
          <w:rPr>
            <w:rStyle w:val="Collegamentoipertestuale"/>
            <w:rFonts w:cs="Open Sans"/>
            <w:sz w:val="20"/>
            <w:szCs w:val="20"/>
          </w:rPr>
          <w:t>https://www.theguardian.com/australia-news/2021/aug/22/german-ambassador-joins-calls-for-morrison-government-to-take-more-ambitious-climate-action</w:t>
        </w:r>
      </w:hyperlink>
      <w:r w:rsidRPr="008E2C04">
        <w:rPr>
          <w:rFonts w:cs="Open Sans"/>
          <w:sz w:val="20"/>
          <w:szCs w:val="20"/>
        </w:rPr>
        <w:t xml:space="preserve">&gt;; Michael Slezak and Melisssa Clarke, ‘Australia widely criticised over emission reduction targets ahead of COP 26 climate talks, </w:t>
      </w:r>
      <w:r w:rsidRPr="008E2C04">
        <w:rPr>
          <w:rFonts w:cs="Open Sans"/>
          <w:i/>
          <w:iCs/>
          <w:sz w:val="20"/>
          <w:szCs w:val="20"/>
        </w:rPr>
        <w:t>ABC</w:t>
      </w:r>
      <w:r w:rsidRPr="008E2C04">
        <w:rPr>
          <w:rFonts w:cs="Open Sans"/>
          <w:i/>
          <w:sz w:val="20"/>
          <w:szCs w:val="20"/>
        </w:rPr>
        <w:t xml:space="preserve"> News </w:t>
      </w:r>
      <w:r w:rsidRPr="008E2C04">
        <w:rPr>
          <w:rFonts w:cs="Open Sans"/>
          <w:sz w:val="20"/>
          <w:szCs w:val="20"/>
        </w:rPr>
        <w:t xml:space="preserve">(Article, 20 August 2021) </w:t>
      </w:r>
      <w:r w:rsidR="00E94DAB" w:rsidRPr="008E2C04">
        <w:rPr>
          <w:rFonts w:cs="Open Sans"/>
          <w:sz w:val="20"/>
          <w:szCs w:val="20"/>
        </w:rPr>
        <w:t>&lt;</w:t>
      </w:r>
      <w:hyperlink r:id="rId96" w:history="1">
        <w:r w:rsidR="00E94DAB" w:rsidRPr="008E2C04">
          <w:rPr>
            <w:rStyle w:val="Collegamentoipertestuale"/>
            <w:rFonts w:cs="Open Sans"/>
            <w:sz w:val="20"/>
            <w:szCs w:val="20"/>
          </w:rPr>
          <w:t>https://www.abc.net.au/news/2021-08-20/climate-change-ipcc-australia-uk-conference-glasgow/100392252</w:t>
        </w:r>
      </w:hyperlink>
      <w:r w:rsidR="00E94DAB" w:rsidRPr="008E2C04">
        <w:rPr>
          <w:sz w:val="20"/>
          <w:szCs w:val="20"/>
        </w:rPr>
        <w:t>&gt;</w:t>
      </w:r>
      <w:r w:rsidR="003C6BCB" w:rsidRPr="008E2C04">
        <w:rPr>
          <w:sz w:val="20"/>
          <w:szCs w:val="20"/>
        </w:rPr>
        <w:t>;</w:t>
      </w:r>
      <w:r w:rsidR="003C6BCB" w:rsidRPr="008E2C04">
        <w:rPr>
          <w:rStyle w:val="Collegamentoipertestuale"/>
          <w:rFonts w:cs="Open Sans"/>
          <w:sz w:val="20"/>
          <w:szCs w:val="20"/>
        </w:rPr>
        <w:t xml:space="preserve"> </w:t>
      </w:r>
      <w:r w:rsidRPr="008E2C04">
        <w:rPr>
          <w:rFonts w:cs="Open Sans"/>
          <w:sz w:val="20"/>
          <w:szCs w:val="20"/>
        </w:rPr>
        <w:t xml:space="preserve">Richard Ferguson ‘Scott Morrison faces calls to boost 2030 emissions reduction target as IPCC makes climate predictions’ </w:t>
      </w:r>
      <w:r w:rsidRPr="008E2C04">
        <w:rPr>
          <w:rStyle w:val="Enfasicorsivo"/>
          <w:sz w:val="20"/>
          <w:szCs w:val="20"/>
        </w:rPr>
        <w:t>The Australian</w:t>
      </w:r>
      <w:r w:rsidRPr="008E2C04">
        <w:rPr>
          <w:rFonts w:cs="Open Sans"/>
          <w:sz w:val="20"/>
          <w:szCs w:val="20"/>
        </w:rPr>
        <w:t xml:space="preserve"> (Online, 8 August 2021) </w:t>
      </w:r>
      <w:r w:rsidR="00B577F3" w:rsidRPr="008E2C04">
        <w:rPr>
          <w:rFonts w:cs="Open Sans"/>
          <w:sz w:val="20"/>
          <w:szCs w:val="20"/>
        </w:rPr>
        <w:t>&lt;</w:t>
      </w:r>
      <w:hyperlink r:id="rId97" w:history="1">
        <w:r w:rsidR="000B7120" w:rsidRPr="008E2C04">
          <w:rPr>
            <w:rStyle w:val="Collegamentoipertestuale"/>
            <w:rFonts w:cs="Open Sans"/>
            <w:sz w:val="20"/>
            <w:szCs w:val="20"/>
          </w:rPr>
          <w:t>https://www.theaustralian.com.au/nation/scott-morrison-faces-calls-to-boost-2030-emissions-reduction-target-as-ipcc-makes-climate-predictions/news-story/659ac687190470e1e96a756ff8d34f20</w:t>
        </w:r>
      </w:hyperlink>
      <w:r w:rsidRPr="008E2C04">
        <w:rPr>
          <w:rFonts w:cs="Open Sans"/>
          <w:sz w:val="20"/>
          <w:szCs w:val="20"/>
        </w:rPr>
        <w:t>&gt;</w:t>
      </w:r>
      <w:r w:rsidR="002E4F62" w:rsidRPr="008E2C04">
        <w:rPr>
          <w:rFonts w:cs="Open Sans"/>
          <w:sz w:val="20"/>
          <w:szCs w:val="20"/>
        </w:rPr>
        <w:t>;</w:t>
      </w:r>
      <w:r w:rsidR="00E87E16" w:rsidRPr="008E2C04">
        <w:rPr>
          <w:rFonts w:cs="Open Sans"/>
          <w:sz w:val="20"/>
          <w:szCs w:val="20"/>
        </w:rPr>
        <w:t xml:space="preserve"> </w:t>
      </w:r>
      <w:r w:rsidRPr="008E2C04">
        <w:rPr>
          <w:rFonts w:cs="Open Sans"/>
          <w:sz w:val="20"/>
          <w:szCs w:val="20"/>
        </w:rPr>
        <w:t xml:space="preserve">David Adams, ‘After a brutal climate report, Australian investors fear ‘falling behind’ without a net zero target and green disclosure rules’ </w:t>
      </w:r>
      <w:r w:rsidRPr="008E2C04">
        <w:rPr>
          <w:rStyle w:val="Enfasicorsivo"/>
          <w:sz w:val="20"/>
          <w:szCs w:val="20"/>
        </w:rPr>
        <w:t>Business Insider Australia</w:t>
      </w:r>
      <w:r w:rsidRPr="008E2C04">
        <w:rPr>
          <w:rFonts w:cs="Open Sans"/>
          <w:sz w:val="20"/>
          <w:szCs w:val="20"/>
        </w:rPr>
        <w:t xml:space="preserve"> (Article, 10 August 2021) &lt;</w:t>
      </w:r>
      <w:hyperlink r:id="rId98" w:history="1">
        <w:r w:rsidRPr="008E2C04">
          <w:rPr>
            <w:rStyle w:val="Collegamentoipertestuale"/>
            <w:rFonts w:cs="Open Sans"/>
            <w:sz w:val="20"/>
            <w:szCs w:val="20"/>
          </w:rPr>
          <w:t>https://www.businessinsider.com.au/australia-climate-investors</w:t>
        </w:r>
      </w:hyperlink>
      <w:r w:rsidRPr="008E2C04">
        <w:rPr>
          <w:rFonts w:cs="Open Sans"/>
          <w:sz w:val="20"/>
          <w:szCs w:val="20"/>
        </w:rPr>
        <w:t xml:space="preserve">&gt;; Neil Griffiths, ‘Key Groups call on PM to ‘halve emissions by 2030’ </w:t>
      </w:r>
      <w:r w:rsidRPr="008E2C04">
        <w:rPr>
          <w:rFonts w:cs="Open Sans"/>
          <w:i/>
          <w:iCs/>
          <w:sz w:val="20"/>
          <w:szCs w:val="20"/>
        </w:rPr>
        <w:t xml:space="preserve">Investor Daily, </w:t>
      </w:r>
      <w:r w:rsidRPr="008E2C04">
        <w:rPr>
          <w:rFonts w:cs="Open Sans"/>
          <w:sz w:val="20"/>
          <w:szCs w:val="20"/>
        </w:rPr>
        <w:t xml:space="preserve">(Article, 20 August 2021) </w:t>
      </w:r>
      <w:r w:rsidR="00063068" w:rsidRPr="008E2C04">
        <w:rPr>
          <w:rFonts w:cs="Open Sans"/>
          <w:sz w:val="20"/>
          <w:szCs w:val="20"/>
        </w:rPr>
        <w:t>&lt;</w:t>
      </w:r>
      <w:hyperlink r:id="rId99" w:history="1">
        <w:r w:rsidRPr="008E2C04">
          <w:rPr>
            <w:rStyle w:val="Collegamentoipertestuale"/>
            <w:rFonts w:cs="Open Sans"/>
            <w:sz w:val="20"/>
            <w:szCs w:val="20"/>
          </w:rPr>
          <w:t>https://www.investordaily.com.au/latest-news/49729-key-groups-call-on-pm-to-halve-emissions-by-2030</w:t>
        </w:r>
      </w:hyperlink>
      <w:r w:rsidR="00063068" w:rsidRPr="008E2C04">
        <w:rPr>
          <w:rFonts w:eastAsia="Times New Roman" w:cs="Open Sans"/>
          <w:color w:val="000000"/>
          <w:sz w:val="20"/>
          <w:szCs w:val="20"/>
        </w:rPr>
        <w:t>&gt;</w:t>
      </w:r>
      <w:r w:rsidR="0058277B" w:rsidRPr="008E2C04">
        <w:rPr>
          <w:rFonts w:eastAsia="Times New Roman" w:cs="Open Sans"/>
          <w:color w:val="000000"/>
          <w:sz w:val="20"/>
          <w:szCs w:val="20"/>
        </w:rPr>
        <w:t>;</w:t>
      </w:r>
      <w:r w:rsidRPr="008E2C04">
        <w:rPr>
          <w:rFonts w:cs="Open Sans"/>
          <w:sz w:val="20"/>
          <w:szCs w:val="20"/>
        </w:rPr>
        <w:t xml:space="preserve"> Australian Climate Roundtable, </w:t>
      </w:r>
      <w:r w:rsidRPr="008E2C04">
        <w:rPr>
          <w:rStyle w:val="Enfasicorsivo"/>
          <w:sz w:val="20"/>
          <w:szCs w:val="20"/>
        </w:rPr>
        <w:t>Far-reaching climate change risks to Australia must be reduced and managed</w:t>
      </w:r>
      <w:r w:rsidRPr="008E2C04">
        <w:rPr>
          <w:rFonts w:cs="Open Sans"/>
          <w:sz w:val="20"/>
          <w:szCs w:val="20"/>
        </w:rPr>
        <w:t xml:space="preserve"> (Statement, 28 August 2020) &lt;</w:t>
      </w:r>
      <w:hyperlink r:id="rId100" w:history="1">
        <w:r w:rsidR="00E87E16" w:rsidRPr="008E2C04">
          <w:rPr>
            <w:rStyle w:val="Collegamentoipertestuale"/>
            <w:rFonts w:cs="Open Sans"/>
            <w:sz w:val="20"/>
            <w:szCs w:val="20"/>
          </w:rPr>
          <w:t>j</w:t>
        </w:r>
        <w:r w:rsidR="009F36F3" w:rsidRPr="008E2C04">
          <w:rPr>
            <w:rStyle w:val="Collegamentoipertestuale"/>
            <w:rFonts w:cs="Open Sans"/>
            <w:sz w:val="20"/>
            <w:szCs w:val="20"/>
          </w:rPr>
          <w:t>https://www.australianclimateroundtable.org.au/wp-content/uploads/2020/08/ACR_statement_on_climate_impacts-August_2020.pdf</w:t>
        </w:r>
      </w:hyperlink>
      <w:r w:rsidR="009F36F3" w:rsidRPr="008E2C04">
        <w:rPr>
          <w:rFonts w:cs="Open Sans"/>
          <w:sz w:val="20"/>
          <w:szCs w:val="20"/>
        </w:rPr>
        <w:t>&gt;</w:t>
      </w:r>
      <w:r w:rsidRPr="008E2C04">
        <w:rPr>
          <w:rStyle w:val="Collegamentoipertestuale"/>
          <w:rFonts w:cs="Open Sans"/>
          <w:color w:val="auto"/>
          <w:sz w:val="20"/>
          <w:szCs w:val="20"/>
        </w:rPr>
        <w:t xml:space="preserve">; </w:t>
      </w:r>
      <w:r w:rsidR="00B17190" w:rsidRPr="008E2C04">
        <w:rPr>
          <w:rStyle w:val="Collegamentoipertestuale"/>
          <w:rFonts w:cs="Open Sans"/>
          <w:color w:val="auto"/>
          <w:sz w:val="20"/>
          <w:szCs w:val="20"/>
        </w:rPr>
        <w:t>Mike Foley, ‘Business urges government to take net zero pledge to UN climate talks</w:t>
      </w:r>
      <w:r w:rsidR="00ED4006" w:rsidRPr="008E2C04">
        <w:rPr>
          <w:rStyle w:val="Collegamentoipertestuale"/>
          <w:rFonts w:cs="Open Sans"/>
          <w:color w:val="auto"/>
          <w:sz w:val="20"/>
          <w:szCs w:val="20"/>
        </w:rPr>
        <w:t xml:space="preserve">’ </w:t>
      </w:r>
      <w:r w:rsidR="00ED4006" w:rsidRPr="008E2C04">
        <w:rPr>
          <w:rStyle w:val="Enfasicorsivo"/>
          <w:sz w:val="20"/>
          <w:szCs w:val="20"/>
        </w:rPr>
        <w:t>The Sydney Morning Herald</w:t>
      </w:r>
      <w:r w:rsidR="00ED4006" w:rsidRPr="008E2C04">
        <w:rPr>
          <w:rStyle w:val="Collegamentoipertestuale"/>
          <w:rFonts w:cs="Open Sans"/>
          <w:i/>
          <w:color w:val="auto"/>
          <w:sz w:val="20"/>
          <w:szCs w:val="20"/>
        </w:rPr>
        <w:t xml:space="preserve">, </w:t>
      </w:r>
      <w:r w:rsidR="00ED4006" w:rsidRPr="008E2C04">
        <w:rPr>
          <w:rStyle w:val="Collegamentoipertestuale"/>
          <w:rFonts w:cs="Open Sans"/>
          <w:color w:val="auto"/>
          <w:sz w:val="20"/>
          <w:szCs w:val="20"/>
        </w:rPr>
        <w:t xml:space="preserve">(2 September 2021) </w:t>
      </w:r>
      <w:r w:rsidR="00ED4006" w:rsidRPr="008E2C04">
        <w:rPr>
          <w:sz w:val="20"/>
          <w:szCs w:val="20"/>
        </w:rPr>
        <w:t>&lt;</w:t>
      </w:r>
      <w:hyperlink r:id="rId101" w:history="1">
        <w:r w:rsidR="00ED4006" w:rsidRPr="008E2C04">
          <w:rPr>
            <w:rStyle w:val="Collegamentoipertestuale"/>
            <w:rFonts w:cs="Open Sans"/>
            <w:sz w:val="20"/>
            <w:szCs w:val="20"/>
          </w:rPr>
          <w:t>https://www.smh.com.au/politics/federal/business-urges-government-to-take-net-zero-pledge-to-un-climate-talks-20210831-p58nma.html</w:t>
        </w:r>
      </w:hyperlink>
      <w:r w:rsidR="00ED4006" w:rsidRPr="008E2C04">
        <w:rPr>
          <w:rFonts w:eastAsiaTheme="minorHAnsi" w:cs="Open Sans"/>
          <w:sz w:val="20"/>
          <w:szCs w:val="20"/>
        </w:rPr>
        <w:t>&gt;</w:t>
      </w:r>
      <w:r w:rsidR="003B0F13" w:rsidRPr="008E2C04">
        <w:rPr>
          <w:rFonts w:eastAsiaTheme="minorHAnsi" w:cs="Open Sans"/>
          <w:sz w:val="20"/>
          <w:szCs w:val="20"/>
        </w:rPr>
        <w:t>.</w:t>
      </w:r>
    </w:p>
  </w:endnote>
  <w:endnote w:id="121">
    <w:p w14:paraId="3D7EED95" w14:textId="0BB2CB8D" w:rsidR="00F83229" w:rsidRPr="008E2C04" w:rsidRDefault="00F83229" w:rsidP="00715B3E">
      <w:pPr>
        <w:pStyle w:val="Testonotadichiusura"/>
      </w:pPr>
      <w:r w:rsidRPr="008E2C04">
        <w:rPr>
          <w:rStyle w:val="Rimandonotadichiusura"/>
          <w:rFonts w:cs="Open Sans"/>
        </w:rPr>
        <w:endnoteRef/>
      </w:r>
      <w:r w:rsidRPr="008E2C04">
        <w:t xml:space="preserve"> </w:t>
      </w:r>
      <w:r w:rsidR="00715B3E" w:rsidRPr="008E2C04">
        <w:tab/>
      </w:r>
      <w:r w:rsidRPr="008E2C04">
        <w:t xml:space="preserve">The Intergovernmental Panel on Climate Change, </w:t>
      </w:r>
      <w:r w:rsidRPr="008E2C04">
        <w:rPr>
          <w:rStyle w:val="Enfasicorsivo"/>
        </w:rPr>
        <w:t>Summary for Policy Makers: Global Warming of 1.5°C approved by governments</w:t>
      </w:r>
      <w:r w:rsidRPr="008E2C04">
        <w:rPr>
          <w:i/>
          <w:iCs/>
        </w:rPr>
        <w:t xml:space="preserve">, </w:t>
      </w:r>
      <w:r w:rsidRPr="008E2C04">
        <w:t>(Summary for Policy Makers, 2018)</w:t>
      </w:r>
      <w:r w:rsidR="006217D8" w:rsidRPr="008E2C04">
        <w:t>.</w:t>
      </w:r>
    </w:p>
  </w:endnote>
  <w:endnote w:id="122">
    <w:p w14:paraId="652304E1" w14:textId="7D064BC7"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15B3E" w:rsidRPr="008E2C04">
        <w:rPr>
          <w:rFonts w:cs="Open Sans"/>
        </w:rPr>
        <w:tab/>
      </w:r>
      <w:r w:rsidRPr="008E2C04">
        <w:rPr>
          <w:rFonts w:cs="Open Sans"/>
        </w:rPr>
        <w:t xml:space="preserve">Investor Group on Climate Change, </w:t>
      </w:r>
      <w:r w:rsidRPr="008E2C04">
        <w:rPr>
          <w:rStyle w:val="Enfasicorsivo"/>
        </w:rPr>
        <w:t>Empowering Communities – How investors can support an equitable transition to net zero</w:t>
      </w:r>
      <w:r w:rsidRPr="008E2C04">
        <w:rPr>
          <w:rFonts w:cs="Open Sans"/>
          <w:i/>
        </w:rPr>
        <w:t xml:space="preserve"> </w:t>
      </w:r>
      <w:r w:rsidRPr="008E2C04">
        <w:rPr>
          <w:rFonts w:cs="Open Sans"/>
        </w:rPr>
        <w:t>(Report, July 2021) 28 &lt;</w:t>
      </w:r>
      <w:hyperlink r:id="rId102" w:history="1">
        <w:r w:rsidRPr="008E2C04">
          <w:rPr>
            <w:rStyle w:val="Collegamentoipertestuale"/>
            <w:rFonts w:cs="Open Sans"/>
          </w:rPr>
          <w:t>https://igcc.org.au/wp-content/uploads/2021/07/IGCC-Investors-role-in-an-Equitable-Transition-to-net-zero-emissions_FINAL-150720211-copy.pdf</w:t>
        </w:r>
      </w:hyperlink>
      <w:r w:rsidRPr="008E2C04">
        <w:t>&gt;</w:t>
      </w:r>
      <w:r w:rsidR="000C674F" w:rsidRPr="008E2C04">
        <w:t>.</w:t>
      </w:r>
    </w:p>
  </w:endnote>
  <w:endnote w:id="123">
    <w:p w14:paraId="51DB2254" w14:textId="02385DA0" w:rsidR="00B3446E" w:rsidRPr="008E2C04" w:rsidRDefault="00B3446E"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6601F3">
        <w:rPr>
          <w:rFonts w:cs="Open Sans"/>
        </w:rPr>
        <w:tab/>
      </w:r>
      <w:r w:rsidRPr="008E2C04">
        <w:rPr>
          <w:rFonts w:cs="Open Sans"/>
        </w:rPr>
        <w:t xml:space="preserve">Australian Climate Roundtable, </w:t>
      </w:r>
      <w:r w:rsidRPr="008E2C04">
        <w:rPr>
          <w:rStyle w:val="Enfasicorsivo"/>
        </w:rPr>
        <w:t>Far-reaching climate change risks to Australia must be reduced and managed</w:t>
      </w:r>
      <w:r w:rsidRPr="008E2C04">
        <w:rPr>
          <w:rFonts w:cs="Open Sans"/>
        </w:rPr>
        <w:t xml:space="preserve"> (Statement, 28 August 2020) &lt;</w:t>
      </w:r>
      <w:hyperlink r:id="rId103" w:history="1">
        <w:r w:rsidRPr="008E2C04">
          <w:rPr>
            <w:rStyle w:val="Collegamentoipertestuale"/>
            <w:rFonts w:cs="Open Sans"/>
          </w:rPr>
          <w:t>https://www.australianclimateroundtable.org.au/wp-content/uploads/2020/08/ACR_statement_on_climate_impacts-August_2020.pdf</w:t>
        </w:r>
      </w:hyperlink>
      <w:r w:rsidRPr="008E2C04">
        <w:rPr>
          <w:rFonts w:cs="Open Sans"/>
        </w:rPr>
        <w:t>&gt;.</w:t>
      </w:r>
    </w:p>
  </w:endnote>
  <w:endnote w:id="124">
    <w:p w14:paraId="303F4C6C" w14:textId="7DA9FAC5"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715B3E" w:rsidRPr="008E2C04">
        <w:rPr>
          <w:rFonts w:cs="Open Sans"/>
        </w:rPr>
        <w:tab/>
      </w:r>
      <w:r w:rsidRPr="008E2C04">
        <w:rPr>
          <w:rFonts w:cs="Open Sans"/>
        </w:rPr>
        <w:t xml:space="preserve">See discussion in AICD and Minter Ellison, </w:t>
      </w:r>
      <w:r w:rsidRPr="008E2C04">
        <w:rPr>
          <w:rStyle w:val="Enfasicorsivo"/>
        </w:rPr>
        <w:t>Climate risk and governance guide</w:t>
      </w:r>
      <w:r w:rsidRPr="008E2C04">
        <w:rPr>
          <w:rFonts w:cs="Open Sans"/>
          <w:i/>
          <w:iCs/>
        </w:rPr>
        <w:t xml:space="preserve"> </w:t>
      </w:r>
      <w:r w:rsidRPr="008E2C04">
        <w:rPr>
          <w:rFonts w:cs="Open Sans"/>
        </w:rPr>
        <w:t>(Report, 2021) &lt;</w:t>
      </w:r>
      <w:hyperlink r:id="rId104" w:history="1">
        <w:r w:rsidRPr="008E2C04">
          <w:rPr>
            <w:rStyle w:val="Collegamentoipertestuale"/>
            <w:rFonts w:cs="Open Sans"/>
          </w:rPr>
          <w:t>https://aicd.companydirectors.com.au/-/media/cd2/resources/advocacy/research/2021/pdf/climate-risk-governance-guide-a4-30pp-web.ashx</w:t>
        </w:r>
      </w:hyperlink>
      <w:r w:rsidRPr="008E2C04">
        <w:rPr>
          <w:rFonts w:cs="Open Sans"/>
        </w:rPr>
        <w:t>&gt;</w:t>
      </w:r>
      <w:r w:rsidR="000C674F" w:rsidRPr="008E2C04">
        <w:rPr>
          <w:rFonts w:cs="Open Sans"/>
        </w:rPr>
        <w:t>.</w:t>
      </w:r>
    </w:p>
  </w:endnote>
  <w:endnote w:id="125">
    <w:p w14:paraId="541ADFDC" w14:textId="0E9B3667"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15B3E" w:rsidRPr="008E2C04">
        <w:rPr>
          <w:rFonts w:cs="Open Sans"/>
        </w:rPr>
        <w:tab/>
      </w:r>
      <w:r w:rsidRPr="008E2C04">
        <w:rPr>
          <w:rFonts w:cs="Open Sans"/>
          <w:lang w:val="en-US"/>
        </w:rPr>
        <w:t xml:space="preserve">Global Compact Network Australia, </w:t>
      </w:r>
      <w:r w:rsidRPr="008E2C04">
        <w:rPr>
          <w:rStyle w:val="Enfasicorsivo"/>
        </w:rPr>
        <w:t>Strengthening Resilience: Acting on Climate Change and Health</w:t>
      </w:r>
      <w:r w:rsidRPr="008E2C04">
        <w:rPr>
          <w:rFonts w:cs="Open Sans"/>
          <w:lang w:val="en-US"/>
        </w:rPr>
        <w:t xml:space="preserve"> (Report, 2020) &lt;</w:t>
      </w:r>
      <w:hyperlink r:id="rId105" w:history="1">
        <w:r w:rsidR="00715B3E" w:rsidRPr="008E2C04">
          <w:rPr>
            <w:rStyle w:val="Collegamentoipertestuale"/>
            <w:rFonts w:cs="Open Sans"/>
          </w:rPr>
          <w:t>https://unglobalcompact.org.au/wp-content/uploads/2020/07/Climate-Change-and-Health-Report.pdf</w:t>
        </w:r>
      </w:hyperlink>
      <w:r w:rsidRPr="008E2C04">
        <w:rPr>
          <w:rFonts w:cs="Open Sans"/>
          <w:lang w:val="en-US"/>
        </w:rPr>
        <w:t xml:space="preserve">&gt;; </w:t>
      </w:r>
      <w:r w:rsidRPr="008E2C04">
        <w:rPr>
          <w:rFonts w:cs="Open Sans"/>
        </w:rPr>
        <w:t xml:space="preserve">David Adams, ‘After a brutal climate report, Australian investors fear ‘falling behind’ without a net zero target and green disclosure rules’ </w:t>
      </w:r>
      <w:r w:rsidRPr="008E2C04">
        <w:rPr>
          <w:rStyle w:val="Enfasicorsivo"/>
        </w:rPr>
        <w:t>Business Insider Australia</w:t>
      </w:r>
      <w:r w:rsidRPr="008E2C04">
        <w:rPr>
          <w:rFonts w:cs="Open Sans"/>
        </w:rPr>
        <w:t xml:space="preserve"> (</w:t>
      </w:r>
      <w:r w:rsidR="4CC1AD90" w:rsidRPr="008E2C04">
        <w:rPr>
          <w:rFonts w:cs="Open Sans"/>
        </w:rPr>
        <w:t xml:space="preserve">Online, </w:t>
      </w:r>
      <w:r w:rsidRPr="008E2C04">
        <w:rPr>
          <w:rFonts w:cs="Open Sans"/>
        </w:rPr>
        <w:t>10 August 2021</w:t>
      </w:r>
      <w:r w:rsidR="00452013" w:rsidRPr="008E2C04">
        <w:rPr>
          <w:rFonts w:cs="Open Sans"/>
        </w:rPr>
        <w:t>)</w:t>
      </w:r>
      <w:r w:rsidRPr="008E2C04">
        <w:rPr>
          <w:rFonts w:cs="Open Sans"/>
        </w:rPr>
        <w:t xml:space="preserve">; Sally Patten, </w:t>
      </w:r>
      <w:r w:rsidR="4CC1AD90" w:rsidRPr="008E2C04">
        <w:rPr>
          <w:rFonts w:cs="Open Sans"/>
        </w:rPr>
        <w:t>’ASX2000</w:t>
      </w:r>
      <w:r w:rsidRPr="008E2C04">
        <w:rPr>
          <w:rFonts w:cs="Open Sans"/>
        </w:rPr>
        <w:t xml:space="preserve"> companies committee to net zero targets treble in a year,</w:t>
      </w:r>
      <w:r w:rsidR="4CC1AD90" w:rsidRPr="008E2C04">
        <w:rPr>
          <w:rFonts w:cs="Open Sans"/>
        </w:rPr>
        <w:t>’</w:t>
      </w:r>
      <w:r w:rsidRPr="008E2C04">
        <w:rPr>
          <w:rFonts w:cs="Open Sans"/>
        </w:rPr>
        <w:t xml:space="preserve"> </w:t>
      </w:r>
      <w:r w:rsidRPr="008E2C04">
        <w:rPr>
          <w:rStyle w:val="Enfasicorsivo"/>
        </w:rPr>
        <w:t>Financial Review</w:t>
      </w:r>
      <w:r w:rsidRPr="008E2C04">
        <w:rPr>
          <w:rFonts w:cs="Open Sans"/>
        </w:rPr>
        <w:t xml:space="preserve"> (</w:t>
      </w:r>
      <w:r w:rsidR="4CC1AD90" w:rsidRPr="008E2C04">
        <w:rPr>
          <w:rFonts w:cs="Open Sans"/>
        </w:rPr>
        <w:t xml:space="preserve">Online, </w:t>
      </w:r>
      <w:r w:rsidRPr="008E2C04">
        <w:rPr>
          <w:rFonts w:cs="Open Sans"/>
        </w:rPr>
        <w:t>23 August 2021)</w:t>
      </w:r>
      <w:r w:rsidR="00817E05" w:rsidRPr="008E2C04">
        <w:rPr>
          <w:rFonts w:cs="Open Sans"/>
        </w:rPr>
        <w:t xml:space="preserve"> &lt;</w:t>
      </w:r>
      <w:hyperlink r:id="rId106" w:history="1">
        <w:r w:rsidR="00452013" w:rsidRPr="008E2C04">
          <w:rPr>
            <w:rStyle w:val="Collegamentoipertestuale"/>
            <w:rFonts w:cs="Open Sans"/>
          </w:rPr>
          <w:t>https://www.afr.com/policy/energy-and-climate/asx200-companies-committed-to-net-zero-targets-treble-in-a-year-20210820-p58kkp</w:t>
        </w:r>
      </w:hyperlink>
      <w:r w:rsidR="00817E05" w:rsidRPr="008E2C04">
        <w:t>&gt;</w:t>
      </w:r>
      <w:r w:rsidR="000C674F" w:rsidRPr="008E2C04">
        <w:t>.</w:t>
      </w:r>
    </w:p>
  </w:endnote>
  <w:endnote w:id="126">
    <w:p w14:paraId="0D9F66F3" w14:textId="4971F8A0"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715B3E" w:rsidRPr="008E2C04">
        <w:rPr>
          <w:rFonts w:cs="Open Sans"/>
        </w:rPr>
        <w:tab/>
      </w:r>
      <w:r w:rsidRPr="008E2C04">
        <w:rPr>
          <w:rFonts w:cs="Open Sans"/>
        </w:rPr>
        <w:t xml:space="preserve">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 xml:space="preserve">UN Doc A/HRC/47/39/Add.1 (17 June 2021) 5-9 </w:t>
      </w:r>
      <w:r w:rsidR="000B7120" w:rsidRPr="008E2C04">
        <w:rPr>
          <w:rFonts w:cs="Open Sans"/>
        </w:rPr>
        <w:t>&lt;</w:t>
      </w:r>
      <w:hyperlink r:id="rId107" w:history="1">
        <w:r w:rsidR="000B7120" w:rsidRPr="008E2C04">
          <w:rPr>
            <w:rStyle w:val="Collegamentoipertestuale"/>
            <w:rFonts w:cs="Open Sans"/>
          </w:rPr>
          <w:t>https://www.ohchr.org/Documents/Issues/Business/UNGPs10/Stocktaking-investor-implementation.pdf</w:t>
        </w:r>
      </w:hyperlink>
      <w:r w:rsidR="000B7120" w:rsidRPr="008E2C04">
        <w:rPr>
          <w:rFonts w:cs="Open Sans"/>
        </w:rPr>
        <w:t>&gt;.</w:t>
      </w:r>
    </w:p>
  </w:endnote>
  <w:endnote w:id="127">
    <w:p w14:paraId="3035039D" w14:textId="590F3BAE"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 xml:space="preserve">UN Doc A/HRC/47/39/Add.1 (17 June 2021) 5-9; United Nations Working Group on Business and Human Rights,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UN Doc A/HRC/47/39/Add.2 (June 2021)</w:t>
      </w:r>
      <w:r w:rsidR="00715B3E" w:rsidRPr="008E2C04">
        <w:rPr>
          <w:rFonts w:cs="Open Sans"/>
        </w:rPr>
        <w:t>.</w:t>
      </w:r>
    </w:p>
  </w:endnote>
  <w:endnote w:id="128">
    <w:p w14:paraId="7CD8685C" w14:textId="5C94DD97"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006E1BAD" w:rsidRPr="008E2C04">
        <w:rPr>
          <w:rFonts w:cs="Open Sans"/>
        </w:rPr>
        <w:t xml:space="preserve">United Nations Working Group on the issue of human rights and transnational corporations and other business enterprises, </w:t>
      </w:r>
      <w:r w:rsidR="006E1BAD" w:rsidRPr="008E2C04">
        <w:rPr>
          <w:rStyle w:val="Enfasicorsivo"/>
        </w:rPr>
        <w:t>Taking stock of investor implementation of the Guiding Principles on Business and Human Rights</w:t>
      </w:r>
      <w:r w:rsidR="006E1BAD" w:rsidRPr="008E2C04">
        <w:rPr>
          <w:rFonts w:cs="Open Sans"/>
          <w:i/>
          <w:iCs/>
        </w:rPr>
        <w:t xml:space="preserve">, </w:t>
      </w:r>
      <w:r w:rsidR="006E1BAD" w:rsidRPr="008E2C04">
        <w:rPr>
          <w:rFonts w:cs="Open Sans"/>
        </w:rPr>
        <w:t>UN Doc A/HRC/47/39/Add.1 (17 June 2021) 13-14</w:t>
      </w:r>
      <w:r w:rsidR="003F1F44" w:rsidRPr="008E2C04">
        <w:rPr>
          <w:rFonts w:cs="Open Sans"/>
        </w:rPr>
        <w:t>.</w:t>
      </w:r>
    </w:p>
  </w:endnote>
  <w:endnote w:id="129">
    <w:p w14:paraId="7237644F" w14:textId="5605CBDC" w:rsidR="00F83229" w:rsidRPr="008E2C04" w:rsidRDefault="00F83229" w:rsidP="00952479">
      <w:pPr>
        <w:pStyle w:val="Testonotadichiusura"/>
        <w:contextualSpacing/>
        <w:rPr>
          <w:rFonts w:cs="Open Sans"/>
          <w:u w:val="single"/>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Institutional investors can cause, contribute to or be directly linked to human rights risks and harms. See Principles for Responsible Investment, </w:t>
      </w:r>
      <w:r w:rsidRPr="008E2C04">
        <w:rPr>
          <w:rStyle w:val="Enfasicorsivo"/>
        </w:rPr>
        <w:t>Why and How Investors Should Act on Human Rights</w:t>
      </w:r>
      <w:r w:rsidRPr="008E2C04">
        <w:rPr>
          <w:rFonts w:cs="Open Sans"/>
        </w:rPr>
        <w:t xml:space="preserve"> (Report, 22 October 2020), 11 &lt;</w:t>
      </w:r>
      <w:hyperlink r:id="rId108" w:history="1">
        <w:r w:rsidRPr="008E2C04">
          <w:rPr>
            <w:rStyle w:val="Collegamentoipertestuale"/>
            <w:rFonts w:cs="Open Sans"/>
          </w:rPr>
          <w:t>https://www.unpri.org/human-rights-and-labour-standards/why-and-how-investors-should-act-on-human-rights/6636.article</w:t>
        </w:r>
      </w:hyperlink>
      <w:r w:rsidRPr="008E2C04">
        <w:t>&gt;</w:t>
      </w:r>
      <w:r w:rsidR="003F1F44" w:rsidRPr="008E2C04">
        <w:t>.</w:t>
      </w:r>
    </w:p>
  </w:endnote>
  <w:endnote w:id="130">
    <w:p w14:paraId="517B6C75" w14:textId="007CA980" w:rsidR="00F83229" w:rsidRPr="008E2C04" w:rsidRDefault="00F83229" w:rsidP="00952479">
      <w:pPr>
        <w:pStyle w:val="Testonotadichiusura"/>
        <w:contextualSpacing/>
        <w:rPr>
          <w:rFonts w:cs="Open Sans"/>
        </w:rPr>
      </w:pPr>
      <w:r w:rsidRPr="008E2C04">
        <w:rPr>
          <w:rStyle w:val="Rimandonotadichiusura"/>
          <w:rFonts w:cs="Open Sans"/>
        </w:rPr>
        <w:endnoteRef/>
      </w:r>
      <w:r w:rsidR="00DB440D" w:rsidRPr="008E2C04">
        <w:rPr>
          <w:rFonts w:cs="Open Sans"/>
        </w:rPr>
        <w:t xml:space="preserve"> </w:t>
      </w:r>
      <w:r w:rsidR="00DB440D" w:rsidRPr="008E2C04">
        <w:rPr>
          <w:rFonts w:cs="Open Sans"/>
        </w:rPr>
        <w:tab/>
      </w:r>
      <w:r w:rsidRPr="008E2C04">
        <w:rPr>
          <w:rFonts w:cs="Open Sans"/>
        </w:rPr>
        <w:t xml:space="preserve">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UN Doc A/HRC/47/39/Add.1 (17 June 2021) 4-9</w:t>
      </w:r>
      <w:r w:rsidR="00595AA7" w:rsidRPr="008E2C04">
        <w:rPr>
          <w:rFonts w:cs="Open Sans"/>
        </w:rPr>
        <w:t>.</w:t>
      </w:r>
      <w:r w:rsidRPr="008E2C04">
        <w:rPr>
          <w:rFonts w:cs="Open Sans"/>
        </w:rPr>
        <w:t xml:space="preserve">Due diligence does not have to be duplicated by both asset owners and managers, see OECD, </w:t>
      </w:r>
      <w:r w:rsidRPr="008E2C04">
        <w:rPr>
          <w:rStyle w:val="Enfasicorsivo"/>
        </w:rPr>
        <w:t>Responsible Business Conduct for Institutional Investors: Key considerations for due diligence under the OECD guidelines for multinational enterprises</w:t>
      </w:r>
      <w:r w:rsidRPr="008E2C04">
        <w:rPr>
          <w:rFonts w:cs="Open Sans"/>
          <w:i/>
          <w:iCs/>
        </w:rPr>
        <w:t xml:space="preserve"> </w:t>
      </w:r>
      <w:r w:rsidRPr="008E2C04">
        <w:rPr>
          <w:rFonts w:cs="Open Sans"/>
        </w:rPr>
        <w:t>(Report, 2017) 17</w:t>
      </w:r>
      <w:r w:rsidR="00817E05" w:rsidRPr="008E2C04">
        <w:rPr>
          <w:rFonts w:cs="Open Sans"/>
        </w:rPr>
        <w:t xml:space="preserve"> &lt;</w:t>
      </w:r>
      <w:hyperlink r:id="rId109" w:history="1">
        <w:r w:rsidR="00817E05" w:rsidRPr="008E2C04">
          <w:rPr>
            <w:rStyle w:val="Collegamentoipertestuale"/>
            <w:rFonts w:cs="Open Sans"/>
          </w:rPr>
          <w:t>https://mneguidelines.oecd.org/RBC-for-Institutional-Investors.pdf</w:t>
        </w:r>
      </w:hyperlink>
      <w:r w:rsidR="00817E05" w:rsidRPr="008E2C04">
        <w:t>&gt;</w:t>
      </w:r>
      <w:r w:rsidR="003F1F44" w:rsidRPr="008E2C04">
        <w:t>.</w:t>
      </w:r>
    </w:p>
  </w:endnote>
  <w:endnote w:id="131">
    <w:p w14:paraId="06FC98E1" w14:textId="51FA5D24"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Principles for Responsible Investment, </w:t>
      </w:r>
      <w:r w:rsidRPr="008E2C04">
        <w:rPr>
          <w:rStyle w:val="Enfasicorsivo"/>
        </w:rPr>
        <w:t>Why and How Investors Should Act on Human Rights</w:t>
      </w:r>
      <w:r w:rsidRPr="008E2C04">
        <w:rPr>
          <w:rFonts w:cs="Open Sans"/>
        </w:rPr>
        <w:t xml:space="preserve"> (Report, 22 October 2020) </w:t>
      </w:r>
      <w:r w:rsidRPr="008E2C04">
        <w:rPr>
          <w:rFonts w:cs="Open Sans"/>
          <w:lang w:val="en-US"/>
        </w:rPr>
        <w:t>7 Fn 5 &lt;</w:t>
      </w:r>
      <w:hyperlink r:id="rId110" w:history="1">
        <w:r w:rsidRPr="008E2C04">
          <w:rPr>
            <w:rStyle w:val="Collegamentoipertestuale"/>
            <w:rFonts w:cs="Open Sans"/>
          </w:rPr>
          <w:t>https://www.unpri.org/download?ac=11953</w:t>
        </w:r>
      </w:hyperlink>
      <w:r w:rsidRPr="008E2C04">
        <w:rPr>
          <w:rFonts w:cs="Open Sans"/>
        </w:rPr>
        <w:t>&gt;</w:t>
      </w:r>
      <w:r w:rsidR="003F1F44" w:rsidRPr="008E2C04">
        <w:rPr>
          <w:rFonts w:cs="Open Sans"/>
        </w:rPr>
        <w:t>.</w:t>
      </w:r>
    </w:p>
  </w:endnote>
  <w:endnote w:id="132">
    <w:p w14:paraId="3CA7A5F3" w14:textId="3328F29D" w:rsidR="00F83229" w:rsidRPr="008E2C04" w:rsidRDefault="00F83229" w:rsidP="00952479">
      <w:pPr>
        <w:pStyle w:val="Testonotadichiusura"/>
        <w:contextualSpacing/>
        <w:rPr>
          <w:rFonts w:cs="Open Sans"/>
          <w:color w:val="FF0000"/>
        </w:rPr>
      </w:pPr>
      <w:r w:rsidRPr="008E2C04">
        <w:rPr>
          <w:rStyle w:val="Rimandonotadichiusura"/>
          <w:rFonts w:cs="Open Sans"/>
        </w:rPr>
        <w:endnoteRef/>
      </w:r>
      <w:r w:rsidRPr="008E2C04">
        <w:rPr>
          <w:rFonts w:cs="Open Sans"/>
        </w:rPr>
        <w:t xml:space="preserve"> </w:t>
      </w:r>
      <w:r w:rsidR="00DB440D" w:rsidRPr="008E2C04">
        <w:rPr>
          <w:rFonts w:cs="Open Sans"/>
        </w:rPr>
        <w:tab/>
      </w:r>
      <w:r w:rsidR="00595AA7" w:rsidRPr="008E2C04">
        <w:rPr>
          <w:rFonts w:cs="Open Sans"/>
        </w:rPr>
        <w:t xml:space="preserve">United Nations Working Group on the issue of human rights and transnational corporations and other business enterprises, </w:t>
      </w:r>
      <w:r w:rsidR="00595AA7" w:rsidRPr="008E2C04">
        <w:rPr>
          <w:rStyle w:val="Enfasicorsivo"/>
        </w:rPr>
        <w:t>Taking stock of investor implementation of the Guiding Principles on Business and Human Rights</w:t>
      </w:r>
      <w:r w:rsidR="00595AA7" w:rsidRPr="008E2C04">
        <w:rPr>
          <w:rFonts w:cs="Open Sans"/>
          <w:i/>
          <w:iCs/>
        </w:rPr>
        <w:t xml:space="preserve">, </w:t>
      </w:r>
      <w:r w:rsidR="00595AA7" w:rsidRPr="008E2C04">
        <w:rPr>
          <w:rFonts w:cs="Open Sans"/>
        </w:rPr>
        <w:t xml:space="preserve">UN Doc A/HRC/47/39/Add.1 (17 June 2021) </w:t>
      </w:r>
      <w:r w:rsidRPr="008E2C04">
        <w:rPr>
          <w:rFonts w:cs="Open Sans"/>
        </w:rPr>
        <w:t>4-20;</w:t>
      </w:r>
      <w:r w:rsidRPr="008E2C04">
        <w:rPr>
          <w:rFonts w:cs="Open Sans"/>
          <w:b/>
          <w:bCs/>
        </w:rPr>
        <w:t xml:space="preserve"> </w:t>
      </w:r>
      <w:r w:rsidRPr="008E2C04">
        <w:rPr>
          <w:rFonts w:cs="Open Sans"/>
        </w:rPr>
        <w:t xml:space="preserve">Principles for Responsible Investment, </w:t>
      </w:r>
      <w:r w:rsidRPr="008E2C04">
        <w:rPr>
          <w:rStyle w:val="Enfasicorsivo"/>
        </w:rPr>
        <w:t>Why and How Investors Should Act on Human Rights</w:t>
      </w:r>
      <w:r w:rsidRPr="008E2C04">
        <w:rPr>
          <w:rFonts w:cs="Open Sans"/>
        </w:rPr>
        <w:t xml:space="preserve"> (Report, 22 October 2020) 14-16</w:t>
      </w:r>
      <w:r w:rsidR="003F1F44" w:rsidRPr="008E2C04">
        <w:rPr>
          <w:rFonts w:cs="Open Sans"/>
        </w:rPr>
        <w:t>.</w:t>
      </w:r>
    </w:p>
  </w:endnote>
  <w:endnote w:id="133">
    <w:p w14:paraId="2C2A184E" w14:textId="51D420C7"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Principles for Responsible Investment, </w:t>
      </w:r>
      <w:r w:rsidRPr="008E2C04">
        <w:rPr>
          <w:rStyle w:val="Enfasicorsivo"/>
        </w:rPr>
        <w:t>Why and How Investors Should Act on Human Rights</w:t>
      </w:r>
      <w:r w:rsidRPr="008E2C04">
        <w:rPr>
          <w:rFonts w:cs="Open Sans"/>
        </w:rPr>
        <w:t xml:space="preserve"> (Report, 22 October 2020)</w:t>
      </w:r>
      <w:r w:rsidR="003F1F44" w:rsidRPr="008E2C04">
        <w:rPr>
          <w:rFonts w:cs="Open Sans"/>
        </w:rPr>
        <w:t>.</w:t>
      </w:r>
    </w:p>
  </w:endnote>
  <w:endnote w:id="134">
    <w:p w14:paraId="67FA4FE9" w14:textId="4D3D923A" w:rsidR="00F83229" w:rsidRPr="008E2C04" w:rsidRDefault="00F83229" w:rsidP="00DB440D">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 xml:space="preserve">UN Doc A/HRC/47/39/Add.1 (17 June 2021) 31 [113]; Principles for Responsible Investment, </w:t>
      </w:r>
      <w:r w:rsidRPr="008E2C04">
        <w:rPr>
          <w:rStyle w:val="Enfasicorsivo"/>
        </w:rPr>
        <w:t>Why and How Investors Should Act on Human Rights</w:t>
      </w:r>
      <w:r w:rsidRPr="008E2C04">
        <w:rPr>
          <w:rFonts w:cs="Open Sans"/>
        </w:rPr>
        <w:t xml:space="preserve"> (Report, 22 October 2020); OECD, </w:t>
      </w:r>
      <w:r w:rsidRPr="008E2C04">
        <w:rPr>
          <w:rStyle w:val="Enfasicorsivo"/>
        </w:rPr>
        <w:t>Responsible Business Conduct for Institutional Investors: Key considerations for due diligence under the OECD guidelines for multinational enterprises</w:t>
      </w:r>
      <w:r w:rsidRPr="008E2C04">
        <w:rPr>
          <w:rFonts w:cs="Open Sans"/>
          <w:i/>
          <w:iCs/>
        </w:rPr>
        <w:t xml:space="preserve"> </w:t>
      </w:r>
      <w:r w:rsidRPr="008E2C04">
        <w:rPr>
          <w:rFonts w:cs="Open Sans"/>
        </w:rPr>
        <w:t>(Report, 2017)</w:t>
      </w:r>
      <w:r w:rsidRPr="008E2C04">
        <w:rPr>
          <w:rFonts w:cs="Open Sans"/>
          <w:lang w:val="en-US"/>
        </w:rPr>
        <w:t xml:space="preserve">; </w:t>
      </w:r>
      <w:r w:rsidRPr="008E2C04">
        <w:rPr>
          <w:rFonts w:cs="Open Sans"/>
        </w:rPr>
        <w:t>Investor</w:t>
      </w:r>
      <w:r w:rsidRPr="008E2C04">
        <w:rPr>
          <w:rFonts w:cs="Open Sans"/>
          <w:lang w:val="en-US"/>
        </w:rPr>
        <w:t xml:space="preserve"> Alliance for Human Rights, </w:t>
      </w:r>
      <w:r w:rsidRPr="008E2C04">
        <w:rPr>
          <w:rStyle w:val="Enfasicorsivo"/>
        </w:rPr>
        <w:t>Investor Toolkit on Human Rights</w:t>
      </w:r>
      <w:r w:rsidRPr="008E2C04">
        <w:rPr>
          <w:rFonts w:cs="Open Sans"/>
          <w:lang w:val="en-US"/>
        </w:rPr>
        <w:t xml:space="preserve"> (Report, May 2020); United Nations Human Rights Office of the High Commissioner, </w:t>
      </w:r>
      <w:r w:rsidRPr="008E2C04">
        <w:rPr>
          <w:rStyle w:val="Enfasicorsivo"/>
        </w:rPr>
        <w:t>Rights-respecting investment in technology companies: A B-Tech investor briefing</w:t>
      </w:r>
      <w:r w:rsidRPr="008E2C04">
        <w:rPr>
          <w:rFonts w:cs="Open Sans"/>
          <w:i/>
          <w:iCs/>
          <w:lang w:val="en-US"/>
        </w:rPr>
        <w:t xml:space="preserve"> </w:t>
      </w:r>
      <w:r w:rsidRPr="008E2C04">
        <w:rPr>
          <w:rFonts w:cs="Open Sans"/>
          <w:lang w:val="en-US"/>
        </w:rPr>
        <w:t>(Briefing, January 2021) 5 &lt;</w:t>
      </w:r>
      <w:hyperlink r:id="rId111" w:history="1">
        <w:r w:rsidRPr="008E2C04">
          <w:rPr>
            <w:rStyle w:val="Collegamentoipertestuale"/>
            <w:rFonts w:cs="Open Sans"/>
            <w:lang w:val="en-US"/>
          </w:rPr>
          <w:t>https://www.ohchr.org/Documents/Issues/Business/B-Tech/B-Tech-Briefing-Investment.pdf</w:t>
        </w:r>
      </w:hyperlink>
      <w:r w:rsidRPr="008E2C04">
        <w:rPr>
          <w:rFonts w:cs="Open Sans"/>
          <w:lang w:val="en-US"/>
        </w:rPr>
        <w:t xml:space="preserve">&gt;; </w:t>
      </w:r>
      <w:r w:rsidRPr="008E2C04">
        <w:rPr>
          <w:rStyle w:val="Collegamentoipertestuale"/>
          <w:rFonts w:cs="Open Sans"/>
          <w:color w:val="auto"/>
        </w:rPr>
        <w:t xml:space="preserve">Interfaith Center on Corporate Responsibility, </w:t>
      </w:r>
      <w:r w:rsidRPr="008E2C04">
        <w:rPr>
          <w:rStyle w:val="Enfasicorsivo"/>
        </w:rPr>
        <w:t>Investing the Rights Way: A</w:t>
      </w:r>
      <w:r w:rsidR="007F64EE" w:rsidRPr="008E2C04">
        <w:rPr>
          <w:rStyle w:val="Enfasicorsivo"/>
        </w:rPr>
        <w:t> </w:t>
      </w:r>
      <w:r w:rsidRPr="008E2C04">
        <w:rPr>
          <w:rStyle w:val="Enfasicorsivo"/>
        </w:rPr>
        <w:t>Guide for Investors on implementing the UN Guiding Principles on Business and Human Rights</w:t>
      </w:r>
      <w:r w:rsidRPr="008E2C04">
        <w:rPr>
          <w:rStyle w:val="Collegamentoipertestuale"/>
          <w:rFonts w:cs="Open Sans"/>
          <w:i/>
          <w:iCs/>
          <w:color w:val="auto"/>
        </w:rPr>
        <w:t xml:space="preserve"> </w:t>
      </w:r>
      <w:r w:rsidRPr="008E2C04">
        <w:rPr>
          <w:rStyle w:val="Collegamentoipertestuale"/>
          <w:rFonts w:cs="Open Sans"/>
          <w:color w:val="auto"/>
        </w:rPr>
        <w:t>(Report, 2013)</w:t>
      </w:r>
      <w:r w:rsidR="00DB440D" w:rsidRPr="008E2C04">
        <w:rPr>
          <w:rStyle w:val="Collegamentoipertestuale"/>
          <w:rFonts w:cs="Open Sans"/>
          <w:color w:val="auto"/>
        </w:rPr>
        <w:t xml:space="preserve"> </w:t>
      </w:r>
      <w:r w:rsidR="00F129DB" w:rsidRPr="008E2C04">
        <w:t>&lt;</w:t>
      </w:r>
      <w:hyperlink r:id="rId112" w:history="1">
        <w:r w:rsidRPr="008E2C04">
          <w:rPr>
            <w:rStyle w:val="Collegamentoipertestuale"/>
            <w:rFonts w:cs="Open Sans"/>
          </w:rPr>
          <w:t>https://www.iccr.org/investing-rights-way-guide-investors-business-and-human-rights</w:t>
        </w:r>
      </w:hyperlink>
      <w:r w:rsidR="00F129DB" w:rsidRPr="008E2C04">
        <w:t>&gt;</w:t>
      </w:r>
      <w:r w:rsidR="003F1F44" w:rsidRPr="008E2C04">
        <w:t>.</w:t>
      </w:r>
    </w:p>
  </w:endnote>
  <w:endnote w:id="135">
    <w:p w14:paraId="3E0E033D" w14:textId="30AE3277" w:rsidR="00F83229" w:rsidRPr="008E2C04" w:rsidRDefault="00F83229" w:rsidP="0094553F">
      <w:pPr>
        <w:spacing w:before="0" w:after="0"/>
        <w:ind w:left="454" w:hanging="454"/>
        <w:contextualSpacing/>
        <w:rPr>
          <w:rStyle w:val="TestonotadichiusuraCarattere"/>
          <w:sz w:val="20"/>
          <w:szCs w:val="20"/>
        </w:rPr>
      </w:pPr>
      <w:r w:rsidRPr="008E2C04">
        <w:rPr>
          <w:rStyle w:val="Rimandonotadichiusura"/>
          <w:rFonts w:cs="Open Sans"/>
          <w:szCs w:val="20"/>
        </w:rPr>
        <w:endnoteRef/>
      </w:r>
      <w:r w:rsidRPr="008E2C04">
        <w:rPr>
          <w:rFonts w:cs="Open Sans"/>
          <w:sz w:val="20"/>
          <w:szCs w:val="20"/>
        </w:rPr>
        <w:t xml:space="preserve"> </w:t>
      </w:r>
      <w:r w:rsidR="00DB440D" w:rsidRPr="008E2C04">
        <w:rPr>
          <w:rStyle w:val="TestonotadichiusuraCarattere"/>
          <w:sz w:val="20"/>
          <w:szCs w:val="20"/>
        </w:rPr>
        <w:tab/>
      </w:r>
      <w:r w:rsidRPr="008E2C04">
        <w:rPr>
          <w:rStyle w:val="TestonotadichiusuraCarattere"/>
          <w:sz w:val="20"/>
          <w:szCs w:val="20"/>
        </w:rPr>
        <w:t xml:space="preserve">Australian Human Rights Commission and Ernst &amp; Young, </w:t>
      </w:r>
      <w:r w:rsidRPr="008E2C04">
        <w:rPr>
          <w:rStyle w:val="Enfasicorsivo"/>
          <w:sz w:val="20"/>
          <w:szCs w:val="20"/>
        </w:rPr>
        <w:t>Human Rights in Investment: The value of considering human rights in ESG due diligence</w:t>
      </w:r>
      <w:r w:rsidRPr="008E2C04">
        <w:rPr>
          <w:rStyle w:val="TestonotadichiusuraCarattere"/>
          <w:sz w:val="20"/>
          <w:szCs w:val="20"/>
        </w:rPr>
        <w:t xml:space="preserve"> (Report, April 2017) 6, 12</w:t>
      </w:r>
      <w:r w:rsidR="00F129DB" w:rsidRPr="008E2C04">
        <w:rPr>
          <w:rStyle w:val="TestonotadichiusuraCarattere"/>
          <w:sz w:val="20"/>
          <w:szCs w:val="20"/>
        </w:rPr>
        <w:t>;</w:t>
      </w:r>
      <w:r w:rsidRPr="008E2C04">
        <w:rPr>
          <w:rStyle w:val="TestonotadichiusuraCarattere"/>
          <w:sz w:val="20"/>
          <w:szCs w:val="20"/>
        </w:rPr>
        <w:t xml:space="preserve"> Fiona Reynolds and John Ruggie, ‘What institutional investors need to know about the ‘S’ in ESG’ (Article, 22 October 2020) Responsible Investor &lt;</w:t>
      </w:r>
      <w:hyperlink r:id="rId113" w:history="1">
        <w:r w:rsidRPr="008E2C04">
          <w:rPr>
            <w:rStyle w:val="Collegamentoipertestuale"/>
            <w:sz w:val="20"/>
            <w:szCs w:val="20"/>
          </w:rPr>
          <w:t>https://www.responsible-investor.com/articles/fiona-reynolds-and-john-ruggie-what-institutional-investors-need-to-know-about-the-s-in-esg</w:t>
        </w:r>
      </w:hyperlink>
      <w:r w:rsidRPr="008E2C04">
        <w:rPr>
          <w:rStyle w:val="TestonotadichiusuraCarattere"/>
          <w:sz w:val="20"/>
          <w:szCs w:val="20"/>
        </w:rPr>
        <w:t>&gt;</w:t>
      </w:r>
      <w:r w:rsidR="004B43E5" w:rsidRPr="008E2C04">
        <w:rPr>
          <w:rStyle w:val="TestonotadichiusuraCarattere"/>
          <w:sz w:val="20"/>
          <w:szCs w:val="20"/>
        </w:rPr>
        <w:t>.</w:t>
      </w:r>
    </w:p>
  </w:endnote>
  <w:endnote w:id="136">
    <w:p w14:paraId="3A9F1287" w14:textId="01BEA20F" w:rsidR="00F83229" w:rsidRPr="008E2C04" w:rsidRDefault="00F83229" w:rsidP="0094553F">
      <w:pPr>
        <w:autoSpaceDE w:val="0"/>
        <w:autoSpaceDN w:val="0"/>
        <w:adjustRightInd w:val="0"/>
        <w:spacing w:before="0" w:after="0"/>
        <w:ind w:left="454" w:hanging="454"/>
        <w:contextualSpacing/>
        <w:rPr>
          <w:rStyle w:val="TestonotadichiusuraCarattere"/>
          <w:sz w:val="20"/>
          <w:szCs w:val="20"/>
        </w:rPr>
      </w:pPr>
      <w:r w:rsidRPr="008E2C04">
        <w:rPr>
          <w:rStyle w:val="Rimandonotadichiusura"/>
          <w:rFonts w:cs="Open Sans"/>
          <w:szCs w:val="20"/>
        </w:rPr>
        <w:endnoteRef/>
      </w:r>
      <w:r w:rsidRPr="008E2C04">
        <w:rPr>
          <w:rFonts w:cs="Open Sans"/>
          <w:sz w:val="20"/>
          <w:szCs w:val="20"/>
        </w:rPr>
        <w:t xml:space="preserve"> </w:t>
      </w:r>
      <w:r w:rsidR="00DB440D" w:rsidRPr="008E2C04">
        <w:rPr>
          <w:rStyle w:val="TestonotadichiusuraCarattere"/>
          <w:sz w:val="20"/>
          <w:szCs w:val="20"/>
        </w:rPr>
        <w:tab/>
      </w:r>
      <w:r w:rsidRPr="008E2C04">
        <w:rPr>
          <w:rStyle w:val="TestonotadichiusuraCarattere"/>
          <w:sz w:val="20"/>
          <w:szCs w:val="20"/>
        </w:rPr>
        <w:t xml:space="preserve">UNEP Finance Initiative and Principles for Responsible Investment, </w:t>
      </w:r>
      <w:r w:rsidRPr="008E2C04">
        <w:rPr>
          <w:rStyle w:val="Enfasicorsivo"/>
          <w:sz w:val="20"/>
          <w:szCs w:val="20"/>
        </w:rPr>
        <w:t>Fiduciary Duty in the 21</w:t>
      </w:r>
      <w:r w:rsidRPr="00E3686E">
        <w:rPr>
          <w:rStyle w:val="Rimandonotadichiusura"/>
          <w:i/>
          <w:iCs/>
          <w:szCs w:val="20"/>
        </w:rPr>
        <w:t>st</w:t>
      </w:r>
      <w:r w:rsidRPr="008E2C04">
        <w:rPr>
          <w:rStyle w:val="Enfasicorsivo"/>
          <w:sz w:val="20"/>
          <w:szCs w:val="20"/>
        </w:rPr>
        <w:t xml:space="preserve"> Century</w:t>
      </w:r>
      <w:r w:rsidRPr="008E2C04">
        <w:rPr>
          <w:rStyle w:val="TestonotadichiusuraCarattere"/>
          <w:sz w:val="20"/>
          <w:szCs w:val="20"/>
        </w:rPr>
        <w:t xml:space="preserve"> (Final Report, 21 October 2019) 8 &lt;</w:t>
      </w:r>
      <w:hyperlink r:id="rId114" w:history="1">
        <w:r w:rsidRPr="008E2C04">
          <w:rPr>
            <w:rStyle w:val="Collegamentoipertestuale"/>
            <w:sz w:val="20"/>
            <w:szCs w:val="20"/>
          </w:rPr>
          <w:t>https://www.unepfi.org/wordpress/wp-content/uploads/2019/10/Fiduciary-duty-21st-century-final-report.pdf</w:t>
        </w:r>
      </w:hyperlink>
      <w:r w:rsidRPr="008E2C04">
        <w:rPr>
          <w:rStyle w:val="TestonotadichiusuraCarattere"/>
          <w:sz w:val="20"/>
          <w:szCs w:val="20"/>
        </w:rPr>
        <w:t>&gt;; Australian Human Rights Commission and Ernst &amp; Young, Human Rights in Investment: The value of considering human rights in ESG due diligence (Report, April 2017) 6, 7, 10, 15</w:t>
      </w:r>
      <w:r w:rsidR="004B43E5" w:rsidRPr="008E2C04">
        <w:rPr>
          <w:rStyle w:val="TestonotadichiusuraCarattere"/>
          <w:sz w:val="20"/>
          <w:szCs w:val="20"/>
        </w:rPr>
        <w:t>.</w:t>
      </w:r>
    </w:p>
  </w:endnote>
  <w:endnote w:id="137">
    <w:p w14:paraId="38AA0176" w14:textId="654FC006"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UN Doc A/HRC/47/39/Add.1 (17 June 2021) 13</w:t>
      </w:r>
      <w:r w:rsidR="00F129DB" w:rsidRPr="008E2C04">
        <w:rPr>
          <w:rFonts w:cs="Open Sans"/>
        </w:rPr>
        <w:t xml:space="preserve"> </w:t>
      </w:r>
      <w:r w:rsidRPr="008E2C04">
        <w:rPr>
          <w:rFonts w:cs="Open Sans"/>
        </w:rPr>
        <w:t>&lt;</w:t>
      </w:r>
      <w:hyperlink r:id="rId115" w:history="1">
        <w:r w:rsidRPr="008E2C04">
          <w:rPr>
            <w:rStyle w:val="Collegamentoipertestuale"/>
            <w:rFonts w:cs="Open Sans"/>
          </w:rPr>
          <w:t>https://undocs.org/A/HRC/47/39/Add.1</w:t>
        </w:r>
      </w:hyperlink>
      <w:r w:rsidRPr="008E2C04">
        <w:rPr>
          <w:rFonts w:cs="Open Sans"/>
        </w:rPr>
        <w:t>&gt;</w:t>
      </w:r>
      <w:r w:rsidR="004B43E5" w:rsidRPr="008E2C04">
        <w:rPr>
          <w:rFonts w:cs="Open Sans"/>
        </w:rPr>
        <w:t>.</w:t>
      </w:r>
    </w:p>
  </w:endnote>
  <w:endnote w:id="138">
    <w:p w14:paraId="25DA4DE9" w14:textId="72532011"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Responsible Investment Association Australasia, </w:t>
      </w:r>
      <w:r w:rsidRPr="008E2C04">
        <w:rPr>
          <w:rStyle w:val="Enfasicorsivo"/>
        </w:rPr>
        <w:t>Responsible Investment Benchmark Report 2020 Australia</w:t>
      </w:r>
      <w:r w:rsidRPr="008E2C04">
        <w:rPr>
          <w:rFonts w:cs="Open Sans"/>
        </w:rPr>
        <w:t xml:space="preserve"> (Report, 2020) 18 </w:t>
      </w:r>
      <w:r w:rsidR="0081343B" w:rsidRPr="008E2C04">
        <w:rPr>
          <w:rFonts w:cs="Open Sans"/>
        </w:rPr>
        <w:t>&lt;</w:t>
      </w:r>
      <w:hyperlink r:id="rId116" w:history="1">
        <w:r w:rsidR="0081343B" w:rsidRPr="008E2C04">
          <w:rPr>
            <w:rStyle w:val="Collegamentoipertestuale"/>
            <w:rFonts w:cs="Open Sans"/>
          </w:rPr>
          <w:t>https://responsibleinvestment.org/wp-content/uploads/2020/10/RIAA-RI-Benchmark-Report-Australia-2020.pdf</w:t>
        </w:r>
      </w:hyperlink>
      <w:r w:rsidR="0081343B" w:rsidRPr="008E2C04">
        <w:rPr>
          <w:rFonts w:cs="Open Sans"/>
        </w:rPr>
        <w:t>&gt;</w:t>
      </w:r>
      <w:r w:rsidR="004B43E5" w:rsidRPr="008E2C04">
        <w:rPr>
          <w:rFonts w:cs="Open Sans"/>
        </w:rPr>
        <w:t>.</w:t>
      </w:r>
    </w:p>
  </w:endnote>
  <w:endnote w:id="139">
    <w:p w14:paraId="66DFC617" w14:textId="7A0219DE"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Casey O’Connor and Sarah Labowitz, </w:t>
      </w:r>
      <w:r w:rsidR="56053BEE" w:rsidRPr="008E2C04">
        <w:rPr>
          <w:rFonts w:cs="Open Sans"/>
        </w:rPr>
        <w:t>’Measuring</w:t>
      </w:r>
      <w:r w:rsidRPr="008E2C04">
        <w:rPr>
          <w:rFonts w:cs="Open Sans"/>
        </w:rPr>
        <w:t xml:space="preserve"> Human Rights Performance for Investors</w:t>
      </w:r>
      <w:r w:rsidR="1141D730" w:rsidRPr="008E2C04">
        <w:rPr>
          <w:rFonts w:cs="Open Sans"/>
        </w:rPr>
        <w:t>,‘</w:t>
      </w:r>
      <w:r w:rsidRPr="008E2C04">
        <w:rPr>
          <w:rFonts w:cs="Open Sans"/>
        </w:rPr>
        <w:t xml:space="preserve"> </w:t>
      </w:r>
      <w:r w:rsidRPr="008E2C04">
        <w:rPr>
          <w:rStyle w:val="Enfasicorsivo"/>
        </w:rPr>
        <w:t>NYU Stern Center for Business and Human Rights</w:t>
      </w:r>
      <w:r w:rsidRPr="008E2C04">
        <w:rPr>
          <w:rFonts w:cs="Open Sans"/>
        </w:rPr>
        <w:t xml:space="preserve"> (</w:t>
      </w:r>
      <w:r w:rsidR="1141D730" w:rsidRPr="008E2C04">
        <w:rPr>
          <w:rFonts w:cs="Open Sans"/>
        </w:rPr>
        <w:t xml:space="preserve">Report, </w:t>
      </w:r>
      <w:r w:rsidRPr="008E2C04">
        <w:rPr>
          <w:rFonts w:cs="Open Sans"/>
        </w:rPr>
        <w:t xml:space="preserve">March 2017) 8 </w:t>
      </w:r>
      <w:r w:rsidR="16DA148B" w:rsidRPr="008E2C04">
        <w:rPr>
          <w:rFonts w:cs="Open Sans"/>
        </w:rPr>
        <w:t>&lt;</w:t>
      </w:r>
      <w:hyperlink r:id="rId117" w:history="1">
        <w:r w:rsidRPr="008E2C04">
          <w:rPr>
            <w:rStyle w:val="Collegamentoipertestuale"/>
          </w:rPr>
          <w:t>https://static1.squarespace.com/static/547df270e4b0ba184dfc490e/t/58cad912e58c6274180b58b6/1489688854754/Metrics-Report-final-1.pdf</w:t>
        </w:r>
      </w:hyperlink>
      <w:r w:rsidR="16DA148B" w:rsidRPr="008E2C04">
        <w:rPr>
          <w:rFonts w:cs="Open Sans"/>
        </w:rPr>
        <w:t>&gt;</w:t>
      </w:r>
      <w:r w:rsidR="00737E3C" w:rsidRPr="008E2C04">
        <w:rPr>
          <w:rFonts w:cs="Open Sans"/>
        </w:rPr>
        <w:t>;</w:t>
      </w:r>
      <w:r w:rsidRPr="008E2C04">
        <w:rPr>
          <w:rFonts w:cs="Open Sans"/>
        </w:rPr>
        <w:t xml:space="preserve"> Australian Human Rights Commission and Ernst &amp; Young, </w:t>
      </w:r>
      <w:r w:rsidRPr="008E2C04">
        <w:rPr>
          <w:rStyle w:val="Enfasicorsivo"/>
        </w:rPr>
        <w:t>Human Rights in Investment: The value of considering human rights in ESG due diligence</w:t>
      </w:r>
      <w:r w:rsidRPr="008E2C04">
        <w:rPr>
          <w:rFonts w:cs="Open Sans"/>
          <w:i/>
        </w:rPr>
        <w:t xml:space="preserve"> </w:t>
      </w:r>
      <w:r w:rsidRPr="008E2C04">
        <w:rPr>
          <w:rFonts w:cs="Open Sans"/>
          <w:lang w:val="en-US"/>
        </w:rPr>
        <w:t>(Report, April 2017) 10</w:t>
      </w:r>
      <w:r w:rsidR="004B43E5" w:rsidRPr="008E2C04">
        <w:rPr>
          <w:rFonts w:cs="Open Sans"/>
          <w:lang w:val="en-US"/>
        </w:rPr>
        <w:t>.</w:t>
      </w:r>
    </w:p>
  </w:endnote>
  <w:endnote w:id="140">
    <w:p w14:paraId="31BF5026" w14:textId="47546B05" w:rsidR="00F83229" w:rsidRPr="008E2C04" w:rsidRDefault="00F83229" w:rsidP="002B7337">
      <w:pPr>
        <w:pStyle w:val="Testonotadichiusura"/>
      </w:pPr>
      <w:r w:rsidRPr="008E2C04">
        <w:rPr>
          <w:rStyle w:val="Rimandonotadichiusura"/>
          <w:rFonts w:cs="Open Sans"/>
        </w:rPr>
        <w:endnoteRef/>
      </w:r>
      <w:r w:rsidRPr="008E2C04">
        <w:t xml:space="preserve"> </w:t>
      </w:r>
      <w:r w:rsidR="00DB440D" w:rsidRPr="008E2C04">
        <w:tab/>
      </w:r>
      <w:r w:rsidRPr="008E2C04">
        <w:t xml:space="preserve">Linda Zeilina and Julian Toth, </w:t>
      </w:r>
      <w:r w:rsidRPr="008E2C04">
        <w:rPr>
          <w:rStyle w:val="Enfasicorsivo"/>
        </w:rPr>
        <w:t>Amplifying the “S” in ESG: Investor Myth Buster</w:t>
      </w:r>
      <w:r w:rsidRPr="008E2C04">
        <w:t xml:space="preserve"> (Report, 27 May 2021) 6, 11,12, 27-29 &lt;</w:t>
      </w:r>
      <w:hyperlink r:id="rId118" w:history="1">
        <w:r w:rsidRPr="008E2C04">
          <w:rPr>
            <w:rStyle w:val="Collegamentoipertestuale"/>
            <w:rFonts w:cs="Open Sans"/>
          </w:rPr>
          <w:t>https://www.whitecase.com/sites/default/files/2021-06/amplifying-s-esg-investor-myth-buster-final.pdf</w:t>
        </w:r>
      </w:hyperlink>
      <w:r w:rsidRPr="008E2C04">
        <w:t>&gt;</w:t>
      </w:r>
      <w:r w:rsidR="004B43E5" w:rsidRPr="008E2C04">
        <w:t>.</w:t>
      </w:r>
    </w:p>
  </w:endnote>
  <w:endnote w:id="141">
    <w:p w14:paraId="2ED55A19" w14:textId="7C8BC899" w:rsidR="00F83229" w:rsidRPr="008E2C04" w:rsidRDefault="00F83229" w:rsidP="00DB440D">
      <w:pPr>
        <w:pStyle w:val="Testonotadichiusura"/>
      </w:pPr>
      <w:r w:rsidRPr="008E2C04">
        <w:rPr>
          <w:rStyle w:val="Rimandonotadichiusura"/>
          <w:rFonts w:cs="Open Sans"/>
        </w:rPr>
        <w:endnoteRef/>
      </w:r>
      <w:r w:rsidRPr="008E2C04">
        <w:rPr>
          <w:b/>
          <w:bCs/>
        </w:rPr>
        <w:t xml:space="preserve"> </w:t>
      </w:r>
      <w:r w:rsidR="00DB440D" w:rsidRPr="008E2C04">
        <w:rPr>
          <w:b/>
          <w:bCs/>
        </w:rPr>
        <w:tab/>
      </w:r>
      <w:r w:rsidRPr="008E2C04">
        <w:t>John</w:t>
      </w:r>
      <w:r w:rsidRPr="008E2C04">
        <w:rPr>
          <w:b/>
          <w:bCs/>
        </w:rPr>
        <w:t xml:space="preserve"> </w:t>
      </w:r>
      <w:r w:rsidRPr="008E2C04">
        <w:t xml:space="preserve">G. Ruggie and Emily K. Middleton, </w:t>
      </w:r>
      <w:r w:rsidRPr="008E2C04">
        <w:rPr>
          <w:rStyle w:val="Enfasicorsivo"/>
        </w:rPr>
        <w:t>Money, Millennials and Human Rights – Sustaining ‘Sustainable Investing’</w:t>
      </w:r>
      <w:r w:rsidRPr="008E2C04">
        <w:rPr>
          <w:i/>
          <w:iCs/>
        </w:rPr>
        <w:t xml:space="preserve"> </w:t>
      </w:r>
      <w:r w:rsidRPr="008E2C04">
        <w:t>(Working Paper No 69, June 2018)</w:t>
      </w:r>
      <w:r w:rsidRPr="008E2C04">
        <w:rPr>
          <w:lang w:val="en-US"/>
        </w:rPr>
        <w:t xml:space="preserve"> 4-6 &lt;</w:t>
      </w:r>
      <w:hyperlink r:id="rId119" w:history="1">
        <w:r w:rsidRPr="008E2C04">
          <w:rPr>
            <w:rStyle w:val="Collegamentoipertestuale"/>
            <w:rFonts w:cs="Open Sans"/>
            <w:lang w:val="en-US"/>
          </w:rPr>
          <w:t>https://www.hks.harvard.edu/sites/default/files/centers/mrcbg/working.papers/CRI69_FINAL.pdf</w:t>
        </w:r>
      </w:hyperlink>
      <w:r w:rsidRPr="008E2C04">
        <w:rPr>
          <w:lang w:val="en-US"/>
        </w:rPr>
        <w:t>&gt;</w:t>
      </w:r>
      <w:r w:rsidRPr="008E2C04">
        <w:t xml:space="preserve">; Casey O’Connor and Sarah Labowitz, Measuring Human Rights Performance for Investors, </w:t>
      </w:r>
      <w:r w:rsidRPr="008E2C04">
        <w:rPr>
          <w:rStyle w:val="Enfasicorsivo"/>
        </w:rPr>
        <w:t>NYU Stern Center for Business and Human Rights</w:t>
      </w:r>
      <w:r w:rsidRPr="008E2C04">
        <w:t xml:space="preserve"> (March 2017) 2, 20-25 </w:t>
      </w:r>
      <w:r w:rsidR="004B43E5" w:rsidRPr="008E2C04">
        <w:t>&lt;</w:t>
      </w:r>
      <w:hyperlink r:id="rId120" w:history="1">
        <w:r w:rsidR="004B43E5" w:rsidRPr="008E2C04">
          <w:rPr>
            <w:rStyle w:val="Collegamentoipertestuale"/>
            <w:rFonts w:cs="Open Sans"/>
          </w:rPr>
          <w:t>https://static1.squarespace.com/static/547df270e4b0ba184dfc490e/t/58cad912e58c6274180b58b6/1489688854754/Metrics-Report-final-1.pdf</w:t>
        </w:r>
      </w:hyperlink>
      <w:r w:rsidR="004B43E5" w:rsidRPr="008E2C04">
        <w:t>&gt;.</w:t>
      </w:r>
    </w:p>
  </w:endnote>
  <w:endnote w:id="142">
    <w:p w14:paraId="49EE39FD" w14:textId="57BBD71D"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00DB440D" w:rsidRPr="008E2C04">
        <w:rPr>
          <w:rFonts w:cs="Open Sans"/>
        </w:rPr>
        <w:t xml:space="preserve"> </w:t>
      </w:r>
      <w:r w:rsidR="00DB440D" w:rsidRPr="008E2C04">
        <w:rPr>
          <w:rFonts w:cs="Open Sans"/>
        </w:rPr>
        <w:tab/>
      </w:r>
      <w:r w:rsidRPr="008E2C04">
        <w:rPr>
          <w:rFonts w:cs="Open Sans"/>
        </w:rPr>
        <w:t xml:space="preserve">Principles for Responsible Investment, </w:t>
      </w:r>
      <w:r w:rsidRPr="008E2C04">
        <w:rPr>
          <w:rStyle w:val="Enfasicorsivo"/>
        </w:rPr>
        <w:t>Why and How Investors Should Act on Human Rights</w:t>
      </w:r>
      <w:r w:rsidRPr="008E2C04">
        <w:rPr>
          <w:rFonts w:cs="Open Sans"/>
        </w:rPr>
        <w:t xml:space="preserve"> (Report, 22 October 2020) </w:t>
      </w:r>
      <w:r w:rsidRPr="008E2C04">
        <w:rPr>
          <w:rFonts w:cs="Open Sans"/>
          <w:lang w:val="en-US"/>
        </w:rPr>
        <w:t>6</w:t>
      </w:r>
      <w:r w:rsidR="00DD3336" w:rsidRPr="008E2C04">
        <w:rPr>
          <w:rFonts w:cs="Open Sans"/>
          <w:lang w:val="en-US"/>
        </w:rPr>
        <w:t>.</w:t>
      </w:r>
    </w:p>
  </w:endnote>
  <w:endnote w:id="143">
    <w:p w14:paraId="59824462" w14:textId="0BDBD739"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BlackRock, </w:t>
      </w:r>
      <w:r w:rsidRPr="008E2C04">
        <w:rPr>
          <w:rStyle w:val="Enfasicorsivo"/>
        </w:rPr>
        <w:t>Our approach to engagement with companies on their human rights impact</w:t>
      </w:r>
      <w:r w:rsidRPr="008E2C04">
        <w:rPr>
          <w:rFonts w:cs="Open Sans"/>
          <w:i/>
          <w:iCs/>
        </w:rPr>
        <w:t xml:space="preserve"> </w:t>
      </w:r>
      <w:r w:rsidRPr="008E2C04">
        <w:rPr>
          <w:rFonts w:cs="Open Sans"/>
        </w:rPr>
        <w:t>(Commentary, March 2021) 3 &lt;</w:t>
      </w:r>
      <w:hyperlink r:id="rId121" w:history="1">
        <w:r w:rsidRPr="008E2C04">
          <w:rPr>
            <w:rStyle w:val="Collegamentoipertestuale"/>
            <w:rFonts w:cs="Open Sans"/>
          </w:rPr>
          <w:t>https://www.blackrock.com/corporate/literature/publication/blk-commentary-engagement-on-human-rights.pdf</w:t>
        </w:r>
      </w:hyperlink>
      <w:r w:rsidRPr="008E2C04">
        <w:rPr>
          <w:rFonts w:cs="Open Sans"/>
        </w:rPr>
        <w:t xml:space="preserve">&gt;. However, BlackRock’s approach still prioritises </w:t>
      </w:r>
      <w:r w:rsidRPr="008E2C04">
        <w:rPr>
          <w:rStyle w:val="Enfasicorsivo"/>
        </w:rPr>
        <w:t>material</w:t>
      </w:r>
      <w:r w:rsidRPr="008E2C04">
        <w:rPr>
          <w:rFonts w:cs="Open Sans"/>
        </w:rPr>
        <w:t xml:space="preserve"> human rights </w:t>
      </w:r>
      <w:r w:rsidRPr="008E2C04">
        <w:rPr>
          <w:rStyle w:val="Enfasicorsivo"/>
        </w:rPr>
        <w:t>risks to business</w:t>
      </w:r>
      <w:r w:rsidRPr="008E2C04">
        <w:rPr>
          <w:rFonts w:cs="Open Sans"/>
        </w:rPr>
        <w:t xml:space="preserve">, rather than prioritising </w:t>
      </w:r>
      <w:r w:rsidRPr="008E2C04">
        <w:rPr>
          <w:rStyle w:val="Enfasicorsivo"/>
        </w:rPr>
        <w:t>risks to people</w:t>
      </w:r>
      <w:r w:rsidRPr="008E2C04">
        <w:rPr>
          <w:rFonts w:cs="Open Sans"/>
        </w:rPr>
        <w:t xml:space="preserve"> in line with the UNGPs, see discussion in </w:t>
      </w:r>
      <w:r w:rsidRPr="008E2C04">
        <w:rPr>
          <w:rFonts w:eastAsia="Times New Roman" w:cs="Open Sans"/>
          <w:shd w:val="clear" w:color="auto" w:fill="FFFFFF"/>
        </w:rPr>
        <w:t>Malcolm Rogge, ‘</w:t>
      </w:r>
      <w:r w:rsidRPr="008E2C04">
        <w:rPr>
          <w:rFonts w:cs="Open Sans"/>
        </w:rPr>
        <w:t xml:space="preserve">What BlackRock Gets Right in its Newly Minted Human Rights Engagement Policy’ </w:t>
      </w:r>
      <w:r w:rsidRPr="008E2C04">
        <w:rPr>
          <w:rStyle w:val="Enfasicorsivo"/>
        </w:rPr>
        <w:t>Harvard Law School Forum on Corporate Governance</w:t>
      </w:r>
      <w:r w:rsidR="000F4FB0" w:rsidRPr="008E2C04">
        <w:rPr>
          <w:rFonts w:eastAsia="Times New Roman" w:cs="Open Sans"/>
          <w:i/>
          <w:iCs/>
          <w:shd w:val="clear" w:color="auto" w:fill="FFFFFF"/>
        </w:rPr>
        <w:t xml:space="preserve"> </w:t>
      </w:r>
      <w:r w:rsidR="000F4FB0" w:rsidRPr="008E2C04">
        <w:rPr>
          <w:rFonts w:cs="Open Sans"/>
        </w:rPr>
        <w:t>(2021)</w:t>
      </w:r>
      <w:r w:rsidR="00DB440D" w:rsidRPr="008E2C04">
        <w:rPr>
          <w:rFonts w:cs="Open Sans"/>
        </w:rPr>
        <w:t xml:space="preserve"> </w:t>
      </w:r>
      <w:r w:rsidRPr="008E2C04">
        <w:rPr>
          <w:rFonts w:cs="Open Sans"/>
        </w:rPr>
        <w:t>&lt;</w:t>
      </w:r>
      <w:hyperlink r:id="rId122" w:history="1">
        <w:r w:rsidRPr="008E2C04">
          <w:rPr>
            <w:rStyle w:val="Collegamentoipertestuale"/>
            <w:rFonts w:cs="Open Sans"/>
          </w:rPr>
          <w:t>https://papers.ssrn.com/sol3/papers.cfm?abstract_id=3833467</w:t>
        </w:r>
      </w:hyperlink>
      <w:r w:rsidRPr="008E2C04">
        <w:rPr>
          <w:rFonts w:cs="Open Sans"/>
        </w:rPr>
        <w:t>&gt;</w:t>
      </w:r>
      <w:r w:rsidR="000C2025" w:rsidRPr="008E2C04">
        <w:rPr>
          <w:rFonts w:cs="Open Sans"/>
        </w:rPr>
        <w:t>.</w:t>
      </w:r>
    </w:p>
  </w:endnote>
  <w:endnote w:id="144">
    <w:p w14:paraId="75864C20" w14:textId="2814FEAA"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See</w:t>
      </w:r>
      <w:bookmarkStart w:id="88" w:name="_Hlk82103404"/>
      <w:r w:rsidRPr="008E2C04" w:rsidDel="00024713">
        <w:rPr>
          <w:rFonts w:cs="Open Sans"/>
        </w:rPr>
        <w:t xml:space="preserve"> </w:t>
      </w:r>
      <w:r w:rsidRPr="008E2C04">
        <w:rPr>
          <w:rFonts w:cs="Open Sans"/>
        </w:rPr>
        <w:t xml:space="preserve">‘Investors with $5.8 Trillion Exhort Companies Scoring Zero on the CHRB to Know and Show their Human Rights Risks’ </w:t>
      </w:r>
      <w:r w:rsidR="00024713" w:rsidRPr="008E2C04">
        <w:rPr>
          <w:rStyle w:val="Enfasicorsivo"/>
        </w:rPr>
        <w:t>Investor Alliance for Human Rights</w:t>
      </w:r>
      <w:r w:rsidR="00024713" w:rsidRPr="008E2C04">
        <w:rPr>
          <w:rFonts w:cs="Open Sans"/>
        </w:rPr>
        <w:t xml:space="preserve">, </w:t>
      </w:r>
      <w:r w:rsidRPr="008E2C04">
        <w:rPr>
          <w:rFonts w:cs="Open Sans"/>
        </w:rPr>
        <w:t>(Media Release, 10 May 2021) &lt;</w:t>
      </w:r>
      <w:hyperlink r:id="rId123" w:history="1">
        <w:r w:rsidRPr="008E2C04">
          <w:rPr>
            <w:rStyle w:val="Collegamentoipertestuale"/>
            <w:rFonts w:cs="Open Sans"/>
          </w:rPr>
          <w:t>https://investorsforhumanrights.org/news/investors-58-trillion-exhort-companies-scoring-zeron-chrb-know-and-show-their-human-rights</w:t>
        </w:r>
      </w:hyperlink>
      <w:r w:rsidRPr="008E2C04">
        <w:rPr>
          <w:rFonts w:cs="Open Sans"/>
        </w:rPr>
        <w:t>&gt;</w:t>
      </w:r>
      <w:r w:rsidR="000F4FB0" w:rsidRPr="008E2C04">
        <w:rPr>
          <w:rFonts w:cs="Open Sans"/>
        </w:rPr>
        <w:t>;</w:t>
      </w:r>
      <w:r w:rsidRPr="008E2C04" w:rsidDel="000F4FB0">
        <w:rPr>
          <w:rFonts w:cs="Open Sans"/>
        </w:rPr>
        <w:t xml:space="preserve"> </w:t>
      </w:r>
      <w:r w:rsidRPr="008E2C04">
        <w:rPr>
          <w:rFonts w:cs="Open Sans"/>
        </w:rPr>
        <w:t>‘Investors with US $5 trillion call on governments to institute mandatory human rights due diligence measures for companies’</w:t>
      </w:r>
      <w:r w:rsidR="00024713" w:rsidRPr="008E2C04">
        <w:rPr>
          <w:rFonts w:cs="Open Sans"/>
        </w:rPr>
        <w:t xml:space="preserve"> </w:t>
      </w:r>
      <w:r w:rsidR="00024713" w:rsidRPr="008E2C04">
        <w:rPr>
          <w:rStyle w:val="Enfasicorsivo"/>
        </w:rPr>
        <w:t>Investor Alliance for Human Rights</w:t>
      </w:r>
      <w:r w:rsidRPr="008E2C04">
        <w:rPr>
          <w:rFonts w:cs="Open Sans"/>
        </w:rPr>
        <w:t xml:space="preserve"> (Media Release, 21 April 2020) &lt;</w:t>
      </w:r>
      <w:hyperlink r:id="rId124" w:history="1">
        <w:r w:rsidRPr="008E2C04">
          <w:rPr>
            <w:rStyle w:val="Collegamentoipertestuale"/>
            <w:rFonts w:cs="Open Sans"/>
          </w:rPr>
          <w:t>https://investorsforhumanrights.org/news/investor-case-for-mhrdd</w:t>
        </w:r>
      </w:hyperlink>
      <w:r w:rsidRPr="008E2C04">
        <w:rPr>
          <w:rFonts w:cs="Open Sans"/>
        </w:rPr>
        <w:t>&gt;</w:t>
      </w:r>
      <w:r w:rsidR="002F2DCD" w:rsidRPr="008E2C04">
        <w:rPr>
          <w:rFonts w:cs="Open Sans"/>
        </w:rPr>
        <w:t>.</w:t>
      </w:r>
      <w:bookmarkEnd w:id="88"/>
    </w:p>
  </w:endnote>
  <w:endnote w:id="145">
    <w:p w14:paraId="3C235060" w14:textId="27AAC38E" w:rsidR="00F83229" w:rsidRPr="008E2C04" w:rsidRDefault="00F83229" w:rsidP="00DB440D">
      <w:pPr>
        <w:pStyle w:val="Testonotadichiusura"/>
        <w:rPr>
          <w:rFonts w:eastAsiaTheme="minorHAnsi"/>
          <w:lang w:eastAsia="en-US"/>
        </w:rPr>
      </w:pPr>
      <w:r w:rsidRPr="008E2C04">
        <w:rPr>
          <w:rStyle w:val="Rimandonotadichiusura"/>
          <w:rFonts w:cs="Open Sans"/>
        </w:rPr>
        <w:endnoteRef/>
      </w:r>
      <w:r w:rsidRPr="008E2C04">
        <w:t xml:space="preserve"> </w:t>
      </w:r>
      <w:r w:rsidR="00DB440D" w:rsidRPr="008E2C04">
        <w:tab/>
      </w:r>
      <w:r w:rsidRPr="008E2C04">
        <w:t xml:space="preserve">‘Get involved’, </w:t>
      </w:r>
      <w:r w:rsidRPr="008E2C04">
        <w:rPr>
          <w:rStyle w:val="Enfasicorsivo"/>
        </w:rPr>
        <w:t>Investors Against Slavery and Trafficking Asia-Pacific</w:t>
      </w:r>
      <w:r w:rsidRPr="008E2C04">
        <w:rPr>
          <w:i/>
          <w:iCs/>
        </w:rPr>
        <w:t xml:space="preserve"> </w:t>
      </w:r>
      <w:r w:rsidRPr="008E2C04">
        <w:t>(Web Page) &lt;</w:t>
      </w:r>
      <w:hyperlink r:id="rId125" w:history="1">
        <w:r w:rsidRPr="008E2C04">
          <w:rPr>
            <w:rStyle w:val="Collegamentoipertestuale"/>
          </w:rPr>
          <w:t>http://iast.fastinitiative.org/?page_id=291</w:t>
        </w:r>
      </w:hyperlink>
      <w:r w:rsidRPr="008E2C04">
        <w:t>&gt;</w:t>
      </w:r>
      <w:r w:rsidR="002F2DCD" w:rsidRPr="008E2C04">
        <w:t>.</w:t>
      </w:r>
    </w:p>
  </w:endnote>
  <w:endnote w:id="146">
    <w:p w14:paraId="7826C876" w14:textId="79AC2EA2"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For example, the Responsible Investment Association of Australasia has established a First Nations Peoples’ Rights Working Group. Nick Toscano, ‘$14 trillion investor coalition puts Australia’s miners on notice over Indigenous rights’, </w:t>
      </w:r>
      <w:r w:rsidRPr="008E2C04">
        <w:rPr>
          <w:rStyle w:val="Enfasicorsivo"/>
        </w:rPr>
        <w:t>The Sydney Morning Herald</w:t>
      </w:r>
      <w:r w:rsidRPr="008E2C04">
        <w:rPr>
          <w:rFonts w:cs="Open Sans"/>
          <w:i/>
          <w:iCs/>
        </w:rPr>
        <w:t xml:space="preserve"> </w:t>
      </w:r>
      <w:r w:rsidRPr="008E2C04">
        <w:rPr>
          <w:rFonts w:cs="Open Sans"/>
        </w:rPr>
        <w:t>(online, 29</w:t>
      </w:r>
      <w:r w:rsidR="00DD3336" w:rsidRPr="008E2C04">
        <w:rPr>
          <w:rFonts w:cs="Open Sans"/>
        </w:rPr>
        <w:t> </w:t>
      </w:r>
      <w:r w:rsidRPr="008E2C04">
        <w:rPr>
          <w:rFonts w:cs="Open Sans"/>
        </w:rPr>
        <w:t>October 2020) &lt;</w:t>
      </w:r>
      <w:hyperlink r:id="rId126" w:history="1">
        <w:r w:rsidRPr="008E2C04">
          <w:rPr>
            <w:rStyle w:val="Collegamentoipertestuale"/>
            <w:rFonts w:cs="Open Sans"/>
          </w:rPr>
          <w:t>https://www.smh.com.au/business/companies/14-trillion-investor-coalition-puts-australia-s-miners-on-notice-over-indigenous-rights-20201028-p569fe.html</w:t>
        </w:r>
      </w:hyperlink>
      <w:r w:rsidRPr="008E2C04">
        <w:rPr>
          <w:rFonts w:cs="Open Sans"/>
        </w:rPr>
        <w:t>&gt;</w:t>
      </w:r>
      <w:r w:rsidR="002F2DCD" w:rsidRPr="008E2C04">
        <w:rPr>
          <w:rFonts w:cs="Open Sans"/>
        </w:rPr>
        <w:t>.</w:t>
      </w:r>
    </w:p>
  </w:endnote>
  <w:endnote w:id="147">
    <w:p w14:paraId="3A7A0406" w14:textId="1CCB8906"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Quentin Digby,</w:t>
      </w:r>
      <w:r w:rsidR="00DB440D" w:rsidRPr="008E2C04">
        <w:rPr>
          <w:rFonts w:cs="Open Sans"/>
        </w:rPr>
        <w:t xml:space="preserve"> </w:t>
      </w:r>
      <w:r w:rsidRPr="008E2C04">
        <w:rPr>
          <w:rFonts w:cs="Open Sans"/>
        </w:rPr>
        <w:t>Timothy Stutt</w:t>
      </w:r>
      <w:r w:rsidR="00DB440D" w:rsidRPr="008E2C04">
        <w:rPr>
          <w:rFonts w:cs="Open Sans"/>
        </w:rPr>
        <w:t xml:space="preserve"> </w:t>
      </w:r>
      <w:r w:rsidRPr="008E2C04">
        <w:rPr>
          <w:rFonts w:cs="Open Sans"/>
        </w:rPr>
        <w:t>and</w:t>
      </w:r>
      <w:r w:rsidR="00DB440D" w:rsidRPr="008E2C04">
        <w:rPr>
          <w:rFonts w:cs="Open Sans"/>
        </w:rPr>
        <w:t xml:space="preserve"> </w:t>
      </w:r>
      <w:r w:rsidRPr="008E2C04">
        <w:rPr>
          <w:rFonts w:cs="Open Sans"/>
        </w:rPr>
        <w:t xml:space="preserve">Barry Wang, ‘The Shareholder Rights and Activism Review: Australia’, </w:t>
      </w:r>
      <w:r w:rsidRPr="008E2C04">
        <w:rPr>
          <w:rStyle w:val="Enfasicorsivo"/>
        </w:rPr>
        <w:t>Herbert Smith Freehills LLP</w:t>
      </w:r>
      <w:r w:rsidRPr="008E2C04">
        <w:rPr>
          <w:rFonts w:cs="Open Sans"/>
        </w:rPr>
        <w:t xml:space="preserve"> (Article, 14 October 2020) &lt;</w:t>
      </w:r>
      <w:hyperlink r:id="rId127" w:history="1">
        <w:r w:rsidRPr="008E2C04">
          <w:rPr>
            <w:rStyle w:val="Collegamentoipertestuale"/>
            <w:rFonts w:cs="Open Sans"/>
          </w:rPr>
          <w:t>https://thelawreviews.co.uk/title/the-shareholder-rights-and-activism-review/australia</w:t>
        </w:r>
      </w:hyperlink>
      <w:r w:rsidRPr="008E2C04">
        <w:rPr>
          <w:rFonts w:cs="Open Sans"/>
        </w:rPr>
        <w:t xml:space="preserve">&gt;; Bhkati Mirchandani, ‘What you Need To Know About the 2021 Proxy Season’, </w:t>
      </w:r>
      <w:r w:rsidRPr="008E2C04">
        <w:rPr>
          <w:rFonts w:cs="Open Sans"/>
          <w:i/>
          <w:iCs/>
        </w:rPr>
        <w:t>Forbes</w:t>
      </w:r>
      <w:r w:rsidRPr="008E2C04">
        <w:rPr>
          <w:rFonts w:cs="Open Sans"/>
        </w:rPr>
        <w:t xml:space="preserve"> (Article, 28 June 2021) &lt;</w:t>
      </w:r>
      <w:hyperlink r:id="rId128" w:history="1">
        <w:r w:rsidRPr="008E2C04">
          <w:rPr>
            <w:rStyle w:val="Collegamentoipertestuale"/>
            <w:rFonts w:cs="Open Sans"/>
          </w:rPr>
          <w:t>https://www.forbes.com/sites/bhaktimirchandani/2021/06/28/what-you-need-to-know-about-the-2021-proxy-season/?sh=9739b1e7f5e1</w:t>
        </w:r>
      </w:hyperlink>
      <w:r w:rsidRPr="008E2C04">
        <w:rPr>
          <w:rFonts w:cs="Open Sans"/>
        </w:rPr>
        <w:t>&gt;</w:t>
      </w:r>
      <w:r w:rsidR="002F2DCD" w:rsidRPr="008E2C04">
        <w:rPr>
          <w:rFonts w:cs="Open Sans"/>
        </w:rPr>
        <w:t>.</w:t>
      </w:r>
    </w:p>
  </w:endnote>
  <w:endnote w:id="148">
    <w:p w14:paraId="2D9072B5" w14:textId="782AB95E" w:rsidR="0035001F" w:rsidRPr="008E2C04" w:rsidRDefault="0035001F" w:rsidP="0035001F">
      <w:pPr>
        <w:pStyle w:val="Testonotadichiusura"/>
        <w:rPr>
          <w:rFonts w:cs="Open Sans"/>
        </w:rPr>
      </w:pPr>
      <w:r w:rsidRPr="008E2C04">
        <w:rPr>
          <w:rStyle w:val="Rimandonotadichiusura"/>
          <w:rFonts w:cs="Open Sans"/>
        </w:rPr>
        <w:endnoteRef/>
      </w:r>
      <w:r w:rsidRPr="008E2C04">
        <w:rPr>
          <w:rFonts w:cs="Open Sans"/>
        </w:rPr>
        <w:t xml:space="preserve"> </w:t>
      </w:r>
      <w:r w:rsidR="00DB440D" w:rsidRPr="008E2C04">
        <w:rPr>
          <w:rFonts w:cs="Open Sans"/>
        </w:rPr>
        <w:tab/>
      </w:r>
      <w:r w:rsidRPr="008E2C04">
        <w:rPr>
          <w:rFonts w:cs="Open Sans"/>
        </w:rPr>
        <w:t xml:space="preserve">Nick Toscano, </w:t>
      </w:r>
      <w:r w:rsidR="007E1324" w:rsidRPr="008E2C04">
        <w:rPr>
          <w:rFonts w:cs="Open Sans"/>
        </w:rPr>
        <w:t>‘</w:t>
      </w:r>
      <w:r w:rsidRPr="008E2C04">
        <w:rPr>
          <w:rFonts w:cs="Open Sans"/>
        </w:rPr>
        <w:t>Investors to turn up heat on Australia’s biggest emitters</w:t>
      </w:r>
      <w:r w:rsidR="007E1324" w:rsidRPr="008E2C04">
        <w:rPr>
          <w:rFonts w:cs="Open Sans"/>
        </w:rPr>
        <w:t>’</w:t>
      </w:r>
      <w:r w:rsidRPr="008E2C04">
        <w:rPr>
          <w:rFonts w:cs="Open Sans"/>
        </w:rPr>
        <w:t xml:space="preserve">, </w:t>
      </w:r>
      <w:r w:rsidRPr="008E2C04">
        <w:rPr>
          <w:rStyle w:val="Enfasicorsivo"/>
        </w:rPr>
        <w:t>The Sydney Morning Herald</w:t>
      </w:r>
      <w:r w:rsidRPr="008E2C04">
        <w:rPr>
          <w:rFonts w:cs="Open Sans"/>
          <w:i/>
          <w:iCs/>
        </w:rPr>
        <w:t xml:space="preserve"> </w:t>
      </w:r>
      <w:r w:rsidRPr="008E2C04">
        <w:rPr>
          <w:rFonts w:cs="Open Sans"/>
        </w:rPr>
        <w:t>(</w:t>
      </w:r>
      <w:r w:rsidR="007E1324" w:rsidRPr="008E2C04">
        <w:rPr>
          <w:rFonts w:cs="Open Sans"/>
        </w:rPr>
        <w:t>Article</w:t>
      </w:r>
      <w:r w:rsidRPr="008E2C04">
        <w:rPr>
          <w:rFonts w:cs="Open Sans"/>
        </w:rPr>
        <w:t xml:space="preserve">, 22 March 2021) </w:t>
      </w:r>
      <w:r w:rsidR="007E1324" w:rsidRPr="008E2C04">
        <w:rPr>
          <w:rFonts w:cs="Open Sans"/>
        </w:rPr>
        <w:t>&lt;</w:t>
      </w:r>
      <w:hyperlink r:id="rId129" w:history="1">
        <w:r w:rsidR="007E1324" w:rsidRPr="008E2C04">
          <w:rPr>
            <w:rStyle w:val="Collegamentoipertestuale"/>
            <w:rFonts w:cs="Open Sans"/>
          </w:rPr>
          <w:t>https://www.smh.com.au/business/companies/investors-to-turn-up-heat-on-australia-s-biggest-emitters-20210322-p57cwk.html</w:t>
        </w:r>
      </w:hyperlink>
      <w:r w:rsidR="007E1324" w:rsidRPr="008E2C04">
        <w:t>&gt;</w:t>
      </w:r>
      <w:r w:rsidR="00320CE4" w:rsidRPr="008E2C04">
        <w:t>;</w:t>
      </w:r>
      <w:r w:rsidR="00320CE4" w:rsidRPr="008E2C04">
        <w:rPr>
          <w:rStyle w:val="Collegamentoipertestuale"/>
          <w:rFonts w:cs="Open Sans"/>
        </w:rPr>
        <w:t xml:space="preserve"> </w:t>
      </w:r>
      <w:r w:rsidR="00320CE4" w:rsidRPr="008E2C04">
        <w:rPr>
          <w:rStyle w:val="Collegamentoipertestuale"/>
          <w:rFonts w:cs="Open Sans"/>
          <w:color w:val="auto"/>
        </w:rPr>
        <w:t xml:space="preserve">see </w:t>
      </w:r>
      <w:r w:rsidR="00D849C5" w:rsidRPr="008E2C04">
        <w:rPr>
          <w:rStyle w:val="Collegamentoipertestuale"/>
          <w:rFonts w:cs="Open Sans"/>
          <w:color w:val="auto"/>
        </w:rPr>
        <w:t xml:space="preserve">Australian </w:t>
      </w:r>
      <w:r w:rsidR="00910118" w:rsidRPr="008E2C04">
        <w:rPr>
          <w:rStyle w:val="Collegamentoipertestuale"/>
          <w:rFonts w:cs="Open Sans"/>
          <w:color w:val="auto"/>
        </w:rPr>
        <w:t>i</w:t>
      </w:r>
      <w:r w:rsidR="00D849C5" w:rsidRPr="008E2C04">
        <w:rPr>
          <w:rStyle w:val="Collegamentoipertestuale"/>
          <w:rFonts w:cs="Open Sans"/>
          <w:color w:val="auto"/>
        </w:rPr>
        <w:t xml:space="preserve">nstitutional </w:t>
      </w:r>
      <w:r w:rsidR="00910118" w:rsidRPr="008E2C04">
        <w:rPr>
          <w:rStyle w:val="Collegamentoipertestuale"/>
          <w:rFonts w:cs="Open Sans"/>
          <w:color w:val="auto"/>
        </w:rPr>
        <w:t>i</w:t>
      </w:r>
      <w:r w:rsidR="00D849C5" w:rsidRPr="008E2C04">
        <w:rPr>
          <w:rStyle w:val="Collegamentoipertestuale"/>
          <w:rFonts w:cs="Open Sans"/>
          <w:color w:val="auto"/>
        </w:rPr>
        <w:t>nvestors involve</w:t>
      </w:r>
      <w:r w:rsidR="00910118" w:rsidRPr="008E2C04">
        <w:rPr>
          <w:rStyle w:val="Collegamentoipertestuale"/>
          <w:rFonts w:cs="Open Sans"/>
          <w:color w:val="auto"/>
        </w:rPr>
        <w:t>ment</w:t>
      </w:r>
      <w:r w:rsidR="00D849C5" w:rsidRPr="008E2C04">
        <w:rPr>
          <w:rStyle w:val="Collegamentoipertestuale"/>
          <w:rFonts w:cs="Open Sans"/>
          <w:color w:val="auto"/>
        </w:rPr>
        <w:t xml:space="preserve"> in</w:t>
      </w:r>
      <w:r w:rsidR="00D955D9" w:rsidRPr="008E2C04">
        <w:rPr>
          <w:rStyle w:val="Collegamentoipertestuale"/>
          <w:rFonts w:cs="Open Sans"/>
          <w:color w:val="auto"/>
        </w:rPr>
        <w:t xml:space="preserve"> initiatives of</w:t>
      </w:r>
      <w:r w:rsidR="00320CE4" w:rsidRPr="008E2C04">
        <w:rPr>
          <w:rStyle w:val="Collegamentoipertestuale"/>
          <w:rFonts w:cs="Open Sans"/>
          <w:color w:val="auto"/>
        </w:rPr>
        <w:t xml:space="preserve"> Climate Action 100+</w:t>
      </w:r>
      <w:r w:rsidR="000236EB" w:rsidRPr="008E2C04">
        <w:rPr>
          <w:rStyle w:val="Collegamentoipertestuale"/>
          <w:rFonts w:cs="Open Sans"/>
          <w:color w:val="auto"/>
        </w:rPr>
        <w:t xml:space="preserve"> at </w:t>
      </w:r>
      <w:r w:rsidR="00052A13" w:rsidRPr="008E2C04">
        <w:t>&lt;</w:t>
      </w:r>
      <w:hyperlink r:id="rId130" w:history="1">
        <w:r w:rsidR="00D955D9" w:rsidRPr="008E2C04">
          <w:rPr>
            <w:rStyle w:val="Collegamentoipertestuale"/>
            <w:rFonts w:cs="Open Sans"/>
          </w:rPr>
          <w:t>https://www.climateaction100.org/</w:t>
        </w:r>
      </w:hyperlink>
      <w:r w:rsidR="00052A13" w:rsidRPr="008E2C04">
        <w:t>&gt;</w:t>
      </w:r>
      <w:r w:rsidR="002F2DCD" w:rsidRPr="008E2C04">
        <w:t>.</w:t>
      </w:r>
    </w:p>
  </w:endnote>
  <w:endnote w:id="149">
    <w:p w14:paraId="2873ACC3" w14:textId="3E6B1325"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2B58E0" w:rsidRPr="008E2C04">
        <w:rPr>
          <w:rFonts w:cs="Open Sans"/>
        </w:rPr>
        <w:tab/>
      </w:r>
      <w:r w:rsidRPr="008E2C04">
        <w:rPr>
          <w:rFonts w:cs="Open Sans"/>
        </w:rPr>
        <w:t xml:space="preserve">Australian Sustainable Finance Initiative, </w:t>
      </w:r>
      <w:r w:rsidRPr="008E2C04">
        <w:rPr>
          <w:rStyle w:val="Enfasicorsivo"/>
        </w:rPr>
        <w:t>Australian Sustainable Finance Roadmap: A plan for aligning Australia’s Financial system with a sustainable, resilient and prosperous future for all Australians</w:t>
      </w:r>
      <w:r w:rsidRPr="008E2C04">
        <w:rPr>
          <w:rFonts w:cs="Open Sans"/>
        </w:rPr>
        <w:t xml:space="preserve"> (Report, 2020) 60 &lt;</w:t>
      </w:r>
      <w:hyperlink r:id="rId131" w:history="1">
        <w:r w:rsidRPr="008E2C04">
          <w:rPr>
            <w:rStyle w:val="Collegamentoipertestuale"/>
            <w:rFonts w:cs="Open Sans"/>
          </w:rPr>
          <w:t>https://static1.squarespace.com/static/5c982bfaa5682794a1f08aa3/t/5fcdb70bfe657040d5b08594/1607317288512/Australian+Sustainable+Finance+Roadmap.pdf</w:t>
        </w:r>
      </w:hyperlink>
      <w:r w:rsidRPr="008E2C04">
        <w:rPr>
          <w:rFonts w:cs="Open Sans"/>
        </w:rPr>
        <w:t>&gt;</w:t>
      </w:r>
      <w:r w:rsidR="00B772A1" w:rsidRPr="008E2C04">
        <w:rPr>
          <w:rFonts w:cs="Open Sans"/>
        </w:rPr>
        <w:t>.</w:t>
      </w:r>
    </w:p>
  </w:endnote>
  <w:endnote w:id="150">
    <w:p w14:paraId="337C6B4F" w14:textId="2CCA4730" w:rsidR="00F83229" w:rsidRPr="008E2C04" w:rsidRDefault="00F83229" w:rsidP="0081343B">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B17FB5" w:rsidRPr="008E2C04">
        <w:rPr>
          <w:rFonts w:cs="Open Sans"/>
        </w:rPr>
        <w:tab/>
      </w:r>
      <w:r w:rsidRPr="008E2C04">
        <w:rPr>
          <w:rFonts w:cs="Open Sans"/>
        </w:rPr>
        <w:t xml:space="preserve">See discussion about the relationships between the UNGPs and the SDGs in </w:t>
      </w:r>
      <w:r w:rsidR="0081343B" w:rsidRPr="008E2C04">
        <w:rPr>
          <w:rFonts w:cs="Open Sans"/>
        </w:rPr>
        <w:t xml:space="preserve">section </w:t>
      </w:r>
      <w:r w:rsidRPr="008E2C04">
        <w:rPr>
          <w:rFonts w:cs="Open Sans"/>
        </w:rPr>
        <w:t>2.4.</w:t>
      </w:r>
      <w:r w:rsidR="0081343B" w:rsidRPr="008E2C04">
        <w:rPr>
          <w:rFonts w:cs="Open Sans"/>
        </w:rPr>
        <w:t xml:space="preserve"> </w:t>
      </w:r>
      <w:r w:rsidRPr="008E2C04">
        <w:rPr>
          <w:rFonts w:cs="Open Sans"/>
        </w:rPr>
        <w:t xml:space="preserve">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rFonts w:cs="Open Sans"/>
          <w:i/>
          <w:iCs/>
        </w:rPr>
        <w:t xml:space="preserve">, </w:t>
      </w:r>
      <w:r w:rsidRPr="008E2C04">
        <w:rPr>
          <w:rFonts w:cs="Open Sans"/>
        </w:rPr>
        <w:t xml:space="preserve">UN Doc A/HRC/47/39/Add.1 (17 June 2021) 13; Marcel Jeucken, Shelagh Whitley, Nathan Fabian, </w:t>
      </w:r>
      <w:r w:rsidRPr="008E2C04">
        <w:rPr>
          <w:rStyle w:val="Enfasicorsivo"/>
        </w:rPr>
        <w:t>Investing with SDG Outcomes: A Five-Part Framework</w:t>
      </w:r>
      <w:r w:rsidRPr="008E2C04">
        <w:rPr>
          <w:rFonts w:cs="Open Sans"/>
        </w:rPr>
        <w:t xml:space="preserve"> (Report, 2020) 17-18 &lt;</w:t>
      </w:r>
      <w:hyperlink r:id="rId132" w:history="1">
        <w:r w:rsidRPr="008E2C04">
          <w:rPr>
            <w:rStyle w:val="Collegamentoipertestuale"/>
            <w:rFonts w:cs="Open Sans"/>
          </w:rPr>
          <w:t>https://www.unpri.org/download?ac=10795</w:t>
        </w:r>
      </w:hyperlink>
      <w:r w:rsidRPr="008E2C04">
        <w:t>&gt;</w:t>
      </w:r>
      <w:r w:rsidR="00F71239" w:rsidRPr="008E2C04">
        <w:t>.</w:t>
      </w:r>
    </w:p>
  </w:endnote>
  <w:endnote w:id="151">
    <w:p w14:paraId="5B8FB838" w14:textId="571A8191" w:rsidR="00F83229" w:rsidRPr="008E2C04" w:rsidRDefault="00F83229" w:rsidP="00952479">
      <w:pPr>
        <w:pStyle w:val="Testonotadichiusura"/>
        <w:contextualSpacing/>
        <w:rPr>
          <w:rFonts w:cs="Open Sans"/>
          <w:color w:val="0000FF"/>
          <w:u w:val="single"/>
        </w:rPr>
      </w:pPr>
      <w:r w:rsidRPr="008E2C04">
        <w:rPr>
          <w:rStyle w:val="Rimandonotadichiusura"/>
          <w:rFonts w:cs="Open Sans"/>
        </w:rPr>
        <w:endnoteRef/>
      </w:r>
      <w:r w:rsidRPr="008E2C04">
        <w:rPr>
          <w:rFonts w:cs="Open Sans"/>
          <w:b/>
          <w:bCs/>
        </w:rPr>
        <w:t xml:space="preserve"> </w:t>
      </w:r>
      <w:r w:rsidR="00B17FB5" w:rsidRPr="008E2C04">
        <w:rPr>
          <w:rFonts w:cs="Open Sans"/>
          <w:b/>
          <w:bCs/>
        </w:rPr>
        <w:tab/>
      </w:r>
      <w:r w:rsidRPr="008E2C04">
        <w:rPr>
          <w:rFonts w:cs="Open Sans"/>
        </w:rPr>
        <w:t xml:space="preserve">Guidance published by the Responsible Investment Association Australasia and the Australian Council of Superannuation Investors has provided leadership to date, which is now complemented with a growing body of UNGP-aligned guidance. </w:t>
      </w:r>
      <w:r w:rsidR="00810348" w:rsidRPr="008E2C04">
        <w:rPr>
          <w:rFonts w:cs="Open Sans"/>
        </w:rPr>
        <w:t xml:space="preserve">See ‘Investors with $5.8 Trillion Exhort Companies Scoring Zero on the CHRB to Know and Show their Human Rights Risks’ </w:t>
      </w:r>
      <w:r w:rsidR="00800EDD" w:rsidRPr="008E2C04">
        <w:rPr>
          <w:rFonts w:cs="Open Sans"/>
          <w:i/>
        </w:rPr>
        <w:t>Investor Alliance for Human Rights</w:t>
      </w:r>
      <w:r w:rsidR="00800EDD" w:rsidRPr="008E2C04">
        <w:rPr>
          <w:rFonts w:cs="Open Sans"/>
        </w:rPr>
        <w:t xml:space="preserve"> </w:t>
      </w:r>
      <w:r w:rsidR="00810348" w:rsidRPr="008E2C04">
        <w:rPr>
          <w:rFonts w:cs="Open Sans"/>
        </w:rPr>
        <w:t>(Media Release, 10 May 2021) &lt;</w:t>
      </w:r>
      <w:hyperlink r:id="rId133" w:history="1">
        <w:r w:rsidR="00810348" w:rsidRPr="008E2C04">
          <w:rPr>
            <w:rStyle w:val="Collegamentoipertestuale"/>
            <w:rFonts w:cs="Open Sans"/>
          </w:rPr>
          <w:t>https://investorsforhumanrights.org/news/investors-58-trillion-exhort-companies-scoring-zeron-chrb-know-and-show-their-human-rights</w:t>
        </w:r>
      </w:hyperlink>
      <w:r w:rsidR="00810348" w:rsidRPr="008E2C04">
        <w:rPr>
          <w:rFonts w:cs="Open Sans"/>
        </w:rPr>
        <w:t>&gt; and ‘Investors with US $5 trillion call on governments to institute mandatory human rights due diligence measures for companies’</w:t>
      </w:r>
      <w:r w:rsidR="00800EDD" w:rsidRPr="008E2C04">
        <w:rPr>
          <w:rFonts w:cs="Open Sans"/>
        </w:rPr>
        <w:t xml:space="preserve"> </w:t>
      </w:r>
      <w:r w:rsidR="00800EDD" w:rsidRPr="008E2C04">
        <w:rPr>
          <w:rStyle w:val="Enfasicorsivo"/>
        </w:rPr>
        <w:t>Investor Alliance for Human Rights</w:t>
      </w:r>
      <w:r w:rsidR="00810348" w:rsidRPr="008E2C04">
        <w:rPr>
          <w:rFonts w:cs="Open Sans"/>
        </w:rPr>
        <w:t xml:space="preserve"> (Media Release, 21 April 2020) &lt;</w:t>
      </w:r>
      <w:hyperlink r:id="rId134" w:history="1">
        <w:r w:rsidR="00810348" w:rsidRPr="008E2C04">
          <w:rPr>
            <w:rStyle w:val="Collegamentoipertestuale"/>
            <w:rFonts w:cs="Open Sans"/>
          </w:rPr>
          <w:t>https://investorsforhumanrights.org/news/investor-case-for-mhrdd</w:t>
        </w:r>
      </w:hyperlink>
      <w:r w:rsidR="00810348" w:rsidRPr="008E2C04">
        <w:rPr>
          <w:rFonts w:cs="Open Sans"/>
        </w:rPr>
        <w:t xml:space="preserve">&gt; </w:t>
      </w:r>
      <w:r w:rsidRPr="008E2C04">
        <w:rPr>
          <w:rStyle w:val="Collegamentoipertestuale"/>
          <w:rFonts w:cs="Open Sans"/>
          <w:color w:val="auto"/>
        </w:rPr>
        <w:t>and</w:t>
      </w:r>
      <w:r w:rsidRPr="008E2C04">
        <w:rPr>
          <w:rFonts w:cs="Open Sans"/>
        </w:rPr>
        <w:t xml:space="preserve"> for example, Responsible Investment Association Australasia, </w:t>
      </w:r>
      <w:r w:rsidRPr="008E2C04">
        <w:rPr>
          <w:rStyle w:val="Enfasicorsivo"/>
        </w:rPr>
        <w:t>Investor Toolkit: Human rights with a focus on supply chains</w:t>
      </w:r>
      <w:r w:rsidRPr="008E2C04">
        <w:rPr>
          <w:rFonts w:cs="Open Sans"/>
          <w:i/>
          <w:iCs/>
        </w:rPr>
        <w:t xml:space="preserve"> </w:t>
      </w:r>
      <w:r w:rsidRPr="008E2C04">
        <w:rPr>
          <w:rFonts w:cs="Open Sans"/>
        </w:rPr>
        <w:t>(Report, 2018)</w:t>
      </w:r>
      <w:r w:rsidRPr="008E2C04">
        <w:rPr>
          <w:rStyle w:val="Collegamentoipertestuale"/>
          <w:rFonts w:cs="Open Sans"/>
        </w:rPr>
        <w:t xml:space="preserve"> </w:t>
      </w:r>
      <w:r w:rsidRPr="008E2C04">
        <w:rPr>
          <w:rFonts w:eastAsia="Open Sans" w:cs="Open Sans"/>
          <w:color w:val="000000" w:themeColor="text1"/>
          <w:lang w:val="en-US"/>
        </w:rPr>
        <w:t xml:space="preserve">Australian Council of Superannuation Investors, </w:t>
      </w:r>
      <w:r w:rsidRPr="008E2C04">
        <w:rPr>
          <w:rStyle w:val="Enfasicorsivo"/>
        </w:rPr>
        <w:t>Moving from paper to practice: ASX200 reporting under Australia’s Modern Slavery Act</w:t>
      </w:r>
      <w:r w:rsidRPr="008E2C04">
        <w:rPr>
          <w:rFonts w:eastAsia="Open Sans" w:cs="Open Sans"/>
          <w:color w:val="000000" w:themeColor="text1"/>
          <w:lang w:val="en-US"/>
        </w:rPr>
        <w:t xml:space="preserve"> (Report, 20 July 2021)</w:t>
      </w:r>
      <w:r w:rsidR="00DE5706" w:rsidRPr="008E2C04">
        <w:rPr>
          <w:rFonts w:eastAsia="Open Sans" w:cs="Open Sans"/>
          <w:color w:val="000000" w:themeColor="text1"/>
          <w:lang w:val="en-US"/>
        </w:rPr>
        <w:t>.</w:t>
      </w:r>
    </w:p>
  </w:endnote>
  <w:endnote w:id="152">
    <w:p w14:paraId="3BE4A700" w14:textId="77777777" w:rsidR="001057B5" w:rsidRPr="008E2C04" w:rsidRDefault="001057B5" w:rsidP="00B17FB5">
      <w:pPr>
        <w:pStyle w:val="Testonotadichiusura"/>
      </w:pPr>
      <w:r w:rsidRPr="008E2C04">
        <w:rPr>
          <w:rStyle w:val="Rimandonotadichiusura"/>
          <w:rFonts w:cs="Open Sans"/>
        </w:rPr>
        <w:endnoteRef/>
      </w:r>
      <w:r w:rsidRPr="008E2C04">
        <w:t xml:space="preserve"> </w:t>
      </w:r>
      <w:r w:rsidRPr="008E2C04">
        <w:tab/>
        <w:t xml:space="preserve">EU Non-Financial Reporting Directive (NFRD) 2014/95/EU. Denielle Harrison and Charlotte Bancilhon, ‘Double and dynamic: How to enhance the value of your materiality assessment’, </w:t>
      </w:r>
      <w:r w:rsidRPr="008E2C04">
        <w:rPr>
          <w:rStyle w:val="Enfasicorsivo"/>
        </w:rPr>
        <w:t>Business for Social Responsibility</w:t>
      </w:r>
      <w:r w:rsidRPr="008E2C04">
        <w:t xml:space="preserve"> (Blog Post, 9 February 2021) &lt;</w:t>
      </w:r>
      <w:hyperlink r:id="rId135" w:history="1">
        <w:r w:rsidRPr="008E2C04">
          <w:rPr>
            <w:rStyle w:val="Collegamentoipertestuale"/>
            <w:rFonts w:cs="Open Sans"/>
          </w:rPr>
          <w:t>https://www.bsr.org/en/our-insights/blog-view/double-and-dynamic-how-to-enhance-the-value-of-your-materiality-assessment</w:t>
        </w:r>
      </w:hyperlink>
      <w:r w:rsidRPr="008E2C04">
        <w:t>&gt;.</w:t>
      </w:r>
    </w:p>
  </w:endnote>
  <w:endnote w:id="153">
    <w:p w14:paraId="4DE78D9B" w14:textId="77777777" w:rsidR="001057B5" w:rsidRPr="008E2C04" w:rsidRDefault="001057B5" w:rsidP="0024398E">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r>
      <w:r w:rsidRPr="008E2C04">
        <w:rPr>
          <w:rFonts w:eastAsia="Times New Roman" w:cs="Open Sans"/>
        </w:rPr>
        <w:t xml:space="preserve">Cary Springfield, ‘What Is the Sustainable Finance Disclosure Regulation?’, </w:t>
      </w:r>
      <w:r w:rsidRPr="008E2C04">
        <w:rPr>
          <w:rStyle w:val="Enfasicorsivo"/>
        </w:rPr>
        <w:t>International Banker</w:t>
      </w:r>
      <w:r w:rsidRPr="008E2C04">
        <w:rPr>
          <w:rFonts w:eastAsia="Times New Roman" w:cs="Open Sans"/>
        </w:rPr>
        <w:t xml:space="preserve"> (Blog Post, 13 April 2021) &lt;</w:t>
      </w:r>
      <w:hyperlink r:id="rId136" w:history="1">
        <w:r w:rsidRPr="008E2C04">
          <w:rPr>
            <w:rStyle w:val="Collegamentoipertestuale"/>
            <w:rFonts w:eastAsia="Times New Roman" w:cs="Open Sans"/>
          </w:rPr>
          <w:t>https://internationalbanker.com/finance/what-is-the-sustainable-finance-disclosure-regulation/</w:t>
        </w:r>
      </w:hyperlink>
      <w:r w:rsidRPr="008E2C04">
        <w:rPr>
          <w:rFonts w:eastAsia="Times New Roman" w:cs="Open Sans"/>
        </w:rPr>
        <w:t xml:space="preserve">&gt;; David Henry Doyle, ‘What Is the Impact of the EU Sustainable Finance Disclosure Regulation (SFDR)?’, </w:t>
      </w:r>
      <w:r w:rsidRPr="008E2C04">
        <w:rPr>
          <w:rStyle w:val="Enfasicorsivo"/>
        </w:rPr>
        <w:t>S&amp;P Global Market Intelligence</w:t>
      </w:r>
      <w:r w:rsidRPr="008E2C04">
        <w:rPr>
          <w:rFonts w:eastAsia="Times New Roman" w:cs="Open Sans"/>
        </w:rPr>
        <w:t xml:space="preserve"> (Blog Post, 1 April 2021) &lt;</w:t>
      </w:r>
      <w:hyperlink r:id="rId137" w:history="1">
        <w:r w:rsidRPr="008E2C04">
          <w:rPr>
            <w:rStyle w:val="Collegamentoipertestuale"/>
            <w:rFonts w:eastAsia="Times New Roman" w:cs="Open Sans"/>
          </w:rPr>
          <w:t>https://www.spglobal.com/marketintelligence/en/news-insights/blog/what-is-the-impact-of-the-eu-sustainable-finance-disclosure-regulation-sfdr</w:t>
        </w:r>
      </w:hyperlink>
      <w:r w:rsidRPr="008E2C04">
        <w:rPr>
          <w:rFonts w:eastAsia="Times New Roman" w:cs="Open Sans"/>
        </w:rPr>
        <w:t xml:space="preserve">&gt;; Caroline Jury, Angela Kerek and Matthew Dunlap, ‘Sustainable Finance Disclosure Regulation (SFDR): What to Expect’, </w:t>
      </w:r>
      <w:r w:rsidRPr="008E2C04">
        <w:rPr>
          <w:rStyle w:val="Enfasicorsivo"/>
        </w:rPr>
        <w:t>Lexology</w:t>
      </w:r>
      <w:r w:rsidRPr="008E2C04">
        <w:rPr>
          <w:rFonts w:eastAsia="Times New Roman" w:cs="Open Sans"/>
        </w:rPr>
        <w:t xml:space="preserve"> (Blog Post, 2021) &lt;</w:t>
      </w:r>
      <w:hyperlink r:id="rId138" w:history="1">
        <w:r w:rsidRPr="008E2C04">
          <w:rPr>
            <w:rStyle w:val="Collegamentoipertestuale"/>
            <w:rFonts w:eastAsia="Times New Roman" w:cs="Open Sans"/>
          </w:rPr>
          <w:t>https://www.lexology.com/library/detail.aspx?g=3db898b8-84d5-48d5-b38f-74e141000ea1</w:t>
        </w:r>
      </w:hyperlink>
      <w:r w:rsidRPr="008E2C04">
        <w:rPr>
          <w:rFonts w:eastAsia="Times New Roman" w:cs="Open Sans"/>
        </w:rPr>
        <w:t>&gt;.</w:t>
      </w:r>
    </w:p>
  </w:endnote>
  <w:endnote w:id="154">
    <w:p w14:paraId="47304EA5" w14:textId="77777777" w:rsidR="001057B5" w:rsidRPr="008E2C04" w:rsidRDefault="001057B5" w:rsidP="0024398E">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r>
      <w:r w:rsidRPr="008E2C04">
        <w:rPr>
          <w:rFonts w:eastAsia="Times New Roman" w:cs="Open Sans"/>
        </w:rPr>
        <w:fldChar w:fldCharType="begin"/>
      </w:r>
      <w:r w:rsidRPr="008E2C04">
        <w:rPr>
          <w:rFonts w:eastAsia="Times New Roman" w:cs="Open Sans"/>
        </w:rPr>
        <w:instrText xml:space="preserve"> ADDIN ZOTERO_ITEM CSL_CITATION {"citationID":"XSnO7RlE","properties":{"formattedCitation":"Thomas Voland, Clare Burgess and Carla Lewis, \\uc0\\u8216{}The EU Taxonomy Regulation \\uc0\\u8211{} a Market Standard of Human Rights Due Diligence?\\uc0\\u8217{}, {\\i{}Clifford Chance} (Blog Post, 10 November 2020) &lt;https://www.cliffordchance.com/insights/resources/blogs/business-and-human-rights-insights/the-eu-taxonomy-regulation-a-market-standard-of-human-rights-due-diligence.html&gt;.","plainCitation":"Thomas Voland, Clare Burgess and Carla Lewis, ‘The EU Taxonomy Regulation – a Market Standard of Human Rights Due Diligence?’, Clifford Chance (Blog Post, 10 November 2020) &lt;https://www.cliffordchance.com/insights/resources/blogs/business-and-human-rights-insights/the-eu-taxonomy-regulation-a-market-standard-of-human-rights-due-diligence.html&gt;.","noteIndex":1},"citationItems":[{"id":1357,"uris":["http://zotero.org/users/6492385/items/8JWSKJ98"],"uri":["http://zotero.org/users/6492385/items/8JWSKJ98"],"itemData":{"id":1357,"type":"post-weblog","container-title":"Clifford Chance","genre":"Blog Post","title":"The EU Taxonomy Regulation – a market standard of human rights due diligence?","URL":"https://www.cliffordchance.com/insights/resources/blogs/business-and-human-rights-insights/the-eu-taxonomy-regulation-a-market-standard-of-human-rights-due-diligence.html","author":[{"family":"Voland","given":"Thomas"},{"family":"Burgess","given":"Clare"},{"family":"Lewis","given":"Carla"}],"issued":{"date-parts":[["2020",11,10]]}}}],"schema":"https://github.com/citation-style-language/schema/raw/master/csl-citation.json"} </w:instrText>
      </w:r>
      <w:r w:rsidRPr="008E2C04">
        <w:rPr>
          <w:rFonts w:eastAsia="Times New Roman" w:cs="Open Sans"/>
        </w:rPr>
        <w:fldChar w:fldCharType="separate"/>
      </w:r>
      <w:r w:rsidRPr="008E2C04">
        <w:rPr>
          <w:rFonts w:eastAsia="Times New Roman" w:cs="Open Sans"/>
        </w:rPr>
        <w:t xml:space="preserve">Thomas Voland, Clare Burgess and Carla Lewis, ‘The EU Taxonomy Regulation – a Market Standard of Human Rights Due Diligence?’, </w:t>
      </w:r>
      <w:r w:rsidRPr="008E2C04">
        <w:rPr>
          <w:rStyle w:val="Enfasicorsivo"/>
        </w:rPr>
        <w:t>Clifford Chance</w:t>
      </w:r>
      <w:r w:rsidRPr="008E2C04">
        <w:rPr>
          <w:rFonts w:eastAsia="Times New Roman" w:cs="Open Sans"/>
        </w:rPr>
        <w:t xml:space="preserve"> (Blog Post, 10 November 2020) &lt;</w:t>
      </w:r>
      <w:hyperlink r:id="rId139" w:history="1">
        <w:r w:rsidRPr="008E2C04">
          <w:rPr>
            <w:rStyle w:val="Collegamentoipertestuale"/>
            <w:rFonts w:eastAsia="Times New Roman" w:cs="Open Sans"/>
          </w:rPr>
          <w:t>https://www.cliffordchance.com/insights/resources/blogs/business-and-human-rights-insights/the-eu-taxonomy-regulation-a-market-standard-of-human-rights-due-diligence.html</w:t>
        </w:r>
      </w:hyperlink>
      <w:r w:rsidRPr="008E2C04">
        <w:rPr>
          <w:rFonts w:eastAsia="Times New Roman" w:cs="Open Sans"/>
        </w:rPr>
        <w:t>&gt;</w:t>
      </w:r>
      <w:r w:rsidRPr="008E2C04">
        <w:rPr>
          <w:rFonts w:eastAsia="Times New Roman" w:cs="Open Sans"/>
        </w:rPr>
        <w:fldChar w:fldCharType="end"/>
      </w:r>
      <w:r w:rsidRPr="008E2C04">
        <w:rPr>
          <w:rFonts w:eastAsia="Times New Roman" w:cs="Open Sans"/>
        </w:rPr>
        <w:t>.</w:t>
      </w:r>
    </w:p>
  </w:endnote>
  <w:endnote w:id="155">
    <w:p w14:paraId="2345F9E4" w14:textId="77777777" w:rsidR="001057B5" w:rsidRPr="008E2C04" w:rsidRDefault="001057B5" w:rsidP="00B17FB5">
      <w:pPr>
        <w:pStyle w:val="Testonotadichiusura"/>
      </w:pPr>
      <w:r w:rsidRPr="008E2C04">
        <w:rPr>
          <w:rStyle w:val="Rimandonotadichiusura"/>
          <w:rFonts w:cs="Open Sans"/>
        </w:rPr>
        <w:endnoteRef/>
      </w:r>
      <w:r w:rsidRPr="008E2C04">
        <w:t xml:space="preserve"> </w:t>
      </w:r>
      <w:r w:rsidRPr="008E2C04">
        <w:tab/>
        <w:t>Regulation (EU) 2020/ 852 of the European Parliament and of the Council on establishment of a framework to facilitate sustainable investment, and amending regulation (EU) 2019/2088 [2020] OJ 198/13 &lt;</w:t>
      </w:r>
      <w:hyperlink r:id="rId140" w:history="1">
        <w:r w:rsidRPr="008E2C04">
          <w:rPr>
            <w:rStyle w:val="Collegamentoipertestuale"/>
            <w:rFonts w:cs="Open Sans"/>
          </w:rPr>
          <w:t>https://eur-lex.europa.eu/legal-content/EN/TXT/?uri=celex:32020R0852</w:t>
        </w:r>
      </w:hyperlink>
      <w:r w:rsidRPr="008E2C04">
        <w:t>&gt;.</w:t>
      </w:r>
    </w:p>
  </w:endnote>
  <w:endnote w:id="156">
    <w:p w14:paraId="4E907386" w14:textId="417D6417" w:rsidR="001057B5" w:rsidRPr="008E2C04" w:rsidRDefault="001057B5" w:rsidP="0024398E">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Pr="008E2C04">
        <w:rPr>
          <w:rFonts w:cs="Open Sans"/>
        </w:rPr>
        <w:tab/>
      </w:r>
      <w:r w:rsidR="00115676" w:rsidRPr="008E2C04">
        <w:rPr>
          <w:rFonts w:cs="Open Sans"/>
        </w:rPr>
        <w:t>P</w:t>
      </w:r>
      <w:r w:rsidRPr="008E2C04">
        <w:rPr>
          <w:rFonts w:cs="Open Sans"/>
        </w:rPr>
        <w:t xml:space="preserve">rinciples for Responsible Investment, </w:t>
      </w:r>
      <w:r w:rsidRPr="008E2C04">
        <w:rPr>
          <w:rStyle w:val="Enfasicorsivo"/>
        </w:rPr>
        <w:t>Why and How Investors Should Act on Human Rights</w:t>
      </w:r>
      <w:r w:rsidRPr="008E2C04">
        <w:rPr>
          <w:rFonts w:cs="Open Sans"/>
        </w:rPr>
        <w:t xml:space="preserve"> (Report, 22 October 2020) </w:t>
      </w:r>
      <w:r w:rsidRPr="008E2C04">
        <w:rPr>
          <w:rFonts w:cs="Open Sans"/>
          <w:lang w:val="en-US"/>
        </w:rPr>
        <w:t xml:space="preserve">6. </w:t>
      </w:r>
    </w:p>
  </w:endnote>
  <w:endnote w:id="157">
    <w:p w14:paraId="3BF9AD23" w14:textId="5D86091E"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John G. Ruggie and Emily K. Middleton, </w:t>
      </w:r>
      <w:r w:rsidRPr="008E2C04">
        <w:rPr>
          <w:rStyle w:val="Enfasicorsivo"/>
        </w:rPr>
        <w:t>Money, Millennials and Human Rights – Sustaining ‘Sustainable Investing’</w:t>
      </w:r>
      <w:r w:rsidRPr="008E2C04">
        <w:rPr>
          <w:rFonts w:cs="Open Sans"/>
          <w:i/>
          <w:iCs/>
        </w:rPr>
        <w:t xml:space="preserve"> </w:t>
      </w:r>
      <w:r w:rsidRPr="008E2C04">
        <w:rPr>
          <w:rFonts w:cs="Open Sans"/>
        </w:rPr>
        <w:t>(Working paper No 69, June 2018)</w:t>
      </w:r>
      <w:r w:rsidRPr="008E2C04">
        <w:rPr>
          <w:rFonts w:cs="Open Sans"/>
          <w:lang w:val="en-US"/>
        </w:rPr>
        <w:t xml:space="preserve"> 4-6</w:t>
      </w:r>
      <w:r w:rsidR="00E56E80" w:rsidRPr="008E2C04">
        <w:rPr>
          <w:rFonts w:cs="Open Sans"/>
          <w:lang w:val="en-US"/>
        </w:rPr>
        <w:t>.</w:t>
      </w:r>
    </w:p>
  </w:endnote>
  <w:endnote w:id="158">
    <w:p w14:paraId="203D9BD4" w14:textId="3874F07B"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Linda Zeilina and Julian Toth, </w:t>
      </w:r>
      <w:r w:rsidRPr="008E2C04">
        <w:rPr>
          <w:rStyle w:val="Enfasicorsivo"/>
        </w:rPr>
        <w:t>Amplifying the “S” in ESG: Investor Myth Buster</w:t>
      </w:r>
      <w:r w:rsidRPr="008E2C04">
        <w:rPr>
          <w:rFonts w:cs="Open Sans"/>
        </w:rPr>
        <w:t xml:space="preserve"> (Report, 27 May 2021) 15 and 20. Updates to the PRI’s investor and the GRI company reporting frameworks are expected to be UNGPs-aligned. Principles for Responsible Investment, </w:t>
      </w:r>
      <w:r w:rsidRPr="008E2C04">
        <w:rPr>
          <w:rStyle w:val="Enfasicorsivo"/>
        </w:rPr>
        <w:t>Why and How Investors Should Act on Human Rights</w:t>
      </w:r>
      <w:r w:rsidRPr="008E2C04">
        <w:rPr>
          <w:rFonts w:cs="Open Sans"/>
        </w:rPr>
        <w:t xml:space="preserve"> (Report, 22 October 2020) </w:t>
      </w:r>
      <w:r w:rsidRPr="008E2C04">
        <w:rPr>
          <w:rFonts w:cs="Open Sans"/>
          <w:lang w:val="en-US"/>
        </w:rPr>
        <w:t>18</w:t>
      </w:r>
      <w:r w:rsidRPr="008E2C04">
        <w:rPr>
          <w:rStyle w:val="Collegamentoipertestuale"/>
          <w:rFonts w:cs="Open Sans"/>
        </w:rPr>
        <w:t xml:space="preserve">; </w:t>
      </w:r>
      <w:r w:rsidRPr="008E2C04">
        <w:rPr>
          <w:rFonts w:cs="Open Sans"/>
        </w:rPr>
        <w:t xml:space="preserve">Global Reporting Initiative, </w:t>
      </w:r>
      <w:r w:rsidRPr="008E2C04">
        <w:rPr>
          <w:rStyle w:val="Enfasicorsivo"/>
        </w:rPr>
        <w:t>GRI Universal Standards: GRI 101, GRI 102 and GRI 103</w:t>
      </w:r>
      <w:r w:rsidR="00077948" w:rsidRPr="008E2C04">
        <w:rPr>
          <w:rStyle w:val="Enfasicorsivo"/>
        </w:rPr>
        <w:t xml:space="preserve"> –</w:t>
      </w:r>
      <w:r w:rsidRPr="008E2C04">
        <w:rPr>
          <w:rStyle w:val="Enfasicorsivo"/>
        </w:rPr>
        <w:t xml:space="preserve"> Exposure Draft</w:t>
      </w:r>
      <w:r w:rsidRPr="008E2C04">
        <w:rPr>
          <w:rFonts w:cs="Open Sans"/>
        </w:rPr>
        <w:t xml:space="preserve"> (Draft Report, 11 June 2020) &lt;</w:t>
      </w:r>
      <w:hyperlink r:id="rId141" w:history="1">
        <w:r w:rsidR="00E56E80" w:rsidRPr="008E2C04">
          <w:rPr>
            <w:rStyle w:val="Collegamentoipertestuale"/>
            <w:rFonts w:cs="Open Sans"/>
          </w:rPr>
          <w:t>https://www.globalreporting.org/standards/media/2605/universal-exposure-draft.pdf</w:t>
        </w:r>
      </w:hyperlink>
      <w:r w:rsidRPr="008E2C04">
        <w:rPr>
          <w:rFonts w:cs="Open Sans"/>
        </w:rPr>
        <w:t>&gt;</w:t>
      </w:r>
      <w:r w:rsidR="00DD3336" w:rsidRPr="008E2C04">
        <w:rPr>
          <w:rFonts w:cs="Open Sans"/>
        </w:rPr>
        <w:t>.</w:t>
      </w:r>
    </w:p>
  </w:endnote>
  <w:endnote w:id="159">
    <w:p w14:paraId="06B9895E" w14:textId="3C1004C7" w:rsidR="00F83229" w:rsidRPr="008E2C04" w:rsidRDefault="00F83229" w:rsidP="00C27DC0">
      <w:pPr>
        <w:pStyle w:val="Testonotadichiusura"/>
      </w:pPr>
      <w:r w:rsidRPr="008E2C04">
        <w:rPr>
          <w:rStyle w:val="Rimandonotadichiusura"/>
          <w:rFonts w:cs="Open Sans"/>
        </w:rPr>
        <w:endnoteRef/>
      </w:r>
      <w:r w:rsidRPr="008E2C04">
        <w:t xml:space="preserve"> </w:t>
      </w:r>
      <w:r w:rsidR="00C27DC0" w:rsidRPr="008E2C04">
        <w:tab/>
      </w:r>
      <w:r w:rsidRPr="008E2C04">
        <w:t xml:space="preserve">See examples of benchmarking from the Corporate Human Rights Benchmark, Ranking Digital Rights, the KnowTheChain, Behind the Brands. See also the list of resources outlined in: Linda Zeilina and Julian Toth, </w:t>
      </w:r>
      <w:r w:rsidRPr="008E2C04">
        <w:rPr>
          <w:rStyle w:val="Enfasicorsivo"/>
        </w:rPr>
        <w:t>Amplifying the “S” in ESG: Investor Myth Buster</w:t>
      </w:r>
      <w:r w:rsidRPr="008E2C04">
        <w:t xml:space="preserve"> (Report, 27 May 2021) Annexure III; United Nations Working Group on the issue of human rights and transnational corporations and other business enterprises, </w:t>
      </w:r>
      <w:r w:rsidRPr="008E2C04">
        <w:rPr>
          <w:rStyle w:val="Enfasicorsivo"/>
        </w:rPr>
        <w:t>Taking stock of investor implementation of the Guiding Principles on Business and Human Rights</w:t>
      </w:r>
      <w:r w:rsidRPr="008E2C04">
        <w:rPr>
          <w:i/>
          <w:iCs/>
        </w:rPr>
        <w:t xml:space="preserve">, </w:t>
      </w:r>
      <w:r w:rsidRPr="008E2C04">
        <w:t xml:space="preserve">UN Doc A/HRC/47/39/Add.1 (17 June 2021) 11 and 17. Other examples: Financial Sector Commission on Modern Slavery and Human Trafficking, </w:t>
      </w:r>
      <w:r w:rsidRPr="008E2C04">
        <w:rPr>
          <w:rStyle w:val="Enfasicorsivo"/>
        </w:rPr>
        <w:t>A Blueprint for Mobilizing Finance Against Slavery and Trafficking: Final Report of the Liechtenstein Initiative’s Financial Sector Commission on Modern Slavery and Human Trafficking</w:t>
      </w:r>
      <w:r w:rsidRPr="008E2C04">
        <w:rPr>
          <w:i/>
          <w:iCs/>
        </w:rPr>
        <w:t xml:space="preserve"> </w:t>
      </w:r>
      <w:r w:rsidRPr="008E2C04">
        <w:t xml:space="preserve">(Final Report, September 2019) </w:t>
      </w:r>
      <w:r w:rsidR="00B90B4A" w:rsidRPr="008E2C04">
        <w:t>&lt;</w:t>
      </w:r>
      <w:hyperlink r:id="rId142" w:history="1">
        <w:r w:rsidRPr="008E2C04">
          <w:rPr>
            <w:rStyle w:val="Collegamentoipertestuale"/>
            <w:rFonts w:cs="Open Sans"/>
          </w:rPr>
          <w:t>https://www.fastinitiative.org/wp-content/uploads/Blueprint-DIGITAL-3.pdf</w:t>
        </w:r>
      </w:hyperlink>
      <w:r w:rsidR="00B90B4A" w:rsidRPr="008E2C04">
        <w:t>&gt;</w:t>
      </w:r>
      <w:r w:rsidRPr="008E2C04">
        <w:t xml:space="preserve">; </w:t>
      </w:r>
      <w:r w:rsidRPr="008E2C04">
        <w:rPr>
          <w:rStyle w:val="Collegamentoipertestuale"/>
          <w:rFonts w:cs="Open Sans"/>
          <w:color w:val="auto"/>
        </w:rPr>
        <w:t xml:space="preserve">Ana Perez Adroher, </w:t>
      </w:r>
      <w:r w:rsidRPr="008E2C04">
        <w:rPr>
          <w:rStyle w:val="Enfasicorsivo"/>
        </w:rPr>
        <w:t xml:space="preserve">FIDH </w:t>
      </w:r>
      <w:r w:rsidR="00C27DC0" w:rsidRPr="008E2C04">
        <w:rPr>
          <w:rStyle w:val="Enfasicorsivo"/>
        </w:rPr>
        <w:t>–</w:t>
      </w:r>
      <w:r w:rsidRPr="008E2C04">
        <w:rPr>
          <w:rStyle w:val="Enfasicorsivo"/>
        </w:rPr>
        <w:t xml:space="preserve"> From Policies to Impacts: Analysing Modern Slavery Risks in Portfolio Companies</w:t>
      </w:r>
      <w:r w:rsidRPr="008E2C04">
        <w:rPr>
          <w:rStyle w:val="Collegamentoipertestuale"/>
          <w:rFonts w:cs="Open Sans"/>
          <w:color w:val="auto"/>
        </w:rPr>
        <w:t xml:space="preserve"> (Report, May 2021)</w:t>
      </w:r>
      <w:r w:rsidR="00C27DC0" w:rsidRPr="008E2C04">
        <w:rPr>
          <w:rStyle w:val="Collegamentoipertestuale"/>
          <w:rFonts w:cs="Open Sans"/>
          <w:color w:val="auto"/>
        </w:rPr>
        <w:t xml:space="preserve"> </w:t>
      </w:r>
      <w:r w:rsidRPr="008E2C04">
        <w:t>&lt;</w:t>
      </w:r>
      <w:hyperlink r:id="rId143" w:history="1">
        <w:r w:rsidRPr="008E2C04">
          <w:rPr>
            <w:rStyle w:val="Collegamentoipertestuale"/>
            <w:rFonts w:cs="Open Sans"/>
          </w:rPr>
          <w:t>www.fidh.org/IMG/pdf/from_policies_to_impacts_analysing_modern_slavery_risks_in_portfolio_companies.pdf</w:t>
        </w:r>
      </w:hyperlink>
      <w:r w:rsidRPr="008E2C04">
        <w:t xml:space="preserve">&gt;; ‘The Problem with How we Measure Business Respect for Human Rights’, </w:t>
      </w:r>
      <w:r w:rsidRPr="008E2C04">
        <w:rPr>
          <w:i/>
          <w:iCs/>
        </w:rPr>
        <w:t>Shift Project</w:t>
      </w:r>
      <w:r w:rsidRPr="008E2C04">
        <w:t xml:space="preserve"> (Web Page, September 2019) &lt;</w:t>
      </w:r>
      <w:hyperlink r:id="rId144" w:history="1">
        <w:r w:rsidRPr="008E2C04">
          <w:rPr>
            <w:rStyle w:val="Collegamentoipertestuale"/>
            <w:rFonts w:cs="Open Sans"/>
          </w:rPr>
          <w:t>https://shiftproject.org/resource/the-problem-with-how-we-measure-business-respect-for-human-rights-2/</w:t>
        </w:r>
      </w:hyperlink>
      <w:r w:rsidRPr="008E2C04">
        <w:t>&gt;</w:t>
      </w:r>
      <w:r w:rsidR="00C27DC0" w:rsidRPr="008E2C04">
        <w:t>.</w:t>
      </w:r>
    </w:p>
  </w:endnote>
  <w:endnote w:id="160">
    <w:p w14:paraId="375ECF55" w14:textId="602E2469" w:rsidR="00F83229" w:rsidRPr="008E2C04" w:rsidRDefault="00F83229" w:rsidP="00C27DC0">
      <w:pPr>
        <w:pStyle w:val="Testonotadichiusura"/>
      </w:pPr>
      <w:r w:rsidRPr="008E2C04">
        <w:rPr>
          <w:rStyle w:val="Rimandonotadichiusura"/>
          <w:rFonts w:cs="Open Sans"/>
        </w:rPr>
        <w:endnoteRef/>
      </w:r>
      <w:r w:rsidRPr="008E2C04">
        <w:t xml:space="preserve"> </w:t>
      </w:r>
      <w:r w:rsidR="00C27DC0" w:rsidRPr="008E2C04">
        <w:tab/>
      </w:r>
      <w:r w:rsidRPr="008E2C04">
        <w:t xml:space="preserve">See </w:t>
      </w:r>
      <w:r w:rsidRPr="008E2C04">
        <w:rPr>
          <w:rStyle w:val="Enfasicorsivo"/>
        </w:rPr>
        <w:t>International Covenant on Civil and Political Rights</w:t>
      </w:r>
      <w:r w:rsidRPr="008E2C04">
        <w:t xml:space="preserve">, opened for signature on 16 December 1966, </w:t>
      </w:r>
      <w:r w:rsidRPr="008E2C04">
        <w:rPr>
          <w:color w:val="222222"/>
          <w:shd w:val="clear" w:color="auto" w:fill="FFFFFF"/>
        </w:rPr>
        <w:t>999 UNTS 171</w:t>
      </w:r>
      <w:r w:rsidRPr="008E2C04">
        <w:t xml:space="preserve"> (entered into force on 23 March 1976) art 2.3 [14]; Office of the United Nations High Commissioner for Human Rights, </w:t>
      </w:r>
      <w:r w:rsidRPr="008E2C04">
        <w:rPr>
          <w:rStyle w:val="Enfasicorsivo"/>
        </w:rPr>
        <w:t>Report of the Working Group on the issue of human rights and transnational corporations and other business enterprises: "Access to effective remedies under the Guiding Principles on Business and Human Rights: Implementing the United Nations Protect, Respect and Remedy Framework"</w:t>
      </w:r>
      <w:r w:rsidRPr="008E2C04">
        <w:t>, UN Doc A/72/162 (18 July 2017) [13]-[17] &lt;</w:t>
      </w:r>
      <w:hyperlink r:id="rId145" w:history="1">
        <w:r w:rsidRPr="008E2C04">
          <w:rPr>
            <w:rStyle w:val="Collegamentoipertestuale"/>
          </w:rPr>
          <w:t>https://undocs.org/A/72/162</w:t>
        </w:r>
      </w:hyperlink>
      <w:r w:rsidRPr="008E2C04">
        <w:t>&gt;.</w:t>
      </w:r>
    </w:p>
  </w:endnote>
  <w:endnote w:id="161">
    <w:p w14:paraId="116A8DB2" w14:textId="6537BEE3" w:rsidR="00F83229" w:rsidRPr="008E2C04" w:rsidRDefault="00F83229" w:rsidP="00C27DC0">
      <w:pPr>
        <w:pStyle w:val="Testonotadichiusura"/>
        <w:rPr>
          <w:rFonts w:eastAsia="Times New Roman"/>
          <w:color w:val="555555"/>
        </w:rPr>
      </w:pPr>
      <w:r w:rsidRPr="008E2C04">
        <w:rPr>
          <w:rStyle w:val="Rimandonotadichiusura"/>
          <w:rFonts w:cs="Open Sans"/>
        </w:rPr>
        <w:endnoteRef/>
      </w:r>
      <w:r w:rsidRPr="008E2C04">
        <w:t xml:space="preserve"> </w:t>
      </w:r>
      <w:r w:rsidR="00C27DC0" w:rsidRPr="008E2C04">
        <w:tab/>
      </w:r>
      <w:r w:rsidRPr="008E2C04">
        <w:t xml:space="preserve">In recognition of this issue and pursuant to a mandate from the United Nations Human Rights Council, the OHCHR launched the Accountability and Remedy Project, which has included a series of reports on access to remedy for business-related human rights harms, accessible at ‘OHCHR Accountability and Remedy Project: Improving accountability and access to remedy in cases of business involvement in human rights abuses’, </w:t>
      </w:r>
      <w:r w:rsidRPr="008E2C04">
        <w:rPr>
          <w:rStyle w:val="Enfasicorsivo"/>
        </w:rPr>
        <w:t>United Nations Office of the High Commissioner for Human Rights</w:t>
      </w:r>
      <w:r w:rsidRPr="008E2C04">
        <w:t xml:space="preserve"> (Web Page) &lt;</w:t>
      </w:r>
      <w:hyperlink r:id="rId146" w:history="1">
        <w:r w:rsidRPr="008E2C04">
          <w:rPr>
            <w:rStyle w:val="Collegamentoipertestuale"/>
            <w:rFonts w:cs="Open Sans"/>
          </w:rPr>
          <w:t>https://www.ohchr.org/EN/Issues/Business/Pages/OHCHRaccountabilityandremedyproject.aspx</w:t>
        </w:r>
      </w:hyperlink>
      <w:r w:rsidRPr="008E2C04">
        <w:t>&gt;</w:t>
      </w:r>
      <w:r w:rsidR="009F4BDE" w:rsidRPr="008E2C04">
        <w:t>.</w:t>
      </w:r>
    </w:p>
  </w:endnote>
  <w:endnote w:id="162">
    <w:p w14:paraId="3FCAA355" w14:textId="1DCC96E5"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eastAsia="Times New Roman" w:cs="Open Sans"/>
        </w:rPr>
        <w:t xml:space="preserve"> </w:t>
      </w:r>
      <w:r w:rsidR="00C27DC0" w:rsidRPr="008E2C04">
        <w:rPr>
          <w:rFonts w:eastAsia="Times New Roman" w:cs="Open Sans"/>
        </w:rPr>
        <w:tab/>
      </w:r>
      <w:r w:rsidRPr="008E2C04">
        <w:rPr>
          <w:rFonts w:eastAsia="Times New Roman" w:cs="Open Sans"/>
        </w:rPr>
        <w:t>Office of the United Nations High Commissioner for Human Rights,</w:t>
      </w:r>
      <w:r w:rsidRPr="008E2C04">
        <w:rPr>
          <w:rFonts w:eastAsia="Times New Roman" w:cs="Open Sans"/>
          <w:i/>
          <w:iCs/>
        </w:rPr>
        <w:t xml:space="preserve"> </w:t>
      </w:r>
      <w:r w:rsidRPr="008E2C04">
        <w:rPr>
          <w:rStyle w:val="Enfasicorsivo"/>
        </w:rPr>
        <w:t>Improving accountability and access to remedy for victims of business-related human rights abuse: Report of the United Nations High Commissioner for Human Rights</w:t>
      </w:r>
      <w:r w:rsidRPr="008E2C04">
        <w:rPr>
          <w:rFonts w:eastAsia="Times New Roman" w:cs="Open Sans"/>
        </w:rPr>
        <w:t>, UN Doc A/HRC/32/19 (10 May 2016) [4]-[7]</w:t>
      </w:r>
      <w:r w:rsidRPr="008E2C04">
        <w:rPr>
          <w:rFonts w:cs="Open Sans"/>
        </w:rPr>
        <w:t xml:space="preserve"> &lt;</w:t>
      </w:r>
      <w:hyperlink r:id="rId147" w:history="1">
        <w:r w:rsidRPr="008E2C04">
          <w:rPr>
            <w:rStyle w:val="Collegamentoipertestuale"/>
            <w:rFonts w:cs="Open Sans"/>
          </w:rPr>
          <w:t>https://undocs.org/A/HRC/32/19</w:t>
        </w:r>
      </w:hyperlink>
      <w:r w:rsidRPr="008E2C04">
        <w:t>&gt;</w:t>
      </w:r>
      <w:r w:rsidR="009F4BDE" w:rsidRPr="008E2C04">
        <w:t>.</w:t>
      </w:r>
    </w:p>
  </w:endnote>
  <w:endnote w:id="163">
    <w:p w14:paraId="5BE8BA29" w14:textId="54C9773A"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Business and Human Rights Resource Centre, </w:t>
      </w:r>
      <w:r w:rsidRPr="008E2C04">
        <w:rPr>
          <w:rStyle w:val="Enfasicorsivo"/>
        </w:rPr>
        <w:t>In the line of fire: Increased legal protection needed as attacks against business &amp; human rights defenders mount in 2020</w:t>
      </w:r>
      <w:r w:rsidRPr="008E2C04">
        <w:rPr>
          <w:rFonts w:cs="Open Sans"/>
        </w:rPr>
        <w:t xml:space="preserve"> (Report, March 2021)</w:t>
      </w:r>
      <w:r w:rsidR="005B026A" w:rsidRPr="008E2C04">
        <w:rPr>
          <w:rFonts w:cs="Open Sans"/>
        </w:rPr>
        <w:t xml:space="preserve"> &lt;</w:t>
      </w:r>
      <w:hyperlink r:id="rId148" w:history="1">
        <w:r w:rsidR="005B026A" w:rsidRPr="008E2C04">
          <w:rPr>
            <w:rStyle w:val="Collegamentoipertestuale"/>
            <w:rFonts w:cs="Open Sans"/>
          </w:rPr>
          <w:t>https://media.business-humanrights.org/media/documents/HRD_2020_Snapshot_EN_v9.pdf</w:t>
        </w:r>
      </w:hyperlink>
      <w:r w:rsidR="005B026A" w:rsidRPr="008E2C04">
        <w:rPr>
          <w:rFonts w:cs="Open Sans"/>
        </w:rPr>
        <w:t>&gt;</w:t>
      </w:r>
      <w:r w:rsidR="009F4BDE" w:rsidRPr="008E2C04">
        <w:rPr>
          <w:rFonts w:cs="Open Sans"/>
        </w:rPr>
        <w:t>.</w:t>
      </w:r>
      <w:r w:rsidRPr="008E2C04">
        <w:rPr>
          <w:rFonts w:cs="Open Sans"/>
        </w:rPr>
        <w:t xml:space="preserve"> Incidents connected to Australian companies can be found at: ‘Human Rights Defenders &amp; Civic Freedoms Programme’</w:t>
      </w:r>
      <w:r w:rsidRPr="008E2C04">
        <w:rPr>
          <w:rFonts w:cs="Open Sans"/>
          <w:i/>
          <w:iCs/>
        </w:rPr>
        <w:t xml:space="preserve">, </w:t>
      </w:r>
      <w:r w:rsidRPr="008E2C04">
        <w:rPr>
          <w:rStyle w:val="Enfasicorsivo"/>
        </w:rPr>
        <w:t>Business and Human Rights Resource Centre</w:t>
      </w:r>
      <w:r w:rsidRPr="008E2C04">
        <w:rPr>
          <w:rFonts w:cs="Open Sans"/>
          <w:i/>
          <w:iCs/>
        </w:rPr>
        <w:t xml:space="preserve"> </w:t>
      </w:r>
      <w:r w:rsidRPr="008E2C04">
        <w:rPr>
          <w:rFonts w:cs="Open Sans"/>
        </w:rPr>
        <w:t>(Database) &lt;</w:t>
      </w:r>
      <w:hyperlink r:id="rId149" w:history="1">
        <w:r w:rsidRPr="008E2C04">
          <w:rPr>
            <w:rStyle w:val="Collegamentoipertestuale"/>
            <w:rFonts w:cs="Open Sans"/>
          </w:rPr>
          <w:t>https://www.business-humanrights.org/en/from-us/human-rights-defenders-database/</w:t>
        </w:r>
      </w:hyperlink>
      <w:r w:rsidRPr="008E2C04">
        <w:rPr>
          <w:rFonts w:cs="Open Sans"/>
        </w:rPr>
        <w:t>&gt;.</w:t>
      </w:r>
    </w:p>
  </w:endnote>
  <w:endnote w:id="164">
    <w:p w14:paraId="0A3A9F46" w14:textId="6622B0E9" w:rsidR="00F83229" w:rsidRPr="008E2C04" w:rsidRDefault="00F83229" w:rsidP="00C27DC0">
      <w:pPr>
        <w:pStyle w:val="Testonotadichiusura"/>
        <w:rPr>
          <w:color w:val="0000FF"/>
          <w:u w:val="single"/>
        </w:rPr>
      </w:pPr>
      <w:r w:rsidRPr="008E2C04">
        <w:rPr>
          <w:rStyle w:val="Rimandonotadichiusura"/>
          <w:rFonts w:cs="Open Sans"/>
        </w:rPr>
        <w:endnoteRef/>
      </w:r>
      <w:r w:rsidRPr="008E2C04">
        <w:t xml:space="preserve"> </w:t>
      </w:r>
      <w:r w:rsidR="00C27DC0" w:rsidRPr="008E2C04">
        <w:tab/>
      </w:r>
      <w:r w:rsidRPr="008E2C04">
        <w:t xml:space="preserve">United Nations Office of the High Commissioner for Human Rights, </w:t>
      </w:r>
      <w:r w:rsidRPr="008E2C04">
        <w:rPr>
          <w:rStyle w:val="Enfasicorsivo"/>
        </w:rPr>
        <w:t>Guiding principles on business and human rights: Implementing the United Nations “Protect, Respect and Remedy” Framework</w:t>
      </w:r>
      <w:r w:rsidRPr="008E2C04">
        <w:rPr>
          <w:i/>
          <w:iCs/>
        </w:rPr>
        <w:t>,</w:t>
      </w:r>
      <w:r w:rsidRPr="008E2C04">
        <w:t xml:space="preserve"> UN Doc HR/Pub/11/04 (16 June 2011) [27]; UNGPs 25; Office of the United Nations High Commissioner for Human Rights, </w:t>
      </w:r>
      <w:r w:rsidRPr="008E2C04">
        <w:rPr>
          <w:rStyle w:val="Enfasicorsivo"/>
        </w:rPr>
        <w:t>Report of the Working Group on the issue of human rights and transnational corporations and other business enterprises: "Access to effective remedies under the Guiding Principles on Business and Human Rights: Implementing the United Nations Protect, Respect and Remedy Framework"</w:t>
      </w:r>
      <w:r w:rsidRPr="008E2C04">
        <w:t>, UN Doc A/72/162 (18 July 2017) [61]-[64].</w:t>
      </w:r>
    </w:p>
  </w:endnote>
  <w:endnote w:id="165">
    <w:p w14:paraId="544B3B45" w14:textId="4A9E6AAF" w:rsidR="00F83229" w:rsidRPr="008E2C04" w:rsidRDefault="00F83229" w:rsidP="00952479">
      <w:pPr>
        <w:pStyle w:val="Testonotadichiusura"/>
        <w:contextualSpacing/>
        <w:rPr>
          <w:rFonts w:cs="Open Sans"/>
        </w:rPr>
      </w:pPr>
      <w:r w:rsidRPr="008E2C04">
        <w:rPr>
          <w:rStyle w:val="Rimandonotadichiusura"/>
          <w:rFonts w:cs="Open Sans"/>
        </w:rPr>
        <w:endnoteRef/>
      </w:r>
      <w:r w:rsidR="009C4C34" w:rsidRPr="008E2C04" w:rsidDel="00034A93">
        <w:rPr>
          <w:rFonts w:cs="Open Sans"/>
        </w:rPr>
        <w:t xml:space="preserve"> </w:t>
      </w:r>
      <w:r w:rsidR="00C27DC0" w:rsidRPr="008E2C04">
        <w:rPr>
          <w:rFonts w:cs="Open Sans"/>
        </w:rPr>
        <w:tab/>
      </w:r>
      <w:r w:rsidR="00034A93" w:rsidRPr="008E2C04">
        <w:rPr>
          <w:rStyle w:val="Enfasicorsivo"/>
        </w:rPr>
        <w:t>UNGPs</w:t>
      </w:r>
      <w:r w:rsidR="00034A93" w:rsidRPr="008E2C04">
        <w:rPr>
          <w:rFonts w:cs="Open Sans"/>
        </w:rPr>
        <w:t xml:space="preserve">, Principles </w:t>
      </w:r>
      <w:r w:rsidR="0054476F" w:rsidRPr="008E2C04">
        <w:rPr>
          <w:rFonts w:cs="Open Sans"/>
        </w:rPr>
        <w:t>26 and 27</w:t>
      </w:r>
      <w:r w:rsidR="00635B50" w:rsidRPr="008E2C04">
        <w:rPr>
          <w:rFonts w:cs="Open Sans"/>
        </w:rPr>
        <w:t>.</w:t>
      </w:r>
    </w:p>
  </w:endnote>
  <w:endnote w:id="166">
    <w:p w14:paraId="652DB69B" w14:textId="0BE8CCF4" w:rsidR="00F83229" w:rsidRPr="008E2C04" w:rsidRDefault="00F83229" w:rsidP="00C27DC0">
      <w:pPr>
        <w:pStyle w:val="Testonotadichiusura"/>
        <w:rPr>
          <w:rFonts w:cs="Open San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Allens Linklaters, </w:t>
      </w:r>
      <w:r w:rsidRPr="008E2C04">
        <w:rPr>
          <w:rStyle w:val="Enfasicorsivo"/>
        </w:rPr>
        <w:t>Stocktake on Business and Human Rights in Australia</w:t>
      </w:r>
      <w:r w:rsidRPr="008E2C04">
        <w:rPr>
          <w:rFonts w:cs="Open Sans"/>
          <w:i/>
          <w:iCs/>
        </w:rPr>
        <w:t xml:space="preserve"> </w:t>
      </w:r>
      <w:r w:rsidRPr="008E2C04">
        <w:rPr>
          <w:rFonts w:cs="Open Sans"/>
        </w:rPr>
        <w:t>(Report, April 2017) &lt;</w:t>
      </w:r>
      <w:hyperlink r:id="rId150" w:history="1">
        <w:r w:rsidRPr="008E2C04">
          <w:rPr>
            <w:rStyle w:val="Collegamentoipertestuale"/>
            <w:rFonts w:cs="Open Sans"/>
          </w:rPr>
          <w:t>https://www.dfat.gov.au/sites/default/files/stocktake-on-business-and-human-rights-in-australia.pdf</w:t>
        </w:r>
      </w:hyperlink>
      <w:r w:rsidR="0054476F" w:rsidRPr="008E2C04">
        <w:t>&gt;</w:t>
      </w:r>
      <w:r w:rsidRPr="008E2C04">
        <w:t>;</w:t>
      </w:r>
      <w:r w:rsidRPr="008E2C04">
        <w:rPr>
          <w:rFonts w:cs="Open Sans"/>
        </w:rPr>
        <w:t xml:space="preserve"> Australian Government, ‘Right to an effective remedy: Public Sector Guidance Sheet’ </w:t>
      </w:r>
      <w:r w:rsidRPr="008E2C04">
        <w:rPr>
          <w:rStyle w:val="Enfasicorsivo"/>
        </w:rPr>
        <w:t>Australian Government Attorney-General’s Department</w:t>
      </w:r>
      <w:r w:rsidRPr="008E2C04">
        <w:rPr>
          <w:rFonts w:cs="Open Sans"/>
          <w:i/>
          <w:iCs/>
        </w:rPr>
        <w:t xml:space="preserve"> </w:t>
      </w:r>
      <w:r w:rsidRPr="008E2C04">
        <w:rPr>
          <w:rFonts w:cs="Open Sans"/>
        </w:rPr>
        <w:t>(Webpage) &lt;</w:t>
      </w:r>
      <w:hyperlink r:id="rId151" w:history="1">
        <w:r w:rsidRPr="008E2C04">
          <w:rPr>
            <w:rStyle w:val="Collegamentoipertestuale"/>
            <w:rFonts w:cs="Open Sans"/>
          </w:rPr>
          <w:t>https://www.ag.gov.au/rights-and-protections/human-rights-and-anti-discrimination/human-rights-scrutiny/public-sector-guidance-sheets/right-effective-remedy</w:t>
        </w:r>
      </w:hyperlink>
      <w:r w:rsidRPr="008E2C04">
        <w:rPr>
          <w:rFonts w:cs="Open Sans"/>
        </w:rPr>
        <w:t>&gt;.</w:t>
      </w:r>
    </w:p>
  </w:endnote>
  <w:endnote w:id="167">
    <w:p w14:paraId="25C351C5" w14:textId="3753BD81"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Allens Linklaters, </w:t>
      </w:r>
      <w:r w:rsidRPr="008E2C04">
        <w:rPr>
          <w:rStyle w:val="Enfasicorsivo"/>
        </w:rPr>
        <w:t>Stocktake on Business and Human Rights in Australia</w:t>
      </w:r>
      <w:r w:rsidRPr="008E2C04">
        <w:rPr>
          <w:rFonts w:cs="Open Sans"/>
          <w:i/>
          <w:iCs/>
        </w:rPr>
        <w:t xml:space="preserve"> </w:t>
      </w:r>
      <w:r w:rsidRPr="008E2C04">
        <w:rPr>
          <w:rFonts w:cs="Open Sans"/>
        </w:rPr>
        <w:t>(Report, April 2017) 27-46.</w:t>
      </w:r>
    </w:p>
  </w:endnote>
  <w:endnote w:id="168">
    <w:p w14:paraId="5124B6E6" w14:textId="3962A7F4"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Allens Linklaters, </w:t>
      </w:r>
      <w:r w:rsidRPr="008E2C04">
        <w:rPr>
          <w:rStyle w:val="Enfasicorsivo"/>
        </w:rPr>
        <w:t>Stocktake on Business and Human Rights in Australia</w:t>
      </w:r>
      <w:r w:rsidRPr="008E2C04">
        <w:rPr>
          <w:rFonts w:cs="Open Sans"/>
          <w:i/>
        </w:rPr>
        <w:t xml:space="preserve"> </w:t>
      </w:r>
      <w:r w:rsidRPr="008E2C04">
        <w:rPr>
          <w:rFonts w:cs="Open Sans"/>
        </w:rPr>
        <w:t>(Stocktake, 2017) 100-103</w:t>
      </w:r>
      <w:r w:rsidR="00C6583D" w:rsidRPr="008E2C04">
        <w:rPr>
          <w:rFonts w:cs="Open Sans"/>
        </w:rPr>
        <w:t>.</w:t>
      </w:r>
    </w:p>
  </w:endnote>
  <w:endnote w:id="169">
    <w:p w14:paraId="08898893" w14:textId="72C28C12"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Law Council of Australia, </w:t>
      </w:r>
      <w:r w:rsidRPr="008E2C04">
        <w:rPr>
          <w:rStyle w:val="Enfasicorsivo"/>
        </w:rPr>
        <w:t>The Justice Project: Introduction and Overview</w:t>
      </w:r>
      <w:r w:rsidRPr="008E2C04">
        <w:rPr>
          <w:rFonts w:cs="Open Sans"/>
        </w:rPr>
        <w:t xml:space="preserve"> (Final Report, August 2018) 29-31, 42 &lt;</w:t>
      </w:r>
      <w:hyperlink r:id="rId152" w:history="1">
        <w:r w:rsidRPr="008E2C04">
          <w:rPr>
            <w:rStyle w:val="Collegamentoipertestuale"/>
            <w:rFonts w:cs="Open Sans"/>
          </w:rPr>
          <w:t>https://www.lawcouncil.asn.au/files/web-pdf/Justice%20Project/Final%20Report/Justice%20Project%20_%20Final%20Report%20in%20full.pdf</w:t>
        </w:r>
      </w:hyperlink>
      <w:r w:rsidRPr="008E2C04">
        <w:rPr>
          <w:rFonts w:cs="Open Sans"/>
        </w:rPr>
        <w:t>&gt;.</w:t>
      </w:r>
    </w:p>
  </w:endnote>
  <w:endnote w:id="170">
    <w:p w14:paraId="1F491BE9" w14:textId="70C47601"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C27DC0" w:rsidRPr="008E2C04">
        <w:rPr>
          <w:rFonts w:cs="Open Sans"/>
        </w:rPr>
        <w:tab/>
      </w:r>
      <w:r w:rsidRPr="008E2C04">
        <w:rPr>
          <w:rFonts w:cs="Open Sans"/>
        </w:rPr>
        <w:t xml:space="preserve">Human Rights Law Centre, </w:t>
      </w:r>
      <w:r w:rsidRPr="008E2C04">
        <w:rPr>
          <w:rStyle w:val="Enfasicorsivo"/>
        </w:rPr>
        <w:t>Nowhere to Turn: Addressing Australian corporate abuses overseas</w:t>
      </w:r>
      <w:r w:rsidRPr="008E2C04">
        <w:rPr>
          <w:rFonts w:cs="Open Sans"/>
          <w:i/>
          <w:iCs/>
        </w:rPr>
        <w:t xml:space="preserve"> </w:t>
      </w:r>
      <w:r w:rsidRPr="008E2C04">
        <w:rPr>
          <w:rFonts w:cs="Open Sans"/>
        </w:rPr>
        <w:t>(Report, 1 December 2018) &lt;</w:t>
      </w:r>
      <w:hyperlink r:id="rId153" w:history="1">
        <w:r w:rsidRPr="008E2C04">
          <w:rPr>
            <w:rStyle w:val="Collegamentoipertestuale"/>
            <w:rFonts w:cs="Open Sans"/>
          </w:rPr>
          <w:t>https://static1.squarespace.com/static/580025f66b8f5b2dabbe4291/t/5c1aa50a8a922db8f09e5c1b/1545250097352/Nowhere+to+Turn.pdf</w:t>
        </w:r>
      </w:hyperlink>
      <w:r w:rsidRPr="008E2C04">
        <w:t>&gt;;</w:t>
      </w:r>
      <w:r w:rsidRPr="008E2C04">
        <w:rPr>
          <w:rStyle w:val="Collegamentoipertestuale"/>
          <w:rFonts w:cs="Open Sans"/>
        </w:rPr>
        <w:t xml:space="preserve"> </w:t>
      </w:r>
      <w:r w:rsidRPr="008E2C04">
        <w:rPr>
          <w:rFonts w:cs="Open Sans"/>
        </w:rPr>
        <w:t xml:space="preserve">May Miller-Dawkins, Shelley Marshall, Kate Macdonald and Kristen Zornada, </w:t>
      </w:r>
      <w:r w:rsidRPr="008E2C04">
        <w:rPr>
          <w:rStyle w:val="Enfasicorsivo"/>
        </w:rPr>
        <w:t>Redress for Transnational Business-Related Human Rights Abuses in Australia</w:t>
      </w:r>
      <w:r w:rsidRPr="008E2C04">
        <w:rPr>
          <w:rFonts w:cs="Open Sans"/>
          <w:i/>
        </w:rPr>
        <w:t xml:space="preserve"> </w:t>
      </w:r>
      <w:r w:rsidRPr="008E2C04">
        <w:rPr>
          <w:rFonts w:cs="Open Sans"/>
        </w:rPr>
        <w:t>(Report No 3, 2016) &lt;</w:t>
      </w:r>
      <w:hyperlink r:id="rId154" w:history="1">
        <w:r w:rsidRPr="008E2C04">
          <w:rPr>
            <w:rStyle w:val="Collegamentoipertestuale"/>
            <w:rFonts w:cs="Open Sans"/>
          </w:rPr>
          <w:t>https://corporateaccountabilityresearch.net/njm-report-iii-redress-in-australia</w:t>
        </w:r>
      </w:hyperlink>
      <w:r w:rsidRPr="008E2C04">
        <w:t>&gt;</w:t>
      </w:r>
      <w:r w:rsidRPr="008E2C04">
        <w:rPr>
          <w:rFonts w:cs="Open Sans"/>
        </w:rPr>
        <w:t xml:space="preserve">; ‘Fatal Extraction: Australian Mining in Africa’, </w:t>
      </w:r>
      <w:r w:rsidRPr="008E2C04">
        <w:rPr>
          <w:rStyle w:val="Enfasicorsivo"/>
        </w:rPr>
        <w:t>The International Consortium of Investigative Journalists</w:t>
      </w:r>
      <w:r w:rsidRPr="008E2C04">
        <w:rPr>
          <w:rFonts w:cs="Open Sans"/>
        </w:rPr>
        <w:t xml:space="preserve"> (Web page) &lt;</w:t>
      </w:r>
      <w:hyperlink r:id="rId155" w:history="1">
        <w:r w:rsidRPr="008E2C04">
          <w:rPr>
            <w:rStyle w:val="Collegamentoipertestuale"/>
            <w:rFonts w:cs="Open Sans"/>
          </w:rPr>
          <w:t>https://projects.icij.org/fatalextraction/</w:t>
        </w:r>
      </w:hyperlink>
      <w:r w:rsidRPr="008E2C04">
        <w:t>&gt;.</w:t>
      </w:r>
    </w:p>
  </w:endnote>
  <w:endnote w:id="171">
    <w:p w14:paraId="52C08F70" w14:textId="0C74322E" w:rsidR="00F83229" w:rsidRPr="008E2C04" w:rsidRDefault="00F83229" w:rsidP="002B4132">
      <w:pPr>
        <w:autoSpaceDE w:val="0"/>
        <w:autoSpaceDN w:val="0"/>
        <w:adjustRightInd w:val="0"/>
        <w:spacing w:before="0" w:after="0"/>
        <w:ind w:left="454" w:hanging="454"/>
        <w:contextualSpacing/>
        <w:rPr>
          <w:rStyle w:val="TestonotadichiusuraCarattere"/>
          <w:sz w:val="20"/>
          <w:szCs w:val="20"/>
        </w:rPr>
      </w:pPr>
      <w:r w:rsidRPr="008E2C04">
        <w:rPr>
          <w:rStyle w:val="Rimandonotadichiusura"/>
          <w:rFonts w:cs="Open Sans"/>
          <w:szCs w:val="20"/>
        </w:rPr>
        <w:endnoteRef/>
      </w:r>
      <w:r w:rsidRPr="008E2C04">
        <w:rPr>
          <w:rStyle w:val="TestonotadichiusuraCarattere"/>
          <w:sz w:val="20"/>
          <w:szCs w:val="20"/>
        </w:rPr>
        <w:t xml:space="preserve"> </w:t>
      </w:r>
      <w:r w:rsidR="002B4132" w:rsidRPr="008E2C04">
        <w:rPr>
          <w:rStyle w:val="TestonotadichiusuraCarattere"/>
          <w:sz w:val="20"/>
          <w:szCs w:val="20"/>
        </w:rPr>
        <w:tab/>
      </w:r>
      <w:r w:rsidRPr="008E2C04">
        <w:rPr>
          <w:rStyle w:val="TestonotadichiusuraCarattere"/>
          <w:sz w:val="20"/>
          <w:szCs w:val="20"/>
        </w:rPr>
        <w:t>UN OHCHR, Improving accountability and access to remedy for victims of business-related human rights abuse, UN Doc A/HRC/32/19 (10 May 2016) [21]-[23]</w:t>
      </w:r>
      <w:r w:rsidR="00C50B1D" w:rsidRPr="008E2C04">
        <w:rPr>
          <w:rStyle w:val="TestonotadichiusuraCarattere"/>
          <w:sz w:val="20"/>
          <w:szCs w:val="20"/>
        </w:rPr>
        <w:t>;</w:t>
      </w:r>
      <w:r w:rsidR="009D57B9" w:rsidRPr="008E2C04">
        <w:rPr>
          <w:rStyle w:val="TestonotadichiusuraCarattere"/>
          <w:sz w:val="20"/>
          <w:szCs w:val="20"/>
        </w:rPr>
        <w:t xml:space="preserve"> </w:t>
      </w:r>
      <w:r w:rsidRPr="008E2C04">
        <w:rPr>
          <w:rStyle w:val="TestonotadichiusuraCarattere"/>
          <w:sz w:val="20"/>
          <w:szCs w:val="20"/>
        </w:rPr>
        <w:t xml:space="preserve">Gabrielle Holly, ’Transnational Tort and Access to Remedy under the UN Guiding Principles on Business and Human Rights: Kamasaee v Commonwealth’ (2018) 19(1) </w:t>
      </w:r>
      <w:r w:rsidRPr="008E2C04">
        <w:rPr>
          <w:rStyle w:val="Enfasicorsivo"/>
          <w:sz w:val="20"/>
          <w:szCs w:val="20"/>
        </w:rPr>
        <w:t>Melbourne Journal of International Law</w:t>
      </w:r>
      <w:r w:rsidRPr="008E2C04">
        <w:rPr>
          <w:rStyle w:val="TestonotadichiusuraCarattere"/>
          <w:sz w:val="20"/>
          <w:szCs w:val="20"/>
        </w:rPr>
        <w:t xml:space="preserve"> 52, 56-58</w:t>
      </w:r>
      <w:r w:rsidR="002B4132" w:rsidRPr="008E2C04">
        <w:rPr>
          <w:rStyle w:val="TestonotadichiusuraCarattere"/>
          <w:sz w:val="20"/>
          <w:szCs w:val="20"/>
        </w:rPr>
        <w:t>.</w:t>
      </w:r>
    </w:p>
  </w:endnote>
  <w:endnote w:id="172">
    <w:p w14:paraId="404B94B4" w14:textId="47951289"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See discussions in Australian Law Reform Commission, </w:t>
      </w:r>
      <w:r w:rsidRPr="008E2C04">
        <w:rPr>
          <w:rStyle w:val="Enfasicorsivo"/>
        </w:rPr>
        <w:t>Corporate Criminal Responsibility</w:t>
      </w:r>
      <w:r w:rsidRPr="008E2C04">
        <w:rPr>
          <w:rFonts w:cs="Open Sans"/>
        </w:rPr>
        <w:t xml:space="preserve"> (Final Report 136, April 2020) 446 [10.3] and 447 [10.9] &lt;</w:t>
      </w:r>
      <w:hyperlink r:id="rId156" w:history="1">
        <w:r w:rsidRPr="008E2C04">
          <w:rPr>
            <w:rStyle w:val="Collegamentoipertestuale"/>
            <w:rFonts w:cs="Open Sans"/>
          </w:rPr>
          <w:t>https://www.alrc.gov.au/wp-content/uploads/2020/05/ALRC-CCR-Final-Report-websml.pdf</w:t>
        </w:r>
      </w:hyperlink>
      <w:r w:rsidR="00C50B1D" w:rsidRPr="008E2C04">
        <w:rPr>
          <w:rFonts w:cs="Open Sans"/>
        </w:rPr>
        <w:t>&gt;</w:t>
      </w:r>
      <w:r w:rsidR="00312D3D" w:rsidRPr="008E2C04">
        <w:rPr>
          <w:rFonts w:cs="Open Sans"/>
        </w:rPr>
        <w:t>.</w:t>
      </w:r>
    </w:p>
  </w:endnote>
  <w:endnote w:id="173">
    <w:p w14:paraId="2E948F24" w14:textId="547F9A43"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Australian Law Reform Commission, </w:t>
      </w:r>
      <w:r w:rsidRPr="008E2C04">
        <w:rPr>
          <w:rStyle w:val="Enfasicorsivo"/>
        </w:rPr>
        <w:t>Corporate Criminal Responsibility</w:t>
      </w:r>
      <w:r w:rsidRPr="008E2C04">
        <w:rPr>
          <w:rFonts w:cs="Open Sans"/>
          <w:i/>
        </w:rPr>
        <w:t xml:space="preserve"> </w:t>
      </w:r>
      <w:r w:rsidRPr="008E2C04">
        <w:rPr>
          <w:rFonts w:cs="Open Sans"/>
        </w:rPr>
        <w:t xml:space="preserve">(Final Report 136, April 2020) 446 [10.3] and 472 [10.116]. Some extraterritorial offences are subject to the ‘local law defence’ in the Australian Criminal Code, which provides that if conduct is not prohibited in the relevant foreign jurisdiction, there has not been an offence committed under the Australian Criminal Code. In practice this is problematic given in many countries that slavery-like conduct is not outlawed, see discussion in Australian Law Reform Commission, </w:t>
      </w:r>
      <w:r w:rsidRPr="008E2C04">
        <w:rPr>
          <w:rStyle w:val="Enfasicorsivo"/>
        </w:rPr>
        <w:t>Corporate Criminal Responsibility</w:t>
      </w:r>
      <w:r w:rsidRPr="008E2C04">
        <w:rPr>
          <w:rFonts w:cs="Open Sans"/>
          <w:i/>
        </w:rPr>
        <w:t xml:space="preserve"> </w:t>
      </w:r>
      <w:r w:rsidRPr="008E2C04">
        <w:rPr>
          <w:rFonts w:cs="Open Sans"/>
        </w:rPr>
        <w:t>(Final Report 136, April 2020) 475-476 [10.126] – [10.132]</w:t>
      </w:r>
      <w:r w:rsidR="00484D0D" w:rsidRPr="008E2C04">
        <w:rPr>
          <w:rFonts w:cs="Open Sans"/>
        </w:rPr>
        <w:t>.</w:t>
      </w:r>
    </w:p>
  </w:endnote>
  <w:endnote w:id="174">
    <w:p w14:paraId="14441213" w14:textId="1A3EFA03"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Australian Law Reform Commission, </w:t>
      </w:r>
      <w:r w:rsidRPr="008E2C04">
        <w:rPr>
          <w:rStyle w:val="Enfasicorsivo"/>
        </w:rPr>
        <w:t>Corporate Criminal Responsibility</w:t>
      </w:r>
      <w:r w:rsidRPr="008E2C04">
        <w:rPr>
          <w:rFonts w:cs="Open Sans"/>
          <w:i/>
          <w:iCs/>
        </w:rPr>
        <w:t xml:space="preserve"> </w:t>
      </w:r>
      <w:r w:rsidRPr="008E2C04">
        <w:rPr>
          <w:rFonts w:cs="Open Sans"/>
        </w:rPr>
        <w:t>(Final Report 136, April 2020) 447</w:t>
      </w:r>
      <w:r w:rsidR="00484D0D" w:rsidRPr="008E2C04">
        <w:rPr>
          <w:rFonts w:cs="Open Sans"/>
        </w:rPr>
        <w:t>.</w:t>
      </w:r>
    </w:p>
  </w:endnote>
  <w:endnote w:id="175">
    <w:p w14:paraId="12762D02" w14:textId="7D09FFAE"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Australian Law Reform Commission, </w:t>
      </w:r>
      <w:r w:rsidRPr="008E2C04">
        <w:rPr>
          <w:rStyle w:val="Enfasicorsivo"/>
        </w:rPr>
        <w:t>Corporate Criminal Responsibility</w:t>
      </w:r>
      <w:r w:rsidRPr="008E2C04">
        <w:rPr>
          <w:rFonts w:cs="Open Sans"/>
        </w:rPr>
        <w:t xml:space="preserve"> (Final Report 136, April 2020) 446 [10.7], 459 [10.58], 490 [10.202], 491 [10.203(i)] and 492 [10.20]</w:t>
      </w:r>
      <w:r w:rsidR="00484D0D" w:rsidRPr="008E2C04">
        <w:rPr>
          <w:rFonts w:cs="Open Sans"/>
        </w:rPr>
        <w:t>.</w:t>
      </w:r>
    </w:p>
  </w:endnote>
  <w:endnote w:id="176">
    <w:p w14:paraId="5AA971DA" w14:textId="1A43F897" w:rsidR="00F83229" w:rsidRPr="008E2C04" w:rsidRDefault="00F83229" w:rsidP="002B4132">
      <w:pPr>
        <w:pStyle w:val="Testonotadichiusura"/>
        <w:rPr>
          <w:color w:val="000000"/>
          <w:spacing w:val="-5"/>
        </w:rPr>
      </w:pPr>
      <w:r w:rsidRPr="008E2C04">
        <w:rPr>
          <w:rStyle w:val="Rimandonotadichiusura"/>
          <w:rFonts w:cs="Open Sans"/>
        </w:rPr>
        <w:endnoteRef/>
      </w:r>
      <w:r w:rsidRPr="008E2C04">
        <w:t xml:space="preserve"> </w:t>
      </w:r>
      <w:r w:rsidR="002B4132" w:rsidRPr="008E2C04">
        <w:tab/>
      </w:r>
      <w:r w:rsidRPr="008E2C04">
        <w:t xml:space="preserve">Gabrielle Holly, ’Transnational Tort and Access to Remedy under the UN Guiding Principles on Business and Human Rights: Kamasaee v Commonwealth’ (2018) 19(1) </w:t>
      </w:r>
      <w:r w:rsidRPr="008E2C04">
        <w:rPr>
          <w:rStyle w:val="Enfasicorsivo"/>
        </w:rPr>
        <w:t>Melbourne Journal of International Law</w:t>
      </w:r>
      <w:r w:rsidRPr="008E2C04">
        <w:rPr>
          <w:i/>
          <w:iCs/>
        </w:rPr>
        <w:t xml:space="preserve"> </w:t>
      </w:r>
      <w:r w:rsidRPr="008E2C04">
        <w:t>52, 53-54</w:t>
      </w:r>
      <w:r w:rsidRPr="008E2C04">
        <w:rPr>
          <w:rFonts w:eastAsiaTheme="minorHAnsi"/>
        </w:rPr>
        <w:t xml:space="preserve">; ‘Federal Court finds offshore oil field operator liable in negligence for death and loss of seaweed crops in Indonesia,’ </w:t>
      </w:r>
      <w:r w:rsidRPr="008E2C04">
        <w:rPr>
          <w:rStyle w:val="Enfasicorsivo"/>
        </w:rPr>
        <w:t>Human Rights Law Centre</w:t>
      </w:r>
      <w:r w:rsidRPr="008E2C04">
        <w:rPr>
          <w:rFonts w:eastAsiaTheme="minorHAnsi"/>
        </w:rPr>
        <w:t xml:space="preserve"> (19</w:t>
      </w:r>
      <w:r w:rsidR="002B4132" w:rsidRPr="008E2C04">
        <w:rPr>
          <w:rFonts w:eastAsiaTheme="minorHAnsi"/>
        </w:rPr>
        <w:t> </w:t>
      </w:r>
      <w:r w:rsidRPr="008E2C04">
        <w:rPr>
          <w:rFonts w:eastAsiaTheme="minorHAnsi"/>
        </w:rPr>
        <w:t>March 2021) &lt;</w:t>
      </w:r>
      <w:hyperlink r:id="rId157" w:history="1">
        <w:r w:rsidRPr="008E2C04">
          <w:rPr>
            <w:rStyle w:val="Collegamentoipertestuale"/>
            <w:rFonts w:eastAsiaTheme="minorHAnsi"/>
          </w:rPr>
          <w:t>https://www.hrlc.org.au/human-rights-case-summaries/2021/3/19/federal-court-finds-offshore-oil-field-operator-liable-in-negligence-for-death-and-loss-of-seaweed-crops-in-indonesia</w:t>
        </w:r>
      </w:hyperlink>
      <w:r w:rsidRPr="008E2C04">
        <w:rPr>
          <w:rFonts w:eastAsiaTheme="minorHAnsi"/>
        </w:rPr>
        <w:t>&gt;</w:t>
      </w:r>
      <w:r w:rsidR="00484D0D" w:rsidRPr="008E2C04">
        <w:rPr>
          <w:rFonts w:eastAsiaTheme="minorHAnsi"/>
        </w:rPr>
        <w:t>.</w:t>
      </w:r>
    </w:p>
  </w:endnote>
  <w:endnote w:id="177">
    <w:p w14:paraId="3181A704" w14:textId="3CA48535"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Gabrielle Holly, ’Transnational Tort and Access to Remedy under the UN Guiding Principles on Business and Human Rights: Kamasaee v Commonwealth’ (2018) 19(1) </w:t>
      </w:r>
      <w:r w:rsidRPr="008E2C04">
        <w:rPr>
          <w:rStyle w:val="Enfasicorsivo"/>
        </w:rPr>
        <w:t>Melbourne Journal of International Law</w:t>
      </w:r>
      <w:r w:rsidRPr="008E2C04">
        <w:rPr>
          <w:rFonts w:cs="Open Sans"/>
          <w:i/>
          <w:iCs/>
        </w:rPr>
        <w:t xml:space="preserve"> </w:t>
      </w:r>
      <w:r w:rsidRPr="008E2C04">
        <w:rPr>
          <w:rFonts w:cs="Open Sans"/>
        </w:rPr>
        <w:t>52, 74</w:t>
      </w:r>
      <w:r w:rsidR="00484D0D" w:rsidRPr="008E2C04">
        <w:rPr>
          <w:rFonts w:cs="Open Sans"/>
        </w:rPr>
        <w:t>.</w:t>
      </w:r>
    </w:p>
  </w:endnote>
  <w:endnote w:id="178">
    <w:p w14:paraId="55F110BB" w14:textId="56A4B050"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Allens Linklaters, </w:t>
      </w:r>
      <w:r w:rsidRPr="008E2C04">
        <w:rPr>
          <w:rStyle w:val="Enfasicorsivo"/>
        </w:rPr>
        <w:t>Stocktake on Business and Human Rights in Australia</w:t>
      </w:r>
      <w:r w:rsidRPr="008E2C04">
        <w:rPr>
          <w:rFonts w:cs="Open Sans"/>
          <w:i/>
          <w:iCs/>
        </w:rPr>
        <w:t xml:space="preserve"> </w:t>
      </w:r>
      <w:r w:rsidRPr="008E2C04">
        <w:rPr>
          <w:rFonts w:cs="Open Sans"/>
        </w:rPr>
        <w:t>(Stocktake, 2017) 97</w:t>
      </w:r>
      <w:r w:rsidR="00484D0D" w:rsidRPr="008E2C04">
        <w:rPr>
          <w:rFonts w:cs="Open Sans"/>
        </w:rPr>
        <w:t>.</w:t>
      </w:r>
    </w:p>
  </w:endnote>
  <w:endnote w:id="179">
    <w:p w14:paraId="1C1BAC54" w14:textId="72DA3CFD"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2B4132" w:rsidRPr="008E2C04">
        <w:rPr>
          <w:rFonts w:cs="Open Sans"/>
        </w:rPr>
        <w:tab/>
      </w:r>
      <w:r w:rsidRPr="008E2C04">
        <w:rPr>
          <w:rFonts w:cs="Open Sans"/>
        </w:rPr>
        <w:t xml:space="preserve">Allens Linklaters, </w:t>
      </w:r>
      <w:r w:rsidRPr="008E2C04">
        <w:rPr>
          <w:rStyle w:val="Enfasicorsivo"/>
        </w:rPr>
        <w:t>Stocktake on Business and Human Rights in Australia</w:t>
      </w:r>
      <w:r w:rsidRPr="008E2C04">
        <w:rPr>
          <w:rFonts w:cs="Open Sans"/>
          <w:i/>
          <w:iCs/>
        </w:rPr>
        <w:t xml:space="preserve"> </w:t>
      </w:r>
      <w:r w:rsidRPr="008E2C04">
        <w:rPr>
          <w:rFonts w:cs="Open Sans"/>
        </w:rPr>
        <w:t>(Stocktake, 2017) 97-98</w:t>
      </w:r>
      <w:r w:rsidR="00C50B1D" w:rsidRPr="008E2C04">
        <w:rPr>
          <w:rFonts w:cs="Open Sans"/>
        </w:rPr>
        <w:t>;</w:t>
      </w:r>
      <w:r w:rsidRPr="008E2C04">
        <w:rPr>
          <w:rFonts w:cs="Open Sans"/>
        </w:rPr>
        <w:t xml:space="preserve"> Marilyn Warren, ‘Corporate Structures, the Veil and the Role of the Courts’ (2017) 40 </w:t>
      </w:r>
      <w:r w:rsidRPr="008E2C04">
        <w:rPr>
          <w:rStyle w:val="Enfasicorsivo"/>
          <w:rFonts w:cs="Open Sans"/>
        </w:rPr>
        <w:t xml:space="preserve">Melbourne University Law Review </w:t>
      </w:r>
      <w:r w:rsidRPr="008E2C04">
        <w:rPr>
          <w:rFonts w:cs="Open Sans"/>
        </w:rPr>
        <w:t>657</w:t>
      </w:r>
      <w:r w:rsidRPr="008E2C04">
        <w:rPr>
          <w:rStyle w:val="Collegamentoipertestuale"/>
          <w:rFonts w:cs="Open Sans"/>
          <w:color w:val="auto"/>
        </w:rPr>
        <w:t xml:space="preserve">, 672-680 </w:t>
      </w:r>
      <w:r w:rsidRPr="008E2C04">
        <w:rPr>
          <w:rFonts w:cs="Open Sans"/>
        </w:rPr>
        <w:t>&lt;</w:t>
      </w:r>
      <w:hyperlink r:id="rId158" w:history="1">
        <w:r w:rsidRPr="008E2C04">
          <w:rPr>
            <w:rStyle w:val="Collegamentoipertestuale"/>
            <w:rFonts w:cs="Open Sans"/>
          </w:rPr>
          <w:t>https://law.unimelb.edu.au/__data/assets/pdf_file/0008/2369591/07-Warren-402-Post-Press.pdf</w:t>
        </w:r>
      </w:hyperlink>
      <w:r w:rsidRPr="008E2C04">
        <w:t>&gt;</w:t>
      </w:r>
      <w:r w:rsidR="00484D0D" w:rsidRPr="008E2C04">
        <w:t>.</w:t>
      </w:r>
    </w:p>
  </w:endnote>
  <w:endnote w:id="180">
    <w:p w14:paraId="1ABD1657" w14:textId="77777777" w:rsidR="001057B5" w:rsidRPr="008E2C04" w:rsidRDefault="001057B5" w:rsidP="002B4132">
      <w:pPr>
        <w:pStyle w:val="Testonotadichiusura"/>
        <w:rPr>
          <w:rFonts w:cs="Open Sans"/>
        </w:rPr>
      </w:pPr>
      <w:r w:rsidRPr="008E2C04">
        <w:rPr>
          <w:rStyle w:val="Rimandonotadichiusura"/>
          <w:rFonts w:cs="Open Sans"/>
        </w:rPr>
        <w:endnoteRef/>
      </w:r>
      <w:r w:rsidRPr="008E2C04">
        <w:rPr>
          <w:rFonts w:cs="Open Sans"/>
        </w:rPr>
        <w:t xml:space="preserve"> </w:t>
      </w:r>
      <w:r w:rsidRPr="008E2C04">
        <w:rPr>
          <w:rFonts w:cs="Open Sans"/>
        </w:rPr>
        <w:tab/>
        <w:t xml:space="preserve">See UK cases </w:t>
      </w:r>
      <w:r w:rsidRPr="008E2C04">
        <w:rPr>
          <w:rStyle w:val="Enfasicorsivo"/>
        </w:rPr>
        <w:t>Vedanta Resources PLC v Lungowe</w:t>
      </w:r>
      <w:r w:rsidRPr="008E2C04">
        <w:rPr>
          <w:rFonts w:eastAsia="Times New Roman" w:cs="Open Sans"/>
        </w:rPr>
        <w:t xml:space="preserve"> </w:t>
      </w:r>
      <w:hyperlink r:id="rId159" w:history="1">
        <w:r w:rsidRPr="008E2C04">
          <w:rPr>
            <w:rFonts w:eastAsia="Times New Roman" w:cs="Open Sans"/>
          </w:rPr>
          <w:t>[2019] UKSC 20</w:t>
        </w:r>
      </w:hyperlink>
      <w:r w:rsidRPr="008E2C04">
        <w:rPr>
          <w:rFonts w:eastAsia="Times New Roman" w:cs="Open Sans"/>
        </w:rPr>
        <w:t xml:space="preserve">; </w:t>
      </w:r>
      <w:r w:rsidRPr="008E2C04">
        <w:rPr>
          <w:rStyle w:val="Enfasicorsivo"/>
        </w:rPr>
        <w:t>Okpabi v Royal Dutch Shell</w:t>
      </w:r>
      <w:r w:rsidRPr="008E2C04">
        <w:rPr>
          <w:rFonts w:eastAsia="Times New Roman" w:cs="Open Sans"/>
        </w:rPr>
        <w:t xml:space="preserve"> [2021] UKSC 3 and see also </w:t>
      </w:r>
      <w:r w:rsidRPr="008E2C04">
        <w:rPr>
          <w:rStyle w:val="Enfasicorsivo"/>
        </w:rPr>
        <w:t>Begum v Maran (UK) Ltd</w:t>
      </w:r>
      <w:r w:rsidRPr="008E2C04">
        <w:rPr>
          <w:rFonts w:cs="Open Sans"/>
        </w:rPr>
        <w:t xml:space="preserve"> [2021] 3 WLUK 162</w:t>
      </w:r>
      <w:r w:rsidRPr="008E2C04">
        <w:rPr>
          <w:rFonts w:eastAsia="Times New Roman" w:cs="Open Sans"/>
        </w:rPr>
        <w:t>. See a case from the Netherlands Court of Appeal the Hague:</w:t>
      </w:r>
      <w:r w:rsidRPr="008E2C04">
        <w:rPr>
          <w:rFonts w:cs="Open Sans"/>
          <w:color w:val="2B2B2B"/>
          <w:shd w:val="clear" w:color="auto" w:fill="FFFFFF"/>
        </w:rPr>
        <w:t xml:space="preserve"> </w:t>
      </w:r>
      <w:r w:rsidRPr="008E2C04">
        <w:rPr>
          <w:rFonts w:cs="Open Sans"/>
          <w:i/>
          <w:iCs/>
          <w:color w:val="2B2B2B"/>
          <w:shd w:val="clear" w:color="auto" w:fill="FFFFFF"/>
        </w:rPr>
        <w:t>Milieudefensie &amp; Others v Shell Petroleum NV &amp; Others</w:t>
      </w:r>
      <w:r w:rsidRPr="008E2C04">
        <w:rPr>
          <w:rFonts w:cs="Open Sans"/>
          <w:color w:val="2B2B2B"/>
          <w:shd w:val="clear" w:color="auto" w:fill="FFFFFF"/>
        </w:rPr>
        <w:t>, [C/09/365498/HA ZA 10-1677] [C/09/330891/HA ZA 09-0579] [C/09/337058/HA ZA 09-1581]; [C/09/365482/HA ZA 10-1665] &lt;</w:t>
      </w:r>
      <w:hyperlink r:id="rId160" w:history="1">
        <w:r w:rsidRPr="008E2C04">
          <w:rPr>
            <w:rStyle w:val="Collegamentoipertestuale"/>
            <w:rFonts w:cs="Open Sans"/>
            <w:shd w:val="clear" w:color="auto" w:fill="FFFFFF"/>
          </w:rPr>
          <w:t>https://uitspraken.rechtspraak.nl/inziendocument?id=ECLI:NL:GHDHA:2021:132</w:t>
        </w:r>
      </w:hyperlink>
      <w:r w:rsidRPr="008E2C04">
        <w:t>&gt;</w:t>
      </w:r>
      <w:r w:rsidRPr="008E2C04">
        <w:rPr>
          <w:rStyle w:val="Collegamentoipertestuale"/>
          <w:rFonts w:cs="Open Sans"/>
          <w:color w:val="auto"/>
          <w:shd w:val="clear" w:color="auto" w:fill="FFFFFF"/>
        </w:rPr>
        <w:t>;</w:t>
      </w:r>
      <w:r w:rsidRPr="008E2C04">
        <w:rPr>
          <w:rStyle w:val="Collegamentoipertestuale"/>
          <w:rFonts w:cs="Open Sans"/>
          <w:shd w:val="clear" w:color="auto" w:fill="FFFFFF"/>
        </w:rPr>
        <w:t xml:space="preserve"> </w:t>
      </w:r>
      <w:r w:rsidRPr="008E2C04">
        <w:rPr>
          <w:rStyle w:val="Collegamentoipertestuale"/>
          <w:rFonts w:cs="Open Sans"/>
          <w:color w:val="auto"/>
          <w:shd w:val="clear" w:color="auto" w:fill="FFFFFF"/>
        </w:rPr>
        <w:t xml:space="preserve">and </w:t>
      </w:r>
      <w:r w:rsidRPr="008E2C04">
        <w:rPr>
          <w:rFonts w:cs="Open Sans"/>
          <w:shd w:val="clear" w:color="auto" w:fill="FFFFFF"/>
        </w:rPr>
        <w:t>a </w:t>
      </w:r>
      <w:r w:rsidRPr="008E2C04">
        <w:rPr>
          <w:rFonts w:cs="Open Sans"/>
          <w:color w:val="2B2B2B"/>
          <w:shd w:val="clear" w:color="auto" w:fill="FFFFFF"/>
        </w:rPr>
        <w:t>Canadian case,</w:t>
      </w:r>
      <w:r w:rsidRPr="008E2C04">
        <w:rPr>
          <w:rFonts w:cs="Open Sans"/>
        </w:rPr>
        <w:t xml:space="preserve"> </w:t>
      </w:r>
      <w:r w:rsidRPr="008E2C04">
        <w:rPr>
          <w:rStyle w:val="Enfasicorsivo"/>
        </w:rPr>
        <w:t>Nevsun Resources Ltd v Araya</w:t>
      </w:r>
      <w:r w:rsidRPr="008E2C04">
        <w:rPr>
          <w:rFonts w:cs="Open Sans"/>
        </w:rPr>
        <w:t xml:space="preserve"> [2020] SCC 5.</w:t>
      </w:r>
    </w:p>
  </w:endnote>
  <w:endnote w:id="181">
    <w:p w14:paraId="630EBE00" w14:textId="77777777" w:rsidR="001057B5" w:rsidRPr="008E2C04" w:rsidRDefault="001057B5" w:rsidP="007217FC">
      <w:pPr>
        <w:pStyle w:val="Testonotadichiusura"/>
        <w:contextualSpacing/>
        <w:rPr>
          <w:rFonts w:cs="Open Sans"/>
        </w:rPr>
      </w:pPr>
      <w:r w:rsidRPr="008E2C04">
        <w:rPr>
          <w:rStyle w:val="Rimandonotadichiusura"/>
          <w:rFonts w:cs="Open Sans"/>
        </w:rPr>
        <w:endnoteRef/>
      </w:r>
      <w:r w:rsidRPr="008E2C04">
        <w:rPr>
          <w:rFonts w:cs="Open Sans"/>
        </w:rPr>
        <w:t xml:space="preserve"> </w:t>
      </w:r>
      <w:r w:rsidRPr="008E2C04">
        <w:rPr>
          <w:rFonts w:cs="Open Sans"/>
        </w:rPr>
        <w:tab/>
        <w:t xml:space="preserve">European Coalition for Corporate Justice, </w:t>
      </w:r>
      <w:r w:rsidRPr="008E2C04">
        <w:rPr>
          <w:rStyle w:val="Enfasicorsivo"/>
        </w:rPr>
        <w:t>French Corporate Duty of Vigilance Law: Frequently Asked Questions</w:t>
      </w:r>
      <w:r w:rsidRPr="008E2C04">
        <w:rPr>
          <w:rFonts w:cs="Open Sans"/>
        </w:rPr>
        <w:t xml:space="preserve"> (Report, 24 March 2017) 5 &lt;</w:t>
      </w:r>
      <w:hyperlink r:id="rId161" w:history="1">
        <w:r w:rsidRPr="008E2C04">
          <w:rPr>
            <w:rStyle w:val="Collegamentoipertestuale"/>
            <w:rFonts w:cs="Open Sans"/>
          </w:rPr>
          <w:t>http://corporatejustice.org/wp-content/uploads/2021/04/french-corporate-duty-of-vigilance-law-faq-1.pdf</w:t>
        </w:r>
      </w:hyperlink>
      <w:r w:rsidRPr="008E2C04">
        <w:rPr>
          <w:rFonts w:cs="Open Sans"/>
        </w:rPr>
        <w:t>&gt;.</w:t>
      </w:r>
    </w:p>
  </w:endnote>
  <w:endnote w:id="182">
    <w:p w14:paraId="68C7DBC1" w14:textId="36D90488"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080E1E" w:rsidRPr="008E2C04">
        <w:rPr>
          <w:rFonts w:cs="Open Sans"/>
        </w:rPr>
        <w:tab/>
      </w:r>
      <w:r w:rsidRPr="008E2C04">
        <w:rPr>
          <w:rStyle w:val="Enfasicorsivo"/>
        </w:rPr>
        <w:t>UNGPs</w:t>
      </w:r>
      <w:r w:rsidR="007D11E0" w:rsidRPr="008E2C04">
        <w:rPr>
          <w:rFonts w:cs="Open Sans"/>
          <w:i/>
        </w:rPr>
        <w:t>,</w:t>
      </w:r>
      <w:r w:rsidRPr="008E2C04">
        <w:rPr>
          <w:rFonts w:cs="Open Sans"/>
        </w:rPr>
        <w:t xml:space="preserve"> Principle 25</w:t>
      </w:r>
      <w:r w:rsidR="007D11E0" w:rsidRPr="008E2C04">
        <w:rPr>
          <w:rFonts w:cs="Open Sans"/>
        </w:rPr>
        <w:t>.</w:t>
      </w:r>
    </w:p>
  </w:endnote>
  <w:endnote w:id="183">
    <w:p w14:paraId="5646576D" w14:textId="3E8FB983"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080E1E" w:rsidRPr="008E2C04">
        <w:rPr>
          <w:rFonts w:cs="Open Sans"/>
        </w:rPr>
        <w:tab/>
      </w:r>
      <w:r w:rsidRPr="008E2C04">
        <w:rPr>
          <w:rFonts w:cs="Open Sans"/>
        </w:rPr>
        <w:t xml:space="preserve">See Alex Newton, </w:t>
      </w:r>
      <w:r w:rsidRPr="008E2C04">
        <w:rPr>
          <w:rStyle w:val="Enfasicorsivo"/>
        </w:rPr>
        <w:t>Independent Review: Australian National Contact Point under the OECD Guidelines for Multinational Enterprises</w:t>
      </w:r>
      <w:r w:rsidRPr="008E2C04">
        <w:rPr>
          <w:rFonts w:cs="Open Sans"/>
        </w:rPr>
        <w:t xml:space="preserve"> (Report, June 2017) &lt;</w:t>
      </w:r>
      <w:hyperlink r:id="rId162" w:history="1">
        <w:r w:rsidRPr="008E2C04">
          <w:rPr>
            <w:rStyle w:val="Collegamentoipertestuale"/>
            <w:rFonts w:cs="Open Sans"/>
          </w:rPr>
          <w:t>https://ausncp.gov.au/about/2017-review</w:t>
        </w:r>
      </w:hyperlink>
      <w:r w:rsidRPr="008E2C04">
        <w:t>&gt;</w:t>
      </w:r>
      <w:r w:rsidR="00E93728" w:rsidRPr="008E2C04">
        <w:t>.</w:t>
      </w:r>
    </w:p>
  </w:endnote>
  <w:endnote w:id="184">
    <w:p w14:paraId="5CE50AD8" w14:textId="5BE9C57E"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B87A86" w:rsidRPr="008E2C04">
        <w:rPr>
          <w:rFonts w:cs="Open Sans"/>
        </w:rPr>
        <w:tab/>
      </w:r>
      <w:r w:rsidRPr="008E2C04">
        <w:rPr>
          <w:rFonts w:cs="Open Sans"/>
        </w:rPr>
        <w:t xml:space="preserve">Australian National Contact Point, </w:t>
      </w:r>
      <w:r w:rsidRPr="008E2C04">
        <w:rPr>
          <w:rStyle w:val="Enfasicorsivo"/>
        </w:rPr>
        <w:t>Follow up statement: Regarding complaint submitted by Equitable Cambodia and Inclusive Development International on behalf of Cambodian Families</w:t>
      </w:r>
      <w:r w:rsidRPr="008E2C04">
        <w:rPr>
          <w:rFonts w:cs="Open Sans"/>
          <w:i/>
          <w:iCs/>
        </w:rPr>
        <w:t xml:space="preserve"> </w:t>
      </w:r>
      <w:r w:rsidRPr="008E2C04">
        <w:rPr>
          <w:rFonts w:cs="Open Sans"/>
        </w:rPr>
        <w:t>(Report, 27 February 2020) &lt;</w:t>
      </w:r>
      <w:hyperlink r:id="rId163" w:history="1">
        <w:r w:rsidRPr="008E2C04">
          <w:rPr>
            <w:rStyle w:val="Collegamentoipertestuale"/>
            <w:rFonts w:cs="Open Sans"/>
          </w:rPr>
          <w:t>https://ausncp.gov.au/sites/default/files/2020-02/Complaint_11_statement.pdf</w:t>
        </w:r>
      </w:hyperlink>
      <w:r w:rsidRPr="008E2C04">
        <w:t>&gt;</w:t>
      </w:r>
      <w:r w:rsidR="00E93728" w:rsidRPr="008E2C04">
        <w:t>.</w:t>
      </w:r>
    </w:p>
  </w:endnote>
  <w:endnote w:id="185">
    <w:p w14:paraId="59DDDB0E" w14:textId="225B9621"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B87A86" w:rsidRPr="008E2C04">
        <w:rPr>
          <w:rFonts w:cs="Open Sans"/>
        </w:rPr>
        <w:tab/>
      </w:r>
      <w:r w:rsidRPr="008E2C04">
        <w:rPr>
          <w:rFonts w:cs="Open Sans"/>
        </w:rPr>
        <w:t xml:space="preserve">Australian National Contact Point, </w:t>
      </w:r>
      <w:r w:rsidRPr="008E2C04">
        <w:rPr>
          <w:rFonts w:cs="Open Sans"/>
          <w:i/>
          <w:iCs/>
        </w:rPr>
        <w:t>Update July 2021: Complaint by Human Rights Law Centre (on behalf of affected individuals) regarding Rio Tinto</w:t>
      </w:r>
      <w:r w:rsidRPr="008E2C04">
        <w:rPr>
          <w:rFonts w:cs="Open Sans"/>
        </w:rPr>
        <w:t xml:space="preserve"> (Updated Report, 21 July 2021) &lt;</w:t>
      </w:r>
      <w:hyperlink r:id="rId164" w:history="1">
        <w:r w:rsidRPr="008E2C04">
          <w:rPr>
            <w:rStyle w:val="Collegamentoipertestuale"/>
            <w:rFonts w:cs="Open Sans"/>
          </w:rPr>
          <w:t>https://ausncp.gov.au/sites/default/files/2021-07/210721_update_statement_AusNCP.pdf</w:t>
        </w:r>
      </w:hyperlink>
      <w:r w:rsidRPr="008E2C04">
        <w:rPr>
          <w:rFonts w:cs="Open Sans"/>
        </w:rPr>
        <w:t>&gt;</w:t>
      </w:r>
      <w:r w:rsidR="00E93728" w:rsidRPr="008E2C04">
        <w:rPr>
          <w:rFonts w:cs="Open Sans"/>
        </w:rPr>
        <w:t>.</w:t>
      </w:r>
    </w:p>
  </w:endnote>
  <w:endnote w:id="186">
    <w:p w14:paraId="5CF1BBE2" w14:textId="793A700D" w:rsidR="00F83229" w:rsidRPr="008E2C04" w:rsidRDefault="00F83229" w:rsidP="00952479">
      <w:pPr>
        <w:pStyle w:val="Testonotadichiusura"/>
        <w:contextualSpacing/>
        <w:rPr>
          <w:rFonts w:cs="Open Sans"/>
          <w:lang w:val="en-US"/>
        </w:rPr>
      </w:pPr>
      <w:r w:rsidRPr="008E2C04">
        <w:rPr>
          <w:rStyle w:val="Rimandonotadichiusura"/>
          <w:rFonts w:cs="Open Sans"/>
        </w:rPr>
        <w:endnoteRef/>
      </w:r>
      <w:r w:rsidRPr="008E2C04">
        <w:rPr>
          <w:rFonts w:cs="Open Sans"/>
        </w:rPr>
        <w:t xml:space="preserve"> </w:t>
      </w:r>
      <w:r w:rsidR="00B87A86" w:rsidRPr="008E2C04">
        <w:rPr>
          <w:rFonts w:cs="Open Sans"/>
        </w:rPr>
        <w:tab/>
      </w:r>
      <w:r w:rsidRPr="008E2C04">
        <w:rPr>
          <w:rFonts w:cs="Open Sans"/>
          <w:lang w:val="en-US"/>
        </w:rPr>
        <w:t xml:space="preserve">Australian Council of Superannuation Investors, </w:t>
      </w:r>
      <w:r w:rsidRPr="008E2C04">
        <w:rPr>
          <w:rFonts w:cs="Open Sans"/>
          <w:i/>
          <w:iCs/>
          <w:lang w:val="en-US"/>
        </w:rPr>
        <w:t xml:space="preserve">Moving from paper to practice: ASX200 reporting under Australia’s Modern Slavery Act </w:t>
      </w:r>
      <w:r w:rsidRPr="008E2C04">
        <w:rPr>
          <w:rFonts w:cs="Open Sans"/>
          <w:lang w:val="en-US"/>
        </w:rPr>
        <w:t xml:space="preserve">(Report, 20 July 2021) 43, 46, 47. </w:t>
      </w:r>
      <w:r w:rsidRPr="008E2C04">
        <w:rPr>
          <w:rFonts w:cs="Open Sans"/>
        </w:rPr>
        <w:t xml:space="preserve">See guidance on effective grievance mechanisms in Global Compact Network Australia, </w:t>
      </w:r>
      <w:r w:rsidRPr="008E2C04">
        <w:rPr>
          <w:rFonts w:cs="Open Sans"/>
          <w:i/>
          <w:iCs/>
        </w:rPr>
        <w:t xml:space="preserve">Implementing Effective Modern Slavery Grievance Mechanisms: A Guidance Note for Business </w:t>
      </w:r>
      <w:r w:rsidRPr="008E2C04">
        <w:rPr>
          <w:rFonts w:cs="Open Sans"/>
        </w:rPr>
        <w:t>(Report, March 2021) &lt;</w:t>
      </w:r>
      <w:hyperlink r:id="rId165" w:history="1">
        <w:r w:rsidRPr="008E2C04">
          <w:rPr>
            <w:rStyle w:val="Collegamentoipertestuale"/>
            <w:rFonts w:cs="Open Sans"/>
          </w:rPr>
          <w:t>https://unglobalcompact.org.au/wp-content/uploads/2021/03/4261-UNGC-Grievance-Mechanisms-GUIDANCE-DOC_28pp-9-FA.pdf</w:t>
        </w:r>
      </w:hyperlink>
      <w:r w:rsidRPr="008E2C04">
        <w:t>&gt;</w:t>
      </w:r>
      <w:r w:rsidR="00E93728" w:rsidRPr="008E2C04">
        <w:t>.</w:t>
      </w:r>
    </w:p>
  </w:endnote>
  <w:endnote w:id="187">
    <w:p w14:paraId="0DC1C08C" w14:textId="2BD6DBDC" w:rsidR="00F83229" w:rsidRPr="008E2C04"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B87A86" w:rsidRPr="008E2C04">
        <w:rPr>
          <w:rFonts w:cs="Open Sans"/>
        </w:rPr>
        <w:tab/>
      </w:r>
      <w:r w:rsidRPr="008E2C04">
        <w:rPr>
          <w:rFonts w:cs="Open Sans"/>
        </w:rPr>
        <w:t>Edelman,</w:t>
      </w:r>
      <w:r w:rsidRPr="008E2C04">
        <w:rPr>
          <w:rFonts w:cs="Open Sans"/>
          <w:i/>
          <w:iCs/>
        </w:rPr>
        <w:t xml:space="preserve"> Edelman Trust Barometer 2021: Country Report Trust in Australia </w:t>
      </w:r>
      <w:r w:rsidRPr="008E2C04">
        <w:rPr>
          <w:rFonts w:cs="Open Sans"/>
        </w:rPr>
        <w:t>(Report, 2021) &lt;</w:t>
      </w:r>
      <w:hyperlink r:id="rId166" w:history="1">
        <w:r w:rsidRPr="008E2C04">
          <w:rPr>
            <w:rStyle w:val="Collegamentoipertestuale"/>
            <w:rFonts w:cs="Open Sans"/>
          </w:rPr>
          <w:t>https://www.edelman.com.au/sites/g/files/aatuss381/files/2021-02/2021%20Edelman%20Trust%20Barometer%20-%20Australia%20Country%20Report%20FINAL_0.pdf</w:t>
        </w:r>
      </w:hyperlink>
      <w:r w:rsidRPr="008E2C04">
        <w:rPr>
          <w:rFonts w:cs="Open Sans"/>
        </w:rPr>
        <w:t>&gt;</w:t>
      </w:r>
      <w:r w:rsidR="00E93728" w:rsidRPr="008E2C04">
        <w:rPr>
          <w:rFonts w:cs="Open Sans"/>
        </w:rPr>
        <w:t>.</w:t>
      </w:r>
    </w:p>
  </w:endnote>
  <w:endnote w:id="188">
    <w:p w14:paraId="5EAF0C6B" w14:textId="38108C32" w:rsidR="00F83229" w:rsidRPr="00E87E16" w:rsidRDefault="00F83229" w:rsidP="00952479">
      <w:pPr>
        <w:pStyle w:val="Testonotadichiusura"/>
        <w:contextualSpacing/>
        <w:rPr>
          <w:rFonts w:cs="Open Sans"/>
        </w:rPr>
      </w:pPr>
      <w:r w:rsidRPr="008E2C04">
        <w:rPr>
          <w:rStyle w:val="Rimandonotadichiusura"/>
          <w:rFonts w:cs="Open Sans"/>
        </w:rPr>
        <w:endnoteRef/>
      </w:r>
      <w:r w:rsidRPr="008E2C04">
        <w:rPr>
          <w:rFonts w:cs="Open Sans"/>
        </w:rPr>
        <w:t xml:space="preserve"> </w:t>
      </w:r>
      <w:r w:rsidR="00077948" w:rsidRPr="008E2C04">
        <w:rPr>
          <w:rFonts w:cs="Open Sans"/>
        </w:rPr>
        <w:tab/>
      </w:r>
      <w:r w:rsidRPr="008E2C04">
        <w:rPr>
          <w:rFonts w:cs="Open Sans"/>
        </w:rPr>
        <w:t xml:space="preserve">Working Group on the issue of human rights and transnational corporations and other business enterprises, </w:t>
      </w:r>
      <w:r w:rsidRPr="008E2C04">
        <w:rPr>
          <w:rStyle w:val="Enfasicorsivo"/>
        </w:rPr>
        <w:t>Guiding Principles on Business and Human Rights at 10: taking stock of the first decade Report of the Working Group on the issue of human rights and transnational corporations and other business enterprises</w:t>
      </w:r>
      <w:r w:rsidRPr="008E2C04">
        <w:rPr>
          <w:rFonts w:cs="Open Sans"/>
          <w:i/>
          <w:iCs/>
        </w:rPr>
        <w:t>,</w:t>
      </w:r>
      <w:r w:rsidRPr="008E2C04">
        <w:rPr>
          <w:rFonts w:cs="Open Sans"/>
        </w:rPr>
        <w:t xml:space="preserve"> UN Doc A/HRC/47/39 (22 April 2021) [10]</w:t>
      </w:r>
      <w:r w:rsidR="00A81E55" w:rsidRPr="008E2C04">
        <w:rPr>
          <w:rFonts w:cs="Open Sans"/>
        </w:rPr>
        <w:t>.</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Open Sans">
    <w:altName w:val="________"/>
    <w:panose1 w:val="020B0606030504020204"/>
    <w:charset w:val="00"/>
    <w:family w:val="swiss"/>
    <w:pitch w:val="variable"/>
    <w:sig w:usb0="E00002EF" w:usb1="4000205B" w:usb2="00000028"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ArialMT">
    <w:altName w:val="MS Mincho"/>
    <w:panose1 w:val="020B0604020202020204"/>
    <w:charset w:val="80"/>
    <w:family w:val="auto"/>
    <w:notTrueType/>
    <w:pitch w:val="default"/>
    <w:sig w:usb0="00000001" w:usb1="08070000" w:usb2="00000010" w:usb3="00000000" w:csb0="00020000" w:csb1="00000000"/>
  </w:font>
  <w:font w:name="Tahoma">
    <w:panose1 w:val="020B0604030504040204"/>
    <w:charset w:val="00"/>
    <w:family w:val="swiss"/>
    <w:pitch w:val="variable"/>
    <w:sig w:usb0="E1002EFF" w:usb1="C000605B" w:usb2="00000029" w:usb3="00000000" w:csb0="000101FF" w:csb1="00000000"/>
  </w:font>
  <w:font w:name="Segoe UI">
    <w:panose1 w:val="020B0604020202020204"/>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Open Sans Light">
    <w:panose1 w:val="020B0306030504020204"/>
    <w:charset w:val="00"/>
    <w:family w:val="swiss"/>
    <w:pitch w:val="variable"/>
    <w:sig w:usb0="E00002EF" w:usb1="4000205B" w:usb2="00000028"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B642B9" w14:textId="1A5D8EDB" w:rsidR="000409C1" w:rsidRDefault="00BF6406" w:rsidP="00E752C2">
    <w:pPr>
      <w:pStyle w:val="Pidipagina"/>
    </w:pPr>
    <w:r w:rsidRPr="00622508">
      <w:fldChar w:fldCharType="begin"/>
    </w:r>
    <w:r>
      <w:instrText xml:space="preserve"> PAGE   \* MERGEFORMAT </w:instrText>
    </w:r>
    <w:r w:rsidRPr="00622508">
      <w:fldChar w:fldCharType="separate"/>
    </w:r>
    <w:r w:rsidR="00A27ABE" w:rsidRPr="00AB7C8F">
      <w:t>4</w:t>
    </w:r>
    <w:r w:rsidRPr="00622508">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067437" w14:textId="094F048B" w:rsidR="000409C1" w:rsidRDefault="00DA1D32" w:rsidP="009E6582">
    <w:pPr>
      <w:pStyle w:val="FooterOddPageNumber"/>
    </w:pPr>
    <w:r w:rsidRPr="00AB7C8F">
      <w:fldChar w:fldCharType="begin"/>
    </w:r>
    <w:r>
      <w:instrText xml:space="preserve"> PAGE   \* MERGEFORMAT </w:instrText>
    </w:r>
    <w:r w:rsidRPr="00AB7C8F">
      <w:fldChar w:fldCharType="separate"/>
    </w:r>
    <w:r w:rsidR="008E78F0">
      <w:rPr>
        <w:noProof/>
      </w:rPr>
      <w:t>3</w:t>
    </w:r>
    <w:r w:rsidRPr="00AB7C8F">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131A5D" w14:textId="77777777" w:rsidR="0063009F" w:rsidRDefault="0063009F" w:rsidP="00E53546">
    <w:pPr>
      <w:pStyle w:val="FooterEvenPageNumber"/>
    </w:pPr>
    <w:r w:rsidRPr="00F127A8">
      <w:fldChar w:fldCharType="begin"/>
    </w:r>
    <w:r>
      <w:instrText xml:space="preserve"> PAGE   \* MERGEFORMAT </w:instrText>
    </w:r>
    <w:r w:rsidRPr="00F127A8">
      <w:fldChar w:fldCharType="separate"/>
    </w:r>
    <w:r w:rsidR="008E78F0">
      <w:rPr>
        <w:noProof/>
      </w:rPr>
      <w:t>2</w:t>
    </w:r>
    <w:r w:rsidRPr="00F127A8">
      <w:fldChar w:fldCharType="end"/>
    </w:r>
  </w:p>
  <w:p w14:paraId="2FF74A8C" w14:textId="77777777" w:rsidR="000409C1" w:rsidRDefault="000409C1"/>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A0AA14C" w14:textId="77777777" w:rsidR="005B4A2B" w:rsidRDefault="005B4A2B" w:rsidP="00F14C6D">
      <w:r>
        <w:separator/>
      </w:r>
    </w:p>
  </w:footnote>
  <w:footnote w:type="continuationSeparator" w:id="0">
    <w:p w14:paraId="53507D6F" w14:textId="77777777" w:rsidR="005B4A2B" w:rsidRDefault="005B4A2B" w:rsidP="00F14C6D">
      <w:r>
        <w:continuationSeparator/>
      </w:r>
    </w:p>
  </w:footnote>
  <w:footnote w:type="continuationNotice" w:id="1">
    <w:p w14:paraId="6EE2EB78" w14:textId="77777777" w:rsidR="005B4A2B" w:rsidRDefault="005B4A2B">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AD72EA" w14:textId="77777777" w:rsidR="00E752C2" w:rsidRPr="000465F1" w:rsidRDefault="005B4A2B" w:rsidP="000465F1">
    <w:pPr>
      <w:pStyle w:val="Intestazione"/>
    </w:pPr>
    <w:r>
      <w:pict w14:anchorId="43D570D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034833" o:spid="_x0000_s1025" type="#_x0000_t75" alt="" style="position:absolute;left:0;text-align:left;margin-left:0;margin-top:0;width:930.9pt;height:1359.95pt;z-index:-251658752;mso-wrap-edited:f;mso-width-percent:0;mso-height-percent:0;mso-position-horizontal:center;mso-position-horizontal-relative:margin;mso-position-vertical:center;mso-position-vertical-relative:margin;mso-width-percent:0;mso-height-percent:0" o:allowincell="f">
          <v:imagedata r:id="rId1" o:title="report watermark"/>
          <w10:wrap anchorx="margin" anchory="margin"/>
        </v:shape>
      </w:pict>
    </w:r>
    <w:r w:rsidR="00E752C2" w:rsidRPr="000465F1">
      <w:t>Australian Human Rights Commission</w:t>
    </w:r>
  </w:p>
  <w:p w14:paraId="081E560D" w14:textId="77777777" w:rsidR="00E752C2" w:rsidRPr="00622508" w:rsidRDefault="00E752C2" w:rsidP="00622508">
    <w:pPr>
      <w:pStyle w:val="Pidipagina"/>
    </w:pPr>
    <w:r w:rsidRPr="001F62CC">
      <w:rPr>
        <w:rStyle w:val="HeaderDocumentTitle"/>
      </w:rPr>
      <w:t>Short title</w:t>
    </w:r>
    <w:r w:rsidRPr="00622508">
      <w:rPr>
        <w:rStyle w:val="HeaderDocumentTitle"/>
      </w:rPr>
      <w:t>, report name,</w:t>
    </w:r>
    <w:r w:rsidRPr="00622508">
      <w:t xml:space="preserve"> Date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96FE82" w14:textId="77777777" w:rsidR="00E752C2" w:rsidRDefault="00E752C2" w:rsidP="00E752C2">
    <w:pPr>
      <w:pStyle w:val="HeaderFooter"/>
      <w:spacing w:before="60"/>
      <w:jc w:val="right"/>
      <w:rPr>
        <w:b/>
        <w:noProof/>
        <w:sz w:val="18"/>
      </w:rPr>
    </w:pPr>
  </w:p>
  <w:p w14:paraId="00AE6F16" w14:textId="77777777" w:rsidR="00E752C2" w:rsidRPr="00E752C2" w:rsidRDefault="00E752C2" w:rsidP="00E752C2">
    <w:pPr>
      <w:pStyle w:val="HeaderFooter"/>
      <w:spacing w:before="60"/>
      <w:jc w:val="right"/>
      <w:rPr>
        <w:b/>
        <w:noProof/>
        <w:sz w:val="1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CC5463" w14:textId="6D44D4A3" w:rsidR="008D5567" w:rsidRPr="000465F1" w:rsidRDefault="008D5567" w:rsidP="00943A0F">
    <w:pPr>
      <w:pStyle w:val="Intestazione"/>
      <w:spacing w:before="0"/>
    </w:pPr>
    <w:r w:rsidRPr="000465F1">
      <w:t>Australian Human Rights Commission</w:t>
    </w:r>
    <w:r>
      <w:t xml:space="preserve"> &amp; Australian Human Rights </w:t>
    </w:r>
    <w:r w:rsidR="007724D4">
      <w:t>Institute UNSW</w:t>
    </w:r>
  </w:p>
  <w:p w14:paraId="2C8C80AB" w14:textId="50A013E0" w:rsidR="00291D0F" w:rsidRDefault="00780C8C" w:rsidP="00943A0F">
    <w:pPr>
      <w:pStyle w:val="HeaderFooter"/>
      <w:spacing w:before="60"/>
      <w:jc w:val="right"/>
      <w:rPr>
        <w:rStyle w:val="HeaderDocumentTitle"/>
      </w:rPr>
    </w:pPr>
    <w:r w:rsidRPr="00780C8C">
      <w:rPr>
        <w:rStyle w:val="HeaderDocumentTitle"/>
      </w:rPr>
      <w:t>At the Crossroads:</w:t>
    </w:r>
    <w:r>
      <w:rPr>
        <w:rStyle w:val="HeaderDocumentTitle"/>
      </w:rPr>
      <w:t xml:space="preserve"> </w:t>
    </w:r>
    <w:r w:rsidRPr="00780C8C">
      <w:rPr>
        <w:rStyle w:val="HeaderDocumentTitle"/>
      </w:rPr>
      <w:t>10 years of implementing the</w:t>
    </w:r>
    <w:r>
      <w:rPr>
        <w:rStyle w:val="HeaderDocumentTitle"/>
      </w:rPr>
      <w:t xml:space="preserve"> </w:t>
    </w:r>
    <w:r w:rsidRPr="00780C8C">
      <w:rPr>
        <w:rStyle w:val="HeaderDocumentTitle"/>
      </w:rPr>
      <w:t>UN Guiding Principles</w:t>
    </w:r>
    <w:r w:rsidR="00943A0F">
      <w:rPr>
        <w:rStyle w:val="HeaderDocumentTitle"/>
      </w:rPr>
      <w:br/>
    </w:r>
    <w:r w:rsidRPr="00780C8C">
      <w:rPr>
        <w:rStyle w:val="HeaderDocumentTitle"/>
      </w:rPr>
      <w:t xml:space="preserve"> on Business</w:t>
    </w:r>
    <w:r>
      <w:rPr>
        <w:rStyle w:val="HeaderDocumentTitle"/>
      </w:rPr>
      <w:t xml:space="preserve"> </w:t>
    </w:r>
    <w:r w:rsidRPr="00780C8C">
      <w:rPr>
        <w:rStyle w:val="HeaderDocumentTitle"/>
      </w:rPr>
      <w:t>and Human Rights in Australia</w:t>
    </w:r>
    <w:r w:rsidR="00943A0F">
      <w:rPr>
        <w:rStyle w:val="HeaderDocumentTitle"/>
      </w:rPr>
      <w:t xml:space="preserve"> • September 2021</w:t>
    </w:r>
  </w:p>
  <w:p w14:paraId="28275D88" w14:textId="77777777" w:rsidR="00943A0F" w:rsidRPr="00943A0F" w:rsidRDefault="00943A0F" w:rsidP="00943A0F">
    <w:pPr>
      <w:pStyle w:val="HeaderFooter"/>
      <w:spacing w:before="60"/>
      <w:jc w:val="right"/>
      <w:rPr>
        <w:b/>
        <w:noProof/>
        <w:sz w:val="18"/>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16AEFF" w14:textId="6EF099F7" w:rsidR="00BF6406" w:rsidRPr="000465F1" w:rsidRDefault="00BF6406" w:rsidP="00CA5D90">
    <w:pPr>
      <w:pStyle w:val="Intestazione"/>
    </w:pPr>
    <w:bookmarkStart w:id="100" w:name="_Hlk514672172"/>
    <w:bookmarkStart w:id="101" w:name="_Hlk514672173"/>
    <w:r w:rsidRPr="000465F1">
      <w:t>Australian Human Rights Commission</w:t>
    </w:r>
    <w:r w:rsidR="008C4C38">
      <w:t xml:space="preserve"> &amp; Australian Human Rights</w:t>
    </w:r>
    <w:r w:rsidR="00280A9C">
      <w:t xml:space="preserve"> Institute UNSW</w:t>
    </w:r>
  </w:p>
  <w:bookmarkEnd w:id="100"/>
  <w:bookmarkEnd w:id="101"/>
  <w:p w14:paraId="16128F05" w14:textId="5EF619B9" w:rsidR="00943A0F" w:rsidRDefault="00943A0F" w:rsidP="00943A0F">
    <w:pPr>
      <w:pStyle w:val="HeaderFooter"/>
      <w:spacing w:before="60"/>
      <w:jc w:val="right"/>
      <w:rPr>
        <w:rStyle w:val="HeaderDocumentTitle"/>
      </w:rPr>
    </w:pPr>
    <w:r w:rsidRPr="00780C8C">
      <w:rPr>
        <w:rStyle w:val="HeaderDocumentTitle"/>
      </w:rPr>
      <w:t>At the Crossroads:</w:t>
    </w:r>
    <w:r>
      <w:rPr>
        <w:rStyle w:val="HeaderDocumentTitle"/>
      </w:rPr>
      <w:t xml:space="preserve"> </w:t>
    </w:r>
    <w:r w:rsidRPr="00780C8C">
      <w:rPr>
        <w:rStyle w:val="HeaderDocumentTitle"/>
      </w:rPr>
      <w:t>10 years of implementing the</w:t>
    </w:r>
    <w:r>
      <w:rPr>
        <w:rStyle w:val="HeaderDocumentTitle"/>
      </w:rPr>
      <w:t xml:space="preserve"> </w:t>
    </w:r>
    <w:r w:rsidRPr="00780C8C">
      <w:rPr>
        <w:rStyle w:val="HeaderDocumentTitle"/>
      </w:rPr>
      <w:t>UN Guiding Principles</w:t>
    </w:r>
    <w:r>
      <w:rPr>
        <w:rStyle w:val="HeaderDocumentTitle"/>
      </w:rPr>
      <w:br/>
    </w:r>
    <w:r w:rsidRPr="00780C8C">
      <w:rPr>
        <w:rStyle w:val="HeaderDocumentTitle"/>
      </w:rPr>
      <w:t xml:space="preserve"> on Business</w:t>
    </w:r>
    <w:r>
      <w:rPr>
        <w:rStyle w:val="HeaderDocumentTitle"/>
      </w:rPr>
      <w:t xml:space="preserve"> </w:t>
    </w:r>
    <w:r w:rsidRPr="00780C8C">
      <w:rPr>
        <w:rStyle w:val="HeaderDocumentTitle"/>
      </w:rPr>
      <w:t>and Human Rights in Australia</w:t>
    </w:r>
    <w:r>
      <w:rPr>
        <w:rStyle w:val="HeaderDocumentTitle"/>
      </w:rPr>
      <w:t xml:space="preserve"> • September 2021</w:t>
    </w:r>
  </w:p>
  <w:p w14:paraId="2245C592" w14:textId="77777777" w:rsidR="00943A0F" w:rsidRPr="00943A0F" w:rsidRDefault="00943A0F" w:rsidP="00943A0F">
    <w:pPr>
      <w:pStyle w:val="HeaderFooter"/>
      <w:spacing w:before="60" w:after="0"/>
      <w:jc w:val="right"/>
      <w:rPr>
        <w:b/>
        <w:noProof/>
        <w:sz w:val="18"/>
      </w:rPr>
    </w:pPr>
  </w:p>
  <w:p w14:paraId="12FC7047" w14:textId="77777777" w:rsidR="00291D0F" w:rsidRPr="005B1779" w:rsidRDefault="00291D0F" w:rsidP="00943A0F">
    <w:pPr>
      <w:pStyle w:val="HeaderDocumentDate"/>
      <w:jc w:val="left"/>
      <w:rPr>
        <w:color w:val="FF000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87EA2" w14:textId="558D568E" w:rsidR="008D5567" w:rsidRPr="000465F1" w:rsidRDefault="008D5567" w:rsidP="008D5567">
    <w:pPr>
      <w:pStyle w:val="Intestazione"/>
    </w:pPr>
    <w:r w:rsidRPr="000465F1">
      <w:t>Australian Human Rights Commission</w:t>
    </w:r>
    <w:r>
      <w:t xml:space="preserve"> &amp; Australian Human Rights </w:t>
    </w:r>
    <w:r w:rsidR="00BD7A59">
      <w:t>Institute UNSW</w:t>
    </w:r>
  </w:p>
  <w:p w14:paraId="123FF066" w14:textId="5B050598" w:rsidR="000409C1" w:rsidRDefault="00943A0F" w:rsidP="00943A0F">
    <w:pPr>
      <w:pStyle w:val="HeaderFooter"/>
      <w:spacing w:before="60"/>
      <w:jc w:val="right"/>
      <w:rPr>
        <w:rStyle w:val="HeaderDocumentTitle"/>
      </w:rPr>
    </w:pPr>
    <w:r w:rsidRPr="00780C8C">
      <w:rPr>
        <w:rStyle w:val="HeaderDocumentTitle"/>
      </w:rPr>
      <w:t>At the Crossroads:</w:t>
    </w:r>
    <w:r>
      <w:rPr>
        <w:rStyle w:val="HeaderDocumentTitle"/>
      </w:rPr>
      <w:t xml:space="preserve"> </w:t>
    </w:r>
    <w:r w:rsidRPr="00780C8C">
      <w:rPr>
        <w:rStyle w:val="HeaderDocumentTitle"/>
      </w:rPr>
      <w:t>10 years of implementing the</w:t>
    </w:r>
    <w:r>
      <w:rPr>
        <w:rStyle w:val="HeaderDocumentTitle"/>
      </w:rPr>
      <w:t xml:space="preserve"> </w:t>
    </w:r>
    <w:r w:rsidRPr="00780C8C">
      <w:rPr>
        <w:rStyle w:val="HeaderDocumentTitle"/>
      </w:rPr>
      <w:t>UN Guiding Principles</w:t>
    </w:r>
    <w:r>
      <w:rPr>
        <w:rStyle w:val="HeaderDocumentTitle"/>
      </w:rPr>
      <w:br/>
    </w:r>
    <w:r w:rsidRPr="00780C8C">
      <w:rPr>
        <w:rStyle w:val="HeaderDocumentTitle"/>
      </w:rPr>
      <w:t xml:space="preserve"> on Business</w:t>
    </w:r>
    <w:r>
      <w:rPr>
        <w:rStyle w:val="HeaderDocumentTitle"/>
      </w:rPr>
      <w:t xml:space="preserve"> </w:t>
    </w:r>
    <w:r w:rsidRPr="00780C8C">
      <w:rPr>
        <w:rStyle w:val="HeaderDocumentTitle"/>
      </w:rPr>
      <w:t>and Human Rights in Australia</w:t>
    </w:r>
    <w:r>
      <w:rPr>
        <w:rStyle w:val="HeaderDocumentTitle"/>
      </w:rPr>
      <w:t xml:space="preserve"> • September 2021</w:t>
    </w:r>
  </w:p>
  <w:p w14:paraId="6AB487B6" w14:textId="77777777" w:rsidR="00943A0F" w:rsidRPr="00943A0F" w:rsidRDefault="00943A0F" w:rsidP="00943A0F">
    <w:pPr>
      <w:pStyle w:val="HeaderFooter"/>
      <w:spacing w:before="60" w:after="0"/>
      <w:jc w:val="right"/>
      <w:rPr>
        <w:b/>
        <w:noProof/>
        <w:sz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4E301292"/>
    <w:lvl w:ilvl="0">
      <w:start w:val="1"/>
      <w:numFmt w:val="decimal"/>
      <w:pStyle w:val="Numeroelenco5"/>
      <w:lvlText w:val="%1."/>
      <w:lvlJc w:val="left"/>
      <w:pPr>
        <w:tabs>
          <w:tab w:val="num" w:pos="1492"/>
        </w:tabs>
        <w:ind w:left="1492" w:hanging="360"/>
      </w:pPr>
    </w:lvl>
  </w:abstractNum>
  <w:abstractNum w:abstractNumId="1" w15:restartNumberingAfterBreak="0">
    <w:nsid w:val="FFFFFF7D"/>
    <w:multiLevelType w:val="singleLevel"/>
    <w:tmpl w:val="6F36045A"/>
    <w:lvl w:ilvl="0">
      <w:start w:val="1"/>
      <w:numFmt w:val="decimal"/>
      <w:pStyle w:val="Numeroelenco4"/>
      <w:lvlText w:val="%1."/>
      <w:lvlJc w:val="left"/>
      <w:pPr>
        <w:tabs>
          <w:tab w:val="num" w:pos="1209"/>
        </w:tabs>
        <w:ind w:left="1209" w:hanging="360"/>
      </w:pPr>
    </w:lvl>
  </w:abstractNum>
  <w:abstractNum w:abstractNumId="2" w15:restartNumberingAfterBreak="0">
    <w:nsid w:val="FFFFFF80"/>
    <w:multiLevelType w:val="singleLevel"/>
    <w:tmpl w:val="3104E1E6"/>
    <w:lvl w:ilvl="0">
      <w:start w:val="1"/>
      <w:numFmt w:val="bullet"/>
      <w:pStyle w:val="Puntoelenco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C2C21C32"/>
    <w:lvl w:ilvl="0">
      <w:start w:val="1"/>
      <w:numFmt w:val="bullet"/>
      <w:pStyle w:val="Puntoelenco4"/>
      <w:lvlText w:val=""/>
      <w:lvlJc w:val="left"/>
      <w:pPr>
        <w:tabs>
          <w:tab w:val="num" w:pos="1209"/>
        </w:tabs>
        <w:ind w:left="1209" w:hanging="360"/>
      </w:pPr>
      <w:rPr>
        <w:rFonts w:ascii="Symbol" w:hAnsi="Symbol" w:hint="default"/>
      </w:rPr>
    </w:lvl>
  </w:abstractNum>
  <w:abstractNum w:abstractNumId="4" w15:restartNumberingAfterBreak="0">
    <w:nsid w:val="FFFFFF82"/>
    <w:multiLevelType w:val="singleLevel"/>
    <w:tmpl w:val="5656989A"/>
    <w:lvl w:ilvl="0">
      <w:start w:val="1"/>
      <w:numFmt w:val="bullet"/>
      <w:pStyle w:val="Puntoelenco3"/>
      <w:lvlText w:val=""/>
      <w:lvlJc w:val="left"/>
      <w:pPr>
        <w:tabs>
          <w:tab w:val="num" w:pos="926"/>
        </w:tabs>
        <w:ind w:left="926" w:hanging="360"/>
      </w:pPr>
      <w:rPr>
        <w:rFonts w:ascii="Symbol" w:hAnsi="Symbol" w:hint="default"/>
      </w:rPr>
    </w:lvl>
  </w:abstractNum>
  <w:abstractNum w:abstractNumId="5" w15:restartNumberingAfterBreak="0">
    <w:nsid w:val="FFFFFF83"/>
    <w:multiLevelType w:val="singleLevel"/>
    <w:tmpl w:val="A008D676"/>
    <w:lvl w:ilvl="0">
      <w:start w:val="1"/>
      <w:numFmt w:val="bullet"/>
      <w:pStyle w:val="Puntoelenco2"/>
      <w:lvlText w:val="o"/>
      <w:lvlJc w:val="left"/>
      <w:pPr>
        <w:ind w:left="720" w:hanging="363"/>
      </w:pPr>
      <w:rPr>
        <w:rFonts w:ascii="Courier New" w:hAnsi="Courier New" w:hint="default"/>
      </w:rPr>
    </w:lvl>
  </w:abstractNum>
  <w:abstractNum w:abstractNumId="6" w15:restartNumberingAfterBreak="0">
    <w:nsid w:val="FFFFFF89"/>
    <w:multiLevelType w:val="singleLevel"/>
    <w:tmpl w:val="CAEC7494"/>
    <w:lvl w:ilvl="0">
      <w:start w:val="1"/>
      <w:numFmt w:val="bullet"/>
      <w:pStyle w:val="Puntoelenco"/>
      <w:lvlText w:val=""/>
      <w:lvlJc w:val="left"/>
      <w:pPr>
        <w:tabs>
          <w:tab w:val="num" w:pos="360"/>
        </w:tabs>
        <w:ind w:left="360" w:hanging="3"/>
      </w:pPr>
      <w:rPr>
        <w:rFonts w:ascii="Symbol" w:hAnsi="Symbol" w:hint="default"/>
        <w:vertAlign w:val="baseline"/>
      </w:rPr>
    </w:lvl>
  </w:abstractNum>
  <w:abstractNum w:abstractNumId="7" w15:restartNumberingAfterBreak="0">
    <w:nsid w:val="06906747"/>
    <w:multiLevelType w:val="multilevel"/>
    <w:tmpl w:val="0410001D"/>
    <w:styleLink w:val="Elencocorrente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0A5C28A8"/>
    <w:multiLevelType w:val="multilevel"/>
    <w:tmpl w:val="C89E09F4"/>
    <w:styleLink w:val="Elencocorrente8"/>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0B283CE4"/>
    <w:multiLevelType w:val="multilevel"/>
    <w:tmpl w:val="2CEE126E"/>
    <w:styleLink w:val="Elencocorrente3"/>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i w:val="0"/>
        <w:iCs w:val="0"/>
      </w:rPr>
    </w:lvl>
    <w:lvl w:ilvl="2">
      <w:start w:val="1"/>
      <w:numFmt w:val="lowerLetter"/>
      <w:lvlText w:val="(%3)"/>
      <w:lvlJc w:val="left"/>
      <w:pPr>
        <w:tabs>
          <w:tab w:val="num" w:pos="851"/>
        </w:tabs>
        <w:ind w:left="851" w:hanging="851"/>
      </w:pPr>
      <w:rPr>
        <w:rFonts w:hint="default"/>
      </w:rPr>
    </w:lvl>
    <w:lvl w:ilvl="3">
      <w:start w:val="1"/>
      <w:numFmt w:val="lowerRoman"/>
      <w:lvlText w:val="(%4)"/>
      <w:lvlJc w:val="left"/>
      <w:pPr>
        <w:tabs>
          <w:tab w:val="num" w:pos="851"/>
        </w:tabs>
        <w:ind w:left="851" w:hanging="851"/>
      </w:pPr>
      <w:rPr>
        <w:rFonts w:hint="default"/>
        <w:color w:val="auto"/>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lvlText w:val="%1.%2.%3.%4.%5.%6.%7"/>
      <w:lvlJc w:val="left"/>
      <w:pPr>
        <w:tabs>
          <w:tab w:val="num" w:pos="0"/>
        </w:tabs>
        <w:ind w:left="1296" w:hanging="1296"/>
      </w:pPr>
      <w:rPr>
        <w:rFonts w:hint="default"/>
      </w:rPr>
    </w:lvl>
    <w:lvl w:ilvl="7">
      <w:start w:val="1"/>
      <w:numFmt w:val="decimal"/>
      <w:lvlText w:val="%1.%2.%3.%4.%5.%6.%7.%8"/>
      <w:lvlJc w:val="left"/>
      <w:pPr>
        <w:tabs>
          <w:tab w:val="num" w:pos="0"/>
        </w:tabs>
        <w:ind w:left="1440" w:hanging="1440"/>
      </w:pPr>
      <w:rPr>
        <w:rFonts w:hint="default"/>
      </w:rPr>
    </w:lvl>
    <w:lvl w:ilvl="8">
      <w:start w:val="1"/>
      <w:numFmt w:val="decimal"/>
      <w:lvlText w:val="%1.%2.%3.%4.%5.%6.%7.%8.%9"/>
      <w:lvlJc w:val="left"/>
      <w:pPr>
        <w:tabs>
          <w:tab w:val="num" w:pos="0"/>
        </w:tabs>
        <w:ind w:left="1584" w:hanging="1584"/>
      </w:pPr>
      <w:rPr>
        <w:rFonts w:hint="default"/>
      </w:rPr>
    </w:lvl>
  </w:abstractNum>
  <w:abstractNum w:abstractNumId="10" w15:restartNumberingAfterBreak="0">
    <w:nsid w:val="1C7B4200"/>
    <w:multiLevelType w:val="multilevel"/>
    <w:tmpl w:val="A208A5FA"/>
    <w:lvl w:ilvl="0">
      <w:start w:val="1"/>
      <w:numFmt w:val="lowerLetter"/>
      <w:pStyle w:val="Numeroelenco2"/>
      <w:lvlText w:val="%1."/>
      <w:lvlJc w:val="left"/>
      <w:pPr>
        <w:ind w:left="717" w:hanging="360"/>
      </w:pPr>
      <w:rPr>
        <w:rFonts w:hint="default"/>
        <w:b w:val="0"/>
        <w:bCs/>
      </w:rPr>
    </w:lvl>
    <w:lvl w:ilvl="1">
      <w:start w:val="1"/>
      <w:numFmt w:val="lowerLetter"/>
      <w:lvlText w:val="%2."/>
      <w:lvlJc w:val="left"/>
      <w:pPr>
        <w:ind w:left="720" w:hanging="363"/>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11" w15:restartNumberingAfterBreak="0">
    <w:nsid w:val="1DCB237C"/>
    <w:multiLevelType w:val="hybridMultilevel"/>
    <w:tmpl w:val="F6E2FC0A"/>
    <w:lvl w:ilvl="0" w:tplc="D770926E">
      <w:start w:val="1"/>
      <w:numFmt w:val="decimal"/>
      <w:pStyle w:val="SubmissionNormal"/>
      <w:lvlText w:val="%1."/>
      <w:lvlJc w:val="left"/>
      <w:pPr>
        <w:tabs>
          <w:tab w:val="num" w:pos="720"/>
        </w:tabs>
        <w:ind w:left="720" w:hanging="360"/>
      </w:pPr>
      <w:rPr>
        <w:rFonts w:hint="default"/>
      </w:rPr>
    </w:lvl>
    <w:lvl w:ilvl="1" w:tplc="1E72546C">
      <w:start w:val="1"/>
      <w:numFmt w:val="lowerLetter"/>
      <w:lvlText w:val="%2."/>
      <w:lvlJc w:val="left"/>
      <w:pPr>
        <w:tabs>
          <w:tab w:val="num" w:pos="1440"/>
        </w:tabs>
        <w:ind w:left="1440" w:hanging="360"/>
      </w:pPr>
    </w:lvl>
    <w:lvl w:ilvl="2" w:tplc="059CA956" w:tentative="1">
      <w:start w:val="1"/>
      <w:numFmt w:val="lowerRoman"/>
      <w:lvlText w:val="%3."/>
      <w:lvlJc w:val="right"/>
      <w:pPr>
        <w:tabs>
          <w:tab w:val="num" w:pos="2160"/>
        </w:tabs>
        <w:ind w:left="2160" w:hanging="180"/>
      </w:pPr>
    </w:lvl>
    <w:lvl w:ilvl="3" w:tplc="F23EF6D8" w:tentative="1">
      <w:start w:val="1"/>
      <w:numFmt w:val="decimal"/>
      <w:lvlText w:val="%4."/>
      <w:lvlJc w:val="left"/>
      <w:pPr>
        <w:tabs>
          <w:tab w:val="num" w:pos="2880"/>
        </w:tabs>
        <w:ind w:left="2880" w:hanging="360"/>
      </w:pPr>
    </w:lvl>
    <w:lvl w:ilvl="4" w:tplc="84EE1A20" w:tentative="1">
      <w:start w:val="1"/>
      <w:numFmt w:val="lowerLetter"/>
      <w:lvlText w:val="%5."/>
      <w:lvlJc w:val="left"/>
      <w:pPr>
        <w:tabs>
          <w:tab w:val="num" w:pos="3600"/>
        </w:tabs>
        <w:ind w:left="3600" w:hanging="360"/>
      </w:pPr>
    </w:lvl>
    <w:lvl w:ilvl="5" w:tplc="9A3C8494" w:tentative="1">
      <w:start w:val="1"/>
      <w:numFmt w:val="lowerRoman"/>
      <w:lvlText w:val="%6."/>
      <w:lvlJc w:val="right"/>
      <w:pPr>
        <w:tabs>
          <w:tab w:val="num" w:pos="4320"/>
        </w:tabs>
        <w:ind w:left="4320" w:hanging="180"/>
      </w:pPr>
    </w:lvl>
    <w:lvl w:ilvl="6" w:tplc="C5560F12" w:tentative="1">
      <w:start w:val="1"/>
      <w:numFmt w:val="decimal"/>
      <w:lvlText w:val="%7."/>
      <w:lvlJc w:val="left"/>
      <w:pPr>
        <w:tabs>
          <w:tab w:val="num" w:pos="5040"/>
        </w:tabs>
        <w:ind w:left="5040" w:hanging="360"/>
      </w:pPr>
    </w:lvl>
    <w:lvl w:ilvl="7" w:tplc="9AF8ACC2" w:tentative="1">
      <w:start w:val="1"/>
      <w:numFmt w:val="lowerLetter"/>
      <w:lvlText w:val="%8."/>
      <w:lvlJc w:val="left"/>
      <w:pPr>
        <w:tabs>
          <w:tab w:val="num" w:pos="5760"/>
        </w:tabs>
        <w:ind w:left="5760" w:hanging="360"/>
      </w:pPr>
    </w:lvl>
    <w:lvl w:ilvl="8" w:tplc="3A260B94" w:tentative="1">
      <w:start w:val="1"/>
      <w:numFmt w:val="lowerRoman"/>
      <w:lvlText w:val="%9."/>
      <w:lvlJc w:val="right"/>
      <w:pPr>
        <w:tabs>
          <w:tab w:val="num" w:pos="6480"/>
        </w:tabs>
        <w:ind w:left="6480" w:hanging="180"/>
      </w:pPr>
    </w:lvl>
  </w:abstractNum>
  <w:abstractNum w:abstractNumId="12" w15:restartNumberingAfterBreak="0">
    <w:nsid w:val="21020BF0"/>
    <w:multiLevelType w:val="multilevel"/>
    <w:tmpl w:val="DE341998"/>
    <w:styleLink w:val="Elencocorrente7"/>
    <w:lvl w:ilvl="0">
      <w:start w:val="1"/>
      <w:numFmt w:val="lowerRoman"/>
      <w:lvlText w:val="%1."/>
      <w:lvlJc w:val="left"/>
      <w:pPr>
        <w:ind w:left="1526" w:hanging="403"/>
      </w:pPr>
      <w:rPr>
        <w:rFonts w:hint="default"/>
      </w:rPr>
    </w:lvl>
    <w:lvl w:ilvl="1">
      <w:start w:val="1"/>
      <w:numFmt w:val="lowerLetter"/>
      <w:lvlText w:val="%2."/>
      <w:lvlJc w:val="left"/>
      <w:pPr>
        <w:ind w:left="1486" w:hanging="363"/>
      </w:pPr>
      <w:rPr>
        <w:rFonts w:hint="default"/>
      </w:rPr>
    </w:lvl>
    <w:lvl w:ilvl="2">
      <w:start w:val="1"/>
      <w:numFmt w:val="lowerRoman"/>
      <w:lvlText w:val="%3."/>
      <w:lvlJc w:val="left"/>
      <w:pPr>
        <w:ind w:left="357" w:firstLine="766"/>
      </w:pPr>
      <w:rPr>
        <w:rFonts w:hint="default"/>
      </w:rPr>
    </w:lvl>
    <w:lvl w:ilvl="3">
      <w:start w:val="1"/>
      <w:numFmt w:val="decimal"/>
      <w:lvlText w:val="(%4)"/>
      <w:lvlJc w:val="left"/>
      <w:pPr>
        <w:ind w:left="2563" w:hanging="360"/>
      </w:pPr>
      <w:rPr>
        <w:rFonts w:hint="default"/>
      </w:rPr>
    </w:lvl>
    <w:lvl w:ilvl="4">
      <w:start w:val="1"/>
      <w:numFmt w:val="lowerLetter"/>
      <w:lvlText w:val="(%5)"/>
      <w:lvlJc w:val="left"/>
      <w:pPr>
        <w:ind w:left="2923" w:hanging="360"/>
      </w:pPr>
      <w:rPr>
        <w:rFonts w:hint="default"/>
      </w:rPr>
    </w:lvl>
    <w:lvl w:ilvl="5">
      <w:start w:val="1"/>
      <w:numFmt w:val="lowerRoman"/>
      <w:lvlText w:val="(%6)"/>
      <w:lvlJc w:val="left"/>
      <w:pPr>
        <w:ind w:left="3283" w:hanging="360"/>
      </w:pPr>
      <w:rPr>
        <w:rFonts w:hint="default"/>
      </w:rPr>
    </w:lvl>
    <w:lvl w:ilvl="6">
      <w:start w:val="1"/>
      <w:numFmt w:val="decimal"/>
      <w:lvlText w:val="%7."/>
      <w:lvlJc w:val="left"/>
      <w:pPr>
        <w:ind w:left="3643" w:hanging="360"/>
      </w:pPr>
      <w:rPr>
        <w:rFonts w:hint="default"/>
      </w:rPr>
    </w:lvl>
    <w:lvl w:ilvl="7">
      <w:start w:val="1"/>
      <w:numFmt w:val="lowerLetter"/>
      <w:lvlText w:val="%8."/>
      <w:lvlJc w:val="left"/>
      <w:pPr>
        <w:ind w:left="4003" w:hanging="360"/>
      </w:pPr>
      <w:rPr>
        <w:rFonts w:hint="default"/>
      </w:rPr>
    </w:lvl>
    <w:lvl w:ilvl="8">
      <w:start w:val="1"/>
      <w:numFmt w:val="lowerRoman"/>
      <w:lvlText w:val="%9."/>
      <w:lvlJc w:val="left"/>
      <w:pPr>
        <w:ind w:left="4363" w:hanging="360"/>
      </w:pPr>
      <w:rPr>
        <w:rFonts w:hint="default"/>
      </w:rPr>
    </w:lvl>
  </w:abstractNum>
  <w:abstractNum w:abstractNumId="13" w15:restartNumberingAfterBreak="0">
    <w:nsid w:val="216605A4"/>
    <w:multiLevelType w:val="multilevel"/>
    <w:tmpl w:val="DE341998"/>
    <w:lvl w:ilvl="0">
      <w:start w:val="1"/>
      <w:numFmt w:val="lowerRoman"/>
      <w:pStyle w:val="Numeroelenco3"/>
      <w:lvlText w:val="%1."/>
      <w:lvlJc w:val="left"/>
      <w:pPr>
        <w:ind w:left="1526" w:hanging="403"/>
      </w:pPr>
      <w:rPr>
        <w:rFonts w:hint="default"/>
      </w:rPr>
    </w:lvl>
    <w:lvl w:ilvl="1">
      <w:start w:val="1"/>
      <w:numFmt w:val="lowerLetter"/>
      <w:lvlText w:val="%2."/>
      <w:lvlJc w:val="left"/>
      <w:pPr>
        <w:ind w:left="1486" w:hanging="363"/>
      </w:pPr>
      <w:rPr>
        <w:rFonts w:hint="default"/>
      </w:rPr>
    </w:lvl>
    <w:lvl w:ilvl="2">
      <w:start w:val="1"/>
      <w:numFmt w:val="lowerRoman"/>
      <w:lvlText w:val="%3."/>
      <w:lvlJc w:val="left"/>
      <w:pPr>
        <w:ind w:left="357" w:firstLine="766"/>
      </w:pPr>
      <w:rPr>
        <w:rFonts w:hint="default"/>
      </w:rPr>
    </w:lvl>
    <w:lvl w:ilvl="3">
      <w:start w:val="1"/>
      <w:numFmt w:val="decimal"/>
      <w:lvlText w:val="(%4)"/>
      <w:lvlJc w:val="left"/>
      <w:pPr>
        <w:ind w:left="2563" w:hanging="360"/>
      </w:pPr>
      <w:rPr>
        <w:rFonts w:hint="default"/>
      </w:rPr>
    </w:lvl>
    <w:lvl w:ilvl="4">
      <w:start w:val="1"/>
      <w:numFmt w:val="lowerLetter"/>
      <w:lvlText w:val="(%5)"/>
      <w:lvlJc w:val="left"/>
      <w:pPr>
        <w:ind w:left="2923" w:hanging="360"/>
      </w:pPr>
      <w:rPr>
        <w:rFonts w:hint="default"/>
      </w:rPr>
    </w:lvl>
    <w:lvl w:ilvl="5">
      <w:start w:val="1"/>
      <w:numFmt w:val="lowerRoman"/>
      <w:lvlText w:val="(%6)"/>
      <w:lvlJc w:val="left"/>
      <w:pPr>
        <w:ind w:left="3283" w:hanging="360"/>
      </w:pPr>
      <w:rPr>
        <w:rFonts w:hint="default"/>
      </w:rPr>
    </w:lvl>
    <w:lvl w:ilvl="6">
      <w:start w:val="1"/>
      <w:numFmt w:val="decimal"/>
      <w:lvlText w:val="%7."/>
      <w:lvlJc w:val="left"/>
      <w:pPr>
        <w:ind w:left="3643" w:hanging="360"/>
      </w:pPr>
      <w:rPr>
        <w:rFonts w:hint="default"/>
      </w:rPr>
    </w:lvl>
    <w:lvl w:ilvl="7">
      <w:start w:val="1"/>
      <w:numFmt w:val="lowerLetter"/>
      <w:lvlText w:val="%8."/>
      <w:lvlJc w:val="left"/>
      <w:pPr>
        <w:ind w:left="4003" w:hanging="360"/>
      </w:pPr>
      <w:rPr>
        <w:rFonts w:hint="default"/>
      </w:rPr>
    </w:lvl>
    <w:lvl w:ilvl="8">
      <w:start w:val="1"/>
      <w:numFmt w:val="lowerRoman"/>
      <w:lvlText w:val="%9."/>
      <w:lvlJc w:val="left"/>
      <w:pPr>
        <w:ind w:left="4363" w:hanging="360"/>
      </w:pPr>
      <w:rPr>
        <w:rFonts w:hint="default"/>
      </w:rPr>
    </w:lvl>
  </w:abstractNum>
  <w:abstractNum w:abstractNumId="14" w15:restartNumberingAfterBreak="0">
    <w:nsid w:val="21B71560"/>
    <w:multiLevelType w:val="multilevel"/>
    <w:tmpl w:val="0C090023"/>
    <w:styleLink w:val="ArticoloSezione"/>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5" w15:restartNumberingAfterBreak="0">
    <w:nsid w:val="234B20B5"/>
    <w:multiLevelType w:val="multilevel"/>
    <w:tmpl w:val="C89E09F4"/>
    <w:lvl w:ilvl="0">
      <w:start w:val="1"/>
      <w:numFmt w:val="decimal"/>
      <w:pStyle w:val="Numeroelenco"/>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2369351D"/>
    <w:multiLevelType w:val="multilevel"/>
    <w:tmpl w:val="F028B278"/>
    <w:styleLink w:val="Elencocorrente6"/>
    <w:lvl w:ilvl="0">
      <w:start w:val="1"/>
      <w:numFmt w:val="lowerRoman"/>
      <w:lvlText w:val="%1."/>
      <w:lvlJc w:val="left"/>
      <w:pPr>
        <w:ind w:left="1123" w:hanging="403"/>
      </w:pPr>
      <w:rPr>
        <w:rFonts w:hint="default"/>
      </w:rPr>
    </w:lvl>
    <w:lvl w:ilvl="1">
      <w:start w:val="1"/>
      <w:numFmt w:val="lowerLetter"/>
      <w:lvlText w:val="%2."/>
      <w:lvlJc w:val="left"/>
      <w:pPr>
        <w:ind w:left="1083" w:hanging="363"/>
      </w:pPr>
      <w:rPr>
        <w:rFonts w:hint="default"/>
      </w:rPr>
    </w:lvl>
    <w:lvl w:ilvl="2">
      <w:start w:val="1"/>
      <w:numFmt w:val="lowerRoman"/>
      <w:lvlText w:val="%3)"/>
      <w:lvlJc w:val="left"/>
      <w:pPr>
        <w:ind w:left="1800" w:hanging="360"/>
      </w:pPr>
      <w:rPr>
        <w:rFonts w:hint="default"/>
      </w:rPr>
    </w:lvl>
    <w:lvl w:ilvl="3">
      <w:start w:val="1"/>
      <w:numFmt w:val="decimal"/>
      <w:lvlText w:val="(%4)"/>
      <w:lvlJc w:val="left"/>
      <w:pPr>
        <w:ind w:left="2160" w:hanging="360"/>
      </w:pPr>
      <w:rPr>
        <w:rFonts w:hint="default"/>
      </w:rPr>
    </w:lvl>
    <w:lvl w:ilvl="4">
      <w:start w:val="1"/>
      <w:numFmt w:val="lowerLetter"/>
      <w:lvlText w:val="(%5)"/>
      <w:lvlJc w:val="left"/>
      <w:pPr>
        <w:ind w:left="2520" w:hanging="360"/>
      </w:pPr>
      <w:rPr>
        <w:rFonts w:hint="default"/>
      </w:rPr>
    </w:lvl>
    <w:lvl w:ilvl="5">
      <w:start w:val="1"/>
      <w:numFmt w:val="lowerRoman"/>
      <w:lvlText w:val="(%6)"/>
      <w:lvlJc w:val="left"/>
      <w:pPr>
        <w:ind w:left="2880" w:hanging="360"/>
      </w:pPr>
      <w:rPr>
        <w:rFonts w:hint="default"/>
      </w:rPr>
    </w:lvl>
    <w:lvl w:ilvl="6">
      <w:start w:val="1"/>
      <w:numFmt w:val="decimal"/>
      <w:lvlText w:val="%7."/>
      <w:lvlJc w:val="left"/>
      <w:pPr>
        <w:ind w:left="3240" w:hanging="360"/>
      </w:pPr>
      <w:rPr>
        <w:rFonts w:hint="default"/>
      </w:rPr>
    </w:lvl>
    <w:lvl w:ilvl="7">
      <w:start w:val="1"/>
      <w:numFmt w:val="lowerLetter"/>
      <w:lvlText w:val="%8."/>
      <w:lvlJc w:val="left"/>
      <w:pPr>
        <w:ind w:left="3600" w:hanging="360"/>
      </w:pPr>
      <w:rPr>
        <w:rFonts w:hint="default"/>
      </w:rPr>
    </w:lvl>
    <w:lvl w:ilvl="8">
      <w:start w:val="1"/>
      <w:numFmt w:val="lowerRoman"/>
      <w:lvlText w:val="%9."/>
      <w:lvlJc w:val="left"/>
      <w:pPr>
        <w:ind w:left="3960" w:hanging="360"/>
      </w:pPr>
      <w:rPr>
        <w:rFonts w:hint="default"/>
      </w:rPr>
    </w:lvl>
  </w:abstractNum>
  <w:abstractNum w:abstractNumId="17" w15:restartNumberingAfterBreak="0">
    <w:nsid w:val="27232C95"/>
    <w:multiLevelType w:val="multilevel"/>
    <w:tmpl w:val="C89E09F4"/>
    <w:styleLink w:val="Elencocorrente9"/>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2CF5EA8"/>
    <w:multiLevelType w:val="multilevel"/>
    <w:tmpl w:val="2CEE126E"/>
    <w:styleLink w:val="Elencocorrente10"/>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i w:val="0"/>
        <w:iCs w:val="0"/>
      </w:rPr>
    </w:lvl>
    <w:lvl w:ilvl="2">
      <w:start w:val="1"/>
      <w:numFmt w:val="lowerLetter"/>
      <w:lvlText w:val="(%3)"/>
      <w:lvlJc w:val="left"/>
      <w:pPr>
        <w:tabs>
          <w:tab w:val="num" w:pos="851"/>
        </w:tabs>
        <w:ind w:left="851" w:hanging="851"/>
      </w:pPr>
      <w:rPr>
        <w:rFonts w:hint="default"/>
      </w:rPr>
    </w:lvl>
    <w:lvl w:ilvl="3">
      <w:start w:val="1"/>
      <w:numFmt w:val="lowerRoman"/>
      <w:lvlText w:val="(%4)"/>
      <w:lvlJc w:val="left"/>
      <w:pPr>
        <w:tabs>
          <w:tab w:val="num" w:pos="851"/>
        </w:tabs>
        <w:ind w:left="851" w:hanging="851"/>
      </w:pPr>
      <w:rPr>
        <w:rFonts w:hint="default"/>
        <w:color w:val="auto"/>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lvlText w:val="%1.%2.%3.%4.%5.%6.%7"/>
      <w:lvlJc w:val="left"/>
      <w:pPr>
        <w:tabs>
          <w:tab w:val="num" w:pos="0"/>
        </w:tabs>
        <w:ind w:left="1296" w:hanging="1296"/>
      </w:pPr>
      <w:rPr>
        <w:rFonts w:hint="default"/>
      </w:rPr>
    </w:lvl>
    <w:lvl w:ilvl="7">
      <w:start w:val="1"/>
      <w:numFmt w:val="decimal"/>
      <w:lvlText w:val="%1.%2.%3.%4.%5.%6.%7.%8"/>
      <w:lvlJc w:val="left"/>
      <w:pPr>
        <w:tabs>
          <w:tab w:val="num" w:pos="0"/>
        </w:tabs>
        <w:ind w:left="1440" w:hanging="1440"/>
      </w:pPr>
      <w:rPr>
        <w:rFonts w:hint="default"/>
      </w:rPr>
    </w:lvl>
    <w:lvl w:ilvl="8">
      <w:start w:val="1"/>
      <w:numFmt w:val="decimal"/>
      <w:lvlText w:val="%1.%2.%3.%4.%5.%6.%7.%8.%9"/>
      <w:lvlJc w:val="left"/>
      <w:pPr>
        <w:tabs>
          <w:tab w:val="num" w:pos="0"/>
        </w:tabs>
        <w:ind w:left="1584" w:hanging="1584"/>
      </w:pPr>
      <w:rPr>
        <w:rFonts w:hint="default"/>
      </w:rPr>
    </w:lvl>
  </w:abstractNum>
  <w:abstractNum w:abstractNumId="19" w15:restartNumberingAfterBreak="0">
    <w:nsid w:val="3EC42FE8"/>
    <w:multiLevelType w:val="multilevel"/>
    <w:tmpl w:val="0C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49FF7A73"/>
    <w:multiLevelType w:val="multilevel"/>
    <w:tmpl w:val="2CEE126E"/>
    <w:lvl w:ilvl="0">
      <w:start w:val="1"/>
      <w:numFmt w:val="decimal"/>
      <w:pStyle w:val="Titolo1"/>
      <w:lvlText w:val="%1"/>
      <w:lvlJc w:val="left"/>
      <w:pPr>
        <w:tabs>
          <w:tab w:val="num" w:pos="851"/>
        </w:tabs>
        <w:ind w:left="851" w:hanging="851"/>
      </w:pPr>
      <w:rPr>
        <w:rFonts w:hint="default"/>
      </w:rPr>
    </w:lvl>
    <w:lvl w:ilvl="1">
      <w:start w:val="1"/>
      <w:numFmt w:val="decimal"/>
      <w:pStyle w:val="Titolo2"/>
      <w:lvlText w:val="%1.%2"/>
      <w:lvlJc w:val="left"/>
      <w:pPr>
        <w:tabs>
          <w:tab w:val="num" w:pos="851"/>
        </w:tabs>
        <w:ind w:left="851" w:hanging="851"/>
      </w:pPr>
      <w:rPr>
        <w:rFonts w:hint="default"/>
        <w:i w:val="0"/>
        <w:iCs w:val="0"/>
      </w:rPr>
    </w:lvl>
    <w:lvl w:ilvl="2">
      <w:start w:val="1"/>
      <w:numFmt w:val="lowerLetter"/>
      <w:pStyle w:val="Titolo3"/>
      <w:lvlText w:val="(%3)"/>
      <w:lvlJc w:val="left"/>
      <w:pPr>
        <w:tabs>
          <w:tab w:val="num" w:pos="851"/>
        </w:tabs>
        <w:ind w:left="851" w:hanging="851"/>
      </w:pPr>
      <w:rPr>
        <w:rFonts w:hint="default"/>
      </w:rPr>
    </w:lvl>
    <w:lvl w:ilvl="3">
      <w:start w:val="1"/>
      <w:numFmt w:val="lowerRoman"/>
      <w:pStyle w:val="Titolo4"/>
      <w:lvlText w:val="(%4)"/>
      <w:lvlJc w:val="left"/>
      <w:pPr>
        <w:tabs>
          <w:tab w:val="num" w:pos="851"/>
        </w:tabs>
        <w:ind w:left="851" w:hanging="851"/>
      </w:pPr>
      <w:rPr>
        <w:rFonts w:hint="default"/>
        <w:color w:val="auto"/>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pStyle w:val="Titolo7"/>
      <w:lvlText w:val="%1.%2.%3.%4.%5.%6.%7"/>
      <w:lvlJc w:val="left"/>
      <w:pPr>
        <w:tabs>
          <w:tab w:val="num" w:pos="0"/>
        </w:tabs>
        <w:ind w:left="1296" w:hanging="1296"/>
      </w:pPr>
      <w:rPr>
        <w:rFonts w:hint="default"/>
      </w:rPr>
    </w:lvl>
    <w:lvl w:ilvl="7">
      <w:start w:val="1"/>
      <w:numFmt w:val="decimal"/>
      <w:pStyle w:val="Titolo8"/>
      <w:lvlText w:val="%1.%2.%3.%4.%5.%6.%7.%8"/>
      <w:lvlJc w:val="left"/>
      <w:pPr>
        <w:tabs>
          <w:tab w:val="num" w:pos="0"/>
        </w:tabs>
        <w:ind w:left="1440" w:hanging="1440"/>
      </w:pPr>
      <w:rPr>
        <w:rFonts w:hint="default"/>
      </w:rPr>
    </w:lvl>
    <w:lvl w:ilvl="8">
      <w:start w:val="1"/>
      <w:numFmt w:val="decimal"/>
      <w:pStyle w:val="Titolo9"/>
      <w:lvlText w:val="%1.%2.%3.%4.%5.%6.%7.%8.%9"/>
      <w:lvlJc w:val="left"/>
      <w:pPr>
        <w:tabs>
          <w:tab w:val="num" w:pos="0"/>
        </w:tabs>
        <w:ind w:left="1584" w:hanging="1584"/>
      </w:pPr>
      <w:rPr>
        <w:rFonts w:hint="default"/>
      </w:rPr>
    </w:lvl>
  </w:abstractNum>
  <w:abstractNum w:abstractNumId="21" w15:restartNumberingAfterBreak="0">
    <w:nsid w:val="4E4322A8"/>
    <w:multiLevelType w:val="multilevel"/>
    <w:tmpl w:val="0C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22" w15:restartNumberingAfterBreak="0">
    <w:nsid w:val="52A8507F"/>
    <w:multiLevelType w:val="multilevel"/>
    <w:tmpl w:val="BD54C164"/>
    <w:lvl w:ilvl="0">
      <w:start w:val="1"/>
      <w:numFmt w:val="decimal"/>
      <w:pStyle w:val="1NumeroelencoRecs"/>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5CEB5FF1"/>
    <w:multiLevelType w:val="multilevel"/>
    <w:tmpl w:val="2CEE126E"/>
    <w:styleLink w:val="Elencocorrente1"/>
    <w:lvl w:ilvl="0">
      <w:start w:val="1"/>
      <w:numFmt w:val="decimal"/>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i w:val="0"/>
        <w:iCs w:val="0"/>
      </w:rPr>
    </w:lvl>
    <w:lvl w:ilvl="2">
      <w:start w:val="1"/>
      <w:numFmt w:val="lowerLetter"/>
      <w:lvlText w:val="(%3)"/>
      <w:lvlJc w:val="left"/>
      <w:pPr>
        <w:tabs>
          <w:tab w:val="num" w:pos="851"/>
        </w:tabs>
        <w:ind w:left="851" w:hanging="851"/>
      </w:pPr>
      <w:rPr>
        <w:rFonts w:hint="default"/>
      </w:rPr>
    </w:lvl>
    <w:lvl w:ilvl="3">
      <w:start w:val="1"/>
      <w:numFmt w:val="lowerRoman"/>
      <w:lvlText w:val="(%4)"/>
      <w:lvlJc w:val="left"/>
      <w:pPr>
        <w:tabs>
          <w:tab w:val="num" w:pos="851"/>
        </w:tabs>
        <w:ind w:left="851" w:hanging="851"/>
      </w:pPr>
      <w:rPr>
        <w:rFonts w:hint="default"/>
        <w:color w:val="auto"/>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lvlText w:val="%1.%2.%3.%4.%5.%6.%7"/>
      <w:lvlJc w:val="left"/>
      <w:pPr>
        <w:tabs>
          <w:tab w:val="num" w:pos="0"/>
        </w:tabs>
        <w:ind w:left="1296" w:hanging="1296"/>
      </w:pPr>
      <w:rPr>
        <w:rFonts w:hint="default"/>
      </w:rPr>
    </w:lvl>
    <w:lvl w:ilvl="7">
      <w:start w:val="1"/>
      <w:numFmt w:val="decimal"/>
      <w:lvlText w:val="%1.%2.%3.%4.%5.%6.%7.%8"/>
      <w:lvlJc w:val="left"/>
      <w:pPr>
        <w:tabs>
          <w:tab w:val="num" w:pos="0"/>
        </w:tabs>
        <w:ind w:left="1440" w:hanging="1440"/>
      </w:pPr>
      <w:rPr>
        <w:rFonts w:hint="default"/>
      </w:rPr>
    </w:lvl>
    <w:lvl w:ilvl="8">
      <w:start w:val="1"/>
      <w:numFmt w:val="decimal"/>
      <w:lvlText w:val="%1.%2.%3.%4.%5.%6.%7.%8.%9"/>
      <w:lvlJc w:val="left"/>
      <w:pPr>
        <w:tabs>
          <w:tab w:val="num" w:pos="0"/>
        </w:tabs>
        <w:ind w:left="1584" w:hanging="1584"/>
      </w:pPr>
      <w:rPr>
        <w:rFonts w:hint="default"/>
      </w:rPr>
    </w:lvl>
  </w:abstractNum>
  <w:abstractNum w:abstractNumId="24" w15:restartNumberingAfterBreak="0">
    <w:nsid w:val="6C6D5C18"/>
    <w:multiLevelType w:val="hybridMultilevel"/>
    <w:tmpl w:val="9EFEFB22"/>
    <w:lvl w:ilvl="0" w:tplc="E214C5FC">
      <w:start w:val="1"/>
      <w:numFmt w:val="bullet"/>
      <w:lvlText w:val=""/>
      <w:lvlJc w:val="left"/>
      <w:pPr>
        <w:ind w:left="720" w:hanging="360"/>
      </w:pPr>
      <w:rPr>
        <w:rFonts w:ascii="Symbol" w:hAnsi="Symbol" w:hint="default"/>
      </w:rPr>
    </w:lvl>
    <w:lvl w:ilvl="1" w:tplc="E932BEE2">
      <w:start w:val="1"/>
      <w:numFmt w:val="bullet"/>
      <w:lvlText w:val="o"/>
      <w:lvlJc w:val="left"/>
      <w:pPr>
        <w:ind w:left="1440" w:hanging="360"/>
      </w:pPr>
      <w:rPr>
        <w:rFonts w:ascii="Courier New" w:hAnsi="Courier New" w:cs="Courier New" w:hint="default"/>
      </w:rPr>
    </w:lvl>
    <w:lvl w:ilvl="2" w:tplc="59FEFDBE">
      <w:start w:val="1"/>
      <w:numFmt w:val="bullet"/>
      <w:lvlText w:val=""/>
      <w:lvlJc w:val="left"/>
      <w:pPr>
        <w:ind w:left="2160" w:hanging="360"/>
      </w:pPr>
      <w:rPr>
        <w:rFonts w:ascii="Wingdings" w:hAnsi="Wingdings" w:hint="default"/>
      </w:rPr>
    </w:lvl>
    <w:lvl w:ilvl="3" w:tplc="169232C8">
      <w:start w:val="1"/>
      <w:numFmt w:val="bullet"/>
      <w:lvlText w:val=""/>
      <w:lvlJc w:val="left"/>
      <w:pPr>
        <w:ind w:left="2880" w:hanging="360"/>
      </w:pPr>
      <w:rPr>
        <w:rFonts w:ascii="Symbol" w:hAnsi="Symbol" w:hint="default"/>
      </w:rPr>
    </w:lvl>
    <w:lvl w:ilvl="4" w:tplc="7C368ABE">
      <w:start w:val="1"/>
      <w:numFmt w:val="bullet"/>
      <w:lvlText w:val="o"/>
      <w:lvlJc w:val="left"/>
      <w:pPr>
        <w:ind w:left="3600" w:hanging="360"/>
      </w:pPr>
      <w:rPr>
        <w:rFonts w:ascii="Courier New" w:hAnsi="Courier New" w:cs="Courier New" w:hint="default"/>
      </w:rPr>
    </w:lvl>
    <w:lvl w:ilvl="5" w:tplc="0FE64D28">
      <w:start w:val="1"/>
      <w:numFmt w:val="bullet"/>
      <w:lvlText w:val=""/>
      <w:lvlJc w:val="left"/>
      <w:pPr>
        <w:ind w:left="4320" w:hanging="360"/>
      </w:pPr>
      <w:rPr>
        <w:rFonts w:ascii="Wingdings" w:hAnsi="Wingdings" w:hint="default"/>
      </w:rPr>
    </w:lvl>
    <w:lvl w:ilvl="6" w:tplc="6FF2FB2C">
      <w:start w:val="1"/>
      <w:numFmt w:val="bullet"/>
      <w:lvlText w:val=""/>
      <w:lvlJc w:val="left"/>
      <w:pPr>
        <w:ind w:left="5040" w:hanging="360"/>
      </w:pPr>
      <w:rPr>
        <w:rFonts w:ascii="Symbol" w:hAnsi="Symbol" w:hint="default"/>
      </w:rPr>
    </w:lvl>
    <w:lvl w:ilvl="7" w:tplc="7F986CC6">
      <w:start w:val="1"/>
      <w:numFmt w:val="bullet"/>
      <w:lvlText w:val="o"/>
      <w:lvlJc w:val="left"/>
      <w:pPr>
        <w:ind w:left="5760" w:hanging="360"/>
      </w:pPr>
      <w:rPr>
        <w:rFonts w:ascii="Courier New" w:hAnsi="Courier New" w:cs="Courier New" w:hint="default"/>
      </w:rPr>
    </w:lvl>
    <w:lvl w:ilvl="8" w:tplc="7F36B0E4">
      <w:start w:val="1"/>
      <w:numFmt w:val="bullet"/>
      <w:lvlText w:val=""/>
      <w:lvlJc w:val="left"/>
      <w:pPr>
        <w:ind w:left="6480" w:hanging="360"/>
      </w:pPr>
      <w:rPr>
        <w:rFonts w:ascii="Wingdings" w:hAnsi="Wingdings" w:hint="default"/>
      </w:rPr>
    </w:lvl>
  </w:abstractNum>
  <w:abstractNum w:abstractNumId="25" w15:restartNumberingAfterBreak="0">
    <w:nsid w:val="7811051E"/>
    <w:multiLevelType w:val="multilevel"/>
    <w:tmpl w:val="A4F6F958"/>
    <w:styleLink w:val="Elencocorrente4"/>
    <w:lvl w:ilvl="0">
      <w:start w:val="1"/>
      <w:numFmt w:val="decimal"/>
      <w:lvlText w:val="%1."/>
      <w:lvlJc w:val="left"/>
      <w:pPr>
        <w:ind w:left="717" w:hanging="360"/>
      </w:pPr>
      <w:rPr>
        <w:rFonts w:hint="default"/>
        <w:b w:val="0"/>
        <w:bCs/>
      </w:rPr>
    </w:lvl>
    <w:lvl w:ilvl="1">
      <w:start w:val="1"/>
      <w:numFmt w:val="lowerLetter"/>
      <w:lvlText w:val="%2."/>
      <w:lvlJc w:val="left"/>
      <w:pPr>
        <w:ind w:left="720" w:hanging="363"/>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26" w15:restartNumberingAfterBreak="0">
    <w:nsid w:val="7D557560"/>
    <w:multiLevelType w:val="multilevel"/>
    <w:tmpl w:val="758CFE00"/>
    <w:styleLink w:val="Elencocorrente5"/>
    <w:lvl w:ilvl="0">
      <w:start w:val="2"/>
      <w:numFmt w:val="lowerLetter"/>
      <w:lvlText w:val="%1."/>
      <w:lvlJc w:val="left"/>
      <w:pPr>
        <w:ind w:left="717" w:hanging="360"/>
      </w:pPr>
      <w:rPr>
        <w:rFonts w:hint="default"/>
        <w:b w:val="0"/>
        <w:bCs/>
      </w:rPr>
    </w:lvl>
    <w:lvl w:ilvl="1">
      <w:start w:val="1"/>
      <w:numFmt w:val="lowerLetter"/>
      <w:lvlText w:val="%2."/>
      <w:lvlJc w:val="left"/>
      <w:pPr>
        <w:ind w:left="720" w:hanging="363"/>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num w:numId="1">
    <w:abstractNumId w:val="20"/>
  </w:num>
  <w:num w:numId="2">
    <w:abstractNumId w:val="6"/>
  </w:num>
  <w:num w:numId="3">
    <w:abstractNumId w:val="5"/>
  </w:num>
  <w:num w:numId="4">
    <w:abstractNumId w:val="4"/>
  </w:num>
  <w:num w:numId="5">
    <w:abstractNumId w:val="3"/>
  </w:num>
  <w:num w:numId="6">
    <w:abstractNumId w:val="2"/>
  </w:num>
  <w:num w:numId="7">
    <w:abstractNumId w:val="15"/>
  </w:num>
  <w:num w:numId="8">
    <w:abstractNumId w:val="1"/>
  </w:num>
  <w:num w:numId="9">
    <w:abstractNumId w:val="0"/>
  </w:num>
  <w:num w:numId="10">
    <w:abstractNumId w:val="10"/>
  </w:num>
  <w:num w:numId="11">
    <w:abstractNumId w:val="13"/>
  </w:num>
  <w:num w:numId="12">
    <w:abstractNumId w:val="21"/>
  </w:num>
  <w:num w:numId="13">
    <w:abstractNumId w:val="19"/>
  </w:num>
  <w:num w:numId="14">
    <w:abstractNumId w:val="14"/>
  </w:num>
  <w:num w:numId="15">
    <w:abstractNumId w:val="11"/>
  </w:num>
  <w:num w:numId="16">
    <w:abstractNumId w:val="24"/>
  </w:num>
  <w:num w:numId="17">
    <w:abstractNumId w:val="23"/>
  </w:num>
  <w:num w:numId="18">
    <w:abstractNumId w:val="10"/>
    <w:lvlOverride w:ilvl="0">
      <w:startOverride w:val="1"/>
    </w:lvlOverride>
  </w:num>
  <w:num w:numId="19">
    <w:abstractNumId w:val="7"/>
  </w:num>
  <w:num w:numId="20">
    <w:abstractNumId w:val="15"/>
    <w:lvlOverride w:ilvl="0">
      <w:startOverride w:val="1"/>
    </w:lvlOverride>
  </w:num>
  <w:num w:numId="21">
    <w:abstractNumId w:val="10"/>
    <w:lvlOverride w:ilvl="0">
      <w:startOverride w:val="1"/>
    </w:lvlOverride>
  </w:num>
  <w:num w:numId="22">
    <w:abstractNumId w:val="13"/>
    <w:lvlOverride w:ilvl="0">
      <w:startOverride w:val="1"/>
    </w:lvlOverride>
  </w:num>
  <w:num w:numId="23">
    <w:abstractNumId w:val="13"/>
    <w:lvlOverride w:ilvl="0">
      <w:startOverride w:val="1"/>
    </w:lvlOverride>
  </w:num>
  <w:num w:numId="24">
    <w:abstractNumId w:val="10"/>
    <w:lvlOverride w:ilvl="0">
      <w:startOverride w:val="1"/>
    </w:lvlOverride>
  </w:num>
  <w:num w:numId="25">
    <w:abstractNumId w:val="9"/>
  </w:num>
  <w:num w:numId="26">
    <w:abstractNumId w:val="22"/>
  </w:num>
  <w:num w:numId="27">
    <w:abstractNumId w:val="25"/>
  </w:num>
  <w:num w:numId="28">
    <w:abstractNumId w:val="26"/>
  </w:num>
  <w:num w:numId="29">
    <w:abstractNumId w:val="16"/>
  </w:num>
  <w:num w:numId="30">
    <w:abstractNumId w:val="12"/>
  </w:num>
  <w:num w:numId="3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8"/>
  </w:num>
  <w:num w:numId="33">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17"/>
  </w:num>
  <w:num w:numId="35">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8"/>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6"/>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ocumentProtection w:edit="trackedChanges" w:formatting="1" w:enforcement="0"/>
  <w:defaultTabStop w:val="720"/>
  <w:hyphenationZone w:val="283"/>
  <w:evenAndOddHeaders/>
  <w:drawingGridHorizontalSpacing w:val="120"/>
  <w:displayHorizontalDrawingGridEvery w:val="2"/>
  <w:characterSpacingControl w:val="doNotCompress"/>
  <w:hdrShapeDefaults>
    <o:shapedefaults v:ext="edit" spidmax="2050"/>
    <o:shapelayout v:ext="edit">
      <o:idmap v:ext="edit" data="1"/>
    </o:shapelayout>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35DE"/>
    <w:rsid w:val="00000DEF"/>
    <w:rsid w:val="00001182"/>
    <w:rsid w:val="000011CF"/>
    <w:rsid w:val="0000138F"/>
    <w:rsid w:val="000015EC"/>
    <w:rsid w:val="00001808"/>
    <w:rsid w:val="000020C1"/>
    <w:rsid w:val="000023CA"/>
    <w:rsid w:val="000024C9"/>
    <w:rsid w:val="0000253E"/>
    <w:rsid w:val="00002BA9"/>
    <w:rsid w:val="00002C70"/>
    <w:rsid w:val="000031D9"/>
    <w:rsid w:val="00003EA5"/>
    <w:rsid w:val="00003EBE"/>
    <w:rsid w:val="00004669"/>
    <w:rsid w:val="00004BC7"/>
    <w:rsid w:val="00004CB0"/>
    <w:rsid w:val="00004E22"/>
    <w:rsid w:val="00005A6A"/>
    <w:rsid w:val="00005DEB"/>
    <w:rsid w:val="00005FE3"/>
    <w:rsid w:val="0000668E"/>
    <w:rsid w:val="000068E3"/>
    <w:rsid w:val="00006A23"/>
    <w:rsid w:val="00007544"/>
    <w:rsid w:val="00007857"/>
    <w:rsid w:val="000078C2"/>
    <w:rsid w:val="0000797D"/>
    <w:rsid w:val="00007DA5"/>
    <w:rsid w:val="00010598"/>
    <w:rsid w:val="00010697"/>
    <w:rsid w:val="00010AA4"/>
    <w:rsid w:val="00010CAB"/>
    <w:rsid w:val="00011258"/>
    <w:rsid w:val="00011EB7"/>
    <w:rsid w:val="00011F64"/>
    <w:rsid w:val="00012033"/>
    <w:rsid w:val="000123CB"/>
    <w:rsid w:val="0001377B"/>
    <w:rsid w:val="000137AC"/>
    <w:rsid w:val="00013C40"/>
    <w:rsid w:val="0001435D"/>
    <w:rsid w:val="00014635"/>
    <w:rsid w:val="00014637"/>
    <w:rsid w:val="00014AE1"/>
    <w:rsid w:val="00015068"/>
    <w:rsid w:val="0001550B"/>
    <w:rsid w:val="0001551F"/>
    <w:rsid w:val="00015E97"/>
    <w:rsid w:val="000161C2"/>
    <w:rsid w:val="00016460"/>
    <w:rsid w:val="0001647A"/>
    <w:rsid w:val="00016A5C"/>
    <w:rsid w:val="00016D28"/>
    <w:rsid w:val="000173D0"/>
    <w:rsid w:val="00017709"/>
    <w:rsid w:val="000207AF"/>
    <w:rsid w:val="00020A15"/>
    <w:rsid w:val="00020BB7"/>
    <w:rsid w:val="000219A6"/>
    <w:rsid w:val="00021CAB"/>
    <w:rsid w:val="00021F2F"/>
    <w:rsid w:val="0002219F"/>
    <w:rsid w:val="000229FD"/>
    <w:rsid w:val="00022BF1"/>
    <w:rsid w:val="0002311A"/>
    <w:rsid w:val="00023122"/>
    <w:rsid w:val="000236EB"/>
    <w:rsid w:val="00023B25"/>
    <w:rsid w:val="00023F5E"/>
    <w:rsid w:val="00023FC3"/>
    <w:rsid w:val="0002455E"/>
    <w:rsid w:val="00024630"/>
    <w:rsid w:val="00024713"/>
    <w:rsid w:val="0002476A"/>
    <w:rsid w:val="00024943"/>
    <w:rsid w:val="00024B5E"/>
    <w:rsid w:val="00024BA1"/>
    <w:rsid w:val="00024EA0"/>
    <w:rsid w:val="00024F24"/>
    <w:rsid w:val="0002511E"/>
    <w:rsid w:val="0002549B"/>
    <w:rsid w:val="000258F8"/>
    <w:rsid w:val="00026109"/>
    <w:rsid w:val="0002676E"/>
    <w:rsid w:val="000268FB"/>
    <w:rsid w:val="00026E1C"/>
    <w:rsid w:val="00027CF4"/>
    <w:rsid w:val="00027FB0"/>
    <w:rsid w:val="00027FDF"/>
    <w:rsid w:val="000301B9"/>
    <w:rsid w:val="000305E5"/>
    <w:rsid w:val="00030937"/>
    <w:rsid w:val="00030B0C"/>
    <w:rsid w:val="00030BB2"/>
    <w:rsid w:val="00030C8B"/>
    <w:rsid w:val="000310F1"/>
    <w:rsid w:val="000317CB"/>
    <w:rsid w:val="000318B0"/>
    <w:rsid w:val="00032526"/>
    <w:rsid w:val="0003272F"/>
    <w:rsid w:val="0003311C"/>
    <w:rsid w:val="000346D4"/>
    <w:rsid w:val="00034868"/>
    <w:rsid w:val="00034A93"/>
    <w:rsid w:val="00034CB6"/>
    <w:rsid w:val="00035083"/>
    <w:rsid w:val="000355A0"/>
    <w:rsid w:val="00035663"/>
    <w:rsid w:val="00036804"/>
    <w:rsid w:val="00036861"/>
    <w:rsid w:val="00036937"/>
    <w:rsid w:val="00036BE4"/>
    <w:rsid w:val="00037755"/>
    <w:rsid w:val="00037F1F"/>
    <w:rsid w:val="0004026B"/>
    <w:rsid w:val="00040444"/>
    <w:rsid w:val="00040936"/>
    <w:rsid w:val="000409C1"/>
    <w:rsid w:val="00040BBD"/>
    <w:rsid w:val="000413D3"/>
    <w:rsid w:val="000414B4"/>
    <w:rsid w:val="00041FFF"/>
    <w:rsid w:val="000425E5"/>
    <w:rsid w:val="0004297B"/>
    <w:rsid w:val="000430B8"/>
    <w:rsid w:val="00043617"/>
    <w:rsid w:val="0004365A"/>
    <w:rsid w:val="00043767"/>
    <w:rsid w:val="00043ABA"/>
    <w:rsid w:val="0004423A"/>
    <w:rsid w:val="000447BA"/>
    <w:rsid w:val="00044DF5"/>
    <w:rsid w:val="00045106"/>
    <w:rsid w:val="00045216"/>
    <w:rsid w:val="0004531A"/>
    <w:rsid w:val="00045547"/>
    <w:rsid w:val="00045698"/>
    <w:rsid w:val="00045712"/>
    <w:rsid w:val="00045817"/>
    <w:rsid w:val="00045910"/>
    <w:rsid w:val="00045C4B"/>
    <w:rsid w:val="00045D45"/>
    <w:rsid w:val="00045D6A"/>
    <w:rsid w:val="00045FFF"/>
    <w:rsid w:val="0004635A"/>
    <w:rsid w:val="00046546"/>
    <w:rsid w:val="000465F1"/>
    <w:rsid w:val="00046773"/>
    <w:rsid w:val="000469C6"/>
    <w:rsid w:val="00047101"/>
    <w:rsid w:val="00047117"/>
    <w:rsid w:val="000471F2"/>
    <w:rsid w:val="0004729E"/>
    <w:rsid w:val="000478CC"/>
    <w:rsid w:val="00047F1C"/>
    <w:rsid w:val="00050270"/>
    <w:rsid w:val="00050343"/>
    <w:rsid w:val="000504D0"/>
    <w:rsid w:val="0005078D"/>
    <w:rsid w:val="00050951"/>
    <w:rsid w:val="00050A80"/>
    <w:rsid w:val="000514AA"/>
    <w:rsid w:val="00051649"/>
    <w:rsid w:val="00051E95"/>
    <w:rsid w:val="00051F5E"/>
    <w:rsid w:val="00051FB6"/>
    <w:rsid w:val="00052195"/>
    <w:rsid w:val="000526DC"/>
    <w:rsid w:val="0005281F"/>
    <w:rsid w:val="00052A13"/>
    <w:rsid w:val="00053E05"/>
    <w:rsid w:val="00054813"/>
    <w:rsid w:val="00054865"/>
    <w:rsid w:val="00054C4F"/>
    <w:rsid w:val="00054C61"/>
    <w:rsid w:val="00054D51"/>
    <w:rsid w:val="00054DC5"/>
    <w:rsid w:val="00054E2F"/>
    <w:rsid w:val="00055AD3"/>
    <w:rsid w:val="00055EE9"/>
    <w:rsid w:val="00056124"/>
    <w:rsid w:val="000564F8"/>
    <w:rsid w:val="000565D9"/>
    <w:rsid w:val="00056830"/>
    <w:rsid w:val="00056B1B"/>
    <w:rsid w:val="00056F9A"/>
    <w:rsid w:val="000571B2"/>
    <w:rsid w:val="000572EE"/>
    <w:rsid w:val="000576EA"/>
    <w:rsid w:val="000579B1"/>
    <w:rsid w:val="00057B89"/>
    <w:rsid w:val="00057F55"/>
    <w:rsid w:val="00057F6B"/>
    <w:rsid w:val="000602C7"/>
    <w:rsid w:val="00060898"/>
    <w:rsid w:val="00061021"/>
    <w:rsid w:val="000617C2"/>
    <w:rsid w:val="0006188D"/>
    <w:rsid w:val="00061C6C"/>
    <w:rsid w:val="00061DA2"/>
    <w:rsid w:val="00061FFB"/>
    <w:rsid w:val="00063068"/>
    <w:rsid w:val="000631A4"/>
    <w:rsid w:val="00064557"/>
    <w:rsid w:val="000645CB"/>
    <w:rsid w:val="000648B2"/>
    <w:rsid w:val="0006541A"/>
    <w:rsid w:val="0006594A"/>
    <w:rsid w:val="00065D61"/>
    <w:rsid w:val="00065ECA"/>
    <w:rsid w:val="000660DB"/>
    <w:rsid w:val="00066480"/>
    <w:rsid w:val="00066620"/>
    <w:rsid w:val="000667C5"/>
    <w:rsid w:val="0006686D"/>
    <w:rsid w:val="00066A48"/>
    <w:rsid w:val="00066C4D"/>
    <w:rsid w:val="00066C68"/>
    <w:rsid w:val="000671AE"/>
    <w:rsid w:val="00067217"/>
    <w:rsid w:val="0006787D"/>
    <w:rsid w:val="000700A0"/>
    <w:rsid w:val="000701D7"/>
    <w:rsid w:val="000709F5"/>
    <w:rsid w:val="00070BB1"/>
    <w:rsid w:val="00070FF7"/>
    <w:rsid w:val="000711CF"/>
    <w:rsid w:val="00071548"/>
    <w:rsid w:val="00071DAC"/>
    <w:rsid w:val="00071FCD"/>
    <w:rsid w:val="0007207C"/>
    <w:rsid w:val="00072279"/>
    <w:rsid w:val="0007262B"/>
    <w:rsid w:val="00072856"/>
    <w:rsid w:val="00072A89"/>
    <w:rsid w:val="00072EDA"/>
    <w:rsid w:val="000735F0"/>
    <w:rsid w:val="00073628"/>
    <w:rsid w:val="00073CB3"/>
    <w:rsid w:val="00073DAF"/>
    <w:rsid w:val="00073ED1"/>
    <w:rsid w:val="00074C1D"/>
    <w:rsid w:val="00074CE4"/>
    <w:rsid w:val="00075170"/>
    <w:rsid w:val="00075419"/>
    <w:rsid w:val="00075602"/>
    <w:rsid w:val="0007580E"/>
    <w:rsid w:val="000759F4"/>
    <w:rsid w:val="00075BC7"/>
    <w:rsid w:val="00075C1F"/>
    <w:rsid w:val="00075FC6"/>
    <w:rsid w:val="00076436"/>
    <w:rsid w:val="0007692C"/>
    <w:rsid w:val="00076B27"/>
    <w:rsid w:val="0007711C"/>
    <w:rsid w:val="000775F6"/>
    <w:rsid w:val="00077755"/>
    <w:rsid w:val="00077948"/>
    <w:rsid w:val="0008025F"/>
    <w:rsid w:val="000803A5"/>
    <w:rsid w:val="00080748"/>
    <w:rsid w:val="000809B8"/>
    <w:rsid w:val="00080C7C"/>
    <w:rsid w:val="00080E1E"/>
    <w:rsid w:val="0008188D"/>
    <w:rsid w:val="00081AA6"/>
    <w:rsid w:val="00081D08"/>
    <w:rsid w:val="00082566"/>
    <w:rsid w:val="00082B17"/>
    <w:rsid w:val="0008363F"/>
    <w:rsid w:val="00083AAE"/>
    <w:rsid w:val="00083B99"/>
    <w:rsid w:val="00083C67"/>
    <w:rsid w:val="00084085"/>
    <w:rsid w:val="00084141"/>
    <w:rsid w:val="000842F2"/>
    <w:rsid w:val="00084521"/>
    <w:rsid w:val="0008558E"/>
    <w:rsid w:val="00085A74"/>
    <w:rsid w:val="00085FD8"/>
    <w:rsid w:val="00085FE1"/>
    <w:rsid w:val="000861BD"/>
    <w:rsid w:val="0008642A"/>
    <w:rsid w:val="000864E3"/>
    <w:rsid w:val="0008654F"/>
    <w:rsid w:val="00086661"/>
    <w:rsid w:val="00086BCB"/>
    <w:rsid w:val="00086DD2"/>
    <w:rsid w:val="000904A1"/>
    <w:rsid w:val="000905EB"/>
    <w:rsid w:val="00090737"/>
    <w:rsid w:val="0009112C"/>
    <w:rsid w:val="000911A1"/>
    <w:rsid w:val="000911F0"/>
    <w:rsid w:val="0009135A"/>
    <w:rsid w:val="00091366"/>
    <w:rsid w:val="00091C3A"/>
    <w:rsid w:val="000926D5"/>
    <w:rsid w:val="00092D69"/>
    <w:rsid w:val="00093385"/>
    <w:rsid w:val="0009344E"/>
    <w:rsid w:val="000940A0"/>
    <w:rsid w:val="000941D4"/>
    <w:rsid w:val="00094592"/>
    <w:rsid w:val="00094701"/>
    <w:rsid w:val="00094B03"/>
    <w:rsid w:val="00094C00"/>
    <w:rsid w:val="00094E04"/>
    <w:rsid w:val="00095209"/>
    <w:rsid w:val="0009552E"/>
    <w:rsid w:val="000956CC"/>
    <w:rsid w:val="0009624F"/>
    <w:rsid w:val="00096678"/>
    <w:rsid w:val="00096A65"/>
    <w:rsid w:val="00096B27"/>
    <w:rsid w:val="00096BEC"/>
    <w:rsid w:val="00096C50"/>
    <w:rsid w:val="00096E6C"/>
    <w:rsid w:val="00096F7E"/>
    <w:rsid w:val="0009732C"/>
    <w:rsid w:val="00097393"/>
    <w:rsid w:val="000978E4"/>
    <w:rsid w:val="00097C36"/>
    <w:rsid w:val="00097DAA"/>
    <w:rsid w:val="000A0067"/>
    <w:rsid w:val="000A00DB"/>
    <w:rsid w:val="000A0A84"/>
    <w:rsid w:val="000A0B6C"/>
    <w:rsid w:val="000A124F"/>
    <w:rsid w:val="000A17F9"/>
    <w:rsid w:val="000A18B3"/>
    <w:rsid w:val="000A1A60"/>
    <w:rsid w:val="000A1B2A"/>
    <w:rsid w:val="000A1DB8"/>
    <w:rsid w:val="000A2160"/>
    <w:rsid w:val="000A2176"/>
    <w:rsid w:val="000A269E"/>
    <w:rsid w:val="000A2734"/>
    <w:rsid w:val="000A27D1"/>
    <w:rsid w:val="000A2E25"/>
    <w:rsid w:val="000A2EF8"/>
    <w:rsid w:val="000A3475"/>
    <w:rsid w:val="000A394F"/>
    <w:rsid w:val="000A4286"/>
    <w:rsid w:val="000A449E"/>
    <w:rsid w:val="000A4510"/>
    <w:rsid w:val="000A47BB"/>
    <w:rsid w:val="000A48AC"/>
    <w:rsid w:val="000A520E"/>
    <w:rsid w:val="000A560B"/>
    <w:rsid w:val="000A574C"/>
    <w:rsid w:val="000A5C0C"/>
    <w:rsid w:val="000A62B1"/>
    <w:rsid w:val="000A68C3"/>
    <w:rsid w:val="000A69E5"/>
    <w:rsid w:val="000A6A7A"/>
    <w:rsid w:val="000A6DC6"/>
    <w:rsid w:val="000A70E1"/>
    <w:rsid w:val="000B00A0"/>
    <w:rsid w:val="000B0603"/>
    <w:rsid w:val="000B0A5D"/>
    <w:rsid w:val="000B0F7A"/>
    <w:rsid w:val="000B1162"/>
    <w:rsid w:val="000B13B1"/>
    <w:rsid w:val="000B1536"/>
    <w:rsid w:val="000B15A2"/>
    <w:rsid w:val="000B18A7"/>
    <w:rsid w:val="000B1958"/>
    <w:rsid w:val="000B1A73"/>
    <w:rsid w:val="000B1B7F"/>
    <w:rsid w:val="000B1CD2"/>
    <w:rsid w:val="000B1E03"/>
    <w:rsid w:val="000B20E4"/>
    <w:rsid w:val="000B2308"/>
    <w:rsid w:val="000B235B"/>
    <w:rsid w:val="000B25F7"/>
    <w:rsid w:val="000B29A1"/>
    <w:rsid w:val="000B2AE0"/>
    <w:rsid w:val="000B2CE0"/>
    <w:rsid w:val="000B2F61"/>
    <w:rsid w:val="000B314E"/>
    <w:rsid w:val="000B3894"/>
    <w:rsid w:val="000B433D"/>
    <w:rsid w:val="000B54E1"/>
    <w:rsid w:val="000B54EF"/>
    <w:rsid w:val="000B5B68"/>
    <w:rsid w:val="000B5BD4"/>
    <w:rsid w:val="000B5D45"/>
    <w:rsid w:val="000B63ED"/>
    <w:rsid w:val="000B7120"/>
    <w:rsid w:val="000B72C5"/>
    <w:rsid w:val="000B78DE"/>
    <w:rsid w:val="000B7D5A"/>
    <w:rsid w:val="000C078D"/>
    <w:rsid w:val="000C092D"/>
    <w:rsid w:val="000C0C65"/>
    <w:rsid w:val="000C0DA1"/>
    <w:rsid w:val="000C0DDB"/>
    <w:rsid w:val="000C0E63"/>
    <w:rsid w:val="000C0EA5"/>
    <w:rsid w:val="000C0F90"/>
    <w:rsid w:val="000C17D4"/>
    <w:rsid w:val="000C1A63"/>
    <w:rsid w:val="000C1B6A"/>
    <w:rsid w:val="000C200D"/>
    <w:rsid w:val="000C2025"/>
    <w:rsid w:val="000C20E5"/>
    <w:rsid w:val="000C2132"/>
    <w:rsid w:val="000C22FD"/>
    <w:rsid w:val="000C2766"/>
    <w:rsid w:val="000C2AA9"/>
    <w:rsid w:val="000C2B66"/>
    <w:rsid w:val="000C32A8"/>
    <w:rsid w:val="000C339C"/>
    <w:rsid w:val="000C3531"/>
    <w:rsid w:val="000C3D91"/>
    <w:rsid w:val="000C3F26"/>
    <w:rsid w:val="000C3F37"/>
    <w:rsid w:val="000C4043"/>
    <w:rsid w:val="000C40B4"/>
    <w:rsid w:val="000C446C"/>
    <w:rsid w:val="000C490C"/>
    <w:rsid w:val="000C50D2"/>
    <w:rsid w:val="000C5608"/>
    <w:rsid w:val="000C575C"/>
    <w:rsid w:val="000C5761"/>
    <w:rsid w:val="000C5DA6"/>
    <w:rsid w:val="000C6651"/>
    <w:rsid w:val="000C674F"/>
    <w:rsid w:val="000C70DC"/>
    <w:rsid w:val="000C7940"/>
    <w:rsid w:val="000C7A05"/>
    <w:rsid w:val="000C7A0D"/>
    <w:rsid w:val="000C7BA4"/>
    <w:rsid w:val="000C7F20"/>
    <w:rsid w:val="000D02E2"/>
    <w:rsid w:val="000D070E"/>
    <w:rsid w:val="000D0788"/>
    <w:rsid w:val="000D1339"/>
    <w:rsid w:val="000D1C00"/>
    <w:rsid w:val="000D1C89"/>
    <w:rsid w:val="000D1DAC"/>
    <w:rsid w:val="000D2B2C"/>
    <w:rsid w:val="000D2CD7"/>
    <w:rsid w:val="000D2D76"/>
    <w:rsid w:val="000D2F97"/>
    <w:rsid w:val="000D3678"/>
    <w:rsid w:val="000D3AE6"/>
    <w:rsid w:val="000D47CB"/>
    <w:rsid w:val="000D4A45"/>
    <w:rsid w:val="000D4AFF"/>
    <w:rsid w:val="000D4DC5"/>
    <w:rsid w:val="000D50CC"/>
    <w:rsid w:val="000D5318"/>
    <w:rsid w:val="000D54C9"/>
    <w:rsid w:val="000D54E4"/>
    <w:rsid w:val="000D5BE4"/>
    <w:rsid w:val="000D6365"/>
    <w:rsid w:val="000D677E"/>
    <w:rsid w:val="000D6C56"/>
    <w:rsid w:val="000D6CD2"/>
    <w:rsid w:val="000D788B"/>
    <w:rsid w:val="000D78CD"/>
    <w:rsid w:val="000D7CBF"/>
    <w:rsid w:val="000E0E48"/>
    <w:rsid w:val="000E130A"/>
    <w:rsid w:val="000E1D71"/>
    <w:rsid w:val="000E1FA3"/>
    <w:rsid w:val="000E2541"/>
    <w:rsid w:val="000E2B06"/>
    <w:rsid w:val="000E2EB6"/>
    <w:rsid w:val="000E2EF5"/>
    <w:rsid w:val="000E3542"/>
    <w:rsid w:val="000E37A0"/>
    <w:rsid w:val="000E424F"/>
    <w:rsid w:val="000E4A9A"/>
    <w:rsid w:val="000E4AB5"/>
    <w:rsid w:val="000E4B1E"/>
    <w:rsid w:val="000E4C8E"/>
    <w:rsid w:val="000E4D6D"/>
    <w:rsid w:val="000E4E35"/>
    <w:rsid w:val="000E5ADE"/>
    <w:rsid w:val="000E5C6D"/>
    <w:rsid w:val="000E5C99"/>
    <w:rsid w:val="000E648B"/>
    <w:rsid w:val="000E6875"/>
    <w:rsid w:val="000E7045"/>
    <w:rsid w:val="000E705E"/>
    <w:rsid w:val="000E74E9"/>
    <w:rsid w:val="000E7536"/>
    <w:rsid w:val="000E753A"/>
    <w:rsid w:val="000E7680"/>
    <w:rsid w:val="000E789B"/>
    <w:rsid w:val="000E7960"/>
    <w:rsid w:val="000E7AD3"/>
    <w:rsid w:val="000E7F01"/>
    <w:rsid w:val="000F031D"/>
    <w:rsid w:val="000F0AC2"/>
    <w:rsid w:val="000F0C48"/>
    <w:rsid w:val="000F0C9C"/>
    <w:rsid w:val="000F0FF0"/>
    <w:rsid w:val="000F1158"/>
    <w:rsid w:val="000F13FA"/>
    <w:rsid w:val="000F1861"/>
    <w:rsid w:val="000F186A"/>
    <w:rsid w:val="000F18C8"/>
    <w:rsid w:val="000F18DC"/>
    <w:rsid w:val="000F1A9B"/>
    <w:rsid w:val="000F1AC6"/>
    <w:rsid w:val="000F22F3"/>
    <w:rsid w:val="000F2D3E"/>
    <w:rsid w:val="000F3366"/>
    <w:rsid w:val="000F3A28"/>
    <w:rsid w:val="000F3DC9"/>
    <w:rsid w:val="000F3DFA"/>
    <w:rsid w:val="000F41EC"/>
    <w:rsid w:val="000F4590"/>
    <w:rsid w:val="000F4674"/>
    <w:rsid w:val="000F493C"/>
    <w:rsid w:val="000F4E66"/>
    <w:rsid w:val="000F4ECD"/>
    <w:rsid w:val="000F4FB0"/>
    <w:rsid w:val="000F5591"/>
    <w:rsid w:val="000F5700"/>
    <w:rsid w:val="000F585B"/>
    <w:rsid w:val="000F5D4C"/>
    <w:rsid w:val="000F5ECF"/>
    <w:rsid w:val="000F5F02"/>
    <w:rsid w:val="000F5F12"/>
    <w:rsid w:val="000F5F54"/>
    <w:rsid w:val="000F65FF"/>
    <w:rsid w:val="000F6C1E"/>
    <w:rsid w:val="000F6CF5"/>
    <w:rsid w:val="000F713F"/>
    <w:rsid w:val="000F7165"/>
    <w:rsid w:val="000F76A9"/>
    <w:rsid w:val="0010040C"/>
    <w:rsid w:val="00100A7C"/>
    <w:rsid w:val="00100EBA"/>
    <w:rsid w:val="00101071"/>
    <w:rsid w:val="001012DD"/>
    <w:rsid w:val="0010130A"/>
    <w:rsid w:val="0010135B"/>
    <w:rsid w:val="0010235C"/>
    <w:rsid w:val="00102986"/>
    <w:rsid w:val="00102BF6"/>
    <w:rsid w:val="00103092"/>
    <w:rsid w:val="00103F92"/>
    <w:rsid w:val="00104665"/>
    <w:rsid w:val="00104BDE"/>
    <w:rsid w:val="00105173"/>
    <w:rsid w:val="001057B5"/>
    <w:rsid w:val="0010586E"/>
    <w:rsid w:val="00105DBB"/>
    <w:rsid w:val="001061FD"/>
    <w:rsid w:val="0010642B"/>
    <w:rsid w:val="001072DA"/>
    <w:rsid w:val="001073A8"/>
    <w:rsid w:val="00107C00"/>
    <w:rsid w:val="00110115"/>
    <w:rsid w:val="00110263"/>
    <w:rsid w:val="001104C3"/>
    <w:rsid w:val="001104F4"/>
    <w:rsid w:val="001108D2"/>
    <w:rsid w:val="00110AD1"/>
    <w:rsid w:val="0011186C"/>
    <w:rsid w:val="00111985"/>
    <w:rsid w:val="00111B01"/>
    <w:rsid w:val="00112163"/>
    <w:rsid w:val="001122AA"/>
    <w:rsid w:val="001128C7"/>
    <w:rsid w:val="00112A3E"/>
    <w:rsid w:val="00112F3A"/>
    <w:rsid w:val="001133BE"/>
    <w:rsid w:val="001135B0"/>
    <w:rsid w:val="001139E9"/>
    <w:rsid w:val="00113A36"/>
    <w:rsid w:val="00114497"/>
    <w:rsid w:val="00114773"/>
    <w:rsid w:val="00114DA8"/>
    <w:rsid w:val="00114E5E"/>
    <w:rsid w:val="00115676"/>
    <w:rsid w:val="00115A15"/>
    <w:rsid w:val="00115CED"/>
    <w:rsid w:val="00116446"/>
    <w:rsid w:val="00116852"/>
    <w:rsid w:val="00116DEB"/>
    <w:rsid w:val="00116E42"/>
    <w:rsid w:val="001171AC"/>
    <w:rsid w:val="0011762C"/>
    <w:rsid w:val="00120315"/>
    <w:rsid w:val="00120343"/>
    <w:rsid w:val="00120449"/>
    <w:rsid w:val="001206E5"/>
    <w:rsid w:val="001207AB"/>
    <w:rsid w:val="00120BC7"/>
    <w:rsid w:val="001215E4"/>
    <w:rsid w:val="0012167B"/>
    <w:rsid w:val="00121B81"/>
    <w:rsid w:val="001229A5"/>
    <w:rsid w:val="00122EE1"/>
    <w:rsid w:val="001230D8"/>
    <w:rsid w:val="001235EC"/>
    <w:rsid w:val="0012385C"/>
    <w:rsid w:val="00123C6D"/>
    <w:rsid w:val="00124111"/>
    <w:rsid w:val="00124676"/>
    <w:rsid w:val="0012488C"/>
    <w:rsid w:val="001250BE"/>
    <w:rsid w:val="00125144"/>
    <w:rsid w:val="0012608F"/>
    <w:rsid w:val="00126311"/>
    <w:rsid w:val="00126EE2"/>
    <w:rsid w:val="00126F74"/>
    <w:rsid w:val="00127933"/>
    <w:rsid w:val="0013000E"/>
    <w:rsid w:val="001302DB"/>
    <w:rsid w:val="00130542"/>
    <w:rsid w:val="00130979"/>
    <w:rsid w:val="00130AAF"/>
    <w:rsid w:val="0013137F"/>
    <w:rsid w:val="00131A4D"/>
    <w:rsid w:val="001321F9"/>
    <w:rsid w:val="0013275E"/>
    <w:rsid w:val="001328E7"/>
    <w:rsid w:val="00132D40"/>
    <w:rsid w:val="00132EDC"/>
    <w:rsid w:val="00133123"/>
    <w:rsid w:val="00133298"/>
    <w:rsid w:val="0013369F"/>
    <w:rsid w:val="0013375E"/>
    <w:rsid w:val="00133C0E"/>
    <w:rsid w:val="00133C65"/>
    <w:rsid w:val="00133FA2"/>
    <w:rsid w:val="001342AB"/>
    <w:rsid w:val="001342FE"/>
    <w:rsid w:val="0013439E"/>
    <w:rsid w:val="00134774"/>
    <w:rsid w:val="001348E8"/>
    <w:rsid w:val="00134DA2"/>
    <w:rsid w:val="00134DE0"/>
    <w:rsid w:val="001352F5"/>
    <w:rsid w:val="00135B2D"/>
    <w:rsid w:val="00135C1B"/>
    <w:rsid w:val="00135C27"/>
    <w:rsid w:val="00135E20"/>
    <w:rsid w:val="00135EBA"/>
    <w:rsid w:val="00135EEC"/>
    <w:rsid w:val="00136175"/>
    <w:rsid w:val="00136503"/>
    <w:rsid w:val="0013655E"/>
    <w:rsid w:val="00136AA3"/>
    <w:rsid w:val="00136ADF"/>
    <w:rsid w:val="00136BBF"/>
    <w:rsid w:val="0013708E"/>
    <w:rsid w:val="0013785D"/>
    <w:rsid w:val="001401CE"/>
    <w:rsid w:val="00140274"/>
    <w:rsid w:val="00140405"/>
    <w:rsid w:val="0014070E"/>
    <w:rsid w:val="00140A25"/>
    <w:rsid w:val="00141096"/>
    <w:rsid w:val="0014137B"/>
    <w:rsid w:val="00141388"/>
    <w:rsid w:val="00141437"/>
    <w:rsid w:val="00141560"/>
    <w:rsid w:val="0014176A"/>
    <w:rsid w:val="00141D77"/>
    <w:rsid w:val="00141F15"/>
    <w:rsid w:val="00142556"/>
    <w:rsid w:val="001426A8"/>
    <w:rsid w:val="0014296E"/>
    <w:rsid w:val="00143217"/>
    <w:rsid w:val="00143C32"/>
    <w:rsid w:val="00143E60"/>
    <w:rsid w:val="00143F11"/>
    <w:rsid w:val="001441B4"/>
    <w:rsid w:val="001443C7"/>
    <w:rsid w:val="00144434"/>
    <w:rsid w:val="00144479"/>
    <w:rsid w:val="0014497A"/>
    <w:rsid w:val="0014523D"/>
    <w:rsid w:val="001456BA"/>
    <w:rsid w:val="001457F3"/>
    <w:rsid w:val="001461EE"/>
    <w:rsid w:val="001464B1"/>
    <w:rsid w:val="0014653B"/>
    <w:rsid w:val="001468EE"/>
    <w:rsid w:val="00146964"/>
    <w:rsid w:val="00147496"/>
    <w:rsid w:val="00147522"/>
    <w:rsid w:val="001476E7"/>
    <w:rsid w:val="001502C3"/>
    <w:rsid w:val="00150553"/>
    <w:rsid w:val="00150703"/>
    <w:rsid w:val="00150B5B"/>
    <w:rsid w:val="00150B62"/>
    <w:rsid w:val="00150F8A"/>
    <w:rsid w:val="0015101C"/>
    <w:rsid w:val="00151183"/>
    <w:rsid w:val="00151263"/>
    <w:rsid w:val="001512AA"/>
    <w:rsid w:val="00151C19"/>
    <w:rsid w:val="00151F83"/>
    <w:rsid w:val="001521DD"/>
    <w:rsid w:val="0015232D"/>
    <w:rsid w:val="0015239E"/>
    <w:rsid w:val="0015277E"/>
    <w:rsid w:val="001529EA"/>
    <w:rsid w:val="00152DDB"/>
    <w:rsid w:val="00152F0F"/>
    <w:rsid w:val="00153115"/>
    <w:rsid w:val="001531E8"/>
    <w:rsid w:val="001534BE"/>
    <w:rsid w:val="00153578"/>
    <w:rsid w:val="001538EC"/>
    <w:rsid w:val="00153CCD"/>
    <w:rsid w:val="00153D3B"/>
    <w:rsid w:val="00153D67"/>
    <w:rsid w:val="001545D7"/>
    <w:rsid w:val="00154810"/>
    <w:rsid w:val="00154D81"/>
    <w:rsid w:val="00155077"/>
    <w:rsid w:val="0015508D"/>
    <w:rsid w:val="001550DE"/>
    <w:rsid w:val="001553CC"/>
    <w:rsid w:val="00155572"/>
    <w:rsid w:val="00155EE4"/>
    <w:rsid w:val="00155FA3"/>
    <w:rsid w:val="001563CF"/>
    <w:rsid w:val="001565E8"/>
    <w:rsid w:val="00157320"/>
    <w:rsid w:val="00157916"/>
    <w:rsid w:val="001579CE"/>
    <w:rsid w:val="00157ACF"/>
    <w:rsid w:val="00160031"/>
    <w:rsid w:val="001600CF"/>
    <w:rsid w:val="0016033D"/>
    <w:rsid w:val="00160346"/>
    <w:rsid w:val="00160A67"/>
    <w:rsid w:val="00160F63"/>
    <w:rsid w:val="0016105F"/>
    <w:rsid w:val="00161163"/>
    <w:rsid w:val="0016123F"/>
    <w:rsid w:val="001613DA"/>
    <w:rsid w:val="00161402"/>
    <w:rsid w:val="00161622"/>
    <w:rsid w:val="00161CD8"/>
    <w:rsid w:val="00161DE8"/>
    <w:rsid w:val="001625E1"/>
    <w:rsid w:val="0016266F"/>
    <w:rsid w:val="001627A9"/>
    <w:rsid w:val="001629D8"/>
    <w:rsid w:val="001629DB"/>
    <w:rsid w:val="00162A8D"/>
    <w:rsid w:val="00162F87"/>
    <w:rsid w:val="00163DDE"/>
    <w:rsid w:val="00163E09"/>
    <w:rsid w:val="00164965"/>
    <w:rsid w:val="001650E7"/>
    <w:rsid w:val="00165269"/>
    <w:rsid w:val="001655CF"/>
    <w:rsid w:val="001656AB"/>
    <w:rsid w:val="00165928"/>
    <w:rsid w:val="00165E3C"/>
    <w:rsid w:val="00165F93"/>
    <w:rsid w:val="001662FC"/>
    <w:rsid w:val="00166D6F"/>
    <w:rsid w:val="00167090"/>
    <w:rsid w:val="0016760E"/>
    <w:rsid w:val="00167646"/>
    <w:rsid w:val="00170742"/>
    <w:rsid w:val="0017084A"/>
    <w:rsid w:val="00170CE5"/>
    <w:rsid w:val="00170FB6"/>
    <w:rsid w:val="00171432"/>
    <w:rsid w:val="00171860"/>
    <w:rsid w:val="001723CD"/>
    <w:rsid w:val="001723F7"/>
    <w:rsid w:val="0017308F"/>
    <w:rsid w:val="00173208"/>
    <w:rsid w:val="0017343F"/>
    <w:rsid w:val="00173511"/>
    <w:rsid w:val="001735CC"/>
    <w:rsid w:val="00173806"/>
    <w:rsid w:val="00173FB5"/>
    <w:rsid w:val="001741AA"/>
    <w:rsid w:val="0017467B"/>
    <w:rsid w:val="00174D9A"/>
    <w:rsid w:val="001751CC"/>
    <w:rsid w:val="001755C9"/>
    <w:rsid w:val="001762EB"/>
    <w:rsid w:val="00176F04"/>
    <w:rsid w:val="00177647"/>
    <w:rsid w:val="00177708"/>
    <w:rsid w:val="00177884"/>
    <w:rsid w:val="001801F8"/>
    <w:rsid w:val="00180CB3"/>
    <w:rsid w:val="00181DA3"/>
    <w:rsid w:val="0018214F"/>
    <w:rsid w:val="001821AB"/>
    <w:rsid w:val="00182646"/>
    <w:rsid w:val="001827C2"/>
    <w:rsid w:val="00182AC5"/>
    <w:rsid w:val="00182FC3"/>
    <w:rsid w:val="0018354E"/>
    <w:rsid w:val="0018373D"/>
    <w:rsid w:val="001839D6"/>
    <w:rsid w:val="00183BDC"/>
    <w:rsid w:val="00183D2A"/>
    <w:rsid w:val="00183DDF"/>
    <w:rsid w:val="001842AB"/>
    <w:rsid w:val="001843A1"/>
    <w:rsid w:val="001846A0"/>
    <w:rsid w:val="00184C58"/>
    <w:rsid w:val="00184EA6"/>
    <w:rsid w:val="0018563C"/>
    <w:rsid w:val="001860EF"/>
    <w:rsid w:val="00186650"/>
    <w:rsid w:val="00186A2F"/>
    <w:rsid w:val="00186D27"/>
    <w:rsid w:val="00187602"/>
    <w:rsid w:val="001904E7"/>
    <w:rsid w:val="00190674"/>
    <w:rsid w:val="00190A50"/>
    <w:rsid w:val="00190ABE"/>
    <w:rsid w:val="00190B18"/>
    <w:rsid w:val="00190BED"/>
    <w:rsid w:val="001919E9"/>
    <w:rsid w:val="00191C52"/>
    <w:rsid w:val="0019257A"/>
    <w:rsid w:val="00192A7C"/>
    <w:rsid w:val="00192D09"/>
    <w:rsid w:val="00193598"/>
    <w:rsid w:val="001935A2"/>
    <w:rsid w:val="00193601"/>
    <w:rsid w:val="00194494"/>
    <w:rsid w:val="001944FB"/>
    <w:rsid w:val="00194797"/>
    <w:rsid w:val="00194806"/>
    <w:rsid w:val="00194A5C"/>
    <w:rsid w:val="00194F67"/>
    <w:rsid w:val="00194FC1"/>
    <w:rsid w:val="001951D8"/>
    <w:rsid w:val="0019549C"/>
    <w:rsid w:val="00195EDE"/>
    <w:rsid w:val="001961E3"/>
    <w:rsid w:val="00196570"/>
    <w:rsid w:val="001966A3"/>
    <w:rsid w:val="001966D7"/>
    <w:rsid w:val="00196E16"/>
    <w:rsid w:val="001970D9"/>
    <w:rsid w:val="0019719F"/>
    <w:rsid w:val="00197552"/>
    <w:rsid w:val="0019784F"/>
    <w:rsid w:val="001978DF"/>
    <w:rsid w:val="001978FB"/>
    <w:rsid w:val="001979C0"/>
    <w:rsid w:val="00197EC3"/>
    <w:rsid w:val="001A01C0"/>
    <w:rsid w:val="001A0847"/>
    <w:rsid w:val="001A0889"/>
    <w:rsid w:val="001A0BC6"/>
    <w:rsid w:val="001A105D"/>
    <w:rsid w:val="001A12D2"/>
    <w:rsid w:val="001A2015"/>
    <w:rsid w:val="001A3A2F"/>
    <w:rsid w:val="001A3A49"/>
    <w:rsid w:val="001A3E0A"/>
    <w:rsid w:val="001A3FC8"/>
    <w:rsid w:val="001A4555"/>
    <w:rsid w:val="001A5061"/>
    <w:rsid w:val="001A5297"/>
    <w:rsid w:val="001A565A"/>
    <w:rsid w:val="001A5980"/>
    <w:rsid w:val="001A6245"/>
    <w:rsid w:val="001A634C"/>
    <w:rsid w:val="001A657F"/>
    <w:rsid w:val="001A66B0"/>
    <w:rsid w:val="001A6D4D"/>
    <w:rsid w:val="001A718E"/>
    <w:rsid w:val="001A7CA3"/>
    <w:rsid w:val="001A7F38"/>
    <w:rsid w:val="001A7F91"/>
    <w:rsid w:val="001B0353"/>
    <w:rsid w:val="001B05EC"/>
    <w:rsid w:val="001B0AE6"/>
    <w:rsid w:val="001B0DBB"/>
    <w:rsid w:val="001B1038"/>
    <w:rsid w:val="001B18D7"/>
    <w:rsid w:val="001B1DC9"/>
    <w:rsid w:val="001B1FD8"/>
    <w:rsid w:val="001B214B"/>
    <w:rsid w:val="001B26E8"/>
    <w:rsid w:val="001B27DE"/>
    <w:rsid w:val="001B2956"/>
    <w:rsid w:val="001B2992"/>
    <w:rsid w:val="001B2D35"/>
    <w:rsid w:val="001B31FF"/>
    <w:rsid w:val="001B3A2D"/>
    <w:rsid w:val="001B3BE0"/>
    <w:rsid w:val="001B3D71"/>
    <w:rsid w:val="001B3E0C"/>
    <w:rsid w:val="001B4465"/>
    <w:rsid w:val="001B4508"/>
    <w:rsid w:val="001B4980"/>
    <w:rsid w:val="001B5922"/>
    <w:rsid w:val="001B5BA4"/>
    <w:rsid w:val="001B68AA"/>
    <w:rsid w:val="001B6B15"/>
    <w:rsid w:val="001B6D1E"/>
    <w:rsid w:val="001B6DF5"/>
    <w:rsid w:val="001B7225"/>
    <w:rsid w:val="001B745B"/>
    <w:rsid w:val="001B7B50"/>
    <w:rsid w:val="001B7B86"/>
    <w:rsid w:val="001B7B8A"/>
    <w:rsid w:val="001B7BBF"/>
    <w:rsid w:val="001C0207"/>
    <w:rsid w:val="001C02B4"/>
    <w:rsid w:val="001C0364"/>
    <w:rsid w:val="001C04F2"/>
    <w:rsid w:val="001C050E"/>
    <w:rsid w:val="001C08C7"/>
    <w:rsid w:val="001C116A"/>
    <w:rsid w:val="001C1B39"/>
    <w:rsid w:val="001C1D67"/>
    <w:rsid w:val="001C1DD9"/>
    <w:rsid w:val="001C1F8B"/>
    <w:rsid w:val="001C1FE7"/>
    <w:rsid w:val="001C25C7"/>
    <w:rsid w:val="001C273E"/>
    <w:rsid w:val="001C2882"/>
    <w:rsid w:val="001C294B"/>
    <w:rsid w:val="001C2ADE"/>
    <w:rsid w:val="001C2C13"/>
    <w:rsid w:val="001C2CF1"/>
    <w:rsid w:val="001C313E"/>
    <w:rsid w:val="001C32D0"/>
    <w:rsid w:val="001C37D6"/>
    <w:rsid w:val="001C38E0"/>
    <w:rsid w:val="001C3E54"/>
    <w:rsid w:val="001C48CA"/>
    <w:rsid w:val="001C49BB"/>
    <w:rsid w:val="001C4A53"/>
    <w:rsid w:val="001C4BE6"/>
    <w:rsid w:val="001C5432"/>
    <w:rsid w:val="001C556C"/>
    <w:rsid w:val="001C55E9"/>
    <w:rsid w:val="001C5EC6"/>
    <w:rsid w:val="001C62A0"/>
    <w:rsid w:val="001C65B4"/>
    <w:rsid w:val="001C68FF"/>
    <w:rsid w:val="001C7BDE"/>
    <w:rsid w:val="001D0024"/>
    <w:rsid w:val="001D003D"/>
    <w:rsid w:val="001D0145"/>
    <w:rsid w:val="001D01FF"/>
    <w:rsid w:val="001D02DE"/>
    <w:rsid w:val="001D047C"/>
    <w:rsid w:val="001D07C2"/>
    <w:rsid w:val="001D083B"/>
    <w:rsid w:val="001D1222"/>
    <w:rsid w:val="001D1A28"/>
    <w:rsid w:val="001D1B55"/>
    <w:rsid w:val="001D21B6"/>
    <w:rsid w:val="001D2C32"/>
    <w:rsid w:val="001D2F0F"/>
    <w:rsid w:val="001D301A"/>
    <w:rsid w:val="001D3718"/>
    <w:rsid w:val="001D3976"/>
    <w:rsid w:val="001D3D52"/>
    <w:rsid w:val="001D4102"/>
    <w:rsid w:val="001D4847"/>
    <w:rsid w:val="001D4F92"/>
    <w:rsid w:val="001D5372"/>
    <w:rsid w:val="001D56A9"/>
    <w:rsid w:val="001D63C5"/>
    <w:rsid w:val="001D6561"/>
    <w:rsid w:val="001D6B7D"/>
    <w:rsid w:val="001D71CF"/>
    <w:rsid w:val="001D7B5D"/>
    <w:rsid w:val="001D7EF2"/>
    <w:rsid w:val="001D7FCD"/>
    <w:rsid w:val="001E00B7"/>
    <w:rsid w:val="001E0520"/>
    <w:rsid w:val="001E0B4E"/>
    <w:rsid w:val="001E101B"/>
    <w:rsid w:val="001E1030"/>
    <w:rsid w:val="001E1580"/>
    <w:rsid w:val="001E18B8"/>
    <w:rsid w:val="001E192B"/>
    <w:rsid w:val="001E1BAF"/>
    <w:rsid w:val="001E1E72"/>
    <w:rsid w:val="001E25C1"/>
    <w:rsid w:val="001E2A4A"/>
    <w:rsid w:val="001E2A81"/>
    <w:rsid w:val="001E3743"/>
    <w:rsid w:val="001E3919"/>
    <w:rsid w:val="001E3E1F"/>
    <w:rsid w:val="001E3F29"/>
    <w:rsid w:val="001E3F37"/>
    <w:rsid w:val="001E49EC"/>
    <w:rsid w:val="001E4A30"/>
    <w:rsid w:val="001E4AE5"/>
    <w:rsid w:val="001E4CD9"/>
    <w:rsid w:val="001E4FBC"/>
    <w:rsid w:val="001E507A"/>
    <w:rsid w:val="001E5319"/>
    <w:rsid w:val="001E5676"/>
    <w:rsid w:val="001E5B5F"/>
    <w:rsid w:val="001E5CCA"/>
    <w:rsid w:val="001E6695"/>
    <w:rsid w:val="001E68A6"/>
    <w:rsid w:val="001E698A"/>
    <w:rsid w:val="001E70EA"/>
    <w:rsid w:val="001E78D0"/>
    <w:rsid w:val="001E7D2B"/>
    <w:rsid w:val="001E7D41"/>
    <w:rsid w:val="001F007A"/>
    <w:rsid w:val="001F023B"/>
    <w:rsid w:val="001F0242"/>
    <w:rsid w:val="001F0364"/>
    <w:rsid w:val="001F0478"/>
    <w:rsid w:val="001F0625"/>
    <w:rsid w:val="001F06F9"/>
    <w:rsid w:val="001F0A72"/>
    <w:rsid w:val="001F0B92"/>
    <w:rsid w:val="001F0D13"/>
    <w:rsid w:val="001F0F1B"/>
    <w:rsid w:val="001F0F91"/>
    <w:rsid w:val="001F1198"/>
    <w:rsid w:val="001F1227"/>
    <w:rsid w:val="001F13FD"/>
    <w:rsid w:val="001F166E"/>
    <w:rsid w:val="001F1961"/>
    <w:rsid w:val="001F1D27"/>
    <w:rsid w:val="001F23EE"/>
    <w:rsid w:val="001F24BF"/>
    <w:rsid w:val="001F27AA"/>
    <w:rsid w:val="001F27BE"/>
    <w:rsid w:val="001F2BBB"/>
    <w:rsid w:val="001F316A"/>
    <w:rsid w:val="001F3240"/>
    <w:rsid w:val="001F3507"/>
    <w:rsid w:val="001F36B4"/>
    <w:rsid w:val="001F3B42"/>
    <w:rsid w:val="001F3FD5"/>
    <w:rsid w:val="001F4584"/>
    <w:rsid w:val="001F45ED"/>
    <w:rsid w:val="001F49FF"/>
    <w:rsid w:val="001F4AAA"/>
    <w:rsid w:val="001F4F43"/>
    <w:rsid w:val="001F5221"/>
    <w:rsid w:val="001F52FD"/>
    <w:rsid w:val="001F5BD3"/>
    <w:rsid w:val="001F5CE6"/>
    <w:rsid w:val="001F5D07"/>
    <w:rsid w:val="001F5D4C"/>
    <w:rsid w:val="001F623F"/>
    <w:rsid w:val="001F62CC"/>
    <w:rsid w:val="001F66C5"/>
    <w:rsid w:val="001F676A"/>
    <w:rsid w:val="001F6CA9"/>
    <w:rsid w:val="001F70A9"/>
    <w:rsid w:val="001F70E0"/>
    <w:rsid w:val="001F7332"/>
    <w:rsid w:val="001F7B45"/>
    <w:rsid w:val="001F7B94"/>
    <w:rsid w:val="001F7DF7"/>
    <w:rsid w:val="00200312"/>
    <w:rsid w:val="00200677"/>
    <w:rsid w:val="00200E3B"/>
    <w:rsid w:val="00201090"/>
    <w:rsid w:val="002012F7"/>
    <w:rsid w:val="002013BE"/>
    <w:rsid w:val="002016A9"/>
    <w:rsid w:val="00201FA8"/>
    <w:rsid w:val="0020261B"/>
    <w:rsid w:val="002026B8"/>
    <w:rsid w:val="002027B7"/>
    <w:rsid w:val="002027F6"/>
    <w:rsid w:val="0020288F"/>
    <w:rsid w:val="0020350C"/>
    <w:rsid w:val="002036D3"/>
    <w:rsid w:val="00203749"/>
    <w:rsid w:val="0020489B"/>
    <w:rsid w:val="0020573A"/>
    <w:rsid w:val="002060DC"/>
    <w:rsid w:val="00206815"/>
    <w:rsid w:val="002068EB"/>
    <w:rsid w:val="00206BFE"/>
    <w:rsid w:val="00207497"/>
    <w:rsid w:val="002077FE"/>
    <w:rsid w:val="0020793B"/>
    <w:rsid w:val="0020799A"/>
    <w:rsid w:val="00207D66"/>
    <w:rsid w:val="00210B4A"/>
    <w:rsid w:val="00210FEB"/>
    <w:rsid w:val="00211010"/>
    <w:rsid w:val="0021146B"/>
    <w:rsid w:val="002114B3"/>
    <w:rsid w:val="002114B4"/>
    <w:rsid w:val="00211F2C"/>
    <w:rsid w:val="00212039"/>
    <w:rsid w:val="00212848"/>
    <w:rsid w:val="00212A58"/>
    <w:rsid w:val="00212DE9"/>
    <w:rsid w:val="002133F5"/>
    <w:rsid w:val="0021391B"/>
    <w:rsid w:val="00213D2B"/>
    <w:rsid w:val="00213FA7"/>
    <w:rsid w:val="0021404E"/>
    <w:rsid w:val="00214183"/>
    <w:rsid w:val="0021436D"/>
    <w:rsid w:val="002143B3"/>
    <w:rsid w:val="00214791"/>
    <w:rsid w:val="002147E9"/>
    <w:rsid w:val="002147F3"/>
    <w:rsid w:val="00214E78"/>
    <w:rsid w:val="00214F22"/>
    <w:rsid w:val="00215702"/>
    <w:rsid w:val="002158AF"/>
    <w:rsid w:val="002158C7"/>
    <w:rsid w:val="002163D2"/>
    <w:rsid w:val="002164A2"/>
    <w:rsid w:val="00216978"/>
    <w:rsid w:val="00216CB2"/>
    <w:rsid w:val="00217018"/>
    <w:rsid w:val="002172B2"/>
    <w:rsid w:val="0021771C"/>
    <w:rsid w:val="0021796F"/>
    <w:rsid w:val="002179AC"/>
    <w:rsid w:val="00217AEC"/>
    <w:rsid w:val="00217B9E"/>
    <w:rsid w:val="00217C05"/>
    <w:rsid w:val="00217D7C"/>
    <w:rsid w:val="00217D9D"/>
    <w:rsid w:val="0022019D"/>
    <w:rsid w:val="00220CD0"/>
    <w:rsid w:val="00220F10"/>
    <w:rsid w:val="00221225"/>
    <w:rsid w:val="00221328"/>
    <w:rsid w:val="00221834"/>
    <w:rsid w:val="002218C5"/>
    <w:rsid w:val="00221BC4"/>
    <w:rsid w:val="00221EE1"/>
    <w:rsid w:val="002222F9"/>
    <w:rsid w:val="00222A42"/>
    <w:rsid w:val="00222A83"/>
    <w:rsid w:val="00222E86"/>
    <w:rsid w:val="00224ED7"/>
    <w:rsid w:val="00224F6D"/>
    <w:rsid w:val="00225E55"/>
    <w:rsid w:val="00226860"/>
    <w:rsid w:val="00226995"/>
    <w:rsid w:val="0022699B"/>
    <w:rsid w:val="002277EC"/>
    <w:rsid w:val="002306C1"/>
    <w:rsid w:val="00230727"/>
    <w:rsid w:val="00230FA9"/>
    <w:rsid w:val="0023111F"/>
    <w:rsid w:val="00231AAA"/>
    <w:rsid w:val="00231ABE"/>
    <w:rsid w:val="00231CBA"/>
    <w:rsid w:val="00231ED1"/>
    <w:rsid w:val="00232478"/>
    <w:rsid w:val="00232613"/>
    <w:rsid w:val="002329AE"/>
    <w:rsid w:val="00232ADA"/>
    <w:rsid w:val="00232CC4"/>
    <w:rsid w:val="00232F08"/>
    <w:rsid w:val="00233300"/>
    <w:rsid w:val="00233577"/>
    <w:rsid w:val="002338D3"/>
    <w:rsid w:val="002339C5"/>
    <w:rsid w:val="00233C57"/>
    <w:rsid w:val="00233CC8"/>
    <w:rsid w:val="00234320"/>
    <w:rsid w:val="002347D5"/>
    <w:rsid w:val="00234B2C"/>
    <w:rsid w:val="00234BB5"/>
    <w:rsid w:val="0023526D"/>
    <w:rsid w:val="00235A5F"/>
    <w:rsid w:val="002360E1"/>
    <w:rsid w:val="002363B3"/>
    <w:rsid w:val="002366FC"/>
    <w:rsid w:val="00236825"/>
    <w:rsid w:val="00236C87"/>
    <w:rsid w:val="00236FEE"/>
    <w:rsid w:val="002371E7"/>
    <w:rsid w:val="00237678"/>
    <w:rsid w:val="00237985"/>
    <w:rsid w:val="00237E0F"/>
    <w:rsid w:val="00237E90"/>
    <w:rsid w:val="00237FCD"/>
    <w:rsid w:val="00240051"/>
    <w:rsid w:val="002400DB"/>
    <w:rsid w:val="00240136"/>
    <w:rsid w:val="00240862"/>
    <w:rsid w:val="00240E39"/>
    <w:rsid w:val="0024134C"/>
    <w:rsid w:val="00241523"/>
    <w:rsid w:val="00241600"/>
    <w:rsid w:val="00241D4D"/>
    <w:rsid w:val="002423EA"/>
    <w:rsid w:val="00242410"/>
    <w:rsid w:val="002425B3"/>
    <w:rsid w:val="00242624"/>
    <w:rsid w:val="002428E0"/>
    <w:rsid w:val="00242DAB"/>
    <w:rsid w:val="00242FA2"/>
    <w:rsid w:val="00243141"/>
    <w:rsid w:val="002434A7"/>
    <w:rsid w:val="002437FF"/>
    <w:rsid w:val="00243817"/>
    <w:rsid w:val="0024392A"/>
    <w:rsid w:val="0024398E"/>
    <w:rsid w:val="00243AD5"/>
    <w:rsid w:val="00243D63"/>
    <w:rsid w:val="00243F39"/>
    <w:rsid w:val="0024409A"/>
    <w:rsid w:val="002444E0"/>
    <w:rsid w:val="0024464C"/>
    <w:rsid w:val="0024529E"/>
    <w:rsid w:val="0024557E"/>
    <w:rsid w:val="00245EDB"/>
    <w:rsid w:val="00246117"/>
    <w:rsid w:val="002462A1"/>
    <w:rsid w:val="00246429"/>
    <w:rsid w:val="002468E8"/>
    <w:rsid w:val="002471FD"/>
    <w:rsid w:val="0024731F"/>
    <w:rsid w:val="0024733E"/>
    <w:rsid w:val="002479FC"/>
    <w:rsid w:val="002501A5"/>
    <w:rsid w:val="002505B7"/>
    <w:rsid w:val="00250756"/>
    <w:rsid w:val="002507E6"/>
    <w:rsid w:val="00250B6D"/>
    <w:rsid w:val="00250BD0"/>
    <w:rsid w:val="002511E1"/>
    <w:rsid w:val="00251281"/>
    <w:rsid w:val="002513B7"/>
    <w:rsid w:val="002513FD"/>
    <w:rsid w:val="0025142C"/>
    <w:rsid w:val="00251977"/>
    <w:rsid w:val="00251BC4"/>
    <w:rsid w:val="00252430"/>
    <w:rsid w:val="00252588"/>
    <w:rsid w:val="00252DE7"/>
    <w:rsid w:val="00252E66"/>
    <w:rsid w:val="002530F0"/>
    <w:rsid w:val="0025391E"/>
    <w:rsid w:val="00253DD1"/>
    <w:rsid w:val="002544B7"/>
    <w:rsid w:val="00255138"/>
    <w:rsid w:val="002551B6"/>
    <w:rsid w:val="00255A0B"/>
    <w:rsid w:val="00255C25"/>
    <w:rsid w:val="00255DEA"/>
    <w:rsid w:val="00256469"/>
    <w:rsid w:val="0025649A"/>
    <w:rsid w:val="00256662"/>
    <w:rsid w:val="00256C0E"/>
    <w:rsid w:val="00256DDA"/>
    <w:rsid w:val="00256F57"/>
    <w:rsid w:val="00257222"/>
    <w:rsid w:val="0025732F"/>
    <w:rsid w:val="00257A75"/>
    <w:rsid w:val="00257D61"/>
    <w:rsid w:val="00260156"/>
    <w:rsid w:val="00260D4D"/>
    <w:rsid w:val="00261999"/>
    <w:rsid w:val="00261E2E"/>
    <w:rsid w:val="0026259E"/>
    <w:rsid w:val="00262A13"/>
    <w:rsid w:val="00262F83"/>
    <w:rsid w:val="002632EA"/>
    <w:rsid w:val="00263B12"/>
    <w:rsid w:val="002641E2"/>
    <w:rsid w:val="0026474B"/>
    <w:rsid w:val="00264E9E"/>
    <w:rsid w:val="00264EC1"/>
    <w:rsid w:val="00265459"/>
    <w:rsid w:val="00265BE3"/>
    <w:rsid w:val="002664A5"/>
    <w:rsid w:val="002664DF"/>
    <w:rsid w:val="00266D06"/>
    <w:rsid w:val="00267629"/>
    <w:rsid w:val="00267B6A"/>
    <w:rsid w:val="00267CC1"/>
    <w:rsid w:val="00267D68"/>
    <w:rsid w:val="00270535"/>
    <w:rsid w:val="0027075D"/>
    <w:rsid w:val="00270B2D"/>
    <w:rsid w:val="00270BE1"/>
    <w:rsid w:val="00271131"/>
    <w:rsid w:val="00271392"/>
    <w:rsid w:val="00271780"/>
    <w:rsid w:val="0027179D"/>
    <w:rsid w:val="00271C3B"/>
    <w:rsid w:val="00271DED"/>
    <w:rsid w:val="002720C2"/>
    <w:rsid w:val="00272131"/>
    <w:rsid w:val="002726C1"/>
    <w:rsid w:val="002726E0"/>
    <w:rsid w:val="00272875"/>
    <w:rsid w:val="00272CFE"/>
    <w:rsid w:val="0027315B"/>
    <w:rsid w:val="0027322B"/>
    <w:rsid w:val="0027326F"/>
    <w:rsid w:val="00273308"/>
    <w:rsid w:val="002740EB"/>
    <w:rsid w:val="002742F1"/>
    <w:rsid w:val="0027456C"/>
    <w:rsid w:val="002746DD"/>
    <w:rsid w:val="00274893"/>
    <w:rsid w:val="00274976"/>
    <w:rsid w:val="002749AD"/>
    <w:rsid w:val="002751EE"/>
    <w:rsid w:val="0027554D"/>
    <w:rsid w:val="00275A4E"/>
    <w:rsid w:val="00275CDE"/>
    <w:rsid w:val="00275DBF"/>
    <w:rsid w:val="00275F36"/>
    <w:rsid w:val="00276076"/>
    <w:rsid w:val="002764B2"/>
    <w:rsid w:val="002766CF"/>
    <w:rsid w:val="00276779"/>
    <w:rsid w:val="002767B5"/>
    <w:rsid w:val="002768B1"/>
    <w:rsid w:val="00276A67"/>
    <w:rsid w:val="00276DF2"/>
    <w:rsid w:val="002771AE"/>
    <w:rsid w:val="00277C51"/>
    <w:rsid w:val="00277F30"/>
    <w:rsid w:val="00277F7D"/>
    <w:rsid w:val="002800FB"/>
    <w:rsid w:val="002803AA"/>
    <w:rsid w:val="0028089C"/>
    <w:rsid w:val="00280943"/>
    <w:rsid w:val="00280A9C"/>
    <w:rsid w:val="00280B44"/>
    <w:rsid w:val="002812C7"/>
    <w:rsid w:val="002813C2"/>
    <w:rsid w:val="00281493"/>
    <w:rsid w:val="002818F9"/>
    <w:rsid w:val="00281CC3"/>
    <w:rsid w:val="00281F60"/>
    <w:rsid w:val="00282188"/>
    <w:rsid w:val="002821B3"/>
    <w:rsid w:val="00282292"/>
    <w:rsid w:val="002825B9"/>
    <w:rsid w:val="002825F2"/>
    <w:rsid w:val="00282821"/>
    <w:rsid w:val="0028290A"/>
    <w:rsid w:val="00282970"/>
    <w:rsid w:val="00282B2E"/>
    <w:rsid w:val="00282B58"/>
    <w:rsid w:val="00282C4C"/>
    <w:rsid w:val="00282FE4"/>
    <w:rsid w:val="00283290"/>
    <w:rsid w:val="002832C0"/>
    <w:rsid w:val="00284AC9"/>
    <w:rsid w:val="00284C6F"/>
    <w:rsid w:val="00284FEF"/>
    <w:rsid w:val="0028506A"/>
    <w:rsid w:val="002850B0"/>
    <w:rsid w:val="00285142"/>
    <w:rsid w:val="00285143"/>
    <w:rsid w:val="00285A74"/>
    <w:rsid w:val="002863D7"/>
    <w:rsid w:val="00286A89"/>
    <w:rsid w:val="00286E95"/>
    <w:rsid w:val="00287005"/>
    <w:rsid w:val="002870D6"/>
    <w:rsid w:val="00287315"/>
    <w:rsid w:val="002873B4"/>
    <w:rsid w:val="00287ABD"/>
    <w:rsid w:val="00287BB5"/>
    <w:rsid w:val="00287CA9"/>
    <w:rsid w:val="00287D21"/>
    <w:rsid w:val="002902F8"/>
    <w:rsid w:val="00290717"/>
    <w:rsid w:val="00290857"/>
    <w:rsid w:val="002909DF"/>
    <w:rsid w:val="00290BE0"/>
    <w:rsid w:val="00290C6A"/>
    <w:rsid w:val="00290DB8"/>
    <w:rsid w:val="00290F8D"/>
    <w:rsid w:val="00290FF7"/>
    <w:rsid w:val="00291062"/>
    <w:rsid w:val="002912FA"/>
    <w:rsid w:val="00291470"/>
    <w:rsid w:val="00291AD9"/>
    <w:rsid w:val="00291BAE"/>
    <w:rsid w:val="00291C53"/>
    <w:rsid w:val="00291D0F"/>
    <w:rsid w:val="002929B9"/>
    <w:rsid w:val="00292AB5"/>
    <w:rsid w:val="00293304"/>
    <w:rsid w:val="002933A1"/>
    <w:rsid w:val="0029363F"/>
    <w:rsid w:val="002939EC"/>
    <w:rsid w:val="002941EF"/>
    <w:rsid w:val="002941FB"/>
    <w:rsid w:val="002947D6"/>
    <w:rsid w:val="00294857"/>
    <w:rsid w:val="00294AD3"/>
    <w:rsid w:val="00295578"/>
    <w:rsid w:val="00295750"/>
    <w:rsid w:val="002958F9"/>
    <w:rsid w:val="00295986"/>
    <w:rsid w:val="0029613D"/>
    <w:rsid w:val="00296626"/>
    <w:rsid w:val="00296A37"/>
    <w:rsid w:val="00296B3F"/>
    <w:rsid w:val="00296C04"/>
    <w:rsid w:val="00296C6D"/>
    <w:rsid w:val="00296D98"/>
    <w:rsid w:val="00297793"/>
    <w:rsid w:val="00297CE3"/>
    <w:rsid w:val="002A04CA"/>
    <w:rsid w:val="002A085C"/>
    <w:rsid w:val="002A1AC6"/>
    <w:rsid w:val="002A2BD3"/>
    <w:rsid w:val="002A2D2C"/>
    <w:rsid w:val="002A2D74"/>
    <w:rsid w:val="002A3AF8"/>
    <w:rsid w:val="002A3E5A"/>
    <w:rsid w:val="002A3EE0"/>
    <w:rsid w:val="002A40B6"/>
    <w:rsid w:val="002A43C2"/>
    <w:rsid w:val="002A45CD"/>
    <w:rsid w:val="002A4631"/>
    <w:rsid w:val="002A478B"/>
    <w:rsid w:val="002A4CF7"/>
    <w:rsid w:val="002A4FB6"/>
    <w:rsid w:val="002A5431"/>
    <w:rsid w:val="002A5600"/>
    <w:rsid w:val="002A5911"/>
    <w:rsid w:val="002A6651"/>
    <w:rsid w:val="002A67A2"/>
    <w:rsid w:val="002A6E7E"/>
    <w:rsid w:val="002A6F72"/>
    <w:rsid w:val="002A73CD"/>
    <w:rsid w:val="002A76A4"/>
    <w:rsid w:val="002A7D60"/>
    <w:rsid w:val="002A7DBF"/>
    <w:rsid w:val="002A7DF2"/>
    <w:rsid w:val="002A7F2C"/>
    <w:rsid w:val="002B0555"/>
    <w:rsid w:val="002B0791"/>
    <w:rsid w:val="002B0BC8"/>
    <w:rsid w:val="002B0BEE"/>
    <w:rsid w:val="002B100F"/>
    <w:rsid w:val="002B1358"/>
    <w:rsid w:val="002B18C1"/>
    <w:rsid w:val="002B19E9"/>
    <w:rsid w:val="002B1A3F"/>
    <w:rsid w:val="002B1B65"/>
    <w:rsid w:val="002B1C62"/>
    <w:rsid w:val="002B1D54"/>
    <w:rsid w:val="002B1EAC"/>
    <w:rsid w:val="002B2108"/>
    <w:rsid w:val="002B269B"/>
    <w:rsid w:val="002B28AB"/>
    <w:rsid w:val="002B2946"/>
    <w:rsid w:val="002B2B4A"/>
    <w:rsid w:val="002B2D4C"/>
    <w:rsid w:val="002B35D7"/>
    <w:rsid w:val="002B3E6B"/>
    <w:rsid w:val="002B4042"/>
    <w:rsid w:val="002B4132"/>
    <w:rsid w:val="002B47ED"/>
    <w:rsid w:val="002B481D"/>
    <w:rsid w:val="002B4BF9"/>
    <w:rsid w:val="002B4F85"/>
    <w:rsid w:val="002B51F0"/>
    <w:rsid w:val="002B549C"/>
    <w:rsid w:val="002B56F4"/>
    <w:rsid w:val="002B58E0"/>
    <w:rsid w:val="002B5E9D"/>
    <w:rsid w:val="002B60B5"/>
    <w:rsid w:val="002B62ED"/>
    <w:rsid w:val="002B6CF3"/>
    <w:rsid w:val="002B6D14"/>
    <w:rsid w:val="002B6D74"/>
    <w:rsid w:val="002B70CC"/>
    <w:rsid w:val="002B7337"/>
    <w:rsid w:val="002B7716"/>
    <w:rsid w:val="002B7A8F"/>
    <w:rsid w:val="002C0241"/>
    <w:rsid w:val="002C02DB"/>
    <w:rsid w:val="002C04E8"/>
    <w:rsid w:val="002C04FD"/>
    <w:rsid w:val="002C0FBF"/>
    <w:rsid w:val="002C11A4"/>
    <w:rsid w:val="002C1866"/>
    <w:rsid w:val="002C1F7D"/>
    <w:rsid w:val="002C222B"/>
    <w:rsid w:val="002C22DA"/>
    <w:rsid w:val="002C234F"/>
    <w:rsid w:val="002C2958"/>
    <w:rsid w:val="002C2AE4"/>
    <w:rsid w:val="002C2E60"/>
    <w:rsid w:val="002C2FA4"/>
    <w:rsid w:val="002C3135"/>
    <w:rsid w:val="002C31E4"/>
    <w:rsid w:val="002C32D8"/>
    <w:rsid w:val="002C34E0"/>
    <w:rsid w:val="002C36CA"/>
    <w:rsid w:val="002C3A35"/>
    <w:rsid w:val="002C3CC8"/>
    <w:rsid w:val="002C3CE1"/>
    <w:rsid w:val="002C3F50"/>
    <w:rsid w:val="002C4568"/>
    <w:rsid w:val="002C4CF6"/>
    <w:rsid w:val="002C5816"/>
    <w:rsid w:val="002C5943"/>
    <w:rsid w:val="002C594A"/>
    <w:rsid w:val="002C5CAC"/>
    <w:rsid w:val="002C5EC0"/>
    <w:rsid w:val="002C64C4"/>
    <w:rsid w:val="002C654F"/>
    <w:rsid w:val="002C68F5"/>
    <w:rsid w:val="002C6C08"/>
    <w:rsid w:val="002C6C56"/>
    <w:rsid w:val="002C6E31"/>
    <w:rsid w:val="002C6EC7"/>
    <w:rsid w:val="002C6F2B"/>
    <w:rsid w:val="002C72A4"/>
    <w:rsid w:val="002C7BBD"/>
    <w:rsid w:val="002C7EA2"/>
    <w:rsid w:val="002D0297"/>
    <w:rsid w:val="002D13BA"/>
    <w:rsid w:val="002D158A"/>
    <w:rsid w:val="002D1A6C"/>
    <w:rsid w:val="002D1E8E"/>
    <w:rsid w:val="002D2504"/>
    <w:rsid w:val="002D2841"/>
    <w:rsid w:val="002D2864"/>
    <w:rsid w:val="002D2E3E"/>
    <w:rsid w:val="002D3901"/>
    <w:rsid w:val="002D3BD2"/>
    <w:rsid w:val="002D4000"/>
    <w:rsid w:val="002D484C"/>
    <w:rsid w:val="002D49F6"/>
    <w:rsid w:val="002D4ABA"/>
    <w:rsid w:val="002D4CFF"/>
    <w:rsid w:val="002D5AAF"/>
    <w:rsid w:val="002D5B0A"/>
    <w:rsid w:val="002D5FD7"/>
    <w:rsid w:val="002D63FF"/>
    <w:rsid w:val="002D6C24"/>
    <w:rsid w:val="002D6C2C"/>
    <w:rsid w:val="002D738A"/>
    <w:rsid w:val="002D7542"/>
    <w:rsid w:val="002D7B65"/>
    <w:rsid w:val="002D7E54"/>
    <w:rsid w:val="002E00E6"/>
    <w:rsid w:val="002E0AA1"/>
    <w:rsid w:val="002E0B3D"/>
    <w:rsid w:val="002E0FDB"/>
    <w:rsid w:val="002E1DB9"/>
    <w:rsid w:val="002E1F0D"/>
    <w:rsid w:val="002E1FE1"/>
    <w:rsid w:val="002E209E"/>
    <w:rsid w:val="002E251C"/>
    <w:rsid w:val="002E2874"/>
    <w:rsid w:val="002E29B0"/>
    <w:rsid w:val="002E3056"/>
    <w:rsid w:val="002E3637"/>
    <w:rsid w:val="002E3BC6"/>
    <w:rsid w:val="002E43A0"/>
    <w:rsid w:val="002E45A3"/>
    <w:rsid w:val="002E4782"/>
    <w:rsid w:val="002E47D1"/>
    <w:rsid w:val="002E4A02"/>
    <w:rsid w:val="002E4C98"/>
    <w:rsid w:val="002E4DAA"/>
    <w:rsid w:val="002E4EA6"/>
    <w:rsid w:val="002E4F62"/>
    <w:rsid w:val="002E502F"/>
    <w:rsid w:val="002E5037"/>
    <w:rsid w:val="002E5217"/>
    <w:rsid w:val="002E5A1B"/>
    <w:rsid w:val="002E5EBE"/>
    <w:rsid w:val="002E6954"/>
    <w:rsid w:val="002E6B16"/>
    <w:rsid w:val="002E6C37"/>
    <w:rsid w:val="002E6EEA"/>
    <w:rsid w:val="002E740F"/>
    <w:rsid w:val="002E75EA"/>
    <w:rsid w:val="002E7F78"/>
    <w:rsid w:val="002F0377"/>
    <w:rsid w:val="002F0655"/>
    <w:rsid w:val="002F0C3F"/>
    <w:rsid w:val="002F0EA8"/>
    <w:rsid w:val="002F0F18"/>
    <w:rsid w:val="002F1535"/>
    <w:rsid w:val="002F18F3"/>
    <w:rsid w:val="002F232E"/>
    <w:rsid w:val="002F2714"/>
    <w:rsid w:val="002F2DCD"/>
    <w:rsid w:val="002F3163"/>
    <w:rsid w:val="002F3E10"/>
    <w:rsid w:val="002F45C1"/>
    <w:rsid w:val="002F4980"/>
    <w:rsid w:val="002F4CE1"/>
    <w:rsid w:val="002F5064"/>
    <w:rsid w:val="002F51CE"/>
    <w:rsid w:val="002F52FB"/>
    <w:rsid w:val="002F5915"/>
    <w:rsid w:val="002F5BC2"/>
    <w:rsid w:val="002F5C02"/>
    <w:rsid w:val="002F5E96"/>
    <w:rsid w:val="002F5EC2"/>
    <w:rsid w:val="002F62D0"/>
    <w:rsid w:val="002F6514"/>
    <w:rsid w:val="002F664A"/>
    <w:rsid w:val="002F6883"/>
    <w:rsid w:val="002F6EED"/>
    <w:rsid w:val="002F70F7"/>
    <w:rsid w:val="002F7119"/>
    <w:rsid w:val="002F72CB"/>
    <w:rsid w:val="00300037"/>
    <w:rsid w:val="0030053D"/>
    <w:rsid w:val="00300B0B"/>
    <w:rsid w:val="00300B6F"/>
    <w:rsid w:val="00300CC5"/>
    <w:rsid w:val="00300CC7"/>
    <w:rsid w:val="00300CF9"/>
    <w:rsid w:val="00300ED8"/>
    <w:rsid w:val="00300F22"/>
    <w:rsid w:val="00301743"/>
    <w:rsid w:val="0030185F"/>
    <w:rsid w:val="00301927"/>
    <w:rsid w:val="00301A24"/>
    <w:rsid w:val="00301FDE"/>
    <w:rsid w:val="00301FE3"/>
    <w:rsid w:val="003023A8"/>
    <w:rsid w:val="003028E9"/>
    <w:rsid w:val="00302ACB"/>
    <w:rsid w:val="00303B0C"/>
    <w:rsid w:val="00304256"/>
    <w:rsid w:val="00304441"/>
    <w:rsid w:val="00304652"/>
    <w:rsid w:val="00304765"/>
    <w:rsid w:val="003047AA"/>
    <w:rsid w:val="00304A37"/>
    <w:rsid w:val="00304AE8"/>
    <w:rsid w:val="00304E51"/>
    <w:rsid w:val="00304E53"/>
    <w:rsid w:val="003051CB"/>
    <w:rsid w:val="00305320"/>
    <w:rsid w:val="003054EF"/>
    <w:rsid w:val="0030558D"/>
    <w:rsid w:val="00305665"/>
    <w:rsid w:val="003057BC"/>
    <w:rsid w:val="0030592C"/>
    <w:rsid w:val="00305C3A"/>
    <w:rsid w:val="00305CA2"/>
    <w:rsid w:val="00305CD9"/>
    <w:rsid w:val="0030650E"/>
    <w:rsid w:val="003069D0"/>
    <w:rsid w:val="00306B15"/>
    <w:rsid w:val="003073FC"/>
    <w:rsid w:val="00307A99"/>
    <w:rsid w:val="00307CC3"/>
    <w:rsid w:val="00310207"/>
    <w:rsid w:val="0031040E"/>
    <w:rsid w:val="00310436"/>
    <w:rsid w:val="00310ED4"/>
    <w:rsid w:val="00311458"/>
    <w:rsid w:val="0031199C"/>
    <w:rsid w:val="00311CFC"/>
    <w:rsid w:val="00311E2D"/>
    <w:rsid w:val="00312218"/>
    <w:rsid w:val="003122E6"/>
    <w:rsid w:val="00312301"/>
    <w:rsid w:val="00312359"/>
    <w:rsid w:val="00312AAD"/>
    <w:rsid w:val="00312D3D"/>
    <w:rsid w:val="00312F2C"/>
    <w:rsid w:val="00312FDF"/>
    <w:rsid w:val="0031349B"/>
    <w:rsid w:val="00314337"/>
    <w:rsid w:val="003145CC"/>
    <w:rsid w:val="0031467E"/>
    <w:rsid w:val="0031473D"/>
    <w:rsid w:val="0031492A"/>
    <w:rsid w:val="00314ACF"/>
    <w:rsid w:val="00314B58"/>
    <w:rsid w:val="00314F02"/>
    <w:rsid w:val="00314FA7"/>
    <w:rsid w:val="0031544B"/>
    <w:rsid w:val="00315766"/>
    <w:rsid w:val="0031609E"/>
    <w:rsid w:val="00316499"/>
    <w:rsid w:val="00316C1A"/>
    <w:rsid w:val="00317327"/>
    <w:rsid w:val="00317463"/>
    <w:rsid w:val="003177FB"/>
    <w:rsid w:val="0031786E"/>
    <w:rsid w:val="0031789C"/>
    <w:rsid w:val="00317D28"/>
    <w:rsid w:val="00317EF3"/>
    <w:rsid w:val="00320CE4"/>
    <w:rsid w:val="00320D0D"/>
    <w:rsid w:val="00320F65"/>
    <w:rsid w:val="00321334"/>
    <w:rsid w:val="003215AF"/>
    <w:rsid w:val="00321794"/>
    <w:rsid w:val="00321871"/>
    <w:rsid w:val="00321970"/>
    <w:rsid w:val="00321A2E"/>
    <w:rsid w:val="00321F71"/>
    <w:rsid w:val="00323B72"/>
    <w:rsid w:val="00323C73"/>
    <w:rsid w:val="00323F87"/>
    <w:rsid w:val="003244F2"/>
    <w:rsid w:val="00324F5D"/>
    <w:rsid w:val="00324F8A"/>
    <w:rsid w:val="003259AC"/>
    <w:rsid w:val="00325E55"/>
    <w:rsid w:val="003261B2"/>
    <w:rsid w:val="003268E7"/>
    <w:rsid w:val="00326A68"/>
    <w:rsid w:val="00326B63"/>
    <w:rsid w:val="00327233"/>
    <w:rsid w:val="00327462"/>
    <w:rsid w:val="00327530"/>
    <w:rsid w:val="00327670"/>
    <w:rsid w:val="00327EE0"/>
    <w:rsid w:val="0033000B"/>
    <w:rsid w:val="003306F7"/>
    <w:rsid w:val="0033093A"/>
    <w:rsid w:val="00330BF3"/>
    <w:rsid w:val="00330C0A"/>
    <w:rsid w:val="00330F2D"/>
    <w:rsid w:val="00331141"/>
    <w:rsid w:val="0033122D"/>
    <w:rsid w:val="00331CD7"/>
    <w:rsid w:val="00333204"/>
    <w:rsid w:val="00333490"/>
    <w:rsid w:val="003334CF"/>
    <w:rsid w:val="003337C1"/>
    <w:rsid w:val="00333F27"/>
    <w:rsid w:val="003340FB"/>
    <w:rsid w:val="00334181"/>
    <w:rsid w:val="00334926"/>
    <w:rsid w:val="00334BC2"/>
    <w:rsid w:val="00334D56"/>
    <w:rsid w:val="00334D61"/>
    <w:rsid w:val="00335190"/>
    <w:rsid w:val="003358AB"/>
    <w:rsid w:val="00335B14"/>
    <w:rsid w:val="00335B20"/>
    <w:rsid w:val="00335B4B"/>
    <w:rsid w:val="00335FCA"/>
    <w:rsid w:val="00336054"/>
    <w:rsid w:val="00336C32"/>
    <w:rsid w:val="00336C58"/>
    <w:rsid w:val="00336CD0"/>
    <w:rsid w:val="00336F8C"/>
    <w:rsid w:val="00337501"/>
    <w:rsid w:val="00337683"/>
    <w:rsid w:val="00337744"/>
    <w:rsid w:val="003379CE"/>
    <w:rsid w:val="00337A45"/>
    <w:rsid w:val="00337F15"/>
    <w:rsid w:val="003402C2"/>
    <w:rsid w:val="00340467"/>
    <w:rsid w:val="00341782"/>
    <w:rsid w:val="00341C8E"/>
    <w:rsid w:val="00341CF4"/>
    <w:rsid w:val="00341EEA"/>
    <w:rsid w:val="003423F4"/>
    <w:rsid w:val="003423F8"/>
    <w:rsid w:val="00342521"/>
    <w:rsid w:val="003428DA"/>
    <w:rsid w:val="00342CF0"/>
    <w:rsid w:val="0034361F"/>
    <w:rsid w:val="00343901"/>
    <w:rsid w:val="00343A8B"/>
    <w:rsid w:val="00343B94"/>
    <w:rsid w:val="00343CE5"/>
    <w:rsid w:val="00344354"/>
    <w:rsid w:val="003445E9"/>
    <w:rsid w:val="00344758"/>
    <w:rsid w:val="00344C83"/>
    <w:rsid w:val="00344FEF"/>
    <w:rsid w:val="0034546D"/>
    <w:rsid w:val="003454C8"/>
    <w:rsid w:val="00345C25"/>
    <w:rsid w:val="00345CC4"/>
    <w:rsid w:val="00345E44"/>
    <w:rsid w:val="00346335"/>
    <w:rsid w:val="0034637C"/>
    <w:rsid w:val="003469F1"/>
    <w:rsid w:val="00346BC0"/>
    <w:rsid w:val="003470A1"/>
    <w:rsid w:val="003470E5"/>
    <w:rsid w:val="00347142"/>
    <w:rsid w:val="00347F3E"/>
    <w:rsid w:val="0035001F"/>
    <w:rsid w:val="0035018E"/>
    <w:rsid w:val="00350352"/>
    <w:rsid w:val="003503CA"/>
    <w:rsid w:val="00350406"/>
    <w:rsid w:val="0035047E"/>
    <w:rsid w:val="00350662"/>
    <w:rsid w:val="00350991"/>
    <w:rsid w:val="00350D1B"/>
    <w:rsid w:val="00351028"/>
    <w:rsid w:val="00351357"/>
    <w:rsid w:val="00351383"/>
    <w:rsid w:val="00351942"/>
    <w:rsid w:val="00351AAF"/>
    <w:rsid w:val="00351DC0"/>
    <w:rsid w:val="00352085"/>
    <w:rsid w:val="00352167"/>
    <w:rsid w:val="00352CBF"/>
    <w:rsid w:val="0035301B"/>
    <w:rsid w:val="003533A4"/>
    <w:rsid w:val="00353BF1"/>
    <w:rsid w:val="0035421C"/>
    <w:rsid w:val="00354534"/>
    <w:rsid w:val="00354A88"/>
    <w:rsid w:val="00354F1E"/>
    <w:rsid w:val="003551A9"/>
    <w:rsid w:val="003554EF"/>
    <w:rsid w:val="0035551E"/>
    <w:rsid w:val="003555FA"/>
    <w:rsid w:val="003557B3"/>
    <w:rsid w:val="0035587C"/>
    <w:rsid w:val="00355C0D"/>
    <w:rsid w:val="00355CAD"/>
    <w:rsid w:val="00356015"/>
    <w:rsid w:val="00356233"/>
    <w:rsid w:val="003565A8"/>
    <w:rsid w:val="003566EA"/>
    <w:rsid w:val="00356B32"/>
    <w:rsid w:val="00356E1A"/>
    <w:rsid w:val="00356E73"/>
    <w:rsid w:val="00357421"/>
    <w:rsid w:val="003576E3"/>
    <w:rsid w:val="00357BD2"/>
    <w:rsid w:val="00357CDA"/>
    <w:rsid w:val="00357D4D"/>
    <w:rsid w:val="00360295"/>
    <w:rsid w:val="003604BD"/>
    <w:rsid w:val="00360787"/>
    <w:rsid w:val="00360DE0"/>
    <w:rsid w:val="00360EAF"/>
    <w:rsid w:val="00360F8E"/>
    <w:rsid w:val="003610DD"/>
    <w:rsid w:val="003611A5"/>
    <w:rsid w:val="003612BB"/>
    <w:rsid w:val="00361383"/>
    <w:rsid w:val="003616B3"/>
    <w:rsid w:val="00362053"/>
    <w:rsid w:val="0036218E"/>
    <w:rsid w:val="00362205"/>
    <w:rsid w:val="0036227D"/>
    <w:rsid w:val="003623E3"/>
    <w:rsid w:val="003629D7"/>
    <w:rsid w:val="0036355B"/>
    <w:rsid w:val="00363823"/>
    <w:rsid w:val="003638EC"/>
    <w:rsid w:val="00363A0F"/>
    <w:rsid w:val="00364417"/>
    <w:rsid w:val="00364CFA"/>
    <w:rsid w:val="00365065"/>
    <w:rsid w:val="0036518F"/>
    <w:rsid w:val="003659A5"/>
    <w:rsid w:val="00365A41"/>
    <w:rsid w:val="00365BEA"/>
    <w:rsid w:val="0036651D"/>
    <w:rsid w:val="0036669C"/>
    <w:rsid w:val="00366BDB"/>
    <w:rsid w:val="00366C1D"/>
    <w:rsid w:val="00366CEA"/>
    <w:rsid w:val="00366E00"/>
    <w:rsid w:val="00366F3A"/>
    <w:rsid w:val="00367192"/>
    <w:rsid w:val="00367ABE"/>
    <w:rsid w:val="00367DA4"/>
    <w:rsid w:val="00370497"/>
    <w:rsid w:val="003705F3"/>
    <w:rsid w:val="00371456"/>
    <w:rsid w:val="003716C3"/>
    <w:rsid w:val="003717C3"/>
    <w:rsid w:val="0037183B"/>
    <w:rsid w:val="00371B2C"/>
    <w:rsid w:val="00372328"/>
    <w:rsid w:val="003724A9"/>
    <w:rsid w:val="00372693"/>
    <w:rsid w:val="00372933"/>
    <w:rsid w:val="003729EC"/>
    <w:rsid w:val="00372C79"/>
    <w:rsid w:val="00372E76"/>
    <w:rsid w:val="0037341F"/>
    <w:rsid w:val="0037349A"/>
    <w:rsid w:val="003738AE"/>
    <w:rsid w:val="00373C27"/>
    <w:rsid w:val="00373FF6"/>
    <w:rsid w:val="00374695"/>
    <w:rsid w:val="003758FE"/>
    <w:rsid w:val="00376A53"/>
    <w:rsid w:val="0037705C"/>
    <w:rsid w:val="0037773D"/>
    <w:rsid w:val="00377AC4"/>
    <w:rsid w:val="00377D96"/>
    <w:rsid w:val="00380653"/>
    <w:rsid w:val="00380D36"/>
    <w:rsid w:val="00380D5C"/>
    <w:rsid w:val="00380D9A"/>
    <w:rsid w:val="00380E74"/>
    <w:rsid w:val="00381979"/>
    <w:rsid w:val="00381E19"/>
    <w:rsid w:val="00382118"/>
    <w:rsid w:val="00382132"/>
    <w:rsid w:val="003825BF"/>
    <w:rsid w:val="00382996"/>
    <w:rsid w:val="00382B71"/>
    <w:rsid w:val="00382CD7"/>
    <w:rsid w:val="0038376B"/>
    <w:rsid w:val="0038389B"/>
    <w:rsid w:val="00383A50"/>
    <w:rsid w:val="0038426C"/>
    <w:rsid w:val="00384338"/>
    <w:rsid w:val="00384C67"/>
    <w:rsid w:val="00384F1A"/>
    <w:rsid w:val="00385181"/>
    <w:rsid w:val="003851E4"/>
    <w:rsid w:val="003854A6"/>
    <w:rsid w:val="00385692"/>
    <w:rsid w:val="00385B9D"/>
    <w:rsid w:val="00385F63"/>
    <w:rsid w:val="003865FB"/>
    <w:rsid w:val="00386864"/>
    <w:rsid w:val="00386AA9"/>
    <w:rsid w:val="00386DE2"/>
    <w:rsid w:val="00387068"/>
    <w:rsid w:val="0038752D"/>
    <w:rsid w:val="003878B9"/>
    <w:rsid w:val="0039004B"/>
    <w:rsid w:val="003900C4"/>
    <w:rsid w:val="00390570"/>
    <w:rsid w:val="00390787"/>
    <w:rsid w:val="00390922"/>
    <w:rsid w:val="003909F6"/>
    <w:rsid w:val="00391270"/>
    <w:rsid w:val="0039176A"/>
    <w:rsid w:val="00391F2C"/>
    <w:rsid w:val="00391FF9"/>
    <w:rsid w:val="003924C3"/>
    <w:rsid w:val="00392735"/>
    <w:rsid w:val="00392832"/>
    <w:rsid w:val="00393321"/>
    <w:rsid w:val="00393C7B"/>
    <w:rsid w:val="00393D7B"/>
    <w:rsid w:val="00393D9C"/>
    <w:rsid w:val="00394291"/>
    <w:rsid w:val="00394501"/>
    <w:rsid w:val="00394543"/>
    <w:rsid w:val="003948E7"/>
    <w:rsid w:val="003948FF"/>
    <w:rsid w:val="00394DD3"/>
    <w:rsid w:val="003951E4"/>
    <w:rsid w:val="00395746"/>
    <w:rsid w:val="003957AC"/>
    <w:rsid w:val="00395828"/>
    <w:rsid w:val="0039592D"/>
    <w:rsid w:val="00395A57"/>
    <w:rsid w:val="00396B48"/>
    <w:rsid w:val="00396EA7"/>
    <w:rsid w:val="003977EF"/>
    <w:rsid w:val="00397AC1"/>
    <w:rsid w:val="00397F83"/>
    <w:rsid w:val="003A0F77"/>
    <w:rsid w:val="003A100C"/>
    <w:rsid w:val="003A12C4"/>
    <w:rsid w:val="003A14A1"/>
    <w:rsid w:val="003A168E"/>
    <w:rsid w:val="003A180D"/>
    <w:rsid w:val="003A189F"/>
    <w:rsid w:val="003A1938"/>
    <w:rsid w:val="003A1B6C"/>
    <w:rsid w:val="003A233F"/>
    <w:rsid w:val="003A252D"/>
    <w:rsid w:val="003A25A7"/>
    <w:rsid w:val="003A26C0"/>
    <w:rsid w:val="003A273D"/>
    <w:rsid w:val="003A38A9"/>
    <w:rsid w:val="003A3A6B"/>
    <w:rsid w:val="003A3B7C"/>
    <w:rsid w:val="003A4067"/>
    <w:rsid w:val="003A4887"/>
    <w:rsid w:val="003A48B7"/>
    <w:rsid w:val="003A4E69"/>
    <w:rsid w:val="003A4ED7"/>
    <w:rsid w:val="003A5334"/>
    <w:rsid w:val="003A593D"/>
    <w:rsid w:val="003A60E5"/>
    <w:rsid w:val="003A653F"/>
    <w:rsid w:val="003A697A"/>
    <w:rsid w:val="003A6C25"/>
    <w:rsid w:val="003A6D18"/>
    <w:rsid w:val="003A71E4"/>
    <w:rsid w:val="003A7355"/>
    <w:rsid w:val="003A7C22"/>
    <w:rsid w:val="003B0466"/>
    <w:rsid w:val="003B0521"/>
    <w:rsid w:val="003B09CC"/>
    <w:rsid w:val="003B0D8B"/>
    <w:rsid w:val="003B0F13"/>
    <w:rsid w:val="003B1229"/>
    <w:rsid w:val="003B1263"/>
    <w:rsid w:val="003B1295"/>
    <w:rsid w:val="003B1554"/>
    <w:rsid w:val="003B1833"/>
    <w:rsid w:val="003B192B"/>
    <w:rsid w:val="003B22EE"/>
    <w:rsid w:val="003B27EA"/>
    <w:rsid w:val="003B28C9"/>
    <w:rsid w:val="003B32EF"/>
    <w:rsid w:val="003B3449"/>
    <w:rsid w:val="003B3513"/>
    <w:rsid w:val="003B37CC"/>
    <w:rsid w:val="003B39BC"/>
    <w:rsid w:val="003B3A9C"/>
    <w:rsid w:val="003B3DD7"/>
    <w:rsid w:val="003B4DF3"/>
    <w:rsid w:val="003B527F"/>
    <w:rsid w:val="003B53B0"/>
    <w:rsid w:val="003B5552"/>
    <w:rsid w:val="003B55E4"/>
    <w:rsid w:val="003B587F"/>
    <w:rsid w:val="003B609A"/>
    <w:rsid w:val="003B65DE"/>
    <w:rsid w:val="003B6861"/>
    <w:rsid w:val="003B6FFC"/>
    <w:rsid w:val="003C07F0"/>
    <w:rsid w:val="003C0C1D"/>
    <w:rsid w:val="003C0F06"/>
    <w:rsid w:val="003C1094"/>
    <w:rsid w:val="003C11C6"/>
    <w:rsid w:val="003C141D"/>
    <w:rsid w:val="003C16D5"/>
    <w:rsid w:val="003C1FF5"/>
    <w:rsid w:val="003C2850"/>
    <w:rsid w:val="003C2890"/>
    <w:rsid w:val="003C2D28"/>
    <w:rsid w:val="003C2ED4"/>
    <w:rsid w:val="003C3A04"/>
    <w:rsid w:val="003C3D6A"/>
    <w:rsid w:val="003C4303"/>
    <w:rsid w:val="003C4B14"/>
    <w:rsid w:val="003C4B30"/>
    <w:rsid w:val="003C4EC7"/>
    <w:rsid w:val="003C53C5"/>
    <w:rsid w:val="003C5732"/>
    <w:rsid w:val="003C5AA0"/>
    <w:rsid w:val="003C5BEE"/>
    <w:rsid w:val="003C6593"/>
    <w:rsid w:val="003C667C"/>
    <w:rsid w:val="003C6BCB"/>
    <w:rsid w:val="003C6CE1"/>
    <w:rsid w:val="003C6CEC"/>
    <w:rsid w:val="003C6E29"/>
    <w:rsid w:val="003C6F11"/>
    <w:rsid w:val="003C6FCE"/>
    <w:rsid w:val="003C7087"/>
    <w:rsid w:val="003C73E3"/>
    <w:rsid w:val="003C75C5"/>
    <w:rsid w:val="003C75F4"/>
    <w:rsid w:val="003C7705"/>
    <w:rsid w:val="003C7A71"/>
    <w:rsid w:val="003C7DF8"/>
    <w:rsid w:val="003D02F9"/>
    <w:rsid w:val="003D031E"/>
    <w:rsid w:val="003D06D1"/>
    <w:rsid w:val="003D085C"/>
    <w:rsid w:val="003D153C"/>
    <w:rsid w:val="003D168D"/>
    <w:rsid w:val="003D16B9"/>
    <w:rsid w:val="003D1811"/>
    <w:rsid w:val="003D1BA9"/>
    <w:rsid w:val="003D1C4D"/>
    <w:rsid w:val="003D1EBB"/>
    <w:rsid w:val="003D2058"/>
    <w:rsid w:val="003D229C"/>
    <w:rsid w:val="003D243F"/>
    <w:rsid w:val="003D29C8"/>
    <w:rsid w:val="003D2F5F"/>
    <w:rsid w:val="003D33AB"/>
    <w:rsid w:val="003D360D"/>
    <w:rsid w:val="003D37ED"/>
    <w:rsid w:val="003D381F"/>
    <w:rsid w:val="003D3D61"/>
    <w:rsid w:val="003D3E2B"/>
    <w:rsid w:val="003D4C88"/>
    <w:rsid w:val="003D4ECF"/>
    <w:rsid w:val="003D5142"/>
    <w:rsid w:val="003D540D"/>
    <w:rsid w:val="003D5642"/>
    <w:rsid w:val="003D5972"/>
    <w:rsid w:val="003D5A1B"/>
    <w:rsid w:val="003D5E40"/>
    <w:rsid w:val="003D6A0D"/>
    <w:rsid w:val="003D6D6C"/>
    <w:rsid w:val="003D7237"/>
    <w:rsid w:val="003D7C9A"/>
    <w:rsid w:val="003D7EFD"/>
    <w:rsid w:val="003E00BC"/>
    <w:rsid w:val="003E03C8"/>
    <w:rsid w:val="003E08F7"/>
    <w:rsid w:val="003E0ACB"/>
    <w:rsid w:val="003E10B9"/>
    <w:rsid w:val="003E177B"/>
    <w:rsid w:val="003E17A1"/>
    <w:rsid w:val="003E193F"/>
    <w:rsid w:val="003E199F"/>
    <w:rsid w:val="003E1D83"/>
    <w:rsid w:val="003E1DAE"/>
    <w:rsid w:val="003E1DF1"/>
    <w:rsid w:val="003E1ECA"/>
    <w:rsid w:val="003E24FD"/>
    <w:rsid w:val="003E2BFB"/>
    <w:rsid w:val="003E2E03"/>
    <w:rsid w:val="003E3254"/>
    <w:rsid w:val="003E34BE"/>
    <w:rsid w:val="003E3683"/>
    <w:rsid w:val="003E3790"/>
    <w:rsid w:val="003E448C"/>
    <w:rsid w:val="003E4946"/>
    <w:rsid w:val="003E4A6C"/>
    <w:rsid w:val="003E4DF2"/>
    <w:rsid w:val="003E5128"/>
    <w:rsid w:val="003E5335"/>
    <w:rsid w:val="003E5C76"/>
    <w:rsid w:val="003E5CEF"/>
    <w:rsid w:val="003E5DEF"/>
    <w:rsid w:val="003E65F1"/>
    <w:rsid w:val="003E6CAC"/>
    <w:rsid w:val="003E7BE7"/>
    <w:rsid w:val="003F0544"/>
    <w:rsid w:val="003F05BE"/>
    <w:rsid w:val="003F0A96"/>
    <w:rsid w:val="003F0D34"/>
    <w:rsid w:val="003F1487"/>
    <w:rsid w:val="003F182E"/>
    <w:rsid w:val="003F1ABA"/>
    <w:rsid w:val="003F1D20"/>
    <w:rsid w:val="003F1E1F"/>
    <w:rsid w:val="003F1F31"/>
    <w:rsid w:val="003F1F44"/>
    <w:rsid w:val="003F2248"/>
    <w:rsid w:val="003F22D7"/>
    <w:rsid w:val="003F23DD"/>
    <w:rsid w:val="003F28A7"/>
    <w:rsid w:val="003F2AEC"/>
    <w:rsid w:val="003F3455"/>
    <w:rsid w:val="003F35C3"/>
    <w:rsid w:val="003F38C5"/>
    <w:rsid w:val="003F393C"/>
    <w:rsid w:val="003F4394"/>
    <w:rsid w:val="003F4584"/>
    <w:rsid w:val="003F492E"/>
    <w:rsid w:val="003F4A22"/>
    <w:rsid w:val="003F4D3E"/>
    <w:rsid w:val="003F4EDF"/>
    <w:rsid w:val="003F512E"/>
    <w:rsid w:val="003F57BF"/>
    <w:rsid w:val="003F5A4B"/>
    <w:rsid w:val="003F5DCC"/>
    <w:rsid w:val="003F60D6"/>
    <w:rsid w:val="003F6118"/>
    <w:rsid w:val="003F63EE"/>
    <w:rsid w:val="003F6537"/>
    <w:rsid w:val="003F6DC2"/>
    <w:rsid w:val="003F6EA6"/>
    <w:rsid w:val="003F786D"/>
    <w:rsid w:val="00400A60"/>
    <w:rsid w:val="004010FE"/>
    <w:rsid w:val="00401154"/>
    <w:rsid w:val="00401616"/>
    <w:rsid w:val="004017E4"/>
    <w:rsid w:val="004018B9"/>
    <w:rsid w:val="0040195B"/>
    <w:rsid w:val="00401F32"/>
    <w:rsid w:val="004021FA"/>
    <w:rsid w:val="00402C6A"/>
    <w:rsid w:val="00402C8B"/>
    <w:rsid w:val="00402FE5"/>
    <w:rsid w:val="00403D92"/>
    <w:rsid w:val="00403ECC"/>
    <w:rsid w:val="00403FF0"/>
    <w:rsid w:val="00404107"/>
    <w:rsid w:val="00404615"/>
    <w:rsid w:val="004046F9"/>
    <w:rsid w:val="0040497E"/>
    <w:rsid w:val="00404ECE"/>
    <w:rsid w:val="00404FF7"/>
    <w:rsid w:val="0040502F"/>
    <w:rsid w:val="00405378"/>
    <w:rsid w:val="00405492"/>
    <w:rsid w:val="004056AC"/>
    <w:rsid w:val="004056D2"/>
    <w:rsid w:val="00405C51"/>
    <w:rsid w:val="00405EEB"/>
    <w:rsid w:val="00406668"/>
    <w:rsid w:val="00406C5F"/>
    <w:rsid w:val="00407054"/>
    <w:rsid w:val="00407068"/>
    <w:rsid w:val="0041012E"/>
    <w:rsid w:val="00410774"/>
    <w:rsid w:val="0041161B"/>
    <w:rsid w:val="004118B8"/>
    <w:rsid w:val="00412792"/>
    <w:rsid w:val="00412B57"/>
    <w:rsid w:val="00412D7E"/>
    <w:rsid w:val="00412DAD"/>
    <w:rsid w:val="00413318"/>
    <w:rsid w:val="0041334C"/>
    <w:rsid w:val="00413ADE"/>
    <w:rsid w:val="00413B24"/>
    <w:rsid w:val="00413B90"/>
    <w:rsid w:val="00413D15"/>
    <w:rsid w:val="00413EFA"/>
    <w:rsid w:val="00414340"/>
    <w:rsid w:val="00414760"/>
    <w:rsid w:val="004148C0"/>
    <w:rsid w:val="00414A07"/>
    <w:rsid w:val="00414AA3"/>
    <w:rsid w:val="004156DB"/>
    <w:rsid w:val="00415B56"/>
    <w:rsid w:val="00415DF5"/>
    <w:rsid w:val="00415EE2"/>
    <w:rsid w:val="0041627F"/>
    <w:rsid w:val="004162BA"/>
    <w:rsid w:val="004167D2"/>
    <w:rsid w:val="00416D49"/>
    <w:rsid w:val="0041703C"/>
    <w:rsid w:val="00417373"/>
    <w:rsid w:val="004179BA"/>
    <w:rsid w:val="00417E66"/>
    <w:rsid w:val="004204D2"/>
    <w:rsid w:val="00420CEB"/>
    <w:rsid w:val="0042110D"/>
    <w:rsid w:val="00421B9F"/>
    <w:rsid w:val="004220BC"/>
    <w:rsid w:val="00422417"/>
    <w:rsid w:val="00422526"/>
    <w:rsid w:val="00422774"/>
    <w:rsid w:val="00422A30"/>
    <w:rsid w:val="00422E1D"/>
    <w:rsid w:val="00422E8C"/>
    <w:rsid w:val="004230B2"/>
    <w:rsid w:val="0042350C"/>
    <w:rsid w:val="004235B0"/>
    <w:rsid w:val="00423958"/>
    <w:rsid w:val="004239D3"/>
    <w:rsid w:val="00423C49"/>
    <w:rsid w:val="00424233"/>
    <w:rsid w:val="00424834"/>
    <w:rsid w:val="004256A3"/>
    <w:rsid w:val="00425A73"/>
    <w:rsid w:val="00425FC9"/>
    <w:rsid w:val="00426364"/>
    <w:rsid w:val="0042658A"/>
    <w:rsid w:val="0042673F"/>
    <w:rsid w:val="004268D1"/>
    <w:rsid w:val="00426AF1"/>
    <w:rsid w:val="00426E2A"/>
    <w:rsid w:val="00426EA1"/>
    <w:rsid w:val="00426FEA"/>
    <w:rsid w:val="00427609"/>
    <w:rsid w:val="004277BB"/>
    <w:rsid w:val="004278DB"/>
    <w:rsid w:val="00430418"/>
    <w:rsid w:val="00430427"/>
    <w:rsid w:val="00430523"/>
    <w:rsid w:val="00430545"/>
    <w:rsid w:val="004307B0"/>
    <w:rsid w:val="004309F1"/>
    <w:rsid w:val="00430EB1"/>
    <w:rsid w:val="00431123"/>
    <w:rsid w:val="00431423"/>
    <w:rsid w:val="00431D15"/>
    <w:rsid w:val="00431DCB"/>
    <w:rsid w:val="00431E47"/>
    <w:rsid w:val="0043259C"/>
    <w:rsid w:val="004329C5"/>
    <w:rsid w:val="0043314D"/>
    <w:rsid w:val="0043319A"/>
    <w:rsid w:val="00433420"/>
    <w:rsid w:val="00433A75"/>
    <w:rsid w:val="0043434E"/>
    <w:rsid w:val="00434373"/>
    <w:rsid w:val="00434813"/>
    <w:rsid w:val="00434945"/>
    <w:rsid w:val="00434E98"/>
    <w:rsid w:val="00435129"/>
    <w:rsid w:val="004353AD"/>
    <w:rsid w:val="004354E6"/>
    <w:rsid w:val="00435602"/>
    <w:rsid w:val="0043578D"/>
    <w:rsid w:val="004363A6"/>
    <w:rsid w:val="0043667D"/>
    <w:rsid w:val="00436B0E"/>
    <w:rsid w:val="00436CD9"/>
    <w:rsid w:val="00436D29"/>
    <w:rsid w:val="00437050"/>
    <w:rsid w:val="0043747C"/>
    <w:rsid w:val="00437659"/>
    <w:rsid w:val="0043781A"/>
    <w:rsid w:val="00437C2E"/>
    <w:rsid w:val="00440502"/>
    <w:rsid w:val="0044056F"/>
    <w:rsid w:val="00440862"/>
    <w:rsid w:val="00440FDA"/>
    <w:rsid w:val="004416EF"/>
    <w:rsid w:val="004419BA"/>
    <w:rsid w:val="00441ABE"/>
    <w:rsid w:val="00441C05"/>
    <w:rsid w:val="00442C7E"/>
    <w:rsid w:val="00442F61"/>
    <w:rsid w:val="0044313F"/>
    <w:rsid w:val="00443261"/>
    <w:rsid w:val="004433F7"/>
    <w:rsid w:val="00443DC8"/>
    <w:rsid w:val="00443ED4"/>
    <w:rsid w:val="00443FC4"/>
    <w:rsid w:val="00444105"/>
    <w:rsid w:val="004441DD"/>
    <w:rsid w:val="00444396"/>
    <w:rsid w:val="00444837"/>
    <w:rsid w:val="00444C96"/>
    <w:rsid w:val="00444DF4"/>
    <w:rsid w:val="004452AB"/>
    <w:rsid w:val="004452F3"/>
    <w:rsid w:val="004457F5"/>
    <w:rsid w:val="00445CB5"/>
    <w:rsid w:val="00446321"/>
    <w:rsid w:val="004465A1"/>
    <w:rsid w:val="00446B4F"/>
    <w:rsid w:val="00446EF0"/>
    <w:rsid w:val="00447280"/>
    <w:rsid w:val="00447830"/>
    <w:rsid w:val="0044788F"/>
    <w:rsid w:val="00447C9B"/>
    <w:rsid w:val="00447E02"/>
    <w:rsid w:val="004508AD"/>
    <w:rsid w:val="00450B2B"/>
    <w:rsid w:val="00450CE3"/>
    <w:rsid w:val="00450FF3"/>
    <w:rsid w:val="0045106C"/>
    <w:rsid w:val="004515A0"/>
    <w:rsid w:val="004516B7"/>
    <w:rsid w:val="00451840"/>
    <w:rsid w:val="004518A1"/>
    <w:rsid w:val="004518C2"/>
    <w:rsid w:val="00451D77"/>
    <w:rsid w:val="00452013"/>
    <w:rsid w:val="00452370"/>
    <w:rsid w:val="00452694"/>
    <w:rsid w:val="004529A4"/>
    <w:rsid w:val="00452B78"/>
    <w:rsid w:val="00452C21"/>
    <w:rsid w:val="00452D17"/>
    <w:rsid w:val="00453BF0"/>
    <w:rsid w:val="00454023"/>
    <w:rsid w:val="00454236"/>
    <w:rsid w:val="0045427B"/>
    <w:rsid w:val="004544F1"/>
    <w:rsid w:val="00454685"/>
    <w:rsid w:val="0045473E"/>
    <w:rsid w:val="004547CA"/>
    <w:rsid w:val="004547FE"/>
    <w:rsid w:val="004548AC"/>
    <w:rsid w:val="00454AE8"/>
    <w:rsid w:val="00454DB5"/>
    <w:rsid w:val="00455668"/>
    <w:rsid w:val="004559A7"/>
    <w:rsid w:val="00455CE0"/>
    <w:rsid w:val="00456275"/>
    <w:rsid w:val="00456420"/>
    <w:rsid w:val="00456AB3"/>
    <w:rsid w:val="0045706B"/>
    <w:rsid w:val="004570E7"/>
    <w:rsid w:val="0045711F"/>
    <w:rsid w:val="004572CE"/>
    <w:rsid w:val="00457C5D"/>
    <w:rsid w:val="00457CB0"/>
    <w:rsid w:val="00460052"/>
    <w:rsid w:val="004602BD"/>
    <w:rsid w:val="00460EE0"/>
    <w:rsid w:val="00460F92"/>
    <w:rsid w:val="00461264"/>
    <w:rsid w:val="00461A14"/>
    <w:rsid w:val="00461A63"/>
    <w:rsid w:val="00461A6F"/>
    <w:rsid w:val="00461F33"/>
    <w:rsid w:val="00461F87"/>
    <w:rsid w:val="0046202C"/>
    <w:rsid w:val="00462479"/>
    <w:rsid w:val="0046282F"/>
    <w:rsid w:val="00462849"/>
    <w:rsid w:val="00462FEC"/>
    <w:rsid w:val="004637AD"/>
    <w:rsid w:val="00463CC9"/>
    <w:rsid w:val="00463D51"/>
    <w:rsid w:val="00463DD1"/>
    <w:rsid w:val="00463E68"/>
    <w:rsid w:val="0046452B"/>
    <w:rsid w:val="00464896"/>
    <w:rsid w:val="00464E23"/>
    <w:rsid w:val="00464E83"/>
    <w:rsid w:val="004650E0"/>
    <w:rsid w:val="00465699"/>
    <w:rsid w:val="00465FF8"/>
    <w:rsid w:val="0046634F"/>
    <w:rsid w:val="00466508"/>
    <w:rsid w:val="004669EA"/>
    <w:rsid w:val="00467474"/>
    <w:rsid w:val="004677BE"/>
    <w:rsid w:val="00467B8D"/>
    <w:rsid w:val="00470445"/>
    <w:rsid w:val="00470B68"/>
    <w:rsid w:val="00471234"/>
    <w:rsid w:val="004712FB"/>
    <w:rsid w:val="004715E2"/>
    <w:rsid w:val="00471875"/>
    <w:rsid w:val="00471BB7"/>
    <w:rsid w:val="00471BE4"/>
    <w:rsid w:val="00472595"/>
    <w:rsid w:val="00472822"/>
    <w:rsid w:val="00472980"/>
    <w:rsid w:val="00472D00"/>
    <w:rsid w:val="00472E61"/>
    <w:rsid w:val="00472EFF"/>
    <w:rsid w:val="00472F4C"/>
    <w:rsid w:val="00473198"/>
    <w:rsid w:val="0047323D"/>
    <w:rsid w:val="00473920"/>
    <w:rsid w:val="00473E64"/>
    <w:rsid w:val="00474063"/>
    <w:rsid w:val="00474084"/>
    <w:rsid w:val="004743C4"/>
    <w:rsid w:val="004745A9"/>
    <w:rsid w:val="00474910"/>
    <w:rsid w:val="00474992"/>
    <w:rsid w:val="00474D17"/>
    <w:rsid w:val="004753B2"/>
    <w:rsid w:val="004753BE"/>
    <w:rsid w:val="0047602E"/>
    <w:rsid w:val="00476793"/>
    <w:rsid w:val="00476A51"/>
    <w:rsid w:val="00476E48"/>
    <w:rsid w:val="00476F3B"/>
    <w:rsid w:val="00477036"/>
    <w:rsid w:val="0047727C"/>
    <w:rsid w:val="004773CA"/>
    <w:rsid w:val="004778C4"/>
    <w:rsid w:val="00480065"/>
    <w:rsid w:val="00481328"/>
    <w:rsid w:val="004815CD"/>
    <w:rsid w:val="0048170F"/>
    <w:rsid w:val="0048197B"/>
    <w:rsid w:val="00481B2A"/>
    <w:rsid w:val="00481B73"/>
    <w:rsid w:val="00481D41"/>
    <w:rsid w:val="00482091"/>
    <w:rsid w:val="004821E6"/>
    <w:rsid w:val="00482517"/>
    <w:rsid w:val="00482567"/>
    <w:rsid w:val="0048259D"/>
    <w:rsid w:val="00482952"/>
    <w:rsid w:val="00482AC1"/>
    <w:rsid w:val="00482C92"/>
    <w:rsid w:val="00482DA8"/>
    <w:rsid w:val="00482F6F"/>
    <w:rsid w:val="00483356"/>
    <w:rsid w:val="00483C33"/>
    <w:rsid w:val="00483C99"/>
    <w:rsid w:val="00483E93"/>
    <w:rsid w:val="00484598"/>
    <w:rsid w:val="004845A0"/>
    <w:rsid w:val="0048488E"/>
    <w:rsid w:val="00484BCF"/>
    <w:rsid w:val="00484D02"/>
    <w:rsid w:val="00484D0D"/>
    <w:rsid w:val="00484D24"/>
    <w:rsid w:val="00484EFA"/>
    <w:rsid w:val="004853DE"/>
    <w:rsid w:val="00485E74"/>
    <w:rsid w:val="00485F60"/>
    <w:rsid w:val="004860F8"/>
    <w:rsid w:val="00486308"/>
    <w:rsid w:val="0048641F"/>
    <w:rsid w:val="0048643E"/>
    <w:rsid w:val="004869B5"/>
    <w:rsid w:val="0048707C"/>
    <w:rsid w:val="00487387"/>
    <w:rsid w:val="0048788C"/>
    <w:rsid w:val="00490069"/>
    <w:rsid w:val="004900DD"/>
    <w:rsid w:val="004903DA"/>
    <w:rsid w:val="004905A1"/>
    <w:rsid w:val="00490927"/>
    <w:rsid w:val="00490A66"/>
    <w:rsid w:val="00490B15"/>
    <w:rsid w:val="00491288"/>
    <w:rsid w:val="0049181D"/>
    <w:rsid w:val="00492620"/>
    <w:rsid w:val="00492BF1"/>
    <w:rsid w:val="00492E29"/>
    <w:rsid w:val="00492E58"/>
    <w:rsid w:val="00493491"/>
    <w:rsid w:val="00494A4A"/>
    <w:rsid w:val="00494BE0"/>
    <w:rsid w:val="00494F39"/>
    <w:rsid w:val="00495290"/>
    <w:rsid w:val="004954C5"/>
    <w:rsid w:val="0049557A"/>
    <w:rsid w:val="00495DD8"/>
    <w:rsid w:val="00495F27"/>
    <w:rsid w:val="0049603D"/>
    <w:rsid w:val="00496657"/>
    <w:rsid w:val="00496AC4"/>
    <w:rsid w:val="00496D43"/>
    <w:rsid w:val="00497F76"/>
    <w:rsid w:val="004A00FC"/>
    <w:rsid w:val="004A01AB"/>
    <w:rsid w:val="004A0330"/>
    <w:rsid w:val="004A0969"/>
    <w:rsid w:val="004A0980"/>
    <w:rsid w:val="004A09DB"/>
    <w:rsid w:val="004A0EEC"/>
    <w:rsid w:val="004A0EFE"/>
    <w:rsid w:val="004A187B"/>
    <w:rsid w:val="004A29F4"/>
    <w:rsid w:val="004A2D3C"/>
    <w:rsid w:val="004A44DD"/>
    <w:rsid w:val="004A48B3"/>
    <w:rsid w:val="004A4FA9"/>
    <w:rsid w:val="004A53D8"/>
    <w:rsid w:val="004A5EC4"/>
    <w:rsid w:val="004A61EC"/>
    <w:rsid w:val="004A654D"/>
    <w:rsid w:val="004A6823"/>
    <w:rsid w:val="004A6C80"/>
    <w:rsid w:val="004A6CAF"/>
    <w:rsid w:val="004A6D54"/>
    <w:rsid w:val="004A6EED"/>
    <w:rsid w:val="004A7834"/>
    <w:rsid w:val="004A7ED3"/>
    <w:rsid w:val="004A7FB8"/>
    <w:rsid w:val="004B02F9"/>
    <w:rsid w:val="004B03BA"/>
    <w:rsid w:val="004B0968"/>
    <w:rsid w:val="004B0B4A"/>
    <w:rsid w:val="004B0EC1"/>
    <w:rsid w:val="004B1BF8"/>
    <w:rsid w:val="004B3067"/>
    <w:rsid w:val="004B3242"/>
    <w:rsid w:val="004B3297"/>
    <w:rsid w:val="004B34C4"/>
    <w:rsid w:val="004B3591"/>
    <w:rsid w:val="004B35D1"/>
    <w:rsid w:val="004B38A9"/>
    <w:rsid w:val="004B3AE6"/>
    <w:rsid w:val="004B3C76"/>
    <w:rsid w:val="004B4338"/>
    <w:rsid w:val="004B43E5"/>
    <w:rsid w:val="004B44A8"/>
    <w:rsid w:val="004B4561"/>
    <w:rsid w:val="004B4649"/>
    <w:rsid w:val="004B4F8C"/>
    <w:rsid w:val="004B52CA"/>
    <w:rsid w:val="004B561A"/>
    <w:rsid w:val="004B5C80"/>
    <w:rsid w:val="004B5E98"/>
    <w:rsid w:val="004B60C1"/>
    <w:rsid w:val="004B61D4"/>
    <w:rsid w:val="004B682D"/>
    <w:rsid w:val="004B6934"/>
    <w:rsid w:val="004B6F41"/>
    <w:rsid w:val="004B701F"/>
    <w:rsid w:val="004B7056"/>
    <w:rsid w:val="004B77FD"/>
    <w:rsid w:val="004C006F"/>
    <w:rsid w:val="004C0205"/>
    <w:rsid w:val="004C0396"/>
    <w:rsid w:val="004C05D5"/>
    <w:rsid w:val="004C197C"/>
    <w:rsid w:val="004C1AA3"/>
    <w:rsid w:val="004C1D79"/>
    <w:rsid w:val="004C22A9"/>
    <w:rsid w:val="004C294C"/>
    <w:rsid w:val="004C2D0D"/>
    <w:rsid w:val="004C3142"/>
    <w:rsid w:val="004C3477"/>
    <w:rsid w:val="004C3595"/>
    <w:rsid w:val="004C35C4"/>
    <w:rsid w:val="004C3798"/>
    <w:rsid w:val="004C3C89"/>
    <w:rsid w:val="004C3E2B"/>
    <w:rsid w:val="004C3FFD"/>
    <w:rsid w:val="004C43A0"/>
    <w:rsid w:val="004C4AC0"/>
    <w:rsid w:val="004C4B0E"/>
    <w:rsid w:val="004C4B51"/>
    <w:rsid w:val="004C4F21"/>
    <w:rsid w:val="004C4F2E"/>
    <w:rsid w:val="004C50D0"/>
    <w:rsid w:val="004C50DF"/>
    <w:rsid w:val="004C5231"/>
    <w:rsid w:val="004C53E6"/>
    <w:rsid w:val="004C605B"/>
    <w:rsid w:val="004C6C1B"/>
    <w:rsid w:val="004C7027"/>
    <w:rsid w:val="004C70DD"/>
    <w:rsid w:val="004C7412"/>
    <w:rsid w:val="004C79DE"/>
    <w:rsid w:val="004D0250"/>
    <w:rsid w:val="004D04BF"/>
    <w:rsid w:val="004D11F8"/>
    <w:rsid w:val="004D1A52"/>
    <w:rsid w:val="004D1A77"/>
    <w:rsid w:val="004D1D2F"/>
    <w:rsid w:val="004D1F11"/>
    <w:rsid w:val="004D20B4"/>
    <w:rsid w:val="004D32DC"/>
    <w:rsid w:val="004D33E4"/>
    <w:rsid w:val="004D3675"/>
    <w:rsid w:val="004D3EC1"/>
    <w:rsid w:val="004D4497"/>
    <w:rsid w:val="004D4865"/>
    <w:rsid w:val="004D4A41"/>
    <w:rsid w:val="004D4BAA"/>
    <w:rsid w:val="004D4DA2"/>
    <w:rsid w:val="004D50F5"/>
    <w:rsid w:val="004D5158"/>
    <w:rsid w:val="004D5203"/>
    <w:rsid w:val="004D5B3E"/>
    <w:rsid w:val="004D6051"/>
    <w:rsid w:val="004D618D"/>
    <w:rsid w:val="004D655A"/>
    <w:rsid w:val="004D6EBA"/>
    <w:rsid w:val="004D72A4"/>
    <w:rsid w:val="004D72BA"/>
    <w:rsid w:val="004D740C"/>
    <w:rsid w:val="004D7606"/>
    <w:rsid w:val="004D7792"/>
    <w:rsid w:val="004D7A81"/>
    <w:rsid w:val="004E00E0"/>
    <w:rsid w:val="004E00F3"/>
    <w:rsid w:val="004E011C"/>
    <w:rsid w:val="004E05E1"/>
    <w:rsid w:val="004E0BC8"/>
    <w:rsid w:val="004E0DFF"/>
    <w:rsid w:val="004E1198"/>
    <w:rsid w:val="004E1621"/>
    <w:rsid w:val="004E1828"/>
    <w:rsid w:val="004E1907"/>
    <w:rsid w:val="004E1EA3"/>
    <w:rsid w:val="004E20EA"/>
    <w:rsid w:val="004E242E"/>
    <w:rsid w:val="004E2F30"/>
    <w:rsid w:val="004E3465"/>
    <w:rsid w:val="004E34BD"/>
    <w:rsid w:val="004E39C4"/>
    <w:rsid w:val="004E3AC5"/>
    <w:rsid w:val="004E3B8C"/>
    <w:rsid w:val="004E3CDD"/>
    <w:rsid w:val="004E4089"/>
    <w:rsid w:val="004E43BA"/>
    <w:rsid w:val="004E4FD1"/>
    <w:rsid w:val="004E50DC"/>
    <w:rsid w:val="004E51E3"/>
    <w:rsid w:val="004E5414"/>
    <w:rsid w:val="004E5518"/>
    <w:rsid w:val="004E661B"/>
    <w:rsid w:val="004E6DF1"/>
    <w:rsid w:val="004E6E48"/>
    <w:rsid w:val="004E76D4"/>
    <w:rsid w:val="004E7D21"/>
    <w:rsid w:val="004E7E63"/>
    <w:rsid w:val="004F00D8"/>
    <w:rsid w:val="004F00EB"/>
    <w:rsid w:val="004F0A0F"/>
    <w:rsid w:val="004F0C09"/>
    <w:rsid w:val="004F12C4"/>
    <w:rsid w:val="004F13EA"/>
    <w:rsid w:val="004F17E9"/>
    <w:rsid w:val="004F1C7C"/>
    <w:rsid w:val="004F1E56"/>
    <w:rsid w:val="004F2049"/>
    <w:rsid w:val="004F20CA"/>
    <w:rsid w:val="004F2225"/>
    <w:rsid w:val="004F2996"/>
    <w:rsid w:val="004F2CB2"/>
    <w:rsid w:val="004F2DA0"/>
    <w:rsid w:val="004F3000"/>
    <w:rsid w:val="004F3479"/>
    <w:rsid w:val="004F3B9E"/>
    <w:rsid w:val="004F3E31"/>
    <w:rsid w:val="004F417F"/>
    <w:rsid w:val="004F4A80"/>
    <w:rsid w:val="004F5268"/>
    <w:rsid w:val="004F5BC4"/>
    <w:rsid w:val="004F61D1"/>
    <w:rsid w:val="004F6627"/>
    <w:rsid w:val="004F71B3"/>
    <w:rsid w:val="004F73AA"/>
    <w:rsid w:val="004F74BB"/>
    <w:rsid w:val="004F7808"/>
    <w:rsid w:val="004F7814"/>
    <w:rsid w:val="005005B9"/>
    <w:rsid w:val="005006CA"/>
    <w:rsid w:val="005009EB"/>
    <w:rsid w:val="005013A8"/>
    <w:rsid w:val="00501600"/>
    <w:rsid w:val="00501792"/>
    <w:rsid w:val="00501F6B"/>
    <w:rsid w:val="00502263"/>
    <w:rsid w:val="005023BD"/>
    <w:rsid w:val="00502A03"/>
    <w:rsid w:val="00502D66"/>
    <w:rsid w:val="00502DA1"/>
    <w:rsid w:val="0050321C"/>
    <w:rsid w:val="00503293"/>
    <w:rsid w:val="00503AD3"/>
    <w:rsid w:val="00503F89"/>
    <w:rsid w:val="0050428E"/>
    <w:rsid w:val="005048D4"/>
    <w:rsid w:val="0050496C"/>
    <w:rsid w:val="005058FF"/>
    <w:rsid w:val="00505E47"/>
    <w:rsid w:val="00506194"/>
    <w:rsid w:val="00506452"/>
    <w:rsid w:val="00506629"/>
    <w:rsid w:val="00506884"/>
    <w:rsid w:val="00506934"/>
    <w:rsid w:val="00506CA7"/>
    <w:rsid w:val="00507B25"/>
    <w:rsid w:val="00507D60"/>
    <w:rsid w:val="00510132"/>
    <w:rsid w:val="00510390"/>
    <w:rsid w:val="00510C51"/>
    <w:rsid w:val="00510F8F"/>
    <w:rsid w:val="0051109B"/>
    <w:rsid w:val="005112AE"/>
    <w:rsid w:val="00511931"/>
    <w:rsid w:val="00511E2E"/>
    <w:rsid w:val="00512061"/>
    <w:rsid w:val="0051207B"/>
    <w:rsid w:val="0051215A"/>
    <w:rsid w:val="0051233F"/>
    <w:rsid w:val="005123F0"/>
    <w:rsid w:val="0051255C"/>
    <w:rsid w:val="00512B61"/>
    <w:rsid w:val="00512DB3"/>
    <w:rsid w:val="00512FB9"/>
    <w:rsid w:val="00513540"/>
    <w:rsid w:val="00513666"/>
    <w:rsid w:val="00513790"/>
    <w:rsid w:val="00513941"/>
    <w:rsid w:val="00513BC0"/>
    <w:rsid w:val="00513D07"/>
    <w:rsid w:val="00514389"/>
    <w:rsid w:val="00514CA9"/>
    <w:rsid w:val="00515119"/>
    <w:rsid w:val="0051532D"/>
    <w:rsid w:val="00515BDC"/>
    <w:rsid w:val="00515CA7"/>
    <w:rsid w:val="00516073"/>
    <w:rsid w:val="005161E8"/>
    <w:rsid w:val="00516510"/>
    <w:rsid w:val="00516A62"/>
    <w:rsid w:val="00516E70"/>
    <w:rsid w:val="00517295"/>
    <w:rsid w:val="00517461"/>
    <w:rsid w:val="0051748D"/>
    <w:rsid w:val="0051758B"/>
    <w:rsid w:val="00517708"/>
    <w:rsid w:val="00517AA2"/>
    <w:rsid w:val="00520254"/>
    <w:rsid w:val="00520261"/>
    <w:rsid w:val="00520523"/>
    <w:rsid w:val="005208B3"/>
    <w:rsid w:val="00520A72"/>
    <w:rsid w:val="00520D71"/>
    <w:rsid w:val="005215BF"/>
    <w:rsid w:val="005216FF"/>
    <w:rsid w:val="005218AE"/>
    <w:rsid w:val="0052282F"/>
    <w:rsid w:val="00522939"/>
    <w:rsid w:val="00522AB2"/>
    <w:rsid w:val="00522C80"/>
    <w:rsid w:val="005233DF"/>
    <w:rsid w:val="00523461"/>
    <w:rsid w:val="00523AD4"/>
    <w:rsid w:val="00524823"/>
    <w:rsid w:val="0052490C"/>
    <w:rsid w:val="00524A71"/>
    <w:rsid w:val="00524C59"/>
    <w:rsid w:val="00525239"/>
    <w:rsid w:val="005253FA"/>
    <w:rsid w:val="00525586"/>
    <w:rsid w:val="00525896"/>
    <w:rsid w:val="00525BC3"/>
    <w:rsid w:val="00525F6F"/>
    <w:rsid w:val="00525FC0"/>
    <w:rsid w:val="00526056"/>
    <w:rsid w:val="00526526"/>
    <w:rsid w:val="00526E8B"/>
    <w:rsid w:val="00527466"/>
    <w:rsid w:val="005276B9"/>
    <w:rsid w:val="005276BA"/>
    <w:rsid w:val="0052770A"/>
    <w:rsid w:val="0053043F"/>
    <w:rsid w:val="0053051D"/>
    <w:rsid w:val="00530A98"/>
    <w:rsid w:val="00530BB6"/>
    <w:rsid w:val="00530FDB"/>
    <w:rsid w:val="00531144"/>
    <w:rsid w:val="00531251"/>
    <w:rsid w:val="00531340"/>
    <w:rsid w:val="005314C2"/>
    <w:rsid w:val="0053164D"/>
    <w:rsid w:val="0053183A"/>
    <w:rsid w:val="00531AC0"/>
    <w:rsid w:val="00531C72"/>
    <w:rsid w:val="0053222E"/>
    <w:rsid w:val="005328A7"/>
    <w:rsid w:val="00532AA0"/>
    <w:rsid w:val="00532BF8"/>
    <w:rsid w:val="00532DE5"/>
    <w:rsid w:val="00532DE8"/>
    <w:rsid w:val="00532F29"/>
    <w:rsid w:val="005331FB"/>
    <w:rsid w:val="0053320D"/>
    <w:rsid w:val="005334A6"/>
    <w:rsid w:val="0053373B"/>
    <w:rsid w:val="0053381E"/>
    <w:rsid w:val="005345E1"/>
    <w:rsid w:val="0053461D"/>
    <w:rsid w:val="00534987"/>
    <w:rsid w:val="00534AD0"/>
    <w:rsid w:val="00534CD5"/>
    <w:rsid w:val="00535B61"/>
    <w:rsid w:val="00535C34"/>
    <w:rsid w:val="00535C67"/>
    <w:rsid w:val="0053615D"/>
    <w:rsid w:val="005365DD"/>
    <w:rsid w:val="00536941"/>
    <w:rsid w:val="005369AC"/>
    <w:rsid w:val="00537B45"/>
    <w:rsid w:val="00540183"/>
    <w:rsid w:val="005405DD"/>
    <w:rsid w:val="00540600"/>
    <w:rsid w:val="00540642"/>
    <w:rsid w:val="00540A48"/>
    <w:rsid w:val="005411E8"/>
    <w:rsid w:val="00541297"/>
    <w:rsid w:val="00541B07"/>
    <w:rsid w:val="00541C06"/>
    <w:rsid w:val="00541C72"/>
    <w:rsid w:val="00541E77"/>
    <w:rsid w:val="00541F70"/>
    <w:rsid w:val="0054204D"/>
    <w:rsid w:val="005422E8"/>
    <w:rsid w:val="005424FD"/>
    <w:rsid w:val="00542725"/>
    <w:rsid w:val="005428BF"/>
    <w:rsid w:val="005430B8"/>
    <w:rsid w:val="00543541"/>
    <w:rsid w:val="0054476F"/>
    <w:rsid w:val="00544863"/>
    <w:rsid w:val="00544AC0"/>
    <w:rsid w:val="00544BD5"/>
    <w:rsid w:val="00544C76"/>
    <w:rsid w:val="0054508B"/>
    <w:rsid w:val="00545244"/>
    <w:rsid w:val="0054549E"/>
    <w:rsid w:val="0054564D"/>
    <w:rsid w:val="00545E03"/>
    <w:rsid w:val="005463A0"/>
    <w:rsid w:val="0054672C"/>
    <w:rsid w:val="005467BC"/>
    <w:rsid w:val="00546806"/>
    <w:rsid w:val="00546A1A"/>
    <w:rsid w:val="005475AF"/>
    <w:rsid w:val="00547E9F"/>
    <w:rsid w:val="00550056"/>
    <w:rsid w:val="0055085D"/>
    <w:rsid w:val="00550B5F"/>
    <w:rsid w:val="00550CF5"/>
    <w:rsid w:val="00551211"/>
    <w:rsid w:val="00551232"/>
    <w:rsid w:val="005516F9"/>
    <w:rsid w:val="005521D3"/>
    <w:rsid w:val="005523DA"/>
    <w:rsid w:val="00552522"/>
    <w:rsid w:val="00552C1C"/>
    <w:rsid w:val="00552D19"/>
    <w:rsid w:val="005530A8"/>
    <w:rsid w:val="0055357B"/>
    <w:rsid w:val="0055384A"/>
    <w:rsid w:val="00553CD9"/>
    <w:rsid w:val="00553D46"/>
    <w:rsid w:val="00553F00"/>
    <w:rsid w:val="005541A5"/>
    <w:rsid w:val="0055432F"/>
    <w:rsid w:val="0055440A"/>
    <w:rsid w:val="005545E9"/>
    <w:rsid w:val="00554C75"/>
    <w:rsid w:val="00555021"/>
    <w:rsid w:val="005555D1"/>
    <w:rsid w:val="00555851"/>
    <w:rsid w:val="00555971"/>
    <w:rsid w:val="00555F4C"/>
    <w:rsid w:val="00556312"/>
    <w:rsid w:val="005565DD"/>
    <w:rsid w:val="005567A8"/>
    <w:rsid w:val="005577EE"/>
    <w:rsid w:val="00557A10"/>
    <w:rsid w:val="0056004E"/>
    <w:rsid w:val="0056015C"/>
    <w:rsid w:val="0056025A"/>
    <w:rsid w:val="00560AE3"/>
    <w:rsid w:val="00560CFC"/>
    <w:rsid w:val="00561019"/>
    <w:rsid w:val="005610E0"/>
    <w:rsid w:val="00561863"/>
    <w:rsid w:val="00561924"/>
    <w:rsid w:val="00562190"/>
    <w:rsid w:val="005626A0"/>
    <w:rsid w:val="0056292B"/>
    <w:rsid w:val="00563571"/>
    <w:rsid w:val="005638C1"/>
    <w:rsid w:val="00563DB3"/>
    <w:rsid w:val="00564208"/>
    <w:rsid w:val="0056454F"/>
    <w:rsid w:val="005645FF"/>
    <w:rsid w:val="0056469E"/>
    <w:rsid w:val="00564AB1"/>
    <w:rsid w:val="00564C41"/>
    <w:rsid w:val="00565423"/>
    <w:rsid w:val="005655CD"/>
    <w:rsid w:val="00565BC7"/>
    <w:rsid w:val="00565F87"/>
    <w:rsid w:val="005663FF"/>
    <w:rsid w:val="005667AD"/>
    <w:rsid w:val="00567457"/>
    <w:rsid w:val="0056770D"/>
    <w:rsid w:val="0056785C"/>
    <w:rsid w:val="005678E8"/>
    <w:rsid w:val="00570099"/>
    <w:rsid w:val="005701BA"/>
    <w:rsid w:val="00570272"/>
    <w:rsid w:val="0057044D"/>
    <w:rsid w:val="0057086E"/>
    <w:rsid w:val="005715C2"/>
    <w:rsid w:val="005718D4"/>
    <w:rsid w:val="00571CEB"/>
    <w:rsid w:val="00571E92"/>
    <w:rsid w:val="00571EE5"/>
    <w:rsid w:val="00571F7B"/>
    <w:rsid w:val="00571FD8"/>
    <w:rsid w:val="0057206A"/>
    <w:rsid w:val="0057289E"/>
    <w:rsid w:val="00572A2C"/>
    <w:rsid w:val="00572B59"/>
    <w:rsid w:val="00572D6A"/>
    <w:rsid w:val="00572DBF"/>
    <w:rsid w:val="00573353"/>
    <w:rsid w:val="00573B56"/>
    <w:rsid w:val="00573BE1"/>
    <w:rsid w:val="00573DBD"/>
    <w:rsid w:val="005742E2"/>
    <w:rsid w:val="005746B3"/>
    <w:rsid w:val="005755BF"/>
    <w:rsid w:val="00575628"/>
    <w:rsid w:val="00575A6A"/>
    <w:rsid w:val="00576413"/>
    <w:rsid w:val="00576613"/>
    <w:rsid w:val="005766B4"/>
    <w:rsid w:val="00576A13"/>
    <w:rsid w:val="00576B25"/>
    <w:rsid w:val="00576DD4"/>
    <w:rsid w:val="00577498"/>
    <w:rsid w:val="0057767D"/>
    <w:rsid w:val="0057779E"/>
    <w:rsid w:val="00577832"/>
    <w:rsid w:val="00577DBE"/>
    <w:rsid w:val="00577F4B"/>
    <w:rsid w:val="005803D5"/>
    <w:rsid w:val="005805E1"/>
    <w:rsid w:val="00580E04"/>
    <w:rsid w:val="0058101F"/>
    <w:rsid w:val="0058132D"/>
    <w:rsid w:val="005818D4"/>
    <w:rsid w:val="00581CAC"/>
    <w:rsid w:val="0058277B"/>
    <w:rsid w:val="00582872"/>
    <w:rsid w:val="00583177"/>
    <w:rsid w:val="0058356D"/>
    <w:rsid w:val="005835E8"/>
    <w:rsid w:val="005835EF"/>
    <w:rsid w:val="005838C9"/>
    <w:rsid w:val="00583B3E"/>
    <w:rsid w:val="00583ED3"/>
    <w:rsid w:val="00584370"/>
    <w:rsid w:val="005843E7"/>
    <w:rsid w:val="0058440D"/>
    <w:rsid w:val="00584606"/>
    <w:rsid w:val="00584B6B"/>
    <w:rsid w:val="005856C9"/>
    <w:rsid w:val="00585D34"/>
    <w:rsid w:val="00585D97"/>
    <w:rsid w:val="005861FC"/>
    <w:rsid w:val="0058645D"/>
    <w:rsid w:val="00586760"/>
    <w:rsid w:val="005868EB"/>
    <w:rsid w:val="00586D11"/>
    <w:rsid w:val="00586EEC"/>
    <w:rsid w:val="0058738B"/>
    <w:rsid w:val="00587C99"/>
    <w:rsid w:val="00587D77"/>
    <w:rsid w:val="00587F07"/>
    <w:rsid w:val="005901E3"/>
    <w:rsid w:val="00590286"/>
    <w:rsid w:val="005905EC"/>
    <w:rsid w:val="005906EB"/>
    <w:rsid w:val="005908E0"/>
    <w:rsid w:val="00590D59"/>
    <w:rsid w:val="0059110C"/>
    <w:rsid w:val="0059116A"/>
    <w:rsid w:val="00591361"/>
    <w:rsid w:val="00591383"/>
    <w:rsid w:val="00591793"/>
    <w:rsid w:val="00591951"/>
    <w:rsid w:val="00591CEE"/>
    <w:rsid w:val="00592281"/>
    <w:rsid w:val="005922A8"/>
    <w:rsid w:val="005922AC"/>
    <w:rsid w:val="005927F3"/>
    <w:rsid w:val="00592842"/>
    <w:rsid w:val="0059296E"/>
    <w:rsid w:val="00592E24"/>
    <w:rsid w:val="00592FDC"/>
    <w:rsid w:val="00593376"/>
    <w:rsid w:val="00593395"/>
    <w:rsid w:val="005937EE"/>
    <w:rsid w:val="005938CA"/>
    <w:rsid w:val="0059408F"/>
    <w:rsid w:val="005942C3"/>
    <w:rsid w:val="005945F3"/>
    <w:rsid w:val="00594828"/>
    <w:rsid w:val="005948F9"/>
    <w:rsid w:val="005949DF"/>
    <w:rsid w:val="00594D9D"/>
    <w:rsid w:val="0059505B"/>
    <w:rsid w:val="0059568A"/>
    <w:rsid w:val="00595986"/>
    <w:rsid w:val="00595AA7"/>
    <w:rsid w:val="00595CA6"/>
    <w:rsid w:val="00595EA8"/>
    <w:rsid w:val="005961B6"/>
    <w:rsid w:val="005964A1"/>
    <w:rsid w:val="005964C8"/>
    <w:rsid w:val="0059679D"/>
    <w:rsid w:val="00597004"/>
    <w:rsid w:val="00597067"/>
    <w:rsid w:val="00597BE2"/>
    <w:rsid w:val="00597DDF"/>
    <w:rsid w:val="005A010F"/>
    <w:rsid w:val="005A03C5"/>
    <w:rsid w:val="005A07D0"/>
    <w:rsid w:val="005A0871"/>
    <w:rsid w:val="005A0964"/>
    <w:rsid w:val="005A0C3E"/>
    <w:rsid w:val="005A0D48"/>
    <w:rsid w:val="005A1423"/>
    <w:rsid w:val="005A14C0"/>
    <w:rsid w:val="005A14E8"/>
    <w:rsid w:val="005A1B2A"/>
    <w:rsid w:val="005A29F3"/>
    <w:rsid w:val="005A2B33"/>
    <w:rsid w:val="005A2EC7"/>
    <w:rsid w:val="005A335E"/>
    <w:rsid w:val="005A42C0"/>
    <w:rsid w:val="005A4576"/>
    <w:rsid w:val="005A4747"/>
    <w:rsid w:val="005A5004"/>
    <w:rsid w:val="005A56ED"/>
    <w:rsid w:val="005A56F5"/>
    <w:rsid w:val="005A5BAF"/>
    <w:rsid w:val="005A5BC2"/>
    <w:rsid w:val="005A6440"/>
    <w:rsid w:val="005A678C"/>
    <w:rsid w:val="005A6A1E"/>
    <w:rsid w:val="005A6DAC"/>
    <w:rsid w:val="005A7229"/>
    <w:rsid w:val="005A746B"/>
    <w:rsid w:val="005A7572"/>
    <w:rsid w:val="005A788E"/>
    <w:rsid w:val="005A7D19"/>
    <w:rsid w:val="005B026A"/>
    <w:rsid w:val="005B08F9"/>
    <w:rsid w:val="005B129A"/>
    <w:rsid w:val="005B1779"/>
    <w:rsid w:val="005B1EAC"/>
    <w:rsid w:val="005B20DA"/>
    <w:rsid w:val="005B2493"/>
    <w:rsid w:val="005B25F8"/>
    <w:rsid w:val="005B2919"/>
    <w:rsid w:val="005B2AAD"/>
    <w:rsid w:val="005B2AC3"/>
    <w:rsid w:val="005B368D"/>
    <w:rsid w:val="005B36F6"/>
    <w:rsid w:val="005B4142"/>
    <w:rsid w:val="005B4874"/>
    <w:rsid w:val="005B48DB"/>
    <w:rsid w:val="005B4A2B"/>
    <w:rsid w:val="005B4D6B"/>
    <w:rsid w:val="005B4E5B"/>
    <w:rsid w:val="005B5997"/>
    <w:rsid w:val="005B5C89"/>
    <w:rsid w:val="005B5E11"/>
    <w:rsid w:val="005B682E"/>
    <w:rsid w:val="005B6D15"/>
    <w:rsid w:val="005B726F"/>
    <w:rsid w:val="005B762C"/>
    <w:rsid w:val="005B779F"/>
    <w:rsid w:val="005B7A0F"/>
    <w:rsid w:val="005C04BB"/>
    <w:rsid w:val="005C051D"/>
    <w:rsid w:val="005C05CE"/>
    <w:rsid w:val="005C05E0"/>
    <w:rsid w:val="005C09C1"/>
    <w:rsid w:val="005C0BDB"/>
    <w:rsid w:val="005C2085"/>
    <w:rsid w:val="005C20CE"/>
    <w:rsid w:val="005C2AC2"/>
    <w:rsid w:val="005C2D31"/>
    <w:rsid w:val="005C2ECF"/>
    <w:rsid w:val="005C2F48"/>
    <w:rsid w:val="005C326F"/>
    <w:rsid w:val="005C35EF"/>
    <w:rsid w:val="005C36B5"/>
    <w:rsid w:val="005C3AAD"/>
    <w:rsid w:val="005C41B9"/>
    <w:rsid w:val="005C43DB"/>
    <w:rsid w:val="005C4602"/>
    <w:rsid w:val="005C54D0"/>
    <w:rsid w:val="005C5675"/>
    <w:rsid w:val="005C56B2"/>
    <w:rsid w:val="005C5BF8"/>
    <w:rsid w:val="005C5C0A"/>
    <w:rsid w:val="005C5C5F"/>
    <w:rsid w:val="005C5D41"/>
    <w:rsid w:val="005C6395"/>
    <w:rsid w:val="005C6631"/>
    <w:rsid w:val="005C663A"/>
    <w:rsid w:val="005C669A"/>
    <w:rsid w:val="005C69B1"/>
    <w:rsid w:val="005C69EA"/>
    <w:rsid w:val="005C6AE8"/>
    <w:rsid w:val="005C7889"/>
    <w:rsid w:val="005C79A6"/>
    <w:rsid w:val="005C7D70"/>
    <w:rsid w:val="005C7DFA"/>
    <w:rsid w:val="005D00B2"/>
    <w:rsid w:val="005D04FF"/>
    <w:rsid w:val="005D06DD"/>
    <w:rsid w:val="005D0A6C"/>
    <w:rsid w:val="005D0B02"/>
    <w:rsid w:val="005D0CE3"/>
    <w:rsid w:val="005D0F57"/>
    <w:rsid w:val="005D136E"/>
    <w:rsid w:val="005D1410"/>
    <w:rsid w:val="005D14B1"/>
    <w:rsid w:val="005D1A68"/>
    <w:rsid w:val="005D1F34"/>
    <w:rsid w:val="005D214E"/>
    <w:rsid w:val="005D21BD"/>
    <w:rsid w:val="005D231E"/>
    <w:rsid w:val="005D2581"/>
    <w:rsid w:val="005D266F"/>
    <w:rsid w:val="005D2EB4"/>
    <w:rsid w:val="005D383D"/>
    <w:rsid w:val="005D407F"/>
    <w:rsid w:val="005D40A9"/>
    <w:rsid w:val="005D41C7"/>
    <w:rsid w:val="005D43D8"/>
    <w:rsid w:val="005D451A"/>
    <w:rsid w:val="005D4588"/>
    <w:rsid w:val="005D4811"/>
    <w:rsid w:val="005D4893"/>
    <w:rsid w:val="005D4D66"/>
    <w:rsid w:val="005D55B6"/>
    <w:rsid w:val="005D5B1B"/>
    <w:rsid w:val="005D5B41"/>
    <w:rsid w:val="005D5C2F"/>
    <w:rsid w:val="005D69B3"/>
    <w:rsid w:val="005D6D65"/>
    <w:rsid w:val="005D6E68"/>
    <w:rsid w:val="005D75AD"/>
    <w:rsid w:val="005D76E3"/>
    <w:rsid w:val="005E0394"/>
    <w:rsid w:val="005E0AFF"/>
    <w:rsid w:val="005E0DF6"/>
    <w:rsid w:val="005E11F7"/>
    <w:rsid w:val="005E16E2"/>
    <w:rsid w:val="005E1A0D"/>
    <w:rsid w:val="005E1F69"/>
    <w:rsid w:val="005E230C"/>
    <w:rsid w:val="005E240E"/>
    <w:rsid w:val="005E255B"/>
    <w:rsid w:val="005E2761"/>
    <w:rsid w:val="005E2D3C"/>
    <w:rsid w:val="005E2F2B"/>
    <w:rsid w:val="005E3275"/>
    <w:rsid w:val="005E3524"/>
    <w:rsid w:val="005E396B"/>
    <w:rsid w:val="005E3AC3"/>
    <w:rsid w:val="005E4045"/>
    <w:rsid w:val="005E43CB"/>
    <w:rsid w:val="005E4A0C"/>
    <w:rsid w:val="005E4B5F"/>
    <w:rsid w:val="005E4D51"/>
    <w:rsid w:val="005E4E61"/>
    <w:rsid w:val="005E5490"/>
    <w:rsid w:val="005E6416"/>
    <w:rsid w:val="005E70F1"/>
    <w:rsid w:val="005E77B6"/>
    <w:rsid w:val="005E7940"/>
    <w:rsid w:val="005E7B3F"/>
    <w:rsid w:val="005E7D4A"/>
    <w:rsid w:val="005E7D69"/>
    <w:rsid w:val="005F0189"/>
    <w:rsid w:val="005F0357"/>
    <w:rsid w:val="005F03D1"/>
    <w:rsid w:val="005F0589"/>
    <w:rsid w:val="005F0735"/>
    <w:rsid w:val="005F1305"/>
    <w:rsid w:val="005F1522"/>
    <w:rsid w:val="005F1739"/>
    <w:rsid w:val="005F1F31"/>
    <w:rsid w:val="005F2079"/>
    <w:rsid w:val="005F215A"/>
    <w:rsid w:val="005F2420"/>
    <w:rsid w:val="005F26AD"/>
    <w:rsid w:val="005F295E"/>
    <w:rsid w:val="005F2B42"/>
    <w:rsid w:val="005F2BD0"/>
    <w:rsid w:val="005F3C6A"/>
    <w:rsid w:val="005F3CBD"/>
    <w:rsid w:val="005F3CFE"/>
    <w:rsid w:val="005F41D1"/>
    <w:rsid w:val="005F429F"/>
    <w:rsid w:val="005F46F5"/>
    <w:rsid w:val="005F47AE"/>
    <w:rsid w:val="005F4C7F"/>
    <w:rsid w:val="005F4CB2"/>
    <w:rsid w:val="005F4D23"/>
    <w:rsid w:val="005F4E70"/>
    <w:rsid w:val="005F5254"/>
    <w:rsid w:val="005F54A2"/>
    <w:rsid w:val="005F58D9"/>
    <w:rsid w:val="005F5D07"/>
    <w:rsid w:val="005F60EE"/>
    <w:rsid w:val="005F677F"/>
    <w:rsid w:val="005F6854"/>
    <w:rsid w:val="005F6E39"/>
    <w:rsid w:val="005F7001"/>
    <w:rsid w:val="005F7088"/>
    <w:rsid w:val="005F7882"/>
    <w:rsid w:val="005F7AA0"/>
    <w:rsid w:val="005F7C52"/>
    <w:rsid w:val="005F7E83"/>
    <w:rsid w:val="006001B1"/>
    <w:rsid w:val="0060097F"/>
    <w:rsid w:val="00600A1E"/>
    <w:rsid w:val="00600A7B"/>
    <w:rsid w:val="0060159F"/>
    <w:rsid w:val="00601F00"/>
    <w:rsid w:val="006021A0"/>
    <w:rsid w:val="006021FA"/>
    <w:rsid w:val="00602427"/>
    <w:rsid w:val="006025E0"/>
    <w:rsid w:val="00602756"/>
    <w:rsid w:val="006028BB"/>
    <w:rsid w:val="00602D7F"/>
    <w:rsid w:val="00602D9D"/>
    <w:rsid w:val="006030A5"/>
    <w:rsid w:val="006030A7"/>
    <w:rsid w:val="006030BF"/>
    <w:rsid w:val="006031E3"/>
    <w:rsid w:val="0060337F"/>
    <w:rsid w:val="00603C08"/>
    <w:rsid w:val="00603F04"/>
    <w:rsid w:val="00604A37"/>
    <w:rsid w:val="00604A57"/>
    <w:rsid w:val="00604C6A"/>
    <w:rsid w:val="00605027"/>
    <w:rsid w:val="00605491"/>
    <w:rsid w:val="00605644"/>
    <w:rsid w:val="00605A82"/>
    <w:rsid w:val="00605C2E"/>
    <w:rsid w:val="00605DE4"/>
    <w:rsid w:val="00605EAA"/>
    <w:rsid w:val="00606011"/>
    <w:rsid w:val="006062BE"/>
    <w:rsid w:val="00606999"/>
    <w:rsid w:val="00606C54"/>
    <w:rsid w:val="00606DB5"/>
    <w:rsid w:val="006071B5"/>
    <w:rsid w:val="006072E7"/>
    <w:rsid w:val="00607388"/>
    <w:rsid w:val="0060754C"/>
    <w:rsid w:val="00607668"/>
    <w:rsid w:val="006076BF"/>
    <w:rsid w:val="00607E8C"/>
    <w:rsid w:val="0061031D"/>
    <w:rsid w:val="00610C14"/>
    <w:rsid w:val="00610C99"/>
    <w:rsid w:val="00610E2D"/>
    <w:rsid w:val="00610E37"/>
    <w:rsid w:val="00611110"/>
    <w:rsid w:val="006116E7"/>
    <w:rsid w:val="006116EA"/>
    <w:rsid w:val="00611EC9"/>
    <w:rsid w:val="00613565"/>
    <w:rsid w:val="00613942"/>
    <w:rsid w:val="00613D29"/>
    <w:rsid w:val="00613F55"/>
    <w:rsid w:val="00614385"/>
    <w:rsid w:val="0061444C"/>
    <w:rsid w:val="00614706"/>
    <w:rsid w:val="006147D8"/>
    <w:rsid w:val="00614845"/>
    <w:rsid w:val="0061489A"/>
    <w:rsid w:val="00614F84"/>
    <w:rsid w:val="006157DE"/>
    <w:rsid w:val="00615876"/>
    <w:rsid w:val="006158D8"/>
    <w:rsid w:val="00615923"/>
    <w:rsid w:val="00615E35"/>
    <w:rsid w:val="00615F0B"/>
    <w:rsid w:val="00616BAB"/>
    <w:rsid w:val="00616CC0"/>
    <w:rsid w:val="00616F88"/>
    <w:rsid w:val="00616FCB"/>
    <w:rsid w:val="00617011"/>
    <w:rsid w:val="0061744A"/>
    <w:rsid w:val="00617464"/>
    <w:rsid w:val="00617834"/>
    <w:rsid w:val="006178D8"/>
    <w:rsid w:val="00617982"/>
    <w:rsid w:val="00617B50"/>
    <w:rsid w:val="00617B8E"/>
    <w:rsid w:val="00617F3B"/>
    <w:rsid w:val="00620B56"/>
    <w:rsid w:val="00620F25"/>
    <w:rsid w:val="0062102F"/>
    <w:rsid w:val="006211D3"/>
    <w:rsid w:val="006212B0"/>
    <w:rsid w:val="006217D8"/>
    <w:rsid w:val="00621A2E"/>
    <w:rsid w:val="00621B77"/>
    <w:rsid w:val="00621BA8"/>
    <w:rsid w:val="00621E45"/>
    <w:rsid w:val="00621F07"/>
    <w:rsid w:val="006220CC"/>
    <w:rsid w:val="00622213"/>
    <w:rsid w:val="006224BE"/>
    <w:rsid w:val="00622508"/>
    <w:rsid w:val="0062260A"/>
    <w:rsid w:val="006228AF"/>
    <w:rsid w:val="00622DD0"/>
    <w:rsid w:val="00622FF1"/>
    <w:rsid w:val="00623A7A"/>
    <w:rsid w:val="00623C12"/>
    <w:rsid w:val="0062420C"/>
    <w:rsid w:val="00624267"/>
    <w:rsid w:val="00624432"/>
    <w:rsid w:val="0062448C"/>
    <w:rsid w:val="00624560"/>
    <w:rsid w:val="00624600"/>
    <w:rsid w:val="0062464B"/>
    <w:rsid w:val="00624F5F"/>
    <w:rsid w:val="006256AE"/>
    <w:rsid w:val="00625CC5"/>
    <w:rsid w:val="006263F7"/>
    <w:rsid w:val="00626E98"/>
    <w:rsid w:val="0062752C"/>
    <w:rsid w:val="006279FF"/>
    <w:rsid w:val="0063009F"/>
    <w:rsid w:val="006305FA"/>
    <w:rsid w:val="006311D6"/>
    <w:rsid w:val="00631315"/>
    <w:rsid w:val="0063162B"/>
    <w:rsid w:val="006318CD"/>
    <w:rsid w:val="00631DFC"/>
    <w:rsid w:val="0063255A"/>
    <w:rsid w:val="006325B4"/>
    <w:rsid w:val="006329A2"/>
    <w:rsid w:val="00632E84"/>
    <w:rsid w:val="00633272"/>
    <w:rsid w:val="006335BB"/>
    <w:rsid w:val="0063360A"/>
    <w:rsid w:val="006338F7"/>
    <w:rsid w:val="006342CA"/>
    <w:rsid w:val="00634975"/>
    <w:rsid w:val="00634F5A"/>
    <w:rsid w:val="00635376"/>
    <w:rsid w:val="006353D8"/>
    <w:rsid w:val="006356C5"/>
    <w:rsid w:val="00635940"/>
    <w:rsid w:val="00635B50"/>
    <w:rsid w:val="00635EA7"/>
    <w:rsid w:val="0063610A"/>
    <w:rsid w:val="00636226"/>
    <w:rsid w:val="00636CDF"/>
    <w:rsid w:val="00637108"/>
    <w:rsid w:val="0063758E"/>
    <w:rsid w:val="00640996"/>
    <w:rsid w:val="0064138E"/>
    <w:rsid w:val="006425D6"/>
    <w:rsid w:val="006425F2"/>
    <w:rsid w:val="00642A30"/>
    <w:rsid w:val="00642A50"/>
    <w:rsid w:val="00642CAE"/>
    <w:rsid w:val="0064304D"/>
    <w:rsid w:val="0064322A"/>
    <w:rsid w:val="0064390D"/>
    <w:rsid w:val="00643D6C"/>
    <w:rsid w:val="00644547"/>
    <w:rsid w:val="006445E9"/>
    <w:rsid w:val="00644A90"/>
    <w:rsid w:val="00645635"/>
    <w:rsid w:val="00646385"/>
    <w:rsid w:val="006464E7"/>
    <w:rsid w:val="00646595"/>
    <w:rsid w:val="0064696C"/>
    <w:rsid w:val="00646A61"/>
    <w:rsid w:val="00647227"/>
    <w:rsid w:val="006472AB"/>
    <w:rsid w:val="006479DB"/>
    <w:rsid w:val="00647B0E"/>
    <w:rsid w:val="00650E26"/>
    <w:rsid w:val="006512BC"/>
    <w:rsid w:val="00651347"/>
    <w:rsid w:val="0065153C"/>
    <w:rsid w:val="00651EC3"/>
    <w:rsid w:val="006527F3"/>
    <w:rsid w:val="00653921"/>
    <w:rsid w:val="006539CB"/>
    <w:rsid w:val="00653E19"/>
    <w:rsid w:val="00654117"/>
    <w:rsid w:val="00654324"/>
    <w:rsid w:val="006544EE"/>
    <w:rsid w:val="0065464B"/>
    <w:rsid w:val="00654774"/>
    <w:rsid w:val="00654793"/>
    <w:rsid w:val="006548DA"/>
    <w:rsid w:val="00655E86"/>
    <w:rsid w:val="00655FAD"/>
    <w:rsid w:val="006569C5"/>
    <w:rsid w:val="00657629"/>
    <w:rsid w:val="00657829"/>
    <w:rsid w:val="006601F3"/>
    <w:rsid w:val="0066020C"/>
    <w:rsid w:val="00661D8E"/>
    <w:rsid w:val="00662672"/>
    <w:rsid w:val="00662B4A"/>
    <w:rsid w:val="00662B89"/>
    <w:rsid w:val="00662BA0"/>
    <w:rsid w:val="00662D1B"/>
    <w:rsid w:val="00662D73"/>
    <w:rsid w:val="00662E7D"/>
    <w:rsid w:val="006632F7"/>
    <w:rsid w:val="0066384A"/>
    <w:rsid w:val="00663B49"/>
    <w:rsid w:val="00663D4A"/>
    <w:rsid w:val="00663DB0"/>
    <w:rsid w:val="006641CD"/>
    <w:rsid w:val="006644CA"/>
    <w:rsid w:val="0066459A"/>
    <w:rsid w:val="00664729"/>
    <w:rsid w:val="006650C1"/>
    <w:rsid w:val="00665183"/>
    <w:rsid w:val="00665288"/>
    <w:rsid w:val="006654B8"/>
    <w:rsid w:val="006658E0"/>
    <w:rsid w:val="00665E38"/>
    <w:rsid w:val="0066610A"/>
    <w:rsid w:val="00666156"/>
    <w:rsid w:val="00666208"/>
    <w:rsid w:val="006668CC"/>
    <w:rsid w:val="00666B4D"/>
    <w:rsid w:val="00667124"/>
    <w:rsid w:val="00667188"/>
    <w:rsid w:val="00667703"/>
    <w:rsid w:val="00667DC8"/>
    <w:rsid w:val="00667F81"/>
    <w:rsid w:val="0067011D"/>
    <w:rsid w:val="00670D32"/>
    <w:rsid w:val="006710E5"/>
    <w:rsid w:val="006712F4"/>
    <w:rsid w:val="00671EC8"/>
    <w:rsid w:val="0067201E"/>
    <w:rsid w:val="00672496"/>
    <w:rsid w:val="0067296A"/>
    <w:rsid w:val="00672BE8"/>
    <w:rsid w:val="006732D8"/>
    <w:rsid w:val="0067342F"/>
    <w:rsid w:val="00673C50"/>
    <w:rsid w:val="00673D0B"/>
    <w:rsid w:val="00674EF5"/>
    <w:rsid w:val="00674FED"/>
    <w:rsid w:val="006750B2"/>
    <w:rsid w:val="00675557"/>
    <w:rsid w:val="00675786"/>
    <w:rsid w:val="006758DB"/>
    <w:rsid w:val="00675FC2"/>
    <w:rsid w:val="00676182"/>
    <w:rsid w:val="00676694"/>
    <w:rsid w:val="00677193"/>
    <w:rsid w:val="00677483"/>
    <w:rsid w:val="0068008E"/>
    <w:rsid w:val="00680A7F"/>
    <w:rsid w:val="00681571"/>
    <w:rsid w:val="00681AFD"/>
    <w:rsid w:val="00681D2E"/>
    <w:rsid w:val="0068210A"/>
    <w:rsid w:val="00682284"/>
    <w:rsid w:val="00682A43"/>
    <w:rsid w:val="00682C8F"/>
    <w:rsid w:val="00683932"/>
    <w:rsid w:val="00683A1E"/>
    <w:rsid w:val="00684275"/>
    <w:rsid w:val="006842D2"/>
    <w:rsid w:val="00684312"/>
    <w:rsid w:val="00684938"/>
    <w:rsid w:val="0068494D"/>
    <w:rsid w:val="00684DFC"/>
    <w:rsid w:val="00685326"/>
    <w:rsid w:val="0068548F"/>
    <w:rsid w:val="006856DF"/>
    <w:rsid w:val="00685A01"/>
    <w:rsid w:val="00685A2D"/>
    <w:rsid w:val="006868A1"/>
    <w:rsid w:val="00686A0D"/>
    <w:rsid w:val="00686B1C"/>
    <w:rsid w:val="00686BED"/>
    <w:rsid w:val="00686CC7"/>
    <w:rsid w:val="00686D5D"/>
    <w:rsid w:val="0068710A"/>
    <w:rsid w:val="00687FB7"/>
    <w:rsid w:val="006901F8"/>
    <w:rsid w:val="006906E5"/>
    <w:rsid w:val="00690F25"/>
    <w:rsid w:val="00691A96"/>
    <w:rsid w:val="0069225B"/>
    <w:rsid w:val="0069368D"/>
    <w:rsid w:val="006936AA"/>
    <w:rsid w:val="00693F29"/>
    <w:rsid w:val="00693FD8"/>
    <w:rsid w:val="00694427"/>
    <w:rsid w:val="0069473E"/>
    <w:rsid w:val="00694760"/>
    <w:rsid w:val="0069493C"/>
    <w:rsid w:val="00694B7A"/>
    <w:rsid w:val="00694DFB"/>
    <w:rsid w:val="0069519F"/>
    <w:rsid w:val="00695256"/>
    <w:rsid w:val="00695730"/>
    <w:rsid w:val="00695D00"/>
    <w:rsid w:val="00695F87"/>
    <w:rsid w:val="00696296"/>
    <w:rsid w:val="006964BD"/>
    <w:rsid w:val="006967DF"/>
    <w:rsid w:val="00696AB3"/>
    <w:rsid w:val="00696AD0"/>
    <w:rsid w:val="00696CD8"/>
    <w:rsid w:val="00696D0A"/>
    <w:rsid w:val="00697351"/>
    <w:rsid w:val="0069751C"/>
    <w:rsid w:val="0069760F"/>
    <w:rsid w:val="00697D29"/>
    <w:rsid w:val="006A004B"/>
    <w:rsid w:val="006A0248"/>
    <w:rsid w:val="006A0DE7"/>
    <w:rsid w:val="006A188A"/>
    <w:rsid w:val="006A1AA4"/>
    <w:rsid w:val="006A1BFF"/>
    <w:rsid w:val="006A261C"/>
    <w:rsid w:val="006A302D"/>
    <w:rsid w:val="006A3054"/>
    <w:rsid w:val="006A3518"/>
    <w:rsid w:val="006A49F1"/>
    <w:rsid w:val="006A4C28"/>
    <w:rsid w:val="006A4C8F"/>
    <w:rsid w:val="006A52D8"/>
    <w:rsid w:val="006A54DE"/>
    <w:rsid w:val="006A5678"/>
    <w:rsid w:val="006A5780"/>
    <w:rsid w:val="006A5B2D"/>
    <w:rsid w:val="006A5C17"/>
    <w:rsid w:val="006A5F10"/>
    <w:rsid w:val="006A6BB3"/>
    <w:rsid w:val="006A6DB1"/>
    <w:rsid w:val="006A73C7"/>
    <w:rsid w:val="006A7691"/>
    <w:rsid w:val="006A77A3"/>
    <w:rsid w:val="006A7C8E"/>
    <w:rsid w:val="006B03BB"/>
    <w:rsid w:val="006B062D"/>
    <w:rsid w:val="006B08A4"/>
    <w:rsid w:val="006B12F7"/>
    <w:rsid w:val="006B157E"/>
    <w:rsid w:val="006B1A3A"/>
    <w:rsid w:val="006B1A79"/>
    <w:rsid w:val="006B1D4B"/>
    <w:rsid w:val="006B23BD"/>
    <w:rsid w:val="006B24E0"/>
    <w:rsid w:val="006B260E"/>
    <w:rsid w:val="006B39C3"/>
    <w:rsid w:val="006B3A6C"/>
    <w:rsid w:val="006B3B34"/>
    <w:rsid w:val="006B3C46"/>
    <w:rsid w:val="006B3DE1"/>
    <w:rsid w:val="006B4332"/>
    <w:rsid w:val="006B4DE4"/>
    <w:rsid w:val="006B5313"/>
    <w:rsid w:val="006B5704"/>
    <w:rsid w:val="006B684C"/>
    <w:rsid w:val="006B6B5A"/>
    <w:rsid w:val="006B6FE6"/>
    <w:rsid w:val="006B7007"/>
    <w:rsid w:val="006B735A"/>
    <w:rsid w:val="006B7499"/>
    <w:rsid w:val="006C0055"/>
    <w:rsid w:val="006C00F9"/>
    <w:rsid w:val="006C0143"/>
    <w:rsid w:val="006C0292"/>
    <w:rsid w:val="006C0642"/>
    <w:rsid w:val="006C0B57"/>
    <w:rsid w:val="006C16C9"/>
    <w:rsid w:val="006C1C16"/>
    <w:rsid w:val="006C1E41"/>
    <w:rsid w:val="006C236C"/>
    <w:rsid w:val="006C2524"/>
    <w:rsid w:val="006C2764"/>
    <w:rsid w:val="006C329A"/>
    <w:rsid w:val="006C3551"/>
    <w:rsid w:val="006C3567"/>
    <w:rsid w:val="006C386F"/>
    <w:rsid w:val="006C3A05"/>
    <w:rsid w:val="006C3D5C"/>
    <w:rsid w:val="006C44CC"/>
    <w:rsid w:val="006C4818"/>
    <w:rsid w:val="006C4BDE"/>
    <w:rsid w:val="006C5134"/>
    <w:rsid w:val="006C52B9"/>
    <w:rsid w:val="006C5961"/>
    <w:rsid w:val="006C641E"/>
    <w:rsid w:val="006C65E3"/>
    <w:rsid w:val="006C698D"/>
    <w:rsid w:val="006C6A45"/>
    <w:rsid w:val="006C6DBF"/>
    <w:rsid w:val="006C6E8B"/>
    <w:rsid w:val="006C6F2D"/>
    <w:rsid w:val="006C738B"/>
    <w:rsid w:val="006C7890"/>
    <w:rsid w:val="006C78F7"/>
    <w:rsid w:val="006D00E6"/>
    <w:rsid w:val="006D0407"/>
    <w:rsid w:val="006D0F91"/>
    <w:rsid w:val="006D1422"/>
    <w:rsid w:val="006D1505"/>
    <w:rsid w:val="006D15F4"/>
    <w:rsid w:val="006D1D35"/>
    <w:rsid w:val="006D1E9A"/>
    <w:rsid w:val="006D2462"/>
    <w:rsid w:val="006D2690"/>
    <w:rsid w:val="006D2AA8"/>
    <w:rsid w:val="006D2B45"/>
    <w:rsid w:val="006D2CC2"/>
    <w:rsid w:val="006D2D80"/>
    <w:rsid w:val="006D3077"/>
    <w:rsid w:val="006D3246"/>
    <w:rsid w:val="006D49F1"/>
    <w:rsid w:val="006D5417"/>
    <w:rsid w:val="006D565C"/>
    <w:rsid w:val="006D5AA5"/>
    <w:rsid w:val="006D5AC6"/>
    <w:rsid w:val="006D5EE5"/>
    <w:rsid w:val="006D61D6"/>
    <w:rsid w:val="006D61F3"/>
    <w:rsid w:val="006D63FC"/>
    <w:rsid w:val="006D662B"/>
    <w:rsid w:val="006D6B2C"/>
    <w:rsid w:val="006D6DD6"/>
    <w:rsid w:val="006D6E84"/>
    <w:rsid w:val="006D7086"/>
    <w:rsid w:val="006D7528"/>
    <w:rsid w:val="006D76DA"/>
    <w:rsid w:val="006E0094"/>
    <w:rsid w:val="006E01B8"/>
    <w:rsid w:val="006E02B4"/>
    <w:rsid w:val="006E0623"/>
    <w:rsid w:val="006E07AF"/>
    <w:rsid w:val="006E1261"/>
    <w:rsid w:val="006E14C4"/>
    <w:rsid w:val="006E1632"/>
    <w:rsid w:val="006E1BAD"/>
    <w:rsid w:val="006E1D7A"/>
    <w:rsid w:val="006E27B6"/>
    <w:rsid w:val="006E287D"/>
    <w:rsid w:val="006E2B47"/>
    <w:rsid w:val="006E2FFE"/>
    <w:rsid w:val="006E316C"/>
    <w:rsid w:val="006E317A"/>
    <w:rsid w:val="006E34DC"/>
    <w:rsid w:val="006E439B"/>
    <w:rsid w:val="006E4418"/>
    <w:rsid w:val="006E4674"/>
    <w:rsid w:val="006E50B9"/>
    <w:rsid w:val="006E5283"/>
    <w:rsid w:val="006E546E"/>
    <w:rsid w:val="006E5554"/>
    <w:rsid w:val="006E55BB"/>
    <w:rsid w:val="006E6531"/>
    <w:rsid w:val="006E6794"/>
    <w:rsid w:val="006E690F"/>
    <w:rsid w:val="006E6A6C"/>
    <w:rsid w:val="006E6C5A"/>
    <w:rsid w:val="006E6D3B"/>
    <w:rsid w:val="006E70CF"/>
    <w:rsid w:val="006E738B"/>
    <w:rsid w:val="006E7526"/>
    <w:rsid w:val="006E7FB3"/>
    <w:rsid w:val="006F02D0"/>
    <w:rsid w:val="006F065E"/>
    <w:rsid w:val="006F0D11"/>
    <w:rsid w:val="006F0E69"/>
    <w:rsid w:val="006F0F4E"/>
    <w:rsid w:val="006F130A"/>
    <w:rsid w:val="006F155C"/>
    <w:rsid w:val="006F15D2"/>
    <w:rsid w:val="006F1670"/>
    <w:rsid w:val="006F1BDD"/>
    <w:rsid w:val="006F1D22"/>
    <w:rsid w:val="006F20AD"/>
    <w:rsid w:val="006F21AF"/>
    <w:rsid w:val="006F247F"/>
    <w:rsid w:val="006F2535"/>
    <w:rsid w:val="006F2581"/>
    <w:rsid w:val="006F2638"/>
    <w:rsid w:val="006F2668"/>
    <w:rsid w:val="006F2754"/>
    <w:rsid w:val="006F2B2E"/>
    <w:rsid w:val="006F31B5"/>
    <w:rsid w:val="006F35E9"/>
    <w:rsid w:val="006F36D8"/>
    <w:rsid w:val="006F37C6"/>
    <w:rsid w:val="006F3A23"/>
    <w:rsid w:val="006F3EED"/>
    <w:rsid w:val="006F40E5"/>
    <w:rsid w:val="006F40F1"/>
    <w:rsid w:val="006F43F2"/>
    <w:rsid w:val="006F4990"/>
    <w:rsid w:val="006F4A4D"/>
    <w:rsid w:val="006F4C15"/>
    <w:rsid w:val="006F53B0"/>
    <w:rsid w:val="006F54F8"/>
    <w:rsid w:val="006F5990"/>
    <w:rsid w:val="006F61D5"/>
    <w:rsid w:val="006F6260"/>
    <w:rsid w:val="006F6BF0"/>
    <w:rsid w:val="006F7150"/>
    <w:rsid w:val="006F71A6"/>
    <w:rsid w:val="006F71F9"/>
    <w:rsid w:val="006F7302"/>
    <w:rsid w:val="006F76B9"/>
    <w:rsid w:val="006F77AE"/>
    <w:rsid w:val="006F79AB"/>
    <w:rsid w:val="006F7BC2"/>
    <w:rsid w:val="006F7C16"/>
    <w:rsid w:val="006F7DEC"/>
    <w:rsid w:val="006F7F79"/>
    <w:rsid w:val="00700055"/>
    <w:rsid w:val="0070016F"/>
    <w:rsid w:val="00700335"/>
    <w:rsid w:val="0070064F"/>
    <w:rsid w:val="00700A14"/>
    <w:rsid w:val="007013B1"/>
    <w:rsid w:val="007014C0"/>
    <w:rsid w:val="0070199F"/>
    <w:rsid w:val="007019B2"/>
    <w:rsid w:val="00701D7D"/>
    <w:rsid w:val="00701E0D"/>
    <w:rsid w:val="007026E2"/>
    <w:rsid w:val="00702736"/>
    <w:rsid w:val="007028F8"/>
    <w:rsid w:val="00703248"/>
    <w:rsid w:val="007033C3"/>
    <w:rsid w:val="00703713"/>
    <w:rsid w:val="007038FF"/>
    <w:rsid w:val="00703B10"/>
    <w:rsid w:val="007042B6"/>
    <w:rsid w:val="007042CF"/>
    <w:rsid w:val="00704930"/>
    <w:rsid w:val="0070498F"/>
    <w:rsid w:val="00704C82"/>
    <w:rsid w:val="00704EC0"/>
    <w:rsid w:val="00705B69"/>
    <w:rsid w:val="00705D0C"/>
    <w:rsid w:val="00706055"/>
    <w:rsid w:val="00706193"/>
    <w:rsid w:val="007074B1"/>
    <w:rsid w:val="00710463"/>
    <w:rsid w:val="00710856"/>
    <w:rsid w:val="00710CBE"/>
    <w:rsid w:val="00710D57"/>
    <w:rsid w:val="00710DA6"/>
    <w:rsid w:val="0071133E"/>
    <w:rsid w:val="00711EC8"/>
    <w:rsid w:val="00712DB5"/>
    <w:rsid w:val="00712E1D"/>
    <w:rsid w:val="00713DE1"/>
    <w:rsid w:val="00713ED8"/>
    <w:rsid w:val="007140E3"/>
    <w:rsid w:val="00714388"/>
    <w:rsid w:val="00714854"/>
    <w:rsid w:val="00714855"/>
    <w:rsid w:val="00714C37"/>
    <w:rsid w:val="00714C8B"/>
    <w:rsid w:val="00714F71"/>
    <w:rsid w:val="00714FF5"/>
    <w:rsid w:val="007150EE"/>
    <w:rsid w:val="00715706"/>
    <w:rsid w:val="0071582C"/>
    <w:rsid w:val="007158D5"/>
    <w:rsid w:val="00715963"/>
    <w:rsid w:val="00715B3E"/>
    <w:rsid w:val="00715DA3"/>
    <w:rsid w:val="007160C6"/>
    <w:rsid w:val="007167E2"/>
    <w:rsid w:val="00716B43"/>
    <w:rsid w:val="00716BB4"/>
    <w:rsid w:val="00716C77"/>
    <w:rsid w:val="00716CB5"/>
    <w:rsid w:val="007172D2"/>
    <w:rsid w:val="00717D05"/>
    <w:rsid w:val="00717DB3"/>
    <w:rsid w:val="00720176"/>
    <w:rsid w:val="007202A7"/>
    <w:rsid w:val="00720CEF"/>
    <w:rsid w:val="00720F92"/>
    <w:rsid w:val="00720FED"/>
    <w:rsid w:val="007211CC"/>
    <w:rsid w:val="007217FC"/>
    <w:rsid w:val="00721C3F"/>
    <w:rsid w:val="007221F2"/>
    <w:rsid w:val="007231C5"/>
    <w:rsid w:val="00723792"/>
    <w:rsid w:val="00723B92"/>
    <w:rsid w:val="00723E98"/>
    <w:rsid w:val="00723F5F"/>
    <w:rsid w:val="00724013"/>
    <w:rsid w:val="007247F1"/>
    <w:rsid w:val="00724DB6"/>
    <w:rsid w:val="00724E5D"/>
    <w:rsid w:val="00724EE8"/>
    <w:rsid w:val="0072503C"/>
    <w:rsid w:val="007252DC"/>
    <w:rsid w:val="00725AF1"/>
    <w:rsid w:val="00725DF2"/>
    <w:rsid w:val="00725FDE"/>
    <w:rsid w:val="007262DB"/>
    <w:rsid w:val="007263A3"/>
    <w:rsid w:val="00726C65"/>
    <w:rsid w:val="007279D4"/>
    <w:rsid w:val="00727A97"/>
    <w:rsid w:val="00727AB9"/>
    <w:rsid w:val="00727B06"/>
    <w:rsid w:val="00727E11"/>
    <w:rsid w:val="0073087C"/>
    <w:rsid w:val="00730BD2"/>
    <w:rsid w:val="00730C66"/>
    <w:rsid w:val="00730CAE"/>
    <w:rsid w:val="00730CF8"/>
    <w:rsid w:val="00730CFD"/>
    <w:rsid w:val="00730FAC"/>
    <w:rsid w:val="0073191A"/>
    <w:rsid w:val="00731BA0"/>
    <w:rsid w:val="00731E98"/>
    <w:rsid w:val="007320CB"/>
    <w:rsid w:val="007325BE"/>
    <w:rsid w:val="007325D5"/>
    <w:rsid w:val="007329BE"/>
    <w:rsid w:val="00732E3D"/>
    <w:rsid w:val="00732FA5"/>
    <w:rsid w:val="007333F9"/>
    <w:rsid w:val="00733A01"/>
    <w:rsid w:val="00733A51"/>
    <w:rsid w:val="007340ED"/>
    <w:rsid w:val="00734441"/>
    <w:rsid w:val="00734791"/>
    <w:rsid w:val="0073499A"/>
    <w:rsid w:val="007354B6"/>
    <w:rsid w:val="007355BA"/>
    <w:rsid w:val="00735600"/>
    <w:rsid w:val="00735A07"/>
    <w:rsid w:val="00735D0C"/>
    <w:rsid w:val="007366C5"/>
    <w:rsid w:val="00736E91"/>
    <w:rsid w:val="007371AC"/>
    <w:rsid w:val="007372E3"/>
    <w:rsid w:val="00737679"/>
    <w:rsid w:val="007378BF"/>
    <w:rsid w:val="00737AF5"/>
    <w:rsid w:val="00737C05"/>
    <w:rsid w:val="00737E3C"/>
    <w:rsid w:val="007408EB"/>
    <w:rsid w:val="00740F23"/>
    <w:rsid w:val="007419B1"/>
    <w:rsid w:val="00741A35"/>
    <w:rsid w:val="00741FDF"/>
    <w:rsid w:val="0074206F"/>
    <w:rsid w:val="007421E3"/>
    <w:rsid w:val="007423C3"/>
    <w:rsid w:val="00742A6B"/>
    <w:rsid w:val="00742B9F"/>
    <w:rsid w:val="00742EC8"/>
    <w:rsid w:val="00742FFD"/>
    <w:rsid w:val="00743118"/>
    <w:rsid w:val="00743635"/>
    <w:rsid w:val="00743B0B"/>
    <w:rsid w:val="007447D4"/>
    <w:rsid w:val="0074530A"/>
    <w:rsid w:val="00745A87"/>
    <w:rsid w:val="007469D6"/>
    <w:rsid w:val="00746E35"/>
    <w:rsid w:val="007478D5"/>
    <w:rsid w:val="00747A89"/>
    <w:rsid w:val="00747AE4"/>
    <w:rsid w:val="00747D64"/>
    <w:rsid w:val="00747F2D"/>
    <w:rsid w:val="007501B0"/>
    <w:rsid w:val="0075039D"/>
    <w:rsid w:val="0075083E"/>
    <w:rsid w:val="007508BF"/>
    <w:rsid w:val="00750BCE"/>
    <w:rsid w:val="007513AA"/>
    <w:rsid w:val="00752347"/>
    <w:rsid w:val="00752491"/>
    <w:rsid w:val="00752B15"/>
    <w:rsid w:val="00752B27"/>
    <w:rsid w:val="00752D59"/>
    <w:rsid w:val="00752E6B"/>
    <w:rsid w:val="007530F9"/>
    <w:rsid w:val="007533A9"/>
    <w:rsid w:val="00753453"/>
    <w:rsid w:val="0075361D"/>
    <w:rsid w:val="00753962"/>
    <w:rsid w:val="00753A27"/>
    <w:rsid w:val="00753CEE"/>
    <w:rsid w:val="007540BF"/>
    <w:rsid w:val="00754C6F"/>
    <w:rsid w:val="0075528F"/>
    <w:rsid w:val="007555B4"/>
    <w:rsid w:val="00755BA8"/>
    <w:rsid w:val="00755C9A"/>
    <w:rsid w:val="00755D69"/>
    <w:rsid w:val="0075640E"/>
    <w:rsid w:val="0075722F"/>
    <w:rsid w:val="00757471"/>
    <w:rsid w:val="00757679"/>
    <w:rsid w:val="007577FC"/>
    <w:rsid w:val="00757C98"/>
    <w:rsid w:val="00760018"/>
    <w:rsid w:val="00760124"/>
    <w:rsid w:val="00760DCC"/>
    <w:rsid w:val="00760DE3"/>
    <w:rsid w:val="00760F8D"/>
    <w:rsid w:val="00760FCA"/>
    <w:rsid w:val="00761021"/>
    <w:rsid w:val="0076158C"/>
    <w:rsid w:val="00761719"/>
    <w:rsid w:val="00761E29"/>
    <w:rsid w:val="007620DB"/>
    <w:rsid w:val="00762830"/>
    <w:rsid w:val="00762C51"/>
    <w:rsid w:val="0076320F"/>
    <w:rsid w:val="00763564"/>
    <w:rsid w:val="00763616"/>
    <w:rsid w:val="007637A8"/>
    <w:rsid w:val="00764415"/>
    <w:rsid w:val="00764717"/>
    <w:rsid w:val="007653EB"/>
    <w:rsid w:val="007655C3"/>
    <w:rsid w:val="007656DB"/>
    <w:rsid w:val="00765B58"/>
    <w:rsid w:val="0076617A"/>
    <w:rsid w:val="007664FC"/>
    <w:rsid w:val="00766576"/>
    <w:rsid w:val="00767250"/>
    <w:rsid w:val="00767254"/>
    <w:rsid w:val="0076731C"/>
    <w:rsid w:val="0076755C"/>
    <w:rsid w:val="00767646"/>
    <w:rsid w:val="007679E8"/>
    <w:rsid w:val="00767BE4"/>
    <w:rsid w:val="00767D6D"/>
    <w:rsid w:val="0077005D"/>
    <w:rsid w:val="007709E0"/>
    <w:rsid w:val="00770B2C"/>
    <w:rsid w:val="00770DCB"/>
    <w:rsid w:val="00771052"/>
    <w:rsid w:val="007710CB"/>
    <w:rsid w:val="00771457"/>
    <w:rsid w:val="007716E3"/>
    <w:rsid w:val="00771B3D"/>
    <w:rsid w:val="00771D4D"/>
    <w:rsid w:val="00771DBD"/>
    <w:rsid w:val="00771F0C"/>
    <w:rsid w:val="007724D4"/>
    <w:rsid w:val="00772591"/>
    <w:rsid w:val="007725EE"/>
    <w:rsid w:val="00772785"/>
    <w:rsid w:val="00773313"/>
    <w:rsid w:val="00773929"/>
    <w:rsid w:val="00773C09"/>
    <w:rsid w:val="00773D46"/>
    <w:rsid w:val="007744D0"/>
    <w:rsid w:val="007746B3"/>
    <w:rsid w:val="00774958"/>
    <w:rsid w:val="007749AC"/>
    <w:rsid w:val="00774B47"/>
    <w:rsid w:val="00774FC8"/>
    <w:rsid w:val="00775485"/>
    <w:rsid w:val="007757AA"/>
    <w:rsid w:val="00776BDF"/>
    <w:rsid w:val="00776C08"/>
    <w:rsid w:val="00776D81"/>
    <w:rsid w:val="007772A7"/>
    <w:rsid w:val="007772E1"/>
    <w:rsid w:val="00777346"/>
    <w:rsid w:val="00777683"/>
    <w:rsid w:val="00777BDB"/>
    <w:rsid w:val="00777EF4"/>
    <w:rsid w:val="00780355"/>
    <w:rsid w:val="007807F5"/>
    <w:rsid w:val="00780A61"/>
    <w:rsid w:val="00780B0B"/>
    <w:rsid w:val="00780C8C"/>
    <w:rsid w:val="00781057"/>
    <w:rsid w:val="007811E7"/>
    <w:rsid w:val="007816F2"/>
    <w:rsid w:val="00781B16"/>
    <w:rsid w:val="00781E0E"/>
    <w:rsid w:val="00781E10"/>
    <w:rsid w:val="00781FDA"/>
    <w:rsid w:val="00782829"/>
    <w:rsid w:val="00783532"/>
    <w:rsid w:val="00783F64"/>
    <w:rsid w:val="00783F6D"/>
    <w:rsid w:val="007846B5"/>
    <w:rsid w:val="0078484A"/>
    <w:rsid w:val="00784EE8"/>
    <w:rsid w:val="0078566C"/>
    <w:rsid w:val="00785C16"/>
    <w:rsid w:val="00785CAF"/>
    <w:rsid w:val="00785E6C"/>
    <w:rsid w:val="00785ECE"/>
    <w:rsid w:val="00786657"/>
    <w:rsid w:val="007867B9"/>
    <w:rsid w:val="00786DCD"/>
    <w:rsid w:val="00786F0C"/>
    <w:rsid w:val="0078769F"/>
    <w:rsid w:val="007879BF"/>
    <w:rsid w:val="00787A2A"/>
    <w:rsid w:val="00790420"/>
    <w:rsid w:val="00790468"/>
    <w:rsid w:val="00791008"/>
    <w:rsid w:val="0079145A"/>
    <w:rsid w:val="007916F8"/>
    <w:rsid w:val="007918AC"/>
    <w:rsid w:val="007918B9"/>
    <w:rsid w:val="00791995"/>
    <w:rsid w:val="00791A93"/>
    <w:rsid w:val="00791D7D"/>
    <w:rsid w:val="0079223B"/>
    <w:rsid w:val="007922AC"/>
    <w:rsid w:val="00792382"/>
    <w:rsid w:val="007926D2"/>
    <w:rsid w:val="0079286E"/>
    <w:rsid w:val="00793106"/>
    <w:rsid w:val="0079314F"/>
    <w:rsid w:val="00793186"/>
    <w:rsid w:val="007933FD"/>
    <w:rsid w:val="00793896"/>
    <w:rsid w:val="00793A73"/>
    <w:rsid w:val="00793AC0"/>
    <w:rsid w:val="00794665"/>
    <w:rsid w:val="00794D8D"/>
    <w:rsid w:val="00794D9C"/>
    <w:rsid w:val="00794DC9"/>
    <w:rsid w:val="00794E08"/>
    <w:rsid w:val="007953E2"/>
    <w:rsid w:val="007954DD"/>
    <w:rsid w:val="0079573D"/>
    <w:rsid w:val="00795CB5"/>
    <w:rsid w:val="00795E26"/>
    <w:rsid w:val="007961F4"/>
    <w:rsid w:val="007963B5"/>
    <w:rsid w:val="00796A15"/>
    <w:rsid w:val="00796F16"/>
    <w:rsid w:val="00797111"/>
    <w:rsid w:val="007971D7"/>
    <w:rsid w:val="00797417"/>
    <w:rsid w:val="0079794B"/>
    <w:rsid w:val="007979EA"/>
    <w:rsid w:val="007A00A6"/>
    <w:rsid w:val="007A0155"/>
    <w:rsid w:val="007A0745"/>
    <w:rsid w:val="007A0948"/>
    <w:rsid w:val="007A0B5E"/>
    <w:rsid w:val="007A0E27"/>
    <w:rsid w:val="007A0EA2"/>
    <w:rsid w:val="007A1D15"/>
    <w:rsid w:val="007A1E0F"/>
    <w:rsid w:val="007A1EDC"/>
    <w:rsid w:val="007A2472"/>
    <w:rsid w:val="007A269A"/>
    <w:rsid w:val="007A2E30"/>
    <w:rsid w:val="007A34DE"/>
    <w:rsid w:val="007A3629"/>
    <w:rsid w:val="007A39EF"/>
    <w:rsid w:val="007A3CF9"/>
    <w:rsid w:val="007A4695"/>
    <w:rsid w:val="007A4E14"/>
    <w:rsid w:val="007A5605"/>
    <w:rsid w:val="007A5924"/>
    <w:rsid w:val="007A5AB9"/>
    <w:rsid w:val="007A5AF9"/>
    <w:rsid w:val="007A64E9"/>
    <w:rsid w:val="007A6B60"/>
    <w:rsid w:val="007A780F"/>
    <w:rsid w:val="007A7C48"/>
    <w:rsid w:val="007A7C51"/>
    <w:rsid w:val="007A7E34"/>
    <w:rsid w:val="007B00A7"/>
    <w:rsid w:val="007B05A5"/>
    <w:rsid w:val="007B06EA"/>
    <w:rsid w:val="007B0714"/>
    <w:rsid w:val="007B0953"/>
    <w:rsid w:val="007B0EB7"/>
    <w:rsid w:val="007B1317"/>
    <w:rsid w:val="007B18F7"/>
    <w:rsid w:val="007B1AFB"/>
    <w:rsid w:val="007B1DB9"/>
    <w:rsid w:val="007B1E08"/>
    <w:rsid w:val="007B1ED2"/>
    <w:rsid w:val="007B203C"/>
    <w:rsid w:val="007B213E"/>
    <w:rsid w:val="007B293B"/>
    <w:rsid w:val="007B2D2A"/>
    <w:rsid w:val="007B2D48"/>
    <w:rsid w:val="007B44A8"/>
    <w:rsid w:val="007B44CA"/>
    <w:rsid w:val="007B4B33"/>
    <w:rsid w:val="007B5206"/>
    <w:rsid w:val="007B5223"/>
    <w:rsid w:val="007B5300"/>
    <w:rsid w:val="007B53E7"/>
    <w:rsid w:val="007B5C8D"/>
    <w:rsid w:val="007B663A"/>
    <w:rsid w:val="007B668C"/>
    <w:rsid w:val="007B72C0"/>
    <w:rsid w:val="007B740D"/>
    <w:rsid w:val="007B7830"/>
    <w:rsid w:val="007C052B"/>
    <w:rsid w:val="007C09DD"/>
    <w:rsid w:val="007C1133"/>
    <w:rsid w:val="007C1817"/>
    <w:rsid w:val="007C1E2B"/>
    <w:rsid w:val="007C2099"/>
    <w:rsid w:val="007C20C4"/>
    <w:rsid w:val="007C2765"/>
    <w:rsid w:val="007C29B2"/>
    <w:rsid w:val="007C2E50"/>
    <w:rsid w:val="007C3365"/>
    <w:rsid w:val="007C3717"/>
    <w:rsid w:val="007C39A8"/>
    <w:rsid w:val="007C3EC9"/>
    <w:rsid w:val="007C408B"/>
    <w:rsid w:val="007C4193"/>
    <w:rsid w:val="007C42BB"/>
    <w:rsid w:val="007C43F6"/>
    <w:rsid w:val="007C4A42"/>
    <w:rsid w:val="007C4B39"/>
    <w:rsid w:val="007C4E99"/>
    <w:rsid w:val="007C4FBB"/>
    <w:rsid w:val="007C53C1"/>
    <w:rsid w:val="007C5CF6"/>
    <w:rsid w:val="007C6849"/>
    <w:rsid w:val="007C7335"/>
    <w:rsid w:val="007C7494"/>
    <w:rsid w:val="007C7D0E"/>
    <w:rsid w:val="007C7F05"/>
    <w:rsid w:val="007D0188"/>
    <w:rsid w:val="007D01A6"/>
    <w:rsid w:val="007D0B02"/>
    <w:rsid w:val="007D0BAE"/>
    <w:rsid w:val="007D11E0"/>
    <w:rsid w:val="007D1473"/>
    <w:rsid w:val="007D1AC1"/>
    <w:rsid w:val="007D2279"/>
    <w:rsid w:val="007D2387"/>
    <w:rsid w:val="007D2838"/>
    <w:rsid w:val="007D2E74"/>
    <w:rsid w:val="007D2F00"/>
    <w:rsid w:val="007D3190"/>
    <w:rsid w:val="007D36D3"/>
    <w:rsid w:val="007D36EC"/>
    <w:rsid w:val="007D3810"/>
    <w:rsid w:val="007D38FF"/>
    <w:rsid w:val="007D3B37"/>
    <w:rsid w:val="007D3B4D"/>
    <w:rsid w:val="007D4570"/>
    <w:rsid w:val="007D48C8"/>
    <w:rsid w:val="007D4F94"/>
    <w:rsid w:val="007D54A0"/>
    <w:rsid w:val="007D5556"/>
    <w:rsid w:val="007D5639"/>
    <w:rsid w:val="007D57FF"/>
    <w:rsid w:val="007D60C4"/>
    <w:rsid w:val="007D6AB8"/>
    <w:rsid w:val="007D6CC1"/>
    <w:rsid w:val="007D731E"/>
    <w:rsid w:val="007D79E6"/>
    <w:rsid w:val="007D7D70"/>
    <w:rsid w:val="007D7DFE"/>
    <w:rsid w:val="007E0738"/>
    <w:rsid w:val="007E0A77"/>
    <w:rsid w:val="007E0BBA"/>
    <w:rsid w:val="007E0C5D"/>
    <w:rsid w:val="007E0E02"/>
    <w:rsid w:val="007E0F5F"/>
    <w:rsid w:val="007E1029"/>
    <w:rsid w:val="007E110F"/>
    <w:rsid w:val="007E1324"/>
    <w:rsid w:val="007E1383"/>
    <w:rsid w:val="007E1784"/>
    <w:rsid w:val="007E1B93"/>
    <w:rsid w:val="007E2B3D"/>
    <w:rsid w:val="007E2C58"/>
    <w:rsid w:val="007E2EC2"/>
    <w:rsid w:val="007E2F90"/>
    <w:rsid w:val="007E31F7"/>
    <w:rsid w:val="007E3351"/>
    <w:rsid w:val="007E34D6"/>
    <w:rsid w:val="007E389F"/>
    <w:rsid w:val="007E3EBB"/>
    <w:rsid w:val="007E4090"/>
    <w:rsid w:val="007E40FE"/>
    <w:rsid w:val="007E4399"/>
    <w:rsid w:val="007E43C0"/>
    <w:rsid w:val="007E468E"/>
    <w:rsid w:val="007E47DF"/>
    <w:rsid w:val="007E48EF"/>
    <w:rsid w:val="007E4980"/>
    <w:rsid w:val="007E49DF"/>
    <w:rsid w:val="007E4F5C"/>
    <w:rsid w:val="007E5B88"/>
    <w:rsid w:val="007E604E"/>
    <w:rsid w:val="007E6663"/>
    <w:rsid w:val="007E6C14"/>
    <w:rsid w:val="007E6D67"/>
    <w:rsid w:val="007E7053"/>
    <w:rsid w:val="007E75C7"/>
    <w:rsid w:val="007E75F4"/>
    <w:rsid w:val="007E7C73"/>
    <w:rsid w:val="007E7DA0"/>
    <w:rsid w:val="007E7FA5"/>
    <w:rsid w:val="007F0D0B"/>
    <w:rsid w:val="007F0EED"/>
    <w:rsid w:val="007F12E1"/>
    <w:rsid w:val="007F1ED1"/>
    <w:rsid w:val="007F1F7C"/>
    <w:rsid w:val="007F22B4"/>
    <w:rsid w:val="007F24A1"/>
    <w:rsid w:val="007F294B"/>
    <w:rsid w:val="007F2C5F"/>
    <w:rsid w:val="007F2CBE"/>
    <w:rsid w:val="007F2D45"/>
    <w:rsid w:val="007F317B"/>
    <w:rsid w:val="007F3203"/>
    <w:rsid w:val="007F3302"/>
    <w:rsid w:val="007F3401"/>
    <w:rsid w:val="007F3489"/>
    <w:rsid w:val="007F34D5"/>
    <w:rsid w:val="007F35ED"/>
    <w:rsid w:val="007F38F8"/>
    <w:rsid w:val="007F3B61"/>
    <w:rsid w:val="007F401D"/>
    <w:rsid w:val="007F42E7"/>
    <w:rsid w:val="007F4C1A"/>
    <w:rsid w:val="007F4E57"/>
    <w:rsid w:val="007F544B"/>
    <w:rsid w:val="007F586E"/>
    <w:rsid w:val="007F6498"/>
    <w:rsid w:val="007F64EE"/>
    <w:rsid w:val="007F6AD9"/>
    <w:rsid w:val="007F6C13"/>
    <w:rsid w:val="007F7716"/>
    <w:rsid w:val="007F79D4"/>
    <w:rsid w:val="007F79D5"/>
    <w:rsid w:val="007F7C01"/>
    <w:rsid w:val="007F7E52"/>
    <w:rsid w:val="008001B5"/>
    <w:rsid w:val="008005F5"/>
    <w:rsid w:val="008007A8"/>
    <w:rsid w:val="0080099D"/>
    <w:rsid w:val="00800EDD"/>
    <w:rsid w:val="00801338"/>
    <w:rsid w:val="008014AB"/>
    <w:rsid w:val="00801546"/>
    <w:rsid w:val="0080155D"/>
    <w:rsid w:val="008015DD"/>
    <w:rsid w:val="008020D0"/>
    <w:rsid w:val="00802399"/>
    <w:rsid w:val="0080240A"/>
    <w:rsid w:val="008025AC"/>
    <w:rsid w:val="00802BAE"/>
    <w:rsid w:val="00802BF1"/>
    <w:rsid w:val="00802FAC"/>
    <w:rsid w:val="00803053"/>
    <w:rsid w:val="00803512"/>
    <w:rsid w:val="00803CF1"/>
    <w:rsid w:val="00803E9A"/>
    <w:rsid w:val="0080411A"/>
    <w:rsid w:val="008042D9"/>
    <w:rsid w:val="0080511F"/>
    <w:rsid w:val="008052CF"/>
    <w:rsid w:val="008057E2"/>
    <w:rsid w:val="008059C8"/>
    <w:rsid w:val="00805C7B"/>
    <w:rsid w:val="00805D49"/>
    <w:rsid w:val="00805E1D"/>
    <w:rsid w:val="00806860"/>
    <w:rsid w:val="00806ADD"/>
    <w:rsid w:val="00806BB5"/>
    <w:rsid w:val="00806D7A"/>
    <w:rsid w:val="00806DE2"/>
    <w:rsid w:val="00807214"/>
    <w:rsid w:val="00807CD4"/>
    <w:rsid w:val="00810348"/>
    <w:rsid w:val="008103F3"/>
    <w:rsid w:val="0081073E"/>
    <w:rsid w:val="0081083D"/>
    <w:rsid w:val="00810960"/>
    <w:rsid w:val="00810B43"/>
    <w:rsid w:val="00810B56"/>
    <w:rsid w:val="00810DD1"/>
    <w:rsid w:val="00811470"/>
    <w:rsid w:val="0081172E"/>
    <w:rsid w:val="00811D7F"/>
    <w:rsid w:val="0081200C"/>
    <w:rsid w:val="008123C2"/>
    <w:rsid w:val="0081257F"/>
    <w:rsid w:val="00812621"/>
    <w:rsid w:val="00812D4F"/>
    <w:rsid w:val="00813137"/>
    <w:rsid w:val="0081343B"/>
    <w:rsid w:val="00813586"/>
    <w:rsid w:val="008136F6"/>
    <w:rsid w:val="008138AE"/>
    <w:rsid w:val="008142C0"/>
    <w:rsid w:val="00814573"/>
    <w:rsid w:val="008147A3"/>
    <w:rsid w:val="008148EA"/>
    <w:rsid w:val="008149D6"/>
    <w:rsid w:val="00814CEE"/>
    <w:rsid w:val="00814E4C"/>
    <w:rsid w:val="00814FC0"/>
    <w:rsid w:val="00815093"/>
    <w:rsid w:val="00815167"/>
    <w:rsid w:val="00815309"/>
    <w:rsid w:val="008154C7"/>
    <w:rsid w:val="00815649"/>
    <w:rsid w:val="008158FB"/>
    <w:rsid w:val="008162DA"/>
    <w:rsid w:val="00816418"/>
    <w:rsid w:val="008165A3"/>
    <w:rsid w:val="00816F75"/>
    <w:rsid w:val="008178F3"/>
    <w:rsid w:val="00817B43"/>
    <w:rsid w:val="00817C73"/>
    <w:rsid w:val="00817E05"/>
    <w:rsid w:val="008210C4"/>
    <w:rsid w:val="008211D9"/>
    <w:rsid w:val="00821355"/>
    <w:rsid w:val="008217B8"/>
    <w:rsid w:val="008218CF"/>
    <w:rsid w:val="008219E4"/>
    <w:rsid w:val="00821B3B"/>
    <w:rsid w:val="00822562"/>
    <w:rsid w:val="008225AC"/>
    <w:rsid w:val="00822714"/>
    <w:rsid w:val="00823005"/>
    <w:rsid w:val="00823318"/>
    <w:rsid w:val="00823436"/>
    <w:rsid w:val="008234AD"/>
    <w:rsid w:val="008236FB"/>
    <w:rsid w:val="0082395E"/>
    <w:rsid w:val="008239B1"/>
    <w:rsid w:val="00823C3D"/>
    <w:rsid w:val="00823D97"/>
    <w:rsid w:val="00823E96"/>
    <w:rsid w:val="0082417E"/>
    <w:rsid w:val="008242E7"/>
    <w:rsid w:val="008243C8"/>
    <w:rsid w:val="008243E9"/>
    <w:rsid w:val="008246DD"/>
    <w:rsid w:val="008247E6"/>
    <w:rsid w:val="00824904"/>
    <w:rsid w:val="00824A8F"/>
    <w:rsid w:val="00825483"/>
    <w:rsid w:val="0082559A"/>
    <w:rsid w:val="008255FB"/>
    <w:rsid w:val="00825603"/>
    <w:rsid w:val="008257AB"/>
    <w:rsid w:val="00825975"/>
    <w:rsid w:val="00825CC5"/>
    <w:rsid w:val="00825DF8"/>
    <w:rsid w:val="00825E93"/>
    <w:rsid w:val="00826172"/>
    <w:rsid w:val="00826185"/>
    <w:rsid w:val="00826599"/>
    <w:rsid w:val="00826C33"/>
    <w:rsid w:val="00826C8F"/>
    <w:rsid w:val="00827173"/>
    <w:rsid w:val="0082744D"/>
    <w:rsid w:val="0082760C"/>
    <w:rsid w:val="0082770C"/>
    <w:rsid w:val="0082771D"/>
    <w:rsid w:val="0083027F"/>
    <w:rsid w:val="00830927"/>
    <w:rsid w:val="00830C23"/>
    <w:rsid w:val="00830E6B"/>
    <w:rsid w:val="00831021"/>
    <w:rsid w:val="008314D0"/>
    <w:rsid w:val="00831D65"/>
    <w:rsid w:val="00831ECF"/>
    <w:rsid w:val="008323FB"/>
    <w:rsid w:val="00832889"/>
    <w:rsid w:val="00832CC0"/>
    <w:rsid w:val="00832EB5"/>
    <w:rsid w:val="00832F4E"/>
    <w:rsid w:val="00832FB0"/>
    <w:rsid w:val="00833F5D"/>
    <w:rsid w:val="00833F97"/>
    <w:rsid w:val="00834270"/>
    <w:rsid w:val="008349BB"/>
    <w:rsid w:val="00834C41"/>
    <w:rsid w:val="00834D51"/>
    <w:rsid w:val="0083506F"/>
    <w:rsid w:val="0083535F"/>
    <w:rsid w:val="008358FA"/>
    <w:rsid w:val="00835991"/>
    <w:rsid w:val="00835C5B"/>
    <w:rsid w:val="00835FCE"/>
    <w:rsid w:val="00836042"/>
    <w:rsid w:val="00836141"/>
    <w:rsid w:val="008361E2"/>
    <w:rsid w:val="008364E8"/>
    <w:rsid w:val="0083660F"/>
    <w:rsid w:val="00836712"/>
    <w:rsid w:val="0083690F"/>
    <w:rsid w:val="00836E1A"/>
    <w:rsid w:val="00837822"/>
    <w:rsid w:val="00837FE6"/>
    <w:rsid w:val="008400FA"/>
    <w:rsid w:val="00840648"/>
    <w:rsid w:val="008406F4"/>
    <w:rsid w:val="00840BF5"/>
    <w:rsid w:val="0084160C"/>
    <w:rsid w:val="00841680"/>
    <w:rsid w:val="00841BD0"/>
    <w:rsid w:val="00842874"/>
    <w:rsid w:val="00842AD0"/>
    <w:rsid w:val="00843D8E"/>
    <w:rsid w:val="0084445C"/>
    <w:rsid w:val="0084461C"/>
    <w:rsid w:val="008449B9"/>
    <w:rsid w:val="008449BC"/>
    <w:rsid w:val="0084510F"/>
    <w:rsid w:val="00845234"/>
    <w:rsid w:val="008466B5"/>
    <w:rsid w:val="00846A13"/>
    <w:rsid w:val="00846A23"/>
    <w:rsid w:val="00847191"/>
    <w:rsid w:val="008471FD"/>
    <w:rsid w:val="00847CC4"/>
    <w:rsid w:val="00850103"/>
    <w:rsid w:val="00850157"/>
    <w:rsid w:val="0085041E"/>
    <w:rsid w:val="00850489"/>
    <w:rsid w:val="008505AD"/>
    <w:rsid w:val="00850ED6"/>
    <w:rsid w:val="0085121A"/>
    <w:rsid w:val="00851425"/>
    <w:rsid w:val="00851D43"/>
    <w:rsid w:val="00851FD6"/>
    <w:rsid w:val="008522C9"/>
    <w:rsid w:val="00852518"/>
    <w:rsid w:val="0085259E"/>
    <w:rsid w:val="008529CF"/>
    <w:rsid w:val="00852AC1"/>
    <w:rsid w:val="00852B50"/>
    <w:rsid w:val="00852D11"/>
    <w:rsid w:val="00853413"/>
    <w:rsid w:val="00853454"/>
    <w:rsid w:val="0085369F"/>
    <w:rsid w:val="00853800"/>
    <w:rsid w:val="008548EB"/>
    <w:rsid w:val="00854A39"/>
    <w:rsid w:val="00854EF4"/>
    <w:rsid w:val="00854F6F"/>
    <w:rsid w:val="008553BD"/>
    <w:rsid w:val="008558F3"/>
    <w:rsid w:val="00855C38"/>
    <w:rsid w:val="00856538"/>
    <w:rsid w:val="00856608"/>
    <w:rsid w:val="00856843"/>
    <w:rsid w:val="008568EC"/>
    <w:rsid w:val="00856932"/>
    <w:rsid w:val="00857134"/>
    <w:rsid w:val="00857141"/>
    <w:rsid w:val="0085742E"/>
    <w:rsid w:val="00857E8B"/>
    <w:rsid w:val="008604AC"/>
    <w:rsid w:val="008607F5"/>
    <w:rsid w:val="008609C1"/>
    <w:rsid w:val="008617BE"/>
    <w:rsid w:val="00861B4E"/>
    <w:rsid w:val="0086254F"/>
    <w:rsid w:val="00862C86"/>
    <w:rsid w:val="00862E38"/>
    <w:rsid w:val="00862F34"/>
    <w:rsid w:val="00863246"/>
    <w:rsid w:val="00863432"/>
    <w:rsid w:val="00863694"/>
    <w:rsid w:val="008642A9"/>
    <w:rsid w:val="008642E1"/>
    <w:rsid w:val="008648BE"/>
    <w:rsid w:val="00865271"/>
    <w:rsid w:val="00865413"/>
    <w:rsid w:val="008657EE"/>
    <w:rsid w:val="008658FE"/>
    <w:rsid w:val="00865B11"/>
    <w:rsid w:val="00866037"/>
    <w:rsid w:val="00866419"/>
    <w:rsid w:val="00866A2F"/>
    <w:rsid w:val="00866AAF"/>
    <w:rsid w:val="00866BAA"/>
    <w:rsid w:val="008674FF"/>
    <w:rsid w:val="00867555"/>
    <w:rsid w:val="0087000E"/>
    <w:rsid w:val="008701F5"/>
    <w:rsid w:val="008706EA"/>
    <w:rsid w:val="00870C70"/>
    <w:rsid w:val="00870E6A"/>
    <w:rsid w:val="008714EE"/>
    <w:rsid w:val="00871591"/>
    <w:rsid w:val="008718CC"/>
    <w:rsid w:val="00871BC3"/>
    <w:rsid w:val="008722D1"/>
    <w:rsid w:val="008724DE"/>
    <w:rsid w:val="008729F7"/>
    <w:rsid w:val="008733DC"/>
    <w:rsid w:val="0087364F"/>
    <w:rsid w:val="00873ABE"/>
    <w:rsid w:val="00874BA5"/>
    <w:rsid w:val="008756DD"/>
    <w:rsid w:val="00875879"/>
    <w:rsid w:val="008758D9"/>
    <w:rsid w:val="00875A01"/>
    <w:rsid w:val="00875B33"/>
    <w:rsid w:val="00876257"/>
    <w:rsid w:val="00876268"/>
    <w:rsid w:val="008767C3"/>
    <w:rsid w:val="008767CA"/>
    <w:rsid w:val="00876DDD"/>
    <w:rsid w:val="00876F24"/>
    <w:rsid w:val="008770BF"/>
    <w:rsid w:val="00877272"/>
    <w:rsid w:val="00877645"/>
    <w:rsid w:val="0087788A"/>
    <w:rsid w:val="00877E29"/>
    <w:rsid w:val="00880C50"/>
    <w:rsid w:val="00880F28"/>
    <w:rsid w:val="00881035"/>
    <w:rsid w:val="0088125E"/>
    <w:rsid w:val="008812CA"/>
    <w:rsid w:val="008812FF"/>
    <w:rsid w:val="008814FF"/>
    <w:rsid w:val="00881651"/>
    <w:rsid w:val="00881957"/>
    <w:rsid w:val="00881A0D"/>
    <w:rsid w:val="00881CFF"/>
    <w:rsid w:val="00882645"/>
    <w:rsid w:val="00882A99"/>
    <w:rsid w:val="00882B0A"/>
    <w:rsid w:val="0088336B"/>
    <w:rsid w:val="0088366F"/>
    <w:rsid w:val="00883B7A"/>
    <w:rsid w:val="00883CC6"/>
    <w:rsid w:val="00884455"/>
    <w:rsid w:val="00884498"/>
    <w:rsid w:val="008845BA"/>
    <w:rsid w:val="008846FC"/>
    <w:rsid w:val="00884EE5"/>
    <w:rsid w:val="00884F85"/>
    <w:rsid w:val="00885430"/>
    <w:rsid w:val="0088556C"/>
    <w:rsid w:val="0088625D"/>
    <w:rsid w:val="008862FC"/>
    <w:rsid w:val="008865D2"/>
    <w:rsid w:val="00886E9A"/>
    <w:rsid w:val="008871E3"/>
    <w:rsid w:val="00887238"/>
    <w:rsid w:val="008872AD"/>
    <w:rsid w:val="00887749"/>
    <w:rsid w:val="00887761"/>
    <w:rsid w:val="00887B4C"/>
    <w:rsid w:val="00890155"/>
    <w:rsid w:val="0089033E"/>
    <w:rsid w:val="00890B23"/>
    <w:rsid w:val="00890E72"/>
    <w:rsid w:val="008923F8"/>
    <w:rsid w:val="0089247B"/>
    <w:rsid w:val="00892755"/>
    <w:rsid w:val="00892761"/>
    <w:rsid w:val="00892959"/>
    <w:rsid w:val="00892D7B"/>
    <w:rsid w:val="00892D92"/>
    <w:rsid w:val="00893D7F"/>
    <w:rsid w:val="008942DC"/>
    <w:rsid w:val="00894536"/>
    <w:rsid w:val="00894948"/>
    <w:rsid w:val="00894C39"/>
    <w:rsid w:val="00894E9A"/>
    <w:rsid w:val="008952D1"/>
    <w:rsid w:val="008957D4"/>
    <w:rsid w:val="00896866"/>
    <w:rsid w:val="008969BC"/>
    <w:rsid w:val="00896E17"/>
    <w:rsid w:val="00896FB4"/>
    <w:rsid w:val="00897294"/>
    <w:rsid w:val="0089731F"/>
    <w:rsid w:val="0089749F"/>
    <w:rsid w:val="00897B73"/>
    <w:rsid w:val="00897B92"/>
    <w:rsid w:val="00897C0C"/>
    <w:rsid w:val="00897CF8"/>
    <w:rsid w:val="008A0967"/>
    <w:rsid w:val="008A0E94"/>
    <w:rsid w:val="008A1455"/>
    <w:rsid w:val="008A1A41"/>
    <w:rsid w:val="008A1A93"/>
    <w:rsid w:val="008A1F59"/>
    <w:rsid w:val="008A1FC3"/>
    <w:rsid w:val="008A2264"/>
    <w:rsid w:val="008A2283"/>
    <w:rsid w:val="008A22AB"/>
    <w:rsid w:val="008A2502"/>
    <w:rsid w:val="008A259A"/>
    <w:rsid w:val="008A26B6"/>
    <w:rsid w:val="008A2786"/>
    <w:rsid w:val="008A284C"/>
    <w:rsid w:val="008A2AFA"/>
    <w:rsid w:val="008A31C0"/>
    <w:rsid w:val="008A33F6"/>
    <w:rsid w:val="008A378A"/>
    <w:rsid w:val="008A3BC7"/>
    <w:rsid w:val="008A3C71"/>
    <w:rsid w:val="008A3D57"/>
    <w:rsid w:val="008A43B2"/>
    <w:rsid w:val="008A449E"/>
    <w:rsid w:val="008A4531"/>
    <w:rsid w:val="008A4979"/>
    <w:rsid w:val="008A52BE"/>
    <w:rsid w:val="008A536C"/>
    <w:rsid w:val="008A545E"/>
    <w:rsid w:val="008A570B"/>
    <w:rsid w:val="008A57B6"/>
    <w:rsid w:val="008A62E9"/>
    <w:rsid w:val="008A652A"/>
    <w:rsid w:val="008A6C62"/>
    <w:rsid w:val="008A6DC9"/>
    <w:rsid w:val="008A715F"/>
    <w:rsid w:val="008A7305"/>
    <w:rsid w:val="008A7508"/>
    <w:rsid w:val="008A75D0"/>
    <w:rsid w:val="008A7B84"/>
    <w:rsid w:val="008A7BAE"/>
    <w:rsid w:val="008B057D"/>
    <w:rsid w:val="008B059E"/>
    <w:rsid w:val="008B0990"/>
    <w:rsid w:val="008B0BB2"/>
    <w:rsid w:val="008B0D02"/>
    <w:rsid w:val="008B0FFB"/>
    <w:rsid w:val="008B2041"/>
    <w:rsid w:val="008B20C2"/>
    <w:rsid w:val="008B21D1"/>
    <w:rsid w:val="008B23BC"/>
    <w:rsid w:val="008B2BAA"/>
    <w:rsid w:val="008B301F"/>
    <w:rsid w:val="008B347B"/>
    <w:rsid w:val="008B3850"/>
    <w:rsid w:val="008B3899"/>
    <w:rsid w:val="008B3A46"/>
    <w:rsid w:val="008B3AAF"/>
    <w:rsid w:val="008B3F1A"/>
    <w:rsid w:val="008B407F"/>
    <w:rsid w:val="008B410C"/>
    <w:rsid w:val="008B41CD"/>
    <w:rsid w:val="008B4568"/>
    <w:rsid w:val="008B49B4"/>
    <w:rsid w:val="008B4EB3"/>
    <w:rsid w:val="008B4EEE"/>
    <w:rsid w:val="008B4F95"/>
    <w:rsid w:val="008B5323"/>
    <w:rsid w:val="008B58A4"/>
    <w:rsid w:val="008B58C6"/>
    <w:rsid w:val="008B5942"/>
    <w:rsid w:val="008B670D"/>
    <w:rsid w:val="008B6A5C"/>
    <w:rsid w:val="008B6B91"/>
    <w:rsid w:val="008B7112"/>
    <w:rsid w:val="008B77EE"/>
    <w:rsid w:val="008B7945"/>
    <w:rsid w:val="008B7A7F"/>
    <w:rsid w:val="008C09E6"/>
    <w:rsid w:val="008C0A38"/>
    <w:rsid w:val="008C1124"/>
    <w:rsid w:val="008C1D01"/>
    <w:rsid w:val="008C2043"/>
    <w:rsid w:val="008C2395"/>
    <w:rsid w:val="008C2463"/>
    <w:rsid w:val="008C2496"/>
    <w:rsid w:val="008C2ACE"/>
    <w:rsid w:val="008C2AD0"/>
    <w:rsid w:val="008C2C65"/>
    <w:rsid w:val="008C3422"/>
    <w:rsid w:val="008C3730"/>
    <w:rsid w:val="008C38BD"/>
    <w:rsid w:val="008C39AF"/>
    <w:rsid w:val="008C4217"/>
    <w:rsid w:val="008C43DB"/>
    <w:rsid w:val="008C45B9"/>
    <w:rsid w:val="008C45E3"/>
    <w:rsid w:val="008C4A6F"/>
    <w:rsid w:val="008C4C38"/>
    <w:rsid w:val="008C5004"/>
    <w:rsid w:val="008C545C"/>
    <w:rsid w:val="008C59E8"/>
    <w:rsid w:val="008C5B81"/>
    <w:rsid w:val="008C5CD7"/>
    <w:rsid w:val="008C62B5"/>
    <w:rsid w:val="008C666E"/>
    <w:rsid w:val="008C6756"/>
    <w:rsid w:val="008C6774"/>
    <w:rsid w:val="008C7229"/>
    <w:rsid w:val="008C73CC"/>
    <w:rsid w:val="008C79DC"/>
    <w:rsid w:val="008C7A49"/>
    <w:rsid w:val="008D09DE"/>
    <w:rsid w:val="008D0F15"/>
    <w:rsid w:val="008D0F1E"/>
    <w:rsid w:val="008D0F4E"/>
    <w:rsid w:val="008D134D"/>
    <w:rsid w:val="008D1A7D"/>
    <w:rsid w:val="008D1F7B"/>
    <w:rsid w:val="008D2017"/>
    <w:rsid w:val="008D2030"/>
    <w:rsid w:val="008D22CD"/>
    <w:rsid w:val="008D26B2"/>
    <w:rsid w:val="008D274C"/>
    <w:rsid w:val="008D2862"/>
    <w:rsid w:val="008D29B3"/>
    <w:rsid w:val="008D29B5"/>
    <w:rsid w:val="008D2C5B"/>
    <w:rsid w:val="008D2EAB"/>
    <w:rsid w:val="008D2FFC"/>
    <w:rsid w:val="008D30CB"/>
    <w:rsid w:val="008D339B"/>
    <w:rsid w:val="008D385C"/>
    <w:rsid w:val="008D38D5"/>
    <w:rsid w:val="008D396B"/>
    <w:rsid w:val="008D3B7F"/>
    <w:rsid w:val="008D4384"/>
    <w:rsid w:val="008D4DA4"/>
    <w:rsid w:val="008D52B7"/>
    <w:rsid w:val="008D5433"/>
    <w:rsid w:val="008D5567"/>
    <w:rsid w:val="008D5645"/>
    <w:rsid w:val="008D5A17"/>
    <w:rsid w:val="008D6170"/>
    <w:rsid w:val="008D62D2"/>
    <w:rsid w:val="008D639D"/>
    <w:rsid w:val="008D63D3"/>
    <w:rsid w:val="008D6663"/>
    <w:rsid w:val="008D68FA"/>
    <w:rsid w:val="008D6EB7"/>
    <w:rsid w:val="008D6EBC"/>
    <w:rsid w:val="008D6EF9"/>
    <w:rsid w:val="008D700B"/>
    <w:rsid w:val="008D7021"/>
    <w:rsid w:val="008D768A"/>
    <w:rsid w:val="008D76D8"/>
    <w:rsid w:val="008D7ADF"/>
    <w:rsid w:val="008D7B98"/>
    <w:rsid w:val="008E01F0"/>
    <w:rsid w:val="008E080A"/>
    <w:rsid w:val="008E0E3A"/>
    <w:rsid w:val="008E0F10"/>
    <w:rsid w:val="008E1C82"/>
    <w:rsid w:val="008E1E70"/>
    <w:rsid w:val="008E1F6A"/>
    <w:rsid w:val="008E2155"/>
    <w:rsid w:val="008E24D1"/>
    <w:rsid w:val="008E2AE0"/>
    <w:rsid w:val="008E2C04"/>
    <w:rsid w:val="008E328C"/>
    <w:rsid w:val="008E32B1"/>
    <w:rsid w:val="008E38FB"/>
    <w:rsid w:val="008E3C92"/>
    <w:rsid w:val="008E3D60"/>
    <w:rsid w:val="008E3E39"/>
    <w:rsid w:val="008E3F4C"/>
    <w:rsid w:val="008E4276"/>
    <w:rsid w:val="008E4483"/>
    <w:rsid w:val="008E462D"/>
    <w:rsid w:val="008E4777"/>
    <w:rsid w:val="008E4D1F"/>
    <w:rsid w:val="008E5F9F"/>
    <w:rsid w:val="008E65E1"/>
    <w:rsid w:val="008E6A27"/>
    <w:rsid w:val="008E6BD1"/>
    <w:rsid w:val="008E78F0"/>
    <w:rsid w:val="008F062E"/>
    <w:rsid w:val="008F0D26"/>
    <w:rsid w:val="008F1A0B"/>
    <w:rsid w:val="008F1AF7"/>
    <w:rsid w:val="008F1CDD"/>
    <w:rsid w:val="008F2080"/>
    <w:rsid w:val="008F2171"/>
    <w:rsid w:val="008F262F"/>
    <w:rsid w:val="008F2895"/>
    <w:rsid w:val="008F28BB"/>
    <w:rsid w:val="008F2CA9"/>
    <w:rsid w:val="008F2CB2"/>
    <w:rsid w:val="008F2DB4"/>
    <w:rsid w:val="008F2E7E"/>
    <w:rsid w:val="008F34CF"/>
    <w:rsid w:val="008F3926"/>
    <w:rsid w:val="008F3AE0"/>
    <w:rsid w:val="008F3E67"/>
    <w:rsid w:val="008F3F18"/>
    <w:rsid w:val="008F452B"/>
    <w:rsid w:val="008F454E"/>
    <w:rsid w:val="008F4581"/>
    <w:rsid w:val="008F4582"/>
    <w:rsid w:val="008F459A"/>
    <w:rsid w:val="008F45DC"/>
    <w:rsid w:val="008F46FF"/>
    <w:rsid w:val="008F4769"/>
    <w:rsid w:val="008F4F14"/>
    <w:rsid w:val="008F64E7"/>
    <w:rsid w:val="008F6549"/>
    <w:rsid w:val="008F68A9"/>
    <w:rsid w:val="008F6B75"/>
    <w:rsid w:val="008F6FA9"/>
    <w:rsid w:val="008F712B"/>
    <w:rsid w:val="008F7572"/>
    <w:rsid w:val="008F7E8E"/>
    <w:rsid w:val="009006C2"/>
    <w:rsid w:val="00900FDF"/>
    <w:rsid w:val="0090165F"/>
    <w:rsid w:val="0090168A"/>
    <w:rsid w:val="00901977"/>
    <w:rsid w:val="009019E4"/>
    <w:rsid w:val="00901B82"/>
    <w:rsid w:val="00902777"/>
    <w:rsid w:val="00902B2D"/>
    <w:rsid w:val="00902C42"/>
    <w:rsid w:val="00902E7C"/>
    <w:rsid w:val="00902F59"/>
    <w:rsid w:val="00903432"/>
    <w:rsid w:val="00903465"/>
    <w:rsid w:val="0090392C"/>
    <w:rsid w:val="00903A32"/>
    <w:rsid w:val="00904ADA"/>
    <w:rsid w:val="00904EDC"/>
    <w:rsid w:val="009050F2"/>
    <w:rsid w:val="009053B2"/>
    <w:rsid w:val="00905B5B"/>
    <w:rsid w:val="00906066"/>
    <w:rsid w:val="00906115"/>
    <w:rsid w:val="009062F0"/>
    <w:rsid w:val="00906525"/>
    <w:rsid w:val="00906543"/>
    <w:rsid w:val="00906D93"/>
    <w:rsid w:val="00906DBB"/>
    <w:rsid w:val="0090746F"/>
    <w:rsid w:val="009075BB"/>
    <w:rsid w:val="00907625"/>
    <w:rsid w:val="0090782E"/>
    <w:rsid w:val="00907E7A"/>
    <w:rsid w:val="00910118"/>
    <w:rsid w:val="009107F9"/>
    <w:rsid w:val="00910875"/>
    <w:rsid w:val="00910EE0"/>
    <w:rsid w:val="00911169"/>
    <w:rsid w:val="0091117D"/>
    <w:rsid w:val="00911259"/>
    <w:rsid w:val="009115FE"/>
    <w:rsid w:val="009119F0"/>
    <w:rsid w:val="00911A23"/>
    <w:rsid w:val="00911D7D"/>
    <w:rsid w:val="00912410"/>
    <w:rsid w:val="00912B09"/>
    <w:rsid w:val="009130F6"/>
    <w:rsid w:val="00913169"/>
    <w:rsid w:val="009131D7"/>
    <w:rsid w:val="00913573"/>
    <w:rsid w:val="00913AAB"/>
    <w:rsid w:val="009145AA"/>
    <w:rsid w:val="00914709"/>
    <w:rsid w:val="00914E1E"/>
    <w:rsid w:val="00914E43"/>
    <w:rsid w:val="00915324"/>
    <w:rsid w:val="00916255"/>
    <w:rsid w:val="00916387"/>
    <w:rsid w:val="00916585"/>
    <w:rsid w:val="009170C5"/>
    <w:rsid w:val="0091759D"/>
    <w:rsid w:val="0091791D"/>
    <w:rsid w:val="00917B1D"/>
    <w:rsid w:val="00917C53"/>
    <w:rsid w:val="00917E8B"/>
    <w:rsid w:val="0092004B"/>
    <w:rsid w:val="00920131"/>
    <w:rsid w:val="00921133"/>
    <w:rsid w:val="00921355"/>
    <w:rsid w:val="00921E5C"/>
    <w:rsid w:val="0092249E"/>
    <w:rsid w:val="00922596"/>
    <w:rsid w:val="009228ED"/>
    <w:rsid w:val="00922AA3"/>
    <w:rsid w:val="00922CC9"/>
    <w:rsid w:val="00922DB3"/>
    <w:rsid w:val="0092314F"/>
    <w:rsid w:val="0092415A"/>
    <w:rsid w:val="00924697"/>
    <w:rsid w:val="0092474D"/>
    <w:rsid w:val="009247CA"/>
    <w:rsid w:val="00924A94"/>
    <w:rsid w:val="00924AE6"/>
    <w:rsid w:val="00924C35"/>
    <w:rsid w:val="00924D75"/>
    <w:rsid w:val="00924ECC"/>
    <w:rsid w:val="0092515B"/>
    <w:rsid w:val="00925B64"/>
    <w:rsid w:val="00925BE4"/>
    <w:rsid w:val="00925E83"/>
    <w:rsid w:val="00925EC6"/>
    <w:rsid w:val="009268F9"/>
    <w:rsid w:val="0092785E"/>
    <w:rsid w:val="0092796B"/>
    <w:rsid w:val="00927D54"/>
    <w:rsid w:val="00927EE5"/>
    <w:rsid w:val="00930529"/>
    <w:rsid w:val="00930BDC"/>
    <w:rsid w:val="00931188"/>
    <w:rsid w:val="0093123B"/>
    <w:rsid w:val="00931498"/>
    <w:rsid w:val="00931B68"/>
    <w:rsid w:val="00931C8B"/>
    <w:rsid w:val="009321D1"/>
    <w:rsid w:val="0093255C"/>
    <w:rsid w:val="0093276A"/>
    <w:rsid w:val="009328C2"/>
    <w:rsid w:val="009329FD"/>
    <w:rsid w:val="00933207"/>
    <w:rsid w:val="00933496"/>
    <w:rsid w:val="00933653"/>
    <w:rsid w:val="009336E5"/>
    <w:rsid w:val="00933A0B"/>
    <w:rsid w:val="00933FEF"/>
    <w:rsid w:val="00934117"/>
    <w:rsid w:val="009343A0"/>
    <w:rsid w:val="009343A7"/>
    <w:rsid w:val="009346A4"/>
    <w:rsid w:val="009348AB"/>
    <w:rsid w:val="00934A60"/>
    <w:rsid w:val="00935122"/>
    <w:rsid w:val="00935767"/>
    <w:rsid w:val="0093591E"/>
    <w:rsid w:val="00935C6A"/>
    <w:rsid w:val="00936504"/>
    <w:rsid w:val="0093688A"/>
    <w:rsid w:val="00936B17"/>
    <w:rsid w:val="00936EDA"/>
    <w:rsid w:val="00936F10"/>
    <w:rsid w:val="00936F75"/>
    <w:rsid w:val="009379AD"/>
    <w:rsid w:val="009379CD"/>
    <w:rsid w:val="00937DD8"/>
    <w:rsid w:val="00940059"/>
    <w:rsid w:val="009401B7"/>
    <w:rsid w:val="00940613"/>
    <w:rsid w:val="00940A57"/>
    <w:rsid w:val="00941115"/>
    <w:rsid w:val="009415BA"/>
    <w:rsid w:val="00941694"/>
    <w:rsid w:val="009417B1"/>
    <w:rsid w:val="0094236B"/>
    <w:rsid w:val="009423F2"/>
    <w:rsid w:val="0094299D"/>
    <w:rsid w:val="00942A51"/>
    <w:rsid w:val="00942BF6"/>
    <w:rsid w:val="00942CBE"/>
    <w:rsid w:val="00942D09"/>
    <w:rsid w:val="00942D27"/>
    <w:rsid w:val="009432CF"/>
    <w:rsid w:val="00943492"/>
    <w:rsid w:val="009436CB"/>
    <w:rsid w:val="0094386B"/>
    <w:rsid w:val="00943A0F"/>
    <w:rsid w:val="00943A57"/>
    <w:rsid w:val="00943C49"/>
    <w:rsid w:val="00944083"/>
    <w:rsid w:val="00944420"/>
    <w:rsid w:val="009446A7"/>
    <w:rsid w:val="00944911"/>
    <w:rsid w:val="00944922"/>
    <w:rsid w:val="00944C58"/>
    <w:rsid w:val="00944FB8"/>
    <w:rsid w:val="00945093"/>
    <w:rsid w:val="0094553F"/>
    <w:rsid w:val="009456DC"/>
    <w:rsid w:val="00945ED8"/>
    <w:rsid w:val="00945FB7"/>
    <w:rsid w:val="009460E3"/>
    <w:rsid w:val="009463C2"/>
    <w:rsid w:val="009467FB"/>
    <w:rsid w:val="00946C30"/>
    <w:rsid w:val="00946CE2"/>
    <w:rsid w:val="00947211"/>
    <w:rsid w:val="009473BD"/>
    <w:rsid w:val="00947777"/>
    <w:rsid w:val="00947845"/>
    <w:rsid w:val="00947B89"/>
    <w:rsid w:val="00947FD0"/>
    <w:rsid w:val="009501F6"/>
    <w:rsid w:val="009505B8"/>
    <w:rsid w:val="009505CC"/>
    <w:rsid w:val="00950674"/>
    <w:rsid w:val="00950D16"/>
    <w:rsid w:val="00950D94"/>
    <w:rsid w:val="00950DD8"/>
    <w:rsid w:val="0095156F"/>
    <w:rsid w:val="00951759"/>
    <w:rsid w:val="0095177B"/>
    <w:rsid w:val="00951873"/>
    <w:rsid w:val="009518AB"/>
    <w:rsid w:val="00951B01"/>
    <w:rsid w:val="00951CB1"/>
    <w:rsid w:val="00952479"/>
    <w:rsid w:val="009525B9"/>
    <w:rsid w:val="009527A1"/>
    <w:rsid w:val="00952AFD"/>
    <w:rsid w:val="00952D51"/>
    <w:rsid w:val="00952D9F"/>
    <w:rsid w:val="00952EF0"/>
    <w:rsid w:val="0095307D"/>
    <w:rsid w:val="009532CD"/>
    <w:rsid w:val="009532D3"/>
    <w:rsid w:val="00954393"/>
    <w:rsid w:val="00954469"/>
    <w:rsid w:val="0095498F"/>
    <w:rsid w:val="009561BF"/>
    <w:rsid w:val="0095634A"/>
    <w:rsid w:val="00956405"/>
    <w:rsid w:val="00956E01"/>
    <w:rsid w:val="00957641"/>
    <w:rsid w:val="009576B1"/>
    <w:rsid w:val="00957821"/>
    <w:rsid w:val="00957887"/>
    <w:rsid w:val="0095797C"/>
    <w:rsid w:val="00960D36"/>
    <w:rsid w:val="00960FFA"/>
    <w:rsid w:val="0096126E"/>
    <w:rsid w:val="009616AB"/>
    <w:rsid w:val="009616C2"/>
    <w:rsid w:val="009618F1"/>
    <w:rsid w:val="00961EE2"/>
    <w:rsid w:val="00962548"/>
    <w:rsid w:val="0096267C"/>
    <w:rsid w:val="009628FA"/>
    <w:rsid w:val="00962B26"/>
    <w:rsid w:val="0096342B"/>
    <w:rsid w:val="00963F30"/>
    <w:rsid w:val="00964A94"/>
    <w:rsid w:val="00964CC8"/>
    <w:rsid w:val="00964E3C"/>
    <w:rsid w:val="00965607"/>
    <w:rsid w:val="00965883"/>
    <w:rsid w:val="00965FD3"/>
    <w:rsid w:val="0096656F"/>
    <w:rsid w:val="0096657D"/>
    <w:rsid w:val="009668D6"/>
    <w:rsid w:val="00966B60"/>
    <w:rsid w:val="00966C2F"/>
    <w:rsid w:val="00966DD9"/>
    <w:rsid w:val="00966E6D"/>
    <w:rsid w:val="0096705B"/>
    <w:rsid w:val="00967143"/>
    <w:rsid w:val="00967246"/>
    <w:rsid w:val="009672E9"/>
    <w:rsid w:val="0096742A"/>
    <w:rsid w:val="009675CF"/>
    <w:rsid w:val="009676BC"/>
    <w:rsid w:val="00970019"/>
    <w:rsid w:val="009702BE"/>
    <w:rsid w:val="0097075B"/>
    <w:rsid w:val="00970791"/>
    <w:rsid w:val="009711AE"/>
    <w:rsid w:val="0097123E"/>
    <w:rsid w:val="00971840"/>
    <w:rsid w:val="00971D41"/>
    <w:rsid w:val="009722FB"/>
    <w:rsid w:val="00972960"/>
    <w:rsid w:val="00972DF7"/>
    <w:rsid w:val="00972EE6"/>
    <w:rsid w:val="009734A4"/>
    <w:rsid w:val="009736AF"/>
    <w:rsid w:val="009738AD"/>
    <w:rsid w:val="00973AE7"/>
    <w:rsid w:val="00974445"/>
    <w:rsid w:val="009744DB"/>
    <w:rsid w:val="00974C5B"/>
    <w:rsid w:val="00974DB6"/>
    <w:rsid w:val="00974F8D"/>
    <w:rsid w:val="0097512B"/>
    <w:rsid w:val="009752C5"/>
    <w:rsid w:val="0097556B"/>
    <w:rsid w:val="0097575E"/>
    <w:rsid w:val="0097594A"/>
    <w:rsid w:val="00976469"/>
    <w:rsid w:val="00976BEE"/>
    <w:rsid w:val="00976C92"/>
    <w:rsid w:val="00976FA1"/>
    <w:rsid w:val="009770FB"/>
    <w:rsid w:val="0097717F"/>
    <w:rsid w:val="009774EE"/>
    <w:rsid w:val="009777CD"/>
    <w:rsid w:val="00977BF7"/>
    <w:rsid w:val="00977CD0"/>
    <w:rsid w:val="00977EC2"/>
    <w:rsid w:val="009803A2"/>
    <w:rsid w:val="009804CB"/>
    <w:rsid w:val="00980856"/>
    <w:rsid w:val="009817C3"/>
    <w:rsid w:val="009818F0"/>
    <w:rsid w:val="00981DB7"/>
    <w:rsid w:val="00981E28"/>
    <w:rsid w:val="00981EBA"/>
    <w:rsid w:val="00982404"/>
    <w:rsid w:val="00982865"/>
    <w:rsid w:val="00982AAE"/>
    <w:rsid w:val="00982B84"/>
    <w:rsid w:val="00982F9B"/>
    <w:rsid w:val="009833B2"/>
    <w:rsid w:val="009837FD"/>
    <w:rsid w:val="009839BD"/>
    <w:rsid w:val="00983ECB"/>
    <w:rsid w:val="00984051"/>
    <w:rsid w:val="00984266"/>
    <w:rsid w:val="00984586"/>
    <w:rsid w:val="009845E8"/>
    <w:rsid w:val="00984FA8"/>
    <w:rsid w:val="009850F4"/>
    <w:rsid w:val="00985417"/>
    <w:rsid w:val="00985445"/>
    <w:rsid w:val="00985A68"/>
    <w:rsid w:val="00985B8B"/>
    <w:rsid w:val="00985C1D"/>
    <w:rsid w:val="00986447"/>
    <w:rsid w:val="00986D95"/>
    <w:rsid w:val="00986F2A"/>
    <w:rsid w:val="00987021"/>
    <w:rsid w:val="0098738E"/>
    <w:rsid w:val="0098746A"/>
    <w:rsid w:val="009876BF"/>
    <w:rsid w:val="00987869"/>
    <w:rsid w:val="00987AD7"/>
    <w:rsid w:val="00987CB9"/>
    <w:rsid w:val="00987EA3"/>
    <w:rsid w:val="00987EE1"/>
    <w:rsid w:val="009901B2"/>
    <w:rsid w:val="00990345"/>
    <w:rsid w:val="00990431"/>
    <w:rsid w:val="0099061B"/>
    <w:rsid w:val="00990B81"/>
    <w:rsid w:val="00991232"/>
    <w:rsid w:val="009913FE"/>
    <w:rsid w:val="00991EC8"/>
    <w:rsid w:val="00991F09"/>
    <w:rsid w:val="00992717"/>
    <w:rsid w:val="009927F9"/>
    <w:rsid w:val="00993311"/>
    <w:rsid w:val="00993436"/>
    <w:rsid w:val="00993584"/>
    <w:rsid w:val="009939B4"/>
    <w:rsid w:val="00994243"/>
    <w:rsid w:val="009943E1"/>
    <w:rsid w:val="009944C6"/>
    <w:rsid w:val="009945C8"/>
    <w:rsid w:val="0099498E"/>
    <w:rsid w:val="0099511E"/>
    <w:rsid w:val="0099553A"/>
    <w:rsid w:val="00995DD6"/>
    <w:rsid w:val="00995ED5"/>
    <w:rsid w:val="00995F00"/>
    <w:rsid w:val="0099668D"/>
    <w:rsid w:val="00996752"/>
    <w:rsid w:val="0099679E"/>
    <w:rsid w:val="0099698F"/>
    <w:rsid w:val="00996A20"/>
    <w:rsid w:val="00996D67"/>
    <w:rsid w:val="00996EFC"/>
    <w:rsid w:val="0099711B"/>
    <w:rsid w:val="00997133"/>
    <w:rsid w:val="009971AB"/>
    <w:rsid w:val="00997541"/>
    <w:rsid w:val="00997D6F"/>
    <w:rsid w:val="00997F59"/>
    <w:rsid w:val="009A04D4"/>
    <w:rsid w:val="009A0E7D"/>
    <w:rsid w:val="009A1122"/>
    <w:rsid w:val="009A1151"/>
    <w:rsid w:val="009A1259"/>
    <w:rsid w:val="009A14C5"/>
    <w:rsid w:val="009A156F"/>
    <w:rsid w:val="009A16A8"/>
    <w:rsid w:val="009A17FE"/>
    <w:rsid w:val="009A1DDA"/>
    <w:rsid w:val="009A2069"/>
    <w:rsid w:val="009A26A6"/>
    <w:rsid w:val="009A2AC5"/>
    <w:rsid w:val="009A2DDA"/>
    <w:rsid w:val="009A31C2"/>
    <w:rsid w:val="009A3A32"/>
    <w:rsid w:val="009A3A5A"/>
    <w:rsid w:val="009A3D01"/>
    <w:rsid w:val="009A3E4A"/>
    <w:rsid w:val="009A44BC"/>
    <w:rsid w:val="009A4D5A"/>
    <w:rsid w:val="009A55FD"/>
    <w:rsid w:val="009A5A61"/>
    <w:rsid w:val="009A607E"/>
    <w:rsid w:val="009A60B5"/>
    <w:rsid w:val="009A64C8"/>
    <w:rsid w:val="009A6728"/>
    <w:rsid w:val="009A6B4F"/>
    <w:rsid w:val="009A6F91"/>
    <w:rsid w:val="009A6FA5"/>
    <w:rsid w:val="009A744D"/>
    <w:rsid w:val="009A756A"/>
    <w:rsid w:val="009A7E81"/>
    <w:rsid w:val="009B0424"/>
    <w:rsid w:val="009B05E2"/>
    <w:rsid w:val="009B07B6"/>
    <w:rsid w:val="009B07E0"/>
    <w:rsid w:val="009B09B5"/>
    <w:rsid w:val="009B0CA3"/>
    <w:rsid w:val="009B177D"/>
    <w:rsid w:val="009B1806"/>
    <w:rsid w:val="009B1AC7"/>
    <w:rsid w:val="009B1B01"/>
    <w:rsid w:val="009B1CCE"/>
    <w:rsid w:val="009B2046"/>
    <w:rsid w:val="009B288C"/>
    <w:rsid w:val="009B2B75"/>
    <w:rsid w:val="009B312A"/>
    <w:rsid w:val="009B3282"/>
    <w:rsid w:val="009B37CA"/>
    <w:rsid w:val="009B3858"/>
    <w:rsid w:val="009B462D"/>
    <w:rsid w:val="009B48FF"/>
    <w:rsid w:val="009B4A4A"/>
    <w:rsid w:val="009B4FAD"/>
    <w:rsid w:val="009B502A"/>
    <w:rsid w:val="009B5097"/>
    <w:rsid w:val="009B52E8"/>
    <w:rsid w:val="009B597D"/>
    <w:rsid w:val="009B5C7B"/>
    <w:rsid w:val="009B63DB"/>
    <w:rsid w:val="009B69B5"/>
    <w:rsid w:val="009B6FF0"/>
    <w:rsid w:val="009B7086"/>
    <w:rsid w:val="009B7A50"/>
    <w:rsid w:val="009B7A93"/>
    <w:rsid w:val="009B7CC9"/>
    <w:rsid w:val="009C047B"/>
    <w:rsid w:val="009C04F2"/>
    <w:rsid w:val="009C1506"/>
    <w:rsid w:val="009C16EC"/>
    <w:rsid w:val="009C1744"/>
    <w:rsid w:val="009C180D"/>
    <w:rsid w:val="009C20D5"/>
    <w:rsid w:val="009C2A10"/>
    <w:rsid w:val="009C2FCE"/>
    <w:rsid w:val="009C3685"/>
    <w:rsid w:val="009C36E6"/>
    <w:rsid w:val="009C37CE"/>
    <w:rsid w:val="009C3D75"/>
    <w:rsid w:val="009C44C3"/>
    <w:rsid w:val="009C453E"/>
    <w:rsid w:val="009C48F4"/>
    <w:rsid w:val="009C4C34"/>
    <w:rsid w:val="009C4D81"/>
    <w:rsid w:val="009C524A"/>
    <w:rsid w:val="009C52C3"/>
    <w:rsid w:val="009C551A"/>
    <w:rsid w:val="009C55E3"/>
    <w:rsid w:val="009C5CEE"/>
    <w:rsid w:val="009C5E2F"/>
    <w:rsid w:val="009C5EFB"/>
    <w:rsid w:val="009C6023"/>
    <w:rsid w:val="009C6696"/>
    <w:rsid w:val="009C68EB"/>
    <w:rsid w:val="009C7CAB"/>
    <w:rsid w:val="009D0438"/>
    <w:rsid w:val="009D04B1"/>
    <w:rsid w:val="009D04DE"/>
    <w:rsid w:val="009D0619"/>
    <w:rsid w:val="009D0A4A"/>
    <w:rsid w:val="009D1211"/>
    <w:rsid w:val="009D1633"/>
    <w:rsid w:val="009D168F"/>
    <w:rsid w:val="009D184E"/>
    <w:rsid w:val="009D23E1"/>
    <w:rsid w:val="009D264E"/>
    <w:rsid w:val="009D2701"/>
    <w:rsid w:val="009D28E1"/>
    <w:rsid w:val="009D2DEA"/>
    <w:rsid w:val="009D2F07"/>
    <w:rsid w:val="009D304D"/>
    <w:rsid w:val="009D311A"/>
    <w:rsid w:val="009D363A"/>
    <w:rsid w:val="009D36E3"/>
    <w:rsid w:val="009D38B4"/>
    <w:rsid w:val="009D39EC"/>
    <w:rsid w:val="009D3AC0"/>
    <w:rsid w:val="009D3B33"/>
    <w:rsid w:val="009D3C84"/>
    <w:rsid w:val="009D3F8A"/>
    <w:rsid w:val="009D4021"/>
    <w:rsid w:val="009D44A1"/>
    <w:rsid w:val="009D57B9"/>
    <w:rsid w:val="009D5D2B"/>
    <w:rsid w:val="009D62E0"/>
    <w:rsid w:val="009D67F6"/>
    <w:rsid w:val="009D68F9"/>
    <w:rsid w:val="009D693C"/>
    <w:rsid w:val="009D696A"/>
    <w:rsid w:val="009D6A56"/>
    <w:rsid w:val="009D6C8D"/>
    <w:rsid w:val="009D76F5"/>
    <w:rsid w:val="009D7D49"/>
    <w:rsid w:val="009D7E4D"/>
    <w:rsid w:val="009E01E7"/>
    <w:rsid w:val="009E028E"/>
    <w:rsid w:val="009E055B"/>
    <w:rsid w:val="009E0642"/>
    <w:rsid w:val="009E08D1"/>
    <w:rsid w:val="009E0952"/>
    <w:rsid w:val="009E0BF8"/>
    <w:rsid w:val="009E0FE1"/>
    <w:rsid w:val="009E106E"/>
    <w:rsid w:val="009E1209"/>
    <w:rsid w:val="009E1344"/>
    <w:rsid w:val="009E13F1"/>
    <w:rsid w:val="009E172E"/>
    <w:rsid w:val="009E1954"/>
    <w:rsid w:val="009E1C6B"/>
    <w:rsid w:val="009E1D20"/>
    <w:rsid w:val="009E1DA9"/>
    <w:rsid w:val="009E28E6"/>
    <w:rsid w:val="009E28FB"/>
    <w:rsid w:val="009E2E00"/>
    <w:rsid w:val="009E2ED7"/>
    <w:rsid w:val="009E2EF1"/>
    <w:rsid w:val="009E3305"/>
    <w:rsid w:val="009E364C"/>
    <w:rsid w:val="009E3BF8"/>
    <w:rsid w:val="009E3E79"/>
    <w:rsid w:val="009E3F0D"/>
    <w:rsid w:val="009E42D2"/>
    <w:rsid w:val="009E45CE"/>
    <w:rsid w:val="009E4729"/>
    <w:rsid w:val="009E48BE"/>
    <w:rsid w:val="009E4A22"/>
    <w:rsid w:val="009E4A6F"/>
    <w:rsid w:val="009E4BD0"/>
    <w:rsid w:val="009E5A05"/>
    <w:rsid w:val="009E6028"/>
    <w:rsid w:val="009E6425"/>
    <w:rsid w:val="009E6482"/>
    <w:rsid w:val="009E6582"/>
    <w:rsid w:val="009E661C"/>
    <w:rsid w:val="009E6772"/>
    <w:rsid w:val="009E7053"/>
    <w:rsid w:val="009E7493"/>
    <w:rsid w:val="009E7700"/>
    <w:rsid w:val="009F00BC"/>
    <w:rsid w:val="009F026A"/>
    <w:rsid w:val="009F0381"/>
    <w:rsid w:val="009F0E3B"/>
    <w:rsid w:val="009F11A2"/>
    <w:rsid w:val="009F15D5"/>
    <w:rsid w:val="009F1674"/>
    <w:rsid w:val="009F16E6"/>
    <w:rsid w:val="009F17FD"/>
    <w:rsid w:val="009F1A1C"/>
    <w:rsid w:val="009F1FA5"/>
    <w:rsid w:val="009F2127"/>
    <w:rsid w:val="009F2226"/>
    <w:rsid w:val="009F24FE"/>
    <w:rsid w:val="009F2764"/>
    <w:rsid w:val="009F293E"/>
    <w:rsid w:val="009F2CEA"/>
    <w:rsid w:val="009F2D47"/>
    <w:rsid w:val="009F32C9"/>
    <w:rsid w:val="009F35F7"/>
    <w:rsid w:val="009F36F3"/>
    <w:rsid w:val="009F3B8F"/>
    <w:rsid w:val="009F4176"/>
    <w:rsid w:val="009F43FC"/>
    <w:rsid w:val="009F444A"/>
    <w:rsid w:val="009F445F"/>
    <w:rsid w:val="009F4839"/>
    <w:rsid w:val="009F4BDE"/>
    <w:rsid w:val="009F508E"/>
    <w:rsid w:val="009F50FC"/>
    <w:rsid w:val="009F55F4"/>
    <w:rsid w:val="009F6350"/>
    <w:rsid w:val="009F6416"/>
    <w:rsid w:val="009F6552"/>
    <w:rsid w:val="009F6589"/>
    <w:rsid w:val="009F6647"/>
    <w:rsid w:val="009F6B4A"/>
    <w:rsid w:val="009F6C0F"/>
    <w:rsid w:val="009F6DF7"/>
    <w:rsid w:val="009F7059"/>
    <w:rsid w:val="009F73A4"/>
    <w:rsid w:val="009F7521"/>
    <w:rsid w:val="009F7706"/>
    <w:rsid w:val="009F7846"/>
    <w:rsid w:val="009F79C4"/>
    <w:rsid w:val="009F7A78"/>
    <w:rsid w:val="00A001AB"/>
    <w:rsid w:val="00A0076E"/>
    <w:rsid w:val="00A007C1"/>
    <w:rsid w:val="00A00BDD"/>
    <w:rsid w:val="00A00F63"/>
    <w:rsid w:val="00A01562"/>
    <w:rsid w:val="00A0160B"/>
    <w:rsid w:val="00A01B03"/>
    <w:rsid w:val="00A01FD6"/>
    <w:rsid w:val="00A02302"/>
    <w:rsid w:val="00A024CB"/>
    <w:rsid w:val="00A02C66"/>
    <w:rsid w:val="00A03362"/>
    <w:rsid w:val="00A03C71"/>
    <w:rsid w:val="00A03F5E"/>
    <w:rsid w:val="00A0406E"/>
    <w:rsid w:val="00A04132"/>
    <w:rsid w:val="00A0441E"/>
    <w:rsid w:val="00A044AB"/>
    <w:rsid w:val="00A045EF"/>
    <w:rsid w:val="00A04A63"/>
    <w:rsid w:val="00A04CEA"/>
    <w:rsid w:val="00A04FD4"/>
    <w:rsid w:val="00A050A3"/>
    <w:rsid w:val="00A0641E"/>
    <w:rsid w:val="00A066DD"/>
    <w:rsid w:val="00A06908"/>
    <w:rsid w:val="00A06DAC"/>
    <w:rsid w:val="00A0702B"/>
    <w:rsid w:val="00A07590"/>
    <w:rsid w:val="00A07B35"/>
    <w:rsid w:val="00A1095F"/>
    <w:rsid w:val="00A10A6E"/>
    <w:rsid w:val="00A10BF1"/>
    <w:rsid w:val="00A10F7E"/>
    <w:rsid w:val="00A1117C"/>
    <w:rsid w:val="00A11307"/>
    <w:rsid w:val="00A120C9"/>
    <w:rsid w:val="00A130CF"/>
    <w:rsid w:val="00A1360E"/>
    <w:rsid w:val="00A139F7"/>
    <w:rsid w:val="00A13AF3"/>
    <w:rsid w:val="00A13B33"/>
    <w:rsid w:val="00A13BDF"/>
    <w:rsid w:val="00A1471B"/>
    <w:rsid w:val="00A15184"/>
    <w:rsid w:val="00A1562D"/>
    <w:rsid w:val="00A15642"/>
    <w:rsid w:val="00A15AC7"/>
    <w:rsid w:val="00A15D12"/>
    <w:rsid w:val="00A15D81"/>
    <w:rsid w:val="00A15EB0"/>
    <w:rsid w:val="00A160F6"/>
    <w:rsid w:val="00A1643D"/>
    <w:rsid w:val="00A1680E"/>
    <w:rsid w:val="00A16C45"/>
    <w:rsid w:val="00A16F73"/>
    <w:rsid w:val="00A16FCA"/>
    <w:rsid w:val="00A177D7"/>
    <w:rsid w:val="00A17824"/>
    <w:rsid w:val="00A17BA2"/>
    <w:rsid w:val="00A209A0"/>
    <w:rsid w:val="00A20F81"/>
    <w:rsid w:val="00A2101E"/>
    <w:rsid w:val="00A21388"/>
    <w:rsid w:val="00A219E3"/>
    <w:rsid w:val="00A21D23"/>
    <w:rsid w:val="00A21D87"/>
    <w:rsid w:val="00A21DD2"/>
    <w:rsid w:val="00A21FC1"/>
    <w:rsid w:val="00A21FC3"/>
    <w:rsid w:val="00A222E1"/>
    <w:rsid w:val="00A22437"/>
    <w:rsid w:val="00A22740"/>
    <w:rsid w:val="00A22826"/>
    <w:rsid w:val="00A22B29"/>
    <w:rsid w:val="00A23517"/>
    <w:rsid w:val="00A237EA"/>
    <w:rsid w:val="00A23850"/>
    <w:rsid w:val="00A23874"/>
    <w:rsid w:val="00A23DCF"/>
    <w:rsid w:val="00A23FC7"/>
    <w:rsid w:val="00A24014"/>
    <w:rsid w:val="00A240A0"/>
    <w:rsid w:val="00A24758"/>
    <w:rsid w:val="00A24DBD"/>
    <w:rsid w:val="00A25AF6"/>
    <w:rsid w:val="00A25B5D"/>
    <w:rsid w:val="00A25C3D"/>
    <w:rsid w:val="00A2622E"/>
    <w:rsid w:val="00A268F5"/>
    <w:rsid w:val="00A26A7D"/>
    <w:rsid w:val="00A26D0B"/>
    <w:rsid w:val="00A26D6C"/>
    <w:rsid w:val="00A2717E"/>
    <w:rsid w:val="00A27217"/>
    <w:rsid w:val="00A274B1"/>
    <w:rsid w:val="00A27791"/>
    <w:rsid w:val="00A27ABE"/>
    <w:rsid w:val="00A27C49"/>
    <w:rsid w:val="00A27F8D"/>
    <w:rsid w:val="00A30804"/>
    <w:rsid w:val="00A311A8"/>
    <w:rsid w:val="00A3121C"/>
    <w:rsid w:val="00A3183F"/>
    <w:rsid w:val="00A31DC5"/>
    <w:rsid w:val="00A32BDD"/>
    <w:rsid w:val="00A32D86"/>
    <w:rsid w:val="00A33280"/>
    <w:rsid w:val="00A333FF"/>
    <w:rsid w:val="00A334A5"/>
    <w:rsid w:val="00A33AA8"/>
    <w:rsid w:val="00A33F1B"/>
    <w:rsid w:val="00A33F34"/>
    <w:rsid w:val="00A33FB8"/>
    <w:rsid w:val="00A34219"/>
    <w:rsid w:val="00A353DC"/>
    <w:rsid w:val="00A355F9"/>
    <w:rsid w:val="00A35778"/>
    <w:rsid w:val="00A3592F"/>
    <w:rsid w:val="00A35D3B"/>
    <w:rsid w:val="00A360B5"/>
    <w:rsid w:val="00A36349"/>
    <w:rsid w:val="00A36A08"/>
    <w:rsid w:val="00A36BCE"/>
    <w:rsid w:val="00A36D2F"/>
    <w:rsid w:val="00A37334"/>
    <w:rsid w:val="00A37348"/>
    <w:rsid w:val="00A37A74"/>
    <w:rsid w:val="00A37D2F"/>
    <w:rsid w:val="00A37D30"/>
    <w:rsid w:val="00A405E9"/>
    <w:rsid w:val="00A407AB"/>
    <w:rsid w:val="00A40A70"/>
    <w:rsid w:val="00A40F37"/>
    <w:rsid w:val="00A41355"/>
    <w:rsid w:val="00A414FB"/>
    <w:rsid w:val="00A41869"/>
    <w:rsid w:val="00A42445"/>
    <w:rsid w:val="00A42761"/>
    <w:rsid w:val="00A42E45"/>
    <w:rsid w:val="00A431E4"/>
    <w:rsid w:val="00A43407"/>
    <w:rsid w:val="00A43593"/>
    <w:rsid w:val="00A436E3"/>
    <w:rsid w:val="00A4371E"/>
    <w:rsid w:val="00A437B6"/>
    <w:rsid w:val="00A43B92"/>
    <w:rsid w:val="00A441B3"/>
    <w:rsid w:val="00A44752"/>
    <w:rsid w:val="00A44819"/>
    <w:rsid w:val="00A44BA7"/>
    <w:rsid w:val="00A44CA9"/>
    <w:rsid w:val="00A44E58"/>
    <w:rsid w:val="00A452C6"/>
    <w:rsid w:val="00A455C8"/>
    <w:rsid w:val="00A4574E"/>
    <w:rsid w:val="00A45D69"/>
    <w:rsid w:val="00A462B1"/>
    <w:rsid w:val="00A46E93"/>
    <w:rsid w:val="00A47612"/>
    <w:rsid w:val="00A47846"/>
    <w:rsid w:val="00A502CF"/>
    <w:rsid w:val="00A502D3"/>
    <w:rsid w:val="00A50921"/>
    <w:rsid w:val="00A5092B"/>
    <w:rsid w:val="00A50A19"/>
    <w:rsid w:val="00A50A2E"/>
    <w:rsid w:val="00A50A97"/>
    <w:rsid w:val="00A510EB"/>
    <w:rsid w:val="00A51799"/>
    <w:rsid w:val="00A51D35"/>
    <w:rsid w:val="00A51E60"/>
    <w:rsid w:val="00A5228A"/>
    <w:rsid w:val="00A52A14"/>
    <w:rsid w:val="00A52EFC"/>
    <w:rsid w:val="00A52F44"/>
    <w:rsid w:val="00A5300A"/>
    <w:rsid w:val="00A53338"/>
    <w:rsid w:val="00A535DF"/>
    <w:rsid w:val="00A537FF"/>
    <w:rsid w:val="00A53A02"/>
    <w:rsid w:val="00A53ECF"/>
    <w:rsid w:val="00A540E9"/>
    <w:rsid w:val="00A54251"/>
    <w:rsid w:val="00A5535D"/>
    <w:rsid w:val="00A564ED"/>
    <w:rsid w:val="00A566AA"/>
    <w:rsid w:val="00A567CF"/>
    <w:rsid w:val="00A57BC6"/>
    <w:rsid w:val="00A57C3E"/>
    <w:rsid w:val="00A57D51"/>
    <w:rsid w:val="00A57DB2"/>
    <w:rsid w:val="00A57E30"/>
    <w:rsid w:val="00A60101"/>
    <w:rsid w:val="00A60121"/>
    <w:rsid w:val="00A605ED"/>
    <w:rsid w:val="00A60786"/>
    <w:rsid w:val="00A60918"/>
    <w:rsid w:val="00A60A40"/>
    <w:rsid w:val="00A60D19"/>
    <w:rsid w:val="00A60ED7"/>
    <w:rsid w:val="00A61091"/>
    <w:rsid w:val="00A61135"/>
    <w:rsid w:val="00A61373"/>
    <w:rsid w:val="00A6179E"/>
    <w:rsid w:val="00A61AA3"/>
    <w:rsid w:val="00A61AAE"/>
    <w:rsid w:val="00A61B17"/>
    <w:rsid w:val="00A61D3F"/>
    <w:rsid w:val="00A6248C"/>
    <w:rsid w:val="00A62A73"/>
    <w:rsid w:val="00A62CDB"/>
    <w:rsid w:val="00A62EF3"/>
    <w:rsid w:val="00A631BD"/>
    <w:rsid w:val="00A63345"/>
    <w:rsid w:val="00A63B45"/>
    <w:rsid w:val="00A63F68"/>
    <w:rsid w:val="00A64316"/>
    <w:rsid w:val="00A6463C"/>
    <w:rsid w:val="00A64B79"/>
    <w:rsid w:val="00A64E2F"/>
    <w:rsid w:val="00A65050"/>
    <w:rsid w:val="00A6545E"/>
    <w:rsid w:val="00A65970"/>
    <w:rsid w:val="00A659B0"/>
    <w:rsid w:val="00A6659E"/>
    <w:rsid w:val="00A67072"/>
    <w:rsid w:val="00A678C1"/>
    <w:rsid w:val="00A67E3D"/>
    <w:rsid w:val="00A70248"/>
    <w:rsid w:val="00A7034C"/>
    <w:rsid w:val="00A7047A"/>
    <w:rsid w:val="00A7054D"/>
    <w:rsid w:val="00A707D6"/>
    <w:rsid w:val="00A70B47"/>
    <w:rsid w:val="00A711B3"/>
    <w:rsid w:val="00A7149D"/>
    <w:rsid w:val="00A719A0"/>
    <w:rsid w:val="00A719AA"/>
    <w:rsid w:val="00A72048"/>
    <w:rsid w:val="00A72410"/>
    <w:rsid w:val="00A725E9"/>
    <w:rsid w:val="00A72B50"/>
    <w:rsid w:val="00A72C9E"/>
    <w:rsid w:val="00A7318E"/>
    <w:rsid w:val="00A737EB"/>
    <w:rsid w:val="00A73B46"/>
    <w:rsid w:val="00A73DCD"/>
    <w:rsid w:val="00A74116"/>
    <w:rsid w:val="00A74C01"/>
    <w:rsid w:val="00A75191"/>
    <w:rsid w:val="00A75210"/>
    <w:rsid w:val="00A7526E"/>
    <w:rsid w:val="00A755DF"/>
    <w:rsid w:val="00A75A89"/>
    <w:rsid w:val="00A75EA1"/>
    <w:rsid w:val="00A760A8"/>
    <w:rsid w:val="00A762A0"/>
    <w:rsid w:val="00A7650F"/>
    <w:rsid w:val="00A76FD6"/>
    <w:rsid w:val="00A7719F"/>
    <w:rsid w:val="00A772AA"/>
    <w:rsid w:val="00A77701"/>
    <w:rsid w:val="00A77C11"/>
    <w:rsid w:val="00A77D5A"/>
    <w:rsid w:val="00A77FEF"/>
    <w:rsid w:val="00A804D9"/>
    <w:rsid w:val="00A80530"/>
    <w:rsid w:val="00A80A71"/>
    <w:rsid w:val="00A8107F"/>
    <w:rsid w:val="00A813E6"/>
    <w:rsid w:val="00A81459"/>
    <w:rsid w:val="00A8147D"/>
    <w:rsid w:val="00A819BC"/>
    <w:rsid w:val="00A81A3C"/>
    <w:rsid w:val="00A81E55"/>
    <w:rsid w:val="00A82046"/>
    <w:rsid w:val="00A822B4"/>
    <w:rsid w:val="00A82758"/>
    <w:rsid w:val="00A82BD9"/>
    <w:rsid w:val="00A82D07"/>
    <w:rsid w:val="00A8316E"/>
    <w:rsid w:val="00A831C6"/>
    <w:rsid w:val="00A83D0D"/>
    <w:rsid w:val="00A8404A"/>
    <w:rsid w:val="00A844A8"/>
    <w:rsid w:val="00A8472C"/>
    <w:rsid w:val="00A849A3"/>
    <w:rsid w:val="00A84B75"/>
    <w:rsid w:val="00A84DD7"/>
    <w:rsid w:val="00A8536E"/>
    <w:rsid w:val="00A85550"/>
    <w:rsid w:val="00A8573B"/>
    <w:rsid w:val="00A8587E"/>
    <w:rsid w:val="00A85890"/>
    <w:rsid w:val="00A86016"/>
    <w:rsid w:val="00A8603F"/>
    <w:rsid w:val="00A8634A"/>
    <w:rsid w:val="00A863C9"/>
    <w:rsid w:val="00A86588"/>
    <w:rsid w:val="00A866D2"/>
    <w:rsid w:val="00A86D62"/>
    <w:rsid w:val="00A872F4"/>
    <w:rsid w:val="00A87454"/>
    <w:rsid w:val="00A87B30"/>
    <w:rsid w:val="00A87D75"/>
    <w:rsid w:val="00A87FDB"/>
    <w:rsid w:val="00A90283"/>
    <w:rsid w:val="00A90703"/>
    <w:rsid w:val="00A90E20"/>
    <w:rsid w:val="00A90F3A"/>
    <w:rsid w:val="00A914B4"/>
    <w:rsid w:val="00A91623"/>
    <w:rsid w:val="00A91B53"/>
    <w:rsid w:val="00A9223A"/>
    <w:rsid w:val="00A922E1"/>
    <w:rsid w:val="00A92335"/>
    <w:rsid w:val="00A92460"/>
    <w:rsid w:val="00A92915"/>
    <w:rsid w:val="00A92EFA"/>
    <w:rsid w:val="00A92F66"/>
    <w:rsid w:val="00A92F92"/>
    <w:rsid w:val="00A93845"/>
    <w:rsid w:val="00A93A17"/>
    <w:rsid w:val="00A93EC8"/>
    <w:rsid w:val="00A9420A"/>
    <w:rsid w:val="00A94649"/>
    <w:rsid w:val="00A94796"/>
    <w:rsid w:val="00A94DA3"/>
    <w:rsid w:val="00A94EBD"/>
    <w:rsid w:val="00A95D85"/>
    <w:rsid w:val="00A9612D"/>
    <w:rsid w:val="00A96827"/>
    <w:rsid w:val="00A96892"/>
    <w:rsid w:val="00A96D89"/>
    <w:rsid w:val="00A97085"/>
    <w:rsid w:val="00A97923"/>
    <w:rsid w:val="00A97AB5"/>
    <w:rsid w:val="00A97EA7"/>
    <w:rsid w:val="00A97FA4"/>
    <w:rsid w:val="00AA02A1"/>
    <w:rsid w:val="00AA0535"/>
    <w:rsid w:val="00AA0840"/>
    <w:rsid w:val="00AA0CE3"/>
    <w:rsid w:val="00AA13FB"/>
    <w:rsid w:val="00AA1424"/>
    <w:rsid w:val="00AA15A7"/>
    <w:rsid w:val="00AA2051"/>
    <w:rsid w:val="00AA2235"/>
    <w:rsid w:val="00AA2794"/>
    <w:rsid w:val="00AA2B1B"/>
    <w:rsid w:val="00AA3607"/>
    <w:rsid w:val="00AA39C5"/>
    <w:rsid w:val="00AA3F4C"/>
    <w:rsid w:val="00AA4304"/>
    <w:rsid w:val="00AA47B2"/>
    <w:rsid w:val="00AA482A"/>
    <w:rsid w:val="00AA4B8B"/>
    <w:rsid w:val="00AA4F89"/>
    <w:rsid w:val="00AA510B"/>
    <w:rsid w:val="00AA5A8B"/>
    <w:rsid w:val="00AA5A95"/>
    <w:rsid w:val="00AA5BF6"/>
    <w:rsid w:val="00AA5CF3"/>
    <w:rsid w:val="00AA5F9A"/>
    <w:rsid w:val="00AA6346"/>
    <w:rsid w:val="00AA64B5"/>
    <w:rsid w:val="00AA70C4"/>
    <w:rsid w:val="00AA734D"/>
    <w:rsid w:val="00AA740F"/>
    <w:rsid w:val="00AA786A"/>
    <w:rsid w:val="00AA7D80"/>
    <w:rsid w:val="00AA7D85"/>
    <w:rsid w:val="00AB0884"/>
    <w:rsid w:val="00AB0CF9"/>
    <w:rsid w:val="00AB0DDE"/>
    <w:rsid w:val="00AB1CA1"/>
    <w:rsid w:val="00AB2223"/>
    <w:rsid w:val="00AB2541"/>
    <w:rsid w:val="00AB2663"/>
    <w:rsid w:val="00AB29A1"/>
    <w:rsid w:val="00AB340B"/>
    <w:rsid w:val="00AB36DC"/>
    <w:rsid w:val="00AB3EAC"/>
    <w:rsid w:val="00AB43D3"/>
    <w:rsid w:val="00AB4DC1"/>
    <w:rsid w:val="00AB5012"/>
    <w:rsid w:val="00AB51D2"/>
    <w:rsid w:val="00AB56C6"/>
    <w:rsid w:val="00AB634A"/>
    <w:rsid w:val="00AB6C46"/>
    <w:rsid w:val="00AB77C1"/>
    <w:rsid w:val="00AB7979"/>
    <w:rsid w:val="00AB7C24"/>
    <w:rsid w:val="00AB7C8F"/>
    <w:rsid w:val="00AB7CD0"/>
    <w:rsid w:val="00AC030A"/>
    <w:rsid w:val="00AC0D8C"/>
    <w:rsid w:val="00AC12D1"/>
    <w:rsid w:val="00AC1B55"/>
    <w:rsid w:val="00AC1DA5"/>
    <w:rsid w:val="00AC1E5C"/>
    <w:rsid w:val="00AC1FAD"/>
    <w:rsid w:val="00AC206A"/>
    <w:rsid w:val="00AC2192"/>
    <w:rsid w:val="00AC231E"/>
    <w:rsid w:val="00AC238B"/>
    <w:rsid w:val="00AC28B4"/>
    <w:rsid w:val="00AC353F"/>
    <w:rsid w:val="00AC38C1"/>
    <w:rsid w:val="00AC39E0"/>
    <w:rsid w:val="00AC3E1A"/>
    <w:rsid w:val="00AC3E60"/>
    <w:rsid w:val="00AC3F79"/>
    <w:rsid w:val="00AC44B5"/>
    <w:rsid w:val="00AC45D0"/>
    <w:rsid w:val="00AC48F0"/>
    <w:rsid w:val="00AC4AEF"/>
    <w:rsid w:val="00AC4FC7"/>
    <w:rsid w:val="00AC556E"/>
    <w:rsid w:val="00AC599E"/>
    <w:rsid w:val="00AC5A7F"/>
    <w:rsid w:val="00AC5D64"/>
    <w:rsid w:val="00AC60CE"/>
    <w:rsid w:val="00AC6139"/>
    <w:rsid w:val="00AC636D"/>
    <w:rsid w:val="00AC63C5"/>
    <w:rsid w:val="00AC6CDD"/>
    <w:rsid w:val="00AC6E99"/>
    <w:rsid w:val="00AC74C0"/>
    <w:rsid w:val="00AC7C2B"/>
    <w:rsid w:val="00AC7ED0"/>
    <w:rsid w:val="00AC7F21"/>
    <w:rsid w:val="00AC7F2C"/>
    <w:rsid w:val="00AC7F41"/>
    <w:rsid w:val="00AD032E"/>
    <w:rsid w:val="00AD0BEA"/>
    <w:rsid w:val="00AD1038"/>
    <w:rsid w:val="00AD12A0"/>
    <w:rsid w:val="00AD12C5"/>
    <w:rsid w:val="00AD148E"/>
    <w:rsid w:val="00AD22DA"/>
    <w:rsid w:val="00AD234F"/>
    <w:rsid w:val="00AD2621"/>
    <w:rsid w:val="00AD2958"/>
    <w:rsid w:val="00AD2F4F"/>
    <w:rsid w:val="00AD31D3"/>
    <w:rsid w:val="00AD3242"/>
    <w:rsid w:val="00AD347F"/>
    <w:rsid w:val="00AD38C9"/>
    <w:rsid w:val="00AD392B"/>
    <w:rsid w:val="00AD43D0"/>
    <w:rsid w:val="00AD4930"/>
    <w:rsid w:val="00AD4A41"/>
    <w:rsid w:val="00AD4AAA"/>
    <w:rsid w:val="00AD4E1C"/>
    <w:rsid w:val="00AD4FDD"/>
    <w:rsid w:val="00AD5174"/>
    <w:rsid w:val="00AD5607"/>
    <w:rsid w:val="00AD57F2"/>
    <w:rsid w:val="00AD652E"/>
    <w:rsid w:val="00AD68EA"/>
    <w:rsid w:val="00AD704F"/>
    <w:rsid w:val="00AD791E"/>
    <w:rsid w:val="00AD7A87"/>
    <w:rsid w:val="00AE0060"/>
    <w:rsid w:val="00AE010C"/>
    <w:rsid w:val="00AE0265"/>
    <w:rsid w:val="00AE05B1"/>
    <w:rsid w:val="00AE0ABC"/>
    <w:rsid w:val="00AE1049"/>
    <w:rsid w:val="00AE15FF"/>
    <w:rsid w:val="00AE1DA8"/>
    <w:rsid w:val="00AE28C3"/>
    <w:rsid w:val="00AE3252"/>
    <w:rsid w:val="00AE37D1"/>
    <w:rsid w:val="00AE3A63"/>
    <w:rsid w:val="00AE42BD"/>
    <w:rsid w:val="00AE4683"/>
    <w:rsid w:val="00AE4B32"/>
    <w:rsid w:val="00AE4B35"/>
    <w:rsid w:val="00AE4BF1"/>
    <w:rsid w:val="00AE4E2F"/>
    <w:rsid w:val="00AE51A5"/>
    <w:rsid w:val="00AE55EC"/>
    <w:rsid w:val="00AE5CE0"/>
    <w:rsid w:val="00AE5CE6"/>
    <w:rsid w:val="00AE5DE7"/>
    <w:rsid w:val="00AE5ED2"/>
    <w:rsid w:val="00AE60A7"/>
    <w:rsid w:val="00AE620D"/>
    <w:rsid w:val="00AE6227"/>
    <w:rsid w:val="00AE6A5B"/>
    <w:rsid w:val="00AE6C61"/>
    <w:rsid w:val="00AE7106"/>
    <w:rsid w:val="00AE7AE9"/>
    <w:rsid w:val="00AE7C54"/>
    <w:rsid w:val="00AE7E8D"/>
    <w:rsid w:val="00AF00FB"/>
    <w:rsid w:val="00AF043A"/>
    <w:rsid w:val="00AF130F"/>
    <w:rsid w:val="00AF1310"/>
    <w:rsid w:val="00AF1509"/>
    <w:rsid w:val="00AF1905"/>
    <w:rsid w:val="00AF2C21"/>
    <w:rsid w:val="00AF2FDF"/>
    <w:rsid w:val="00AF364D"/>
    <w:rsid w:val="00AF3682"/>
    <w:rsid w:val="00AF372B"/>
    <w:rsid w:val="00AF3A42"/>
    <w:rsid w:val="00AF4264"/>
    <w:rsid w:val="00AF4783"/>
    <w:rsid w:val="00AF4B4B"/>
    <w:rsid w:val="00AF5071"/>
    <w:rsid w:val="00AF542C"/>
    <w:rsid w:val="00AF54F2"/>
    <w:rsid w:val="00AF55EC"/>
    <w:rsid w:val="00AF5642"/>
    <w:rsid w:val="00AF58F0"/>
    <w:rsid w:val="00AF5F70"/>
    <w:rsid w:val="00AF6018"/>
    <w:rsid w:val="00AF6D4C"/>
    <w:rsid w:val="00AF6F59"/>
    <w:rsid w:val="00AF7177"/>
    <w:rsid w:val="00AF7182"/>
    <w:rsid w:val="00AF778F"/>
    <w:rsid w:val="00AF7FEC"/>
    <w:rsid w:val="00AF7FF7"/>
    <w:rsid w:val="00B00067"/>
    <w:rsid w:val="00B00482"/>
    <w:rsid w:val="00B00660"/>
    <w:rsid w:val="00B00E1B"/>
    <w:rsid w:val="00B00F61"/>
    <w:rsid w:val="00B014DF"/>
    <w:rsid w:val="00B019F9"/>
    <w:rsid w:val="00B01FDD"/>
    <w:rsid w:val="00B02751"/>
    <w:rsid w:val="00B02FAC"/>
    <w:rsid w:val="00B0321D"/>
    <w:rsid w:val="00B0358E"/>
    <w:rsid w:val="00B0381A"/>
    <w:rsid w:val="00B03DEE"/>
    <w:rsid w:val="00B03FDA"/>
    <w:rsid w:val="00B040DA"/>
    <w:rsid w:val="00B045EB"/>
    <w:rsid w:val="00B04C1F"/>
    <w:rsid w:val="00B050F3"/>
    <w:rsid w:val="00B0582F"/>
    <w:rsid w:val="00B05A24"/>
    <w:rsid w:val="00B05BA4"/>
    <w:rsid w:val="00B05BB2"/>
    <w:rsid w:val="00B05CAC"/>
    <w:rsid w:val="00B06192"/>
    <w:rsid w:val="00B067E2"/>
    <w:rsid w:val="00B06D45"/>
    <w:rsid w:val="00B07253"/>
    <w:rsid w:val="00B075B7"/>
    <w:rsid w:val="00B077F2"/>
    <w:rsid w:val="00B07CED"/>
    <w:rsid w:val="00B10069"/>
    <w:rsid w:val="00B107C9"/>
    <w:rsid w:val="00B11279"/>
    <w:rsid w:val="00B11597"/>
    <w:rsid w:val="00B11874"/>
    <w:rsid w:val="00B118F5"/>
    <w:rsid w:val="00B11B50"/>
    <w:rsid w:val="00B11D20"/>
    <w:rsid w:val="00B11D29"/>
    <w:rsid w:val="00B11DE8"/>
    <w:rsid w:val="00B11E99"/>
    <w:rsid w:val="00B12A40"/>
    <w:rsid w:val="00B136C4"/>
    <w:rsid w:val="00B13A11"/>
    <w:rsid w:val="00B13E71"/>
    <w:rsid w:val="00B13FA0"/>
    <w:rsid w:val="00B14A9E"/>
    <w:rsid w:val="00B14B6C"/>
    <w:rsid w:val="00B1598C"/>
    <w:rsid w:val="00B15DAE"/>
    <w:rsid w:val="00B16008"/>
    <w:rsid w:val="00B161B2"/>
    <w:rsid w:val="00B16491"/>
    <w:rsid w:val="00B16F25"/>
    <w:rsid w:val="00B170C9"/>
    <w:rsid w:val="00B17190"/>
    <w:rsid w:val="00B172E3"/>
    <w:rsid w:val="00B1744F"/>
    <w:rsid w:val="00B179B8"/>
    <w:rsid w:val="00B17FB5"/>
    <w:rsid w:val="00B2024C"/>
    <w:rsid w:val="00B2034D"/>
    <w:rsid w:val="00B208E1"/>
    <w:rsid w:val="00B20962"/>
    <w:rsid w:val="00B20A6E"/>
    <w:rsid w:val="00B20A8A"/>
    <w:rsid w:val="00B20BB9"/>
    <w:rsid w:val="00B21427"/>
    <w:rsid w:val="00B21B7C"/>
    <w:rsid w:val="00B21D91"/>
    <w:rsid w:val="00B22649"/>
    <w:rsid w:val="00B226EE"/>
    <w:rsid w:val="00B227C2"/>
    <w:rsid w:val="00B22925"/>
    <w:rsid w:val="00B22A65"/>
    <w:rsid w:val="00B22C5E"/>
    <w:rsid w:val="00B22D6C"/>
    <w:rsid w:val="00B22E13"/>
    <w:rsid w:val="00B22F40"/>
    <w:rsid w:val="00B237FB"/>
    <w:rsid w:val="00B239D8"/>
    <w:rsid w:val="00B23AB5"/>
    <w:rsid w:val="00B23C25"/>
    <w:rsid w:val="00B24305"/>
    <w:rsid w:val="00B24885"/>
    <w:rsid w:val="00B24A6E"/>
    <w:rsid w:val="00B24B1D"/>
    <w:rsid w:val="00B24C1D"/>
    <w:rsid w:val="00B24FA5"/>
    <w:rsid w:val="00B2525B"/>
    <w:rsid w:val="00B25E4C"/>
    <w:rsid w:val="00B261B5"/>
    <w:rsid w:val="00B2650C"/>
    <w:rsid w:val="00B2679C"/>
    <w:rsid w:val="00B26854"/>
    <w:rsid w:val="00B2692C"/>
    <w:rsid w:val="00B26C33"/>
    <w:rsid w:val="00B277E0"/>
    <w:rsid w:val="00B27808"/>
    <w:rsid w:val="00B27DFE"/>
    <w:rsid w:val="00B27EB5"/>
    <w:rsid w:val="00B3077B"/>
    <w:rsid w:val="00B30875"/>
    <w:rsid w:val="00B30A09"/>
    <w:rsid w:val="00B30B45"/>
    <w:rsid w:val="00B30D7E"/>
    <w:rsid w:val="00B315BF"/>
    <w:rsid w:val="00B31C90"/>
    <w:rsid w:val="00B31DBF"/>
    <w:rsid w:val="00B33417"/>
    <w:rsid w:val="00B33B7F"/>
    <w:rsid w:val="00B3430F"/>
    <w:rsid w:val="00B3446E"/>
    <w:rsid w:val="00B34946"/>
    <w:rsid w:val="00B34BAC"/>
    <w:rsid w:val="00B34DA6"/>
    <w:rsid w:val="00B351A9"/>
    <w:rsid w:val="00B355AF"/>
    <w:rsid w:val="00B357DA"/>
    <w:rsid w:val="00B35C24"/>
    <w:rsid w:val="00B35D4E"/>
    <w:rsid w:val="00B3627B"/>
    <w:rsid w:val="00B364D1"/>
    <w:rsid w:val="00B366EA"/>
    <w:rsid w:val="00B371E3"/>
    <w:rsid w:val="00B37457"/>
    <w:rsid w:val="00B37E6F"/>
    <w:rsid w:val="00B403AE"/>
    <w:rsid w:val="00B40B34"/>
    <w:rsid w:val="00B40CD9"/>
    <w:rsid w:val="00B416DD"/>
    <w:rsid w:val="00B4176F"/>
    <w:rsid w:val="00B4185D"/>
    <w:rsid w:val="00B41BC4"/>
    <w:rsid w:val="00B41F48"/>
    <w:rsid w:val="00B41FC9"/>
    <w:rsid w:val="00B42248"/>
    <w:rsid w:val="00B428B9"/>
    <w:rsid w:val="00B429DC"/>
    <w:rsid w:val="00B42F86"/>
    <w:rsid w:val="00B43A17"/>
    <w:rsid w:val="00B43E2C"/>
    <w:rsid w:val="00B43F37"/>
    <w:rsid w:val="00B44A33"/>
    <w:rsid w:val="00B4511A"/>
    <w:rsid w:val="00B453C6"/>
    <w:rsid w:val="00B45548"/>
    <w:rsid w:val="00B4569D"/>
    <w:rsid w:val="00B45E3E"/>
    <w:rsid w:val="00B4619F"/>
    <w:rsid w:val="00B46641"/>
    <w:rsid w:val="00B466DC"/>
    <w:rsid w:val="00B46720"/>
    <w:rsid w:val="00B467DC"/>
    <w:rsid w:val="00B4680F"/>
    <w:rsid w:val="00B46E32"/>
    <w:rsid w:val="00B472D3"/>
    <w:rsid w:val="00B47529"/>
    <w:rsid w:val="00B4762B"/>
    <w:rsid w:val="00B47713"/>
    <w:rsid w:val="00B50178"/>
    <w:rsid w:val="00B501B4"/>
    <w:rsid w:val="00B503F5"/>
    <w:rsid w:val="00B50467"/>
    <w:rsid w:val="00B5068F"/>
    <w:rsid w:val="00B50E0A"/>
    <w:rsid w:val="00B51003"/>
    <w:rsid w:val="00B513F1"/>
    <w:rsid w:val="00B5157A"/>
    <w:rsid w:val="00B519FD"/>
    <w:rsid w:val="00B5207E"/>
    <w:rsid w:val="00B520BC"/>
    <w:rsid w:val="00B520F6"/>
    <w:rsid w:val="00B52107"/>
    <w:rsid w:val="00B5267B"/>
    <w:rsid w:val="00B52A98"/>
    <w:rsid w:val="00B52DE4"/>
    <w:rsid w:val="00B52F50"/>
    <w:rsid w:val="00B536AD"/>
    <w:rsid w:val="00B53956"/>
    <w:rsid w:val="00B539CC"/>
    <w:rsid w:val="00B53A0F"/>
    <w:rsid w:val="00B5427E"/>
    <w:rsid w:val="00B543AD"/>
    <w:rsid w:val="00B54702"/>
    <w:rsid w:val="00B54A6C"/>
    <w:rsid w:val="00B54F21"/>
    <w:rsid w:val="00B54F39"/>
    <w:rsid w:val="00B55188"/>
    <w:rsid w:val="00B55442"/>
    <w:rsid w:val="00B56418"/>
    <w:rsid w:val="00B5662C"/>
    <w:rsid w:val="00B56D01"/>
    <w:rsid w:val="00B570FD"/>
    <w:rsid w:val="00B57544"/>
    <w:rsid w:val="00B577F3"/>
    <w:rsid w:val="00B57A9C"/>
    <w:rsid w:val="00B57AA3"/>
    <w:rsid w:val="00B57C56"/>
    <w:rsid w:val="00B57EBC"/>
    <w:rsid w:val="00B6002D"/>
    <w:rsid w:val="00B603D7"/>
    <w:rsid w:val="00B60636"/>
    <w:rsid w:val="00B60650"/>
    <w:rsid w:val="00B60B7A"/>
    <w:rsid w:val="00B6156F"/>
    <w:rsid w:val="00B6197A"/>
    <w:rsid w:val="00B6311B"/>
    <w:rsid w:val="00B63BC7"/>
    <w:rsid w:val="00B63CE0"/>
    <w:rsid w:val="00B63D24"/>
    <w:rsid w:val="00B64073"/>
    <w:rsid w:val="00B6432E"/>
    <w:rsid w:val="00B64D8C"/>
    <w:rsid w:val="00B651EE"/>
    <w:rsid w:val="00B6543D"/>
    <w:rsid w:val="00B6592D"/>
    <w:rsid w:val="00B65B2D"/>
    <w:rsid w:val="00B65D0F"/>
    <w:rsid w:val="00B65E13"/>
    <w:rsid w:val="00B65F15"/>
    <w:rsid w:val="00B66226"/>
    <w:rsid w:val="00B6660F"/>
    <w:rsid w:val="00B6667C"/>
    <w:rsid w:val="00B66A1A"/>
    <w:rsid w:val="00B67884"/>
    <w:rsid w:val="00B7002C"/>
    <w:rsid w:val="00B7010F"/>
    <w:rsid w:val="00B70258"/>
    <w:rsid w:val="00B71034"/>
    <w:rsid w:val="00B71321"/>
    <w:rsid w:val="00B72231"/>
    <w:rsid w:val="00B7300D"/>
    <w:rsid w:val="00B73443"/>
    <w:rsid w:val="00B73451"/>
    <w:rsid w:val="00B738F1"/>
    <w:rsid w:val="00B73D60"/>
    <w:rsid w:val="00B73FA7"/>
    <w:rsid w:val="00B74D9B"/>
    <w:rsid w:val="00B74FED"/>
    <w:rsid w:val="00B7512C"/>
    <w:rsid w:val="00B75192"/>
    <w:rsid w:val="00B756D6"/>
    <w:rsid w:val="00B75854"/>
    <w:rsid w:val="00B75901"/>
    <w:rsid w:val="00B76090"/>
    <w:rsid w:val="00B760D1"/>
    <w:rsid w:val="00B763AF"/>
    <w:rsid w:val="00B7651B"/>
    <w:rsid w:val="00B76669"/>
    <w:rsid w:val="00B76B1A"/>
    <w:rsid w:val="00B772A1"/>
    <w:rsid w:val="00B779C8"/>
    <w:rsid w:val="00B77E6C"/>
    <w:rsid w:val="00B8006A"/>
    <w:rsid w:val="00B80568"/>
    <w:rsid w:val="00B806A1"/>
    <w:rsid w:val="00B807E2"/>
    <w:rsid w:val="00B80BC1"/>
    <w:rsid w:val="00B80E62"/>
    <w:rsid w:val="00B80FDC"/>
    <w:rsid w:val="00B811FC"/>
    <w:rsid w:val="00B81ACB"/>
    <w:rsid w:val="00B81E64"/>
    <w:rsid w:val="00B81E6D"/>
    <w:rsid w:val="00B8310A"/>
    <w:rsid w:val="00B8337F"/>
    <w:rsid w:val="00B833FF"/>
    <w:rsid w:val="00B84147"/>
    <w:rsid w:val="00B843B8"/>
    <w:rsid w:val="00B84433"/>
    <w:rsid w:val="00B84A22"/>
    <w:rsid w:val="00B84CB2"/>
    <w:rsid w:val="00B85091"/>
    <w:rsid w:val="00B85375"/>
    <w:rsid w:val="00B85B87"/>
    <w:rsid w:val="00B85BF5"/>
    <w:rsid w:val="00B85D3C"/>
    <w:rsid w:val="00B8607D"/>
    <w:rsid w:val="00B863CB"/>
    <w:rsid w:val="00B86E30"/>
    <w:rsid w:val="00B86EA4"/>
    <w:rsid w:val="00B870EA"/>
    <w:rsid w:val="00B874EC"/>
    <w:rsid w:val="00B87587"/>
    <w:rsid w:val="00B87657"/>
    <w:rsid w:val="00B8794E"/>
    <w:rsid w:val="00B87A86"/>
    <w:rsid w:val="00B87AFD"/>
    <w:rsid w:val="00B9072A"/>
    <w:rsid w:val="00B90B4A"/>
    <w:rsid w:val="00B90F48"/>
    <w:rsid w:val="00B90F69"/>
    <w:rsid w:val="00B9165C"/>
    <w:rsid w:val="00B918C9"/>
    <w:rsid w:val="00B91F87"/>
    <w:rsid w:val="00B9243A"/>
    <w:rsid w:val="00B92468"/>
    <w:rsid w:val="00B924E6"/>
    <w:rsid w:val="00B92A21"/>
    <w:rsid w:val="00B93106"/>
    <w:rsid w:val="00B935B6"/>
    <w:rsid w:val="00B9397A"/>
    <w:rsid w:val="00B93BA7"/>
    <w:rsid w:val="00B942C9"/>
    <w:rsid w:val="00B94536"/>
    <w:rsid w:val="00B94754"/>
    <w:rsid w:val="00B948C3"/>
    <w:rsid w:val="00B94A26"/>
    <w:rsid w:val="00B94D2B"/>
    <w:rsid w:val="00B963BE"/>
    <w:rsid w:val="00B966C3"/>
    <w:rsid w:val="00B969AE"/>
    <w:rsid w:val="00B96EF6"/>
    <w:rsid w:val="00B97C35"/>
    <w:rsid w:val="00BA02D3"/>
    <w:rsid w:val="00BA0319"/>
    <w:rsid w:val="00BA04C1"/>
    <w:rsid w:val="00BA07FE"/>
    <w:rsid w:val="00BA0854"/>
    <w:rsid w:val="00BA0937"/>
    <w:rsid w:val="00BA0CD5"/>
    <w:rsid w:val="00BA0F72"/>
    <w:rsid w:val="00BA10E6"/>
    <w:rsid w:val="00BA15AB"/>
    <w:rsid w:val="00BA16CC"/>
    <w:rsid w:val="00BA17CC"/>
    <w:rsid w:val="00BA1E77"/>
    <w:rsid w:val="00BA2493"/>
    <w:rsid w:val="00BA262D"/>
    <w:rsid w:val="00BA26BA"/>
    <w:rsid w:val="00BA28A8"/>
    <w:rsid w:val="00BA2AA1"/>
    <w:rsid w:val="00BA2C63"/>
    <w:rsid w:val="00BA328F"/>
    <w:rsid w:val="00BA44B3"/>
    <w:rsid w:val="00BA46E6"/>
    <w:rsid w:val="00BA4750"/>
    <w:rsid w:val="00BA4837"/>
    <w:rsid w:val="00BA48EF"/>
    <w:rsid w:val="00BA4928"/>
    <w:rsid w:val="00BA4AD2"/>
    <w:rsid w:val="00BA5021"/>
    <w:rsid w:val="00BA5386"/>
    <w:rsid w:val="00BA5698"/>
    <w:rsid w:val="00BA5982"/>
    <w:rsid w:val="00BA6C60"/>
    <w:rsid w:val="00BA7B48"/>
    <w:rsid w:val="00BA82AA"/>
    <w:rsid w:val="00BB0158"/>
    <w:rsid w:val="00BB0BC2"/>
    <w:rsid w:val="00BB1CE0"/>
    <w:rsid w:val="00BB1ED5"/>
    <w:rsid w:val="00BB1F94"/>
    <w:rsid w:val="00BB33F4"/>
    <w:rsid w:val="00BB387A"/>
    <w:rsid w:val="00BB38B2"/>
    <w:rsid w:val="00BB3A8E"/>
    <w:rsid w:val="00BB3F09"/>
    <w:rsid w:val="00BB441B"/>
    <w:rsid w:val="00BB47AA"/>
    <w:rsid w:val="00BB4867"/>
    <w:rsid w:val="00BB48CC"/>
    <w:rsid w:val="00BB4F52"/>
    <w:rsid w:val="00BB55C2"/>
    <w:rsid w:val="00BB571A"/>
    <w:rsid w:val="00BB5ABC"/>
    <w:rsid w:val="00BB5C3A"/>
    <w:rsid w:val="00BB5D4A"/>
    <w:rsid w:val="00BB6353"/>
    <w:rsid w:val="00BB65F1"/>
    <w:rsid w:val="00BB6AA7"/>
    <w:rsid w:val="00BB6E99"/>
    <w:rsid w:val="00BB7391"/>
    <w:rsid w:val="00BB7478"/>
    <w:rsid w:val="00BB778B"/>
    <w:rsid w:val="00BB77EB"/>
    <w:rsid w:val="00BB7918"/>
    <w:rsid w:val="00BB79E6"/>
    <w:rsid w:val="00BB7B74"/>
    <w:rsid w:val="00BB7C9C"/>
    <w:rsid w:val="00BC01CA"/>
    <w:rsid w:val="00BC0332"/>
    <w:rsid w:val="00BC0334"/>
    <w:rsid w:val="00BC081C"/>
    <w:rsid w:val="00BC08F8"/>
    <w:rsid w:val="00BC0CB9"/>
    <w:rsid w:val="00BC14FE"/>
    <w:rsid w:val="00BC19F8"/>
    <w:rsid w:val="00BC225D"/>
    <w:rsid w:val="00BC236A"/>
    <w:rsid w:val="00BC249F"/>
    <w:rsid w:val="00BC26C3"/>
    <w:rsid w:val="00BC2C81"/>
    <w:rsid w:val="00BC2D6C"/>
    <w:rsid w:val="00BC34EE"/>
    <w:rsid w:val="00BC3E79"/>
    <w:rsid w:val="00BC42FA"/>
    <w:rsid w:val="00BC45FC"/>
    <w:rsid w:val="00BC46CA"/>
    <w:rsid w:val="00BC4ABB"/>
    <w:rsid w:val="00BC4F69"/>
    <w:rsid w:val="00BC5103"/>
    <w:rsid w:val="00BC5B58"/>
    <w:rsid w:val="00BC5E96"/>
    <w:rsid w:val="00BC6041"/>
    <w:rsid w:val="00BC6437"/>
    <w:rsid w:val="00BC67A4"/>
    <w:rsid w:val="00BC6B5C"/>
    <w:rsid w:val="00BC6DCD"/>
    <w:rsid w:val="00BC6EAC"/>
    <w:rsid w:val="00BC7308"/>
    <w:rsid w:val="00BC79EB"/>
    <w:rsid w:val="00BC7BF8"/>
    <w:rsid w:val="00BC7CB9"/>
    <w:rsid w:val="00BD0412"/>
    <w:rsid w:val="00BD0432"/>
    <w:rsid w:val="00BD13D7"/>
    <w:rsid w:val="00BD1888"/>
    <w:rsid w:val="00BD1E51"/>
    <w:rsid w:val="00BD224D"/>
    <w:rsid w:val="00BD2349"/>
    <w:rsid w:val="00BD2DD9"/>
    <w:rsid w:val="00BD37F3"/>
    <w:rsid w:val="00BD38FB"/>
    <w:rsid w:val="00BD42E5"/>
    <w:rsid w:val="00BD4990"/>
    <w:rsid w:val="00BD4992"/>
    <w:rsid w:val="00BD5149"/>
    <w:rsid w:val="00BD52E8"/>
    <w:rsid w:val="00BD5365"/>
    <w:rsid w:val="00BD55B4"/>
    <w:rsid w:val="00BD58A7"/>
    <w:rsid w:val="00BD6324"/>
    <w:rsid w:val="00BD6589"/>
    <w:rsid w:val="00BD6F69"/>
    <w:rsid w:val="00BD711D"/>
    <w:rsid w:val="00BD72FE"/>
    <w:rsid w:val="00BD7402"/>
    <w:rsid w:val="00BD748A"/>
    <w:rsid w:val="00BD753B"/>
    <w:rsid w:val="00BD78AD"/>
    <w:rsid w:val="00BD7A59"/>
    <w:rsid w:val="00BD7AD2"/>
    <w:rsid w:val="00BD7FCF"/>
    <w:rsid w:val="00BE07ED"/>
    <w:rsid w:val="00BE1061"/>
    <w:rsid w:val="00BE1699"/>
    <w:rsid w:val="00BE1AF8"/>
    <w:rsid w:val="00BE1BAE"/>
    <w:rsid w:val="00BE1D00"/>
    <w:rsid w:val="00BE3A54"/>
    <w:rsid w:val="00BE3D47"/>
    <w:rsid w:val="00BE40CC"/>
    <w:rsid w:val="00BE4807"/>
    <w:rsid w:val="00BE4A38"/>
    <w:rsid w:val="00BE4EA0"/>
    <w:rsid w:val="00BE51EA"/>
    <w:rsid w:val="00BE56A9"/>
    <w:rsid w:val="00BE5B82"/>
    <w:rsid w:val="00BE5D51"/>
    <w:rsid w:val="00BE60BC"/>
    <w:rsid w:val="00BE6153"/>
    <w:rsid w:val="00BE6328"/>
    <w:rsid w:val="00BE6715"/>
    <w:rsid w:val="00BE6BAD"/>
    <w:rsid w:val="00BE7414"/>
    <w:rsid w:val="00BE7463"/>
    <w:rsid w:val="00BE7636"/>
    <w:rsid w:val="00BE7B93"/>
    <w:rsid w:val="00BE7D1C"/>
    <w:rsid w:val="00BE7D32"/>
    <w:rsid w:val="00BF0516"/>
    <w:rsid w:val="00BF1333"/>
    <w:rsid w:val="00BF13E4"/>
    <w:rsid w:val="00BF15CE"/>
    <w:rsid w:val="00BF16C9"/>
    <w:rsid w:val="00BF1951"/>
    <w:rsid w:val="00BF1AE8"/>
    <w:rsid w:val="00BF1D81"/>
    <w:rsid w:val="00BF22E7"/>
    <w:rsid w:val="00BF23CA"/>
    <w:rsid w:val="00BF26C7"/>
    <w:rsid w:val="00BF28DC"/>
    <w:rsid w:val="00BF29AA"/>
    <w:rsid w:val="00BF2B3B"/>
    <w:rsid w:val="00BF363E"/>
    <w:rsid w:val="00BF38DF"/>
    <w:rsid w:val="00BF3BB5"/>
    <w:rsid w:val="00BF3FE7"/>
    <w:rsid w:val="00BF4475"/>
    <w:rsid w:val="00BF448D"/>
    <w:rsid w:val="00BF44A2"/>
    <w:rsid w:val="00BF44CF"/>
    <w:rsid w:val="00BF47DA"/>
    <w:rsid w:val="00BF4A02"/>
    <w:rsid w:val="00BF4A15"/>
    <w:rsid w:val="00BF4AD4"/>
    <w:rsid w:val="00BF4F51"/>
    <w:rsid w:val="00BF4F77"/>
    <w:rsid w:val="00BF5178"/>
    <w:rsid w:val="00BF524E"/>
    <w:rsid w:val="00BF530A"/>
    <w:rsid w:val="00BF5436"/>
    <w:rsid w:val="00BF5C47"/>
    <w:rsid w:val="00BF5FBB"/>
    <w:rsid w:val="00BF6406"/>
    <w:rsid w:val="00BF6C10"/>
    <w:rsid w:val="00BF6C3D"/>
    <w:rsid w:val="00BF6F77"/>
    <w:rsid w:val="00BF7274"/>
    <w:rsid w:val="00BF73AC"/>
    <w:rsid w:val="00BF7B04"/>
    <w:rsid w:val="00C00217"/>
    <w:rsid w:val="00C00491"/>
    <w:rsid w:val="00C004E4"/>
    <w:rsid w:val="00C00F39"/>
    <w:rsid w:val="00C014BE"/>
    <w:rsid w:val="00C01555"/>
    <w:rsid w:val="00C0160E"/>
    <w:rsid w:val="00C01612"/>
    <w:rsid w:val="00C0191D"/>
    <w:rsid w:val="00C01E87"/>
    <w:rsid w:val="00C01F44"/>
    <w:rsid w:val="00C02101"/>
    <w:rsid w:val="00C02A3C"/>
    <w:rsid w:val="00C02E11"/>
    <w:rsid w:val="00C02E97"/>
    <w:rsid w:val="00C03530"/>
    <w:rsid w:val="00C041D9"/>
    <w:rsid w:val="00C043EC"/>
    <w:rsid w:val="00C045F3"/>
    <w:rsid w:val="00C04867"/>
    <w:rsid w:val="00C04C6B"/>
    <w:rsid w:val="00C04F86"/>
    <w:rsid w:val="00C052BD"/>
    <w:rsid w:val="00C05528"/>
    <w:rsid w:val="00C05996"/>
    <w:rsid w:val="00C05C18"/>
    <w:rsid w:val="00C05E45"/>
    <w:rsid w:val="00C05E6D"/>
    <w:rsid w:val="00C06056"/>
    <w:rsid w:val="00C06296"/>
    <w:rsid w:val="00C064AD"/>
    <w:rsid w:val="00C064DC"/>
    <w:rsid w:val="00C066A2"/>
    <w:rsid w:val="00C06D9F"/>
    <w:rsid w:val="00C07A6C"/>
    <w:rsid w:val="00C07E59"/>
    <w:rsid w:val="00C102EE"/>
    <w:rsid w:val="00C104F1"/>
    <w:rsid w:val="00C108D8"/>
    <w:rsid w:val="00C10AA2"/>
    <w:rsid w:val="00C1105B"/>
    <w:rsid w:val="00C11712"/>
    <w:rsid w:val="00C1183F"/>
    <w:rsid w:val="00C12296"/>
    <w:rsid w:val="00C1247B"/>
    <w:rsid w:val="00C124F9"/>
    <w:rsid w:val="00C125A2"/>
    <w:rsid w:val="00C12B0F"/>
    <w:rsid w:val="00C12B99"/>
    <w:rsid w:val="00C12F3F"/>
    <w:rsid w:val="00C131A3"/>
    <w:rsid w:val="00C132CA"/>
    <w:rsid w:val="00C13820"/>
    <w:rsid w:val="00C1403E"/>
    <w:rsid w:val="00C14088"/>
    <w:rsid w:val="00C1410A"/>
    <w:rsid w:val="00C1413D"/>
    <w:rsid w:val="00C149BD"/>
    <w:rsid w:val="00C14B82"/>
    <w:rsid w:val="00C14FE0"/>
    <w:rsid w:val="00C15041"/>
    <w:rsid w:val="00C15721"/>
    <w:rsid w:val="00C15A5F"/>
    <w:rsid w:val="00C15EB4"/>
    <w:rsid w:val="00C16726"/>
    <w:rsid w:val="00C1682D"/>
    <w:rsid w:val="00C168DC"/>
    <w:rsid w:val="00C1694F"/>
    <w:rsid w:val="00C16AF2"/>
    <w:rsid w:val="00C16B86"/>
    <w:rsid w:val="00C17277"/>
    <w:rsid w:val="00C1741F"/>
    <w:rsid w:val="00C175CA"/>
    <w:rsid w:val="00C1763D"/>
    <w:rsid w:val="00C17D8C"/>
    <w:rsid w:val="00C20EF5"/>
    <w:rsid w:val="00C21380"/>
    <w:rsid w:val="00C21492"/>
    <w:rsid w:val="00C2187D"/>
    <w:rsid w:val="00C21897"/>
    <w:rsid w:val="00C21A50"/>
    <w:rsid w:val="00C21C26"/>
    <w:rsid w:val="00C220E2"/>
    <w:rsid w:val="00C22A78"/>
    <w:rsid w:val="00C22B89"/>
    <w:rsid w:val="00C23420"/>
    <w:rsid w:val="00C2345B"/>
    <w:rsid w:val="00C235CD"/>
    <w:rsid w:val="00C23827"/>
    <w:rsid w:val="00C23A9E"/>
    <w:rsid w:val="00C23BB5"/>
    <w:rsid w:val="00C2441A"/>
    <w:rsid w:val="00C245DE"/>
    <w:rsid w:val="00C24654"/>
    <w:rsid w:val="00C24EC4"/>
    <w:rsid w:val="00C24F38"/>
    <w:rsid w:val="00C2545A"/>
    <w:rsid w:val="00C25515"/>
    <w:rsid w:val="00C2569E"/>
    <w:rsid w:val="00C25B3A"/>
    <w:rsid w:val="00C25BDA"/>
    <w:rsid w:val="00C26A81"/>
    <w:rsid w:val="00C2713C"/>
    <w:rsid w:val="00C272FC"/>
    <w:rsid w:val="00C27518"/>
    <w:rsid w:val="00C2798F"/>
    <w:rsid w:val="00C27DC0"/>
    <w:rsid w:val="00C27F7F"/>
    <w:rsid w:val="00C30912"/>
    <w:rsid w:val="00C3105F"/>
    <w:rsid w:val="00C31143"/>
    <w:rsid w:val="00C3218E"/>
    <w:rsid w:val="00C32766"/>
    <w:rsid w:val="00C32792"/>
    <w:rsid w:val="00C32887"/>
    <w:rsid w:val="00C32BA5"/>
    <w:rsid w:val="00C32E9F"/>
    <w:rsid w:val="00C32F5B"/>
    <w:rsid w:val="00C33104"/>
    <w:rsid w:val="00C332D4"/>
    <w:rsid w:val="00C339B5"/>
    <w:rsid w:val="00C34090"/>
    <w:rsid w:val="00C34944"/>
    <w:rsid w:val="00C34B03"/>
    <w:rsid w:val="00C34C03"/>
    <w:rsid w:val="00C35739"/>
    <w:rsid w:val="00C35743"/>
    <w:rsid w:val="00C3581A"/>
    <w:rsid w:val="00C35E05"/>
    <w:rsid w:val="00C35F5A"/>
    <w:rsid w:val="00C365C3"/>
    <w:rsid w:val="00C367AE"/>
    <w:rsid w:val="00C368F3"/>
    <w:rsid w:val="00C36EAA"/>
    <w:rsid w:val="00C400CD"/>
    <w:rsid w:val="00C401AC"/>
    <w:rsid w:val="00C40BDF"/>
    <w:rsid w:val="00C40C14"/>
    <w:rsid w:val="00C40E39"/>
    <w:rsid w:val="00C40F01"/>
    <w:rsid w:val="00C41858"/>
    <w:rsid w:val="00C4195F"/>
    <w:rsid w:val="00C41EBB"/>
    <w:rsid w:val="00C4257A"/>
    <w:rsid w:val="00C42AF4"/>
    <w:rsid w:val="00C42B24"/>
    <w:rsid w:val="00C42DF6"/>
    <w:rsid w:val="00C42F79"/>
    <w:rsid w:val="00C432D5"/>
    <w:rsid w:val="00C437A5"/>
    <w:rsid w:val="00C43A3C"/>
    <w:rsid w:val="00C43E6E"/>
    <w:rsid w:val="00C4448B"/>
    <w:rsid w:val="00C44C10"/>
    <w:rsid w:val="00C45355"/>
    <w:rsid w:val="00C453E3"/>
    <w:rsid w:val="00C4559E"/>
    <w:rsid w:val="00C45625"/>
    <w:rsid w:val="00C4591A"/>
    <w:rsid w:val="00C45DD2"/>
    <w:rsid w:val="00C4639F"/>
    <w:rsid w:val="00C468F5"/>
    <w:rsid w:val="00C46F90"/>
    <w:rsid w:val="00C471D1"/>
    <w:rsid w:val="00C4727B"/>
    <w:rsid w:val="00C473B0"/>
    <w:rsid w:val="00C474A5"/>
    <w:rsid w:val="00C47726"/>
    <w:rsid w:val="00C4791A"/>
    <w:rsid w:val="00C4797C"/>
    <w:rsid w:val="00C47AD4"/>
    <w:rsid w:val="00C500E1"/>
    <w:rsid w:val="00C5019C"/>
    <w:rsid w:val="00C5083D"/>
    <w:rsid w:val="00C50B1D"/>
    <w:rsid w:val="00C51011"/>
    <w:rsid w:val="00C51304"/>
    <w:rsid w:val="00C51517"/>
    <w:rsid w:val="00C51695"/>
    <w:rsid w:val="00C51B0F"/>
    <w:rsid w:val="00C51D85"/>
    <w:rsid w:val="00C526B0"/>
    <w:rsid w:val="00C52E4D"/>
    <w:rsid w:val="00C53036"/>
    <w:rsid w:val="00C5335A"/>
    <w:rsid w:val="00C542EE"/>
    <w:rsid w:val="00C54682"/>
    <w:rsid w:val="00C54E30"/>
    <w:rsid w:val="00C552F5"/>
    <w:rsid w:val="00C5591A"/>
    <w:rsid w:val="00C55EBC"/>
    <w:rsid w:val="00C55F07"/>
    <w:rsid w:val="00C560AC"/>
    <w:rsid w:val="00C560EA"/>
    <w:rsid w:val="00C56420"/>
    <w:rsid w:val="00C5653C"/>
    <w:rsid w:val="00C56C05"/>
    <w:rsid w:val="00C5759C"/>
    <w:rsid w:val="00C5781C"/>
    <w:rsid w:val="00C5788F"/>
    <w:rsid w:val="00C57A0C"/>
    <w:rsid w:val="00C57CC7"/>
    <w:rsid w:val="00C600CE"/>
    <w:rsid w:val="00C6026F"/>
    <w:rsid w:val="00C60317"/>
    <w:rsid w:val="00C60343"/>
    <w:rsid w:val="00C6037F"/>
    <w:rsid w:val="00C60858"/>
    <w:rsid w:val="00C609A7"/>
    <w:rsid w:val="00C60E47"/>
    <w:rsid w:val="00C6159C"/>
    <w:rsid w:val="00C62078"/>
    <w:rsid w:val="00C62D9C"/>
    <w:rsid w:val="00C63123"/>
    <w:rsid w:val="00C63274"/>
    <w:rsid w:val="00C6344F"/>
    <w:rsid w:val="00C64208"/>
    <w:rsid w:val="00C64263"/>
    <w:rsid w:val="00C64591"/>
    <w:rsid w:val="00C647DD"/>
    <w:rsid w:val="00C64C6E"/>
    <w:rsid w:val="00C64DC3"/>
    <w:rsid w:val="00C65195"/>
    <w:rsid w:val="00C65382"/>
    <w:rsid w:val="00C65834"/>
    <w:rsid w:val="00C6583D"/>
    <w:rsid w:val="00C65CAE"/>
    <w:rsid w:val="00C65F25"/>
    <w:rsid w:val="00C672DC"/>
    <w:rsid w:val="00C67FAF"/>
    <w:rsid w:val="00C70005"/>
    <w:rsid w:val="00C70244"/>
    <w:rsid w:val="00C7024C"/>
    <w:rsid w:val="00C70755"/>
    <w:rsid w:val="00C71417"/>
    <w:rsid w:val="00C71AA2"/>
    <w:rsid w:val="00C71AEB"/>
    <w:rsid w:val="00C71BA1"/>
    <w:rsid w:val="00C71E1A"/>
    <w:rsid w:val="00C71FCC"/>
    <w:rsid w:val="00C72179"/>
    <w:rsid w:val="00C72353"/>
    <w:rsid w:val="00C72A00"/>
    <w:rsid w:val="00C72A96"/>
    <w:rsid w:val="00C72DC3"/>
    <w:rsid w:val="00C73405"/>
    <w:rsid w:val="00C7355F"/>
    <w:rsid w:val="00C73646"/>
    <w:rsid w:val="00C7387B"/>
    <w:rsid w:val="00C738F9"/>
    <w:rsid w:val="00C74414"/>
    <w:rsid w:val="00C74598"/>
    <w:rsid w:val="00C74937"/>
    <w:rsid w:val="00C74C16"/>
    <w:rsid w:val="00C74CBC"/>
    <w:rsid w:val="00C7504B"/>
    <w:rsid w:val="00C759F3"/>
    <w:rsid w:val="00C761D0"/>
    <w:rsid w:val="00C7675F"/>
    <w:rsid w:val="00C76B57"/>
    <w:rsid w:val="00C76CD6"/>
    <w:rsid w:val="00C76D06"/>
    <w:rsid w:val="00C77349"/>
    <w:rsid w:val="00C7750B"/>
    <w:rsid w:val="00C779A3"/>
    <w:rsid w:val="00C77B72"/>
    <w:rsid w:val="00C77EC1"/>
    <w:rsid w:val="00C8013D"/>
    <w:rsid w:val="00C80609"/>
    <w:rsid w:val="00C80732"/>
    <w:rsid w:val="00C80765"/>
    <w:rsid w:val="00C807C9"/>
    <w:rsid w:val="00C80CFA"/>
    <w:rsid w:val="00C80D60"/>
    <w:rsid w:val="00C811BF"/>
    <w:rsid w:val="00C813A7"/>
    <w:rsid w:val="00C81537"/>
    <w:rsid w:val="00C81CA5"/>
    <w:rsid w:val="00C82394"/>
    <w:rsid w:val="00C8254B"/>
    <w:rsid w:val="00C829E4"/>
    <w:rsid w:val="00C82B00"/>
    <w:rsid w:val="00C82F7F"/>
    <w:rsid w:val="00C834B5"/>
    <w:rsid w:val="00C83E23"/>
    <w:rsid w:val="00C847B8"/>
    <w:rsid w:val="00C84ABF"/>
    <w:rsid w:val="00C8549A"/>
    <w:rsid w:val="00C854D4"/>
    <w:rsid w:val="00C8556E"/>
    <w:rsid w:val="00C859DB"/>
    <w:rsid w:val="00C85EF2"/>
    <w:rsid w:val="00C86696"/>
    <w:rsid w:val="00C86967"/>
    <w:rsid w:val="00C86975"/>
    <w:rsid w:val="00C86B6F"/>
    <w:rsid w:val="00C86CEC"/>
    <w:rsid w:val="00C86D70"/>
    <w:rsid w:val="00C86F0A"/>
    <w:rsid w:val="00C87265"/>
    <w:rsid w:val="00C87281"/>
    <w:rsid w:val="00C876CB"/>
    <w:rsid w:val="00C87CE8"/>
    <w:rsid w:val="00C90244"/>
    <w:rsid w:val="00C90556"/>
    <w:rsid w:val="00C906A2"/>
    <w:rsid w:val="00C90856"/>
    <w:rsid w:val="00C90DBD"/>
    <w:rsid w:val="00C91AF4"/>
    <w:rsid w:val="00C92102"/>
    <w:rsid w:val="00C92106"/>
    <w:rsid w:val="00C92210"/>
    <w:rsid w:val="00C92864"/>
    <w:rsid w:val="00C934BF"/>
    <w:rsid w:val="00C935B3"/>
    <w:rsid w:val="00C93642"/>
    <w:rsid w:val="00C9419C"/>
    <w:rsid w:val="00C941B8"/>
    <w:rsid w:val="00C9425D"/>
    <w:rsid w:val="00C94601"/>
    <w:rsid w:val="00C94A8B"/>
    <w:rsid w:val="00C9643C"/>
    <w:rsid w:val="00C96C99"/>
    <w:rsid w:val="00C96F5A"/>
    <w:rsid w:val="00C9775D"/>
    <w:rsid w:val="00C977FA"/>
    <w:rsid w:val="00C97918"/>
    <w:rsid w:val="00CA0633"/>
    <w:rsid w:val="00CA0725"/>
    <w:rsid w:val="00CA0916"/>
    <w:rsid w:val="00CA0A0F"/>
    <w:rsid w:val="00CA0C35"/>
    <w:rsid w:val="00CA0D2E"/>
    <w:rsid w:val="00CA0D78"/>
    <w:rsid w:val="00CA0EF2"/>
    <w:rsid w:val="00CA12F0"/>
    <w:rsid w:val="00CA17D4"/>
    <w:rsid w:val="00CA1A28"/>
    <w:rsid w:val="00CA1B6A"/>
    <w:rsid w:val="00CA24EB"/>
    <w:rsid w:val="00CA273B"/>
    <w:rsid w:val="00CA2D9A"/>
    <w:rsid w:val="00CA37CF"/>
    <w:rsid w:val="00CA3AEC"/>
    <w:rsid w:val="00CA3AF5"/>
    <w:rsid w:val="00CA3B87"/>
    <w:rsid w:val="00CA3CCD"/>
    <w:rsid w:val="00CA41D4"/>
    <w:rsid w:val="00CA43D5"/>
    <w:rsid w:val="00CA4855"/>
    <w:rsid w:val="00CA4EB2"/>
    <w:rsid w:val="00CA544B"/>
    <w:rsid w:val="00CA5534"/>
    <w:rsid w:val="00CA597B"/>
    <w:rsid w:val="00CA5C80"/>
    <w:rsid w:val="00CA5D5E"/>
    <w:rsid w:val="00CA5D90"/>
    <w:rsid w:val="00CA5F30"/>
    <w:rsid w:val="00CA6114"/>
    <w:rsid w:val="00CA61F5"/>
    <w:rsid w:val="00CA622F"/>
    <w:rsid w:val="00CA649F"/>
    <w:rsid w:val="00CA6D50"/>
    <w:rsid w:val="00CA6E54"/>
    <w:rsid w:val="00CA6F44"/>
    <w:rsid w:val="00CA71A0"/>
    <w:rsid w:val="00CA74D8"/>
    <w:rsid w:val="00CA766A"/>
    <w:rsid w:val="00CA7A37"/>
    <w:rsid w:val="00CA7C9F"/>
    <w:rsid w:val="00CA7E0E"/>
    <w:rsid w:val="00CA7F3F"/>
    <w:rsid w:val="00CB107E"/>
    <w:rsid w:val="00CB1097"/>
    <w:rsid w:val="00CB13CB"/>
    <w:rsid w:val="00CB14EF"/>
    <w:rsid w:val="00CB17A4"/>
    <w:rsid w:val="00CB1A62"/>
    <w:rsid w:val="00CB1FE7"/>
    <w:rsid w:val="00CB20D4"/>
    <w:rsid w:val="00CB24FE"/>
    <w:rsid w:val="00CB323E"/>
    <w:rsid w:val="00CB39C3"/>
    <w:rsid w:val="00CB3CEE"/>
    <w:rsid w:val="00CB41C9"/>
    <w:rsid w:val="00CB43E3"/>
    <w:rsid w:val="00CB45F8"/>
    <w:rsid w:val="00CB47EC"/>
    <w:rsid w:val="00CB4EDB"/>
    <w:rsid w:val="00CB529A"/>
    <w:rsid w:val="00CB5404"/>
    <w:rsid w:val="00CB54C7"/>
    <w:rsid w:val="00CB554D"/>
    <w:rsid w:val="00CB5CE4"/>
    <w:rsid w:val="00CB5D2E"/>
    <w:rsid w:val="00CB5F4D"/>
    <w:rsid w:val="00CB62FC"/>
    <w:rsid w:val="00CB6652"/>
    <w:rsid w:val="00CB6986"/>
    <w:rsid w:val="00CB74CB"/>
    <w:rsid w:val="00CB7E72"/>
    <w:rsid w:val="00CC04C7"/>
    <w:rsid w:val="00CC0746"/>
    <w:rsid w:val="00CC07E8"/>
    <w:rsid w:val="00CC07F1"/>
    <w:rsid w:val="00CC10D5"/>
    <w:rsid w:val="00CC1678"/>
    <w:rsid w:val="00CC1AC4"/>
    <w:rsid w:val="00CC1BB0"/>
    <w:rsid w:val="00CC1D29"/>
    <w:rsid w:val="00CC214B"/>
    <w:rsid w:val="00CC22E4"/>
    <w:rsid w:val="00CC2406"/>
    <w:rsid w:val="00CC2AA0"/>
    <w:rsid w:val="00CC2CE8"/>
    <w:rsid w:val="00CC2DC8"/>
    <w:rsid w:val="00CC2E05"/>
    <w:rsid w:val="00CC37B1"/>
    <w:rsid w:val="00CC3A34"/>
    <w:rsid w:val="00CC3D16"/>
    <w:rsid w:val="00CC3F1A"/>
    <w:rsid w:val="00CC4090"/>
    <w:rsid w:val="00CC4835"/>
    <w:rsid w:val="00CC4B16"/>
    <w:rsid w:val="00CC5040"/>
    <w:rsid w:val="00CC534D"/>
    <w:rsid w:val="00CC5539"/>
    <w:rsid w:val="00CC57DA"/>
    <w:rsid w:val="00CC5BA4"/>
    <w:rsid w:val="00CC5BD3"/>
    <w:rsid w:val="00CC626A"/>
    <w:rsid w:val="00CC68D4"/>
    <w:rsid w:val="00CC6964"/>
    <w:rsid w:val="00CC6BA3"/>
    <w:rsid w:val="00CC6DFB"/>
    <w:rsid w:val="00CC6F4F"/>
    <w:rsid w:val="00CC7056"/>
    <w:rsid w:val="00CC71A2"/>
    <w:rsid w:val="00CC737D"/>
    <w:rsid w:val="00CC73EB"/>
    <w:rsid w:val="00CC752F"/>
    <w:rsid w:val="00CC7739"/>
    <w:rsid w:val="00CD054B"/>
    <w:rsid w:val="00CD0FE9"/>
    <w:rsid w:val="00CD10A9"/>
    <w:rsid w:val="00CD1117"/>
    <w:rsid w:val="00CD1874"/>
    <w:rsid w:val="00CD1C18"/>
    <w:rsid w:val="00CD2110"/>
    <w:rsid w:val="00CD2695"/>
    <w:rsid w:val="00CD26DB"/>
    <w:rsid w:val="00CD2F40"/>
    <w:rsid w:val="00CD3377"/>
    <w:rsid w:val="00CD3400"/>
    <w:rsid w:val="00CD3547"/>
    <w:rsid w:val="00CD3955"/>
    <w:rsid w:val="00CD47E5"/>
    <w:rsid w:val="00CD4926"/>
    <w:rsid w:val="00CD5042"/>
    <w:rsid w:val="00CD52CB"/>
    <w:rsid w:val="00CD58FD"/>
    <w:rsid w:val="00CD62B8"/>
    <w:rsid w:val="00CD64CD"/>
    <w:rsid w:val="00CD6564"/>
    <w:rsid w:val="00CD6660"/>
    <w:rsid w:val="00CD70BE"/>
    <w:rsid w:val="00CD73EB"/>
    <w:rsid w:val="00CD7415"/>
    <w:rsid w:val="00CD7452"/>
    <w:rsid w:val="00CD7E64"/>
    <w:rsid w:val="00CE0868"/>
    <w:rsid w:val="00CE1078"/>
    <w:rsid w:val="00CE1438"/>
    <w:rsid w:val="00CE1541"/>
    <w:rsid w:val="00CE1ACC"/>
    <w:rsid w:val="00CE2E03"/>
    <w:rsid w:val="00CE2E5E"/>
    <w:rsid w:val="00CE2FBC"/>
    <w:rsid w:val="00CE309C"/>
    <w:rsid w:val="00CE333D"/>
    <w:rsid w:val="00CE34D4"/>
    <w:rsid w:val="00CE36B2"/>
    <w:rsid w:val="00CE4163"/>
    <w:rsid w:val="00CE435F"/>
    <w:rsid w:val="00CE44F7"/>
    <w:rsid w:val="00CE4BD6"/>
    <w:rsid w:val="00CE4BF4"/>
    <w:rsid w:val="00CE4E0D"/>
    <w:rsid w:val="00CE506A"/>
    <w:rsid w:val="00CE53CB"/>
    <w:rsid w:val="00CE59F2"/>
    <w:rsid w:val="00CE62D8"/>
    <w:rsid w:val="00CE6511"/>
    <w:rsid w:val="00CE661C"/>
    <w:rsid w:val="00CE66D2"/>
    <w:rsid w:val="00CE670C"/>
    <w:rsid w:val="00CE68F1"/>
    <w:rsid w:val="00CE6931"/>
    <w:rsid w:val="00CE6D03"/>
    <w:rsid w:val="00CE70EC"/>
    <w:rsid w:val="00CE71B7"/>
    <w:rsid w:val="00CE7621"/>
    <w:rsid w:val="00CE7B7C"/>
    <w:rsid w:val="00CE7EC7"/>
    <w:rsid w:val="00CF04B1"/>
    <w:rsid w:val="00CF082C"/>
    <w:rsid w:val="00CF0D23"/>
    <w:rsid w:val="00CF0F51"/>
    <w:rsid w:val="00CF1D32"/>
    <w:rsid w:val="00CF299B"/>
    <w:rsid w:val="00CF2AFC"/>
    <w:rsid w:val="00CF2D3E"/>
    <w:rsid w:val="00CF2E7D"/>
    <w:rsid w:val="00CF3123"/>
    <w:rsid w:val="00CF3475"/>
    <w:rsid w:val="00CF3599"/>
    <w:rsid w:val="00CF35DE"/>
    <w:rsid w:val="00CF3A63"/>
    <w:rsid w:val="00CF3D24"/>
    <w:rsid w:val="00CF4199"/>
    <w:rsid w:val="00CF4563"/>
    <w:rsid w:val="00CF4645"/>
    <w:rsid w:val="00CF4851"/>
    <w:rsid w:val="00CF4898"/>
    <w:rsid w:val="00CF5581"/>
    <w:rsid w:val="00CF585D"/>
    <w:rsid w:val="00CF653C"/>
    <w:rsid w:val="00CF670B"/>
    <w:rsid w:val="00CF7AE0"/>
    <w:rsid w:val="00D00155"/>
    <w:rsid w:val="00D00A13"/>
    <w:rsid w:val="00D012A3"/>
    <w:rsid w:val="00D01D14"/>
    <w:rsid w:val="00D02410"/>
    <w:rsid w:val="00D026AC"/>
    <w:rsid w:val="00D02708"/>
    <w:rsid w:val="00D029BC"/>
    <w:rsid w:val="00D02DF0"/>
    <w:rsid w:val="00D02E26"/>
    <w:rsid w:val="00D03307"/>
    <w:rsid w:val="00D03C16"/>
    <w:rsid w:val="00D04356"/>
    <w:rsid w:val="00D04443"/>
    <w:rsid w:val="00D053F7"/>
    <w:rsid w:val="00D055B6"/>
    <w:rsid w:val="00D05898"/>
    <w:rsid w:val="00D05EF5"/>
    <w:rsid w:val="00D06216"/>
    <w:rsid w:val="00D063F2"/>
    <w:rsid w:val="00D0679C"/>
    <w:rsid w:val="00D067B6"/>
    <w:rsid w:val="00D06CA2"/>
    <w:rsid w:val="00D06E60"/>
    <w:rsid w:val="00D07128"/>
    <w:rsid w:val="00D07326"/>
    <w:rsid w:val="00D075F0"/>
    <w:rsid w:val="00D07E1B"/>
    <w:rsid w:val="00D106FC"/>
    <w:rsid w:val="00D10A91"/>
    <w:rsid w:val="00D11861"/>
    <w:rsid w:val="00D118C0"/>
    <w:rsid w:val="00D11A7E"/>
    <w:rsid w:val="00D11EC7"/>
    <w:rsid w:val="00D11ECA"/>
    <w:rsid w:val="00D1211E"/>
    <w:rsid w:val="00D1294E"/>
    <w:rsid w:val="00D12A4A"/>
    <w:rsid w:val="00D12A84"/>
    <w:rsid w:val="00D12CA1"/>
    <w:rsid w:val="00D147C8"/>
    <w:rsid w:val="00D153D0"/>
    <w:rsid w:val="00D1608F"/>
    <w:rsid w:val="00D1613B"/>
    <w:rsid w:val="00D16327"/>
    <w:rsid w:val="00D164B6"/>
    <w:rsid w:val="00D167AF"/>
    <w:rsid w:val="00D16B7E"/>
    <w:rsid w:val="00D16FEF"/>
    <w:rsid w:val="00D17010"/>
    <w:rsid w:val="00D1777A"/>
    <w:rsid w:val="00D17800"/>
    <w:rsid w:val="00D17B48"/>
    <w:rsid w:val="00D17CB8"/>
    <w:rsid w:val="00D204D2"/>
    <w:rsid w:val="00D208C5"/>
    <w:rsid w:val="00D20A38"/>
    <w:rsid w:val="00D20BD5"/>
    <w:rsid w:val="00D215E1"/>
    <w:rsid w:val="00D216DE"/>
    <w:rsid w:val="00D2172B"/>
    <w:rsid w:val="00D21ABA"/>
    <w:rsid w:val="00D22231"/>
    <w:rsid w:val="00D2237D"/>
    <w:rsid w:val="00D224B8"/>
    <w:rsid w:val="00D22CA7"/>
    <w:rsid w:val="00D22F1B"/>
    <w:rsid w:val="00D2308D"/>
    <w:rsid w:val="00D233D2"/>
    <w:rsid w:val="00D23661"/>
    <w:rsid w:val="00D23D70"/>
    <w:rsid w:val="00D240FE"/>
    <w:rsid w:val="00D24476"/>
    <w:rsid w:val="00D24660"/>
    <w:rsid w:val="00D2483B"/>
    <w:rsid w:val="00D24934"/>
    <w:rsid w:val="00D255E8"/>
    <w:rsid w:val="00D25846"/>
    <w:rsid w:val="00D25910"/>
    <w:rsid w:val="00D25995"/>
    <w:rsid w:val="00D25E5A"/>
    <w:rsid w:val="00D263EC"/>
    <w:rsid w:val="00D26850"/>
    <w:rsid w:val="00D26B01"/>
    <w:rsid w:val="00D26BBD"/>
    <w:rsid w:val="00D26BBE"/>
    <w:rsid w:val="00D26FF7"/>
    <w:rsid w:val="00D27187"/>
    <w:rsid w:val="00D271DC"/>
    <w:rsid w:val="00D272CF"/>
    <w:rsid w:val="00D275FF"/>
    <w:rsid w:val="00D27EB1"/>
    <w:rsid w:val="00D30124"/>
    <w:rsid w:val="00D30481"/>
    <w:rsid w:val="00D30C15"/>
    <w:rsid w:val="00D30C85"/>
    <w:rsid w:val="00D311DA"/>
    <w:rsid w:val="00D31248"/>
    <w:rsid w:val="00D314F6"/>
    <w:rsid w:val="00D3166C"/>
    <w:rsid w:val="00D31997"/>
    <w:rsid w:val="00D3210A"/>
    <w:rsid w:val="00D3245B"/>
    <w:rsid w:val="00D32754"/>
    <w:rsid w:val="00D32D31"/>
    <w:rsid w:val="00D33398"/>
    <w:rsid w:val="00D33B40"/>
    <w:rsid w:val="00D33FA5"/>
    <w:rsid w:val="00D343FA"/>
    <w:rsid w:val="00D349D3"/>
    <w:rsid w:val="00D34A2E"/>
    <w:rsid w:val="00D34E7D"/>
    <w:rsid w:val="00D34EF2"/>
    <w:rsid w:val="00D3507D"/>
    <w:rsid w:val="00D3539E"/>
    <w:rsid w:val="00D35554"/>
    <w:rsid w:val="00D36582"/>
    <w:rsid w:val="00D367E4"/>
    <w:rsid w:val="00D36BA3"/>
    <w:rsid w:val="00D36CF2"/>
    <w:rsid w:val="00D3716D"/>
    <w:rsid w:val="00D37213"/>
    <w:rsid w:val="00D372E9"/>
    <w:rsid w:val="00D3747E"/>
    <w:rsid w:val="00D37540"/>
    <w:rsid w:val="00D3764C"/>
    <w:rsid w:val="00D37863"/>
    <w:rsid w:val="00D37F27"/>
    <w:rsid w:val="00D40204"/>
    <w:rsid w:val="00D407EA"/>
    <w:rsid w:val="00D40890"/>
    <w:rsid w:val="00D4139D"/>
    <w:rsid w:val="00D41408"/>
    <w:rsid w:val="00D4155D"/>
    <w:rsid w:val="00D41730"/>
    <w:rsid w:val="00D4187E"/>
    <w:rsid w:val="00D418FF"/>
    <w:rsid w:val="00D41EE9"/>
    <w:rsid w:val="00D4200F"/>
    <w:rsid w:val="00D425A8"/>
    <w:rsid w:val="00D427A4"/>
    <w:rsid w:val="00D42F18"/>
    <w:rsid w:val="00D42F3A"/>
    <w:rsid w:val="00D43166"/>
    <w:rsid w:val="00D431C8"/>
    <w:rsid w:val="00D43EF7"/>
    <w:rsid w:val="00D4407B"/>
    <w:rsid w:val="00D442C9"/>
    <w:rsid w:val="00D4499D"/>
    <w:rsid w:val="00D44B36"/>
    <w:rsid w:val="00D44D73"/>
    <w:rsid w:val="00D451FB"/>
    <w:rsid w:val="00D4527C"/>
    <w:rsid w:val="00D4578D"/>
    <w:rsid w:val="00D45844"/>
    <w:rsid w:val="00D459E7"/>
    <w:rsid w:val="00D45A42"/>
    <w:rsid w:val="00D45F1A"/>
    <w:rsid w:val="00D4601D"/>
    <w:rsid w:val="00D465A7"/>
    <w:rsid w:val="00D46649"/>
    <w:rsid w:val="00D468D7"/>
    <w:rsid w:val="00D46D85"/>
    <w:rsid w:val="00D4718E"/>
    <w:rsid w:val="00D47314"/>
    <w:rsid w:val="00D47329"/>
    <w:rsid w:val="00D47389"/>
    <w:rsid w:val="00D4743F"/>
    <w:rsid w:val="00D478CE"/>
    <w:rsid w:val="00D47CA5"/>
    <w:rsid w:val="00D50267"/>
    <w:rsid w:val="00D5038A"/>
    <w:rsid w:val="00D50440"/>
    <w:rsid w:val="00D50896"/>
    <w:rsid w:val="00D50C21"/>
    <w:rsid w:val="00D50DFE"/>
    <w:rsid w:val="00D51CF6"/>
    <w:rsid w:val="00D51E05"/>
    <w:rsid w:val="00D52297"/>
    <w:rsid w:val="00D52364"/>
    <w:rsid w:val="00D52EDA"/>
    <w:rsid w:val="00D53118"/>
    <w:rsid w:val="00D534D2"/>
    <w:rsid w:val="00D53518"/>
    <w:rsid w:val="00D53EF4"/>
    <w:rsid w:val="00D54161"/>
    <w:rsid w:val="00D54397"/>
    <w:rsid w:val="00D54920"/>
    <w:rsid w:val="00D54A2D"/>
    <w:rsid w:val="00D54CE6"/>
    <w:rsid w:val="00D54F3A"/>
    <w:rsid w:val="00D5541C"/>
    <w:rsid w:val="00D55528"/>
    <w:rsid w:val="00D5564B"/>
    <w:rsid w:val="00D5565B"/>
    <w:rsid w:val="00D5567D"/>
    <w:rsid w:val="00D558F6"/>
    <w:rsid w:val="00D55BBD"/>
    <w:rsid w:val="00D560C9"/>
    <w:rsid w:val="00D56470"/>
    <w:rsid w:val="00D56B3B"/>
    <w:rsid w:val="00D56CAD"/>
    <w:rsid w:val="00D57164"/>
    <w:rsid w:val="00D5786C"/>
    <w:rsid w:val="00D57979"/>
    <w:rsid w:val="00D57B66"/>
    <w:rsid w:val="00D606A9"/>
    <w:rsid w:val="00D60E2D"/>
    <w:rsid w:val="00D60F19"/>
    <w:rsid w:val="00D61010"/>
    <w:rsid w:val="00D61197"/>
    <w:rsid w:val="00D611DF"/>
    <w:rsid w:val="00D612DD"/>
    <w:rsid w:val="00D616B7"/>
    <w:rsid w:val="00D616C1"/>
    <w:rsid w:val="00D61727"/>
    <w:rsid w:val="00D621FB"/>
    <w:rsid w:val="00D62B7B"/>
    <w:rsid w:val="00D62BC1"/>
    <w:rsid w:val="00D62BCA"/>
    <w:rsid w:val="00D62CF5"/>
    <w:rsid w:val="00D62FDB"/>
    <w:rsid w:val="00D63005"/>
    <w:rsid w:val="00D632AA"/>
    <w:rsid w:val="00D632ED"/>
    <w:rsid w:val="00D6331C"/>
    <w:rsid w:val="00D63C8C"/>
    <w:rsid w:val="00D63FEB"/>
    <w:rsid w:val="00D641C9"/>
    <w:rsid w:val="00D649CC"/>
    <w:rsid w:val="00D64E0A"/>
    <w:rsid w:val="00D64E4E"/>
    <w:rsid w:val="00D65265"/>
    <w:rsid w:val="00D65589"/>
    <w:rsid w:val="00D65650"/>
    <w:rsid w:val="00D65C76"/>
    <w:rsid w:val="00D66489"/>
    <w:rsid w:val="00D66904"/>
    <w:rsid w:val="00D66950"/>
    <w:rsid w:val="00D66B28"/>
    <w:rsid w:val="00D6756B"/>
    <w:rsid w:val="00D676EF"/>
    <w:rsid w:val="00D678A3"/>
    <w:rsid w:val="00D679D4"/>
    <w:rsid w:val="00D70018"/>
    <w:rsid w:val="00D716F0"/>
    <w:rsid w:val="00D718DD"/>
    <w:rsid w:val="00D71AE1"/>
    <w:rsid w:val="00D71D40"/>
    <w:rsid w:val="00D72145"/>
    <w:rsid w:val="00D72704"/>
    <w:rsid w:val="00D72A44"/>
    <w:rsid w:val="00D73160"/>
    <w:rsid w:val="00D73470"/>
    <w:rsid w:val="00D734C7"/>
    <w:rsid w:val="00D7354A"/>
    <w:rsid w:val="00D7368A"/>
    <w:rsid w:val="00D73832"/>
    <w:rsid w:val="00D73A74"/>
    <w:rsid w:val="00D73E30"/>
    <w:rsid w:val="00D74428"/>
    <w:rsid w:val="00D744DA"/>
    <w:rsid w:val="00D74ADE"/>
    <w:rsid w:val="00D74AEF"/>
    <w:rsid w:val="00D74B81"/>
    <w:rsid w:val="00D74C47"/>
    <w:rsid w:val="00D75098"/>
    <w:rsid w:val="00D7537E"/>
    <w:rsid w:val="00D7542B"/>
    <w:rsid w:val="00D75494"/>
    <w:rsid w:val="00D75518"/>
    <w:rsid w:val="00D75C2E"/>
    <w:rsid w:val="00D75E34"/>
    <w:rsid w:val="00D7609B"/>
    <w:rsid w:val="00D7646D"/>
    <w:rsid w:val="00D76748"/>
    <w:rsid w:val="00D76E61"/>
    <w:rsid w:val="00D76EF8"/>
    <w:rsid w:val="00D779DE"/>
    <w:rsid w:val="00D779EF"/>
    <w:rsid w:val="00D77AFD"/>
    <w:rsid w:val="00D77DA2"/>
    <w:rsid w:val="00D801B1"/>
    <w:rsid w:val="00D805CB"/>
    <w:rsid w:val="00D80B71"/>
    <w:rsid w:val="00D80C9F"/>
    <w:rsid w:val="00D81072"/>
    <w:rsid w:val="00D811B8"/>
    <w:rsid w:val="00D8146F"/>
    <w:rsid w:val="00D815AF"/>
    <w:rsid w:val="00D818E5"/>
    <w:rsid w:val="00D81AE4"/>
    <w:rsid w:val="00D81B1B"/>
    <w:rsid w:val="00D81CAB"/>
    <w:rsid w:val="00D82096"/>
    <w:rsid w:val="00D82790"/>
    <w:rsid w:val="00D82EB3"/>
    <w:rsid w:val="00D83239"/>
    <w:rsid w:val="00D8351F"/>
    <w:rsid w:val="00D83C3A"/>
    <w:rsid w:val="00D83F7B"/>
    <w:rsid w:val="00D8432A"/>
    <w:rsid w:val="00D8469D"/>
    <w:rsid w:val="00D848D3"/>
    <w:rsid w:val="00D849C5"/>
    <w:rsid w:val="00D84AC0"/>
    <w:rsid w:val="00D84E82"/>
    <w:rsid w:val="00D8578B"/>
    <w:rsid w:val="00D85CBF"/>
    <w:rsid w:val="00D85DC8"/>
    <w:rsid w:val="00D85ECB"/>
    <w:rsid w:val="00D864AF"/>
    <w:rsid w:val="00D86754"/>
    <w:rsid w:val="00D86CE8"/>
    <w:rsid w:val="00D87008"/>
    <w:rsid w:val="00D8711E"/>
    <w:rsid w:val="00D87672"/>
    <w:rsid w:val="00D876E5"/>
    <w:rsid w:val="00D87AF5"/>
    <w:rsid w:val="00D87B1C"/>
    <w:rsid w:val="00D87BE6"/>
    <w:rsid w:val="00D87D06"/>
    <w:rsid w:val="00D9054A"/>
    <w:rsid w:val="00D90699"/>
    <w:rsid w:val="00D907F6"/>
    <w:rsid w:val="00D910D8"/>
    <w:rsid w:val="00D9118A"/>
    <w:rsid w:val="00D9119C"/>
    <w:rsid w:val="00D918C2"/>
    <w:rsid w:val="00D91A3D"/>
    <w:rsid w:val="00D91B63"/>
    <w:rsid w:val="00D91FDE"/>
    <w:rsid w:val="00D92F6C"/>
    <w:rsid w:val="00D93818"/>
    <w:rsid w:val="00D93CF6"/>
    <w:rsid w:val="00D93DF2"/>
    <w:rsid w:val="00D93F83"/>
    <w:rsid w:val="00D941FB"/>
    <w:rsid w:val="00D945EF"/>
    <w:rsid w:val="00D9460D"/>
    <w:rsid w:val="00D949C6"/>
    <w:rsid w:val="00D94C07"/>
    <w:rsid w:val="00D94CF1"/>
    <w:rsid w:val="00D94D99"/>
    <w:rsid w:val="00D950BC"/>
    <w:rsid w:val="00D952E7"/>
    <w:rsid w:val="00D952F8"/>
    <w:rsid w:val="00D955D9"/>
    <w:rsid w:val="00D9614B"/>
    <w:rsid w:val="00D962F6"/>
    <w:rsid w:val="00D96668"/>
    <w:rsid w:val="00D96A42"/>
    <w:rsid w:val="00D96D0C"/>
    <w:rsid w:val="00D96EC8"/>
    <w:rsid w:val="00D96F7B"/>
    <w:rsid w:val="00D97331"/>
    <w:rsid w:val="00D9765A"/>
    <w:rsid w:val="00DA0009"/>
    <w:rsid w:val="00DA08B0"/>
    <w:rsid w:val="00DA0CF6"/>
    <w:rsid w:val="00DA0E74"/>
    <w:rsid w:val="00DA16AA"/>
    <w:rsid w:val="00DA1C4C"/>
    <w:rsid w:val="00DA1D32"/>
    <w:rsid w:val="00DA1EAE"/>
    <w:rsid w:val="00DA1F13"/>
    <w:rsid w:val="00DA22D8"/>
    <w:rsid w:val="00DA244B"/>
    <w:rsid w:val="00DA2813"/>
    <w:rsid w:val="00DA2F73"/>
    <w:rsid w:val="00DA305D"/>
    <w:rsid w:val="00DA32B2"/>
    <w:rsid w:val="00DA4E73"/>
    <w:rsid w:val="00DA4EF9"/>
    <w:rsid w:val="00DA4FE8"/>
    <w:rsid w:val="00DA581D"/>
    <w:rsid w:val="00DA5B22"/>
    <w:rsid w:val="00DA5C1A"/>
    <w:rsid w:val="00DA63CF"/>
    <w:rsid w:val="00DA6406"/>
    <w:rsid w:val="00DA674A"/>
    <w:rsid w:val="00DA68FD"/>
    <w:rsid w:val="00DA6FFE"/>
    <w:rsid w:val="00DA7A55"/>
    <w:rsid w:val="00DA7E2F"/>
    <w:rsid w:val="00DB014F"/>
    <w:rsid w:val="00DB078F"/>
    <w:rsid w:val="00DB0EB6"/>
    <w:rsid w:val="00DB1051"/>
    <w:rsid w:val="00DB15A5"/>
    <w:rsid w:val="00DB1B1A"/>
    <w:rsid w:val="00DB1BB4"/>
    <w:rsid w:val="00DB21BE"/>
    <w:rsid w:val="00DB21F8"/>
    <w:rsid w:val="00DB246A"/>
    <w:rsid w:val="00DB264B"/>
    <w:rsid w:val="00DB29EE"/>
    <w:rsid w:val="00DB31A6"/>
    <w:rsid w:val="00DB3CEA"/>
    <w:rsid w:val="00DB3E1D"/>
    <w:rsid w:val="00DB3F38"/>
    <w:rsid w:val="00DB423D"/>
    <w:rsid w:val="00DB43BF"/>
    <w:rsid w:val="00DB440D"/>
    <w:rsid w:val="00DB4B5A"/>
    <w:rsid w:val="00DB4C71"/>
    <w:rsid w:val="00DB4DFD"/>
    <w:rsid w:val="00DB4F75"/>
    <w:rsid w:val="00DB4F86"/>
    <w:rsid w:val="00DB57BB"/>
    <w:rsid w:val="00DB589E"/>
    <w:rsid w:val="00DB5B55"/>
    <w:rsid w:val="00DB5E22"/>
    <w:rsid w:val="00DB62E7"/>
    <w:rsid w:val="00DB642D"/>
    <w:rsid w:val="00DB655F"/>
    <w:rsid w:val="00DB6771"/>
    <w:rsid w:val="00DB6DA8"/>
    <w:rsid w:val="00DB7134"/>
    <w:rsid w:val="00DB7A22"/>
    <w:rsid w:val="00DB7B85"/>
    <w:rsid w:val="00DC0004"/>
    <w:rsid w:val="00DC01EF"/>
    <w:rsid w:val="00DC055D"/>
    <w:rsid w:val="00DC06ED"/>
    <w:rsid w:val="00DC08A1"/>
    <w:rsid w:val="00DC098C"/>
    <w:rsid w:val="00DC1127"/>
    <w:rsid w:val="00DC1476"/>
    <w:rsid w:val="00DC14D7"/>
    <w:rsid w:val="00DC20E5"/>
    <w:rsid w:val="00DC23FF"/>
    <w:rsid w:val="00DC24CC"/>
    <w:rsid w:val="00DC2827"/>
    <w:rsid w:val="00DC307B"/>
    <w:rsid w:val="00DC3178"/>
    <w:rsid w:val="00DC343B"/>
    <w:rsid w:val="00DC3658"/>
    <w:rsid w:val="00DC39BF"/>
    <w:rsid w:val="00DC3B7D"/>
    <w:rsid w:val="00DC3C18"/>
    <w:rsid w:val="00DC462F"/>
    <w:rsid w:val="00DC499A"/>
    <w:rsid w:val="00DC4AB8"/>
    <w:rsid w:val="00DC5279"/>
    <w:rsid w:val="00DC534D"/>
    <w:rsid w:val="00DC554F"/>
    <w:rsid w:val="00DC58D8"/>
    <w:rsid w:val="00DC5C23"/>
    <w:rsid w:val="00DC69C8"/>
    <w:rsid w:val="00DC6A94"/>
    <w:rsid w:val="00DC6B23"/>
    <w:rsid w:val="00DC7763"/>
    <w:rsid w:val="00DC7E76"/>
    <w:rsid w:val="00DD0361"/>
    <w:rsid w:val="00DD0519"/>
    <w:rsid w:val="00DD0701"/>
    <w:rsid w:val="00DD09B5"/>
    <w:rsid w:val="00DD0CE4"/>
    <w:rsid w:val="00DD0F1B"/>
    <w:rsid w:val="00DD0F98"/>
    <w:rsid w:val="00DD1157"/>
    <w:rsid w:val="00DD1396"/>
    <w:rsid w:val="00DD23AC"/>
    <w:rsid w:val="00DD2783"/>
    <w:rsid w:val="00DD2899"/>
    <w:rsid w:val="00DD2BA8"/>
    <w:rsid w:val="00DD2C5A"/>
    <w:rsid w:val="00DD3033"/>
    <w:rsid w:val="00DD311B"/>
    <w:rsid w:val="00DD3336"/>
    <w:rsid w:val="00DD386C"/>
    <w:rsid w:val="00DD3EEB"/>
    <w:rsid w:val="00DD4054"/>
    <w:rsid w:val="00DD49C1"/>
    <w:rsid w:val="00DD49E1"/>
    <w:rsid w:val="00DD4C5F"/>
    <w:rsid w:val="00DD4FA1"/>
    <w:rsid w:val="00DD5A42"/>
    <w:rsid w:val="00DD5D67"/>
    <w:rsid w:val="00DD5F13"/>
    <w:rsid w:val="00DD5F22"/>
    <w:rsid w:val="00DD604D"/>
    <w:rsid w:val="00DD62AD"/>
    <w:rsid w:val="00DD661B"/>
    <w:rsid w:val="00DD6A1E"/>
    <w:rsid w:val="00DD6A21"/>
    <w:rsid w:val="00DD6C48"/>
    <w:rsid w:val="00DD7E5E"/>
    <w:rsid w:val="00DE0A13"/>
    <w:rsid w:val="00DE117B"/>
    <w:rsid w:val="00DE161B"/>
    <w:rsid w:val="00DE18A7"/>
    <w:rsid w:val="00DE1C76"/>
    <w:rsid w:val="00DE2139"/>
    <w:rsid w:val="00DE23D7"/>
    <w:rsid w:val="00DE2612"/>
    <w:rsid w:val="00DE26E5"/>
    <w:rsid w:val="00DE29BE"/>
    <w:rsid w:val="00DE2EFB"/>
    <w:rsid w:val="00DE34EA"/>
    <w:rsid w:val="00DE38CF"/>
    <w:rsid w:val="00DE3EBC"/>
    <w:rsid w:val="00DE4D0C"/>
    <w:rsid w:val="00DE4EB9"/>
    <w:rsid w:val="00DE4F57"/>
    <w:rsid w:val="00DE5303"/>
    <w:rsid w:val="00DE56CF"/>
    <w:rsid w:val="00DE5706"/>
    <w:rsid w:val="00DE57D9"/>
    <w:rsid w:val="00DE59B8"/>
    <w:rsid w:val="00DE5BFE"/>
    <w:rsid w:val="00DE5E68"/>
    <w:rsid w:val="00DE60CA"/>
    <w:rsid w:val="00DE63C6"/>
    <w:rsid w:val="00DE6845"/>
    <w:rsid w:val="00DE7211"/>
    <w:rsid w:val="00DE725E"/>
    <w:rsid w:val="00DE7271"/>
    <w:rsid w:val="00DE759D"/>
    <w:rsid w:val="00DE7D28"/>
    <w:rsid w:val="00DE7F2B"/>
    <w:rsid w:val="00DF001A"/>
    <w:rsid w:val="00DF01B6"/>
    <w:rsid w:val="00DF04A2"/>
    <w:rsid w:val="00DF05D6"/>
    <w:rsid w:val="00DF0820"/>
    <w:rsid w:val="00DF0C38"/>
    <w:rsid w:val="00DF1214"/>
    <w:rsid w:val="00DF16DD"/>
    <w:rsid w:val="00DF207A"/>
    <w:rsid w:val="00DF29BC"/>
    <w:rsid w:val="00DF2C4C"/>
    <w:rsid w:val="00DF2D02"/>
    <w:rsid w:val="00DF2D21"/>
    <w:rsid w:val="00DF2D78"/>
    <w:rsid w:val="00DF30D4"/>
    <w:rsid w:val="00DF3589"/>
    <w:rsid w:val="00DF37C4"/>
    <w:rsid w:val="00DF39EA"/>
    <w:rsid w:val="00DF3AB9"/>
    <w:rsid w:val="00DF3BBC"/>
    <w:rsid w:val="00DF4B36"/>
    <w:rsid w:val="00DF4BAD"/>
    <w:rsid w:val="00DF5370"/>
    <w:rsid w:val="00DF593D"/>
    <w:rsid w:val="00DF5977"/>
    <w:rsid w:val="00DF5D59"/>
    <w:rsid w:val="00DF5E85"/>
    <w:rsid w:val="00DF6051"/>
    <w:rsid w:val="00DF62C7"/>
    <w:rsid w:val="00DF67D9"/>
    <w:rsid w:val="00DF6B49"/>
    <w:rsid w:val="00DF74F9"/>
    <w:rsid w:val="00DF7579"/>
    <w:rsid w:val="00DF764F"/>
    <w:rsid w:val="00DF7EBF"/>
    <w:rsid w:val="00E00265"/>
    <w:rsid w:val="00E00968"/>
    <w:rsid w:val="00E00BB9"/>
    <w:rsid w:val="00E013FA"/>
    <w:rsid w:val="00E01719"/>
    <w:rsid w:val="00E018D7"/>
    <w:rsid w:val="00E01CA3"/>
    <w:rsid w:val="00E01D0A"/>
    <w:rsid w:val="00E02045"/>
    <w:rsid w:val="00E0247F"/>
    <w:rsid w:val="00E02486"/>
    <w:rsid w:val="00E02517"/>
    <w:rsid w:val="00E02724"/>
    <w:rsid w:val="00E03095"/>
    <w:rsid w:val="00E03673"/>
    <w:rsid w:val="00E037BA"/>
    <w:rsid w:val="00E03934"/>
    <w:rsid w:val="00E039E9"/>
    <w:rsid w:val="00E03A11"/>
    <w:rsid w:val="00E03ACB"/>
    <w:rsid w:val="00E03CE6"/>
    <w:rsid w:val="00E0418F"/>
    <w:rsid w:val="00E0430D"/>
    <w:rsid w:val="00E04324"/>
    <w:rsid w:val="00E04D1E"/>
    <w:rsid w:val="00E055C5"/>
    <w:rsid w:val="00E0561E"/>
    <w:rsid w:val="00E058B3"/>
    <w:rsid w:val="00E05A13"/>
    <w:rsid w:val="00E06A5C"/>
    <w:rsid w:val="00E06FD1"/>
    <w:rsid w:val="00E07152"/>
    <w:rsid w:val="00E0724E"/>
    <w:rsid w:val="00E077A5"/>
    <w:rsid w:val="00E07DCD"/>
    <w:rsid w:val="00E07F27"/>
    <w:rsid w:val="00E100F1"/>
    <w:rsid w:val="00E1022D"/>
    <w:rsid w:val="00E10472"/>
    <w:rsid w:val="00E109F5"/>
    <w:rsid w:val="00E11336"/>
    <w:rsid w:val="00E11527"/>
    <w:rsid w:val="00E118DD"/>
    <w:rsid w:val="00E11FE4"/>
    <w:rsid w:val="00E12040"/>
    <w:rsid w:val="00E123A1"/>
    <w:rsid w:val="00E12C6D"/>
    <w:rsid w:val="00E12FBA"/>
    <w:rsid w:val="00E1310F"/>
    <w:rsid w:val="00E13176"/>
    <w:rsid w:val="00E13E23"/>
    <w:rsid w:val="00E13ECF"/>
    <w:rsid w:val="00E14175"/>
    <w:rsid w:val="00E1418F"/>
    <w:rsid w:val="00E14310"/>
    <w:rsid w:val="00E144A4"/>
    <w:rsid w:val="00E1452B"/>
    <w:rsid w:val="00E14833"/>
    <w:rsid w:val="00E14982"/>
    <w:rsid w:val="00E14E7F"/>
    <w:rsid w:val="00E1529B"/>
    <w:rsid w:val="00E1675F"/>
    <w:rsid w:val="00E16B06"/>
    <w:rsid w:val="00E16B7B"/>
    <w:rsid w:val="00E16DA6"/>
    <w:rsid w:val="00E16E03"/>
    <w:rsid w:val="00E1700E"/>
    <w:rsid w:val="00E17646"/>
    <w:rsid w:val="00E17747"/>
    <w:rsid w:val="00E17A8E"/>
    <w:rsid w:val="00E17B1F"/>
    <w:rsid w:val="00E17BAC"/>
    <w:rsid w:val="00E17E47"/>
    <w:rsid w:val="00E200DB"/>
    <w:rsid w:val="00E20CF5"/>
    <w:rsid w:val="00E214CA"/>
    <w:rsid w:val="00E219A4"/>
    <w:rsid w:val="00E21F53"/>
    <w:rsid w:val="00E22606"/>
    <w:rsid w:val="00E22A3D"/>
    <w:rsid w:val="00E22A71"/>
    <w:rsid w:val="00E22AC6"/>
    <w:rsid w:val="00E22C6A"/>
    <w:rsid w:val="00E23037"/>
    <w:rsid w:val="00E231BB"/>
    <w:rsid w:val="00E23245"/>
    <w:rsid w:val="00E23666"/>
    <w:rsid w:val="00E23770"/>
    <w:rsid w:val="00E237FA"/>
    <w:rsid w:val="00E239F9"/>
    <w:rsid w:val="00E23BB6"/>
    <w:rsid w:val="00E23DB3"/>
    <w:rsid w:val="00E240DE"/>
    <w:rsid w:val="00E24476"/>
    <w:rsid w:val="00E2465B"/>
    <w:rsid w:val="00E248BE"/>
    <w:rsid w:val="00E24BAB"/>
    <w:rsid w:val="00E24BCB"/>
    <w:rsid w:val="00E24C44"/>
    <w:rsid w:val="00E24D8E"/>
    <w:rsid w:val="00E24D8F"/>
    <w:rsid w:val="00E24EDB"/>
    <w:rsid w:val="00E24FA3"/>
    <w:rsid w:val="00E255FC"/>
    <w:rsid w:val="00E25B21"/>
    <w:rsid w:val="00E25BB0"/>
    <w:rsid w:val="00E2687E"/>
    <w:rsid w:val="00E26B28"/>
    <w:rsid w:val="00E26B75"/>
    <w:rsid w:val="00E26D31"/>
    <w:rsid w:val="00E27BD9"/>
    <w:rsid w:val="00E27E50"/>
    <w:rsid w:val="00E27EA6"/>
    <w:rsid w:val="00E27FE5"/>
    <w:rsid w:val="00E27FE6"/>
    <w:rsid w:val="00E3072A"/>
    <w:rsid w:val="00E30945"/>
    <w:rsid w:val="00E30B78"/>
    <w:rsid w:val="00E30BCA"/>
    <w:rsid w:val="00E30BDE"/>
    <w:rsid w:val="00E31200"/>
    <w:rsid w:val="00E3129D"/>
    <w:rsid w:val="00E31457"/>
    <w:rsid w:val="00E31465"/>
    <w:rsid w:val="00E314DE"/>
    <w:rsid w:val="00E31535"/>
    <w:rsid w:val="00E31741"/>
    <w:rsid w:val="00E3182B"/>
    <w:rsid w:val="00E31DF3"/>
    <w:rsid w:val="00E321AB"/>
    <w:rsid w:val="00E32536"/>
    <w:rsid w:val="00E325B4"/>
    <w:rsid w:val="00E32817"/>
    <w:rsid w:val="00E328CD"/>
    <w:rsid w:val="00E32D6C"/>
    <w:rsid w:val="00E33300"/>
    <w:rsid w:val="00E33698"/>
    <w:rsid w:val="00E33B22"/>
    <w:rsid w:val="00E341E3"/>
    <w:rsid w:val="00E34505"/>
    <w:rsid w:val="00E3489E"/>
    <w:rsid w:val="00E34D84"/>
    <w:rsid w:val="00E34E31"/>
    <w:rsid w:val="00E3513C"/>
    <w:rsid w:val="00E3545C"/>
    <w:rsid w:val="00E3546C"/>
    <w:rsid w:val="00E362EF"/>
    <w:rsid w:val="00E362F0"/>
    <w:rsid w:val="00E3686E"/>
    <w:rsid w:val="00E36B95"/>
    <w:rsid w:val="00E36C3A"/>
    <w:rsid w:val="00E3739D"/>
    <w:rsid w:val="00E375F8"/>
    <w:rsid w:val="00E4003F"/>
    <w:rsid w:val="00E40089"/>
    <w:rsid w:val="00E40120"/>
    <w:rsid w:val="00E40917"/>
    <w:rsid w:val="00E40B6C"/>
    <w:rsid w:val="00E410FD"/>
    <w:rsid w:val="00E41146"/>
    <w:rsid w:val="00E41D27"/>
    <w:rsid w:val="00E4237C"/>
    <w:rsid w:val="00E42420"/>
    <w:rsid w:val="00E428CF"/>
    <w:rsid w:val="00E4292C"/>
    <w:rsid w:val="00E42A6A"/>
    <w:rsid w:val="00E42BF8"/>
    <w:rsid w:val="00E42C01"/>
    <w:rsid w:val="00E42CAA"/>
    <w:rsid w:val="00E42FA4"/>
    <w:rsid w:val="00E433D4"/>
    <w:rsid w:val="00E439C9"/>
    <w:rsid w:val="00E43F7F"/>
    <w:rsid w:val="00E444B1"/>
    <w:rsid w:val="00E458F6"/>
    <w:rsid w:val="00E45954"/>
    <w:rsid w:val="00E46704"/>
    <w:rsid w:val="00E46C89"/>
    <w:rsid w:val="00E47B7D"/>
    <w:rsid w:val="00E501BE"/>
    <w:rsid w:val="00E50448"/>
    <w:rsid w:val="00E5066A"/>
    <w:rsid w:val="00E507A4"/>
    <w:rsid w:val="00E50AE5"/>
    <w:rsid w:val="00E50B1B"/>
    <w:rsid w:val="00E50BCA"/>
    <w:rsid w:val="00E50D6D"/>
    <w:rsid w:val="00E512F7"/>
    <w:rsid w:val="00E5161B"/>
    <w:rsid w:val="00E51EB0"/>
    <w:rsid w:val="00E51FDE"/>
    <w:rsid w:val="00E5220E"/>
    <w:rsid w:val="00E523FB"/>
    <w:rsid w:val="00E52681"/>
    <w:rsid w:val="00E52688"/>
    <w:rsid w:val="00E526E9"/>
    <w:rsid w:val="00E52CDE"/>
    <w:rsid w:val="00E53174"/>
    <w:rsid w:val="00E53546"/>
    <w:rsid w:val="00E53668"/>
    <w:rsid w:val="00E53794"/>
    <w:rsid w:val="00E53AC1"/>
    <w:rsid w:val="00E53C11"/>
    <w:rsid w:val="00E5410F"/>
    <w:rsid w:val="00E54600"/>
    <w:rsid w:val="00E548E5"/>
    <w:rsid w:val="00E54A34"/>
    <w:rsid w:val="00E54A9D"/>
    <w:rsid w:val="00E54C59"/>
    <w:rsid w:val="00E54F59"/>
    <w:rsid w:val="00E556EE"/>
    <w:rsid w:val="00E55874"/>
    <w:rsid w:val="00E559BB"/>
    <w:rsid w:val="00E559F0"/>
    <w:rsid w:val="00E55F24"/>
    <w:rsid w:val="00E563CF"/>
    <w:rsid w:val="00E565B4"/>
    <w:rsid w:val="00E567F5"/>
    <w:rsid w:val="00E5699A"/>
    <w:rsid w:val="00E56CAB"/>
    <w:rsid w:val="00E56E80"/>
    <w:rsid w:val="00E5718D"/>
    <w:rsid w:val="00E57319"/>
    <w:rsid w:val="00E604A7"/>
    <w:rsid w:val="00E604E5"/>
    <w:rsid w:val="00E6126D"/>
    <w:rsid w:val="00E614A1"/>
    <w:rsid w:val="00E61720"/>
    <w:rsid w:val="00E61CFB"/>
    <w:rsid w:val="00E61F04"/>
    <w:rsid w:val="00E61F7A"/>
    <w:rsid w:val="00E6220B"/>
    <w:rsid w:val="00E622AE"/>
    <w:rsid w:val="00E62792"/>
    <w:rsid w:val="00E62A4E"/>
    <w:rsid w:val="00E62E39"/>
    <w:rsid w:val="00E630F6"/>
    <w:rsid w:val="00E632D8"/>
    <w:rsid w:val="00E63CB5"/>
    <w:rsid w:val="00E63F93"/>
    <w:rsid w:val="00E64342"/>
    <w:rsid w:val="00E6440D"/>
    <w:rsid w:val="00E64783"/>
    <w:rsid w:val="00E64784"/>
    <w:rsid w:val="00E64988"/>
    <w:rsid w:val="00E65115"/>
    <w:rsid w:val="00E65237"/>
    <w:rsid w:val="00E6553B"/>
    <w:rsid w:val="00E65675"/>
    <w:rsid w:val="00E659AD"/>
    <w:rsid w:val="00E65D9E"/>
    <w:rsid w:val="00E65EE9"/>
    <w:rsid w:val="00E662DF"/>
    <w:rsid w:val="00E669EC"/>
    <w:rsid w:val="00E67409"/>
    <w:rsid w:val="00E703B0"/>
    <w:rsid w:val="00E70778"/>
    <w:rsid w:val="00E70BD0"/>
    <w:rsid w:val="00E70CE4"/>
    <w:rsid w:val="00E71187"/>
    <w:rsid w:val="00E71814"/>
    <w:rsid w:val="00E718E4"/>
    <w:rsid w:val="00E71FAB"/>
    <w:rsid w:val="00E72963"/>
    <w:rsid w:val="00E72C7C"/>
    <w:rsid w:val="00E72C9A"/>
    <w:rsid w:val="00E72DAB"/>
    <w:rsid w:val="00E72E57"/>
    <w:rsid w:val="00E72F35"/>
    <w:rsid w:val="00E72F65"/>
    <w:rsid w:val="00E733CD"/>
    <w:rsid w:val="00E737E0"/>
    <w:rsid w:val="00E73DF2"/>
    <w:rsid w:val="00E74DD4"/>
    <w:rsid w:val="00E74E57"/>
    <w:rsid w:val="00E74E62"/>
    <w:rsid w:val="00E75132"/>
    <w:rsid w:val="00E752C2"/>
    <w:rsid w:val="00E75521"/>
    <w:rsid w:val="00E75C82"/>
    <w:rsid w:val="00E75DD5"/>
    <w:rsid w:val="00E7605E"/>
    <w:rsid w:val="00E76100"/>
    <w:rsid w:val="00E76A6D"/>
    <w:rsid w:val="00E76B3F"/>
    <w:rsid w:val="00E77055"/>
    <w:rsid w:val="00E77BE2"/>
    <w:rsid w:val="00E803F5"/>
    <w:rsid w:val="00E808B6"/>
    <w:rsid w:val="00E80C0E"/>
    <w:rsid w:val="00E80CDE"/>
    <w:rsid w:val="00E80D45"/>
    <w:rsid w:val="00E80EA1"/>
    <w:rsid w:val="00E80F78"/>
    <w:rsid w:val="00E819FE"/>
    <w:rsid w:val="00E81A90"/>
    <w:rsid w:val="00E81FAC"/>
    <w:rsid w:val="00E82021"/>
    <w:rsid w:val="00E82240"/>
    <w:rsid w:val="00E825F3"/>
    <w:rsid w:val="00E82676"/>
    <w:rsid w:val="00E82E10"/>
    <w:rsid w:val="00E83109"/>
    <w:rsid w:val="00E8326B"/>
    <w:rsid w:val="00E83549"/>
    <w:rsid w:val="00E8384C"/>
    <w:rsid w:val="00E83AC2"/>
    <w:rsid w:val="00E83C06"/>
    <w:rsid w:val="00E849C8"/>
    <w:rsid w:val="00E84EE0"/>
    <w:rsid w:val="00E851A6"/>
    <w:rsid w:val="00E85629"/>
    <w:rsid w:val="00E85CB3"/>
    <w:rsid w:val="00E86869"/>
    <w:rsid w:val="00E86B75"/>
    <w:rsid w:val="00E86D9F"/>
    <w:rsid w:val="00E87557"/>
    <w:rsid w:val="00E87E16"/>
    <w:rsid w:val="00E87F28"/>
    <w:rsid w:val="00E903A3"/>
    <w:rsid w:val="00E90AE3"/>
    <w:rsid w:val="00E9101F"/>
    <w:rsid w:val="00E91084"/>
    <w:rsid w:val="00E911DF"/>
    <w:rsid w:val="00E91998"/>
    <w:rsid w:val="00E919DD"/>
    <w:rsid w:val="00E91D02"/>
    <w:rsid w:val="00E92001"/>
    <w:rsid w:val="00E92205"/>
    <w:rsid w:val="00E92441"/>
    <w:rsid w:val="00E927C6"/>
    <w:rsid w:val="00E9308D"/>
    <w:rsid w:val="00E9323D"/>
    <w:rsid w:val="00E93241"/>
    <w:rsid w:val="00E9327E"/>
    <w:rsid w:val="00E93728"/>
    <w:rsid w:val="00E9386A"/>
    <w:rsid w:val="00E938D7"/>
    <w:rsid w:val="00E9400D"/>
    <w:rsid w:val="00E943F6"/>
    <w:rsid w:val="00E94889"/>
    <w:rsid w:val="00E9494B"/>
    <w:rsid w:val="00E949F5"/>
    <w:rsid w:val="00E94A03"/>
    <w:rsid w:val="00E94D84"/>
    <w:rsid w:val="00E94DAB"/>
    <w:rsid w:val="00E94EAA"/>
    <w:rsid w:val="00E95082"/>
    <w:rsid w:val="00E95290"/>
    <w:rsid w:val="00E956F9"/>
    <w:rsid w:val="00E95A93"/>
    <w:rsid w:val="00E96292"/>
    <w:rsid w:val="00E96395"/>
    <w:rsid w:val="00E96905"/>
    <w:rsid w:val="00E96AC7"/>
    <w:rsid w:val="00E97145"/>
    <w:rsid w:val="00E972AC"/>
    <w:rsid w:val="00E972B5"/>
    <w:rsid w:val="00E979ED"/>
    <w:rsid w:val="00E97AB7"/>
    <w:rsid w:val="00E97C0A"/>
    <w:rsid w:val="00E97E61"/>
    <w:rsid w:val="00EA0320"/>
    <w:rsid w:val="00EA05F2"/>
    <w:rsid w:val="00EA0671"/>
    <w:rsid w:val="00EA0B56"/>
    <w:rsid w:val="00EA0E6F"/>
    <w:rsid w:val="00EA0FB5"/>
    <w:rsid w:val="00EA1072"/>
    <w:rsid w:val="00EA12B7"/>
    <w:rsid w:val="00EA14DF"/>
    <w:rsid w:val="00EA160D"/>
    <w:rsid w:val="00EA1F3B"/>
    <w:rsid w:val="00EA2068"/>
    <w:rsid w:val="00EA22CC"/>
    <w:rsid w:val="00EA254E"/>
    <w:rsid w:val="00EA25E0"/>
    <w:rsid w:val="00EA272D"/>
    <w:rsid w:val="00EA2C6F"/>
    <w:rsid w:val="00EA3254"/>
    <w:rsid w:val="00EA39D4"/>
    <w:rsid w:val="00EA3FF6"/>
    <w:rsid w:val="00EA44D9"/>
    <w:rsid w:val="00EA44F9"/>
    <w:rsid w:val="00EA5B85"/>
    <w:rsid w:val="00EA5CD7"/>
    <w:rsid w:val="00EA625B"/>
    <w:rsid w:val="00EA6A6D"/>
    <w:rsid w:val="00EA6A8B"/>
    <w:rsid w:val="00EA6ADB"/>
    <w:rsid w:val="00EA7055"/>
    <w:rsid w:val="00EA70EE"/>
    <w:rsid w:val="00EA72DC"/>
    <w:rsid w:val="00EA7394"/>
    <w:rsid w:val="00EA7505"/>
    <w:rsid w:val="00EA76A9"/>
    <w:rsid w:val="00EA790F"/>
    <w:rsid w:val="00EB075E"/>
    <w:rsid w:val="00EB1001"/>
    <w:rsid w:val="00EB1187"/>
    <w:rsid w:val="00EB1575"/>
    <w:rsid w:val="00EB1CB6"/>
    <w:rsid w:val="00EB1E6C"/>
    <w:rsid w:val="00EB1EAD"/>
    <w:rsid w:val="00EB1EF7"/>
    <w:rsid w:val="00EB2011"/>
    <w:rsid w:val="00EB238D"/>
    <w:rsid w:val="00EB25A8"/>
    <w:rsid w:val="00EB2717"/>
    <w:rsid w:val="00EB2916"/>
    <w:rsid w:val="00EB2DC8"/>
    <w:rsid w:val="00EB2EAF"/>
    <w:rsid w:val="00EB2F00"/>
    <w:rsid w:val="00EB2F36"/>
    <w:rsid w:val="00EB3012"/>
    <w:rsid w:val="00EB30C1"/>
    <w:rsid w:val="00EB38EA"/>
    <w:rsid w:val="00EB3F14"/>
    <w:rsid w:val="00EB43E3"/>
    <w:rsid w:val="00EB4536"/>
    <w:rsid w:val="00EB46DF"/>
    <w:rsid w:val="00EB4867"/>
    <w:rsid w:val="00EB49AF"/>
    <w:rsid w:val="00EB4F73"/>
    <w:rsid w:val="00EB51D0"/>
    <w:rsid w:val="00EB5332"/>
    <w:rsid w:val="00EB6064"/>
    <w:rsid w:val="00EB62B6"/>
    <w:rsid w:val="00EB69E6"/>
    <w:rsid w:val="00EB6A76"/>
    <w:rsid w:val="00EB6AD1"/>
    <w:rsid w:val="00EB6DAD"/>
    <w:rsid w:val="00EB732C"/>
    <w:rsid w:val="00EB74B3"/>
    <w:rsid w:val="00EB74E9"/>
    <w:rsid w:val="00EB7632"/>
    <w:rsid w:val="00EB7ABC"/>
    <w:rsid w:val="00EC0B7C"/>
    <w:rsid w:val="00EC0E81"/>
    <w:rsid w:val="00EC1E33"/>
    <w:rsid w:val="00EC241F"/>
    <w:rsid w:val="00EC2735"/>
    <w:rsid w:val="00EC28E5"/>
    <w:rsid w:val="00EC30F1"/>
    <w:rsid w:val="00EC379F"/>
    <w:rsid w:val="00EC3AFB"/>
    <w:rsid w:val="00EC3D5D"/>
    <w:rsid w:val="00EC3DFE"/>
    <w:rsid w:val="00EC4755"/>
    <w:rsid w:val="00EC48F0"/>
    <w:rsid w:val="00EC4B6A"/>
    <w:rsid w:val="00EC4BE7"/>
    <w:rsid w:val="00EC4F00"/>
    <w:rsid w:val="00EC4F25"/>
    <w:rsid w:val="00EC5110"/>
    <w:rsid w:val="00EC5175"/>
    <w:rsid w:val="00EC5277"/>
    <w:rsid w:val="00EC53F8"/>
    <w:rsid w:val="00EC5B46"/>
    <w:rsid w:val="00EC6433"/>
    <w:rsid w:val="00EC64E1"/>
    <w:rsid w:val="00EC6D6F"/>
    <w:rsid w:val="00EC7317"/>
    <w:rsid w:val="00EC777C"/>
    <w:rsid w:val="00EC7EEC"/>
    <w:rsid w:val="00ED0502"/>
    <w:rsid w:val="00ED0895"/>
    <w:rsid w:val="00ED0A7F"/>
    <w:rsid w:val="00ED1559"/>
    <w:rsid w:val="00ED21A4"/>
    <w:rsid w:val="00ED29A8"/>
    <w:rsid w:val="00ED2C55"/>
    <w:rsid w:val="00ED2E60"/>
    <w:rsid w:val="00ED2F19"/>
    <w:rsid w:val="00ED31B5"/>
    <w:rsid w:val="00ED37C6"/>
    <w:rsid w:val="00ED38C3"/>
    <w:rsid w:val="00ED3EFB"/>
    <w:rsid w:val="00ED4006"/>
    <w:rsid w:val="00ED42EA"/>
    <w:rsid w:val="00ED4391"/>
    <w:rsid w:val="00ED47BA"/>
    <w:rsid w:val="00ED4D03"/>
    <w:rsid w:val="00ED4F0D"/>
    <w:rsid w:val="00ED550F"/>
    <w:rsid w:val="00ED56A5"/>
    <w:rsid w:val="00ED5C72"/>
    <w:rsid w:val="00ED6250"/>
    <w:rsid w:val="00ED656A"/>
    <w:rsid w:val="00ED663A"/>
    <w:rsid w:val="00ED6D17"/>
    <w:rsid w:val="00ED744B"/>
    <w:rsid w:val="00ED7D1E"/>
    <w:rsid w:val="00EE04E1"/>
    <w:rsid w:val="00EE0638"/>
    <w:rsid w:val="00EE098C"/>
    <w:rsid w:val="00EE10AE"/>
    <w:rsid w:val="00EE1188"/>
    <w:rsid w:val="00EE1272"/>
    <w:rsid w:val="00EE1C83"/>
    <w:rsid w:val="00EE2002"/>
    <w:rsid w:val="00EE200D"/>
    <w:rsid w:val="00EE261D"/>
    <w:rsid w:val="00EE26CF"/>
    <w:rsid w:val="00EE2DD3"/>
    <w:rsid w:val="00EE345F"/>
    <w:rsid w:val="00EE3B49"/>
    <w:rsid w:val="00EE3D08"/>
    <w:rsid w:val="00EE4161"/>
    <w:rsid w:val="00EE4341"/>
    <w:rsid w:val="00EE45F4"/>
    <w:rsid w:val="00EE4ABC"/>
    <w:rsid w:val="00EE4B77"/>
    <w:rsid w:val="00EE4D44"/>
    <w:rsid w:val="00EE4EEA"/>
    <w:rsid w:val="00EE501C"/>
    <w:rsid w:val="00EE5141"/>
    <w:rsid w:val="00EE56C0"/>
    <w:rsid w:val="00EE5D7E"/>
    <w:rsid w:val="00EE5EA4"/>
    <w:rsid w:val="00EE6056"/>
    <w:rsid w:val="00EE6759"/>
    <w:rsid w:val="00EE6A46"/>
    <w:rsid w:val="00EE6D46"/>
    <w:rsid w:val="00EE6D96"/>
    <w:rsid w:val="00EE6EED"/>
    <w:rsid w:val="00EE7153"/>
    <w:rsid w:val="00EE7B0E"/>
    <w:rsid w:val="00EE7B14"/>
    <w:rsid w:val="00EE7E28"/>
    <w:rsid w:val="00EF002C"/>
    <w:rsid w:val="00EF0448"/>
    <w:rsid w:val="00EF04BA"/>
    <w:rsid w:val="00EF0E93"/>
    <w:rsid w:val="00EF134D"/>
    <w:rsid w:val="00EF1443"/>
    <w:rsid w:val="00EF155E"/>
    <w:rsid w:val="00EF1719"/>
    <w:rsid w:val="00EF1D27"/>
    <w:rsid w:val="00EF2739"/>
    <w:rsid w:val="00EF2F3E"/>
    <w:rsid w:val="00EF2F68"/>
    <w:rsid w:val="00EF38F3"/>
    <w:rsid w:val="00EF3924"/>
    <w:rsid w:val="00EF3985"/>
    <w:rsid w:val="00EF3A28"/>
    <w:rsid w:val="00EF3A82"/>
    <w:rsid w:val="00EF3E74"/>
    <w:rsid w:val="00EF3F21"/>
    <w:rsid w:val="00EF42D7"/>
    <w:rsid w:val="00EF4EA2"/>
    <w:rsid w:val="00EF590A"/>
    <w:rsid w:val="00EF59C0"/>
    <w:rsid w:val="00EF5BD7"/>
    <w:rsid w:val="00EF6174"/>
    <w:rsid w:val="00EF6288"/>
    <w:rsid w:val="00EF641E"/>
    <w:rsid w:val="00EF65AD"/>
    <w:rsid w:val="00EF6658"/>
    <w:rsid w:val="00EF66FC"/>
    <w:rsid w:val="00EF69C7"/>
    <w:rsid w:val="00EF6A2A"/>
    <w:rsid w:val="00EF6D20"/>
    <w:rsid w:val="00EF73C9"/>
    <w:rsid w:val="00EF7559"/>
    <w:rsid w:val="00EF75C1"/>
    <w:rsid w:val="00F00B55"/>
    <w:rsid w:val="00F00BD7"/>
    <w:rsid w:val="00F0155A"/>
    <w:rsid w:val="00F01611"/>
    <w:rsid w:val="00F0162E"/>
    <w:rsid w:val="00F01A92"/>
    <w:rsid w:val="00F01BFC"/>
    <w:rsid w:val="00F020A6"/>
    <w:rsid w:val="00F022EA"/>
    <w:rsid w:val="00F02337"/>
    <w:rsid w:val="00F02454"/>
    <w:rsid w:val="00F02669"/>
    <w:rsid w:val="00F027DD"/>
    <w:rsid w:val="00F03775"/>
    <w:rsid w:val="00F03968"/>
    <w:rsid w:val="00F03D52"/>
    <w:rsid w:val="00F03D74"/>
    <w:rsid w:val="00F03F39"/>
    <w:rsid w:val="00F042C0"/>
    <w:rsid w:val="00F043F0"/>
    <w:rsid w:val="00F0443A"/>
    <w:rsid w:val="00F045CA"/>
    <w:rsid w:val="00F04801"/>
    <w:rsid w:val="00F055DA"/>
    <w:rsid w:val="00F05A9E"/>
    <w:rsid w:val="00F060A8"/>
    <w:rsid w:val="00F06197"/>
    <w:rsid w:val="00F06B82"/>
    <w:rsid w:val="00F06B8D"/>
    <w:rsid w:val="00F06E09"/>
    <w:rsid w:val="00F07846"/>
    <w:rsid w:val="00F0799D"/>
    <w:rsid w:val="00F07D37"/>
    <w:rsid w:val="00F07F84"/>
    <w:rsid w:val="00F10236"/>
    <w:rsid w:val="00F1063F"/>
    <w:rsid w:val="00F107A0"/>
    <w:rsid w:val="00F109B4"/>
    <w:rsid w:val="00F10D58"/>
    <w:rsid w:val="00F110E5"/>
    <w:rsid w:val="00F1147F"/>
    <w:rsid w:val="00F11757"/>
    <w:rsid w:val="00F118D1"/>
    <w:rsid w:val="00F11C02"/>
    <w:rsid w:val="00F11F6B"/>
    <w:rsid w:val="00F1221A"/>
    <w:rsid w:val="00F122A7"/>
    <w:rsid w:val="00F1231F"/>
    <w:rsid w:val="00F12667"/>
    <w:rsid w:val="00F127A8"/>
    <w:rsid w:val="00F12844"/>
    <w:rsid w:val="00F129DB"/>
    <w:rsid w:val="00F12C8A"/>
    <w:rsid w:val="00F12F38"/>
    <w:rsid w:val="00F13A99"/>
    <w:rsid w:val="00F13BF3"/>
    <w:rsid w:val="00F13D4D"/>
    <w:rsid w:val="00F14C6D"/>
    <w:rsid w:val="00F14D9E"/>
    <w:rsid w:val="00F14E6B"/>
    <w:rsid w:val="00F154E9"/>
    <w:rsid w:val="00F15565"/>
    <w:rsid w:val="00F1595D"/>
    <w:rsid w:val="00F15ABD"/>
    <w:rsid w:val="00F16183"/>
    <w:rsid w:val="00F16195"/>
    <w:rsid w:val="00F1652A"/>
    <w:rsid w:val="00F166CD"/>
    <w:rsid w:val="00F16A27"/>
    <w:rsid w:val="00F1712F"/>
    <w:rsid w:val="00F17506"/>
    <w:rsid w:val="00F17E16"/>
    <w:rsid w:val="00F17FF6"/>
    <w:rsid w:val="00F20104"/>
    <w:rsid w:val="00F20148"/>
    <w:rsid w:val="00F2071B"/>
    <w:rsid w:val="00F209CF"/>
    <w:rsid w:val="00F211B3"/>
    <w:rsid w:val="00F2184C"/>
    <w:rsid w:val="00F220A5"/>
    <w:rsid w:val="00F22109"/>
    <w:rsid w:val="00F2233D"/>
    <w:rsid w:val="00F224D3"/>
    <w:rsid w:val="00F22CF8"/>
    <w:rsid w:val="00F23025"/>
    <w:rsid w:val="00F23113"/>
    <w:rsid w:val="00F2376A"/>
    <w:rsid w:val="00F23E50"/>
    <w:rsid w:val="00F243BD"/>
    <w:rsid w:val="00F243CE"/>
    <w:rsid w:val="00F24941"/>
    <w:rsid w:val="00F24A10"/>
    <w:rsid w:val="00F24ACA"/>
    <w:rsid w:val="00F24B64"/>
    <w:rsid w:val="00F254B9"/>
    <w:rsid w:val="00F258F6"/>
    <w:rsid w:val="00F25C77"/>
    <w:rsid w:val="00F2650E"/>
    <w:rsid w:val="00F2698D"/>
    <w:rsid w:val="00F26AD4"/>
    <w:rsid w:val="00F272C1"/>
    <w:rsid w:val="00F27AC3"/>
    <w:rsid w:val="00F27D39"/>
    <w:rsid w:val="00F31004"/>
    <w:rsid w:val="00F31474"/>
    <w:rsid w:val="00F31C05"/>
    <w:rsid w:val="00F31FB3"/>
    <w:rsid w:val="00F32572"/>
    <w:rsid w:val="00F326DF"/>
    <w:rsid w:val="00F3289D"/>
    <w:rsid w:val="00F333F0"/>
    <w:rsid w:val="00F33447"/>
    <w:rsid w:val="00F33666"/>
    <w:rsid w:val="00F33898"/>
    <w:rsid w:val="00F33BD9"/>
    <w:rsid w:val="00F33C8E"/>
    <w:rsid w:val="00F34362"/>
    <w:rsid w:val="00F34493"/>
    <w:rsid w:val="00F346DE"/>
    <w:rsid w:val="00F34871"/>
    <w:rsid w:val="00F34BC9"/>
    <w:rsid w:val="00F34DFB"/>
    <w:rsid w:val="00F34F76"/>
    <w:rsid w:val="00F3509F"/>
    <w:rsid w:val="00F3533C"/>
    <w:rsid w:val="00F357E0"/>
    <w:rsid w:val="00F358C9"/>
    <w:rsid w:val="00F35B82"/>
    <w:rsid w:val="00F35D6A"/>
    <w:rsid w:val="00F35ECA"/>
    <w:rsid w:val="00F360C7"/>
    <w:rsid w:val="00F36157"/>
    <w:rsid w:val="00F3664E"/>
    <w:rsid w:val="00F36716"/>
    <w:rsid w:val="00F367B2"/>
    <w:rsid w:val="00F36CF0"/>
    <w:rsid w:val="00F36E82"/>
    <w:rsid w:val="00F36FA4"/>
    <w:rsid w:val="00F370C3"/>
    <w:rsid w:val="00F37999"/>
    <w:rsid w:val="00F37D1A"/>
    <w:rsid w:val="00F4061F"/>
    <w:rsid w:val="00F4065F"/>
    <w:rsid w:val="00F41193"/>
    <w:rsid w:val="00F41B61"/>
    <w:rsid w:val="00F41ED8"/>
    <w:rsid w:val="00F422A3"/>
    <w:rsid w:val="00F443AA"/>
    <w:rsid w:val="00F443C3"/>
    <w:rsid w:val="00F4453D"/>
    <w:rsid w:val="00F447E7"/>
    <w:rsid w:val="00F4524D"/>
    <w:rsid w:val="00F4533B"/>
    <w:rsid w:val="00F459D4"/>
    <w:rsid w:val="00F45B6E"/>
    <w:rsid w:val="00F45C9C"/>
    <w:rsid w:val="00F45F19"/>
    <w:rsid w:val="00F460BE"/>
    <w:rsid w:val="00F4640E"/>
    <w:rsid w:val="00F46688"/>
    <w:rsid w:val="00F4685B"/>
    <w:rsid w:val="00F46C8B"/>
    <w:rsid w:val="00F473CA"/>
    <w:rsid w:val="00F4778B"/>
    <w:rsid w:val="00F47A5D"/>
    <w:rsid w:val="00F47C35"/>
    <w:rsid w:val="00F50171"/>
    <w:rsid w:val="00F50514"/>
    <w:rsid w:val="00F50676"/>
    <w:rsid w:val="00F508A8"/>
    <w:rsid w:val="00F50B6F"/>
    <w:rsid w:val="00F50F2F"/>
    <w:rsid w:val="00F513AE"/>
    <w:rsid w:val="00F51661"/>
    <w:rsid w:val="00F51D83"/>
    <w:rsid w:val="00F52117"/>
    <w:rsid w:val="00F525C4"/>
    <w:rsid w:val="00F5271F"/>
    <w:rsid w:val="00F5275E"/>
    <w:rsid w:val="00F52D7C"/>
    <w:rsid w:val="00F52DA0"/>
    <w:rsid w:val="00F52DDE"/>
    <w:rsid w:val="00F54588"/>
    <w:rsid w:val="00F54874"/>
    <w:rsid w:val="00F54969"/>
    <w:rsid w:val="00F5498B"/>
    <w:rsid w:val="00F551B4"/>
    <w:rsid w:val="00F55D3A"/>
    <w:rsid w:val="00F562BC"/>
    <w:rsid w:val="00F56309"/>
    <w:rsid w:val="00F564A0"/>
    <w:rsid w:val="00F565B7"/>
    <w:rsid w:val="00F566FA"/>
    <w:rsid w:val="00F56E9C"/>
    <w:rsid w:val="00F574BA"/>
    <w:rsid w:val="00F6010F"/>
    <w:rsid w:val="00F60394"/>
    <w:rsid w:val="00F60981"/>
    <w:rsid w:val="00F609D6"/>
    <w:rsid w:val="00F609ED"/>
    <w:rsid w:val="00F61429"/>
    <w:rsid w:val="00F6197D"/>
    <w:rsid w:val="00F61F28"/>
    <w:rsid w:val="00F6237A"/>
    <w:rsid w:val="00F62C3B"/>
    <w:rsid w:val="00F62CE2"/>
    <w:rsid w:val="00F638FF"/>
    <w:rsid w:val="00F63A63"/>
    <w:rsid w:val="00F64156"/>
    <w:rsid w:val="00F6419B"/>
    <w:rsid w:val="00F6468B"/>
    <w:rsid w:val="00F65783"/>
    <w:rsid w:val="00F66597"/>
    <w:rsid w:val="00F66794"/>
    <w:rsid w:val="00F670AA"/>
    <w:rsid w:val="00F67147"/>
    <w:rsid w:val="00F6719A"/>
    <w:rsid w:val="00F6779C"/>
    <w:rsid w:val="00F67841"/>
    <w:rsid w:val="00F6795E"/>
    <w:rsid w:val="00F67A57"/>
    <w:rsid w:val="00F67ECE"/>
    <w:rsid w:val="00F700F9"/>
    <w:rsid w:val="00F70568"/>
    <w:rsid w:val="00F70A3F"/>
    <w:rsid w:val="00F70B3A"/>
    <w:rsid w:val="00F70FBD"/>
    <w:rsid w:val="00F71239"/>
    <w:rsid w:val="00F712B4"/>
    <w:rsid w:val="00F7132A"/>
    <w:rsid w:val="00F71BD2"/>
    <w:rsid w:val="00F71BE6"/>
    <w:rsid w:val="00F71DB1"/>
    <w:rsid w:val="00F71F98"/>
    <w:rsid w:val="00F72557"/>
    <w:rsid w:val="00F732A3"/>
    <w:rsid w:val="00F743B5"/>
    <w:rsid w:val="00F74A75"/>
    <w:rsid w:val="00F74D9D"/>
    <w:rsid w:val="00F75099"/>
    <w:rsid w:val="00F75353"/>
    <w:rsid w:val="00F75534"/>
    <w:rsid w:val="00F756EB"/>
    <w:rsid w:val="00F756FD"/>
    <w:rsid w:val="00F75814"/>
    <w:rsid w:val="00F75C85"/>
    <w:rsid w:val="00F761CA"/>
    <w:rsid w:val="00F762DE"/>
    <w:rsid w:val="00F765BF"/>
    <w:rsid w:val="00F76A1C"/>
    <w:rsid w:val="00F771C9"/>
    <w:rsid w:val="00F7748D"/>
    <w:rsid w:val="00F777DF"/>
    <w:rsid w:val="00F80386"/>
    <w:rsid w:val="00F80460"/>
    <w:rsid w:val="00F80646"/>
    <w:rsid w:val="00F80AAE"/>
    <w:rsid w:val="00F80CB4"/>
    <w:rsid w:val="00F80D55"/>
    <w:rsid w:val="00F81075"/>
    <w:rsid w:val="00F81260"/>
    <w:rsid w:val="00F81280"/>
    <w:rsid w:val="00F81489"/>
    <w:rsid w:val="00F81E8F"/>
    <w:rsid w:val="00F8226F"/>
    <w:rsid w:val="00F82426"/>
    <w:rsid w:val="00F82530"/>
    <w:rsid w:val="00F82825"/>
    <w:rsid w:val="00F8296D"/>
    <w:rsid w:val="00F82F9E"/>
    <w:rsid w:val="00F8302E"/>
    <w:rsid w:val="00F83229"/>
    <w:rsid w:val="00F83527"/>
    <w:rsid w:val="00F83760"/>
    <w:rsid w:val="00F83A95"/>
    <w:rsid w:val="00F83B36"/>
    <w:rsid w:val="00F83B9D"/>
    <w:rsid w:val="00F84081"/>
    <w:rsid w:val="00F84AE9"/>
    <w:rsid w:val="00F84AF5"/>
    <w:rsid w:val="00F84CF0"/>
    <w:rsid w:val="00F84D85"/>
    <w:rsid w:val="00F84E2D"/>
    <w:rsid w:val="00F852D0"/>
    <w:rsid w:val="00F85597"/>
    <w:rsid w:val="00F85631"/>
    <w:rsid w:val="00F85776"/>
    <w:rsid w:val="00F8578B"/>
    <w:rsid w:val="00F8607A"/>
    <w:rsid w:val="00F86129"/>
    <w:rsid w:val="00F869B8"/>
    <w:rsid w:val="00F86A82"/>
    <w:rsid w:val="00F86C68"/>
    <w:rsid w:val="00F86DAB"/>
    <w:rsid w:val="00F87209"/>
    <w:rsid w:val="00F879EA"/>
    <w:rsid w:val="00F90401"/>
    <w:rsid w:val="00F90503"/>
    <w:rsid w:val="00F90512"/>
    <w:rsid w:val="00F90862"/>
    <w:rsid w:val="00F90D1A"/>
    <w:rsid w:val="00F90D79"/>
    <w:rsid w:val="00F9157E"/>
    <w:rsid w:val="00F91659"/>
    <w:rsid w:val="00F91756"/>
    <w:rsid w:val="00F91AB3"/>
    <w:rsid w:val="00F91B7F"/>
    <w:rsid w:val="00F92861"/>
    <w:rsid w:val="00F935C4"/>
    <w:rsid w:val="00F935CA"/>
    <w:rsid w:val="00F93686"/>
    <w:rsid w:val="00F936F0"/>
    <w:rsid w:val="00F9379B"/>
    <w:rsid w:val="00F939EA"/>
    <w:rsid w:val="00F93C89"/>
    <w:rsid w:val="00F93E42"/>
    <w:rsid w:val="00F94155"/>
    <w:rsid w:val="00F94188"/>
    <w:rsid w:val="00F943C5"/>
    <w:rsid w:val="00F9459B"/>
    <w:rsid w:val="00F94A8F"/>
    <w:rsid w:val="00F94E81"/>
    <w:rsid w:val="00F95C89"/>
    <w:rsid w:val="00F95DBB"/>
    <w:rsid w:val="00F96320"/>
    <w:rsid w:val="00F9638D"/>
    <w:rsid w:val="00F96709"/>
    <w:rsid w:val="00F96FEB"/>
    <w:rsid w:val="00F97AF5"/>
    <w:rsid w:val="00F97BE4"/>
    <w:rsid w:val="00F97C1D"/>
    <w:rsid w:val="00F97D49"/>
    <w:rsid w:val="00FA0C50"/>
    <w:rsid w:val="00FA125A"/>
    <w:rsid w:val="00FA1360"/>
    <w:rsid w:val="00FA1C40"/>
    <w:rsid w:val="00FA22A8"/>
    <w:rsid w:val="00FA2579"/>
    <w:rsid w:val="00FA2C37"/>
    <w:rsid w:val="00FA332A"/>
    <w:rsid w:val="00FA334F"/>
    <w:rsid w:val="00FA3430"/>
    <w:rsid w:val="00FA3611"/>
    <w:rsid w:val="00FA393F"/>
    <w:rsid w:val="00FA39D9"/>
    <w:rsid w:val="00FA3D45"/>
    <w:rsid w:val="00FA3F5B"/>
    <w:rsid w:val="00FA4567"/>
    <w:rsid w:val="00FA4916"/>
    <w:rsid w:val="00FA4A6E"/>
    <w:rsid w:val="00FA4C76"/>
    <w:rsid w:val="00FA59FA"/>
    <w:rsid w:val="00FA5AA2"/>
    <w:rsid w:val="00FA5F8D"/>
    <w:rsid w:val="00FA5FF1"/>
    <w:rsid w:val="00FA5FFD"/>
    <w:rsid w:val="00FA6145"/>
    <w:rsid w:val="00FA6539"/>
    <w:rsid w:val="00FA70BF"/>
    <w:rsid w:val="00FA71DF"/>
    <w:rsid w:val="00FA74D9"/>
    <w:rsid w:val="00FA74DC"/>
    <w:rsid w:val="00FA75B6"/>
    <w:rsid w:val="00FA7B3A"/>
    <w:rsid w:val="00FA7E5C"/>
    <w:rsid w:val="00FB09C2"/>
    <w:rsid w:val="00FB0B51"/>
    <w:rsid w:val="00FB0EB2"/>
    <w:rsid w:val="00FB11F3"/>
    <w:rsid w:val="00FB183B"/>
    <w:rsid w:val="00FB193D"/>
    <w:rsid w:val="00FB1D88"/>
    <w:rsid w:val="00FB1F4E"/>
    <w:rsid w:val="00FB21C5"/>
    <w:rsid w:val="00FB25FD"/>
    <w:rsid w:val="00FB2A0E"/>
    <w:rsid w:val="00FB3054"/>
    <w:rsid w:val="00FB31F5"/>
    <w:rsid w:val="00FB3422"/>
    <w:rsid w:val="00FB441A"/>
    <w:rsid w:val="00FB443B"/>
    <w:rsid w:val="00FB448D"/>
    <w:rsid w:val="00FB44F5"/>
    <w:rsid w:val="00FB4657"/>
    <w:rsid w:val="00FB46AF"/>
    <w:rsid w:val="00FB4BB9"/>
    <w:rsid w:val="00FB4F9F"/>
    <w:rsid w:val="00FB5506"/>
    <w:rsid w:val="00FB55BE"/>
    <w:rsid w:val="00FB5FAD"/>
    <w:rsid w:val="00FB667F"/>
    <w:rsid w:val="00FB6B98"/>
    <w:rsid w:val="00FB6E0A"/>
    <w:rsid w:val="00FB6F1D"/>
    <w:rsid w:val="00FC080F"/>
    <w:rsid w:val="00FC0AF2"/>
    <w:rsid w:val="00FC0EAD"/>
    <w:rsid w:val="00FC1315"/>
    <w:rsid w:val="00FC195C"/>
    <w:rsid w:val="00FC1D98"/>
    <w:rsid w:val="00FC25A2"/>
    <w:rsid w:val="00FC26E2"/>
    <w:rsid w:val="00FC2F84"/>
    <w:rsid w:val="00FC2F8B"/>
    <w:rsid w:val="00FC2FC9"/>
    <w:rsid w:val="00FC319A"/>
    <w:rsid w:val="00FC3765"/>
    <w:rsid w:val="00FC3935"/>
    <w:rsid w:val="00FC3F63"/>
    <w:rsid w:val="00FC4177"/>
    <w:rsid w:val="00FC42A9"/>
    <w:rsid w:val="00FC42AC"/>
    <w:rsid w:val="00FC4883"/>
    <w:rsid w:val="00FC4E47"/>
    <w:rsid w:val="00FC5315"/>
    <w:rsid w:val="00FC57D4"/>
    <w:rsid w:val="00FC5AE5"/>
    <w:rsid w:val="00FC5BA3"/>
    <w:rsid w:val="00FC5F81"/>
    <w:rsid w:val="00FC636F"/>
    <w:rsid w:val="00FC6757"/>
    <w:rsid w:val="00FC6CC0"/>
    <w:rsid w:val="00FC6E0F"/>
    <w:rsid w:val="00FC74E1"/>
    <w:rsid w:val="00FC789A"/>
    <w:rsid w:val="00FC7A52"/>
    <w:rsid w:val="00FD01B5"/>
    <w:rsid w:val="00FD0417"/>
    <w:rsid w:val="00FD04F9"/>
    <w:rsid w:val="00FD0622"/>
    <w:rsid w:val="00FD07F3"/>
    <w:rsid w:val="00FD0A88"/>
    <w:rsid w:val="00FD0CD9"/>
    <w:rsid w:val="00FD179E"/>
    <w:rsid w:val="00FD18A1"/>
    <w:rsid w:val="00FD3ECE"/>
    <w:rsid w:val="00FD41DC"/>
    <w:rsid w:val="00FD43B3"/>
    <w:rsid w:val="00FD5175"/>
    <w:rsid w:val="00FD5586"/>
    <w:rsid w:val="00FD5BF0"/>
    <w:rsid w:val="00FD5CC3"/>
    <w:rsid w:val="00FD5D5B"/>
    <w:rsid w:val="00FD5D79"/>
    <w:rsid w:val="00FD634C"/>
    <w:rsid w:val="00FD63F9"/>
    <w:rsid w:val="00FD6A79"/>
    <w:rsid w:val="00FD6CFB"/>
    <w:rsid w:val="00FD7051"/>
    <w:rsid w:val="00FD7C0E"/>
    <w:rsid w:val="00FD7C4F"/>
    <w:rsid w:val="00FD7D85"/>
    <w:rsid w:val="00FE038B"/>
    <w:rsid w:val="00FE09E2"/>
    <w:rsid w:val="00FE1087"/>
    <w:rsid w:val="00FE14FA"/>
    <w:rsid w:val="00FE16D3"/>
    <w:rsid w:val="00FE1EB5"/>
    <w:rsid w:val="00FE2230"/>
    <w:rsid w:val="00FE22A8"/>
    <w:rsid w:val="00FE243F"/>
    <w:rsid w:val="00FE2829"/>
    <w:rsid w:val="00FE3343"/>
    <w:rsid w:val="00FE363E"/>
    <w:rsid w:val="00FE367F"/>
    <w:rsid w:val="00FE3A8D"/>
    <w:rsid w:val="00FE408E"/>
    <w:rsid w:val="00FE41EE"/>
    <w:rsid w:val="00FE4845"/>
    <w:rsid w:val="00FE48FC"/>
    <w:rsid w:val="00FE4922"/>
    <w:rsid w:val="00FE4956"/>
    <w:rsid w:val="00FE49D9"/>
    <w:rsid w:val="00FE4D17"/>
    <w:rsid w:val="00FE4D8B"/>
    <w:rsid w:val="00FE4DD2"/>
    <w:rsid w:val="00FE5712"/>
    <w:rsid w:val="00FE58D2"/>
    <w:rsid w:val="00FE6239"/>
    <w:rsid w:val="00FE6D40"/>
    <w:rsid w:val="00FE6F4E"/>
    <w:rsid w:val="00FE7284"/>
    <w:rsid w:val="00FE72C3"/>
    <w:rsid w:val="00FE74E1"/>
    <w:rsid w:val="00FE75F5"/>
    <w:rsid w:val="00FE77E1"/>
    <w:rsid w:val="00FE7D8D"/>
    <w:rsid w:val="00FF0010"/>
    <w:rsid w:val="00FF00EF"/>
    <w:rsid w:val="00FF01D5"/>
    <w:rsid w:val="00FF03B5"/>
    <w:rsid w:val="00FF03CC"/>
    <w:rsid w:val="00FF0528"/>
    <w:rsid w:val="00FF12FC"/>
    <w:rsid w:val="00FF145A"/>
    <w:rsid w:val="00FF167B"/>
    <w:rsid w:val="00FF233A"/>
    <w:rsid w:val="00FF27BD"/>
    <w:rsid w:val="00FF2E49"/>
    <w:rsid w:val="00FF33DF"/>
    <w:rsid w:val="00FF3685"/>
    <w:rsid w:val="00FF40AF"/>
    <w:rsid w:val="00FF4159"/>
    <w:rsid w:val="00FF4271"/>
    <w:rsid w:val="00FF43E7"/>
    <w:rsid w:val="00FF4606"/>
    <w:rsid w:val="00FF4967"/>
    <w:rsid w:val="00FF549D"/>
    <w:rsid w:val="00FF54D5"/>
    <w:rsid w:val="00FF5C22"/>
    <w:rsid w:val="00FF5E58"/>
    <w:rsid w:val="00FF66F3"/>
    <w:rsid w:val="00FF6B34"/>
    <w:rsid w:val="00FF6F13"/>
    <w:rsid w:val="00FF7E65"/>
    <w:rsid w:val="01A29348"/>
    <w:rsid w:val="01CCB4FE"/>
    <w:rsid w:val="01CD6C91"/>
    <w:rsid w:val="02133A9B"/>
    <w:rsid w:val="0226D707"/>
    <w:rsid w:val="02435C64"/>
    <w:rsid w:val="028CAF5C"/>
    <w:rsid w:val="02A18149"/>
    <w:rsid w:val="02DE8476"/>
    <w:rsid w:val="030E4F0A"/>
    <w:rsid w:val="0328053A"/>
    <w:rsid w:val="0358AAF4"/>
    <w:rsid w:val="036DE234"/>
    <w:rsid w:val="03BF9B17"/>
    <w:rsid w:val="03F5338D"/>
    <w:rsid w:val="03FF99D8"/>
    <w:rsid w:val="040293FA"/>
    <w:rsid w:val="042761C3"/>
    <w:rsid w:val="046E12D1"/>
    <w:rsid w:val="05072D1D"/>
    <w:rsid w:val="05372545"/>
    <w:rsid w:val="0556576A"/>
    <w:rsid w:val="056F32F7"/>
    <w:rsid w:val="0583A962"/>
    <w:rsid w:val="05AD0F7C"/>
    <w:rsid w:val="061F0038"/>
    <w:rsid w:val="0628E3EC"/>
    <w:rsid w:val="062CF6EC"/>
    <w:rsid w:val="06893311"/>
    <w:rsid w:val="06989954"/>
    <w:rsid w:val="06C020EF"/>
    <w:rsid w:val="072DA397"/>
    <w:rsid w:val="073EF59F"/>
    <w:rsid w:val="077A5058"/>
    <w:rsid w:val="07A2ACE5"/>
    <w:rsid w:val="07DEB16F"/>
    <w:rsid w:val="07EB3667"/>
    <w:rsid w:val="080F5986"/>
    <w:rsid w:val="087BC218"/>
    <w:rsid w:val="091237DD"/>
    <w:rsid w:val="092723BD"/>
    <w:rsid w:val="092DE060"/>
    <w:rsid w:val="093FDA32"/>
    <w:rsid w:val="099019BC"/>
    <w:rsid w:val="099BDED2"/>
    <w:rsid w:val="09AFB4C0"/>
    <w:rsid w:val="09B7DC02"/>
    <w:rsid w:val="09D78E66"/>
    <w:rsid w:val="0A2754B7"/>
    <w:rsid w:val="0A2E23AA"/>
    <w:rsid w:val="0A4CD496"/>
    <w:rsid w:val="0A67D6F6"/>
    <w:rsid w:val="0AA358E5"/>
    <w:rsid w:val="0AB13702"/>
    <w:rsid w:val="0AD428D3"/>
    <w:rsid w:val="0B06AA12"/>
    <w:rsid w:val="0B0C1DF6"/>
    <w:rsid w:val="0B150134"/>
    <w:rsid w:val="0B40E337"/>
    <w:rsid w:val="0B6FAA46"/>
    <w:rsid w:val="0BA259D9"/>
    <w:rsid w:val="0BAC2D8F"/>
    <w:rsid w:val="0BAFE3FE"/>
    <w:rsid w:val="0C0DB172"/>
    <w:rsid w:val="0C2E1D8A"/>
    <w:rsid w:val="0C524017"/>
    <w:rsid w:val="0C58370C"/>
    <w:rsid w:val="0C9F590A"/>
    <w:rsid w:val="0CA66DA7"/>
    <w:rsid w:val="0CAC438E"/>
    <w:rsid w:val="0CBFCBE2"/>
    <w:rsid w:val="0D00B4B4"/>
    <w:rsid w:val="0D0BCC31"/>
    <w:rsid w:val="0D1BCAB7"/>
    <w:rsid w:val="0D431155"/>
    <w:rsid w:val="0D7763EA"/>
    <w:rsid w:val="0DAC2E89"/>
    <w:rsid w:val="0DF631E8"/>
    <w:rsid w:val="0E21D6AE"/>
    <w:rsid w:val="0E6AE2F0"/>
    <w:rsid w:val="0E76D418"/>
    <w:rsid w:val="0E7C0B90"/>
    <w:rsid w:val="0E96550D"/>
    <w:rsid w:val="0EBFBA74"/>
    <w:rsid w:val="0F574183"/>
    <w:rsid w:val="0F7A8BB8"/>
    <w:rsid w:val="0F84D623"/>
    <w:rsid w:val="0F9717B1"/>
    <w:rsid w:val="0F9D660D"/>
    <w:rsid w:val="0FAD06D2"/>
    <w:rsid w:val="0FB413A6"/>
    <w:rsid w:val="0FC13A8F"/>
    <w:rsid w:val="0FDD3E43"/>
    <w:rsid w:val="10292F83"/>
    <w:rsid w:val="103C7555"/>
    <w:rsid w:val="1059B2D7"/>
    <w:rsid w:val="108C81B5"/>
    <w:rsid w:val="10A3396B"/>
    <w:rsid w:val="10C71410"/>
    <w:rsid w:val="10CA4257"/>
    <w:rsid w:val="10F13C0A"/>
    <w:rsid w:val="1125E64E"/>
    <w:rsid w:val="1141D730"/>
    <w:rsid w:val="11DC8EE5"/>
    <w:rsid w:val="11DDB4B9"/>
    <w:rsid w:val="122F0E5E"/>
    <w:rsid w:val="1232D808"/>
    <w:rsid w:val="1272E8DB"/>
    <w:rsid w:val="1290A363"/>
    <w:rsid w:val="1296D4F1"/>
    <w:rsid w:val="12B6DBC5"/>
    <w:rsid w:val="12D993DB"/>
    <w:rsid w:val="13028CAE"/>
    <w:rsid w:val="1334E50D"/>
    <w:rsid w:val="1344A8F3"/>
    <w:rsid w:val="13563D17"/>
    <w:rsid w:val="13839559"/>
    <w:rsid w:val="13DB360C"/>
    <w:rsid w:val="14BAFDF1"/>
    <w:rsid w:val="14E0C7E9"/>
    <w:rsid w:val="14EBD9E6"/>
    <w:rsid w:val="151E7FD7"/>
    <w:rsid w:val="155EB06E"/>
    <w:rsid w:val="156CEC50"/>
    <w:rsid w:val="156F7B24"/>
    <w:rsid w:val="1586E522"/>
    <w:rsid w:val="15A8B5B6"/>
    <w:rsid w:val="15BC4D72"/>
    <w:rsid w:val="15D0149E"/>
    <w:rsid w:val="15DE650D"/>
    <w:rsid w:val="160AE6F7"/>
    <w:rsid w:val="16715D3A"/>
    <w:rsid w:val="16934703"/>
    <w:rsid w:val="16CD1E2F"/>
    <w:rsid w:val="16DA148B"/>
    <w:rsid w:val="16F373BD"/>
    <w:rsid w:val="171D44C9"/>
    <w:rsid w:val="17414328"/>
    <w:rsid w:val="17ECD769"/>
    <w:rsid w:val="18616723"/>
    <w:rsid w:val="1874894B"/>
    <w:rsid w:val="18A3311F"/>
    <w:rsid w:val="18C14062"/>
    <w:rsid w:val="18DB6D54"/>
    <w:rsid w:val="18E22A5F"/>
    <w:rsid w:val="197675A7"/>
    <w:rsid w:val="19C75AF5"/>
    <w:rsid w:val="19D09EA9"/>
    <w:rsid w:val="1A73CFAD"/>
    <w:rsid w:val="1A82B283"/>
    <w:rsid w:val="1AB7991C"/>
    <w:rsid w:val="1ACDE691"/>
    <w:rsid w:val="1ADB3B84"/>
    <w:rsid w:val="1B21BB72"/>
    <w:rsid w:val="1B4F4AB8"/>
    <w:rsid w:val="1C7F58B1"/>
    <w:rsid w:val="1CB416E5"/>
    <w:rsid w:val="1CB99A5C"/>
    <w:rsid w:val="1D0DA098"/>
    <w:rsid w:val="1D2CA424"/>
    <w:rsid w:val="1D3EF4B3"/>
    <w:rsid w:val="1D6B231F"/>
    <w:rsid w:val="1D965BE1"/>
    <w:rsid w:val="1DAEFD3F"/>
    <w:rsid w:val="1DBA2723"/>
    <w:rsid w:val="1E0A209F"/>
    <w:rsid w:val="1EA8D529"/>
    <w:rsid w:val="1F3E4135"/>
    <w:rsid w:val="1F7BCFEE"/>
    <w:rsid w:val="1F95EFB1"/>
    <w:rsid w:val="1FB53399"/>
    <w:rsid w:val="1FBC1E40"/>
    <w:rsid w:val="1FF4320F"/>
    <w:rsid w:val="20035F4A"/>
    <w:rsid w:val="20246583"/>
    <w:rsid w:val="20472708"/>
    <w:rsid w:val="20580CC5"/>
    <w:rsid w:val="206A2B17"/>
    <w:rsid w:val="2088BC91"/>
    <w:rsid w:val="208D3E79"/>
    <w:rsid w:val="20B2A97F"/>
    <w:rsid w:val="20EBB114"/>
    <w:rsid w:val="211FE835"/>
    <w:rsid w:val="217401F9"/>
    <w:rsid w:val="21A15C3F"/>
    <w:rsid w:val="21B5CF19"/>
    <w:rsid w:val="21D87DCD"/>
    <w:rsid w:val="21EB3090"/>
    <w:rsid w:val="22216788"/>
    <w:rsid w:val="2259DEC0"/>
    <w:rsid w:val="2268B301"/>
    <w:rsid w:val="2284387A"/>
    <w:rsid w:val="231C1B2A"/>
    <w:rsid w:val="23320E39"/>
    <w:rsid w:val="235586C6"/>
    <w:rsid w:val="238EF84C"/>
    <w:rsid w:val="239A4AF7"/>
    <w:rsid w:val="23D08A6C"/>
    <w:rsid w:val="23E91B51"/>
    <w:rsid w:val="23ED1237"/>
    <w:rsid w:val="241BA050"/>
    <w:rsid w:val="2428F2D4"/>
    <w:rsid w:val="24435737"/>
    <w:rsid w:val="2447736E"/>
    <w:rsid w:val="2467DABC"/>
    <w:rsid w:val="24953D78"/>
    <w:rsid w:val="24DC873B"/>
    <w:rsid w:val="257B3F53"/>
    <w:rsid w:val="25813E38"/>
    <w:rsid w:val="25A4979F"/>
    <w:rsid w:val="25F07260"/>
    <w:rsid w:val="2602175A"/>
    <w:rsid w:val="263F8FF3"/>
    <w:rsid w:val="2668D494"/>
    <w:rsid w:val="268D2788"/>
    <w:rsid w:val="269636BD"/>
    <w:rsid w:val="26B49F2F"/>
    <w:rsid w:val="27E3437D"/>
    <w:rsid w:val="27EE05B1"/>
    <w:rsid w:val="27F638F0"/>
    <w:rsid w:val="27F900F2"/>
    <w:rsid w:val="280274BD"/>
    <w:rsid w:val="2846EA89"/>
    <w:rsid w:val="28594324"/>
    <w:rsid w:val="28BDFBFA"/>
    <w:rsid w:val="28C30293"/>
    <w:rsid w:val="2910605A"/>
    <w:rsid w:val="294A6509"/>
    <w:rsid w:val="298DF62E"/>
    <w:rsid w:val="298F5BF8"/>
    <w:rsid w:val="2A0B3BF2"/>
    <w:rsid w:val="2A31EB18"/>
    <w:rsid w:val="2A9CBC4C"/>
    <w:rsid w:val="2B2B1834"/>
    <w:rsid w:val="2B5BDD38"/>
    <w:rsid w:val="2B66EAD5"/>
    <w:rsid w:val="2B8B26EC"/>
    <w:rsid w:val="2BBD601B"/>
    <w:rsid w:val="2BDB4FE4"/>
    <w:rsid w:val="2BED4762"/>
    <w:rsid w:val="2BED51EB"/>
    <w:rsid w:val="2C392D4A"/>
    <w:rsid w:val="2C4796B0"/>
    <w:rsid w:val="2C4C750F"/>
    <w:rsid w:val="2CC5B47A"/>
    <w:rsid w:val="2CE01EFC"/>
    <w:rsid w:val="2CEC6B2D"/>
    <w:rsid w:val="2CF97410"/>
    <w:rsid w:val="2D1D072A"/>
    <w:rsid w:val="2D33ADCA"/>
    <w:rsid w:val="2D398E68"/>
    <w:rsid w:val="2D5BEBD3"/>
    <w:rsid w:val="2DA14306"/>
    <w:rsid w:val="2DC9DFD2"/>
    <w:rsid w:val="2DD84D8A"/>
    <w:rsid w:val="2E543257"/>
    <w:rsid w:val="2E729DCF"/>
    <w:rsid w:val="2E98396D"/>
    <w:rsid w:val="2EE3460B"/>
    <w:rsid w:val="2EF46FE0"/>
    <w:rsid w:val="2F163C2F"/>
    <w:rsid w:val="2F4B0D51"/>
    <w:rsid w:val="2FDCADFE"/>
    <w:rsid w:val="300F4ECF"/>
    <w:rsid w:val="30163CDA"/>
    <w:rsid w:val="302BF27B"/>
    <w:rsid w:val="305351A6"/>
    <w:rsid w:val="30968EB6"/>
    <w:rsid w:val="3097AB7F"/>
    <w:rsid w:val="309B2142"/>
    <w:rsid w:val="30B52A54"/>
    <w:rsid w:val="30CE3F34"/>
    <w:rsid w:val="30E6DDB2"/>
    <w:rsid w:val="311A0457"/>
    <w:rsid w:val="314E4B4A"/>
    <w:rsid w:val="31537350"/>
    <w:rsid w:val="31628C31"/>
    <w:rsid w:val="31643FC8"/>
    <w:rsid w:val="31AE7272"/>
    <w:rsid w:val="31C4D247"/>
    <w:rsid w:val="320C6DFB"/>
    <w:rsid w:val="3267F803"/>
    <w:rsid w:val="32C62092"/>
    <w:rsid w:val="32EA1BAB"/>
    <w:rsid w:val="3345696A"/>
    <w:rsid w:val="335BFAF3"/>
    <w:rsid w:val="33796EC5"/>
    <w:rsid w:val="337E999E"/>
    <w:rsid w:val="33899298"/>
    <w:rsid w:val="338B02F5"/>
    <w:rsid w:val="33BDC84E"/>
    <w:rsid w:val="33D6EA50"/>
    <w:rsid w:val="34107F61"/>
    <w:rsid w:val="342385C9"/>
    <w:rsid w:val="342A98A9"/>
    <w:rsid w:val="3492FBB0"/>
    <w:rsid w:val="349AAD09"/>
    <w:rsid w:val="34AF0C11"/>
    <w:rsid w:val="34D747AB"/>
    <w:rsid w:val="351F2035"/>
    <w:rsid w:val="35BE107C"/>
    <w:rsid w:val="35D0C3D2"/>
    <w:rsid w:val="36DCDF14"/>
    <w:rsid w:val="36EE57F0"/>
    <w:rsid w:val="3719CCAB"/>
    <w:rsid w:val="3759B1DF"/>
    <w:rsid w:val="3760FF68"/>
    <w:rsid w:val="377E1D9F"/>
    <w:rsid w:val="37907F90"/>
    <w:rsid w:val="37B5D5AD"/>
    <w:rsid w:val="37BD8CCE"/>
    <w:rsid w:val="37CDFA3C"/>
    <w:rsid w:val="37E47CF1"/>
    <w:rsid w:val="38281AFD"/>
    <w:rsid w:val="3848DFAA"/>
    <w:rsid w:val="38A0D16C"/>
    <w:rsid w:val="38BC5E00"/>
    <w:rsid w:val="38D20BDC"/>
    <w:rsid w:val="38E2BC77"/>
    <w:rsid w:val="38EDAF34"/>
    <w:rsid w:val="38F769FB"/>
    <w:rsid w:val="392E9EB6"/>
    <w:rsid w:val="3948BD64"/>
    <w:rsid w:val="39A7E83A"/>
    <w:rsid w:val="39BD0032"/>
    <w:rsid w:val="39EAB9DF"/>
    <w:rsid w:val="3A4EE1F8"/>
    <w:rsid w:val="3A88303A"/>
    <w:rsid w:val="3A9E5D75"/>
    <w:rsid w:val="3B2DCC0E"/>
    <w:rsid w:val="3B4272CA"/>
    <w:rsid w:val="3B7C1398"/>
    <w:rsid w:val="3B9D4A25"/>
    <w:rsid w:val="3BBEB1A6"/>
    <w:rsid w:val="3BC2AC31"/>
    <w:rsid w:val="3BDC248E"/>
    <w:rsid w:val="3C183596"/>
    <w:rsid w:val="3C2F4AEA"/>
    <w:rsid w:val="3C8BFF72"/>
    <w:rsid w:val="3D3F394B"/>
    <w:rsid w:val="3D7B8C57"/>
    <w:rsid w:val="3D8418AF"/>
    <w:rsid w:val="3D9EF85F"/>
    <w:rsid w:val="3DDAF55C"/>
    <w:rsid w:val="3DEC84A9"/>
    <w:rsid w:val="3E3D994B"/>
    <w:rsid w:val="3E6C8D76"/>
    <w:rsid w:val="3EC705C5"/>
    <w:rsid w:val="3EF5BAF0"/>
    <w:rsid w:val="3F3469FE"/>
    <w:rsid w:val="3F51C195"/>
    <w:rsid w:val="3F7708DB"/>
    <w:rsid w:val="3FB5A36D"/>
    <w:rsid w:val="3FBB83D2"/>
    <w:rsid w:val="3FD7C83A"/>
    <w:rsid w:val="3FF9D37C"/>
    <w:rsid w:val="402A7F57"/>
    <w:rsid w:val="4032B4C5"/>
    <w:rsid w:val="403B9EC4"/>
    <w:rsid w:val="40690972"/>
    <w:rsid w:val="40910ABA"/>
    <w:rsid w:val="4092A9E4"/>
    <w:rsid w:val="41217AFB"/>
    <w:rsid w:val="41905DF9"/>
    <w:rsid w:val="41A08B26"/>
    <w:rsid w:val="41AE4F55"/>
    <w:rsid w:val="41CAC4DC"/>
    <w:rsid w:val="4203D4D5"/>
    <w:rsid w:val="425224A8"/>
    <w:rsid w:val="42547CA0"/>
    <w:rsid w:val="42BE6CCD"/>
    <w:rsid w:val="42C89675"/>
    <w:rsid w:val="42DCDB28"/>
    <w:rsid w:val="430BA52D"/>
    <w:rsid w:val="43152A78"/>
    <w:rsid w:val="433F5360"/>
    <w:rsid w:val="4377511E"/>
    <w:rsid w:val="439065E0"/>
    <w:rsid w:val="43A91445"/>
    <w:rsid w:val="43C54CAA"/>
    <w:rsid w:val="4441A187"/>
    <w:rsid w:val="4465A531"/>
    <w:rsid w:val="4496E492"/>
    <w:rsid w:val="44AB0D20"/>
    <w:rsid w:val="44FE2848"/>
    <w:rsid w:val="456D9853"/>
    <w:rsid w:val="45E852D7"/>
    <w:rsid w:val="45F69D5A"/>
    <w:rsid w:val="469EFDE8"/>
    <w:rsid w:val="46EA4C0A"/>
    <w:rsid w:val="46F84387"/>
    <w:rsid w:val="476CBC9C"/>
    <w:rsid w:val="477AC134"/>
    <w:rsid w:val="47E59719"/>
    <w:rsid w:val="47E5F226"/>
    <w:rsid w:val="47FD6DDA"/>
    <w:rsid w:val="480845D8"/>
    <w:rsid w:val="48302047"/>
    <w:rsid w:val="488978B2"/>
    <w:rsid w:val="48EFAF3D"/>
    <w:rsid w:val="48F93597"/>
    <w:rsid w:val="49124EAC"/>
    <w:rsid w:val="494DE893"/>
    <w:rsid w:val="49AA5868"/>
    <w:rsid w:val="49CB5C24"/>
    <w:rsid w:val="49CE1AB6"/>
    <w:rsid w:val="49FA194E"/>
    <w:rsid w:val="4A51C3C6"/>
    <w:rsid w:val="4AC4EB2B"/>
    <w:rsid w:val="4AD5AC21"/>
    <w:rsid w:val="4AEBE5C1"/>
    <w:rsid w:val="4AF0E15E"/>
    <w:rsid w:val="4B390023"/>
    <w:rsid w:val="4B952061"/>
    <w:rsid w:val="4B988E71"/>
    <w:rsid w:val="4BB8FDEF"/>
    <w:rsid w:val="4BCFFB2F"/>
    <w:rsid w:val="4C2FD693"/>
    <w:rsid w:val="4CC1AD90"/>
    <w:rsid w:val="4DC13D27"/>
    <w:rsid w:val="4DD075B4"/>
    <w:rsid w:val="4E2D1DB9"/>
    <w:rsid w:val="4E3717AE"/>
    <w:rsid w:val="4E38F9DA"/>
    <w:rsid w:val="4EAB97CE"/>
    <w:rsid w:val="4F0F265D"/>
    <w:rsid w:val="4F570D3B"/>
    <w:rsid w:val="4F59EF4D"/>
    <w:rsid w:val="4F6AA6A4"/>
    <w:rsid w:val="4FA49A00"/>
    <w:rsid w:val="4FD55B1F"/>
    <w:rsid w:val="500C0B94"/>
    <w:rsid w:val="5038358A"/>
    <w:rsid w:val="503DB943"/>
    <w:rsid w:val="5073055E"/>
    <w:rsid w:val="50B0235D"/>
    <w:rsid w:val="50D164AC"/>
    <w:rsid w:val="51018BAE"/>
    <w:rsid w:val="510DE6F2"/>
    <w:rsid w:val="51622650"/>
    <w:rsid w:val="51C21C35"/>
    <w:rsid w:val="51C3B9C0"/>
    <w:rsid w:val="52039D61"/>
    <w:rsid w:val="521D08C0"/>
    <w:rsid w:val="523AEA37"/>
    <w:rsid w:val="5244822F"/>
    <w:rsid w:val="529C00A4"/>
    <w:rsid w:val="52D24998"/>
    <w:rsid w:val="52D7D505"/>
    <w:rsid w:val="530300ED"/>
    <w:rsid w:val="532034C4"/>
    <w:rsid w:val="53774B7C"/>
    <w:rsid w:val="538697A7"/>
    <w:rsid w:val="5386D2EA"/>
    <w:rsid w:val="53A72F97"/>
    <w:rsid w:val="53B3F85A"/>
    <w:rsid w:val="54431A7A"/>
    <w:rsid w:val="545FD8E7"/>
    <w:rsid w:val="54798BFA"/>
    <w:rsid w:val="54B9166E"/>
    <w:rsid w:val="54D324DE"/>
    <w:rsid w:val="54DBA0BB"/>
    <w:rsid w:val="551809D0"/>
    <w:rsid w:val="55A802CB"/>
    <w:rsid w:val="55CF2D89"/>
    <w:rsid w:val="55DA4E25"/>
    <w:rsid w:val="55E76446"/>
    <w:rsid w:val="56015F06"/>
    <w:rsid w:val="56053BEE"/>
    <w:rsid w:val="56095490"/>
    <w:rsid w:val="5643F3A3"/>
    <w:rsid w:val="5651BAC1"/>
    <w:rsid w:val="565CAF22"/>
    <w:rsid w:val="566EC7D0"/>
    <w:rsid w:val="56A2FB0C"/>
    <w:rsid w:val="576542B7"/>
    <w:rsid w:val="57730DF8"/>
    <w:rsid w:val="57993B48"/>
    <w:rsid w:val="57CB65CD"/>
    <w:rsid w:val="57EC904D"/>
    <w:rsid w:val="5819D3DD"/>
    <w:rsid w:val="58340F14"/>
    <w:rsid w:val="5858D80A"/>
    <w:rsid w:val="586196E5"/>
    <w:rsid w:val="58E316C5"/>
    <w:rsid w:val="58F96267"/>
    <w:rsid w:val="59211F04"/>
    <w:rsid w:val="59579CA8"/>
    <w:rsid w:val="5966208B"/>
    <w:rsid w:val="596A71AA"/>
    <w:rsid w:val="5A404BE2"/>
    <w:rsid w:val="5A7C00EE"/>
    <w:rsid w:val="5A8E425C"/>
    <w:rsid w:val="5A907D1D"/>
    <w:rsid w:val="5B0B2E7C"/>
    <w:rsid w:val="5B185D3D"/>
    <w:rsid w:val="5B1E7474"/>
    <w:rsid w:val="5B5C3B95"/>
    <w:rsid w:val="5B947612"/>
    <w:rsid w:val="5B9AA691"/>
    <w:rsid w:val="5BB2825D"/>
    <w:rsid w:val="5BE494B3"/>
    <w:rsid w:val="5C148F47"/>
    <w:rsid w:val="5D20EB9D"/>
    <w:rsid w:val="5D6D8649"/>
    <w:rsid w:val="5D767A86"/>
    <w:rsid w:val="5E22045E"/>
    <w:rsid w:val="5E287E15"/>
    <w:rsid w:val="5E666EDE"/>
    <w:rsid w:val="5E90D1FB"/>
    <w:rsid w:val="5EAACA3D"/>
    <w:rsid w:val="5ECD3818"/>
    <w:rsid w:val="5F022A0B"/>
    <w:rsid w:val="5F1B0780"/>
    <w:rsid w:val="5FBD2CE7"/>
    <w:rsid w:val="60B78B04"/>
    <w:rsid w:val="60F10E66"/>
    <w:rsid w:val="611298FB"/>
    <w:rsid w:val="6125547F"/>
    <w:rsid w:val="6177C4C9"/>
    <w:rsid w:val="618F1093"/>
    <w:rsid w:val="61B3ED97"/>
    <w:rsid w:val="62283A76"/>
    <w:rsid w:val="622CAC58"/>
    <w:rsid w:val="6246E6E6"/>
    <w:rsid w:val="625210CA"/>
    <w:rsid w:val="62958B4A"/>
    <w:rsid w:val="62A46245"/>
    <w:rsid w:val="62E95031"/>
    <w:rsid w:val="62F05AE8"/>
    <w:rsid w:val="62F2C925"/>
    <w:rsid w:val="631BC4D3"/>
    <w:rsid w:val="6344082C"/>
    <w:rsid w:val="634E0FF1"/>
    <w:rsid w:val="635392F0"/>
    <w:rsid w:val="6360D203"/>
    <w:rsid w:val="63CB5552"/>
    <w:rsid w:val="64193AB9"/>
    <w:rsid w:val="642B4E4B"/>
    <w:rsid w:val="644C99E3"/>
    <w:rsid w:val="645E31A8"/>
    <w:rsid w:val="64EA59F7"/>
    <w:rsid w:val="64EE12D8"/>
    <w:rsid w:val="65206F7A"/>
    <w:rsid w:val="653E72D5"/>
    <w:rsid w:val="655125D9"/>
    <w:rsid w:val="656B5ECD"/>
    <w:rsid w:val="6584D801"/>
    <w:rsid w:val="658CD8BA"/>
    <w:rsid w:val="65DE5554"/>
    <w:rsid w:val="6607BF1F"/>
    <w:rsid w:val="66301551"/>
    <w:rsid w:val="665461B4"/>
    <w:rsid w:val="666EA7B9"/>
    <w:rsid w:val="6674FBC7"/>
    <w:rsid w:val="668BDFD4"/>
    <w:rsid w:val="669958A3"/>
    <w:rsid w:val="66D87CCE"/>
    <w:rsid w:val="6709AA6C"/>
    <w:rsid w:val="6793494B"/>
    <w:rsid w:val="679D6248"/>
    <w:rsid w:val="67AF59A0"/>
    <w:rsid w:val="67CCC048"/>
    <w:rsid w:val="681BBE6B"/>
    <w:rsid w:val="68381798"/>
    <w:rsid w:val="687CA9DB"/>
    <w:rsid w:val="68DC0782"/>
    <w:rsid w:val="6911177D"/>
    <w:rsid w:val="69861E86"/>
    <w:rsid w:val="69B11ECB"/>
    <w:rsid w:val="69CEFB59"/>
    <w:rsid w:val="6A58CD72"/>
    <w:rsid w:val="6A724938"/>
    <w:rsid w:val="6A82849B"/>
    <w:rsid w:val="6A8CF7E8"/>
    <w:rsid w:val="6A8D475F"/>
    <w:rsid w:val="6AA40744"/>
    <w:rsid w:val="6AE1F026"/>
    <w:rsid w:val="6B09E51D"/>
    <w:rsid w:val="6B4B24EF"/>
    <w:rsid w:val="6B6F492F"/>
    <w:rsid w:val="6BB87227"/>
    <w:rsid w:val="6BE89A99"/>
    <w:rsid w:val="6BF4F13C"/>
    <w:rsid w:val="6C20EE26"/>
    <w:rsid w:val="6C376533"/>
    <w:rsid w:val="6C4B5005"/>
    <w:rsid w:val="6CD93CE0"/>
    <w:rsid w:val="6D4EED09"/>
    <w:rsid w:val="6D734409"/>
    <w:rsid w:val="6DBD8548"/>
    <w:rsid w:val="6E63CF7C"/>
    <w:rsid w:val="6E6E247F"/>
    <w:rsid w:val="6E8A1010"/>
    <w:rsid w:val="6EE3E5F4"/>
    <w:rsid w:val="6F04926F"/>
    <w:rsid w:val="6F10FEBB"/>
    <w:rsid w:val="6F84AF09"/>
    <w:rsid w:val="70549913"/>
    <w:rsid w:val="7072666A"/>
    <w:rsid w:val="7083AD63"/>
    <w:rsid w:val="70B3258D"/>
    <w:rsid w:val="70EA5807"/>
    <w:rsid w:val="717D0C0E"/>
    <w:rsid w:val="71DA2956"/>
    <w:rsid w:val="7241CE22"/>
    <w:rsid w:val="72464600"/>
    <w:rsid w:val="72D91B8E"/>
    <w:rsid w:val="7309B63D"/>
    <w:rsid w:val="7339AA7D"/>
    <w:rsid w:val="735CE528"/>
    <w:rsid w:val="739777F1"/>
    <w:rsid w:val="73C76ACB"/>
    <w:rsid w:val="73C79209"/>
    <w:rsid w:val="7403BBF9"/>
    <w:rsid w:val="746A380A"/>
    <w:rsid w:val="74D1E210"/>
    <w:rsid w:val="75827381"/>
    <w:rsid w:val="75D985BB"/>
    <w:rsid w:val="76245F9F"/>
    <w:rsid w:val="765B4F5A"/>
    <w:rsid w:val="76733009"/>
    <w:rsid w:val="76CD2075"/>
    <w:rsid w:val="77154B36"/>
    <w:rsid w:val="772041EE"/>
    <w:rsid w:val="7722C157"/>
    <w:rsid w:val="7724F1A7"/>
    <w:rsid w:val="772788EB"/>
    <w:rsid w:val="772B4D40"/>
    <w:rsid w:val="777F8F2F"/>
    <w:rsid w:val="7796BDB5"/>
    <w:rsid w:val="7796C418"/>
    <w:rsid w:val="77A8436C"/>
    <w:rsid w:val="77B057B9"/>
    <w:rsid w:val="780E388C"/>
    <w:rsid w:val="780EA80C"/>
    <w:rsid w:val="7821AB63"/>
    <w:rsid w:val="7841F334"/>
    <w:rsid w:val="78432D72"/>
    <w:rsid w:val="78B8722C"/>
    <w:rsid w:val="78DD05BE"/>
    <w:rsid w:val="78E9027C"/>
    <w:rsid w:val="78EAFEB1"/>
    <w:rsid w:val="7919D6C3"/>
    <w:rsid w:val="7933695A"/>
    <w:rsid w:val="7936A709"/>
    <w:rsid w:val="7988DE18"/>
    <w:rsid w:val="79D89F11"/>
    <w:rsid w:val="7A2694D5"/>
    <w:rsid w:val="7AEA0AE8"/>
    <w:rsid w:val="7B5F0535"/>
    <w:rsid w:val="7BF09DEE"/>
    <w:rsid w:val="7C4BA571"/>
    <w:rsid w:val="7CDEC805"/>
    <w:rsid w:val="7CF3C90A"/>
    <w:rsid w:val="7CFA4DD2"/>
    <w:rsid w:val="7D803B24"/>
    <w:rsid w:val="7DAA21CC"/>
    <w:rsid w:val="7E84EA59"/>
    <w:rsid w:val="7EB43E07"/>
    <w:rsid w:val="7EF5CDD5"/>
    <w:rsid w:val="7F2827D2"/>
    <w:rsid w:val="7F8DAB9C"/>
    <w:rsid w:val="7FA06A9F"/>
    <w:rsid w:val="7FA7F283"/>
    <w:rsid w:val="7FAF7F3A"/>
    <w:rsid w:val="7FCA4E0F"/>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365BC6F"/>
  <w15:chartTrackingRefBased/>
  <w15:docId w15:val="{0A972F67-A751-4022-927C-3D83FDDBE9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qFormat="1"/>
    <w:lsdException w:name="heading 4" w:locked="0" w:qFormat="1"/>
    <w:lsdException w:name="heading 5" w:locked="0" w:qFormat="1"/>
    <w:lsdException w:name="heading 6" w:locked="0" w:qFormat="1"/>
    <w:lsdException w:name="heading 7" w:locked="0" w:qFormat="1"/>
    <w:lsdException w:name="heading 8" w:locked="0" w:qFormat="1"/>
    <w:lsdException w:name="heading 9" w:locked="0" w:qFormat="1"/>
    <w:lsdException w:name="toc 1" w:locked="0" w:uiPriority="39"/>
    <w:lsdException w:name="toc 2" w:locked="0" w:uiPriority="39"/>
    <w:lsdException w:name="toc 3" w:locked="0" w:uiPriority="39"/>
    <w:lsdException w:name="toc 4" w:locked="0" w:uiPriority="39"/>
    <w:lsdException w:name="footnote text" w:uiPriority="99"/>
    <w:lsdException w:name="annotation text" w:uiPriority="99"/>
    <w:lsdException w:name="header" w:locked="0" w:qFormat="1"/>
    <w:lsdException w:name="footer" w:locked="0" w:uiPriority="99"/>
    <w:lsdException w:name="caption" w:semiHidden="1" w:unhideWhenUsed="1" w:qFormat="1"/>
    <w:lsdException w:name="footnote reference" w:uiPriority="99"/>
    <w:lsdException w:name="annotation reference" w:uiPriority="99"/>
    <w:lsdException w:name="endnote reference" w:locked="0" w:qFormat="1"/>
    <w:lsdException w:name="endnote text" w:locked="0" w:uiPriority="99" w:qFormat="1"/>
    <w:lsdException w:name="List Bullet" w:qFormat="1"/>
    <w:lsdException w:name="List Number" w:qFormat="1"/>
    <w:lsdException w:name="Default Paragraph Font" w:locked="0"/>
    <w:lsdException w:name="List Continue 4" w:locked="0"/>
    <w:lsdException w:name="Subtitle" w:qFormat="1"/>
    <w:lsdException w:name="Hyperlink" w:locked="0" w:uiPriority="99"/>
    <w:lsdException w:name="Strong" w:locked="0" w:uiPriority="99" w:qFormat="1"/>
    <w:lsdException w:name="Emphasis" w:uiPriority="20" w:qFormat="1"/>
    <w:lsdException w:name="HTML Top of Form" w:locked="0"/>
    <w:lsdException w:name="HTML Bottom of Form" w:locked="0"/>
    <w:lsdException w:name="Normal (Web)" w:uiPriority="99"/>
    <w:lsdException w:name="HTML Keyboard"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locked="0" w:semiHidden="1" w:uiPriority="99"/>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locked="0" w:uiPriority="34" w:qFormat="1"/>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lsdException w:name="Bibliography" w:locked="0" w:semiHidden="1" w:uiPriority="37" w:unhideWhenUsed="1"/>
    <w:lsdException w:name="TOC Heading" w:locked="0" w:semiHidden="1" w:uiPriority="39" w:unhideWhenUsed="1"/>
    <w:lsdException w:name="Plain Table 1" w:locked="0"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e">
    <w:name w:val="Normal"/>
    <w:qFormat/>
    <w:rsid w:val="00356015"/>
    <w:pPr>
      <w:keepLines/>
      <w:spacing w:before="240" w:after="240"/>
    </w:pPr>
    <w:rPr>
      <w:rFonts w:ascii="Open Sans" w:eastAsia="MS Mincho" w:hAnsi="Open Sans"/>
      <w:sz w:val="24"/>
      <w:szCs w:val="24"/>
    </w:rPr>
  </w:style>
  <w:style w:type="paragraph" w:styleId="Titolo1">
    <w:name w:val="heading 1"/>
    <w:basedOn w:val="Normale"/>
    <w:next w:val="Normale"/>
    <w:link w:val="Titolo1Carattere"/>
    <w:qFormat/>
    <w:rsid w:val="006F2668"/>
    <w:pPr>
      <w:keepNext/>
      <w:numPr>
        <w:numId w:val="1"/>
      </w:numPr>
      <w:spacing w:before="360"/>
      <w:outlineLvl w:val="0"/>
    </w:pPr>
    <w:rPr>
      <w:b/>
      <w:bCs/>
      <w:color w:val="BC4A56"/>
      <w:sz w:val="36"/>
      <w:szCs w:val="28"/>
    </w:rPr>
  </w:style>
  <w:style w:type="paragraph" w:styleId="Titolo2">
    <w:name w:val="heading 2"/>
    <w:basedOn w:val="Titolo1"/>
    <w:next w:val="Normale"/>
    <w:link w:val="Titolo2Carattere"/>
    <w:qFormat/>
    <w:rsid w:val="005C2ECF"/>
    <w:pPr>
      <w:numPr>
        <w:ilvl w:val="1"/>
      </w:numPr>
      <w:outlineLvl w:val="1"/>
    </w:pPr>
    <w:rPr>
      <w:bCs w:val="0"/>
      <w:sz w:val="28"/>
      <w:szCs w:val="26"/>
    </w:rPr>
  </w:style>
  <w:style w:type="paragraph" w:styleId="Titolo3">
    <w:name w:val="heading 3"/>
    <w:basedOn w:val="Titolo2"/>
    <w:next w:val="Normale"/>
    <w:link w:val="Titolo3Carattere"/>
    <w:qFormat/>
    <w:rsid w:val="00F1231F"/>
    <w:pPr>
      <w:numPr>
        <w:ilvl w:val="2"/>
      </w:numPr>
      <w:outlineLvl w:val="2"/>
    </w:pPr>
    <w:rPr>
      <w:bCs/>
      <w:color w:val="auto"/>
      <w:sz w:val="24"/>
    </w:rPr>
  </w:style>
  <w:style w:type="paragraph" w:styleId="Titolo4">
    <w:name w:val="heading 4"/>
    <w:basedOn w:val="Titolo3"/>
    <w:next w:val="Normale"/>
    <w:link w:val="Titolo4Carattere"/>
    <w:qFormat/>
    <w:locked/>
    <w:rsid w:val="00F1231F"/>
    <w:pPr>
      <w:numPr>
        <w:ilvl w:val="3"/>
      </w:numPr>
      <w:outlineLvl w:val="3"/>
    </w:pPr>
    <w:rPr>
      <w:b w:val="0"/>
      <w:bCs w:val="0"/>
      <w:i/>
      <w:iCs/>
    </w:rPr>
  </w:style>
  <w:style w:type="paragraph" w:styleId="Titolo5">
    <w:name w:val="heading 5"/>
    <w:basedOn w:val="Normale"/>
    <w:next w:val="Normale"/>
    <w:link w:val="Titolo5Carattere"/>
    <w:qFormat/>
    <w:locked/>
    <w:rsid w:val="008C2496"/>
    <w:pPr>
      <w:keepNext/>
      <w:spacing w:before="360"/>
      <w:outlineLvl w:val="4"/>
    </w:pPr>
    <w:rPr>
      <w:b/>
    </w:rPr>
  </w:style>
  <w:style w:type="paragraph" w:styleId="Titolo6">
    <w:name w:val="heading 6"/>
    <w:basedOn w:val="Normale"/>
    <w:next w:val="Normale"/>
    <w:link w:val="Titolo6Carattere"/>
    <w:qFormat/>
    <w:locked/>
    <w:rsid w:val="00372E76"/>
    <w:pPr>
      <w:keepNext/>
      <w:spacing w:before="360"/>
      <w:outlineLvl w:val="5"/>
    </w:pPr>
    <w:rPr>
      <w:i/>
      <w:iCs/>
    </w:rPr>
  </w:style>
  <w:style w:type="paragraph" w:styleId="Titolo7">
    <w:name w:val="heading 7"/>
    <w:basedOn w:val="Normale"/>
    <w:next w:val="Normale"/>
    <w:link w:val="Titolo7Carattere"/>
    <w:qFormat/>
    <w:locked/>
    <w:rsid w:val="005C2ECF"/>
    <w:pPr>
      <w:keepNext/>
      <w:numPr>
        <w:ilvl w:val="6"/>
        <w:numId w:val="1"/>
      </w:numPr>
      <w:spacing w:before="200"/>
      <w:outlineLvl w:val="6"/>
    </w:pPr>
    <w:rPr>
      <w:i/>
      <w:iCs/>
    </w:rPr>
  </w:style>
  <w:style w:type="paragraph" w:styleId="Titolo8">
    <w:name w:val="heading 8"/>
    <w:basedOn w:val="Normale"/>
    <w:next w:val="Normale"/>
    <w:link w:val="Titolo8Carattere"/>
    <w:qFormat/>
    <w:locked/>
    <w:rsid w:val="005C2ECF"/>
    <w:pPr>
      <w:keepNext/>
      <w:numPr>
        <w:ilvl w:val="7"/>
        <w:numId w:val="1"/>
      </w:numPr>
      <w:spacing w:before="200"/>
      <w:outlineLvl w:val="7"/>
    </w:pPr>
    <w:rPr>
      <w:sz w:val="20"/>
      <w:szCs w:val="20"/>
    </w:rPr>
  </w:style>
  <w:style w:type="paragraph" w:styleId="Titolo9">
    <w:name w:val="heading 9"/>
    <w:basedOn w:val="Normale"/>
    <w:next w:val="Normale"/>
    <w:link w:val="Titolo9Carattere"/>
    <w:qFormat/>
    <w:locked/>
    <w:rsid w:val="005C2ECF"/>
    <w:pPr>
      <w:keepNext/>
      <w:numPr>
        <w:ilvl w:val="8"/>
        <w:numId w:val="1"/>
      </w:numPr>
      <w:spacing w:before="200"/>
      <w:outlineLvl w:val="8"/>
    </w:pPr>
    <w:rPr>
      <w:i/>
      <w:iCs/>
      <w:sz w:val="20"/>
      <w:szCs w:val="20"/>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character" w:customStyle="1" w:styleId="Titolo1Carattere">
    <w:name w:val="Titolo 1 Carattere"/>
    <w:link w:val="Titolo1"/>
    <w:rsid w:val="006F2668"/>
    <w:rPr>
      <w:rFonts w:ascii="Open Sans" w:eastAsia="MS Mincho" w:hAnsi="Open Sans"/>
      <w:b/>
      <w:bCs/>
      <w:color w:val="BC4A56"/>
      <w:sz w:val="36"/>
      <w:szCs w:val="28"/>
    </w:rPr>
  </w:style>
  <w:style w:type="character" w:customStyle="1" w:styleId="Titolo2Carattere">
    <w:name w:val="Titolo 2 Carattere"/>
    <w:link w:val="Titolo2"/>
    <w:rsid w:val="005C2ECF"/>
    <w:rPr>
      <w:rFonts w:ascii="Open Sans" w:eastAsia="MS Mincho" w:hAnsi="Open Sans"/>
      <w:b/>
      <w:sz w:val="28"/>
      <w:szCs w:val="26"/>
    </w:rPr>
  </w:style>
  <w:style w:type="character" w:customStyle="1" w:styleId="Titolo3Carattere">
    <w:name w:val="Titolo 3 Carattere"/>
    <w:link w:val="Titolo3"/>
    <w:rsid w:val="00F1231F"/>
    <w:rPr>
      <w:rFonts w:ascii="Open Sans" w:eastAsia="MS Mincho" w:hAnsi="Open Sans"/>
      <w:b/>
      <w:bCs/>
      <w:sz w:val="24"/>
      <w:szCs w:val="26"/>
    </w:rPr>
  </w:style>
  <w:style w:type="character" w:customStyle="1" w:styleId="Titolo4Carattere">
    <w:name w:val="Titolo 4 Carattere"/>
    <w:link w:val="Titolo4"/>
    <w:rsid w:val="00F1231F"/>
    <w:rPr>
      <w:rFonts w:ascii="Open Sans" w:eastAsia="MS Mincho" w:hAnsi="Open Sans"/>
      <w:i/>
      <w:iCs/>
      <w:sz w:val="24"/>
      <w:szCs w:val="26"/>
    </w:rPr>
  </w:style>
  <w:style w:type="character" w:styleId="Enfasigrassetto">
    <w:name w:val="Strong"/>
    <w:uiPriority w:val="99"/>
    <w:qFormat/>
    <w:locked/>
    <w:rsid w:val="00471BB7"/>
    <w:rPr>
      <w:rFonts w:ascii="Open Sans" w:hAnsi="Open Sans"/>
      <w:b/>
      <w:bCs/>
    </w:rPr>
  </w:style>
  <w:style w:type="character" w:customStyle="1" w:styleId="Titolo5Carattere">
    <w:name w:val="Titolo 5 Carattere"/>
    <w:link w:val="Titolo5"/>
    <w:rsid w:val="008C2496"/>
    <w:rPr>
      <w:rFonts w:ascii="Open Sans" w:eastAsia="MS Mincho" w:hAnsi="Open Sans"/>
      <w:b/>
      <w:sz w:val="24"/>
      <w:szCs w:val="24"/>
    </w:rPr>
  </w:style>
  <w:style w:type="character" w:customStyle="1" w:styleId="Titolo6Carattere">
    <w:name w:val="Titolo 6 Carattere"/>
    <w:link w:val="Titolo6"/>
    <w:rsid w:val="00372E76"/>
    <w:rPr>
      <w:rFonts w:ascii="Open Sans" w:eastAsia="MS Mincho" w:hAnsi="Open Sans"/>
      <w:i/>
      <w:iCs/>
      <w:sz w:val="24"/>
      <w:szCs w:val="24"/>
    </w:rPr>
  </w:style>
  <w:style w:type="character" w:customStyle="1" w:styleId="Titolo7Carattere">
    <w:name w:val="Titolo 7 Carattere"/>
    <w:link w:val="Titolo7"/>
    <w:rsid w:val="005C2ECF"/>
    <w:rPr>
      <w:rFonts w:ascii="Open Sans" w:eastAsia="MS Mincho" w:hAnsi="Open Sans"/>
      <w:i/>
      <w:iCs/>
      <w:sz w:val="24"/>
      <w:szCs w:val="24"/>
    </w:rPr>
  </w:style>
  <w:style w:type="character" w:customStyle="1" w:styleId="Titolo8Carattere">
    <w:name w:val="Titolo 8 Carattere"/>
    <w:link w:val="Titolo8"/>
    <w:rsid w:val="005C2ECF"/>
    <w:rPr>
      <w:rFonts w:ascii="Open Sans" w:eastAsia="MS Mincho" w:hAnsi="Open Sans"/>
    </w:rPr>
  </w:style>
  <w:style w:type="character" w:customStyle="1" w:styleId="Titolo9Carattere">
    <w:name w:val="Titolo 9 Carattere"/>
    <w:link w:val="Titolo9"/>
    <w:rsid w:val="005C2ECF"/>
    <w:rPr>
      <w:rFonts w:ascii="Open Sans" w:eastAsia="MS Mincho" w:hAnsi="Open Sans"/>
      <w:i/>
      <w:iCs/>
    </w:rPr>
  </w:style>
  <w:style w:type="paragraph" w:styleId="Intestazione">
    <w:name w:val="header"/>
    <w:basedOn w:val="Normale"/>
    <w:link w:val="IntestazioneCarattere"/>
    <w:qFormat/>
    <w:rsid w:val="00CA5D90"/>
    <w:pPr>
      <w:tabs>
        <w:tab w:val="center" w:pos="4513"/>
        <w:tab w:val="right" w:pos="9026"/>
      </w:tabs>
      <w:spacing w:after="0"/>
      <w:jc w:val="right"/>
    </w:pPr>
    <w:rPr>
      <w:sz w:val="22"/>
    </w:rPr>
  </w:style>
  <w:style w:type="character" w:customStyle="1" w:styleId="IntestazioneCarattere">
    <w:name w:val="Intestazione Carattere"/>
    <w:link w:val="Intestazione"/>
    <w:rsid w:val="0016266F"/>
    <w:rPr>
      <w:rFonts w:ascii="Open Sans" w:eastAsia="MS Mincho" w:hAnsi="Open Sans"/>
      <w:sz w:val="22"/>
      <w:szCs w:val="24"/>
    </w:rPr>
  </w:style>
  <w:style w:type="paragraph" w:styleId="Pidipagina">
    <w:name w:val="footer"/>
    <w:basedOn w:val="Normale"/>
    <w:link w:val="PidipaginaCarattere"/>
    <w:uiPriority w:val="99"/>
    <w:rsid w:val="0063009F"/>
    <w:pPr>
      <w:tabs>
        <w:tab w:val="right" w:pos="2835"/>
        <w:tab w:val="right" w:pos="5670"/>
      </w:tabs>
      <w:spacing w:before="0" w:after="0"/>
      <w:ind w:left="-868"/>
    </w:pPr>
    <w:rPr>
      <w:sz w:val="18"/>
    </w:rPr>
  </w:style>
  <w:style w:type="character" w:customStyle="1" w:styleId="PidipaginaCarattere">
    <w:name w:val="Piè di pagina Carattere"/>
    <w:link w:val="Pidipagina"/>
    <w:uiPriority w:val="99"/>
    <w:rsid w:val="0063009F"/>
    <w:rPr>
      <w:rFonts w:ascii="Open Sans" w:eastAsia="MS Mincho" w:hAnsi="Open Sans"/>
      <w:sz w:val="18"/>
      <w:szCs w:val="24"/>
    </w:rPr>
  </w:style>
  <w:style w:type="paragraph" w:styleId="Sommario3">
    <w:name w:val="toc 3"/>
    <w:basedOn w:val="Normale"/>
    <w:next w:val="Normale"/>
    <w:uiPriority w:val="39"/>
    <w:locked/>
    <w:rsid w:val="00291D0F"/>
    <w:pPr>
      <w:tabs>
        <w:tab w:val="left" w:pos="1202"/>
        <w:tab w:val="right" w:leader="dot" w:pos="9060"/>
      </w:tabs>
      <w:spacing w:before="0" w:after="0"/>
      <w:ind w:left="2160" w:hanging="720"/>
    </w:pPr>
    <w:rPr>
      <w:rFonts w:cs="Arial"/>
      <w:noProof/>
    </w:rPr>
  </w:style>
  <w:style w:type="character" w:styleId="Testosegnaposto">
    <w:name w:val="Placeholder Text"/>
    <w:uiPriority w:val="99"/>
    <w:semiHidden/>
    <w:rsid w:val="00471BB7"/>
    <w:rPr>
      <w:rFonts w:ascii="Open Sans" w:hAnsi="Open Sans"/>
      <w:color w:val="auto"/>
      <w:sz w:val="24"/>
    </w:rPr>
  </w:style>
  <w:style w:type="paragraph" w:styleId="Elencocontinua4">
    <w:name w:val="List Continue 4"/>
    <w:basedOn w:val="Normale"/>
    <w:semiHidden/>
    <w:locked/>
    <w:rsid w:val="005C2ECF"/>
    <w:pPr>
      <w:spacing w:after="120"/>
      <w:ind w:left="1132"/>
    </w:pPr>
  </w:style>
  <w:style w:type="numbering" w:styleId="111111">
    <w:name w:val="Outline List 2"/>
    <w:basedOn w:val="Nessunelenco"/>
    <w:semiHidden/>
    <w:locked/>
    <w:rsid w:val="00E45954"/>
    <w:pPr>
      <w:numPr>
        <w:numId w:val="12"/>
      </w:numPr>
    </w:pPr>
  </w:style>
  <w:style w:type="paragraph" w:styleId="Sommario1">
    <w:name w:val="toc 1"/>
    <w:basedOn w:val="Normale"/>
    <w:next w:val="Normale"/>
    <w:uiPriority w:val="39"/>
    <w:rsid w:val="00572A2C"/>
    <w:pPr>
      <w:tabs>
        <w:tab w:val="right" w:leader="dot" w:pos="9060"/>
      </w:tabs>
      <w:ind w:left="720" w:hanging="720"/>
    </w:pPr>
    <w:rPr>
      <w:b/>
      <w:noProof/>
    </w:rPr>
  </w:style>
  <w:style w:type="paragraph" w:styleId="Sommario2">
    <w:name w:val="toc 2"/>
    <w:basedOn w:val="Normale"/>
    <w:next w:val="Normale"/>
    <w:uiPriority w:val="39"/>
    <w:locked/>
    <w:rsid w:val="00572A2C"/>
    <w:pPr>
      <w:tabs>
        <w:tab w:val="right" w:leader="dot" w:pos="9060"/>
      </w:tabs>
      <w:spacing w:before="120" w:after="120"/>
      <w:ind w:left="1440" w:hanging="720"/>
    </w:pPr>
    <w:rPr>
      <w:noProof/>
    </w:rPr>
  </w:style>
  <w:style w:type="paragraph" w:styleId="Sommario4">
    <w:name w:val="toc 4"/>
    <w:basedOn w:val="Normale"/>
    <w:next w:val="Normale"/>
    <w:uiPriority w:val="39"/>
    <w:semiHidden/>
    <w:locked/>
    <w:rsid w:val="00814FC0"/>
    <w:pPr>
      <w:tabs>
        <w:tab w:val="left" w:pos="1440"/>
        <w:tab w:val="right" w:leader="dot" w:pos="9060"/>
      </w:tabs>
      <w:spacing w:before="0" w:after="0"/>
      <w:ind w:left="1440" w:hanging="720"/>
    </w:pPr>
    <w:rPr>
      <w:noProof/>
    </w:rPr>
  </w:style>
  <w:style w:type="character" w:styleId="Collegamentoipertestuale">
    <w:name w:val="Hyperlink"/>
    <w:uiPriority w:val="99"/>
    <w:unhideWhenUsed/>
    <w:rsid w:val="00291D0F"/>
    <w:rPr>
      <w:rFonts w:ascii="Open Sans" w:hAnsi="Open Sans"/>
      <w:color w:val="0070C0"/>
      <w:u w:val="none"/>
    </w:rPr>
  </w:style>
  <w:style w:type="paragraph" w:styleId="Titolosommario">
    <w:name w:val="TOC Heading"/>
    <w:basedOn w:val="Normale"/>
    <w:next w:val="Normale"/>
    <w:uiPriority w:val="39"/>
    <w:rsid w:val="002425B3"/>
    <w:pPr>
      <w:spacing w:before="0" w:after="360"/>
    </w:pPr>
    <w:rPr>
      <w:b/>
      <w:color w:val="BC4A56"/>
      <w:sz w:val="36"/>
      <w:lang w:val="en-US" w:eastAsia="en-US"/>
    </w:rPr>
  </w:style>
  <w:style w:type="paragraph" w:styleId="Testonotadichiusura">
    <w:name w:val="endnote text"/>
    <w:basedOn w:val="Normale"/>
    <w:link w:val="TestonotadichiusuraCarattere"/>
    <w:uiPriority w:val="99"/>
    <w:qFormat/>
    <w:rsid w:val="002B4132"/>
    <w:pPr>
      <w:spacing w:before="0" w:after="0"/>
      <w:ind w:left="454" w:hanging="454"/>
    </w:pPr>
    <w:rPr>
      <w:sz w:val="20"/>
      <w:szCs w:val="20"/>
    </w:rPr>
  </w:style>
  <w:style w:type="character" w:customStyle="1" w:styleId="TestonotadichiusuraCarattere">
    <w:name w:val="Testo nota di chiusura Carattere"/>
    <w:link w:val="Testonotadichiusura"/>
    <w:uiPriority w:val="99"/>
    <w:rsid w:val="002B4132"/>
    <w:rPr>
      <w:rFonts w:ascii="Open Sans" w:eastAsia="MS Mincho" w:hAnsi="Open Sans"/>
    </w:rPr>
  </w:style>
  <w:style w:type="character" w:styleId="Rimandonotadichiusura">
    <w:name w:val="endnote reference"/>
    <w:qFormat/>
    <w:rsid w:val="00045C4B"/>
    <w:rPr>
      <w:rFonts w:ascii="Open Sans" w:hAnsi="Open Sans"/>
      <w:sz w:val="20"/>
      <w:vertAlign w:val="superscript"/>
    </w:rPr>
  </w:style>
  <w:style w:type="numbering" w:styleId="1ai">
    <w:name w:val="Outline List 1"/>
    <w:basedOn w:val="Nessunelenco"/>
    <w:semiHidden/>
    <w:locked/>
    <w:rsid w:val="00E45954"/>
    <w:pPr>
      <w:numPr>
        <w:numId w:val="13"/>
      </w:numPr>
    </w:pPr>
  </w:style>
  <w:style w:type="numbering" w:styleId="ArticoloSezione">
    <w:name w:val="Outline List 3"/>
    <w:basedOn w:val="Nessunelenco"/>
    <w:semiHidden/>
    <w:locked/>
    <w:rsid w:val="00E45954"/>
    <w:pPr>
      <w:numPr>
        <w:numId w:val="14"/>
      </w:numPr>
    </w:pPr>
  </w:style>
  <w:style w:type="paragraph" w:styleId="Testodelblocco">
    <w:name w:val="Block Text"/>
    <w:basedOn w:val="Normale"/>
    <w:semiHidden/>
    <w:rsid w:val="00045C4B"/>
    <w:pPr>
      <w:spacing w:after="120"/>
      <w:ind w:left="1440" w:right="1440"/>
    </w:pPr>
  </w:style>
  <w:style w:type="paragraph" w:styleId="Corpotesto">
    <w:name w:val="Body Text"/>
    <w:basedOn w:val="Normale"/>
    <w:semiHidden/>
    <w:rsid w:val="00045C4B"/>
    <w:pPr>
      <w:spacing w:after="120"/>
    </w:pPr>
  </w:style>
  <w:style w:type="paragraph" w:styleId="Corpodeltesto2">
    <w:name w:val="Body Text 2"/>
    <w:basedOn w:val="Normale"/>
    <w:semiHidden/>
    <w:rsid w:val="00045C4B"/>
    <w:pPr>
      <w:spacing w:after="120" w:line="480" w:lineRule="auto"/>
    </w:pPr>
  </w:style>
  <w:style w:type="paragraph" w:styleId="Corpodeltesto3">
    <w:name w:val="Body Text 3"/>
    <w:basedOn w:val="Normale"/>
    <w:semiHidden/>
    <w:rsid w:val="00045C4B"/>
    <w:pPr>
      <w:spacing w:after="120"/>
    </w:pPr>
    <w:rPr>
      <w:sz w:val="16"/>
      <w:szCs w:val="16"/>
    </w:rPr>
  </w:style>
  <w:style w:type="paragraph" w:styleId="Primorientrocorpodeltesto">
    <w:name w:val="Body Text First Indent"/>
    <w:basedOn w:val="Corpotesto"/>
    <w:semiHidden/>
    <w:rsid w:val="00E45954"/>
    <w:pPr>
      <w:ind w:firstLine="210"/>
    </w:pPr>
  </w:style>
  <w:style w:type="paragraph" w:styleId="Rientrocorpodeltesto">
    <w:name w:val="Body Text Indent"/>
    <w:basedOn w:val="Normale"/>
    <w:semiHidden/>
    <w:rsid w:val="00045C4B"/>
    <w:pPr>
      <w:spacing w:after="120"/>
      <w:ind w:left="283"/>
    </w:pPr>
  </w:style>
  <w:style w:type="paragraph" w:styleId="Primorientrocorpodeltesto2">
    <w:name w:val="Body Text First Indent 2"/>
    <w:basedOn w:val="Rientrocorpodeltesto"/>
    <w:semiHidden/>
    <w:rsid w:val="00045C4B"/>
    <w:pPr>
      <w:ind w:firstLine="210"/>
    </w:pPr>
  </w:style>
  <w:style w:type="paragraph" w:styleId="Rientrocorpodeltesto2">
    <w:name w:val="Body Text Indent 2"/>
    <w:basedOn w:val="Normale"/>
    <w:semiHidden/>
    <w:rsid w:val="00045C4B"/>
    <w:pPr>
      <w:spacing w:after="120" w:line="480" w:lineRule="auto"/>
      <w:ind w:left="283"/>
    </w:pPr>
  </w:style>
  <w:style w:type="paragraph" w:styleId="Rientrocorpodeltesto3">
    <w:name w:val="Body Text Indent 3"/>
    <w:basedOn w:val="Normale"/>
    <w:semiHidden/>
    <w:rsid w:val="00045C4B"/>
    <w:pPr>
      <w:spacing w:after="120"/>
      <w:ind w:left="283"/>
    </w:pPr>
    <w:rPr>
      <w:sz w:val="16"/>
      <w:szCs w:val="16"/>
    </w:rPr>
  </w:style>
  <w:style w:type="paragraph" w:styleId="Formuladichiusura">
    <w:name w:val="Closing"/>
    <w:basedOn w:val="Normale"/>
    <w:semiHidden/>
    <w:rsid w:val="00045C4B"/>
    <w:pPr>
      <w:ind w:left="4252"/>
    </w:pPr>
  </w:style>
  <w:style w:type="paragraph" w:styleId="Data">
    <w:name w:val="Date"/>
    <w:basedOn w:val="Normale"/>
    <w:next w:val="Normale"/>
    <w:semiHidden/>
    <w:rsid w:val="005C2ECF"/>
    <w:pPr>
      <w:spacing w:before="120" w:after="120"/>
      <w:jc w:val="right"/>
    </w:pPr>
  </w:style>
  <w:style w:type="paragraph" w:styleId="Firmadipostaelettronica">
    <w:name w:val="E-mail Signature"/>
    <w:basedOn w:val="Normale"/>
    <w:semiHidden/>
    <w:rsid w:val="00045C4B"/>
  </w:style>
  <w:style w:type="character" w:styleId="Enfasicorsivo">
    <w:name w:val="Emphasis"/>
    <w:uiPriority w:val="20"/>
    <w:qFormat/>
    <w:rsid w:val="00356015"/>
    <w:rPr>
      <w:rFonts w:ascii="Open Sans" w:hAnsi="Open Sans"/>
      <w:i/>
      <w:iCs/>
    </w:rPr>
  </w:style>
  <w:style w:type="paragraph" w:styleId="Indirizzodestinatario">
    <w:name w:val="envelope address"/>
    <w:basedOn w:val="Normale"/>
    <w:semiHidden/>
    <w:rsid w:val="00045C4B"/>
    <w:pPr>
      <w:framePr w:w="7920" w:h="1980" w:hRule="exact" w:hSpace="180" w:wrap="auto" w:hAnchor="page" w:xAlign="center" w:yAlign="bottom"/>
      <w:spacing w:before="0" w:after="0"/>
      <w:ind w:left="2880"/>
    </w:pPr>
    <w:rPr>
      <w:rFonts w:cs="Arial"/>
    </w:rPr>
  </w:style>
  <w:style w:type="paragraph" w:styleId="Indirizzomittente">
    <w:name w:val="envelope return"/>
    <w:basedOn w:val="Normale"/>
    <w:semiHidden/>
    <w:rsid w:val="00045C4B"/>
    <w:rPr>
      <w:rFonts w:cs="Arial"/>
      <w:sz w:val="20"/>
      <w:szCs w:val="20"/>
    </w:rPr>
  </w:style>
  <w:style w:type="character" w:styleId="AcronimoHTML">
    <w:name w:val="HTML Acronym"/>
    <w:semiHidden/>
    <w:rsid w:val="005C2ECF"/>
    <w:rPr>
      <w:rFonts w:ascii="Open Sans" w:hAnsi="Open Sans"/>
    </w:rPr>
  </w:style>
  <w:style w:type="paragraph" w:styleId="IndirizzoHTML">
    <w:name w:val="HTML Address"/>
    <w:basedOn w:val="Normale"/>
    <w:semiHidden/>
    <w:rsid w:val="005C2ECF"/>
    <w:rPr>
      <w:i/>
      <w:iCs/>
    </w:rPr>
  </w:style>
  <w:style w:type="character" w:styleId="CitazioneHTML">
    <w:name w:val="HTML Cite"/>
    <w:semiHidden/>
    <w:rsid w:val="005C2ECF"/>
    <w:rPr>
      <w:rFonts w:ascii="Open Sans" w:hAnsi="Open Sans"/>
      <w:i/>
      <w:iCs/>
    </w:rPr>
  </w:style>
  <w:style w:type="character" w:styleId="CodiceHTML">
    <w:name w:val="HTML Code"/>
    <w:semiHidden/>
    <w:rsid w:val="005C2ECF"/>
    <w:rPr>
      <w:rFonts w:ascii="Open Sans" w:hAnsi="Open Sans" w:cs="Courier New"/>
      <w:sz w:val="20"/>
      <w:szCs w:val="20"/>
    </w:rPr>
  </w:style>
  <w:style w:type="character" w:styleId="DefinizioneHTML">
    <w:name w:val="HTML Definition"/>
    <w:semiHidden/>
    <w:rsid w:val="005C2ECF"/>
    <w:rPr>
      <w:rFonts w:ascii="Open Sans" w:hAnsi="Open Sans"/>
      <w:i/>
      <w:iCs/>
    </w:rPr>
  </w:style>
  <w:style w:type="character" w:styleId="TastieraHTML">
    <w:name w:val="HTML Keyboard"/>
    <w:semiHidden/>
    <w:rsid w:val="005C2ECF"/>
    <w:rPr>
      <w:rFonts w:ascii="Open Sans" w:hAnsi="Open Sans" w:cs="Courier New"/>
      <w:sz w:val="20"/>
      <w:szCs w:val="20"/>
    </w:rPr>
  </w:style>
  <w:style w:type="paragraph" w:styleId="PreformattatoHTML">
    <w:name w:val="HTML Preformatted"/>
    <w:basedOn w:val="Normale"/>
    <w:semiHidden/>
    <w:rsid w:val="005C2ECF"/>
    <w:rPr>
      <w:rFonts w:cs="Courier New"/>
      <w:sz w:val="20"/>
      <w:szCs w:val="20"/>
    </w:rPr>
  </w:style>
  <w:style w:type="character" w:styleId="EsempioHTML">
    <w:name w:val="HTML Sample"/>
    <w:semiHidden/>
    <w:rsid w:val="005C2ECF"/>
    <w:rPr>
      <w:rFonts w:ascii="Open Sans" w:hAnsi="Open Sans" w:cs="Courier New"/>
    </w:rPr>
  </w:style>
  <w:style w:type="character" w:styleId="MacchinadascrivereHTML">
    <w:name w:val="HTML Typewriter"/>
    <w:semiHidden/>
    <w:rsid w:val="005C2ECF"/>
    <w:rPr>
      <w:rFonts w:ascii="Open Sans" w:hAnsi="Open Sans" w:cs="Courier New"/>
      <w:sz w:val="20"/>
      <w:szCs w:val="20"/>
    </w:rPr>
  </w:style>
  <w:style w:type="character" w:styleId="VariabileHTML">
    <w:name w:val="HTML Variable"/>
    <w:semiHidden/>
    <w:rsid w:val="005C2ECF"/>
    <w:rPr>
      <w:rFonts w:ascii="Open Sans" w:hAnsi="Open Sans"/>
      <w:i/>
      <w:iCs/>
    </w:rPr>
  </w:style>
  <w:style w:type="character" w:styleId="Numeroriga">
    <w:name w:val="line number"/>
    <w:semiHidden/>
    <w:rsid w:val="005C2ECF"/>
    <w:rPr>
      <w:rFonts w:ascii="Open Sans" w:hAnsi="Open Sans"/>
    </w:rPr>
  </w:style>
  <w:style w:type="paragraph" w:styleId="Elenco">
    <w:name w:val="List"/>
    <w:basedOn w:val="Normale"/>
    <w:semiHidden/>
    <w:locked/>
    <w:rsid w:val="005C2ECF"/>
    <w:pPr>
      <w:ind w:left="283" w:hanging="283"/>
    </w:pPr>
  </w:style>
  <w:style w:type="paragraph" w:styleId="Elenco2">
    <w:name w:val="List 2"/>
    <w:basedOn w:val="Normale"/>
    <w:semiHidden/>
    <w:locked/>
    <w:rsid w:val="005C2ECF"/>
    <w:pPr>
      <w:ind w:left="566" w:hanging="283"/>
    </w:pPr>
  </w:style>
  <w:style w:type="paragraph" w:styleId="Elenco3">
    <w:name w:val="List 3"/>
    <w:basedOn w:val="Normale"/>
    <w:semiHidden/>
    <w:locked/>
    <w:rsid w:val="005C2ECF"/>
    <w:pPr>
      <w:ind w:left="849" w:hanging="283"/>
    </w:pPr>
  </w:style>
  <w:style w:type="paragraph" w:styleId="Elenco4">
    <w:name w:val="List 4"/>
    <w:basedOn w:val="Normale"/>
    <w:semiHidden/>
    <w:locked/>
    <w:rsid w:val="005C2ECF"/>
    <w:pPr>
      <w:ind w:left="1132" w:hanging="283"/>
    </w:pPr>
  </w:style>
  <w:style w:type="paragraph" w:styleId="Elenco5">
    <w:name w:val="List 5"/>
    <w:basedOn w:val="Normale"/>
    <w:semiHidden/>
    <w:locked/>
    <w:rsid w:val="005C2ECF"/>
    <w:pPr>
      <w:ind w:left="1415" w:hanging="283"/>
    </w:pPr>
  </w:style>
  <w:style w:type="paragraph" w:styleId="Puntoelenco">
    <w:name w:val="List Bullet"/>
    <w:basedOn w:val="Numeroelenco"/>
    <w:qFormat/>
    <w:rsid w:val="00291D0F"/>
    <w:pPr>
      <w:numPr>
        <w:numId w:val="2"/>
      </w:numPr>
      <w:spacing w:before="120" w:after="120"/>
      <w:ind w:left="1077" w:hanging="357"/>
    </w:pPr>
  </w:style>
  <w:style w:type="paragraph" w:styleId="Puntoelenco2">
    <w:name w:val="List Bullet 2"/>
    <w:basedOn w:val="Normale"/>
    <w:semiHidden/>
    <w:locked/>
    <w:rsid w:val="008C545C"/>
    <w:pPr>
      <w:numPr>
        <w:numId w:val="3"/>
      </w:numPr>
      <w:ind w:left="1480" w:hanging="357"/>
    </w:pPr>
  </w:style>
  <w:style w:type="paragraph" w:styleId="Puntoelenco3">
    <w:name w:val="List Bullet 3"/>
    <w:basedOn w:val="Normale"/>
    <w:semiHidden/>
    <w:locked/>
    <w:rsid w:val="005C2ECF"/>
    <w:pPr>
      <w:numPr>
        <w:numId w:val="4"/>
      </w:numPr>
    </w:pPr>
  </w:style>
  <w:style w:type="paragraph" w:styleId="Puntoelenco4">
    <w:name w:val="List Bullet 4"/>
    <w:basedOn w:val="Normale"/>
    <w:semiHidden/>
    <w:locked/>
    <w:rsid w:val="005C2ECF"/>
    <w:pPr>
      <w:numPr>
        <w:numId w:val="5"/>
      </w:numPr>
    </w:pPr>
  </w:style>
  <w:style w:type="paragraph" w:styleId="Puntoelenco5">
    <w:name w:val="List Bullet 5"/>
    <w:basedOn w:val="Normale"/>
    <w:semiHidden/>
    <w:locked/>
    <w:rsid w:val="005C2ECF"/>
    <w:pPr>
      <w:numPr>
        <w:numId w:val="6"/>
      </w:numPr>
    </w:pPr>
  </w:style>
  <w:style w:type="paragraph" w:styleId="Elencocontinua">
    <w:name w:val="List Continue"/>
    <w:basedOn w:val="Normale"/>
    <w:semiHidden/>
    <w:locked/>
    <w:rsid w:val="005C2ECF"/>
    <w:pPr>
      <w:spacing w:after="120"/>
      <w:ind w:left="283"/>
    </w:pPr>
  </w:style>
  <w:style w:type="paragraph" w:styleId="Elencocontinua2">
    <w:name w:val="List Continue 2"/>
    <w:basedOn w:val="Normale"/>
    <w:semiHidden/>
    <w:locked/>
    <w:rsid w:val="005C2ECF"/>
    <w:pPr>
      <w:spacing w:after="120"/>
      <w:ind w:left="566"/>
    </w:pPr>
  </w:style>
  <w:style w:type="paragraph" w:styleId="Elencocontinua3">
    <w:name w:val="List Continue 3"/>
    <w:basedOn w:val="Normale"/>
    <w:semiHidden/>
    <w:locked/>
    <w:rsid w:val="005C2ECF"/>
    <w:pPr>
      <w:spacing w:after="120"/>
      <w:ind w:left="849"/>
    </w:pPr>
  </w:style>
  <w:style w:type="paragraph" w:styleId="Elencocontinua5">
    <w:name w:val="List Continue 5"/>
    <w:basedOn w:val="Normale"/>
    <w:semiHidden/>
    <w:locked/>
    <w:rsid w:val="005C2ECF"/>
    <w:pPr>
      <w:spacing w:after="120"/>
      <w:ind w:left="1415"/>
    </w:pPr>
  </w:style>
  <w:style w:type="paragraph" w:styleId="Numeroelenco">
    <w:name w:val="List Number"/>
    <w:basedOn w:val="Normale"/>
    <w:qFormat/>
    <w:rsid w:val="008361E2"/>
    <w:pPr>
      <w:numPr>
        <w:numId w:val="7"/>
      </w:numPr>
      <w:tabs>
        <w:tab w:val="left" w:pos="1134"/>
      </w:tabs>
    </w:pPr>
  </w:style>
  <w:style w:type="paragraph" w:styleId="Numeroelenco2">
    <w:name w:val="List Number 2"/>
    <w:basedOn w:val="Normale"/>
    <w:semiHidden/>
    <w:locked/>
    <w:rsid w:val="008361E2"/>
    <w:pPr>
      <w:numPr>
        <w:numId w:val="10"/>
      </w:numPr>
    </w:pPr>
  </w:style>
  <w:style w:type="paragraph" w:styleId="Numeroelenco3">
    <w:name w:val="List Number 3"/>
    <w:basedOn w:val="Normale"/>
    <w:semiHidden/>
    <w:locked/>
    <w:rsid w:val="008361E2"/>
    <w:pPr>
      <w:numPr>
        <w:numId w:val="11"/>
      </w:numPr>
      <w:spacing w:before="120" w:after="120"/>
    </w:pPr>
  </w:style>
  <w:style w:type="paragraph" w:styleId="Numeroelenco4">
    <w:name w:val="List Number 4"/>
    <w:basedOn w:val="Normale"/>
    <w:semiHidden/>
    <w:locked/>
    <w:rsid w:val="005C2ECF"/>
    <w:pPr>
      <w:numPr>
        <w:numId w:val="8"/>
      </w:numPr>
    </w:pPr>
  </w:style>
  <w:style w:type="paragraph" w:styleId="Numeroelenco5">
    <w:name w:val="List Number 5"/>
    <w:basedOn w:val="Normale"/>
    <w:semiHidden/>
    <w:locked/>
    <w:rsid w:val="005C2ECF"/>
    <w:pPr>
      <w:numPr>
        <w:numId w:val="9"/>
      </w:numPr>
    </w:pPr>
  </w:style>
  <w:style w:type="paragraph" w:styleId="Intestazionemessaggio">
    <w:name w:val="Message Header"/>
    <w:basedOn w:val="Normale"/>
    <w:semiHidden/>
    <w:locked/>
    <w:rsid w:val="005C2ECF"/>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eWeb">
    <w:name w:val="Normal (Web)"/>
    <w:basedOn w:val="Normale"/>
    <w:uiPriority w:val="99"/>
    <w:semiHidden/>
    <w:rsid w:val="005C2ECF"/>
  </w:style>
  <w:style w:type="paragraph" w:styleId="Rientronormale">
    <w:name w:val="Normal Indent"/>
    <w:basedOn w:val="Normale"/>
    <w:semiHidden/>
    <w:rsid w:val="005C2ECF"/>
    <w:pPr>
      <w:ind w:left="720"/>
    </w:pPr>
  </w:style>
  <w:style w:type="paragraph" w:styleId="Intestazionenota">
    <w:name w:val="Note Heading"/>
    <w:basedOn w:val="Normale"/>
    <w:next w:val="Normale"/>
    <w:semiHidden/>
    <w:rsid w:val="00E45954"/>
  </w:style>
  <w:style w:type="character" w:styleId="Numeropagina">
    <w:name w:val="page number"/>
    <w:semiHidden/>
    <w:rsid w:val="00471BB7"/>
    <w:rPr>
      <w:rFonts w:ascii="Open Sans" w:hAnsi="Open Sans"/>
      <w:sz w:val="24"/>
    </w:rPr>
  </w:style>
  <w:style w:type="paragraph" w:styleId="Testonormale">
    <w:name w:val="Plain Text"/>
    <w:basedOn w:val="Normale"/>
    <w:semiHidden/>
    <w:rsid w:val="00471BB7"/>
    <w:rPr>
      <w:rFonts w:cs="Courier New"/>
      <w:szCs w:val="20"/>
    </w:rPr>
  </w:style>
  <w:style w:type="paragraph" w:styleId="Formuladiapertura">
    <w:name w:val="Salutation"/>
    <w:basedOn w:val="Normale"/>
    <w:next w:val="Normale"/>
    <w:semiHidden/>
    <w:locked/>
    <w:rsid w:val="00471BB7"/>
  </w:style>
  <w:style w:type="paragraph" w:styleId="Firma">
    <w:name w:val="Signature"/>
    <w:basedOn w:val="Normale"/>
    <w:semiHidden/>
    <w:locked/>
    <w:rsid w:val="00E45954"/>
    <w:pPr>
      <w:ind w:left="4252"/>
    </w:pPr>
  </w:style>
  <w:style w:type="paragraph" w:styleId="Sottotitolo">
    <w:name w:val="Subtitle"/>
    <w:basedOn w:val="Normale"/>
    <w:link w:val="SottotitoloCarattere"/>
    <w:qFormat/>
    <w:rsid w:val="00817C73"/>
    <w:pPr>
      <w:jc w:val="right"/>
      <w:outlineLvl w:val="1"/>
    </w:pPr>
    <w:rPr>
      <w:rFonts w:cs="Arial"/>
      <w:color w:val="237BBC"/>
      <w:sz w:val="28"/>
    </w:rPr>
  </w:style>
  <w:style w:type="table" w:styleId="Tabellaeffetti3D1">
    <w:name w:val="Table 3D effects 1"/>
    <w:basedOn w:val="Tabellanormale"/>
    <w:semiHidden/>
    <w:locked/>
    <w:rsid w:val="00E45954"/>
    <w:pPr>
      <w:spacing w:after="24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aeffetti3D2">
    <w:name w:val="Table 3D effects 2"/>
    <w:basedOn w:val="Tabellanormale"/>
    <w:semiHidden/>
    <w:locked/>
    <w:rsid w:val="00E45954"/>
    <w:pPr>
      <w:spacing w:after="24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effetti3D3">
    <w:name w:val="Table 3D effects 3"/>
    <w:basedOn w:val="Tabellanormale"/>
    <w:semiHidden/>
    <w:locked/>
    <w:rsid w:val="00E45954"/>
    <w:pPr>
      <w:spacing w:after="24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lassica1">
    <w:name w:val="Table Classic 1"/>
    <w:basedOn w:val="Tabellanormale"/>
    <w:semiHidden/>
    <w:locked/>
    <w:rsid w:val="00E45954"/>
    <w:pPr>
      <w:spacing w:after="24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lassica2">
    <w:name w:val="Table Classic 2"/>
    <w:basedOn w:val="Tabellanormale"/>
    <w:semiHidden/>
    <w:locked/>
    <w:rsid w:val="00E45954"/>
    <w:pPr>
      <w:spacing w:after="24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aclassica3">
    <w:name w:val="Table Classic 3"/>
    <w:basedOn w:val="Tabellanormale"/>
    <w:semiHidden/>
    <w:locked/>
    <w:rsid w:val="00E45954"/>
    <w:pPr>
      <w:spacing w:after="24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aclassica4">
    <w:name w:val="Table Classic 4"/>
    <w:basedOn w:val="Tabellanormale"/>
    <w:semiHidden/>
    <w:locked/>
    <w:rsid w:val="00E45954"/>
    <w:pPr>
      <w:spacing w:after="24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aacolori1">
    <w:name w:val="Table Colorful 1"/>
    <w:basedOn w:val="Tabellanormale"/>
    <w:semiHidden/>
    <w:locked/>
    <w:rsid w:val="00E45954"/>
    <w:pPr>
      <w:spacing w:after="24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aacolori2">
    <w:name w:val="Table Colorful 2"/>
    <w:basedOn w:val="Tabellanormale"/>
    <w:semiHidden/>
    <w:locked/>
    <w:rsid w:val="00E45954"/>
    <w:pPr>
      <w:spacing w:after="24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aacolori3">
    <w:name w:val="Table Colorful 3"/>
    <w:basedOn w:val="Tabellanormale"/>
    <w:semiHidden/>
    <w:locked/>
    <w:rsid w:val="00E45954"/>
    <w:pPr>
      <w:spacing w:after="24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acolonne1">
    <w:name w:val="Table Columns 1"/>
    <w:basedOn w:val="Tabellanormale"/>
    <w:semiHidden/>
    <w:locked/>
    <w:rsid w:val="00E45954"/>
    <w:pPr>
      <w:spacing w:after="24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olonne2">
    <w:name w:val="Table Columns 2"/>
    <w:basedOn w:val="Tabellanormale"/>
    <w:semiHidden/>
    <w:locked/>
    <w:rsid w:val="00E45954"/>
    <w:pPr>
      <w:spacing w:after="24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olonne3">
    <w:name w:val="Table Columns 3"/>
    <w:basedOn w:val="Tabellanormale"/>
    <w:semiHidden/>
    <w:locked/>
    <w:rsid w:val="00E45954"/>
    <w:pPr>
      <w:spacing w:after="24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acolonne4">
    <w:name w:val="Table Columns 4"/>
    <w:basedOn w:val="Tabellanormale"/>
    <w:semiHidden/>
    <w:locked/>
    <w:rsid w:val="00E45954"/>
    <w:pPr>
      <w:spacing w:after="24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acolonne5">
    <w:name w:val="Table Columns 5"/>
    <w:basedOn w:val="Tabellanormale"/>
    <w:semiHidden/>
    <w:locked/>
    <w:rsid w:val="00E45954"/>
    <w:pPr>
      <w:spacing w:after="24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acontemporanea">
    <w:name w:val="Table Contemporary"/>
    <w:basedOn w:val="Tabellanormale"/>
    <w:semiHidden/>
    <w:locked/>
    <w:rsid w:val="00E45954"/>
    <w:pPr>
      <w:spacing w:after="24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aelegante">
    <w:name w:val="Table Elegant"/>
    <w:basedOn w:val="Tabellanormale"/>
    <w:semiHidden/>
    <w:locked/>
    <w:rsid w:val="00E45954"/>
    <w:pPr>
      <w:spacing w:after="24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gliatabella">
    <w:name w:val="Table Grid"/>
    <w:basedOn w:val="Tabellanormale"/>
    <w:uiPriority w:val="39"/>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gliatabella1">
    <w:name w:val="Table Grid 1"/>
    <w:basedOn w:val="Tabellanormale"/>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gliatabella2">
    <w:name w:val="Table Grid 2"/>
    <w:basedOn w:val="Tabellanormale"/>
    <w:semiHidden/>
    <w:locked/>
    <w:rsid w:val="00E45954"/>
    <w:pPr>
      <w:spacing w:after="24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gliatabella3">
    <w:name w:val="Table Grid 3"/>
    <w:basedOn w:val="Tabellanormale"/>
    <w:semiHidden/>
    <w:locked/>
    <w:rsid w:val="00E45954"/>
    <w:pPr>
      <w:spacing w:after="24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gliatabella4">
    <w:name w:val="Table Grid 4"/>
    <w:basedOn w:val="Tabellanormale"/>
    <w:semiHidden/>
    <w:locked/>
    <w:rsid w:val="00E45954"/>
    <w:pPr>
      <w:spacing w:after="24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gliatabella5">
    <w:name w:val="Table Grid 5"/>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gliatabella6">
    <w:name w:val="Table Grid 6"/>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gliatabella7">
    <w:name w:val="Table Grid 7"/>
    <w:basedOn w:val="Tabellanormale"/>
    <w:semiHidden/>
    <w:locked/>
    <w:rsid w:val="00E45954"/>
    <w:pPr>
      <w:spacing w:after="24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gliatabella8">
    <w:name w:val="Table Grid 8"/>
    <w:basedOn w:val="Tabellanormale"/>
    <w:semiHidden/>
    <w:locked/>
    <w:rsid w:val="00E45954"/>
    <w:pPr>
      <w:spacing w:after="24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Elencotabella1">
    <w:name w:val="Table List 1"/>
    <w:basedOn w:val="Tabellanormale"/>
    <w:semiHidden/>
    <w:locked/>
    <w:rsid w:val="00E45954"/>
    <w:pPr>
      <w:spacing w:after="24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lencotabella2">
    <w:name w:val="Table List 2"/>
    <w:basedOn w:val="Tabellanormale"/>
    <w:semiHidden/>
    <w:locked/>
    <w:rsid w:val="00E45954"/>
    <w:pPr>
      <w:spacing w:after="24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lencotabella3">
    <w:name w:val="Table List 3"/>
    <w:basedOn w:val="Tabellanormale"/>
    <w:semiHidden/>
    <w:locked/>
    <w:rsid w:val="00E45954"/>
    <w:pPr>
      <w:spacing w:after="24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Elencotabella4">
    <w:name w:val="Table List 4"/>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Elencotabella5">
    <w:name w:val="Table List 5"/>
    <w:basedOn w:val="Tabellanormale"/>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Elencotabella6">
    <w:name w:val="Table List 6"/>
    <w:basedOn w:val="Tabellanormale"/>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Elencotabella7">
    <w:name w:val="Table List 7"/>
    <w:basedOn w:val="Tabellanormale"/>
    <w:semiHidden/>
    <w:locked/>
    <w:rsid w:val="00E45954"/>
    <w:pPr>
      <w:spacing w:after="24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Elencotabella8">
    <w:name w:val="Table List 8"/>
    <w:basedOn w:val="Tabellanormale"/>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aprofessionale">
    <w:name w:val="Table Professional"/>
    <w:basedOn w:val="Tabellanormale"/>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lasemplice1">
    <w:name w:val="Table Simple 1"/>
    <w:basedOn w:val="Tabellanormale"/>
    <w:semiHidden/>
    <w:locked/>
    <w:rsid w:val="00E45954"/>
    <w:pPr>
      <w:spacing w:after="24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lasemplice2">
    <w:name w:val="Table Simple 2"/>
    <w:basedOn w:val="Tabellanormale"/>
    <w:semiHidden/>
    <w:locked/>
    <w:rsid w:val="00E45954"/>
    <w:pPr>
      <w:spacing w:after="24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lasemplice3">
    <w:name w:val="Table Simple 3"/>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laconombreggiatura1">
    <w:name w:val="Table Subtle 1"/>
    <w:basedOn w:val="Tabellanormale"/>
    <w:semiHidden/>
    <w:locked/>
    <w:rsid w:val="00E45954"/>
    <w:pPr>
      <w:spacing w:after="24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onombreggiatura2">
    <w:name w:val="Table Subtle 2"/>
    <w:basedOn w:val="Tabellanormale"/>
    <w:semiHidden/>
    <w:locked/>
    <w:rsid w:val="00E45954"/>
    <w:pPr>
      <w:spacing w:after="24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tema">
    <w:name w:val="Table Theme"/>
    <w:basedOn w:val="Tabellanormale"/>
    <w:semiHidden/>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aWeb1">
    <w:name w:val="Table Web 1"/>
    <w:basedOn w:val="Tabellanormale"/>
    <w:semiHidden/>
    <w:locked/>
    <w:rsid w:val="00E45954"/>
    <w:pPr>
      <w:spacing w:after="24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aWeb2">
    <w:name w:val="Table Web 2"/>
    <w:basedOn w:val="Tabellanormale"/>
    <w:semiHidden/>
    <w:locked/>
    <w:rsid w:val="00E45954"/>
    <w:pPr>
      <w:spacing w:after="24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aWeb3">
    <w:name w:val="Table Web 3"/>
    <w:basedOn w:val="Tabellanormale"/>
    <w:semiHidden/>
    <w:locked/>
    <w:rsid w:val="00E45954"/>
    <w:pPr>
      <w:spacing w:after="24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olo">
    <w:name w:val="Title"/>
    <w:basedOn w:val="Normale"/>
    <w:rsid w:val="00291D0F"/>
    <w:pPr>
      <w:spacing w:before="360"/>
      <w:outlineLvl w:val="0"/>
    </w:pPr>
    <w:rPr>
      <w:rFonts w:cs="Arial"/>
      <w:b/>
      <w:bCs/>
      <w:kern w:val="28"/>
      <w:sz w:val="36"/>
      <w:szCs w:val="32"/>
    </w:rPr>
  </w:style>
  <w:style w:type="character" w:styleId="Collegamentovisitato">
    <w:name w:val="FollowedHyperlink"/>
    <w:semiHidden/>
    <w:rsid w:val="00045C4B"/>
    <w:rPr>
      <w:rFonts w:ascii="Open Sans" w:hAnsi="Open Sans"/>
      <w:color w:val="800080"/>
      <w:u w:val="single"/>
    </w:rPr>
  </w:style>
  <w:style w:type="paragraph" w:customStyle="1" w:styleId="MainTitle">
    <w:name w:val="Main Title"/>
    <w:next w:val="Sottotitolo"/>
    <w:qFormat/>
    <w:rsid w:val="00A355F9"/>
    <w:pPr>
      <w:spacing w:before="240" w:after="240" w:line="740" w:lineRule="exact"/>
      <w:contextualSpacing/>
      <w:jc w:val="right"/>
    </w:pPr>
    <w:rPr>
      <w:rFonts w:ascii="Open Sans" w:hAnsi="Open Sans"/>
      <w:bCs/>
      <w:color w:val="237BBC"/>
      <w:kern w:val="32"/>
      <w:sz w:val="56"/>
      <w:szCs w:val="32"/>
    </w:rPr>
  </w:style>
  <w:style w:type="paragraph" w:customStyle="1" w:styleId="HeaderFooter">
    <w:name w:val="Header &amp; Footer"/>
    <w:basedOn w:val="Normale"/>
    <w:semiHidden/>
    <w:locked/>
    <w:rsid w:val="005C2ECF"/>
    <w:pPr>
      <w:spacing w:line="200" w:lineRule="exact"/>
      <w:jc w:val="both"/>
    </w:pPr>
    <w:rPr>
      <w:rFonts w:eastAsia="Times New Roman" w:cs="ArialMT"/>
      <w:sz w:val="16"/>
      <w:lang w:eastAsia="en-US"/>
    </w:rPr>
  </w:style>
  <w:style w:type="paragraph" w:customStyle="1" w:styleId="LogoType">
    <w:name w:val="Logo Type"/>
    <w:basedOn w:val="Intestazione"/>
    <w:semiHidden/>
    <w:locked/>
    <w:rsid w:val="005C2ECF"/>
    <w:pPr>
      <w:pBdr>
        <w:bottom w:val="single" w:sz="4" w:space="4" w:color="auto"/>
      </w:pBdr>
      <w:tabs>
        <w:tab w:val="clear" w:pos="4513"/>
        <w:tab w:val="clear" w:pos="9026"/>
        <w:tab w:val="left" w:pos="4686"/>
        <w:tab w:val="left" w:pos="7088"/>
        <w:tab w:val="left" w:pos="7242"/>
      </w:tabs>
      <w:spacing w:before="0" w:line="320" w:lineRule="exact"/>
    </w:pPr>
    <w:rPr>
      <w:rFonts w:cs="ArialMT"/>
      <w:b/>
      <w:spacing w:val="-20"/>
      <w:sz w:val="32"/>
      <w:lang w:eastAsia="en-US"/>
    </w:rPr>
  </w:style>
  <w:style w:type="paragraph" w:styleId="Testofumetto">
    <w:name w:val="Balloon Text"/>
    <w:basedOn w:val="Normale"/>
    <w:link w:val="TestofumettoCarattere"/>
    <w:semiHidden/>
    <w:rsid w:val="00045C4B"/>
    <w:pPr>
      <w:spacing w:before="0" w:after="0"/>
    </w:pPr>
    <w:rPr>
      <w:rFonts w:cs="Tahoma"/>
      <w:sz w:val="16"/>
      <w:szCs w:val="16"/>
    </w:rPr>
  </w:style>
  <w:style w:type="character" w:customStyle="1" w:styleId="TestofumettoCarattere">
    <w:name w:val="Testo fumetto Carattere"/>
    <w:link w:val="Testofumetto"/>
    <w:semiHidden/>
    <w:rsid w:val="00045C4B"/>
    <w:rPr>
      <w:rFonts w:ascii="Open Sans" w:eastAsia="MS Mincho" w:hAnsi="Open Sans" w:cs="Tahoma"/>
      <w:sz w:val="16"/>
      <w:szCs w:val="16"/>
    </w:rPr>
  </w:style>
  <w:style w:type="character" w:customStyle="1" w:styleId="CharChar">
    <w:name w:val="Char Char"/>
    <w:semiHidden/>
    <w:locked/>
    <w:rsid w:val="00045C4B"/>
    <w:rPr>
      <w:rFonts w:ascii="Open Sans" w:hAnsi="Open Sans" w:cs="Arial"/>
      <w:lang w:val="en-AU" w:eastAsia="en-AU" w:bidi="ar-SA"/>
    </w:rPr>
  </w:style>
  <w:style w:type="character" w:customStyle="1" w:styleId="EndnoteTextChar">
    <w:name w:val="Endnote Text Char"/>
    <w:uiPriority w:val="99"/>
    <w:locked/>
    <w:rsid w:val="00045C4B"/>
    <w:rPr>
      <w:rFonts w:ascii="Open Sans" w:hAnsi="Open Sans"/>
      <w:sz w:val="20"/>
      <w:lang w:bidi="ar-SA"/>
    </w:rPr>
  </w:style>
  <w:style w:type="character" w:customStyle="1" w:styleId="SottotitoloCarattere">
    <w:name w:val="Sottotitolo Carattere"/>
    <w:link w:val="Sottotitolo"/>
    <w:rsid w:val="00817C73"/>
    <w:rPr>
      <w:rFonts w:ascii="Open Sans" w:eastAsia="MS Mincho" w:hAnsi="Open Sans" w:cs="Arial"/>
      <w:color w:val="237BBC"/>
      <w:sz w:val="28"/>
      <w:szCs w:val="24"/>
    </w:rPr>
  </w:style>
  <w:style w:type="paragraph" w:customStyle="1" w:styleId="SubmissionNormal">
    <w:name w:val="Submission Normal"/>
    <w:basedOn w:val="Normale"/>
    <w:link w:val="SubmissionNormalChar"/>
    <w:locked/>
    <w:rsid w:val="00B34946"/>
    <w:pPr>
      <w:numPr>
        <w:numId w:val="15"/>
      </w:numPr>
      <w:tabs>
        <w:tab w:val="clear" w:pos="720"/>
      </w:tabs>
      <w:ind w:hanging="720"/>
    </w:pPr>
    <w:rPr>
      <w:rFonts w:eastAsia="Times New Roman"/>
    </w:rPr>
  </w:style>
  <w:style w:type="character" w:customStyle="1" w:styleId="SubmissionNormalChar">
    <w:name w:val="Submission Normal Char"/>
    <w:link w:val="SubmissionNormal"/>
    <w:rsid w:val="00B34946"/>
    <w:rPr>
      <w:rFonts w:ascii="Open Sans" w:hAnsi="Open Sans"/>
      <w:sz w:val="24"/>
      <w:szCs w:val="24"/>
    </w:rPr>
  </w:style>
  <w:style w:type="paragraph" w:customStyle="1" w:styleId="coveraddresses">
    <w:name w:val="cover addresses"/>
    <w:basedOn w:val="Pidipagina"/>
    <w:locked/>
    <w:rsid w:val="005C2ECF"/>
    <w:pPr>
      <w:spacing w:after="40"/>
    </w:pPr>
    <w:rPr>
      <w:szCs w:val="16"/>
    </w:rPr>
  </w:style>
  <w:style w:type="paragraph" w:customStyle="1" w:styleId="coveraddress">
    <w:name w:val="cover address"/>
    <w:basedOn w:val="coveraddresses"/>
    <w:locked/>
    <w:rsid w:val="005C2ECF"/>
  </w:style>
  <w:style w:type="paragraph" w:styleId="Didascalia">
    <w:name w:val="caption"/>
    <w:basedOn w:val="Normale"/>
    <w:next w:val="Normale"/>
    <w:semiHidden/>
    <w:unhideWhenUsed/>
    <w:qFormat/>
    <w:rsid w:val="00045C4B"/>
    <w:rPr>
      <w:b/>
      <w:bCs/>
      <w:sz w:val="20"/>
      <w:szCs w:val="20"/>
    </w:rPr>
  </w:style>
  <w:style w:type="character" w:styleId="Rimandocommento">
    <w:name w:val="annotation reference"/>
    <w:uiPriority w:val="99"/>
    <w:rsid w:val="00045C4B"/>
    <w:rPr>
      <w:rFonts w:ascii="Open Sans" w:hAnsi="Open Sans"/>
      <w:sz w:val="16"/>
      <w:szCs w:val="16"/>
    </w:rPr>
  </w:style>
  <w:style w:type="paragraph" w:styleId="Testocommento">
    <w:name w:val="annotation text"/>
    <w:basedOn w:val="Normale"/>
    <w:link w:val="TestocommentoCarattere"/>
    <w:uiPriority w:val="99"/>
    <w:rsid w:val="00045C4B"/>
    <w:rPr>
      <w:sz w:val="20"/>
      <w:szCs w:val="20"/>
    </w:rPr>
  </w:style>
  <w:style w:type="character" w:customStyle="1" w:styleId="TestocommentoCarattere">
    <w:name w:val="Testo commento Carattere"/>
    <w:link w:val="Testocommento"/>
    <w:uiPriority w:val="99"/>
    <w:rsid w:val="00045C4B"/>
    <w:rPr>
      <w:rFonts w:ascii="Open Sans" w:eastAsia="MS Mincho" w:hAnsi="Open Sans"/>
    </w:rPr>
  </w:style>
  <w:style w:type="paragraph" w:styleId="Soggettocommento">
    <w:name w:val="annotation subject"/>
    <w:basedOn w:val="Testocommento"/>
    <w:next w:val="Testocommento"/>
    <w:link w:val="SoggettocommentoCarattere"/>
    <w:rsid w:val="00045C4B"/>
    <w:rPr>
      <w:b/>
      <w:bCs/>
    </w:rPr>
  </w:style>
  <w:style w:type="character" w:customStyle="1" w:styleId="SoggettocommentoCarattere">
    <w:name w:val="Soggetto commento Carattere"/>
    <w:link w:val="Soggettocommento"/>
    <w:rsid w:val="00045C4B"/>
    <w:rPr>
      <w:rFonts w:ascii="Open Sans" w:eastAsia="MS Mincho" w:hAnsi="Open Sans"/>
      <w:b/>
      <w:bCs/>
    </w:rPr>
  </w:style>
  <w:style w:type="paragraph" w:styleId="Mappadocumento">
    <w:name w:val="Document Map"/>
    <w:basedOn w:val="Normale"/>
    <w:link w:val="MappadocumentoCarattere"/>
    <w:rsid w:val="00045C4B"/>
    <w:rPr>
      <w:rFonts w:cs="Segoe UI"/>
      <w:sz w:val="16"/>
      <w:szCs w:val="16"/>
    </w:rPr>
  </w:style>
  <w:style w:type="character" w:customStyle="1" w:styleId="MappadocumentoCarattere">
    <w:name w:val="Mappa documento Carattere"/>
    <w:link w:val="Mappadocumento"/>
    <w:rsid w:val="00045C4B"/>
    <w:rPr>
      <w:rFonts w:ascii="Open Sans" w:eastAsia="MS Mincho" w:hAnsi="Open Sans" w:cs="Segoe UI"/>
      <w:sz w:val="16"/>
      <w:szCs w:val="16"/>
    </w:rPr>
  </w:style>
  <w:style w:type="paragraph" w:styleId="Indice1">
    <w:name w:val="index 1"/>
    <w:basedOn w:val="Normale"/>
    <w:next w:val="Normale"/>
    <w:rsid w:val="005C2ECF"/>
    <w:pPr>
      <w:ind w:left="240" w:hanging="240"/>
    </w:pPr>
  </w:style>
  <w:style w:type="paragraph" w:styleId="Indice2">
    <w:name w:val="index 2"/>
    <w:basedOn w:val="Normale"/>
    <w:next w:val="Normale"/>
    <w:rsid w:val="005C2ECF"/>
    <w:pPr>
      <w:ind w:left="480" w:hanging="240"/>
    </w:pPr>
  </w:style>
  <w:style w:type="paragraph" w:styleId="Indice3">
    <w:name w:val="index 3"/>
    <w:basedOn w:val="Normale"/>
    <w:next w:val="Normale"/>
    <w:rsid w:val="005C2ECF"/>
    <w:pPr>
      <w:ind w:left="720" w:hanging="240"/>
    </w:pPr>
  </w:style>
  <w:style w:type="paragraph" w:styleId="Indice4">
    <w:name w:val="index 4"/>
    <w:basedOn w:val="Normale"/>
    <w:next w:val="Normale"/>
    <w:rsid w:val="005C2ECF"/>
    <w:pPr>
      <w:ind w:left="960" w:hanging="240"/>
    </w:pPr>
  </w:style>
  <w:style w:type="paragraph" w:styleId="Indice5">
    <w:name w:val="index 5"/>
    <w:basedOn w:val="Normale"/>
    <w:next w:val="Normale"/>
    <w:rsid w:val="005C2ECF"/>
    <w:pPr>
      <w:ind w:left="1200" w:hanging="240"/>
    </w:pPr>
  </w:style>
  <w:style w:type="paragraph" w:styleId="Indice6">
    <w:name w:val="index 6"/>
    <w:basedOn w:val="Normale"/>
    <w:next w:val="Normale"/>
    <w:rsid w:val="005C2ECF"/>
    <w:pPr>
      <w:ind w:left="1440" w:hanging="240"/>
    </w:pPr>
  </w:style>
  <w:style w:type="paragraph" w:styleId="Indice7">
    <w:name w:val="index 7"/>
    <w:basedOn w:val="Normale"/>
    <w:next w:val="Normale"/>
    <w:rsid w:val="005C2ECF"/>
    <w:pPr>
      <w:ind w:left="1680" w:hanging="240"/>
    </w:pPr>
  </w:style>
  <w:style w:type="paragraph" w:styleId="Indice8">
    <w:name w:val="index 8"/>
    <w:basedOn w:val="Normale"/>
    <w:next w:val="Normale"/>
    <w:rsid w:val="005C2ECF"/>
    <w:pPr>
      <w:ind w:left="1920" w:hanging="240"/>
    </w:pPr>
  </w:style>
  <w:style w:type="paragraph" w:styleId="Indice9">
    <w:name w:val="index 9"/>
    <w:basedOn w:val="Normale"/>
    <w:next w:val="Normale"/>
    <w:rsid w:val="005C2ECF"/>
    <w:pPr>
      <w:ind w:left="2160" w:hanging="240"/>
    </w:pPr>
  </w:style>
  <w:style w:type="paragraph" w:styleId="Titoloindice">
    <w:name w:val="index heading"/>
    <w:basedOn w:val="Normale"/>
    <w:next w:val="Indice1"/>
    <w:rsid w:val="005C2ECF"/>
    <w:rPr>
      <w:rFonts w:eastAsia="Times New Roman"/>
      <w:b/>
      <w:bCs/>
    </w:rPr>
  </w:style>
  <w:style w:type="paragraph" w:styleId="Testomacro">
    <w:name w:val="macro"/>
    <w:link w:val="TestomacroCarattere"/>
    <w:rsid w:val="005C2ECF"/>
    <w:pPr>
      <w:tabs>
        <w:tab w:val="left" w:pos="480"/>
        <w:tab w:val="left" w:pos="960"/>
        <w:tab w:val="left" w:pos="1440"/>
        <w:tab w:val="left" w:pos="1920"/>
        <w:tab w:val="left" w:pos="2400"/>
        <w:tab w:val="left" w:pos="2880"/>
        <w:tab w:val="left" w:pos="3360"/>
        <w:tab w:val="left" w:pos="3840"/>
        <w:tab w:val="left" w:pos="4320"/>
      </w:tabs>
      <w:spacing w:before="240" w:after="240"/>
    </w:pPr>
    <w:rPr>
      <w:rFonts w:ascii="Open Sans" w:eastAsia="MS Mincho" w:hAnsi="Open Sans" w:cs="Courier New"/>
    </w:rPr>
  </w:style>
  <w:style w:type="character" w:customStyle="1" w:styleId="TestomacroCarattere">
    <w:name w:val="Testo macro Carattere"/>
    <w:link w:val="Testomacro"/>
    <w:rsid w:val="005C2ECF"/>
    <w:rPr>
      <w:rFonts w:ascii="Open Sans" w:eastAsia="MS Mincho" w:hAnsi="Open Sans" w:cs="Courier New"/>
    </w:rPr>
  </w:style>
  <w:style w:type="paragraph" w:styleId="Indicefonti">
    <w:name w:val="table of authorities"/>
    <w:basedOn w:val="Normale"/>
    <w:next w:val="Normale"/>
    <w:locked/>
    <w:rsid w:val="00471BB7"/>
    <w:pPr>
      <w:ind w:left="240" w:hanging="240"/>
    </w:pPr>
  </w:style>
  <w:style w:type="paragraph" w:styleId="Indicedellefigure">
    <w:name w:val="table of figures"/>
    <w:basedOn w:val="Normale"/>
    <w:next w:val="Normale"/>
    <w:locked/>
    <w:rsid w:val="00471BB7"/>
  </w:style>
  <w:style w:type="paragraph" w:styleId="Titoloindicefonti">
    <w:name w:val="toa heading"/>
    <w:basedOn w:val="Normale"/>
    <w:next w:val="Normale"/>
    <w:locked/>
    <w:rsid w:val="00471BB7"/>
    <w:pPr>
      <w:spacing w:before="120"/>
    </w:pPr>
    <w:rPr>
      <w:rFonts w:eastAsia="Times New Roman"/>
      <w:b/>
      <w:bCs/>
    </w:rPr>
  </w:style>
  <w:style w:type="paragraph" w:styleId="Sommario5">
    <w:name w:val="toc 5"/>
    <w:basedOn w:val="Normale"/>
    <w:next w:val="Normale"/>
    <w:semiHidden/>
    <w:locked/>
    <w:rsid w:val="00471BB7"/>
    <w:pPr>
      <w:ind w:left="960"/>
    </w:pPr>
  </w:style>
  <w:style w:type="paragraph" w:styleId="Sommario6">
    <w:name w:val="toc 6"/>
    <w:basedOn w:val="Normale"/>
    <w:next w:val="Normale"/>
    <w:semiHidden/>
    <w:locked/>
    <w:rsid w:val="00471BB7"/>
    <w:pPr>
      <w:ind w:left="1200"/>
    </w:pPr>
  </w:style>
  <w:style w:type="paragraph" w:styleId="Sommario7">
    <w:name w:val="toc 7"/>
    <w:basedOn w:val="Normale"/>
    <w:next w:val="Normale"/>
    <w:semiHidden/>
    <w:locked/>
    <w:rsid w:val="00471BB7"/>
    <w:pPr>
      <w:ind w:left="1440"/>
    </w:pPr>
  </w:style>
  <w:style w:type="paragraph" w:styleId="Sommario8">
    <w:name w:val="toc 8"/>
    <w:basedOn w:val="Normale"/>
    <w:next w:val="Normale"/>
    <w:semiHidden/>
    <w:locked/>
    <w:rsid w:val="00471BB7"/>
    <w:pPr>
      <w:ind w:left="1680"/>
    </w:pPr>
  </w:style>
  <w:style w:type="paragraph" w:styleId="Sommario9">
    <w:name w:val="toc 9"/>
    <w:basedOn w:val="Normale"/>
    <w:next w:val="Normale"/>
    <w:semiHidden/>
    <w:locked/>
    <w:rsid w:val="00471BB7"/>
    <w:pPr>
      <w:ind w:left="1920"/>
    </w:pPr>
  </w:style>
  <w:style w:type="paragraph" w:styleId="Nessunaspaziatura">
    <w:name w:val="No Spacing"/>
    <w:uiPriority w:val="1"/>
    <w:qFormat/>
    <w:rsid w:val="00471BB7"/>
    <w:rPr>
      <w:rFonts w:ascii="Open Sans" w:eastAsia="MS Mincho" w:hAnsi="Open Sans"/>
      <w:sz w:val="24"/>
      <w:szCs w:val="24"/>
    </w:rPr>
  </w:style>
  <w:style w:type="character" w:styleId="Enfasidelicata">
    <w:name w:val="Subtle Emphasis"/>
    <w:uiPriority w:val="19"/>
    <w:locked/>
    <w:rsid w:val="00471BB7"/>
    <w:rPr>
      <w:rFonts w:ascii="Open Sans" w:hAnsi="Open Sans"/>
      <w:i w:val="0"/>
      <w:iCs/>
      <w:color w:val="auto"/>
      <w:sz w:val="24"/>
    </w:rPr>
  </w:style>
  <w:style w:type="character" w:styleId="Enfasiintensa">
    <w:name w:val="Intense Emphasis"/>
    <w:uiPriority w:val="21"/>
    <w:locked/>
    <w:rsid w:val="008E4777"/>
    <w:rPr>
      <w:rFonts w:ascii="Open Sans" w:hAnsi="Open Sans"/>
      <w:b/>
      <w:i/>
      <w:iCs/>
      <w:color w:val="auto"/>
    </w:rPr>
  </w:style>
  <w:style w:type="paragraph" w:styleId="Citazione">
    <w:name w:val="Quote"/>
    <w:basedOn w:val="Normale"/>
    <w:next w:val="Normale"/>
    <w:link w:val="CitazioneCarattere"/>
    <w:uiPriority w:val="29"/>
    <w:rsid w:val="00221BC4"/>
    <w:pPr>
      <w:ind w:left="720"/>
    </w:pPr>
    <w:rPr>
      <w:iCs/>
      <w:sz w:val="22"/>
    </w:rPr>
  </w:style>
  <w:style w:type="character" w:customStyle="1" w:styleId="CitazioneCarattere">
    <w:name w:val="Citazione Carattere"/>
    <w:link w:val="Citazione"/>
    <w:uiPriority w:val="29"/>
    <w:rsid w:val="00221BC4"/>
    <w:rPr>
      <w:rFonts w:ascii="Open Sans" w:eastAsia="MS Mincho" w:hAnsi="Open Sans"/>
      <w:iCs/>
      <w:sz w:val="22"/>
      <w:szCs w:val="24"/>
    </w:rPr>
  </w:style>
  <w:style w:type="paragraph" w:styleId="Citazioneintensa">
    <w:name w:val="Intense Quote"/>
    <w:basedOn w:val="Normale"/>
    <w:next w:val="Normale"/>
    <w:link w:val="CitazioneintensaCarattere"/>
    <w:uiPriority w:val="30"/>
    <w:locked/>
    <w:rsid w:val="00471BB7"/>
    <w:pPr>
      <w:pBdr>
        <w:top w:val="single" w:sz="4" w:space="10" w:color="4472C4"/>
        <w:bottom w:val="single" w:sz="4" w:space="10" w:color="4472C4"/>
      </w:pBdr>
      <w:spacing w:before="360" w:after="360"/>
      <w:ind w:left="864" w:right="864"/>
      <w:jc w:val="center"/>
    </w:pPr>
    <w:rPr>
      <w:iCs/>
    </w:rPr>
  </w:style>
  <w:style w:type="character" w:customStyle="1" w:styleId="CitazioneintensaCarattere">
    <w:name w:val="Citazione intensa Carattere"/>
    <w:link w:val="Citazioneintensa"/>
    <w:uiPriority w:val="30"/>
    <w:rsid w:val="00471BB7"/>
    <w:rPr>
      <w:rFonts w:ascii="Open Sans" w:eastAsia="MS Mincho" w:hAnsi="Open Sans"/>
      <w:iCs/>
      <w:sz w:val="24"/>
      <w:szCs w:val="24"/>
    </w:rPr>
  </w:style>
  <w:style w:type="character" w:styleId="Riferimentodelicato">
    <w:name w:val="Subtle Reference"/>
    <w:uiPriority w:val="31"/>
    <w:locked/>
    <w:rsid w:val="00471BB7"/>
    <w:rPr>
      <w:rFonts w:ascii="Open Sans" w:hAnsi="Open Sans"/>
      <w:smallCaps/>
      <w:color w:val="auto"/>
      <w:sz w:val="24"/>
    </w:rPr>
  </w:style>
  <w:style w:type="character" w:styleId="Riferimentointenso">
    <w:name w:val="Intense Reference"/>
    <w:uiPriority w:val="32"/>
    <w:locked/>
    <w:rsid w:val="00471BB7"/>
    <w:rPr>
      <w:rFonts w:ascii="Open Sans" w:hAnsi="Open Sans"/>
      <w:b w:val="0"/>
      <w:bCs/>
      <w:smallCaps/>
      <w:color w:val="auto"/>
      <w:spacing w:val="5"/>
      <w:sz w:val="24"/>
    </w:rPr>
  </w:style>
  <w:style w:type="character" w:styleId="Titolodellibro">
    <w:name w:val="Book Title"/>
    <w:aliases w:val="Text Title"/>
    <w:uiPriority w:val="33"/>
    <w:rsid w:val="00471BB7"/>
    <w:rPr>
      <w:rFonts w:ascii="Open Sans" w:hAnsi="Open Sans"/>
      <w:b w:val="0"/>
      <w:bCs/>
      <w:i/>
      <w:iCs/>
      <w:spacing w:val="5"/>
      <w:sz w:val="24"/>
    </w:rPr>
  </w:style>
  <w:style w:type="paragraph" w:styleId="Paragrafoelenco">
    <w:name w:val="List Paragraph"/>
    <w:aliases w:val="L,List Paragraph1,List Paragraph11,Recommendation,EOT List Paragraph,Bullet point,List Paragraph Number,First level bullet point,#List Paragraph,List Paragraph2,CV text,Table text,F5 List Paragraph,Dot pt,List Paragraph111"/>
    <w:basedOn w:val="Normale"/>
    <w:link w:val="ParagrafoelencoCarattere"/>
    <w:uiPriority w:val="34"/>
    <w:qFormat/>
    <w:locked/>
    <w:rsid w:val="00471BB7"/>
    <w:pPr>
      <w:ind w:left="720"/>
    </w:pPr>
  </w:style>
  <w:style w:type="paragraph" w:styleId="Bibliografia">
    <w:name w:val="Bibliography"/>
    <w:basedOn w:val="Normale"/>
    <w:next w:val="Normale"/>
    <w:uiPriority w:val="37"/>
    <w:semiHidden/>
    <w:unhideWhenUsed/>
    <w:rsid w:val="00471BB7"/>
  </w:style>
  <w:style w:type="character" w:customStyle="1" w:styleId="Hashtag1">
    <w:name w:val="Hashtag1"/>
    <w:uiPriority w:val="99"/>
    <w:semiHidden/>
    <w:unhideWhenUsed/>
    <w:locked/>
    <w:rsid w:val="00471BB7"/>
    <w:rPr>
      <w:rFonts w:ascii="Open Sans" w:hAnsi="Open Sans"/>
      <w:color w:val="2B579A"/>
      <w:shd w:val="clear" w:color="auto" w:fill="E6E6E6"/>
    </w:rPr>
  </w:style>
  <w:style w:type="character" w:customStyle="1" w:styleId="Mention1">
    <w:name w:val="Mention1"/>
    <w:uiPriority w:val="99"/>
    <w:semiHidden/>
    <w:unhideWhenUsed/>
    <w:locked/>
    <w:rsid w:val="00471BB7"/>
    <w:rPr>
      <w:rFonts w:ascii="Open Sans" w:hAnsi="Open Sans"/>
      <w:color w:val="auto"/>
      <w:shd w:val="clear" w:color="auto" w:fill="E6E6E6"/>
    </w:rPr>
  </w:style>
  <w:style w:type="character" w:customStyle="1" w:styleId="SmartHyperlink1">
    <w:name w:val="Smart Hyperlink1"/>
    <w:uiPriority w:val="99"/>
    <w:semiHidden/>
    <w:unhideWhenUsed/>
    <w:locked/>
    <w:rsid w:val="00471BB7"/>
    <w:rPr>
      <w:rFonts w:ascii="Open Sans" w:hAnsi="Open Sans"/>
      <w:u w:val="dotted"/>
    </w:rPr>
  </w:style>
  <w:style w:type="character" w:customStyle="1" w:styleId="UnresolvedMention1">
    <w:name w:val="Unresolved Mention1"/>
    <w:uiPriority w:val="99"/>
    <w:semiHidden/>
    <w:unhideWhenUsed/>
    <w:locked/>
    <w:rsid w:val="00471BB7"/>
    <w:rPr>
      <w:rFonts w:ascii="Open Sans" w:hAnsi="Open Sans"/>
      <w:color w:val="auto"/>
      <w:shd w:val="clear" w:color="auto" w:fill="E6E6E6"/>
    </w:rPr>
  </w:style>
  <w:style w:type="character" w:customStyle="1" w:styleId="HeaderDocumentTitle">
    <w:name w:val="Header Document Title"/>
    <w:uiPriority w:val="1"/>
    <w:qFormat/>
    <w:rsid w:val="001F62CC"/>
    <w:rPr>
      <w:rFonts w:ascii="Open Sans" w:hAnsi="Open Sans"/>
      <w:b/>
      <w:noProof/>
      <w:sz w:val="18"/>
    </w:rPr>
  </w:style>
  <w:style w:type="paragraph" w:customStyle="1" w:styleId="HeaderDocumentDate">
    <w:name w:val="Header Document Date"/>
    <w:basedOn w:val="Pidipagina"/>
    <w:qFormat/>
    <w:rsid w:val="002850B0"/>
    <w:pPr>
      <w:jc w:val="right"/>
    </w:pPr>
  </w:style>
  <w:style w:type="paragraph" w:customStyle="1" w:styleId="FooterEvenPageNumber">
    <w:name w:val="Footer Even Page Number"/>
    <w:basedOn w:val="Pidipagina"/>
    <w:rsid w:val="00E53546"/>
  </w:style>
  <w:style w:type="paragraph" w:customStyle="1" w:styleId="FooterOddPageNumber">
    <w:name w:val="Footer Odd Page Number"/>
    <w:basedOn w:val="Pidipagina"/>
    <w:rsid w:val="00E53546"/>
    <w:pPr>
      <w:jc w:val="right"/>
    </w:pPr>
  </w:style>
  <w:style w:type="character" w:customStyle="1" w:styleId="ParagrafoelencoCarattere">
    <w:name w:val="Paragrafo elenco Carattere"/>
    <w:aliases w:val="L Carattere,List Paragraph1 Carattere,List Paragraph11 Carattere,Recommendation Carattere,EOT List Paragraph Carattere,Bullet point Carattere,List Paragraph Number Carattere,First level bullet point Carattere,CV text Carattere"/>
    <w:link w:val="Paragrafoelenco"/>
    <w:uiPriority w:val="34"/>
    <w:qFormat/>
    <w:rsid w:val="004F00D8"/>
    <w:rPr>
      <w:rFonts w:ascii="Open Sans" w:eastAsia="MS Mincho" w:hAnsi="Open Sans"/>
      <w:sz w:val="24"/>
      <w:szCs w:val="24"/>
    </w:rPr>
  </w:style>
  <w:style w:type="paragraph" w:customStyle="1" w:styleId="paragraph">
    <w:name w:val="paragraph"/>
    <w:basedOn w:val="Normale"/>
    <w:rsid w:val="00DC01EF"/>
    <w:pPr>
      <w:spacing w:before="100" w:beforeAutospacing="1" w:after="100" w:afterAutospacing="1"/>
    </w:pPr>
    <w:rPr>
      <w:rFonts w:ascii="Times New Roman" w:eastAsia="Times New Roman" w:hAnsi="Times New Roman"/>
    </w:rPr>
  </w:style>
  <w:style w:type="character" w:customStyle="1" w:styleId="normaltextrun">
    <w:name w:val="normaltextrun"/>
    <w:basedOn w:val="Carpredefinitoparagrafo"/>
    <w:rsid w:val="00DC01EF"/>
  </w:style>
  <w:style w:type="numbering" w:customStyle="1" w:styleId="Elencocorrente3">
    <w:name w:val="Elenco corrente3"/>
    <w:uiPriority w:val="99"/>
    <w:rsid w:val="00595CA6"/>
    <w:pPr>
      <w:numPr>
        <w:numId w:val="25"/>
      </w:numPr>
    </w:pPr>
  </w:style>
  <w:style w:type="paragraph" w:styleId="Testonotaapidipagina">
    <w:name w:val="footnote text"/>
    <w:aliases w:val="Footnote Text Char Char,Footnote Text Char Char Char Char,Footnote Text Char1,Footnote Text Char Char Char1,Footnote Text Char Char Char Char Char,Footnote Text Char Char1,fn,FOOTNOTES,single space,footnote text"/>
    <w:basedOn w:val="Normale"/>
    <w:link w:val="TestonotaapidipaginaCarattere"/>
    <w:uiPriority w:val="99"/>
    <w:unhideWhenUsed/>
    <w:locked/>
    <w:rsid w:val="00501600"/>
    <w:pPr>
      <w:spacing w:before="0" w:after="0"/>
    </w:pPr>
    <w:rPr>
      <w:rFonts w:asciiTheme="minorHAnsi" w:eastAsiaTheme="minorHAnsi" w:hAnsiTheme="minorHAnsi" w:cstheme="minorBidi"/>
      <w:sz w:val="20"/>
      <w:szCs w:val="20"/>
      <w:lang w:eastAsia="en-US"/>
    </w:rPr>
  </w:style>
  <w:style w:type="character" w:customStyle="1" w:styleId="TestonotaapidipaginaCarattere">
    <w:name w:val="Testo nota a piè di pagina Carattere"/>
    <w:aliases w:val="Footnote Text Char Char Carattere,Footnote Text Char Char Char Char Carattere,Footnote Text Char1 Carattere,Footnote Text Char Char Char1 Carattere,Footnote Text Char Char Char Char Char Carattere,fn Carattere"/>
    <w:basedOn w:val="Carpredefinitoparagrafo"/>
    <w:link w:val="Testonotaapidipagina"/>
    <w:uiPriority w:val="99"/>
    <w:rsid w:val="00501600"/>
    <w:rPr>
      <w:rFonts w:asciiTheme="minorHAnsi" w:eastAsiaTheme="minorHAnsi" w:hAnsiTheme="minorHAnsi" w:cstheme="minorBidi"/>
      <w:lang w:eastAsia="en-US"/>
    </w:rPr>
  </w:style>
  <w:style w:type="character" w:styleId="Rimandonotaapidipagina">
    <w:name w:val="footnote reference"/>
    <w:basedOn w:val="Carpredefinitoparagrafo"/>
    <w:uiPriority w:val="99"/>
    <w:unhideWhenUsed/>
    <w:locked/>
    <w:rsid w:val="00501600"/>
    <w:rPr>
      <w:vertAlign w:val="superscript"/>
    </w:rPr>
  </w:style>
  <w:style w:type="character" w:styleId="Menzionenonrisolta">
    <w:name w:val="Unresolved Mention"/>
    <w:basedOn w:val="Carpredefinitoparagrafo"/>
    <w:uiPriority w:val="99"/>
    <w:unhideWhenUsed/>
    <w:rsid w:val="00457C5D"/>
    <w:rPr>
      <w:color w:val="605E5C"/>
      <w:shd w:val="clear" w:color="auto" w:fill="E1DFDD"/>
    </w:rPr>
  </w:style>
  <w:style w:type="paragraph" w:styleId="Revisione">
    <w:name w:val="Revision"/>
    <w:hidden/>
    <w:uiPriority w:val="99"/>
    <w:semiHidden/>
    <w:rsid w:val="0063162B"/>
    <w:rPr>
      <w:rFonts w:ascii="Open Sans" w:eastAsia="MS Mincho" w:hAnsi="Open Sans"/>
      <w:sz w:val="24"/>
      <w:szCs w:val="24"/>
    </w:rPr>
  </w:style>
  <w:style w:type="paragraph" w:customStyle="1" w:styleId="Tablebodytext">
    <w:name w:val="Table body text"/>
    <w:basedOn w:val="Normale"/>
    <w:qFormat/>
    <w:rsid w:val="0031786E"/>
    <w:pPr>
      <w:spacing w:before="0" w:after="0"/>
    </w:pPr>
    <w:rPr>
      <w:rFonts w:ascii="Segoe UI" w:eastAsia="Calibri" w:hAnsi="Segoe UI"/>
      <w:sz w:val="20"/>
      <w:szCs w:val="22"/>
      <w:lang w:eastAsia="en-US"/>
    </w:rPr>
  </w:style>
  <w:style w:type="character" w:styleId="Menzione">
    <w:name w:val="Mention"/>
    <w:basedOn w:val="Carpredefinitoparagrafo"/>
    <w:uiPriority w:val="99"/>
    <w:unhideWhenUsed/>
    <w:rsid w:val="00477036"/>
    <w:rPr>
      <w:color w:val="2B579A"/>
      <w:shd w:val="clear" w:color="auto" w:fill="E1DFDD"/>
    </w:rPr>
  </w:style>
  <w:style w:type="paragraph" w:customStyle="1" w:styleId="CopyrightText">
    <w:name w:val="Copyright Text"/>
    <w:basedOn w:val="Normale"/>
    <w:uiPriority w:val="99"/>
    <w:rsid w:val="00654117"/>
    <w:pPr>
      <w:tabs>
        <w:tab w:val="left" w:pos="567"/>
      </w:tabs>
      <w:suppressAutoHyphens/>
      <w:autoSpaceDE w:val="0"/>
      <w:autoSpaceDN w:val="0"/>
      <w:adjustRightInd w:val="0"/>
      <w:spacing w:before="120" w:after="120" w:line="256" w:lineRule="auto"/>
    </w:pPr>
    <w:rPr>
      <w:rFonts w:eastAsiaTheme="minorHAnsi" w:cs="Open Sans"/>
      <w:sz w:val="20"/>
      <w:szCs w:val="16"/>
      <w:u w:color="000000"/>
      <w:lang w:eastAsia="en-US"/>
    </w:rPr>
  </w:style>
  <w:style w:type="character" w:customStyle="1" w:styleId="Bold">
    <w:name w:val="Bold"/>
    <w:uiPriority w:val="99"/>
    <w:rsid w:val="00654117"/>
    <w:rPr>
      <w:rFonts w:ascii="Open Sans" w:hAnsi="Open Sans" w:cs="Open Sans" w:hint="default"/>
      <w:b/>
      <w:bCs/>
    </w:rPr>
  </w:style>
  <w:style w:type="character" w:customStyle="1" w:styleId="cf01">
    <w:name w:val="cf01"/>
    <w:basedOn w:val="Carpredefinitoparagrafo"/>
    <w:rsid w:val="00334D61"/>
    <w:rPr>
      <w:rFonts w:ascii="Segoe UI" w:hAnsi="Segoe UI" w:cs="Segoe UI" w:hint="default"/>
      <w:b/>
      <w:bCs/>
      <w:color w:val="262626"/>
      <w:sz w:val="28"/>
      <w:szCs w:val="28"/>
    </w:rPr>
  </w:style>
  <w:style w:type="character" w:customStyle="1" w:styleId="Referencelistitalic">
    <w:name w:val="*Reference list italic"/>
    <w:rsid w:val="00535C67"/>
    <w:rPr>
      <w:i/>
    </w:rPr>
  </w:style>
  <w:style w:type="character" w:styleId="SmartLink">
    <w:name w:val="Smart Link"/>
    <w:basedOn w:val="Carpredefinitoparagrafo"/>
    <w:uiPriority w:val="99"/>
    <w:semiHidden/>
    <w:unhideWhenUsed/>
    <w:rsid w:val="008F46FF"/>
    <w:rPr>
      <w:color w:val="0000FF"/>
      <w:u w:val="single"/>
      <w:shd w:val="clear" w:color="auto" w:fill="F3F2F1"/>
    </w:rPr>
  </w:style>
  <w:style w:type="table" w:customStyle="1" w:styleId="TableGrid1">
    <w:name w:val="Table Grid1"/>
    <w:basedOn w:val="Tabellanormale"/>
    <w:next w:val="Grigliatabella"/>
    <w:uiPriority w:val="39"/>
    <w:rsid w:val="001D21B6"/>
    <w:rPr>
      <w:rFonts w:ascii="Calibri" w:eastAsia="Calibri" w:hAnsi="Calibri" w:cs="Arial"/>
      <w:sz w:val="22"/>
      <w:szCs w:val="22"/>
      <w:lang w:val="en-GB"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xxmsonormal">
    <w:name w:val="x_xmsonormal"/>
    <w:basedOn w:val="Normale"/>
    <w:rsid w:val="002158C7"/>
    <w:pPr>
      <w:spacing w:before="0" w:after="0"/>
    </w:pPr>
    <w:rPr>
      <w:rFonts w:ascii="Calibri" w:eastAsiaTheme="minorHAnsi" w:hAnsi="Calibri" w:cs="Calibri"/>
      <w:sz w:val="22"/>
      <w:szCs w:val="22"/>
    </w:rPr>
  </w:style>
  <w:style w:type="paragraph" w:customStyle="1" w:styleId="dcr-s23rjr">
    <w:name w:val="dcr-s23rjr"/>
    <w:basedOn w:val="Normale"/>
    <w:rsid w:val="00454023"/>
    <w:pPr>
      <w:spacing w:before="100" w:beforeAutospacing="1" w:after="100" w:afterAutospacing="1"/>
    </w:pPr>
    <w:rPr>
      <w:rFonts w:ascii="Times New Roman" w:eastAsia="Times New Roman" w:hAnsi="Times New Roman"/>
    </w:rPr>
  </w:style>
  <w:style w:type="paragraph" w:customStyle="1" w:styleId="1hzxw">
    <w:name w:val="_1hzxw"/>
    <w:basedOn w:val="Normale"/>
    <w:rsid w:val="00A2101E"/>
    <w:pPr>
      <w:spacing w:before="100" w:beforeAutospacing="1" w:after="100" w:afterAutospacing="1"/>
    </w:pPr>
    <w:rPr>
      <w:rFonts w:ascii="Times New Roman" w:eastAsia="Times New Roman" w:hAnsi="Times New Roman"/>
    </w:rPr>
  </w:style>
  <w:style w:type="paragraph" w:customStyle="1" w:styleId="ssrcss-1q0x1qg-paragraph">
    <w:name w:val="ssrcss-1q0x1qg-paragraph"/>
    <w:basedOn w:val="Normale"/>
    <w:rsid w:val="00E31DF3"/>
    <w:pPr>
      <w:spacing w:before="100" w:beforeAutospacing="1" w:after="100" w:afterAutospacing="1"/>
    </w:pPr>
    <w:rPr>
      <w:rFonts w:ascii="Times New Roman" w:eastAsia="Times New Roman" w:hAnsi="Times New Roman"/>
    </w:rPr>
  </w:style>
  <w:style w:type="paragraph" w:customStyle="1" w:styleId="TestoTabella">
    <w:name w:val="Testo Tabella"/>
    <w:basedOn w:val="Normale"/>
    <w:qFormat/>
    <w:rsid w:val="00356015"/>
    <w:pPr>
      <w:spacing w:before="120" w:after="120"/>
    </w:pPr>
    <w:rPr>
      <w:rFonts w:cs="Open Sans"/>
      <w:color w:val="000000"/>
      <w:sz w:val="22"/>
      <w:szCs w:val="22"/>
    </w:rPr>
  </w:style>
  <w:style w:type="numbering" w:customStyle="1" w:styleId="Elencocorrente1">
    <w:name w:val="Elenco corrente1"/>
    <w:uiPriority w:val="99"/>
    <w:rsid w:val="00356015"/>
    <w:pPr>
      <w:numPr>
        <w:numId w:val="17"/>
      </w:numPr>
    </w:pPr>
  </w:style>
  <w:style w:type="numbering" w:customStyle="1" w:styleId="Elencocorrente2">
    <w:name w:val="Elenco corrente2"/>
    <w:uiPriority w:val="99"/>
    <w:rsid w:val="008C2496"/>
    <w:pPr>
      <w:numPr>
        <w:numId w:val="19"/>
      </w:numPr>
    </w:pPr>
  </w:style>
  <w:style w:type="paragraph" w:customStyle="1" w:styleId="1NumeroelencoRecs">
    <w:name w:val="1. Numero elenco (Recs)"/>
    <w:basedOn w:val="Numeroelenco"/>
    <w:qFormat/>
    <w:rsid w:val="00291D0F"/>
    <w:pPr>
      <w:numPr>
        <w:numId w:val="26"/>
      </w:numPr>
    </w:pPr>
    <w:rPr>
      <w:rFonts w:cs="Open Sans"/>
    </w:rPr>
  </w:style>
  <w:style w:type="paragraph" w:customStyle="1" w:styleId="aNumeroelenco2Recs">
    <w:name w:val="a. Numero elenco 2 (Recs)"/>
    <w:basedOn w:val="Normale"/>
    <w:qFormat/>
    <w:rsid w:val="00291D0F"/>
    <w:pPr>
      <w:ind w:left="717" w:hanging="360"/>
    </w:pPr>
  </w:style>
  <w:style w:type="numbering" w:customStyle="1" w:styleId="Elencocorrente7">
    <w:name w:val="Elenco corrente7"/>
    <w:uiPriority w:val="99"/>
    <w:rsid w:val="008361E2"/>
    <w:pPr>
      <w:numPr>
        <w:numId w:val="30"/>
      </w:numPr>
    </w:pPr>
  </w:style>
  <w:style w:type="numbering" w:customStyle="1" w:styleId="Elencocorrente4">
    <w:name w:val="Elenco corrente4"/>
    <w:uiPriority w:val="99"/>
    <w:rsid w:val="008361E2"/>
    <w:pPr>
      <w:numPr>
        <w:numId w:val="27"/>
      </w:numPr>
    </w:pPr>
  </w:style>
  <w:style w:type="numbering" w:customStyle="1" w:styleId="Elencocorrente5">
    <w:name w:val="Elenco corrente5"/>
    <w:uiPriority w:val="99"/>
    <w:rsid w:val="008361E2"/>
    <w:pPr>
      <w:numPr>
        <w:numId w:val="28"/>
      </w:numPr>
    </w:pPr>
  </w:style>
  <w:style w:type="numbering" w:customStyle="1" w:styleId="Elencocorrente6">
    <w:name w:val="Elenco corrente6"/>
    <w:uiPriority w:val="99"/>
    <w:rsid w:val="008361E2"/>
    <w:pPr>
      <w:numPr>
        <w:numId w:val="29"/>
      </w:numPr>
    </w:pPr>
  </w:style>
  <w:style w:type="numbering" w:customStyle="1" w:styleId="Elencocorrente8">
    <w:name w:val="Elenco corrente8"/>
    <w:uiPriority w:val="99"/>
    <w:rsid w:val="007F4E57"/>
    <w:pPr>
      <w:numPr>
        <w:numId w:val="32"/>
      </w:numPr>
    </w:pPr>
  </w:style>
  <w:style w:type="numbering" w:customStyle="1" w:styleId="Elencocorrente9">
    <w:name w:val="Elenco corrente9"/>
    <w:uiPriority w:val="99"/>
    <w:rsid w:val="00372E76"/>
    <w:pPr>
      <w:numPr>
        <w:numId w:val="34"/>
      </w:numPr>
    </w:pPr>
  </w:style>
  <w:style w:type="numbering" w:customStyle="1" w:styleId="Elencocorrente10">
    <w:name w:val="Elenco corrente10"/>
    <w:uiPriority w:val="99"/>
    <w:rsid w:val="00372E76"/>
    <w:pPr>
      <w:numPr>
        <w:numId w:val="36"/>
      </w:numPr>
    </w:pPr>
  </w:style>
  <w:style w:type="paragraph" w:customStyle="1" w:styleId="HeadingInternalTitlePage">
    <w:name w:val="Heading Internal Title Page"/>
    <w:basedOn w:val="Normale"/>
    <w:uiPriority w:val="99"/>
    <w:rsid w:val="00780C8C"/>
    <w:pPr>
      <w:suppressAutoHyphens/>
      <w:autoSpaceDE w:val="0"/>
      <w:autoSpaceDN w:val="0"/>
      <w:adjustRightInd w:val="0"/>
      <w:spacing w:before="0" w:after="567" w:line="288" w:lineRule="auto"/>
      <w:jc w:val="center"/>
      <w:textAlignment w:val="center"/>
    </w:pPr>
    <w:rPr>
      <w:rFonts w:eastAsia="Times New Roman" w:cs="Open Sans"/>
      <w:color w:val="4C4C4C"/>
      <w:sz w:val="52"/>
      <w:szCs w:val="52"/>
      <w:lang w:val="en-US"/>
    </w:rPr>
  </w:style>
  <w:style w:type="paragraph" w:customStyle="1" w:styleId="Paragrafobase">
    <w:name w:val="[Paragrafo base]"/>
    <w:basedOn w:val="Normale"/>
    <w:uiPriority w:val="99"/>
    <w:rsid w:val="00E752C2"/>
    <w:pPr>
      <w:suppressAutoHyphens/>
      <w:autoSpaceDE w:val="0"/>
      <w:autoSpaceDN w:val="0"/>
      <w:adjustRightInd w:val="0"/>
      <w:spacing w:before="0" w:after="170" w:line="288" w:lineRule="auto"/>
      <w:jc w:val="both"/>
      <w:textAlignment w:val="center"/>
    </w:pPr>
    <w:rPr>
      <w:rFonts w:eastAsia="Times New Roman" w:cs="Open Sans"/>
      <w:color w:val="000000"/>
      <w:sz w:val="20"/>
      <w:szCs w:val="20"/>
      <w:lang w:val="en-US"/>
    </w:rPr>
  </w:style>
  <w:style w:type="paragraph" w:customStyle="1" w:styleId="QuoteLarge">
    <w:name w:val="Quote Large"/>
    <w:basedOn w:val="Normale"/>
    <w:qFormat/>
    <w:rsid w:val="00F1231F"/>
    <w:rPr>
      <w:rFonts w:ascii="Open Sans Light" w:hAnsi="Open Sans Light"/>
      <w:sz w:val="32"/>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2901579">
      <w:bodyDiv w:val="1"/>
      <w:marLeft w:val="0"/>
      <w:marRight w:val="0"/>
      <w:marTop w:val="0"/>
      <w:marBottom w:val="0"/>
      <w:divBdr>
        <w:top w:val="none" w:sz="0" w:space="0" w:color="auto"/>
        <w:left w:val="none" w:sz="0" w:space="0" w:color="auto"/>
        <w:bottom w:val="none" w:sz="0" w:space="0" w:color="auto"/>
        <w:right w:val="none" w:sz="0" w:space="0" w:color="auto"/>
      </w:divBdr>
    </w:div>
    <w:div w:id="55399693">
      <w:bodyDiv w:val="1"/>
      <w:marLeft w:val="0"/>
      <w:marRight w:val="0"/>
      <w:marTop w:val="0"/>
      <w:marBottom w:val="0"/>
      <w:divBdr>
        <w:top w:val="none" w:sz="0" w:space="0" w:color="auto"/>
        <w:left w:val="none" w:sz="0" w:space="0" w:color="auto"/>
        <w:bottom w:val="none" w:sz="0" w:space="0" w:color="auto"/>
        <w:right w:val="none" w:sz="0" w:space="0" w:color="auto"/>
      </w:divBdr>
    </w:div>
    <w:div w:id="195626985">
      <w:bodyDiv w:val="1"/>
      <w:marLeft w:val="0"/>
      <w:marRight w:val="0"/>
      <w:marTop w:val="0"/>
      <w:marBottom w:val="0"/>
      <w:divBdr>
        <w:top w:val="none" w:sz="0" w:space="0" w:color="auto"/>
        <w:left w:val="none" w:sz="0" w:space="0" w:color="auto"/>
        <w:bottom w:val="none" w:sz="0" w:space="0" w:color="auto"/>
        <w:right w:val="none" w:sz="0" w:space="0" w:color="auto"/>
      </w:divBdr>
    </w:div>
    <w:div w:id="384331067">
      <w:bodyDiv w:val="1"/>
      <w:marLeft w:val="0"/>
      <w:marRight w:val="0"/>
      <w:marTop w:val="0"/>
      <w:marBottom w:val="0"/>
      <w:divBdr>
        <w:top w:val="none" w:sz="0" w:space="0" w:color="auto"/>
        <w:left w:val="none" w:sz="0" w:space="0" w:color="auto"/>
        <w:bottom w:val="none" w:sz="0" w:space="0" w:color="auto"/>
        <w:right w:val="none" w:sz="0" w:space="0" w:color="auto"/>
      </w:divBdr>
    </w:div>
    <w:div w:id="407114228">
      <w:bodyDiv w:val="1"/>
      <w:marLeft w:val="0"/>
      <w:marRight w:val="0"/>
      <w:marTop w:val="0"/>
      <w:marBottom w:val="0"/>
      <w:divBdr>
        <w:top w:val="none" w:sz="0" w:space="0" w:color="auto"/>
        <w:left w:val="none" w:sz="0" w:space="0" w:color="auto"/>
        <w:bottom w:val="none" w:sz="0" w:space="0" w:color="auto"/>
        <w:right w:val="none" w:sz="0" w:space="0" w:color="auto"/>
      </w:divBdr>
    </w:div>
    <w:div w:id="456727948">
      <w:bodyDiv w:val="1"/>
      <w:marLeft w:val="0"/>
      <w:marRight w:val="0"/>
      <w:marTop w:val="0"/>
      <w:marBottom w:val="0"/>
      <w:divBdr>
        <w:top w:val="none" w:sz="0" w:space="0" w:color="auto"/>
        <w:left w:val="none" w:sz="0" w:space="0" w:color="auto"/>
        <w:bottom w:val="none" w:sz="0" w:space="0" w:color="auto"/>
        <w:right w:val="none" w:sz="0" w:space="0" w:color="auto"/>
      </w:divBdr>
    </w:div>
    <w:div w:id="628558594">
      <w:bodyDiv w:val="1"/>
      <w:marLeft w:val="0"/>
      <w:marRight w:val="0"/>
      <w:marTop w:val="0"/>
      <w:marBottom w:val="0"/>
      <w:divBdr>
        <w:top w:val="none" w:sz="0" w:space="0" w:color="auto"/>
        <w:left w:val="none" w:sz="0" w:space="0" w:color="auto"/>
        <w:bottom w:val="none" w:sz="0" w:space="0" w:color="auto"/>
        <w:right w:val="none" w:sz="0" w:space="0" w:color="auto"/>
      </w:divBdr>
    </w:div>
    <w:div w:id="690650110">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42332314">
      <w:bodyDiv w:val="1"/>
      <w:marLeft w:val="0"/>
      <w:marRight w:val="0"/>
      <w:marTop w:val="0"/>
      <w:marBottom w:val="0"/>
      <w:divBdr>
        <w:top w:val="none" w:sz="0" w:space="0" w:color="auto"/>
        <w:left w:val="none" w:sz="0" w:space="0" w:color="auto"/>
        <w:bottom w:val="none" w:sz="0" w:space="0" w:color="auto"/>
        <w:right w:val="none" w:sz="0" w:space="0" w:color="auto"/>
      </w:divBdr>
    </w:div>
    <w:div w:id="778643313">
      <w:bodyDiv w:val="1"/>
      <w:marLeft w:val="0"/>
      <w:marRight w:val="0"/>
      <w:marTop w:val="0"/>
      <w:marBottom w:val="0"/>
      <w:divBdr>
        <w:top w:val="none" w:sz="0" w:space="0" w:color="auto"/>
        <w:left w:val="none" w:sz="0" w:space="0" w:color="auto"/>
        <w:bottom w:val="none" w:sz="0" w:space="0" w:color="auto"/>
        <w:right w:val="none" w:sz="0" w:space="0" w:color="auto"/>
      </w:divBdr>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782380691">
      <w:bodyDiv w:val="1"/>
      <w:marLeft w:val="0"/>
      <w:marRight w:val="0"/>
      <w:marTop w:val="0"/>
      <w:marBottom w:val="0"/>
      <w:divBdr>
        <w:top w:val="none" w:sz="0" w:space="0" w:color="auto"/>
        <w:left w:val="none" w:sz="0" w:space="0" w:color="auto"/>
        <w:bottom w:val="none" w:sz="0" w:space="0" w:color="auto"/>
        <w:right w:val="none" w:sz="0" w:space="0" w:color="auto"/>
      </w:divBdr>
    </w:div>
    <w:div w:id="789401868">
      <w:bodyDiv w:val="1"/>
      <w:marLeft w:val="0"/>
      <w:marRight w:val="0"/>
      <w:marTop w:val="0"/>
      <w:marBottom w:val="0"/>
      <w:divBdr>
        <w:top w:val="none" w:sz="0" w:space="0" w:color="auto"/>
        <w:left w:val="none" w:sz="0" w:space="0" w:color="auto"/>
        <w:bottom w:val="none" w:sz="0" w:space="0" w:color="auto"/>
        <w:right w:val="none" w:sz="0" w:space="0" w:color="auto"/>
      </w:divBdr>
    </w:div>
    <w:div w:id="800344850">
      <w:bodyDiv w:val="1"/>
      <w:marLeft w:val="0"/>
      <w:marRight w:val="0"/>
      <w:marTop w:val="0"/>
      <w:marBottom w:val="0"/>
      <w:divBdr>
        <w:top w:val="none" w:sz="0" w:space="0" w:color="auto"/>
        <w:left w:val="none" w:sz="0" w:space="0" w:color="auto"/>
        <w:bottom w:val="none" w:sz="0" w:space="0" w:color="auto"/>
        <w:right w:val="none" w:sz="0" w:space="0" w:color="auto"/>
      </w:divBdr>
    </w:div>
    <w:div w:id="908229817">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1108695971">
      <w:bodyDiv w:val="1"/>
      <w:marLeft w:val="0"/>
      <w:marRight w:val="0"/>
      <w:marTop w:val="0"/>
      <w:marBottom w:val="0"/>
      <w:divBdr>
        <w:top w:val="none" w:sz="0" w:space="0" w:color="auto"/>
        <w:left w:val="none" w:sz="0" w:space="0" w:color="auto"/>
        <w:bottom w:val="none" w:sz="0" w:space="0" w:color="auto"/>
        <w:right w:val="none" w:sz="0" w:space="0" w:color="auto"/>
      </w:divBdr>
    </w:div>
    <w:div w:id="1139806414">
      <w:bodyDiv w:val="1"/>
      <w:marLeft w:val="0"/>
      <w:marRight w:val="0"/>
      <w:marTop w:val="0"/>
      <w:marBottom w:val="0"/>
      <w:divBdr>
        <w:top w:val="none" w:sz="0" w:space="0" w:color="auto"/>
        <w:left w:val="none" w:sz="0" w:space="0" w:color="auto"/>
        <w:bottom w:val="none" w:sz="0" w:space="0" w:color="auto"/>
        <w:right w:val="none" w:sz="0" w:space="0" w:color="auto"/>
      </w:divBdr>
    </w:div>
    <w:div w:id="1150444171">
      <w:bodyDiv w:val="1"/>
      <w:marLeft w:val="0"/>
      <w:marRight w:val="0"/>
      <w:marTop w:val="0"/>
      <w:marBottom w:val="0"/>
      <w:divBdr>
        <w:top w:val="none" w:sz="0" w:space="0" w:color="auto"/>
        <w:left w:val="none" w:sz="0" w:space="0" w:color="auto"/>
        <w:bottom w:val="none" w:sz="0" w:space="0" w:color="auto"/>
        <w:right w:val="none" w:sz="0" w:space="0" w:color="auto"/>
      </w:divBdr>
    </w:div>
    <w:div w:id="1172330879">
      <w:bodyDiv w:val="1"/>
      <w:marLeft w:val="0"/>
      <w:marRight w:val="0"/>
      <w:marTop w:val="0"/>
      <w:marBottom w:val="0"/>
      <w:divBdr>
        <w:top w:val="none" w:sz="0" w:space="0" w:color="auto"/>
        <w:left w:val="none" w:sz="0" w:space="0" w:color="auto"/>
        <w:bottom w:val="none" w:sz="0" w:space="0" w:color="auto"/>
        <w:right w:val="none" w:sz="0" w:space="0" w:color="auto"/>
      </w:divBdr>
    </w:div>
    <w:div w:id="1182355481">
      <w:bodyDiv w:val="1"/>
      <w:marLeft w:val="0"/>
      <w:marRight w:val="0"/>
      <w:marTop w:val="0"/>
      <w:marBottom w:val="0"/>
      <w:divBdr>
        <w:top w:val="none" w:sz="0" w:space="0" w:color="auto"/>
        <w:left w:val="none" w:sz="0" w:space="0" w:color="auto"/>
        <w:bottom w:val="none" w:sz="0" w:space="0" w:color="auto"/>
        <w:right w:val="none" w:sz="0" w:space="0" w:color="auto"/>
      </w:divBdr>
    </w:div>
    <w:div w:id="1235320032">
      <w:bodyDiv w:val="1"/>
      <w:marLeft w:val="0"/>
      <w:marRight w:val="0"/>
      <w:marTop w:val="0"/>
      <w:marBottom w:val="0"/>
      <w:divBdr>
        <w:top w:val="none" w:sz="0" w:space="0" w:color="auto"/>
        <w:left w:val="none" w:sz="0" w:space="0" w:color="auto"/>
        <w:bottom w:val="none" w:sz="0" w:space="0" w:color="auto"/>
        <w:right w:val="none" w:sz="0" w:space="0" w:color="auto"/>
      </w:divBdr>
    </w:div>
    <w:div w:id="1260986193">
      <w:bodyDiv w:val="1"/>
      <w:marLeft w:val="0"/>
      <w:marRight w:val="0"/>
      <w:marTop w:val="0"/>
      <w:marBottom w:val="0"/>
      <w:divBdr>
        <w:top w:val="none" w:sz="0" w:space="0" w:color="auto"/>
        <w:left w:val="none" w:sz="0" w:space="0" w:color="auto"/>
        <w:bottom w:val="none" w:sz="0" w:space="0" w:color="auto"/>
        <w:right w:val="none" w:sz="0" w:space="0" w:color="auto"/>
      </w:divBdr>
    </w:div>
    <w:div w:id="1385563204">
      <w:bodyDiv w:val="1"/>
      <w:marLeft w:val="0"/>
      <w:marRight w:val="0"/>
      <w:marTop w:val="0"/>
      <w:marBottom w:val="0"/>
      <w:divBdr>
        <w:top w:val="none" w:sz="0" w:space="0" w:color="auto"/>
        <w:left w:val="none" w:sz="0" w:space="0" w:color="auto"/>
        <w:bottom w:val="none" w:sz="0" w:space="0" w:color="auto"/>
        <w:right w:val="none" w:sz="0" w:space="0" w:color="auto"/>
      </w:divBdr>
    </w:div>
    <w:div w:id="1393235080">
      <w:bodyDiv w:val="1"/>
      <w:marLeft w:val="0"/>
      <w:marRight w:val="0"/>
      <w:marTop w:val="0"/>
      <w:marBottom w:val="0"/>
      <w:divBdr>
        <w:top w:val="none" w:sz="0" w:space="0" w:color="auto"/>
        <w:left w:val="none" w:sz="0" w:space="0" w:color="auto"/>
        <w:bottom w:val="none" w:sz="0" w:space="0" w:color="auto"/>
        <w:right w:val="none" w:sz="0" w:space="0" w:color="auto"/>
      </w:divBdr>
    </w:div>
    <w:div w:id="1454330430">
      <w:bodyDiv w:val="1"/>
      <w:marLeft w:val="0"/>
      <w:marRight w:val="0"/>
      <w:marTop w:val="0"/>
      <w:marBottom w:val="0"/>
      <w:divBdr>
        <w:top w:val="none" w:sz="0" w:space="0" w:color="auto"/>
        <w:left w:val="none" w:sz="0" w:space="0" w:color="auto"/>
        <w:bottom w:val="none" w:sz="0" w:space="0" w:color="auto"/>
        <w:right w:val="none" w:sz="0" w:space="0" w:color="auto"/>
      </w:divBdr>
    </w:div>
    <w:div w:id="1485203122">
      <w:bodyDiv w:val="1"/>
      <w:marLeft w:val="0"/>
      <w:marRight w:val="0"/>
      <w:marTop w:val="0"/>
      <w:marBottom w:val="0"/>
      <w:divBdr>
        <w:top w:val="none" w:sz="0" w:space="0" w:color="auto"/>
        <w:left w:val="none" w:sz="0" w:space="0" w:color="auto"/>
        <w:bottom w:val="none" w:sz="0" w:space="0" w:color="auto"/>
        <w:right w:val="none" w:sz="0" w:space="0" w:color="auto"/>
      </w:divBdr>
    </w:div>
    <w:div w:id="1488934914">
      <w:bodyDiv w:val="1"/>
      <w:marLeft w:val="0"/>
      <w:marRight w:val="0"/>
      <w:marTop w:val="0"/>
      <w:marBottom w:val="0"/>
      <w:divBdr>
        <w:top w:val="none" w:sz="0" w:space="0" w:color="auto"/>
        <w:left w:val="none" w:sz="0" w:space="0" w:color="auto"/>
        <w:bottom w:val="none" w:sz="0" w:space="0" w:color="auto"/>
        <w:right w:val="none" w:sz="0" w:space="0" w:color="auto"/>
      </w:divBdr>
    </w:div>
    <w:div w:id="1529640248">
      <w:bodyDiv w:val="1"/>
      <w:marLeft w:val="0"/>
      <w:marRight w:val="0"/>
      <w:marTop w:val="0"/>
      <w:marBottom w:val="0"/>
      <w:divBdr>
        <w:top w:val="none" w:sz="0" w:space="0" w:color="auto"/>
        <w:left w:val="none" w:sz="0" w:space="0" w:color="auto"/>
        <w:bottom w:val="none" w:sz="0" w:space="0" w:color="auto"/>
        <w:right w:val="none" w:sz="0" w:space="0" w:color="auto"/>
      </w:divBdr>
      <w:divsChild>
        <w:div w:id="381753013">
          <w:marLeft w:val="0"/>
          <w:marRight w:val="0"/>
          <w:marTop w:val="0"/>
          <w:marBottom w:val="0"/>
          <w:divBdr>
            <w:top w:val="none" w:sz="0" w:space="0" w:color="auto"/>
            <w:left w:val="none" w:sz="0" w:space="0" w:color="auto"/>
            <w:bottom w:val="none" w:sz="0" w:space="0" w:color="auto"/>
            <w:right w:val="none" w:sz="0" w:space="0" w:color="auto"/>
          </w:divBdr>
        </w:div>
        <w:div w:id="506482639">
          <w:marLeft w:val="0"/>
          <w:marRight w:val="0"/>
          <w:marTop w:val="0"/>
          <w:marBottom w:val="0"/>
          <w:divBdr>
            <w:top w:val="none" w:sz="0" w:space="0" w:color="auto"/>
            <w:left w:val="none" w:sz="0" w:space="0" w:color="auto"/>
            <w:bottom w:val="none" w:sz="0" w:space="0" w:color="auto"/>
            <w:right w:val="none" w:sz="0" w:space="0" w:color="auto"/>
          </w:divBdr>
        </w:div>
        <w:div w:id="619259399">
          <w:marLeft w:val="0"/>
          <w:marRight w:val="0"/>
          <w:marTop w:val="0"/>
          <w:marBottom w:val="0"/>
          <w:divBdr>
            <w:top w:val="none" w:sz="0" w:space="0" w:color="auto"/>
            <w:left w:val="none" w:sz="0" w:space="0" w:color="auto"/>
            <w:bottom w:val="none" w:sz="0" w:space="0" w:color="auto"/>
            <w:right w:val="none" w:sz="0" w:space="0" w:color="auto"/>
          </w:divBdr>
        </w:div>
        <w:div w:id="893389849">
          <w:marLeft w:val="0"/>
          <w:marRight w:val="0"/>
          <w:marTop w:val="0"/>
          <w:marBottom w:val="0"/>
          <w:divBdr>
            <w:top w:val="none" w:sz="0" w:space="0" w:color="auto"/>
            <w:left w:val="none" w:sz="0" w:space="0" w:color="auto"/>
            <w:bottom w:val="none" w:sz="0" w:space="0" w:color="auto"/>
            <w:right w:val="none" w:sz="0" w:space="0" w:color="auto"/>
          </w:divBdr>
        </w:div>
        <w:div w:id="1607150982">
          <w:marLeft w:val="0"/>
          <w:marRight w:val="0"/>
          <w:marTop w:val="0"/>
          <w:marBottom w:val="0"/>
          <w:divBdr>
            <w:top w:val="none" w:sz="0" w:space="0" w:color="auto"/>
            <w:left w:val="none" w:sz="0" w:space="0" w:color="auto"/>
            <w:bottom w:val="none" w:sz="0" w:space="0" w:color="auto"/>
            <w:right w:val="none" w:sz="0" w:space="0" w:color="auto"/>
          </w:divBdr>
        </w:div>
        <w:div w:id="1931234131">
          <w:marLeft w:val="0"/>
          <w:marRight w:val="0"/>
          <w:marTop w:val="0"/>
          <w:marBottom w:val="0"/>
          <w:divBdr>
            <w:top w:val="none" w:sz="0" w:space="0" w:color="auto"/>
            <w:left w:val="none" w:sz="0" w:space="0" w:color="auto"/>
            <w:bottom w:val="none" w:sz="0" w:space="0" w:color="auto"/>
            <w:right w:val="none" w:sz="0" w:space="0" w:color="auto"/>
          </w:divBdr>
        </w:div>
      </w:divsChild>
    </w:div>
    <w:div w:id="1537695586">
      <w:bodyDiv w:val="1"/>
      <w:marLeft w:val="0"/>
      <w:marRight w:val="0"/>
      <w:marTop w:val="0"/>
      <w:marBottom w:val="0"/>
      <w:divBdr>
        <w:top w:val="none" w:sz="0" w:space="0" w:color="auto"/>
        <w:left w:val="none" w:sz="0" w:space="0" w:color="auto"/>
        <w:bottom w:val="none" w:sz="0" w:space="0" w:color="auto"/>
        <w:right w:val="none" w:sz="0" w:space="0" w:color="auto"/>
      </w:divBdr>
      <w:divsChild>
        <w:div w:id="58017756">
          <w:marLeft w:val="0"/>
          <w:marRight w:val="0"/>
          <w:marTop w:val="0"/>
          <w:marBottom w:val="0"/>
          <w:divBdr>
            <w:top w:val="none" w:sz="0" w:space="0" w:color="auto"/>
            <w:left w:val="none" w:sz="0" w:space="0" w:color="auto"/>
            <w:bottom w:val="none" w:sz="0" w:space="0" w:color="auto"/>
            <w:right w:val="none" w:sz="0" w:space="0" w:color="auto"/>
          </w:divBdr>
        </w:div>
        <w:div w:id="141968113">
          <w:marLeft w:val="0"/>
          <w:marRight w:val="0"/>
          <w:marTop w:val="0"/>
          <w:marBottom w:val="0"/>
          <w:divBdr>
            <w:top w:val="none" w:sz="0" w:space="0" w:color="auto"/>
            <w:left w:val="none" w:sz="0" w:space="0" w:color="auto"/>
            <w:bottom w:val="none" w:sz="0" w:space="0" w:color="auto"/>
            <w:right w:val="none" w:sz="0" w:space="0" w:color="auto"/>
          </w:divBdr>
        </w:div>
        <w:div w:id="324363055">
          <w:marLeft w:val="0"/>
          <w:marRight w:val="0"/>
          <w:marTop w:val="0"/>
          <w:marBottom w:val="0"/>
          <w:divBdr>
            <w:top w:val="none" w:sz="0" w:space="0" w:color="auto"/>
            <w:left w:val="none" w:sz="0" w:space="0" w:color="auto"/>
            <w:bottom w:val="none" w:sz="0" w:space="0" w:color="auto"/>
            <w:right w:val="none" w:sz="0" w:space="0" w:color="auto"/>
          </w:divBdr>
        </w:div>
        <w:div w:id="328757150">
          <w:marLeft w:val="0"/>
          <w:marRight w:val="0"/>
          <w:marTop w:val="0"/>
          <w:marBottom w:val="0"/>
          <w:divBdr>
            <w:top w:val="none" w:sz="0" w:space="0" w:color="auto"/>
            <w:left w:val="none" w:sz="0" w:space="0" w:color="auto"/>
            <w:bottom w:val="none" w:sz="0" w:space="0" w:color="auto"/>
            <w:right w:val="none" w:sz="0" w:space="0" w:color="auto"/>
          </w:divBdr>
        </w:div>
        <w:div w:id="400952411">
          <w:marLeft w:val="0"/>
          <w:marRight w:val="0"/>
          <w:marTop w:val="0"/>
          <w:marBottom w:val="0"/>
          <w:divBdr>
            <w:top w:val="none" w:sz="0" w:space="0" w:color="auto"/>
            <w:left w:val="none" w:sz="0" w:space="0" w:color="auto"/>
            <w:bottom w:val="none" w:sz="0" w:space="0" w:color="auto"/>
            <w:right w:val="none" w:sz="0" w:space="0" w:color="auto"/>
          </w:divBdr>
        </w:div>
        <w:div w:id="424617142">
          <w:marLeft w:val="0"/>
          <w:marRight w:val="0"/>
          <w:marTop w:val="0"/>
          <w:marBottom w:val="0"/>
          <w:divBdr>
            <w:top w:val="none" w:sz="0" w:space="0" w:color="auto"/>
            <w:left w:val="none" w:sz="0" w:space="0" w:color="auto"/>
            <w:bottom w:val="none" w:sz="0" w:space="0" w:color="auto"/>
            <w:right w:val="none" w:sz="0" w:space="0" w:color="auto"/>
          </w:divBdr>
        </w:div>
        <w:div w:id="498738117">
          <w:marLeft w:val="0"/>
          <w:marRight w:val="0"/>
          <w:marTop w:val="0"/>
          <w:marBottom w:val="0"/>
          <w:divBdr>
            <w:top w:val="none" w:sz="0" w:space="0" w:color="auto"/>
            <w:left w:val="none" w:sz="0" w:space="0" w:color="auto"/>
            <w:bottom w:val="none" w:sz="0" w:space="0" w:color="auto"/>
            <w:right w:val="none" w:sz="0" w:space="0" w:color="auto"/>
          </w:divBdr>
        </w:div>
        <w:div w:id="513737198">
          <w:marLeft w:val="0"/>
          <w:marRight w:val="0"/>
          <w:marTop w:val="0"/>
          <w:marBottom w:val="0"/>
          <w:divBdr>
            <w:top w:val="none" w:sz="0" w:space="0" w:color="auto"/>
            <w:left w:val="none" w:sz="0" w:space="0" w:color="auto"/>
            <w:bottom w:val="none" w:sz="0" w:space="0" w:color="auto"/>
            <w:right w:val="none" w:sz="0" w:space="0" w:color="auto"/>
          </w:divBdr>
        </w:div>
        <w:div w:id="585311108">
          <w:marLeft w:val="0"/>
          <w:marRight w:val="0"/>
          <w:marTop w:val="0"/>
          <w:marBottom w:val="0"/>
          <w:divBdr>
            <w:top w:val="none" w:sz="0" w:space="0" w:color="auto"/>
            <w:left w:val="none" w:sz="0" w:space="0" w:color="auto"/>
            <w:bottom w:val="none" w:sz="0" w:space="0" w:color="auto"/>
            <w:right w:val="none" w:sz="0" w:space="0" w:color="auto"/>
          </w:divBdr>
          <w:divsChild>
            <w:div w:id="1120799704">
              <w:marLeft w:val="0"/>
              <w:marRight w:val="0"/>
              <w:marTop w:val="0"/>
              <w:marBottom w:val="0"/>
              <w:divBdr>
                <w:top w:val="none" w:sz="0" w:space="0" w:color="auto"/>
                <w:left w:val="none" w:sz="0" w:space="0" w:color="auto"/>
                <w:bottom w:val="none" w:sz="0" w:space="0" w:color="auto"/>
                <w:right w:val="none" w:sz="0" w:space="0" w:color="auto"/>
              </w:divBdr>
            </w:div>
            <w:div w:id="1134180272">
              <w:marLeft w:val="0"/>
              <w:marRight w:val="0"/>
              <w:marTop w:val="0"/>
              <w:marBottom w:val="0"/>
              <w:divBdr>
                <w:top w:val="none" w:sz="0" w:space="0" w:color="auto"/>
                <w:left w:val="none" w:sz="0" w:space="0" w:color="auto"/>
                <w:bottom w:val="none" w:sz="0" w:space="0" w:color="auto"/>
                <w:right w:val="none" w:sz="0" w:space="0" w:color="auto"/>
              </w:divBdr>
            </w:div>
            <w:div w:id="1342119148">
              <w:marLeft w:val="0"/>
              <w:marRight w:val="0"/>
              <w:marTop w:val="0"/>
              <w:marBottom w:val="0"/>
              <w:divBdr>
                <w:top w:val="none" w:sz="0" w:space="0" w:color="auto"/>
                <w:left w:val="none" w:sz="0" w:space="0" w:color="auto"/>
                <w:bottom w:val="none" w:sz="0" w:space="0" w:color="auto"/>
                <w:right w:val="none" w:sz="0" w:space="0" w:color="auto"/>
              </w:divBdr>
            </w:div>
            <w:div w:id="1384985801">
              <w:marLeft w:val="0"/>
              <w:marRight w:val="0"/>
              <w:marTop w:val="0"/>
              <w:marBottom w:val="0"/>
              <w:divBdr>
                <w:top w:val="none" w:sz="0" w:space="0" w:color="auto"/>
                <w:left w:val="none" w:sz="0" w:space="0" w:color="auto"/>
                <w:bottom w:val="none" w:sz="0" w:space="0" w:color="auto"/>
                <w:right w:val="none" w:sz="0" w:space="0" w:color="auto"/>
              </w:divBdr>
            </w:div>
            <w:div w:id="1620140133">
              <w:marLeft w:val="0"/>
              <w:marRight w:val="0"/>
              <w:marTop w:val="0"/>
              <w:marBottom w:val="0"/>
              <w:divBdr>
                <w:top w:val="none" w:sz="0" w:space="0" w:color="auto"/>
                <w:left w:val="none" w:sz="0" w:space="0" w:color="auto"/>
                <w:bottom w:val="none" w:sz="0" w:space="0" w:color="auto"/>
                <w:right w:val="none" w:sz="0" w:space="0" w:color="auto"/>
              </w:divBdr>
            </w:div>
          </w:divsChild>
        </w:div>
        <w:div w:id="831531139">
          <w:marLeft w:val="0"/>
          <w:marRight w:val="0"/>
          <w:marTop w:val="0"/>
          <w:marBottom w:val="0"/>
          <w:divBdr>
            <w:top w:val="none" w:sz="0" w:space="0" w:color="auto"/>
            <w:left w:val="none" w:sz="0" w:space="0" w:color="auto"/>
            <w:bottom w:val="none" w:sz="0" w:space="0" w:color="auto"/>
            <w:right w:val="none" w:sz="0" w:space="0" w:color="auto"/>
          </w:divBdr>
        </w:div>
        <w:div w:id="850266007">
          <w:marLeft w:val="0"/>
          <w:marRight w:val="0"/>
          <w:marTop w:val="0"/>
          <w:marBottom w:val="0"/>
          <w:divBdr>
            <w:top w:val="none" w:sz="0" w:space="0" w:color="auto"/>
            <w:left w:val="none" w:sz="0" w:space="0" w:color="auto"/>
            <w:bottom w:val="none" w:sz="0" w:space="0" w:color="auto"/>
            <w:right w:val="none" w:sz="0" w:space="0" w:color="auto"/>
          </w:divBdr>
        </w:div>
        <w:div w:id="861552991">
          <w:marLeft w:val="0"/>
          <w:marRight w:val="0"/>
          <w:marTop w:val="0"/>
          <w:marBottom w:val="0"/>
          <w:divBdr>
            <w:top w:val="none" w:sz="0" w:space="0" w:color="auto"/>
            <w:left w:val="none" w:sz="0" w:space="0" w:color="auto"/>
            <w:bottom w:val="none" w:sz="0" w:space="0" w:color="auto"/>
            <w:right w:val="none" w:sz="0" w:space="0" w:color="auto"/>
          </w:divBdr>
        </w:div>
        <w:div w:id="963729026">
          <w:marLeft w:val="0"/>
          <w:marRight w:val="0"/>
          <w:marTop w:val="0"/>
          <w:marBottom w:val="0"/>
          <w:divBdr>
            <w:top w:val="none" w:sz="0" w:space="0" w:color="auto"/>
            <w:left w:val="none" w:sz="0" w:space="0" w:color="auto"/>
            <w:bottom w:val="none" w:sz="0" w:space="0" w:color="auto"/>
            <w:right w:val="none" w:sz="0" w:space="0" w:color="auto"/>
          </w:divBdr>
          <w:divsChild>
            <w:div w:id="467891987">
              <w:marLeft w:val="0"/>
              <w:marRight w:val="0"/>
              <w:marTop w:val="0"/>
              <w:marBottom w:val="0"/>
              <w:divBdr>
                <w:top w:val="none" w:sz="0" w:space="0" w:color="auto"/>
                <w:left w:val="none" w:sz="0" w:space="0" w:color="auto"/>
                <w:bottom w:val="none" w:sz="0" w:space="0" w:color="auto"/>
                <w:right w:val="none" w:sz="0" w:space="0" w:color="auto"/>
              </w:divBdr>
            </w:div>
            <w:div w:id="573244394">
              <w:marLeft w:val="0"/>
              <w:marRight w:val="0"/>
              <w:marTop w:val="0"/>
              <w:marBottom w:val="0"/>
              <w:divBdr>
                <w:top w:val="none" w:sz="0" w:space="0" w:color="auto"/>
                <w:left w:val="none" w:sz="0" w:space="0" w:color="auto"/>
                <w:bottom w:val="none" w:sz="0" w:space="0" w:color="auto"/>
                <w:right w:val="none" w:sz="0" w:space="0" w:color="auto"/>
              </w:divBdr>
            </w:div>
            <w:div w:id="609632438">
              <w:marLeft w:val="0"/>
              <w:marRight w:val="0"/>
              <w:marTop w:val="0"/>
              <w:marBottom w:val="0"/>
              <w:divBdr>
                <w:top w:val="none" w:sz="0" w:space="0" w:color="auto"/>
                <w:left w:val="none" w:sz="0" w:space="0" w:color="auto"/>
                <w:bottom w:val="none" w:sz="0" w:space="0" w:color="auto"/>
                <w:right w:val="none" w:sz="0" w:space="0" w:color="auto"/>
              </w:divBdr>
            </w:div>
            <w:div w:id="1024674616">
              <w:marLeft w:val="0"/>
              <w:marRight w:val="0"/>
              <w:marTop w:val="0"/>
              <w:marBottom w:val="0"/>
              <w:divBdr>
                <w:top w:val="none" w:sz="0" w:space="0" w:color="auto"/>
                <w:left w:val="none" w:sz="0" w:space="0" w:color="auto"/>
                <w:bottom w:val="none" w:sz="0" w:space="0" w:color="auto"/>
                <w:right w:val="none" w:sz="0" w:space="0" w:color="auto"/>
              </w:divBdr>
            </w:div>
            <w:div w:id="1050763211">
              <w:marLeft w:val="0"/>
              <w:marRight w:val="0"/>
              <w:marTop w:val="0"/>
              <w:marBottom w:val="0"/>
              <w:divBdr>
                <w:top w:val="none" w:sz="0" w:space="0" w:color="auto"/>
                <w:left w:val="none" w:sz="0" w:space="0" w:color="auto"/>
                <w:bottom w:val="none" w:sz="0" w:space="0" w:color="auto"/>
                <w:right w:val="none" w:sz="0" w:space="0" w:color="auto"/>
              </w:divBdr>
            </w:div>
          </w:divsChild>
        </w:div>
        <w:div w:id="1089276061">
          <w:marLeft w:val="0"/>
          <w:marRight w:val="0"/>
          <w:marTop w:val="0"/>
          <w:marBottom w:val="0"/>
          <w:divBdr>
            <w:top w:val="none" w:sz="0" w:space="0" w:color="auto"/>
            <w:left w:val="none" w:sz="0" w:space="0" w:color="auto"/>
            <w:bottom w:val="none" w:sz="0" w:space="0" w:color="auto"/>
            <w:right w:val="none" w:sz="0" w:space="0" w:color="auto"/>
          </w:divBdr>
        </w:div>
        <w:div w:id="1176728183">
          <w:marLeft w:val="0"/>
          <w:marRight w:val="0"/>
          <w:marTop w:val="0"/>
          <w:marBottom w:val="0"/>
          <w:divBdr>
            <w:top w:val="none" w:sz="0" w:space="0" w:color="auto"/>
            <w:left w:val="none" w:sz="0" w:space="0" w:color="auto"/>
            <w:bottom w:val="none" w:sz="0" w:space="0" w:color="auto"/>
            <w:right w:val="none" w:sz="0" w:space="0" w:color="auto"/>
          </w:divBdr>
        </w:div>
        <w:div w:id="1261184612">
          <w:marLeft w:val="0"/>
          <w:marRight w:val="0"/>
          <w:marTop w:val="0"/>
          <w:marBottom w:val="0"/>
          <w:divBdr>
            <w:top w:val="none" w:sz="0" w:space="0" w:color="auto"/>
            <w:left w:val="none" w:sz="0" w:space="0" w:color="auto"/>
            <w:bottom w:val="none" w:sz="0" w:space="0" w:color="auto"/>
            <w:right w:val="none" w:sz="0" w:space="0" w:color="auto"/>
          </w:divBdr>
        </w:div>
        <w:div w:id="1389764491">
          <w:marLeft w:val="0"/>
          <w:marRight w:val="0"/>
          <w:marTop w:val="0"/>
          <w:marBottom w:val="0"/>
          <w:divBdr>
            <w:top w:val="none" w:sz="0" w:space="0" w:color="auto"/>
            <w:left w:val="none" w:sz="0" w:space="0" w:color="auto"/>
            <w:bottom w:val="none" w:sz="0" w:space="0" w:color="auto"/>
            <w:right w:val="none" w:sz="0" w:space="0" w:color="auto"/>
          </w:divBdr>
        </w:div>
        <w:div w:id="1513059324">
          <w:marLeft w:val="0"/>
          <w:marRight w:val="0"/>
          <w:marTop w:val="0"/>
          <w:marBottom w:val="0"/>
          <w:divBdr>
            <w:top w:val="none" w:sz="0" w:space="0" w:color="auto"/>
            <w:left w:val="none" w:sz="0" w:space="0" w:color="auto"/>
            <w:bottom w:val="none" w:sz="0" w:space="0" w:color="auto"/>
            <w:right w:val="none" w:sz="0" w:space="0" w:color="auto"/>
          </w:divBdr>
        </w:div>
        <w:div w:id="1623224614">
          <w:marLeft w:val="0"/>
          <w:marRight w:val="0"/>
          <w:marTop w:val="0"/>
          <w:marBottom w:val="0"/>
          <w:divBdr>
            <w:top w:val="none" w:sz="0" w:space="0" w:color="auto"/>
            <w:left w:val="none" w:sz="0" w:space="0" w:color="auto"/>
            <w:bottom w:val="none" w:sz="0" w:space="0" w:color="auto"/>
            <w:right w:val="none" w:sz="0" w:space="0" w:color="auto"/>
          </w:divBdr>
        </w:div>
        <w:div w:id="1743794088">
          <w:marLeft w:val="0"/>
          <w:marRight w:val="0"/>
          <w:marTop w:val="0"/>
          <w:marBottom w:val="0"/>
          <w:divBdr>
            <w:top w:val="none" w:sz="0" w:space="0" w:color="auto"/>
            <w:left w:val="none" w:sz="0" w:space="0" w:color="auto"/>
            <w:bottom w:val="none" w:sz="0" w:space="0" w:color="auto"/>
            <w:right w:val="none" w:sz="0" w:space="0" w:color="auto"/>
          </w:divBdr>
        </w:div>
        <w:div w:id="1812479269">
          <w:marLeft w:val="0"/>
          <w:marRight w:val="0"/>
          <w:marTop w:val="0"/>
          <w:marBottom w:val="0"/>
          <w:divBdr>
            <w:top w:val="none" w:sz="0" w:space="0" w:color="auto"/>
            <w:left w:val="none" w:sz="0" w:space="0" w:color="auto"/>
            <w:bottom w:val="none" w:sz="0" w:space="0" w:color="auto"/>
            <w:right w:val="none" w:sz="0" w:space="0" w:color="auto"/>
          </w:divBdr>
        </w:div>
        <w:div w:id="1821263109">
          <w:marLeft w:val="0"/>
          <w:marRight w:val="0"/>
          <w:marTop w:val="0"/>
          <w:marBottom w:val="0"/>
          <w:divBdr>
            <w:top w:val="none" w:sz="0" w:space="0" w:color="auto"/>
            <w:left w:val="none" w:sz="0" w:space="0" w:color="auto"/>
            <w:bottom w:val="none" w:sz="0" w:space="0" w:color="auto"/>
            <w:right w:val="none" w:sz="0" w:space="0" w:color="auto"/>
          </w:divBdr>
        </w:div>
        <w:div w:id="1842767899">
          <w:marLeft w:val="0"/>
          <w:marRight w:val="0"/>
          <w:marTop w:val="0"/>
          <w:marBottom w:val="0"/>
          <w:divBdr>
            <w:top w:val="none" w:sz="0" w:space="0" w:color="auto"/>
            <w:left w:val="none" w:sz="0" w:space="0" w:color="auto"/>
            <w:bottom w:val="none" w:sz="0" w:space="0" w:color="auto"/>
            <w:right w:val="none" w:sz="0" w:space="0" w:color="auto"/>
          </w:divBdr>
        </w:div>
        <w:div w:id="1857190878">
          <w:marLeft w:val="0"/>
          <w:marRight w:val="0"/>
          <w:marTop w:val="0"/>
          <w:marBottom w:val="0"/>
          <w:divBdr>
            <w:top w:val="none" w:sz="0" w:space="0" w:color="auto"/>
            <w:left w:val="none" w:sz="0" w:space="0" w:color="auto"/>
            <w:bottom w:val="none" w:sz="0" w:space="0" w:color="auto"/>
            <w:right w:val="none" w:sz="0" w:space="0" w:color="auto"/>
          </w:divBdr>
        </w:div>
        <w:div w:id="1862207142">
          <w:marLeft w:val="0"/>
          <w:marRight w:val="0"/>
          <w:marTop w:val="0"/>
          <w:marBottom w:val="0"/>
          <w:divBdr>
            <w:top w:val="none" w:sz="0" w:space="0" w:color="auto"/>
            <w:left w:val="none" w:sz="0" w:space="0" w:color="auto"/>
            <w:bottom w:val="none" w:sz="0" w:space="0" w:color="auto"/>
            <w:right w:val="none" w:sz="0" w:space="0" w:color="auto"/>
          </w:divBdr>
        </w:div>
        <w:div w:id="1948658629">
          <w:marLeft w:val="0"/>
          <w:marRight w:val="0"/>
          <w:marTop w:val="0"/>
          <w:marBottom w:val="0"/>
          <w:divBdr>
            <w:top w:val="none" w:sz="0" w:space="0" w:color="auto"/>
            <w:left w:val="none" w:sz="0" w:space="0" w:color="auto"/>
            <w:bottom w:val="none" w:sz="0" w:space="0" w:color="auto"/>
            <w:right w:val="none" w:sz="0" w:space="0" w:color="auto"/>
          </w:divBdr>
        </w:div>
      </w:divsChild>
    </w:div>
    <w:div w:id="1683243767">
      <w:bodyDiv w:val="1"/>
      <w:marLeft w:val="0"/>
      <w:marRight w:val="0"/>
      <w:marTop w:val="0"/>
      <w:marBottom w:val="0"/>
      <w:divBdr>
        <w:top w:val="none" w:sz="0" w:space="0" w:color="auto"/>
        <w:left w:val="none" w:sz="0" w:space="0" w:color="auto"/>
        <w:bottom w:val="none" w:sz="0" w:space="0" w:color="auto"/>
        <w:right w:val="none" w:sz="0" w:space="0" w:color="auto"/>
      </w:divBdr>
      <w:divsChild>
        <w:div w:id="317804525">
          <w:marLeft w:val="0"/>
          <w:marRight w:val="0"/>
          <w:marTop w:val="0"/>
          <w:marBottom w:val="0"/>
          <w:divBdr>
            <w:top w:val="none" w:sz="0" w:space="0" w:color="auto"/>
            <w:left w:val="none" w:sz="0" w:space="0" w:color="auto"/>
            <w:bottom w:val="none" w:sz="0" w:space="0" w:color="auto"/>
            <w:right w:val="none" w:sz="0" w:space="0" w:color="auto"/>
          </w:divBdr>
          <w:divsChild>
            <w:div w:id="1659992500">
              <w:marLeft w:val="0"/>
              <w:marRight w:val="0"/>
              <w:marTop w:val="0"/>
              <w:marBottom w:val="0"/>
              <w:divBdr>
                <w:top w:val="none" w:sz="0" w:space="0" w:color="auto"/>
                <w:left w:val="none" w:sz="0" w:space="0" w:color="auto"/>
                <w:bottom w:val="none" w:sz="0" w:space="0" w:color="auto"/>
                <w:right w:val="none" w:sz="0" w:space="0" w:color="auto"/>
              </w:divBdr>
            </w:div>
          </w:divsChild>
        </w:div>
        <w:div w:id="1795714739">
          <w:marLeft w:val="0"/>
          <w:marRight w:val="0"/>
          <w:marTop w:val="0"/>
          <w:marBottom w:val="0"/>
          <w:divBdr>
            <w:top w:val="none" w:sz="0" w:space="0" w:color="auto"/>
            <w:left w:val="none" w:sz="0" w:space="0" w:color="auto"/>
            <w:bottom w:val="none" w:sz="0" w:space="0" w:color="auto"/>
            <w:right w:val="none" w:sz="0" w:space="0" w:color="auto"/>
          </w:divBdr>
          <w:divsChild>
            <w:div w:id="13093636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3702149">
      <w:bodyDiv w:val="1"/>
      <w:marLeft w:val="0"/>
      <w:marRight w:val="0"/>
      <w:marTop w:val="0"/>
      <w:marBottom w:val="0"/>
      <w:divBdr>
        <w:top w:val="none" w:sz="0" w:space="0" w:color="auto"/>
        <w:left w:val="none" w:sz="0" w:space="0" w:color="auto"/>
        <w:bottom w:val="none" w:sz="0" w:space="0" w:color="auto"/>
        <w:right w:val="none" w:sz="0" w:space="0" w:color="auto"/>
      </w:divBdr>
    </w:div>
    <w:div w:id="1780953253">
      <w:bodyDiv w:val="1"/>
      <w:marLeft w:val="0"/>
      <w:marRight w:val="0"/>
      <w:marTop w:val="0"/>
      <w:marBottom w:val="0"/>
      <w:divBdr>
        <w:top w:val="none" w:sz="0" w:space="0" w:color="auto"/>
        <w:left w:val="none" w:sz="0" w:space="0" w:color="auto"/>
        <w:bottom w:val="none" w:sz="0" w:space="0" w:color="auto"/>
        <w:right w:val="none" w:sz="0" w:space="0" w:color="auto"/>
      </w:divBdr>
    </w:div>
    <w:div w:id="1824008412">
      <w:bodyDiv w:val="1"/>
      <w:marLeft w:val="0"/>
      <w:marRight w:val="0"/>
      <w:marTop w:val="0"/>
      <w:marBottom w:val="0"/>
      <w:divBdr>
        <w:top w:val="none" w:sz="0" w:space="0" w:color="auto"/>
        <w:left w:val="none" w:sz="0" w:space="0" w:color="auto"/>
        <w:bottom w:val="none" w:sz="0" w:space="0" w:color="auto"/>
        <w:right w:val="none" w:sz="0" w:space="0" w:color="auto"/>
      </w:divBdr>
    </w:div>
    <w:div w:id="1966502142">
      <w:bodyDiv w:val="1"/>
      <w:marLeft w:val="0"/>
      <w:marRight w:val="0"/>
      <w:marTop w:val="0"/>
      <w:marBottom w:val="0"/>
      <w:divBdr>
        <w:top w:val="none" w:sz="0" w:space="0" w:color="auto"/>
        <w:left w:val="none" w:sz="0" w:space="0" w:color="auto"/>
        <w:bottom w:val="none" w:sz="0" w:space="0" w:color="auto"/>
        <w:right w:val="none" w:sz="0" w:space="0" w:color="auto"/>
      </w:divBdr>
    </w:div>
    <w:div w:id="1992636435">
      <w:bodyDiv w:val="1"/>
      <w:marLeft w:val="0"/>
      <w:marRight w:val="0"/>
      <w:marTop w:val="0"/>
      <w:marBottom w:val="0"/>
      <w:divBdr>
        <w:top w:val="none" w:sz="0" w:space="0" w:color="auto"/>
        <w:left w:val="none" w:sz="0" w:space="0" w:color="auto"/>
        <w:bottom w:val="none" w:sz="0" w:space="0" w:color="auto"/>
        <w:right w:val="none" w:sz="0" w:space="0" w:color="auto"/>
      </w:divBdr>
      <w:divsChild>
        <w:div w:id="277687220">
          <w:marLeft w:val="0"/>
          <w:marRight w:val="0"/>
          <w:marTop w:val="0"/>
          <w:marBottom w:val="0"/>
          <w:divBdr>
            <w:top w:val="none" w:sz="0" w:space="0" w:color="auto"/>
            <w:left w:val="none" w:sz="0" w:space="0" w:color="auto"/>
            <w:bottom w:val="none" w:sz="0" w:space="0" w:color="auto"/>
            <w:right w:val="none" w:sz="0" w:space="0" w:color="auto"/>
          </w:divBdr>
          <w:divsChild>
            <w:div w:id="1245145406">
              <w:marLeft w:val="0"/>
              <w:marRight w:val="0"/>
              <w:marTop w:val="0"/>
              <w:marBottom w:val="0"/>
              <w:divBdr>
                <w:top w:val="none" w:sz="0" w:space="0" w:color="auto"/>
                <w:left w:val="none" w:sz="0" w:space="0" w:color="auto"/>
                <w:bottom w:val="none" w:sz="0" w:space="0" w:color="auto"/>
                <w:right w:val="none" w:sz="0" w:space="0" w:color="auto"/>
              </w:divBdr>
              <w:divsChild>
                <w:div w:id="16056462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17386166">
          <w:marLeft w:val="0"/>
          <w:marRight w:val="0"/>
          <w:marTop w:val="0"/>
          <w:marBottom w:val="0"/>
          <w:divBdr>
            <w:top w:val="none" w:sz="0" w:space="0" w:color="auto"/>
            <w:left w:val="none" w:sz="0" w:space="0" w:color="auto"/>
            <w:bottom w:val="none" w:sz="0" w:space="0" w:color="auto"/>
            <w:right w:val="none" w:sz="0" w:space="0" w:color="auto"/>
          </w:divBdr>
          <w:divsChild>
            <w:div w:id="392851736">
              <w:marLeft w:val="0"/>
              <w:marRight w:val="0"/>
              <w:marTop w:val="0"/>
              <w:marBottom w:val="0"/>
              <w:divBdr>
                <w:top w:val="none" w:sz="0" w:space="0" w:color="auto"/>
                <w:left w:val="none" w:sz="0" w:space="0" w:color="auto"/>
                <w:bottom w:val="none" w:sz="0" w:space="0" w:color="auto"/>
                <w:right w:val="none" w:sz="0" w:space="0" w:color="auto"/>
              </w:divBdr>
              <w:divsChild>
                <w:div w:id="2021733677">
                  <w:marLeft w:val="0"/>
                  <w:marRight w:val="0"/>
                  <w:marTop w:val="0"/>
                  <w:marBottom w:val="0"/>
                  <w:divBdr>
                    <w:top w:val="none" w:sz="0" w:space="0" w:color="auto"/>
                    <w:left w:val="none" w:sz="0" w:space="0" w:color="auto"/>
                    <w:bottom w:val="none" w:sz="0" w:space="0" w:color="auto"/>
                    <w:right w:val="none" w:sz="0" w:space="0" w:color="auto"/>
                  </w:divBdr>
                  <w:divsChild>
                    <w:div w:id="1168205908">
                      <w:marLeft w:val="0"/>
                      <w:marRight w:val="0"/>
                      <w:marTop w:val="0"/>
                      <w:marBottom w:val="0"/>
                      <w:divBdr>
                        <w:top w:val="none" w:sz="0" w:space="0" w:color="auto"/>
                        <w:left w:val="none" w:sz="0" w:space="0" w:color="auto"/>
                        <w:bottom w:val="none" w:sz="0" w:space="0" w:color="auto"/>
                        <w:right w:val="none" w:sz="0" w:space="0" w:color="auto"/>
                      </w:divBdr>
                      <w:divsChild>
                        <w:div w:id="895820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00115509">
      <w:bodyDiv w:val="1"/>
      <w:marLeft w:val="0"/>
      <w:marRight w:val="0"/>
      <w:marTop w:val="0"/>
      <w:marBottom w:val="0"/>
      <w:divBdr>
        <w:top w:val="none" w:sz="0" w:space="0" w:color="auto"/>
        <w:left w:val="none" w:sz="0" w:space="0" w:color="auto"/>
        <w:bottom w:val="none" w:sz="0" w:space="0" w:color="auto"/>
        <w:right w:val="none" w:sz="0" w:space="0" w:color="auto"/>
      </w:divBdr>
    </w:div>
    <w:div w:id="2020765556">
      <w:bodyDiv w:val="1"/>
      <w:marLeft w:val="0"/>
      <w:marRight w:val="0"/>
      <w:marTop w:val="0"/>
      <w:marBottom w:val="0"/>
      <w:divBdr>
        <w:top w:val="none" w:sz="0" w:space="0" w:color="auto"/>
        <w:left w:val="none" w:sz="0" w:space="0" w:color="auto"/>
        <w:bottom w:val="none" w:sz="0" w:space="0" w:color="auto"/>
        <w:right w:val="none" w:sz="0" w:space="0" w:color="auto"/>
      </w:divBdr>
      <w:divsChild>
        <w:div w:id="2071153382">
          <w:marLeft w:val="0"/>
          <w:marRight w:val="0"/>
          <w:marTop w:val="0"/>
          <w:marBottom w:val="0"/>
          <w:divBdr>
            <w:top w:val="none" w:sz="0" w:space="0" w:color="auto"/>
            <w:left w:val="none" w:sz="0" w:space="0" w:color="auto"/>
            <w:bottom w:val="none" w:sz="0" w:space="0" w:color="auto"/>
            <w:right w:val="none" w:sz="0" w:space="0" w:color="auto"/>
          </w:divBdr>
          <w:divsChild>
            <w:div w:id="202455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49448182">
      <w:bodyDiv w:val="1"/>
      <w:marLeft w:val="0"/>
      <w:marRight w:val="0"/>
      <w:marTop w:val="0"/>
      <w:marBottom w:val="0"/>
      <w:divBdr>
        <w:top w:val="none" w:sz="0" w:space="0" w:color="auto"/>
        <w:left w:val="none" w:sz="0" w:space="0" w:color="auto"/>
        <w:bottom w:val="none" w:sz="0" w:space="0" w:color="auto"/>
        <w:right w:val="none" w:sz="0" w:space="0" w:color="auto"/>
      </w:divBdr>
      <w:divsChild>
        <w:div w:id="31273762">
          <w:marLeft w:val="0"/>
          <w:marRight w:val="0"/>
          <w:marTop w:val="0"/>
          <w:marBottom w:val="0"/>
          <w:divBdr>
            <w:top w:val="none" w:sz="0" w:space="0" w:color="auto"/>
            <w:left w:val="none" w:sz="0" w:space="0" w:color="auto"/>
            <w:bottom w:val="none" w:sz="0" w:space="0" w:color="auto"/>
            <w:right w:val="none" w:sz="0" w:space="0" w:color="auto"/>
          </w:divBdr>
        </w:div>
        <w:div w:id="52314212">
          <w:marLeft w:val="0"/>
          <w:marRight w:val="0"/>
          <w:marTop w:val="0"/>
          <w:marBottom w:val="0"/>
          <w:divBdr>
            <w:top w:val="none" w:sz="0" w:space="0" w:color="auto"/>
            <w:left w:val="none" w:sz="0" w:space="0" w:color="auto"/>
            <w:bottom w:val="none" w:sz="0" w:space="0" w:color="auto"/>
            <w:right w:val="none" w:sz="0" w:space="0" w:color="auto"/>
          </w:divBdr>
        </w:div>
        <w:div w:id="144442279">
          <w:marLeft w:val="0"/>
          <w:marRight w:val="0"/>
          <w:marTop w:val="0"/>
          <w:marBottom w:val="0"/>
          <w:divBdr>
            <w:top w:val="none" w:sz="0" w:space="0" w:color="auto"/>
            <w:left w:val="none" w:sz="0" w:space="0" w:color="auto"/>
            <w:bottom w:val="none" w:sz="0" w:space="0" w:color="auto"/>
            <w:right w:val="none" w:sz="0" w:space="0" w:color="auto"/>
          </w:divBdr>
        </w:div>
        <w:div w:id="170803710">
          <w:marLeft w:val="0"/>
          <w:marRight w:val="0"/>
          <w:marTop w:val="0"/>
          <w:marBottom w:val="0"/>
          <w:divBdr>
            <w:top w:val="none" w:sz="0" w:space="0" w:color="auto"/>
            <w:left w:val="none" w:sz="0" w:space="0" w:color="auto"/>
            <w:bottom w:val="none" w:sz="0" w:space="0" w:color="auto"/>
            <w:right w:val="none" w:sz="0" w:space="0" w:color="auto"/>
          </w:divBdr>
        </w:div>
        <w:div w:id="221840517">
          <w:marLeft w:val="0"/>
          <w:marRight w:val="0"/>
          <w:marTop w:val="0"/>
          <w:marBottom w:val="0"/>
          <w:divBdr>
            <w:top w:val="none" w:sz="0" w:space="0" w:color="auto"/>
            <w:left w:val="none" w:sz="0" w:space="0" w:color="auto"/>
            <w:bottom w:val="none" w:sz="0" w:space="0" w:color="auto"/>
            <w:right w:val="none" w:sz="0" w:space="0" w:color="auto"/>
          </w:divBdr>
        </w:div>
        <w:div w:id="254411469">
          <w:marLeft w:val="0"/>
          <w:marRight w:val="0"/>
          <w:marTop w:val="0"/>
          <w:marBottom w:val="0"/>
          <w:divBdr>
            <w:top w:val="none" w:sz="0" w:space="0" w:color="auto"/>
            <w:left w:val="none" w:sz="0" w:space="0" w:color="auto"/>
            <w:bottom w:val="none" w:sz="0" w:space="0" w:color="auto"/>
            <w:right w:val="none" w:sz="0" w:space="0" w:color="auto"/>
          </w:divBdr>
        </w:div>
        <w:div w:id="359547542">
          <w:marLeft w:val="0"/>
          <w:marRight w:val="0"/>
          <w:marTop w:val="0"/>
          <w:marBottom w:val="0"/>
          <w:divBdr>
            <w:top w:val="none" w:sz="0" w:space="0" w:color="auto"/>
            <w:left w:val="none" w:sz="0" w:space="0" w:color="auto"/>
            <w:bottom w:val="none" w:sz="0" w:space="0" w:color="auto"/>
            <w:right w:val="none" w:sz="0" w:space="0" w:color="auto"/>
          </w:divBdr>
        </w:div>
        <w:div w:id="415857183">
          <w:marLeft w:val="0"/>
          <w:marRight w:val="0"/>
          <w:marTop w:val="0"/>
          <w:marBottom w:val="0"/>
          <w:divBdr>
            <w:top w:val="none" w:sz="0" w:space="0" w:color="auto"/>
            <w:left w:val="none" w:sz="0" w:space="0" w:color="auto"/>
            <w:bottom w:val="none" w:sz="0" w:space="0" w:color="auto"/>
            <w:right w:val="none" w:sz="0" w:space="0" w:color="auto"/>
          </w:divBdr>
        </w:div>
        <w:div w:id="448470133">
          <w:marLeft w:val="0"/>
          <w:marRight w:val="0"/>
          <w:marTop w:val="0"/>
          <w:marBottom w:val="0"/>
          <w:divBdr>
            <w:top w:val="none" w:sz="0" w:space="0" w:color="auto"/>
            <w:left w:val="none" w:sz="0" w:space="0" w:color="auto"/>
            <w:bottom w:val="none" w:sz="0" w:space="0" w:color="auto"/>
            <w:right w:val="none" w:sz="0" w:space="0" w:color="auto"/>
          </w:divBdr>
        </w:div>
        <w:div w:id="485124362">
          <w:marLeft w:val="0"/>
          <w:marRight w:val="0"/>
          <w:marTop w:val="0"/>
          <w:marBottom w:val="0"/>
          <w:divBdr>
            <w:top w:val="none" w:sz="0" w:space="0" w:color="auto"/>
            <w:left w:val="none" w:sz="0" w:space="0" w:color="auto"/>
            <w:bottom w:val="none" w:sz="0" w:space="0" w:color="auto"/>
            <w:right w:val="none" w:sz="0" w:space="0" w:color="auto"/>
          </w:divBdr>
        </w:div>
        <w:div w:id="487408159">
          <w:marLeft w:val="0"/>
          <w:marRight w:val="0"/>
          <w:marTop w:val="0"/>
          <w:marBottom w:val="0"/>
          <w:divBdr>
            <w:top w:val="none" w:sz="0" w:space="0" w:color="auto"/>
            <w:left w:val="none" w:sz="0" w:space="0" w:color="auto"/>
            <w:bottom w:val="none" w:sz="0" w:space="0" w:color="auto"/>
            <w:right w:val="none" w:sz="0" w:space="0" w:color="auto"/>
          </w:divBdr>
        </w:div>
        <w:div w:id="541404725">
          <w:marLeft w:val="0"/>
          <w:marRight w:val="0"/>
          <w:marTop w:val="0"/>
          <w:marBottom w:val="0"/>
          <w:divBdr>
            <w:top w:val="none" w:sz="0" w:space="0" w:color="auto"/>
            <w:left w:val="none" w:sz="0" w:space="0" w:color="auto"/>
            <w:bottom w:val="none" w:sz="0" w:space="0" w:color="auto"/>
            <w:right w:val="none" w:sz="0" w:space="0" w:color="auto"/>
          </w:divBdr>
        </w:div>
        <w:div w:id="597373608">
          <w:marLeft w:val="0"/>
          <w:marRight w:val="0"/>
          <w:marTop w:val="0"/>
          <w:marBottom w:val="0"/>
          <w:divBdr>
            <w:top w:val="none" w:sz="0" w:space="0" w:color="auto"/>
            <w:left w:val="none" w:sz="0" w:space="0" w:color="auto"/>
            <w:bottom w:val="none" w:sz="0" w:space="0" w:color="auto"/>
            <w:right w:val="none" w:sz="0" w:space="0" w:color="auto"/>
          </w:divBdr>
        </w:div>
        <w:div w:id="647830810">
          <w:marLeft w:val="0"/>
          <w:marRight w:val="0"/>
          <w:marTop w:val="0"/>
          <w:marBottom w:val="0"/>
          <w:divBdr>
            <w:top w:val="none" w:sz="0" w:space="0" w:color="auto"/>
            <w:left w:val="none" w:sz="0" w:space="0" w:color="auto"/>
            <w:bottom w:val="none" w:sz="0" w:space="0" w:color="auto"/>
            <w:right w:val="none" w:sz="0" w:space="0" w:color="auto"/>
          </w:divBdr>
        </w:div>
        <w:div w:id="772939501">
          <w:marLeft w:val="0"/>
          <w:marRight w:val="0"/>
          <w:marTop w:val="0"/>
          <w:marBottom w:val="0"/>
          <w:divBdr>
            <w:top w:val="none" w:sz="0" w:space="0" w:color="auto"/>
            <w:left w:val="none" w:sz="0" w:space="0" w:color="auto"/>
            <w:bottom w:val="none" w:sz="0" w:space="0" w:color="auto"/>
            <w:right w:val="none" w:sz="0" w:space="0" w:color="auto"/>
          </w:divBdr>
        </w:div>
        <w:div w:id="804349648">
          <w:marLeft w:val="0"/>
          <w:marRight w:val="0"/>
          <w:marTop w:val="0"/>
          <w:marBottom w:val="0"/>
          <w:divBdr>
            <w:top w:val="none" w:sz="0" w:space="0" w:color="auto"/>
            <w:left w:val="none" w:sz="0" w:space="0" w:color="auto"/>
            <w:bottom w:val="none" w:sz="0" w:space="0" w:color="auto"/>
            <w:right w:val="none" w:sz="0" w:space="0" w:color="auto"/>
          </w:divBdr>
        </w:div>
        <w:div w:id="806236978">
          <w:marLeft w:val="0"/>
          <w:marRight w:val="0"/>
          <w:marTop w:val="0"/>
          <w:marBottom w:val="0"/>
          <w:divBdr>
            <w:top w:val="none" w:sz="0" w:space="0" w:color="auto"/>
            <w:left w:val="none" w:sz="0" w:space="0" w:color="auto"/>
            <w:bottom w:val="none" w:sz="0" w:space="0" w:color="auto"/>
            <w:right w:val="none" w:sz="0" w:space="0" w:color="auto"/>
          </w:divBdr>
        </w:div>
        <w:div w:id="852185100">
          <w:marLeft w:val="0"/>
          <w:marRight w:val="0"/>
          <w:marTop w:val="0"/>
          <w:marBottom w:val="0"/>
          <w:divBdr>
            <w:top w:val="none" w:sz="0" w:space="0" w:color="auto"/>
            <w:left w:val="none" w:sz="0" w:space="0" w:color="auto"/>
            <w:bottom w:val="none" w:sz="0" w:space="0" w:color="auto"/>
            <w:right w:val="none" w:sz="0" w:space="0" w:color="auto"/>
          </w:divBdr>
        </w:div>
        <w:div w:id="854927257">
          <w:marLeft w:val="0"/>
          <w:marRight w:val="0"/>
          <w:marTop w:val="0"/>
          <w:marBottom w:val="0"/>
          <w:divBdr>
            <w:top w:val="none" w:sz="0" w:space="0" w:color="auto"/>
            <w:left w:val="none" w:sz="0" w:space="0" w:color="auto"/>
            <w:bottom w:val="none" w:sz="0" w:space="0" w:color="auto"/>
            <w:right w:val="none" w:sz="0" w:space="0" w:color="auto"/>
          </w:divBdr>
        </w:div>
        <w:div w:id="867840409">
          <w:marLeft w:val="0"/>
          <w:marRight w:val="0"/>
          <w:marTop w:val="0"/>
          <w:marBottom w:val="0"/>
          <w:divBdr>
            <w:top w:val="none" w:sz="0" w:space="0" w:color="auto"/>
            <w:left w:val="none" w:sz="0" w:space="0" w:color="auto"/>
            <w:bottom w:val="none" w:sz="0" w:space="0" w:color="auto"/>
            <w:right w:val="none" w:sz="0" w:space="0" w:color="auto"/>
          </w:divBdr>
        </w:div>
        <w:div w:id="890385565">
          <w:marLeft w:val="0"/>
          <w:marRight w:val="0"/>
          <w:marTop w:val="0"/>
          <w:marBottom w:val="0"/>
          <w:divBdr>
            <w:top w:val="none" w:sz="0" w:space="0" w:color="auto"/>
            <w:left w:val="none" w:sz="0" w:space="0" w:color="auto"/>
            <w:bottom w:val="none" w:sz="0" w:space="0" w:color="auto"/>
            <w:right w:val="none" w:sz="0" w:space="0" w:color="auto"/>
          </w:divBdr>
        </w:div>
        <w:div w:id="942612286">
          <w:marLeft w:val="0"/>
          <w:marRight w:val="0"/>
          <w:marTop w:val="0"/>
          <w:marBottom w:val="0"/>
          <w:divBdr>
            <w:top w:val="none" w:sz="0" w:space="0" w:color="auto"/>
            <w:left w:val="none" w:sz="0" w:space="0" w:color="auto"/>
            <w:bottom w:val="none" w:sz="0" w:space="0" w:color="auto"/>
            <w:right w:val="none" w:sz="0" w:space="0" w:color="auto"/>
          </w:divBdr>
        </w:div>
        <w:div w:id="998340681">
          <w:marLeft w:val="0"/>
          <w:marRight w:val="0"/>
          <w:marTop w:val="0"/>
          <w:marBottom w:val="0"/>
          <w:divBdr>
            <w:top w:val="none" w:sz="0" w:space="0" w:color="auto"/>
            <w:left w:val="none" w:sz="0" w:space="0" w:color="auto"/>
            <w:bottom w:val="none" w:sz="0" w:space="0" w:color="auto"/>
            <w:right w:val="none" w:sz="0" w:space="0" w:color="auto"/>
          </w:divBdr>
        </w:div>
        <w:div w:id="1061245668">
          <w:marLeft w:val="0"/>
          <w:marRight w:val="0"/>
          <w:marTop w:val="0"/>
          <w:marBottom w:val="0"/>
          <w:divBdr>
            <w:top w:val="none" w:sz="0" w:space="0" w:color="auto"/>
            <w:left w:val="none" w:sz="0" w:space="0" w:color="auto"/>
            <w:bottom w:val="none" w:sz="0" w:space="0" w:color="auto"/>
            <w:right w:val="none" w:sz="0" w:space="0" w:color="auto"/>
          </w:divBdr>
        </w:div>
        <w:div w:id="1127969991">
          <w:marLeft w:val="0"/>
          <w:marRight w:val="0"/>
          <w:marTop w:val="0"/>
          <w:marBottom w:val="0"/>
          <w:divBdr>
            <w:top w:val="none" w:sz="0" w:space="0" w:color="auto"/>
            <w:left w:val="none" w:sz="0" w:space="0" w:color="auto"/>
            <w:bottom w:val="none" w:sz="0" w:space="0" w:color="auto"/>
            <w:right w:val="none" w:sz="0" w:space="0" w:color="auto"/>
          </w:divBdr>
        </w:div>
        <w:div w:id="1194728488">
          <w:marLeft w:val="0"/>
          <w:marRight w:val="0"/>
          <w:marTop w:val="0"/>
          <w:marBottom w:val="0"/>
          <w:divBdr>
            <w:top w:val="none" w:sz="0" w:space="0" w:color="auto"/>
            <w:left w:val="none" w:sz="0" w:space="0" w:color="auto"/>
            <w:bottom w:val="none" w:sz="0" w:space="0" w:color="auto"/>
            <w:right w:val="none" w:sz="0" w:space="0" w:color="auto"/>
          </w:divBdr>
        </w:div>
        <w:div w:id="1272132063">
          <w:marLeft w:val="0"/>
          <w:marRight w:val="0"/>
          <w:marTop w:val="0"/>
          <w:marBottom w:val="0"/>
          <w:divBdr>
            <w:top w:val="none" w:sz="0" w:space="0" w:color="auto"/>
            <w:left w:val="none" w:sz="0" w:space="0" w:color="auto"/>
            <w:bottom w:val="none" w:sz="0" w:space="0" w:color="auto"/>
            <w:right w:val="none" w:sz="0" w:space="0" w:color="auto"/>
          </w:divBdr>
        </w:div>
        <w:div w:id="1288778393">
          <w:marLeft w:val="0"/>
          <w:marRight w:val="0"/>
          <w:marTop w:val="0"/>
          <w:marBottom w:val="0"/>
          <w:divBdr>
            <w:top w:val="none" w:sz="0" w:space="0" w:color="auto"/>
            <w:left w:val="none" w:sz="0" w:space="0" w:color="auto"/>
            <w:bottom w:val="none" w:sz="0" w:space="0" w:color="auto"/>
            <w:right w:val="none" w:sz="0" w:space="0" w:color="auto"/>
          </w:divBdr>
        </w:div>
        <w:div w:id="1338654011">
          <w:marLeft w:val="0"/>
          <w:marRight w:val="0"/>
          <w:marTop w:val="0"/>
          <w:marBottom w:val="0"/>
          <w:divBdr>
            <w:top w:val="none" w:sz="0" w:space="0" w:color="auto"/>
            <w:left w:val="none" w:sz="0" w:space="0" w:color="auto"/>
            <w:bottom w:val="none" w:sz="0" w:space="0" w:color="auto"/>
            <w:right w:val="none" w:sz="0" w:space="0" w:color="auto"/>
          </w:divBdr>
        </w:div>
        <w:div w:id="1547523761">
          <w:marLeft w:val="0"/>
          <w:marRight w:val="0"/>
          <w:marTop w:val="0"/>
          <w:marBottom w:val="0"/>
          <w:divBdr>
            <w:top w:val="none" w:sz="0" w:space="0" w:color="auto"/>
            <w:left w:val="none" w:sz="0" w:space="0" w:color="auto"/>
            <w:bottom w:val="none" w:sz="0" w:space="0" w:color="auto"/>
            <w:right w:val="none" w:sz="0" w:space="0" w:color="auto"/>
          </w:divBdr>
        </w:div>
        <w:div w:id="1560551153">
          <w:marLeft w:val="0"/>
          <w:marRight w:val="0"/>
          <w:marTop w:val="0"/>
          <w:marBottom w:val="0"/>
          <w:divBdr>
            <w:top w:val="none" w:sz="0" w:space="0" w:color="auto"/>
            <w:left w:val="none" w:sz="0" w:space="0" w:color="auto"/>
            <w:bottom w:val="none" w:sz="0" w:space="0" w:color="auto"/>
            <w:right w:val="none" w:sz="0" w:space="0" w:color="auto"/>
          </w:divBdr>
        </w:div>
        <w:div w:id="1657108906">
          <w:marLeft w:val="0"/>
          <w:marRight w:val="0"/>
          <w:marTop w:val="0"/>
          <w:marBottom w:val="0"/>
          <w:divBdr>
            <w:top w:val="none" w:sz="0" w:space="0" w:color="auto"/>
            <w:left w:val="none" w:sz="0" w:space="0" w:color="auto"/>
            <w:bottom w:val="none" w:sz="0" w:space="0" w:color="auto"/>
            <w:right w:val="none" w:sz="0" w:space="0" w:color="auto"/>
          </w:divBdr>
        </w:div>
        <w:div w:id="1745372688">
          <w:marLeft w:val="0"/>
          <w:marRight w:val="0"/>
          <w:marTop w:val="0"/>
          <w:marBottom w:val="0"/>
          <w:divBdr>
            <w:top w:val="none" w:sz="0" w:space="0" w:color="auto"/>
            <w:left w:val="none" w:sz="0" w:space="0" w:color="auto"/>
            <w:bottom w:val="none" w:sz="0" w:space="0" w:color="auto"/>
            <w:right w:val="none" w:sz="0" w:space="0" w:color="auto"/>
          </w:divBdr>
        </w:div>
        <w:div w:id="1761366837">
          <w:marLeft w:val="0"/>
          <w:marRight w:val="0"/>
          <w:marTop w:val="0"/>
          <w:marBottom w:val="0"/>
          <w:divBdr>
            <w:top w:val="none" w:sz="0" w:space="0" w:color="auto"/>
            <w:left w:val="none" w:sz="0" w:space="0" w:color="auto"/>
            <w:bottom w:val="none" w:sz="0" w:space="0" w:color="auto"/>
            <w:right w:val="none" w:sz="0" w:space="0" w:color="auto"/>
          </w:divBdr>
        </w:div>
        <w:div w:id="1788624401">
          <w:marLeft w:val="0"/>
          <w:marRight w:val="0"/>
          <w:marTop w:val="0"/>
          <w:marBottom w:val="0"/>
          <w:divBdr>
            <w:top w:val="none" w:sz="0" w:space="0" w:color="auto"/>
            <w:left w:val="none" w:sz="0" w:space="0" w:color="auto"/>
            <w:bottom w:val="none" w:sz="0" w:space="0" w:color="auto"/>
            <w:right w:val="none" w:sz="0" w:space="0" w:color="auto"/>
          </w:divBdr>
        </w:div>
        <w:div w:id="1791044576">
          <w:marLeft w:val="0"/>
          <w:marRight w:val="0"/>
          <w:marTop w:val="0"/>
          <w:marBottom w:val="0"/>
          <w:divBdr>
            <w:top w:val="none" w:sz="0" w:space="0" w:color="auto"/>
            <w:left w:val="none" w:sz="0" w:space="0" w:color="auto"/>
            <w:bottom w:val="none" w:sz="0" w:space="0" w:color="auto"/>
            <w:right w:val="none" w:sz="0" w:space="0" w:color="auto"/>
          </w:divBdr>
        </w:div>
      </w:divsChild>
    </w:div>
    <w:div w:id="2109233220">
      <w:bodyDiv w:val="1"/>
      <w:marLeft w:val="0"/>
      <w:marRight w:val="0"/>
      <w:marTop w:val="0"/>
      <w:marBottom w:val="0"/>
      <w:divBdr>
        <w:top w:val="none" w:sz="0" w:space="0" w:color="auto"/>
        <w:left w:val="none" w:sz="0" w:space="0" w:color="auto"/>
        <w:bottom w:val="none" w:sz="0" w:space="0" w:color="auto"/>
        <w:right w:val="none" w:sz="0" w:space="0" w:color="auto"/>
      </w:divBdr>
    </w:div>
    <w:div w:id="21195259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4.emf"/><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yperlink" Target="https://humanrights.gov.au/our-work/publications"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3.png"/><Relationship Id="rId25" Type="http://schemas.openxmlformats.org/officeDocument/2006/relationships/image" Target="media/image6.png"/><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yperlink" Target="https://creativecommons.org/licenses/by/3.0/au/" TargetMode="External"/><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humanrights@unsw.edu.au" TargetMode="Externa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mailto:communications@humanrights.gov.au" TargetMode="External"/><Relationship Id="rId28"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image" Target="media/image5.emf"/><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yperlink" Target="https://www.humanrights.unsw.edu.au/research" TargetMode="External"/><Relationship Id="rId27" Type="http://schemas.openxmlformats.org/officeDocument/2006/relationships/header" Target="header4.xml"/><Relationship Id="rId30" Type="http://schemas.openxmlformats.org/officeDocument/2006/relationships/header" Target="header5.xml"/><Relationship Id="rId8" Type="http://schemas.openxmlformats.org/officeDocument/2006/relationships/numbering" Target="numbering.xml"/></Relationships>
</file>

<file path=word/_rels/endnotes.xml.rels><?xml version="1.0" encoding="UTF-8" standalone="yes"?>
<Relationships xmlns="http://schemas.openxmlformats.org/package/2006/relationships"><Relationship Id="rId117" Type="http://schemas.openxmlformats.org/officeDocument/2006/relationships/hyperlink" Target="https://static1.squarespace.com/static/547df270e4b0ba184dfc490e/t/58cad912e58c6274180b58b6/1489688854754/Metrics-Report-final-1.pdf" TargetMode="External"/><Relationship Id="rId21" Type="http://schemas.openxmlformats.org/officeDocument/2006/relationships/hyperlink" Target="https://www.allens.com.au/insights-news/insights/2020/06/new-eu-mandatory-human-rights-and-environmental-due-diligence-regime/" TargetMode="External"/><Relationship Id="rId42" Type="http://schemas.openxmlformats.org/officeDocument/2006/relationships/hyperlink" Target="https://www.ipcc.ch/report/ar5/wg2/" TargetMode="External"/><Relationship Id="rId63" Type="http://schemas.openxmlformats.org/officeDocument/2006/relationships/hyperlink" Target="https://www.ihrb.org/uploads/reports/Just_Transitions_For_All_-_Business%2C_Human_Rights%2C_and_Climate_Action_-_IHRB_Nov2020.pdf" TargetMode="External"/><Relationship Id="rId84" Type="http://schemas.openxmlformats.org/officeDocument/2006/relationships/hyperlink" Target="https://www.pm.gov.au/media/address-national-press-club-barton-act" TargetMode="External"/><Relationship Id="rId138" Type="http://schemas.openxmlformats.org/officeDocument/2006/relationships/hyperlink" Target="https://www.lexology.com/library/detail.aspx?g=3db898b8-84d5-48d5-b38f-74e141000ea1" TargetMode="External"/><Relationship Id="rId159" Type="http://schemas.openxmlformats.org/officeDocument/2006/relationships/hyperlink" Target="https://www.bailii.org/uk/cases/UKSC/2019/20.html" TargetMode="External"/><Relationship Id="rId107" Type="http://schemas.openxmlformats.org/officeDocument/2006/relationships/hyperlink" Target="https://www.ohchr.org/Documents/Issues/Business/UNGPs10/Stocktaking-investor-implementation.pdf" TargetMode="External"/><Relationship Id="rId11" Type="http://schemas.openxmlformats.org/officeDocument/2006/relationships/hyperlink" Target="https://sustainabledevelopment.un.org/post2015/transformingourworld/publication" TargetMode="External"/><Relationship Id="rId32" Type="http://schemas.openxmlformats.org/officeDocument/2006/relationships/hyperlink" Target="https://www.reconciliation.org.au/statement-on-rio-tinto/" TargetMode="External"/><Relationship Id="rId53" Type="http://schemas.openxmlformats.org/officeDocument/2006/relationships/hyperlink" Target="https://unglobalcompact.org.au/wp-content/uploads/2020/02/GCNA-Climate-HR-blog_v6.pdf" TargetMode="External"/><Relationship Id="rId74" Type="http://schemas.openxmlformats.org/officeDocument/2006/relationships/hyperlink" Target="https://indd.adobe.com/view/48004aaa-3a72-4f30-a3d7-df4bce093473" TargetMode="External"/><Relationship Id="rId128" Type="http://schemas.openxmlformats.org/officeDocument/2006/relationships/hyperlink" Target="https://www.forbes.com/sites/bhaktimirchandani/2021/06/28/what-you-need-to-know-about-the-2021-proxy-season/?sh=9739b1e7f5e1" TargetMode="External"/><Relationship Id="rId149" Type="http://schemas.openxmlformats.org/officeDocument/2006/relationships/hyperlink" Target="https://www.business-humanrights.org/en/from-us/human-rights-defenders-database/" TargetMode="External"/><Relationship Id="rId5" Type="http://schemas.openxmlformats.org/officeDocument/2006/relationships/hyperlink" Target="https://www.ilo.org/global/topics/geip/WCMS_614394/lang--en/index.htm" TargetMode="External"/><Relationship Id="rId95" Type="http://schemas.openxmlformats.org/officeDocument/2006/relationships/hyperlink" Target="https://www.theguardian.com/australia-news/2021/aug/22/german-ambassador-joins-calls-for-morrison-government-to-take-more-ambitious-climate-action" TargetMode="External"/><Relationship Id="rId160" Type="http://schemas.openxmlformats.org/officeDocument/2006/relationships/hyperlink" Target="https://uitspraken.rechtspraak.nl/inziendocument?id=ECLI:NL:GHDHA:2021:132" TargetMode="External"/><Relationship Id="rId22" Type="http://schemas.openxmlformats.org/officeDocument/2006/relationships/hyperlink" Target="https://declaration.humanrights.gov.au/know-it" TargetMode="External"/><Relationship Id="rId43" Type="http://schemas.openxmlformats.org/officeDocument/2006/relationships/hyperlink" Target="https://media.ifrc.org/ifrc/wp-content/uploads/2020/09/Extreme-weather-events-and-COVID-19-V4.pdf" TargetMode="External"/><Relationship Id="rId64" Type="http://schemas.openxmlformats.org/officeDocument/2006/relationships/hyperlink" Target="https://www.ilo.org/wcmsp5/groups/public/---ed_emp/---emp_ent/documents/publication/wcms_432859.pdf" TargetMode="External"/><Relationship Id="rId118" Type="http://schemas.openxmlformats.org/officeDocument/2006/relationships/hyperlink" Target="https://www.whitecase.com/sites/default/files/2021-06/amplifying-s-esg-investor-myth-buster-final.pdf" TargetMode="External"/><Relationship Id="rId139" Type="http://schemas.openxmlformats.org/officeDocument/2006/relationships/hyperlink" Target="https://www.cliffordchance.com/insights/resources/blogs/business-and-human-rights-insights/the-eu-taxonomy-regulation-a-market-standard-of-human-rights-due-diligence.html" TargetMode="External"/><Relationship Id="rId85" Type="http://schemas.openxmlformats.org/officeDocument/2006/relationships/hyperlink" Target="https://www.bbc.com/news/world-australia-56854558" TargetMode="External"/><Relationship Id="rId150" Type="http://schemas.openxmlformats.org/officeDocument/2006/relationships/hyperlink" Target="https://www.dfat.gov.au/sites/default/files/stocktake-on-business-and-human-rights-in-australia.pdf" TargetMode="External"/><Relationship Id="rId12" Type="http://schemas.openxmlformats.org/officeDocument/2006/relationships/hyperlink" Target="https://www.humanrights.dk/publications/responsible-business-conduct-cornerstone-2030-agenda-look-implications" TargetMode="External"/><Relationship Id="rId17" Type="http://schemas.openxmlformats.org/officeDocument/2006/relationships/hyperlink" Target="https://www.aph.gov.au/Parliamentary_Business/Committees/Joint/Foreign_Affairs_Defence_and_Trade/MagnitskyAct/Report" TargetMode="External"/><Relationship Id="rId33" Type="http://schemas.openxmlformats.org/officeDocument/2006/relationships/hyperlink" Target="https://responsibleinvestment.org/long-work-ahead-building-knowledge-and-capacity-of-investors-on-first-nations-peoples-rights/" TargetMode="External"/><Relationship Id="rId38" Type="http://schemas.openxmlformats.org/officeDocument/2006/relationships/hyperlink" Target="https://www.ipcc.ch/report/ar6/wg1/downloads/report/IPCC_AR6_WGI_SPM.pdf" TargetMode="External"/><Relationship Id="rId59" Type="http://schemas.openxmlformats.org/officeDocument/2006/relationships/hyperlink" Target="https://www.ipcc.ch/report/ar6/wg1/downloads/report/IPCC_AR6_WGI_SPM.pdf" TargetMode="External"/><Relationship Id="rId103" Type="http://schemas.openxmlformats.org/officeDocument/2006/relationships/hyperlink" Target="https://www.australianclimateroundtable.org.au/wp-content/uploads/2020/08/ACR_statement_on_climate_impacts-August_2020.pdf" TargetMode="External"/><Relationship Id="rId108" Type="http://schemas.openxmlformats.org/officeDocument/2006/relationships/hyperlink" Target="https://www.unpri.org/human-rights-and-labour-standards/why-and-how-investors-should-act-on-human-rights/6636.article" TargetMode="External"/><Relationship Id="rId124" Type="http://schemas.openxmlformats.org/officeDocument/2006/relationships/hyperlink" Target="https://investorsforhumanrights.org/news/investor-case-for-mhrdd" TargetMode="External"/><Relationship Id="rId129" Type="http://schemas.openxmlformats.org/officeDocument/2006/relationships/hyperlink" Target="https://www.smh.com.au/business/companies/investors-to-turn-up-heat-on-australia-s-biggest-emitters-20210322-p57cwk.html" TargetMode="External"/><Relationship Id="rId54" Type="http://schemas.openxmlformats.org/officeDocument/2006/relationships/hyperlink" Target="https://www.sciencedirect.com/science/article/pii/S2214629621001894" TargetMode="External"/><Relationship Id="rId70" Type="http://schemas.openxmlformats.org/officeDocument/2006/relationships/hyperlink" Target="https://ssrn.com/abstract=2974768" TargetMode="External"/><Relationship Id="rId75" Type="http://schemas.openxmlformats.org/officeDocument/2006/relationships/hyperlink" Target="https://www.lse.ac.uk/granthaminstitute/wp-content/uploads/2020/07/Global-trends-in-climate-change-litigation_2020-snapshot.pdf" TargetMode="External"/><Relationship Id="rId91" Type="http://schemas.openxmlformats.org/officeDocument/2006/relationships/hyperlink" Target="https://reneweconomy.com.au/australia-ranked-dead-last-in-world-for-climate-action-in-latest-un-report/" TargetMode="External"/><Relationship Id="rId96" Type="http://schemas.openxmlformats.org/officeDocument/2006/relationships/hyperlink" Target="https://www.abc.net.au/news/2021-08-20/climate-change-ipcc-australia-uk-conference-glasgow/100392252" TargetMode="External"/><Relationship Id="rId140" Type="http://schemas.openxmlformats.org/officeDocument/2006/relationships/hyperlink" Target="https://eur-lex.europa.eu/legal-content/EN/TXT/?uri=celex:32020R0852" TargetMode="External"/><Relationship Id="rId145" Type="http://schemas.openxmlformats.org/officeDocument/2006/relationships/hyperlink" Target="https://undocs.org/A/72/162" TargetMode="External"/><Relationship Id="rId161" Type="http://schemas.openxmlformats.org/officeDocument/2006/relationships/hyperlink" Target="http://corporatejustice.org/wp-content/uploads/2021/04/french-corporate-duty-of-vigilance-law-faq-1.pdf" TargetMode="External"/><Relationship Id="rId166" Type="http://schemas.openxmlformats.org/officeDocument/2006/relationships/hyperlink" Target="https://www.edelman.com.au/sites/g/files/aatuss381/files/2021-02/2021%20Edelman%20Trust%20Barometer%20-%20Australia%20Country%20Report%20FINAL_0.pdf" TargetMode="External"/><Relationship Id="rId1" Type="http://schemas.openxmlformats.org/officeDocument/2006/relationships/hyperlink" Target="https://www.ag.gov.au/sites/default/files/2020-12/annex-2-upr-2021.pdf" TargetMode="External"/><Relationship Id="rId6" Type="http://schemas.openxmlformats.org/officeDocument/2006/relationships/hyperlink" Target="https://undocs.org/A/HRC/47/39" TargetMode="External"/><Relationship Id="rId23" Type="http://schemas.openxmlformats.org/officeDocument/2006/relationships/hyperlink" Target="https://www.ft.com/content/6db79b46-8e46-4e89-8688-97064effbc61" TargetMode="External"/><Relationship Id="rId28" Type="http://schemas.openxmlformats.org/officeDocument/2006/relationships/hyperlink" Target="https://humanrights.gov.au/our-work/aboriginal-and-torres-strait-islander-social-justice/publications/social-justice-and-2" TargetMode="External"/><Relationship Id="rId49" Type="http://schemas.openxmlformats.org/officeDocument/2006/relationships/hyperlink" Target="https://unglobalcompact.org.au/wp-content/uploads/2020/07/Climate-Change-and-Health-Report.pdf" TargetMode="External"/><Relationship Id="rId114" Type="http://schemas.openxmlformats.org/officeDocument/2006/relationships/hyperlink" Target="https://www.unepfi.org/wordpress/wp-content/uploads/2019/10/Fiduciary-duty-21st-century-final-report.pdf" TargetMode="External"/><Relationship Id="rId119" Type="http://schemas.openxmlformats.org/officeDocument/2006/relationships/hyperlink" Target="https://www.hks.harvard.edu/sites/default/files/centers/mrcbg/working.papers/CRI69_FINAL.pdf" TargetMode="External"/><Relationship Id="rId44" Type="http://schemas.openxmlformats.org/officeDocument/2006/relationships/hyperlink" Target="https://www.unicef.org/media/105376/file/UNICEF-climate-crisis-child-rights-crisis.pdf" TargetMode="External"/><Relationship Id="rId60" Type="http://schemas.openxmlformats.org/officeDocument/2006/relationships/hyperlink" Target="https://climateaction.unfccc.int/views/cooperative-initiative-details.html?id=94" TargetMode="External"/><Relationship Id="rId65" Type="http://schemas.openxmlformats.org/officeDocument/2006/relationships/hyperlink" Target="https://unfccc.int/resource/docs/2015/cop21/eng/10a01.pdf" TargetMode="External"/><Relationship Id="rId81" Type="http://schemas.openxmlformats.org/officeDocument/2006/relationships/hyperlink" Target="https://workandclimatechangereport.org/" TargetMode="External"/><Relationship Id="rId86" Type="http://schemas.openxmlformats.org/officeDocument/2006/relationships/hyperlink" Target="https://www.abc.net.au/news/2021-08-10/ipcc-scott-morrison-climate-change-net-zero-2050/100364476" TargetMode="External"/><Relationship Id="rId130" Type="http://schemas.openxmlformats.org/officeDocument/2006/relationships/hyperlink" Target="https://www.climateaction100.org/" TargetMode="External"/><Relationship Id="rId135" Type="http://schemas.openxmlformats.org/officeDocument/2006/relationships/hyperlink" Target="https://www.bsr.org/en/our-insights/blog-view/double-and-dynamic-how-to-enhance-the-value-of-your-materiality-assessment" TargetMode="External"/><Relationship Id="rId151" Type="http://schemas.openxmlformats.org/officeDocument/2006/relationships/hyperlink" Target="https://www.ag.gov.au/rights-and-protections/human-rights-and-anti-discrimination/human-rights-scrutiny/public-sector-guidance-sheets/right-effective-remedy" TargetMode="External"/><Relationship Id="rId156" Type="http://schemas.openxmlformats.org/officeDocument/2006/relationships/hyperlink" Target="https://www.alrc.gov.au/wp-content/uploads/2020/05/ALRC-CCR-Final-Report-websml.pdf" TargetMode="External"/><Relationship Id="rId13" Type="http://schemas.openxmlformats.org/officeDocument/2006/relationships/hyperlink" Target="https://www.unglobalcompact.org/what-is-gc/mission/principles" TargetMode="External"/><Relationship Id="rId18" Type="http://schemas.openxmlformats.org/officeDocument/2006/relationships/hyperlink" Target="https://www.aph.gov.au/Parliamentary_Business/Bills_LEGislation/Bills_Search_Results/Result?bId=s128" TargetMode="External"/><Relationship Id="rId39" Type="http://schemas.openxmlformats.org/officeDocument/2006/relationships/hyperlink" Target="https://humanrights.gov.au/our-work/commission-general/publications/human-rights-climate-change-2008" TargetMode="External"/><Relationship Id="rId109" Type="http://schemas.openxmlformats.org/officeDocument/2006/relationships/hyperlink" Target="https://mneguidelines.oecd.org/RBC-for-Institutional-Investors.pdf" TargetMode="External"/><Relationship Id="rId34" Type="http://schemas.openxmlformats.org/officeDocument/2006/relationships/hyperlink" Target="https://www.smh.com.au/business/companies/bhp-first-nations-leaders-strike-eleventh-hour-heritage-deal-before-agm-20201013-p564oh.html" TargetMode="External"/><Relationship Id="rId50" Type="http://schemas.openxmlformats.org/officeDocument/2006/relationships/hyperlink" Target="https://humanrights.gov.au/our-work/commission-general/publications/human-rights-climate-change-2008" TargetMode="External"/><Relationship Id="rId55" Type="http://schemas.openxmlformats.org/officeDocument/2006/relationships/hyperlink" Target="https://www.ipcc.ch/site/assets/uploads/sites/2/2019/06/SR15_Headline-statements.pdf" TargetMode="External"/><Relationship Id="rId76" Type="http://schemas.openxmlformats.org/officeDocument/2006/relationships/hyperlink" Target="https://www.lse.ac.uk/granthaminstitute/wp-content/uploads/2021/07/Global-trends-in-climate-change-litigation_2021-snapshot.pdf" TargetMode="External"/><Relationship Id="rId97" Type="http://schemas.openxmlformats.org/officeDocument/2006/relationships/hyperlink" Target="https://www.theaustralian.com.au/nation/scott-morrison-faces-calls-to-boost-2030-emissions-reduction-target-as-ipcc-makes-climate-predictions/news-story/659ac687190470e1e96a756ff8d34f20" TargetMode="External"/><Relationship Id="rId104" Type="http://schemas.openxmlformats.org/officeDocument/2006/relationships/hyperlink" Target="https://aicd.companydirectors.com.au/-/media/cd2/resources/advocacy/research/2021/pdf/climate-risk-governance-guide-a4-30pp-web.ashx" TargetMode="External"/><Relationship Id="rId120" Type="http://schemas.openxmlformats.org/officeDocument/2006/relationships/hyperlink" Target="https://static1.squarespace.com/static/547df270e4b0ba184dfc490e/t/58cad912e58c6274180b58b6/1489688854754/Metrics-Report-final-1.pdf" TargetMode="External"/><Relationship Id="rId125" Type="http://schemas.openxmlformats.org/officeDocument/2006/relationships/hyperlink" Target="http://iast.fastinitiative.org/?page_id=291" TargetMode="External"/><Relationship Id="rId141" Type="http://schemas.openxmlformats.org/officeDocument/2006/relationships/hyperlink" Target="https://www.globalreporting.org/standards/media/2605/universal-exposure-draft.pdf" TargetMode="External"/><Relationship Id="rId146" Type="http://schemas.openxmlformats.org/officeDocument/2006/relationships/hyperlink" Target="https://www.ohchr.org/EN/Issues/Business/Pages/OHCHRaccountabilityandremedyproject.aspx" TargetMode="External"/><Relationship Id="rId7" Type="http://schemas.openxmlformats.org/officeDocument/2006/relationships/hyperlink" Target="https://globalnaps.org/country/" TargetMode="External"/><Relationship Id="rId71" Type="http://schemas.openxmlformats.org/officeDocument/2006/relationships/hyperlink" Target="https://undocs.org/en/A/74/161" TargetMode="External"/><Relationship Id="rId92" Type="http://schemas.openxmlformats.org/officeDocument/2006/relationships/hyperlink" Target="https://newclimate.org/wp-content/uploads/2019/12/CCPI-2020-Results_Web_Version.pdf" TargetMode="External"/><Relationship Id="rId162" Type="http://schemas.openxmlformats.org/officeDocument/2006/relationships/hyperlink" Target="https://ausncp.gov.au/about/2017-review" TargetMode="External"/><Relationship Id="rId2" Type="http://schemas.openxmlformats.org/officeDocument/2006/relationships/hyperlink" Target="https://shiftproject.org/resources/ungps101/" TargetMode="External"/><Relationship Id="rId29" Type="http://schemas.openxmlformats.org/officeDocument/2006/relationships/hyperlink" Target="https://www.ag.gov.au/sites/default/files/2020-05/Australian-Human-Rights-Commission.PDF" TargetMode="External"/><Relationship Id="rId24" Type="http://schemas.openxmlformats.org/officeDocument/2006/relationships/hyperlink" Target="https://www.smh.com.au/business/companies/investors-teamed-up-to-roast-rio-over-rock-shelter-blast-warn-departures-are-first-step-20200914-p55vhl.html" TargetMode="External"/><Relationship Id="rId40" Type="http://schemas.openxmlformats.org/officeDocument/2006/relationships/hyperlink" Target="https://undocs.org/A/HRC/RES/41/21" TargetMode="External"/><Relationship Id="rId45" Type="http://schemas.openxmlformats.org/officeDocument/2006/relationships/hyperlink" Target="http://www.un.org/sg/en/content/sg/%20statement/2020-02-24/secretary-generals-remarks-the-un-human-rights-council-%E2%80%9Cthehighest-%20aspiration-call-action-for-human-rights-delivered-scroll-down-for-all-engli" TargetMode="External"/><Relationship Id="rId66" Type="http://schemas.openxmlformats.org/officeDocument/2006/relationships/hyperlink" Target="https://www.amnesty.nl/content/uploads/2020/08/Verkenningen2020-climate-change.pdf?x55436" TargetMode="External"/><Relationship Id="rId87" Type="http://schemas.openxmlformats.org/officeDocument/2006/relationships/hyperlink" Target="https://unfccc.int/process-and-meetings/the-paris-agreement/nationally-determined-contributions-ndcs/nationally-determined-contributions-ndcs" TargetMode="External"/><Relationship Id="rId110" Type="http://schemas.openxmlformats.org/officeDocument/2006/relationships/hyperlink" Target="https://www.unpri.org/download?ac=11953" TargetMode="External"/><Relationship Id="rId115" Type="http://schemas.openxmlformats.org/officeDocument/2006/relationships/hyperlink" Target="https://undocs.org/A/HRC/47/39/Add.1" TargetMode="External"/><Relationship Id="rId131" Type="http://schemas.openxmlformats.org/officeDocument/2006/relationships/hyperlink" Target="https://static1.squarespace.com/static/5c982bfaa5682794a1f08aa3/t/5fcdb70bfe657040d5b08594/1607317288512/Australian+Sustainable+Finance+Roadmap.pdf" TargetMode="External"/><Relationship Id="rId136" Type="http://schemas.openxmlformats.org/officeDocument/2006/relationships/hyperlink" Target="https://internationalbanker.com/finance/what-is-the-sustainable-finance-disclosure-regulation/" TargetMode="External"/><Relationship Id="rId157" Type="http://schemas.openxmlformats.org/officeDocument/2006/relationships/hyperlink" Target="https://www.hrlc.org.au/human-rights-case-summaries/2021/3/19/federal-court-finds-offshore-oil-field-operator-liable-in-negligence-for-death-and-loss-of-seaweed-crops-in-indonesia" TargetMode="External"/><Relationship Id="rId61" Type="http://schemas.openxmlformats.org/officeDocument/2006/relationships/hyperlink" Target="https://www.iea.org/news/pathway-to-critical-and-formidable-goal-of-net-zero-emissions-by-2050-is-narrow-but-brings-huge-benefits" TargetMode="External"/><Relationship Id="rId82" Type="http://schemas.openxmlformats.org/officeDocument/2006/relationships/hyperlink" Target="https://workandclimatechangereport.org/2019/12/12/philippines-human-rights-commission-delivers-landmark-decision-opening-the-door-to-hold-the-carbon-majors-accountable-for-climate-damages" TargetMode="External"/><Relationship Id="rId152" Type="http://schemas.openxmlformats.org/officeDocument/2006/relationships/hyperlink" Target="https://www.lawcouncil.asn.au/files/web-pdf/Justice%20Project/Final%20Report/Justice%20Project%20_%20Final%20Report%20in%20full.pdf" TargetMode="External"/><Relationship Id="rId19" Type="http://schemas.openxmlformats.org/officeDocument/2006/relationships/hyperlink" Target="https://www.alrc.gov.au/wp-content/uploads/2020/05/ALRC-CCR-Final-Report-websml.pdf" TargetMode="External"/><Relationship Id="rId14" Type="http://schemas.openxmlformats.org/officeDocument/2006/relationships/hyperlink" Target="https://unglobalcompact.org.au/the-un-global-compacts-impact-on-the-global-business-and-human-rights-agenda/" TargetMode="External"/><Relationship Id="rId30" Type="http://schemas.openxmlformats.org/officeDocument/2006/relationships/hyperlink" Target="https://humanrights.gov.au/our-work/aboriginal-and-torres-strait-islander-social-justice/publications/native-title-report-2011" TargetMode="External"/><Relationship Id="rId35" Type="http://schemas.openxmlformats.org/officeDocument/2006/relationships/hyperlink" Target="https://www.bhp.com/media-and-insights/news-releases/2019/05/australian-organisations-unite-to-support-uluru-statement-from-the-heart/" TargetMode="External"/><Relationship Id="rId56" Type="http://schemas.openxmlformats.org/officeDocument/2006/relationships/hyperlink" Target="https://www.ipcc.ch/site/assets/uploads/sites/2/2019/05/SR15_SPM_version_report_LR.pdf" TargetMode="External"/><Relationship Id="rId77" Type="http://schemas.openxmlformats.org/officeDocument/2006/relationships/hyperlink" Target="https://www.clientearth.org/latest/press-office/press/climate-threatened-torres-strait-islanders-bring-human-rights-claim-against-australia/" TargetMode="External"/><Relationship Id="rId100" Type="http://schemas.openxmlformats.org/officeDocument/2006/relationships/hyperlink" Target="https://www.australianclimateroundtable.org.au/wp-content/uploads/2020/08/ACR_statement_on_climate_impacts-August_2020.pdf" TargetMode="External"/><Relationship Id="rId105" Type="http://schemas.openxmlformats.org/officeDocument/2006/relationships/hyperlink" Target="https://unglobalcompact.org.au/wp-content/uploads/2020/07/Climate-Change-and-Health-Report.pdf" TargetMode="External"/><Relationship Id="rId126" Type="http://schemas.openxmlformats.org/officeDocument/2006/relationships/hyperlink" Target="https://www.smh.com.au/business/companies/14-trillion-investor-coalition-puts-australia-s-miners-on-notice-over-indigenous-rights-20201028-p569fe.html" TargetMode="External"/><Relationship Id="rId147" Type="http://schemas.openxmlformats.org/officeDocument/2006/relationships/hyperlink" Target="https://undocs.org/A/HRC/32/19" TargetMode="External"/><Relationship Id="rId8" Type="http://schemas.openxmlformats.org/officeDocument/2006/relationships/hyperlink" Target="https://www.dfat.gov.au/sites/default/files/final-msag-priorities-paper.pdf" TargetMode="External"/><Relationship Id="rId51" Type="http://schemas.openxmlformats.org/officeDocument/2006/relationships/hyperlink" Target="https://humanrights.gov.au/our-work/aboriginal-and-torres-strait-islander-social-justice/publications/wiyi-yani-u-thangani" TargetMode="External"/><Relationship Id="rId72" Type="http://schemas.openxmlformats.org/officeDocument/2006/relationships/hyperlink" Target="https://igcc.org.au/wp-content/uploads/2021/06/ConfusiontoClarity_APlanforMandatoryTCFDalignedDisclosureinAus.pdf" TargetMode="External"/><Relationship Id="rId93" Type="http://schemas.openxmlformats.org/officeDocument/2006/relationships/hyperlink" Target="https://www.smh.com.au/environment/climate-change/still-in-the-control-cabin-time-running-out-to-limit-warming-ipcc-says-20210809-p58h9j.html" TargetMode="External"/><Relationship Id="rId98" Type="http://schemas.openxmlformats.org/officeDocument/2006/relationships/hyperlink" Target="https://www.businessinsider.com.au/australia-climate-investors" TargetMode="External"/><Relationship Id="rId121" Type="http://schemas.openxmlformats.org/officeDocument/2006/relationships/hyperlink" Target="https://www.blackrock.com/corporate/literature/publication/blk-commentary-engagement-on-human-rights.pdf" TargetMode="External"/><Relationship Id="rId142" Type="http://schemas.openxmlformats.org/officeDocument/2006/relationships/hyperlink" Target="https://www.fastinitiative.org/wp-content/uploads/Blueprint-DIGITAL-3.pdf" TargetMode="External"/><Relationship Id="rId163" Type="http://schemas.openxmlformats.org/officeDocument/2006/relationships/hyperlink" Target="https://ausncp.gov.au/sites/default/files/2020-02/Complaint_11_statement.pdf" TargetMode="External"/><Relationship Id="rId3" Type="http://schemas.openxmlformats.org/officeDocument/2006/relationships/hyperlink" Target="https://www.ohchr.org/documents/publications/guidingprinciplesbusinesshr_en.pdf" TargetMode="External"/><Relationship Id="rId25" Type="http://schemas.openxmlformats.org/officeDocument/2006/relationships/hyperlink" Target="https://www.theguardian.com/business/2020/sep/11/rio-tinto-ceo-senior-executives-resign-juukan-gorge-debacle-caves" TargetMode="External"/><Relationship Id="rId46" Type="http://schemas.openxmlformats.org/officeDocument/2006/relationships/hyperlink" Target="https://www.theage.com.au/environment/climate-change/australian-weather-extremes-to-get-more-extreme-as-climate-heats-ipcc-20210809-p58h6h.html" TargetMode="External"/><Relationship Id="rId67" Type="http://schemas.openxmlformats.org/officeDocument/2006/relationships/hyperlink" Target="https://www.ohchr.org/Documents/Publications/FSheet38_FAQ_HR_CC_EN.pdf" TargetMode="External"/><Relationship Id="rId116" Type="http://schemas.openxmlformats.org/officeDocument/2006/relationships/hyperlink" Target="https://responsibleinvestment.org/wp-content/uploads/2020/10/RIAA-RI-Benchmark-Report-Australia-2020.pdf" TargetMode="External"/><Relationship Id="rId137" Type="http://schemas.openxmlformats.org/officeDocument/2006/relationships/hyperlink" Target="https://www.spglobal.com/marketintelligence/en/news-insights/blog/what-is-the-impact-of-the-eu-sustainable-finance-disclosure-regulation-sfdr" TargetMode="External"/><Relationship Id="rId158" Type="http://schemas.openxmlformats.org/officeDocument/2006/relationships/hyperlink" Target="https://law.unimelb.edu.au/__data/assets/pdf_file/0008/2369591/07-Warren-402-Post-Press.pdf" TargetMode="External"/><Relationship Id="rId20" Type="http://schemas.openxmlformats.org/officeDocument/2006/relationships/hyperlink" Target="https://www.rightsdd.com/posts/new-german-norwegian-mandatory-human-rights-due-diligence-laws" TargetMode="External"/><Relationship Id="rId41" Type="http://schemas.openxmlformats.org/officeDocument/2006/relationships/hyperlink" Target="https://www.amnesty.org.au/wp-content/uploads/2021/01/20201127-Amnesty-International-Australia-Submission_Climate-Change-Bills-2.pdf" TargetMode="External"/><Relationship Id="rId62" Type="http://schemas.openxmlformats.org/officeDocument/2006/relationships/hyperlink" Target="https://www.iea.org/reports/net-zero-by-2050" TargetMode="External"/><Relationship Id="rId83" Type="http://schemas.openxmlformats.org/officeDocument/2006/relationships/hyperlink" Target="https://uitspraken.rechtspraak.nl/inziendocument?id=ECLI:NL:RBDHA:2021:5339" TargetMode="External"/><Relationship Id="rId88" Type="http://schemas.openxmlformats.org/officeDocument/2006/relationships/hyperlink" Target="https://www.environment.gov.au/system/files/resources/f52d7587-8103-49a3-aeb6-651885fa6095/files/summary-australias-2030-emissions-reduction-target.pdf" TargetMode="External"/><Relationship Id="rId111" Type="http://schemas.openxmlformats.org/officeDocument/2006/relationships/hyperlink" Target="https://www.ohchr.org/Documents/Issues/Business/B-Tech/B-Tech-Briefing-Investment.pdf" TargetMode="External"/><Relationship Id="rId132" Type="http://schemas.openxmlformats.org/officeDocument/2006/relationships/hyperlink" Target="https://www.unpri.org/download?ac=10795" TargetMode="External"/><Relationship Id="rId153" Type="http://schemas.openxmlformats.org/officeDocument/2006/relationships/hyperlink" Target="https://static1.squarespace.com/static/580025f66b8f5b2dabbe4291/t/5c1aa50a8a922db8f09e5c1b/1545250097352/Nowhere+to+Turn.pdf" TargetMode="External"/><Relationship Id="rId15" Type="http://schemas.openxmlformats.org/officeDocument/2006/relationships/hyperlink" Target="https://d306pr3pise04h.cloudfront.net/docs/issues_doc%2Fhuman_rights%2FResources%2FGPs_GC+note.pdf" TargetMode="External"/><Relationship Id="rId36" Type="http://schemas.openxmlformats.org/officeDocument/2006/relationships/hyperlink" Target="https://humanrights.gov.au/about/news/speeches/aiatsis-summit-keynote-address-truth-change-reckoning-our-past-and-transforming" TargetMode="External"/><Relationship Id="rId57" Type="http://schemas.openxmlformats.org/officeDocument/2006/relationships/hyperlink" Target="https://www.weforum.org/agenda/2021/07/2c-global-warming-difference-explained/" TargetMode="External"/><Relationship Id="rId106" Type="http://schemas.openxmlformats.org/officeDocument/2006/relationships/hyperlink" Target="https://www.afr.com/policy/energy-and-climate/asx200-companies-committed-to-net-zero-targets-treble-in-a-year-20210820-p58kkp" TargetMode="External"/><Relationship Id="rId127" Type="http://schemas.openxmlformats.org/officeDocument/2006/relationships/hyperlink" Target="https://thelawreviews.co.uk/title/the-shareholder-rights-and-activism-review/australia" TargetMode="External"/><Relationship Id="rId10" Type="http://schemas.openxmlformats.org/officeDocument/2006/relationships/hyperlink" Target="https://www.oecd-ilibrary.org/governance/oecd-guidelines-for-multinational-enterprises_9789264115415-en" TargetMode="External"/><Relationship Id="rId31" Type="http://schemas.openxmlformats.org/officeDocument/2006/relationships/hyperlink" Target="https://www.reconciliation.org.au/statement-on-telstras-reconciliation-action-plan/" TargetMode="External"/><Relationship Id="rId52" Type="http://schemas.openxmlformats.org/officeDocument/2006/relationships/hyperlink" Target="https://www.theguardian.com/world/2021/aug/10/ipcc-report-shows-possible-loss-of-entire-countries-within-the-century" TargetMode="External"/><Relationship Id="rId73" Type="http://schemas.openxmlformats.org/officeDocument/2006/relationships/hyperlink" Target="https://novabhre.novalaw.unl.pt/climate-change-looking-beyond-human-rights-due-diligence/" TargetMode="External"/><Relationship Id="rId78" Type="http://schemas.openxmlformats.org/officeDocument/2006/relationships/hyperlink" Target="https://www.judgments.fedcourt.gov.au/judgments/Judgments/fca/single/2021/2021fca0560?fbclid=IwAR17zXvBrYMYtiigGtqLr58dMBKzW1M6n1XFqJPGnT3_fFzXhaGEhHNtzLU" TargetMode="External"/><Relationship Id="rId94" Type="http://schemas.openxmlformats.org/officeDocument/2006/relationships/hyperlink" Target="https://www.theguardian.com/australia-news/2021/jul/28/us-european-and-uk-diplomats-meet-to-encourage-australia-to-ramp-up-climate-action" TargetMode="External"/><Relationship Id="rId99" Type="http://schemas.openxmlformats.org/officeDocument/2006/relationships/hyperlink" Target="https://www.investordaily.com.au/latest-news/49729-key-groups-call-on-pm-to-halve-emissions-by-2030" TargetMode="External"/><Relationship Id="rId101" Type="http://schemas.openxmlformats.org/officeDocument/2006/relationships/hyperlink" Target="https://aus01.safelinks.protection.outlook.com/?url=https%3A%2F%2Fwww.smh.com.au%2Fpolitics%2Ffederal%2Fbusiness-urges-government-to-take-net-zero-pledge-to-un-climate-talks-20210831-p58nma.html&amp;data=04%7C01%7Clauren.zanetti%40humanrights.gov.au%7C89e577e2765a48933fb008d970dc1c87%7Cea4cdebd454f4218919b7adc32bf1549%7C0%7C0%7C637664913013624139%7CUnknown%7CTWFpbGZsb3d8eyJWIjoiMC4wLjAwMDAiLCJQIjoiV2luMzIiLCJBTiI6Ik1haWwiLCJXVCI6Mn0%3D%7C1000&amp;sdata=adg%2FUkwJ3W%2BETmc3DMzHELdpgmLsjwl3TzKpd3aj%2FyU%3D&amp;reserved=0" TargetMode="External"/><Relationship Id="rId122" Type="http://schemas.openxmlformats.org/officeDocument/2006/relationships/hyperlink" Target="https://papers.ssrn.com/sol3/papers.cfm?abstract_id=3833467" TargetMode="External"/><Relationship Id="rId143" Type="http://schemas.openxmlformats.org/officeDocument/2006/relationships/hyperlink" Target="http://www.fidh.org/IMG/pdf/from_policies_to_impacts_analysing_modern_slavery_risks_in_portfolio_companies.pdf" TargetMode="External"/><Relationship Id="rId148" Type="http://schemas.openxmlformats.org/officeDocument/2006/relationships/hyperlink" Target="https://media.business-humanrights.org/media/documents/HRD_2020_Snapshot_EN_v9.pdf" TargetMode="External"/><Relationship Id="rId164" Type="http://schemas.openxmlformats.org/officeDocument/2006/relationships/hyperlink" Target="https://ausncp.gov.au/sites/default/files/2021-07/210721_update_statement_AusNCP.pdf" TargetMode="External"/><Relationship Id="rId4" Type="http://schemas.openxmlformats.org/officeDocument/2006/relationships/hyperlink" Target="https://www.ag.gov.au/sites/default/files/2020-12/annex-2-upr-2021.pdf" TargetMode="External"/><Relationship Id="rId9" Type="http://schemas.openxmlformats.org/officeDocument/2006/relationships/hyperlink" Target="https://ap.ohchr.org/documents/dpage_e.aspx?si=A/HRC/RES/26/9" TargetMode="External"/><Relationship Id="rId26" Type="http://schemas.openxmlformats.org/officeDocument/2006/relationships/hyperlink" Target="https://www.aph.gov.au/About_Parliament/House_of_Representatives/About_the_House_News/Media_Releases/Parliamentary_inquiry_into_destruction_of_Indigenous_heritage_sites" TargetMode="External"/><Relationship Id="rId47" Type="http://schemas.openxmlformats.org/officeDocument/2006/relationships/hyperlink" Target="https://www.ipcc.ch/report/ar6/wg1/downloads/factsheets/IPCC_AR6_WGI_Regional_Fact_Sheet_Australasia.pdf" TargetMode="External"/><Relationship Id="rId68" Type="http://schemas.openxmlformats.org/officeDocument/2006/relationships/hyperlink" Target="https://www.ohchr.org/Documents/Issues/ClimateChange/materials/KMBusiness.pdf" TargetMode="External"/><Relationship Id="rId89" Type="http://schemas.openxmlformats.org/officeDocument/2006/relationships/hyperlink" Target="https://dashboards.sdgindex.org/" TargetMode="External"/><Relationship Id="rId112" Type="http://schemas.openxmlformats.org/officeDocument/2006/relationships/hyperlink" Target="https://www.iccr.org/investing-rights-way-guide-investors-business-and-human-rights" TargetMode="External"/><Relationship Id="rId133" Type="http://schemas.openxmlformats.org/officeDocument/2006/relationships/hyperlink" Target="https://investorsforhumanrights.org/news/investors-58-trillion-exhort-companies-scoring-zeron-chrb-know-and-show-their-human-rights" TargetMode="External"/><Relationship Id="rId154" Type="http://schemas.openxmlformats.org/officeDocument/2006/relationships/hyperlink" Target="https://corporateaccountabilityresearch.net/njm-report-iii-redress-in-australia" TargetMode="External"/><Relationship Id="rId16" Type="http://schemas.openxmlformats.org/officeDocument/2006/relationships/hyperlink" Target="https://lsj.com.au/articles/modern-slavery-reporting-how-have-we-faired-and-whats-next/" TargetMode="External"/><Relationship Id="rId37" Type="http://schemas.openxmlformats.org/officeDocument/2006/relationships/hyperlink" Target="https://www.ohchr.org/Documents/Publications/FSheet38_FAQ_HR_CC_EN.pdf" TargetMode="External"/><Relationship Id="rId58" Type="http://schemas.openxmlformats.org/officeDocument/2006/relationships/hyperlink" Target="https://www.smh.com.au/environment/climate-change/still-in-the-control-cabin-time-running-out-to-limit-warming-ipcc-says-20210809-p58h9j.html" TargetMode="External"/><Relationship Id="rId79" Type="http://schemas.openxmlformats.org/officeDocument/2006/relationships/hyperlink" Target="https://hsfnotes.com/environmentaustralia/2020/05/19/queensland-case-to-focus-on-the-human-rights-implications-of-climate-change/" TargetMode="External"/><Relationship Id="rId102" Type="http://schemas.openxmlformats.org/officeDocument/2006/relationships/hyperlink" Target="https://igcc.org.au/wp-content/uploads/2021/07/IGCC-Investors-role-in-an-Equitable-Transition-to-net-zero-emissions_FINAL-150720211-copy.pdf" TargetMode="External"/><Relationship Id="rId123" Type="http://schemas.openxmlformats.org/officeDocument/2006/relationships/hyperlink" Target="https://investorsforhumanrights.org/news/investors-58-trillion-exhort-companies-scoring-zeron-chrb-know-and-show-their-human-rights" TargetMode="External"/><Relationship Id="rId144" Type="http://schemas.openxmlformats.org/officeDocument/2006/relationships/hyperlink" Target="https://shiftproject.org/resource/the-problem-with-how-we-measure-business-respect-for-human-rights-2/" TargetMode="External"/><Relationship Id="rId90" Type="http://schemas.openxmlformats.org/officeDocument/2006/relationships/hyperlink" Target="https://dashboards.sdgindex.org/downloads" TargetMode="External"/><Relationship Id="rId165" Type="http://schemas.openxmlformats.org/officeDocument/2006/relationships/hyperlink" Target="https://unglobalcompact.org.au/wp-content/uploads/2021/03/4261-UNGC-Grievance-Mechanisms-GUIDANCE-DOC_28pp-9-FA.pdf" TargetMode="External"/><Relationship Id="rId27" Type="http://schemas.openxmlformats.org/officeDocument/2006/relationships/hyperlink" Target="https://humanrights.gov.au/our-work/aboriginal-and-torres-strait-islander-social-justice/publications/social-justice-and-1" TargetMode="External"/><Relationship Id="rId48" Type="http://schemas.openxmlformats.org/officeDocument/2006/relationships/hyperlink" Target="https://www.climatecouncil.org.au/wp-content/uploads/2021/01/hitting-home-report-V7-210122.pdf" TargetMode="External"/><Relationship Id="rId69" Type="http://schemas.openxmlformats.org/officeDocument/2006/relationships/hyperlink" Target="https://undocs.org/en/A/74/161" TargetMode="External"/><Relationship Id="rId113" Type="http://schemas.openxmlformats.org/officeDocument/2006/relationships/hyperlink" Target="https://www.responsible-investor.com/articles/fiona-reynolds-and-john-ruggie-what-institutional-investors-need-to-know-about-the-s-in-esg" TargetMode="External"/><Relationship Id="rId134" Type="http://schemas.openxmlformats.org/officeDocument/2006/relationships/hyperlink" Target="https://investorsforhumanrights.org/news/investor-case-for-mhrdd" TargetMode="External"/><Relationship Id="rId80" Type="http://schemas.openxmlformats.org/officeDocument/2006/relationships/hyperlink" Target="https://www.nortonrosefulbright.com/en-au/knowledge/publications/0c9b154a/climate-change-litigation-update" TargetMode="External"/><Relationship Id="rId155" Type="http://schemas.openxmlformats.org/officeDocument/2006/relationships/hyperlink" Target="https://projects.icij.org/fatalextraction/"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6500fe01-343b-4fb9-a1b0-68ac19d62e01"/>
    <TaxKeywordTaxHTField xmlns="6500fe01-343b-4fb9-a1b0-68ac19d62e01">
      <Terms xmlns="http://schemas.microsoft.com/office/infopath/2007/PartnerControls"/>
    </TaxKeywordTaxHTField>
    <_dlc_DocId xmlns="6500fe01-343b-4fb9-a1b0-68ac19d62e01">DGE6U7RJ2EFV-391493380-10500</_dlc_DocId>
    <_dlc_DocIdUrl xmlns="6500fe01-343b-4fb9-a1b0-68ac19d62e01">
      <Url>https://australianhrc.sharepoint.com/sites/PolicyExternalProjects/_layouts/15/DocIdRedir.aspx?ID=DGE6U7RJ2EFV-391493380-10500</Url>
      <Description>DGE6U7RJ2EFV-391493380-10500</Description>
    </_dlc_DocIdUrl>
    <Has_x0020_Attachments xmlns="f38bc97f-71db-45c8-93e4-332747d752e1" xsi:nil="true"/>
    <From1 xmlns="f38bc97f-71db-45c8-93e4-332747d752e1" xsi:nil="true"/>
    <To xmlns="f38bc97f-71db-45c8-93e4-332747d752e1" xsi:nil="true"/>
    <fbe8333e833142b1aa4e528d7d71931d xmlns="f38bc97f-71db-45c8-93e4-332747d752e1">
      <Terms xmlns="http://schemas.microsoft.com/office/infopath/2007/PartnerControls"/>
    </fbe8333e833142b1aa4e528d7d71931d>
    <SenttoJN xmlns="655a9519-c6ce-48b1-93de-29083f05bac7" xsi:nil="true"/>
    <Received_x002f_Sent xmlns="f38bc97f-71db-45c8-93e4-332747d752e1" xsi:nil="true"/>
    <SharedWithUsers xmlns="f38bc97f-71db-45c8-93e4-332747d752e1">
      <UserInfo>
        <DisplayName>Graeme Edgerton</DisplayName>
        <AccountId>313</AccountId>
        <AccountType/>
      </UserInfo>
    </SharedWithUsers>
  </documentManagement>
</p:properties>
</file>

<file path=customXml/item3.xml><?xml version="1.0" encoding="utf-8"?>
<?mso-contentType ?>
<SharedContentType xmlns="Microsoft.SharePoint.Taxonomy.ContentTypeSync" SourceId="975c5ac6-a0cc-43ed-b850-4a2ae59237b6" ContentTypeId="0x0101"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True</openByDefault>
  <xsnScope/>
</customXsn>
</file>

<file path=customXml/item6.xml><?xml version="1.0" encoding="utf-8"?>
<ct:contentTypeSchema xmlns:ct="http://schemas.microsoft.com/office/2006/metadata/contentType" xmlns:ma="http://schemas.microsoft.com/office/2006/metadata/properties/metaAttributes" ct:_="" ma:_="" ma:contentTypeName="Document" ma:contentTypeID="0x010100D35ADF46BA01D24A84E76AFD9DDFC7B8" ma:contentTypeVersion="1729" ma:contentTypeDescription="Create a new document." ma:contentTypeScope="" ma:versionID="ae27088143ba15d2397e6c26ee2ec794">
  <xsd:schema xmlns:xsd="http://www.w3.org/2001/XMLSchema" xmlns:xs="http://www.w3.org/2001/XMLSchema" xmlns:p="http://schemas.microsoft.com/office/2006/metadata/properties" xmlns:ns2="f38bc97f-71db-45c8-93e4-332747d752e1" xmlns:ns3="6500fe01-343b-4fb9-a1b0-68ac19d62e01" xmlns:ns4="655a9519-c6ce-48b1-93de-29083f05bac7" targetNamespace="http://schemas.microsoft.com/office/2006/metadata/properties" ma:root="true" ma:fieldsID="b369830df2d2b8ce088011b3fe16c70d" ns2:_="" ns3:_="" ns4:_="">
    <xsd:import namespace="f38bc97f-71db-45c8-93e4-332747d752e1"/>
    <xsd:import namespace="6500fe01-343b-4fb9-a1b0-68ac19d62e01"/>
    <xsd:import namespace="655a9519-c6ce-48b1-93de-29083f05bac7"/>
    <xsd:element name="properties">
      <xsd:complexType>
        <xsd:sequence>
          <xsd:element name="documentManagement">
            <xsd:complexType>
              <xsd:all>
                <xsd:element ref="ns3:TaxKeywordTaxHTField" minOccurs="0"/>
                <xsd:element ref="ns3:TaxCatchAll" minOccurs="0"/>
                <xsd:element ref="ns3:TaxCatchAllLabel" minOccurs="0"/>
                <xsd:element ref="ns3:_dlc_DocId" minOccurs="0"/>
                <xsd:element ref="ns3:_dlc_DocIdUrl" minOccurs="0"/>
                <xsd:element ref="ns3:_dlc_DocIdPersistId" minOccurs="0"/>
                <xsd:element ref="ns2:fbe8333e833142b1aa4e528d7d71931d" minOccurs="0"/>
                <xsd:element ref="ns2:From1" minOccurs="0"/>
                <xsd:element ref="ns2:Has_x0020_Attachments" minOccurs="0"/>
                <xsd:element ref="ns2:Received_x002f_Sent" minOccurs="0"/>
                <xsd:element ref="ns2:To"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AutoKeyPoints" minOccurs="0"/>
                <xsd:element ref="ns4:MediaServiceKeyPoints" minOccurs="0"/>
                <xsd:element ref="ns4:SenttoJN"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8bc97f-71db-45c8-93e4-332747d752e1" elementFormDefault="qualified">
    <xsd:import namespace="http://schemas.microsoft.com/office/2006/documentManagement/types"/>
    <xsd:import namespace="http://schemas.microsoft.com/office/infopath/2007/PartnerControls"/>
    <xsd:element name="fbe8333e833142b1aa4e528d7d71931d" ma:index="17" nillable="true" ma:taxonomy="true" ma:internalName="fbe8333e833142b1aa4e528d7d71931d" ma:taxonomyFieldName="Document_x0020_Type" ma:displayName="Document Type" ma:indexed="true" ma:default="" ma:fieldId="{fbe8333e-8331-42b1-aa4e-528d7d71931d}"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18" nillable="true" ma:displayName="From" ma:hidden="true" ma:indexed="true" ma:internalName="From1" ma:readOnly="false">
      <xsd:simpleType>
        <xsd:restriction base="dms:Text">
          <xsd:maxLength value="255"/>
        </xsd:restriction>
      </xsd:simpleType>
    </xsd:element>
    <xsd:element name="Has_x0020_Attachments" ma:index="19" nillable="true" ma:displayName="Has Attachments" ma:hidden="true" ma:indexed="true" ma:internalName="Has_x0020_Attachments" ma:readOnly="false">
      <xsd:simpleType>
        <xsd:restriction base="dms:Text">
          <xsd:maxLength value="255"/>
        </xsd:restriction>
      </xsd:simpleType>
    </xsd:element>
    <xsd:element name="Received_x002f_Sent" ma:index="20" nillable="true" ma:displayName="Received/Sent" ma:format="DateOnly" ma:hidden="true" ma:indexed="true" ma:internalName="Received_x002F_Sent" ma:readOnly="false">
      <xsd:simpleType>
        <xsd:restriction base="dms:DateTime"/>
      </xsd:simpleType>
    </xsd:element>
    <xsd:element name="To" ma:index="21" nillable="true" ma:displayName="To" ma:hidden="true" ma:indexed="true" ma:internalName="To" ma:readOnly="false">
      <xsd:simpleType>
        <xsd:restriction base="dms:Text">
          <xsd:maxLength value="255"/>
        </xsd:restriction>
      </xsd:simple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TaxKeywordTaxHTField" ma:index="6"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7" nillable="true" ma:displayName="Taxonomy Catch All Column" ma:hidden="true" ma:list="{4abab14b-d755-459c-8f5c-ac356589ffea}" ma:internalName="TaxCatchAll" ma:showField="CatchAllData"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TaxCatchAllLabel" ma:index="8" nillable="true" ma:displayName="Taxonomy Catch All Column1" ma:hidden="true" ma:list="{4abab14b-d755-459c-8f5c-ac356589ffea}" ma:internalName="TaxCatchAllLabel" ma:readOnly="true" ma:showField="CatchAllDataLabel"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_dlc_DocId" ma:index="11" nillable="true" ma:displayName="Document ID Value" ma:description="The value of the document ID assigned to this item." ma:indexed="true"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55a9519-c6ce-48b1-93de-29083f05bac7"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AutoTags" ma:index="24" nillable="true" ma:displayName="Tags" ma:internalName="MediaServiceAutoTags"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DateTaken" ma:index="26" nillable="true" ma:displayName="MediaServiceDateTaken" ma:hidden="true" ma:internalName="MediaServiceDateTaken" ma:readOnly="true">
      <xsd:simpleType>
        <xsd:restriction base="dms:Text"/>
      </xsd:simpleType>
    </xsd:element>
    <xsd:element name="MediaServiceLocation" ma:index="27" nillable="true" ma:displayName="Location" ma:internalName="MediaServiceLocation" ma:readOnly="true">
      <xsd:simpleType>
        <xsd:restriction base="dms:Text"/>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SenttoJN" ma:index="30" nillable="true" ma:displayName="Sent to JN" ma:format="Dropdown" ma:internalName="SenttoJN">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47C8409-D7B3-48F7-ABFB-167D3F10D8EA}">
  <ds:schemaRefs>
    <ds:schemaRef ds:uri="http://schemas.microsoft.com/sharepoint/v3/contenttype/forms"/>
  </ds:schemaRefs>
</ds:datastoreItem>
</file>

<file path=customXml/itemProps2.xml><?xml version="1.0" encoding="utf-8"?>
<ds:datastoreItem xmlns:ds="http://schemas.openxmlformats.org/officeDocument/2006/customXml" ds:itemID="{0F984A7F-510E-404A-86F6-29CCB862B8D4}">
  <ds:schemaRefs>
    <ds:schemaRef ds:uri="http://schemas.microsoft.com/office/2006/metadata/properties"/>
    <ds:schemaRef ds:uri="http://schemas.microsoft.com/office/infopath/2007/PartnerControls"/>
    <ds:schemaRef ds:uri="6500fe01-343b-4fb9-a1b0-68ac19d62e01"/>
    <ds:schemaRef ds:uri="f38bc97f-71db-45c8-93e4-332747d752e1"/>
    <ds:schemaRef ds:uri="655a9519-c6ce-48b1-93de-29083f05bac7"/>
  </ds:schemaRefs>
</ds:datastoreItem>
</file>

<file path=customXml/itemProps3.xml><?xml version="1.0" encoding="utf-8"?>
<ds:datastoreItem xmlns:ds="http://schemas.openxmlformats.org/officeDocument/2006/customXml" ds:itemID="{632412E9-1E04-4524-A5BA-378DA0B7186C}">
  <ds:schemaRefs>
    <ds:schemaRef ds:uri="Microsoft.SharePoint.Taxonomy.ContentTypeSync"/>
  </ds:schemaRefs>
</ds:datastoreItem>
</file>

<file path=customXml/itemProps4.xml><?xml version="1.0" encoding="utf-8"?>
<ds:datastoreItem xmlns:ds="http://schemas.openxmlformats.org/officeDocument/2006/customXml" ds:itemID="{25D884C2-848C-404E-AAC1-4BE4800EC4DE}">
  <ds:schemaRefs>
    <ds:schemaRef ds:uri="http://schemas.microsoft.com/sharepoint/events"/>
  </ds:schemaRefs>
</ds:datastoreItem>
</file>

<file path=customXml/itemProps5.xml><?xml version="1.0" encoding="utf-8"?>
<ds:datastoreItem xmlns:ds="http://schemas.openxmlformats.org/officeDocument/2006/customXml" ds:itemID="{938FF62C-D87D-4E06-AF5A-9D9C60C5A349}">
  <ds:schemaRefs>
    <ds:schemaRef ds:uri="http://schemas.microsoft.com/office/2006/metadata/customXsn"/>
  </ds:schemaRefs>
</ds:datastoreItem>
</file>

<file path=customXml/itemProps6.xml><?xml version="1.0" encoding="utf-8"?>
<ds:datastoreItem xmlns:ds="http://schemas.openxmlformats.org/officeDocument/2006/customXml" ds:itemID="{9D839159-EBD4-4691-A806-C3686FF905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38bc97f-71db-45c8-93e4-332747d752e1"/>
    <ds:schemaRef ds:uri="6500fe01-343b-4fb9-a1b0-68ac19d62e01"/>
    <ds:schemaRef ds:uri="655a9519-c6ce-48b1-93de-29083f05ba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9D4B9BB-F549-4D49-83AC-E2D91173C7A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84</Pages>
  <Words>16495</Words>
  <Characters>94024</Characters>
  <Application>Microsoft Office Word</Application>
  <DocSecurity>0</DocSecurity>
  <Lines>783</Lines>
  <Paragraphs>220</Paragraphs>
  <ScaleCrop>false</ScaleCrop>
  <HeadingPairs>
    <vt:vector size="4" baseType="variant">
      <vt:variant>
        <vt:lpstr>Titolo</vt:lpstr>
      </vt:variant>
      <vt:variant>
        <vt:i4>1</vt:i4>
      </vt:variant>
      <vt:variant>
        <vt:lpstr>Title</vt:lpstr>
      </vt:variant>
      <vt:variant>
        <vt:i4>1</vt:i4>
      </vt:variant>
    </vt:vector>
  </HeadingPairs>
  <TitlesOfParts>
    <vt:vector size="2" baseType="lpstr">
      <vt:lpstr/>
      <vt:lpstr/>
    </vt:vector>
  </TitlesOfParts>
  <Company>Human Rights and Equal Opportunity Commission</Company>
  <LinksUpToDate>false</LinksUpToDate>
  <CharactersWithSpaces>110299</CharactersWithSpaces>
  <SharedDoc>false</SharedDoc>
  <HLinks>
    <vt:vector size="1092" baseType="variant">
      <vt:variant>
        <vt:i4>1900597</vt:i4>
      </vt:variant>
      <vt:variant>
        <vt:i4>269</vt:i4>
      </vt:variant>
      <vt:variant>
        <vt:i4>0</vt:i4>
      </vt:variant>
      <vt:variant>
        <vt:i4>5</vt:i4>
      </vt:variant>
      <vt:variant>
        <vt:lpwstr/>
      </vt:variant>
      <vt:variant>
        <vt:lpwstr>_Toc82158449</vt:lpwstr>
      </vt:variant>
      <vt:variant>
        <vt:i4>1835061</vt:i4>
      </vt:variant>
      <vt:variant>
        <vt:i4>263</vt:i4>
      </vt:variant>
      <vt:variant>
        <vt:i4>0</vt:i4>
      </vt:variant>
      <vt:variant>
        <vt:i4>5</vt:i4>
      </vt:variant>
      <vt:variant>
        <vt:lpwstr/>
      </vt:variant>
      <vt:variant>
        <vt:lpwstr>_Toc82158448</vt:lpwstr>
      </vt:variant>
      <vt:variant>
        <vt:i4>1245237</vt:i4>
      </vt:variant>
      <vt:variant>
        <vt:i4>257</vt:i4>
      </vt:variant>
      <vt:variant>
        <vt:i4>0</vt:i4>
      </vt:variant>
      <vt:variant>
        <vt:i4>5</vt:i4>
      </vt:variant>
      <vt:variant>
        <vt:lpwstr/>
      </vt:variant>
      <vt:variant>
        <vt:lpwstr>_Toc82158447</vt:lpwstr>
      </vt:variant>
      <vt:variant>
        <vt:i4>1179701</vt:i4>
      </vt:variant>
      <vt:variant>
        <vt:i4>251</vt:i4>
      </vt:variant>
      <vt:variant>
        <vt:i4>0</vt:i4>
      </vt:variant>
      <vt:variant>
        <vt:i4>5</vt:i4>
      </vt:variant>
      <vt:variant>
        <vt:lpwstr/>
      </vt:variant>
      <vt:variant>
        <vt:lpwstr>_Toc82158446</vt:lpwstr>
      </vt:variant>
      <vt:variant>
        <vt:i4>1114165</vt:i4>
      </vt:variant>
      <vt:variant>
        <vt:i4>245</vt:i4>
      </vt:variant>
      <vt:variant>
        <vt:i4>0</vt:i4>
      </vt:variant>
      <vt:variant>
        <vt:i4>5</vt:i4>
      </vt:variant>
      <vt:variant>
        <vt:lpwstr/>
      </vt:variant>
      <vt:variant>
        <vt:lpwstr>_Toc82158445</vt:lpwstr>
      </vt:variant>
      <vt:variant>
        <vt:i4>1048629</vt:i4>
      </vt:variant>
      <vt:variant>
        <vt:i4>239</vt:i4>
      </vt:variant>
      <vt:variant>
        <vt:i4>0</vt:i4>
      </vt:variant>
      <vt:variant>
        <vt:i4>5</vt:i4>
      </vt:variant>
      <vt:variant>
        <vt:lpwstr/>
      </vt:variant>
      <vt:variant>
        <vt:lpwstr>_Toc82158444</vt:lpwstr>
      </vt:variant>
      <vt:variant>
        <vt:i4>1507381</vt:i4>
      </vt:variant>
      <vt:variant>
        <vt:i4>233</vt:i4>
      </vt:variant>
      <vt:variant>
        <vt:i4>0</vt:i4>
      </vt:variant>
      <vt:variant>
        <vt:i4>5</vt:i4>
      </vt:variant>
      <vt:variant>
        <vt:lpwstr/>
      </vt:variant>
      <vt:variant>
        <vt:lpwstr>_Toc82158443</vt:lpwstr>
      </vt:variant>
      <vt:variant>
        <vt:i4>1441845</vt:i4>
      </vt:variant>
      <vt:variant>
        <vt:i4>227</vt:i4>
      </vt:variant>
      <vt:variant>
        <vt:i4>0</vt:i4>
      </vt:variant>
      <vt:variant>
        <vt:i4>5</vt:i4>
      </vt:variant>
      <vt:variant>
        <vt:lpwstr/>
      </vt:variant>
      <vt:variant>
        <vt:lpwstr>_Toc82158442</vt:lpwstr>
      </vt:variant>
      <vt:variant>
        <vt:i4>1376309</vt:i4>
      </vt:variant>
      <vt:variant>
        <vt:i4>221</vt:i4>
      </vt:variant>
      <vt:variant>
        <vt:i4>0</vt:i4>
      </vt:variant>
      <vt:variant>
        <vt:i4>5</vt:i4>
      </vt:variant>
      <vt:variant>
        <vt:lpwstr/>
      </vt:variant>
      <vt:variant>
        <vt:lpwstr>_Toc82158441</vt:lpwstr>
      </vt:variant>
      <vt:variant>
        <vt:i4>1310773</vt:i4>
      </vt:variant>
      <vt:variant>
        <vt:i4>215</vt:i4>
      </vt:variant>
      <vt:variant>
        <vt:i4>0</vt:i4>
      </vt:variant>
      <vt:variant>
        <vt:i4>5</vt:i4>
      </vt:variant>
      <vt:variant>
        <vt:lpwstr/>
      </vt:variant>
      <vt:variant>
        <vt:lpwstr>_Toc82158440</vt:lpwstr>
      </vt:variant>
      <vt:variant>
        <vt:i4>1900594</vt:i4>
      </vt:variant>
      <vt:variant>
        <vt:i4>209</vt:i4>
      </vt:variant>
      <vt:variant>
        <vt:i4>0</vt:i4>
      </vt:variant>
      <vt:variant>
        <vt:i4>5</vt:i4>
      </vt:variant>
      <vt:variant>
        <vt:lpwstr/>
      </vt:variant>
      <vt:variant>
        <vt:lpwstr>_Toc82158439</vt:lpwstr>
      </vt:variant>
      <vt:variant>
        <vt:i4>1835058</vt:i4>
      </vt:variant>
      <vt:variant>
        <vt:i4>203</vt:i4>
      </vt:variant>
      <vt:variant>
        <vt:i4>0</vt:i4>
      </vt:variant>
      <vt:variant>
        <vt:i4>5</vt:i4>
      </vt:variant>
      <vt:variant>
        <vt:lpwstr/>
      </vt:variant>
      <vt:variant>
        <vt:lpwstr>_Toc82158438</vt:lpwstr>
      </vt:variant>
      <vt:variant>
        <vt:i4>1245234</vt:i4>
      </vt:variant>
      <vt:variant>
        <vt:i4>197</vt:i4>
      </vt:variant>
      <vt:variant>
        <vt:i4>0</vt:i4>
      </vt:variant>
      <vt:variant>
        <vt:i4>5</vt:i4>
      </vt:variant>
      <vt:variant>
        <vt:lpwstr/>
      </vt:variant>
      <vt:variant>
        <vt:lpwstr>_Toc82158437</vt:lpwstr>
      </vt:variant>
      <vt:variant>
        <vt:i4>1179698</vt:i4>
      </vt:variant>
      <vt:variant>
        <vt:i4>191</vt:i4>
      </vt:variant>
      <vt:variant>
        <vt:i4>0</vt:i4>
      </vt:variant>
      <vt:variant>
        <vt:i4>5</vt:i4>
      </vt:variant>
      <vt:variant>
        <vt:lpwstr/>
      </vt:variant>
      <vt:variant>
        <vt:lpwstr>_Toc82158436</vt:lpwstr>
      </vt:variant>
      <vt:variant>
        <vt:i4>1114162</vt:i4>
      </vt:variant>
      <vt:variant>
        <vt:i4>185</vt:i4>
      </vt:variant>
      <vt:variant>
        <vt:i4>0</vt:i4>
      </vt:variant>
      <vt:variant>
        <vt:i4>5</vt:i4>
      </vt:variant>
      <vt:variant>
        <vt:lpwstr/>
      </vt:variant>
      <vt:variant>
        <vt:lpwstr>_Toc82158435</vt:lpwstr>
      </vt:variant>
      <vt:variant>
        <vt:i4>1048626</vt:i4>
      </vt:variant>
      <vt:variant>
        <vt:i4>179</vt:i4>
      </vt:variant>
      <vt:variant>
        <vt:i4>0</vt:i4>
      </vt:variant>
      <vt:variant>
        <vt:i4>5</vt:i4>
      </vt:variant>
      <vt:variant>
        <vt:lpwstr/>
      </vt:variant>
      <vt:variant>
        <vt:lpwstr>_Toc82158434</vt:lpwstr>
      </vt:variant>
      <vt:variant>
        <vt:i4>1507378</vt:i4>
      </vt:variant>
      <vt:variant>
        <vt:i4>173</vt:i4>
      </vt:variant>
      <vt:variant>
        <vt:i4>0</vt:i4>
      </vt:variant>
      <vt:variant>
        <vt:i4>5</vt:i4>
      </vt:variant>
      <vt:variant>
        <vt:lpwstr/>
      </vt:variant>
      <vt:variant>
        <vt:lpwstr>_Toc82158433</vt:lpwstr>
      </vt:variant>
      <vt:variant>
        <vt:i4>1441842</vt:i4>
      </vt:variant>
      <vt:variant>
        <vt:i4>167</vt:i4>
      </vt:variant>
      <vt:variant>
        <vt:i4>0</vt:i4>
      </vt:variant>
      <vt:variant>
        <vt:i4>5</vt:i4>
      </vt:variant>
      <vt:variant>
        <vt:lpwstr/>
      </vt:variant>
      <vt:variant>
        <vt:lpwstr>_Toc82158432</vt:lpwstr>
      </vt:variant>
      <vt:variant>
        <vt:i4>1376306</vt:i4>
      </vt:variant>
      <vt:variant>
        <vt:i4>161</vt:i4>
      </vt:variant>
      <vt:variant>
        <vt:i4>0</vt:i4>
      </vt:variant>
      <vt:variant>
        <vt:i4>5</vt:i4>
      </vt:variant>
      <vt:variant>
        <vt:lpwstr/>
      </vt:variant>
      <vt:variant>
        <vt:lpwstr>_Toc82158431</vt:lpwstr>
      </vt:variant>
      <vt:variant>
        <vt:i4>1310770</vt:i4>
      </vt:variant>
      <vt:variant>
        <vt:i4>155</vt:i4>
      </vt:variant>
      <vt:variant>
        <vt:i4>0</vt:i4>
      </vt:variant>
      <vt:variant>
        <vt:i4>5</vt:i4>
      </vt:variant>
      <vt:variant>
        <vt:lpwstr/>
      </vt:variant>
      <vt:variant>
        <vt:lpwstr>_Toc82158430</vt:lpwstr>
      </vt:variant>
      <vt:variant>
        <vt:i4>1900595</vt:i4>
      </vt:variant>
      <vt:variant>
        <vt:i4>149</vt:i4>
      </vt:variant>
      <vt:variant>
        <vt:i4>0</vt:i4>
      </vt:variant>
      <vt:variant>
        <vt:i4>5</vt:i4>
      </vt:variant>
      <vt:variant>
        <vt:lpwstr/>
      </vt:variant>
      <vt:variant>
        <vt:lpwstr>_Toc82158429</vt:lpwstr>
      </vt:variant>
      <vt:variant>
        <vt:i4>1835059</vt:i4>
      </vt:variant>
      <vt:variant>
        <vt:i4>143</vt:i4>
      </vt:variant>
      <vt:variant>
        <vt:i4>0</vt:i4>
      </vt:variant>
      <vt:variant>
        <vt:i4>5</vt:i4>
      </vt:variant>
      <vt:variant>
        <vt:lpwstr/>
      </vt:variant>
      <vt:variant>
        <vt:lpwstr>_Toc82158428</vt:lpwstr>
      </vt:variant>
      <vt:variant>
        <vt:i4>1245235</vt:i4>
      </vt:variant>
      <vt:variant>
        <vt:i4>137</vt:i4>
      </vt:variant>
      <vt:variant>
        <vt:i4>0</vt:i4>
      </vt:variant>
      <vt:variant>
        <vt:i4>5</vt:i4>
      </vt:variant>
      <vt:variant>
        <vt:lpwstr/>
      </vt:variant>
      <vt:variant>
        <vt:lpwstr>_Toc82158427</vt:lpwstr>
      </vt:variant>
      <vt:variant>
        <vt:i4>1179699</vt:i4>
      </vt:variant>
      <vt:variant>
        <vt:i4>131</vt:i4>
      </vt:variant>
      <vt:variant>
        <vt:i4>0</vt:i4>
      </vt:variant>
      <vt:variant>
        <vt:i4>5</vt:i4>
      </vt:variant>
      <vt:variant>
        <vt:lpwstr/>
      </vt:variant>
      <vt:variant>
        <vt:lpwstr>_Toc82158426</vt:lpwstr>
      </vt:variant>
      <vt:variant>
        <vt:i4>1114163</vt:i4>
      </vt:variant>
      <vt:variant>
        <vt:i4>125</vt:i4>
      </vt:variant>
      <vt:variant>
        <vt:i4>0</vt:i4>
      </vt:variant>
      <vt:variant>
        <vt:i4>5</vt:i4>
      </vt:variant>
      <vt:variant>
        <vt:lpwstr/>
      </vt:variant>
      <vt:variant>
        <vt:lpwstr>_Toc82158425</vt:lpwstr>
      </vt:variant>
      <vt:variant>
        <vt:i4>1048627</vt:i4>
      </vt:variant>
      <vt:variant>
        <vt:i4>119</vt:i4>
      </vt:variant>
      <vt:variant>
        <vt:i4>0</vt:i4>
      </vt:variant>
      <vt:variant>
        <vt:i4>5</vt:i4>
      </vt:variant>
      <vt:variant>
        <vt:lpwstr/>
      </vt:variant>
      <vt:variant>
        <vt:lpwstr>_Toc82158424</vt:lpwstr>
      </vt:variant>
      <vt:variant>
        <vt:i4>1507379</vt:i4>
      </vt:variant>
      <vt:variant>
        <vt:i4>113</vt:i4>
      </vt:variant>
      <vt:variant>
        <vt:i4>0</vt:i4>
      </vt:variant>
      <vt:variant>
        <vt:i4>5</vt:i4>
      </vt:variant>
      <vt:variant>
        <vt:lpwstr/>
      </vt:variant>
      <vt:variant>
        <vt:lpwstr>_Toc82158423</vt:lpwstr>
      </vt:variant>
      <vt:variant>
        <vt:i4>1441843</vt:i4>
      </vt:variant>
      <vt:variant>
        <vt:i4>107</vt:i4>
      </vt:variant>
      <vt:variant>
        <vt:i4>0</vt:i4>
      </vt:variant>
      <vt:variant>
        <vt:i4>5</vt:i4>
      </vt:variant>
      <vt:variant>
        <vt:lpwstr/>
      </vt:variant>
      <vt:variant>
        <vt:lpwstr>_Toc82158422</vt:lpwstr>
      </vt:variant>
      <vt:variant>
        <vt:i4>1376307</vt:i4>
      </vt:variant>
      <vt:variant>
        <vt:i4>101</vt:i4>
      </vt:variant>
      <vt:variant>
        <vt:i4>0</vt:i4>
      </vt:variant>
      <vt:variant>
        <vt:i4>5</vt:i4>
      </vt:variant>
      <vt:variant>
        <vt:lpwstr/>
      </vt:variant>
      <vt:variant>
        <vt:lpwstr>_Toc82158421</vt:lpwstr>
      </vt:variant>
      <vt:variant>
        <vt:i4>1310771</vt:i4>
      </vt:variant>
      <vt:variant>
        <vt:i4>95</vt:i4>
      </vt:variant>
      <vt:variant>
        <vt:i4>0</vt:i4>
      </vt:variant>
      <vt:variant>
        <vt:i4>5</vt:i4>
      </vt:variant>
      <vt:variant>
        <vt:lpwstr/>
      </vt:variant>
      <vt:variant>
        <vt:lpwstr>_Toc82158420</vt:lpwstr>
      </vt:variant>
      <vt:variant>
        <vt:i4>1900592</vt:i4>
      </vt:variant>
      <vt:variant>
        <vt:i4>89</vt:i4>
      </vt:variant>
      <vt:variant>
        <vt:i4>0</vt:i4>
      </vt:variant>
      <vt:variant>
        <vt:i4>5</vt:i4>
      </vt:variant>
      <vt:variant>
        <vt:lpwstr/>
      </vt:variant>
      <vt:variant>
        <vt:lpwstr>_Toc82158419</vt:lpwstr>
      </vt:variant>
      <vt:variant>
        <vt:i4>1835056</vt:i4>
      </vt:variant>
      <vt:variant>
        <vt:i4>83</vt:i4>
      </vt:variant>
      <vt:variant>
        <vt:i4>0</vt:i4>
      </vt:variant>
      <vt:variant>
        <vt:i4>5</vt:i4>
      </vt:variant>
      <vt:variant>
        <vt:lpwstr/>
      </vt:variant>
      <vt:variant>
        <vt:lpwstr>_Toc82158418</vt:lpwstr>
      </vt:variant>
      <vt:variant>
        <vt:i4>1245232</vt:i4>
      </vt:variant>
      <vt:variant>
        <vt:i4>77</vt:i4>
      </vt:variant>
      <vt:variant>
        <vt:i4>0</vt:i4>
      </vt:variant>
      <vt:variant>
        <vt:i4>5</vt:i4>
      </vt:variant>
      <vt:variant>
        <vt:lpwstr/>
      </vt:variant>
      <vt:variant>
        <vt:lpwstr>_Toc82158417</vt:lpwstr>
      </vt:variant>
      <vt:variant>
        <vt:i4>1179696</vt:i4>
      </vt:variant>
      <vt:variant>
        <vt:i4>71</vt:i4>
      </vt:variant>
      <vt:variant>
        <vt:i4>0</vt:i4>
      </vt:variant>
      <vt:variant>
        <vt:i4>5</vt:i4>
      </vt:variant>
      <vt:variant>
        <vt:lpwstr/>
      </vt:variant>
      <vt:variant>
        <vt:lpwstr>_Toc82158416</vt:lpwstr>
      </vt:variant>
      <vt:variant>
        <vt:i4>1114160</vt:i4>
      </vt:variant>
      <vt:variant>
        <vt:i4>65</vt:i4>
      </vt:variant>
      <vt:variant>
        <vt:i4>0</vt:i4>
      </vt:variant>
      <vt:variant>
        <vt:i4>5</vt:i4>
      </vt:variant>
      <vt:variant>
        <vt:lpwstr/>
      </vt:variant>
      <vt:variant>
        <vt:lpwstr>_Toc82158415</vt:lpwstr>
      </vt:variant>
      <vt:variant>
        <vt:i4>1048624</vt:i4>
      </vt:variant>
      <vt:variant>
        <vt:i4>59</vt:i4>
      </vt:variant>
      <vt:variant>
        <vt:i4>0</vt:i4>
      </vt:variant>
      <vt:variant>
        <vt:i4>5</vt:i4>
      </vt:variant>
      <vt:variant>
        <vt:lpwstr/>
      </vt:variant>
      <vt:variant>
        <vt:lpwstr>_Toc82158414</vt:lpwstr>
      </vt:variant>
      <vt:variant>
        <vt:i4>1507376</vt:i4>
      </vt:variant>
      <vt:variant>
        <vt:i4>53</vt:i4>
      </vt:variant>
      <vt:variant>
        <vt:i4>0</vt:i4>
      </vt:variant>
      <vt:variant>
        <vt:i4>5</vt:i4>
      </vt:variant>
      <vt:variant>
        <vt:lpwstr/>
      </vt:variant>
      <vt:variant>
        <vt:lpwstr>_Toc82158413</vt:lpwstr>
      </vt:variant>
      <vt:variant>
        <vt:i4>1441840</vt:i4>
      </vt:variant>
      <vt:variant>
        <vt:i4>47</vt:i4>
      </vt:variant>
      <vt:variant>
        <vt:i4>0</vt:i4>
      </vt:variant>
      <vt:variant>
        <vt:i4>5</vt:i4>
      </vt:variant>
      <vt:variant>
        <vt:lpwstr/>
      </vt:variant>
      <vt:variant>
        <vt:lpwstr>_Toc82158412</vt:lpwstr>
      </vt:variant>
      <vt:variant>
        <vt:i4>1376304</vt:i4>
      </vt:variant>
      <vt:variant>
        <vt:i4>41</vt:i4>
      </vt:variant>
      <vt:variant>
        <vt:i4>0</vt:i4>
      </vt:variant>
      <vt:variant>
        <vt:i4>5</vt:i4>
      </vt:variant>
      <vt:variant>
        <vt:lpwstr/>
      </vt:variant>
      <vt:variant>
        <vt:lpwstr>_Toc82158411</vt:lpwstr>
      </vt:variant>
      <vt:variant>
        <vt:i4>1310768</vt:i4>
      </vt:variant>
      <vt:variant>
        <vt:i4>35</vt:i4>
      </vt:variant>
      <vt:variant>
        <vt:i4>0</vt:i4>
      </vt:variant>
      <vt:variant>
        <vt:i4>5</vt:i4>
      </vt:variant>
      <vt:variant>
        <vt:lpwstr/>
      </vt:variant>
      <vt:variant>
        <vt:lpwstr>_Toc82158410</vt:lpwstr>
      </vt:variant>
      <vt:variant>
        <vt:i4>1900593</vt:i4>
      </vt:variant>
      <vt:variant>
        <vt:i4>29</vt:i4>
      </vt:variant>
      <vt:variant>
        <vt:i4>0</vt:i4>
      </vt:variant>
      <vt:variant>
        <vt:i4>5</vt:i4>
      </vt:variant>
      <vt:variant>
        <vt:lpwstr/>
      </vt:variant>
      <vt:variant>
        <vt:lpwstr>_Toc82158409</vt:lpwstr>
      </vt:variant>
      <vt:variant>
        <vt:i4>1835057</vt:i4>
      </vt:variant>
      <vt:variant>
        <vt:i4>23</vt:i4>
      </vt:variant>
      <vt:variant>
        <vt:i4>0</vt:i4>
      </vt:variant>
      <vt:variant>
        <vt:i4>5</vt:i4>
      </vt:variant>
      <vt:variant>
        <vt:lpwstr/>
      </vt:variant>
      <vt:variant>
        <vt:lpwstr>_Toc82158408</vt:lpwstr>
      </vt:variant>
      <vt:variant>
        <vt:i4>1245233</vt:i4>
      </vt:variant>
      <vt:variant>
        <vt:i4>17</vt:i4>
      </vt:variant>
      <vt:variant>
        <vt:i4>0</vt:i4>
      </vt:variant>
      <vt:variant>
        <vt:i4>5</vt:i4>
      </vt:variant>
      <vt:variant>
        <vt:lpwstr/>
      </vt:variant>
      <vt:variant>
        <vt:lpwstr>_Toc82158407</vt:lpwstr>
      </vt:variant>
      <vt:variant>
        <vt:i4>1179697</vt:i4>
      </vt:variant>
      <vt:variant>
        <vt:i4>11</vt:i4>
      </vt:variant>
      <vt:variant>
        <vt:i4>0</vt:i4>
      </vt:variant>
      <vt:variant>
        <vt:i4>5</vt:i4>
      </vt:variant>
      <vt:variant>
        <vt:lpwstr/>
      </vt:variant>
      <vt:variant>
        <vt:lpwstr>_Toc82158406</vt:lpwstr>
      </vt:variant>
      <vt:variant>
        <vt:i4>3735620</vt:i4>
      </vt:variant>
      <vt:variant>
        <vt:i4>6</vt:i4>
      </vt:variant>
      <vt:variant>
        <vt:i4>0</vt:i4>
      </vt:variant>
      <vt:variant>
        <vt:i4>5</vt:i4>
      </vt:variant>
      <vt:variant>
        <vt:lpwstr>mailto:communications@humanrights.gov.au</vt:lpwstr>
      </vt:variant>
      <vt:variant>
        <vt:lpwstr/>
      </vt:variant>
      <vt:variant>
        <vt:i4>5963847</vt:i4>
      </vt:variant>
      <vt:variant>
        <vt:i4>3</vt:i4>
      </vt:variant>
      <vt:variant>
        <vt:i4>0</vt:i4>
      </vt:variant>
      <vt:variant>
        <vt:i4>5</vt:i4>
      </vt:variant>
      <vt:variant>
        <vt:lpwstr>https://humanrights.gov.au/our-work/publications</vt:lpwstr>
      </vt:variant>
      <vt:variant>
        <vt:lpwstr/>
      </vt:variant>
      <vt:variant>
        <vt:i4>2359406</vt:i4>
      </vt:variant>
      <vt:variant>
        <vt:i4>0</vt:i4>
      </vt:variant>
      <vt:variant>
        <vt:i4>0</vt:i4>
      </vt:variant>
      <vt:variant>
        <vt:i4>5</vt:i4>
      </vt:variant>
      <vt:variant>
        <vt:lpwstr>https://creativecommons.org/licenses/by/3.0/au/</vt:lpwstr>
      </vt:variant>
      <vt:variant>
        <vt:lpwstr/>
      </vt:variant>
      <vt:variant>
        <vt:i4>458787</vt:i4>
      </vt:variant>
      <vt:variant>
        <vt:i4>411</vt:i4>
      </vt:variant>
      <vt:variant>
        <vt:i4>0</vt:i4>
      </vt:variant>
      <vt:variant>
        <vt:i4>5</vt:i4>
      </vt:variant>
      <vt:variant>
        <vt:lpwstr>https://unglobalcompact.org.au/wp-content/uploads/2021/03/4261-UNGC-Grievance-Mechanisms-GUIDANCE-DOC_28pp-9-FA.pdf</vt:lpwstr>
      </vt:variant>
      <vt:variant>
        <vt:lpwstr/>
      </vt:variant>
      <vt:variant>
        <vt:i4>5243001</vt:i4>
      </vt:variant>
      <vt:variant>
        <vt:i4>408</vt:i4>
      </vt:variant>
      <vt:variant>
        <vt:i4>0</vt:i4>
      </vt:variant>
      <vt:variant>
        <vt:i4>5</vt:i4>
      </vt:variant>
      <vt:variant>
        <vt:lpwstr>https://ausncp.gov.au/sites/default/files/2021-07/210721_update_statement_AusNCP.pdf</vt:lpwstr>
      </vt:variant>
      <vt:variant>
        <vt:lpwstr/>
      </vt:variant>
      <vt:variant>
        <vt:i4>7536738</vt:i4>
      </vt:variant>
      <vt:variant>
        <vt:i4>405</vt:i4>
      </vt:variant>
      <vt:variant>
        <vt:i4>0</vt:i4>
      </vt:variant>
      <vt:variant>
        <vt:i4>5</vt:i4>
      </vt:variant>
      <vt:variant>
        <vt:lpwstr>https://ausncp.gov.au/sites/default/files/2020-02/Complaint_11_statement.pdf</vt:lpwstr>
      </vt:variant>
      <vt:variant>
        <vt:lpwstr/>
      </vt:variant>
      <vt:variant>
        <vt:i4>8061043</vt:i4>
      </vt:variant>
      <vt:variant>
        <vt:i4>402</vt:i4>
      </vt:variant>
      <vt:variant>
        <vt:i4>0</vt:i4>
      </vt:variant>
      <vt:variant>
        <vt:i4>5</vt:i4>
      </vt:variant>
      <vt:variant>
        <vt:lpwstr>https://ausncp.gov.au/about/2017-review</vt:lpwstr>
      </vt:variant>
      <vt:variant>
        <vt:lpwstr/>
      </vt:variant>
      <vt:variant>
        <vt:i4>7471145</vt:i4>
      </vt:variant>
      <vt:variant>
        <vt:i4>399</vt:i4>
      </vt:variant>
      <vt:variant>
        <vt:i4>0</vt:i4>
      </vt:variant>
      <vt:variant>
        <vt:i4>5</vt:i4>
      </vt:variant>
      <vt:variant>
        <vt:lpwstr>https://uitspraken.rechtspraak.nl/inziendocument?id=ECLI:NL:GHDHA:2021:132</vt:lpwstr>
      </vt:variant>
      <vt:variant>
        <vt:lpwstr/>
      </vt:variant>
      <vt:variant>
        <vt:i4>4456519</vt:i4>
      </vt:variant>
      <vt:variant>
        <vt:i4>396</vt:i4>
      </vt:variant>
      <vt:variant>
        <vt:i4>0</vt:i4>
      </vt:variant>
      <vt:variant>
        <vt:i4>5</vt:i4>
      </vt:variant>
      <vt:variant>
        <vt:lpwstr>https://www.bailii.org/uk/cases/UKSC/2021/3.html</vt:lpwstr>
      </vt:variant>
      <vt:variant>
        <vt:lpwstr/>
      </vt:variant>
      <vt:variant>
        <vt:i4>4456465</vt:i4>
      </vt:variant>
      <vt:variant>
        <vt:i4>393</vt:i4>
      </vt:variant>
      <vt:variant>
        <vt:i4>0</vt:i4>
      </vt:variant>
      <vt:variant>
        <vt:i4>5</vt:i4>
      </vt:variant>
      <vt:variant>
        <vt:lpwstr>https://www.bailii.org/uk/cases/UKSC/2019/20.html</vt:lpwstr>
      </vt:variant>
      <vt:variant>
        <vt:lpwstr/>
      </vt:variant>
      <vt:variant>
        <vt:i4>1900646</vt:i4>
      </vt:variant>
      <vt:variant>
        <vt:i4>390</vt:i4>
      </vt:variant>
      <vt:variant>
        <vt:i4>0</vt:i4>
      </vt:variant>
      <vt:variant>
        <vt:i4>5</vt:i4>
      </vt:variant>
      <vt:variant>
        <vt:lpwstr>https://law.unimelb.edu.au/__data/assets/pdf_file/0008/2369591/07-Warren-402-Post-Press.pdf</vt:lpwstr>
      </vt:variant>
      <vt:variant>
        <vt:lpwstr/>
      </vt:variant>
      <vt:variant>
        <vt:i4>3407982</vt:i4>
      </vt:variant>
      <vt:variant>
        <vt:i4>387</vt:i4>
      </vt:variant>
      <vt:variant>
        <vt:i4>0</vt:i4>
      </vt:variant>
      <vt:variant>
        <vt:i4>5</vt:i4>
      </vt:variant>
      <vt:variant>
        <vt:lpwstr>https://aus01.safelinks.protection.outlook.com/?url=http%3A%2F%2Fwww.austlii.edu.au%2Fau%2Fjournals%2FMelbULawRw%2F2017%2F7.html&amp;data=04%7C01%7Clauren.zanetti%40humanrights.gov.au%7C2c81240fa7584987fa9b08d8feed03c6%7Cea4cdebd454f4218919b7adc32bf1549%7C0%7C0%7C637539641234731817%7CUnknown%7CTWFpbGZsb3d8eyJWIjoiMC4wLjAwMDAiLCJQIjoiV2luMzIiLCJBTiI6Ik1haWwiLCJXVCI6Mn0%3D%7C1000&amp;sdata=uPNuxD20nz6%2F3pIef%2BDz5owwcJOmsaIlws8o0VeypRc%3D&amp;reserved=0</vt:lpwstr>
      </vt:variant>
      <vt:variant>
        <vt:lpwstr/>
      </vt:variant>
      <vt:variant>
        <vt:i4>8126511</vt:i4>
      </vt:variant>
      <vt:variant>
        <vt:i4>384</vt:i4>
      </vt:variant>
      <vt:variant>
        <vt:i4>0</vt:i4>
      </vt:variant>
      <vt:variant>
        <vt:i4>5</vt:i4>
      </vt:variant>
      <vt:variant>
        <vt:lpwstr>https://www.alrc.gov.au/wp-content/uploads/2020/05/ALRC-CCR-Final-Report-websml.pdf</vt:lpwstr>
      </vt:variant>
      <vt:variant>
        <vt:lpwstr/>
      </vt:variant>
      <vt:variant>
        <vt:i4>3014769</vt:i4>
      </vt:variant>
      <vt:variant>
        <vt:i4>381</vt:i4>
      </vt:variant>
      <vt:variant>
        <vt:i4>0</vt:i4>
      </vt:variant>
      <vt:variant>
        <vt:i4>5</vt:i4>
      </vt:variant>
      <vt:variant>
        <vt:lpwstr>https://projects.icij.org/fatalextraction/</vt:lpwstr>
      </vt:variant>
      <vt:variant>
        <vt:lpwstr/>
      </vt:variant>
      <vt:variant>
        <vt:i4>6422641</vt:i4>
      </vt:variant>
      <vt:variant>
        <vt:i4>378</vt:i4>
      </vt:variant>
      <vt:variant>
        <vt:i4>0</vt:i4>
      </vt:variant>
      <vt:variant>
        <vt:i4>5</vt:i4>
      </vt:variant>
      <vt:variant>
        <vt:lpwstr>https://corporateaccountabilityresearch.net/njm-report-iii-redress-in-australia</vt:lpwstr>
      </vt:variant>
      <vt:variant>
        <vt:lpwstr/>
      </vt:variant>
      <vt:variant>
        <vt:i4>1572879</vt:i4>
      </vt:variant>
      <vt:variant>
        <vt:i4>375</vt:i4>
      </vt:variant>
      <vt:variant>
        <vt:i4>0</vt:i4>
      </vt:variant>
      <vt:variant>
        <vt:i4>5</vt:i4>
      </vt:variant>
      <vt:variant>
        <vt:lpwstr>https://static1.squarespace.com/static/580025f66b8f5b2dabbe4291/t/5c1aa50a8a922db8f09e5c1b/1545250097352/Nowhere+to+Turn.pdf</vt:lpwstr>
      </vt:variant>
      <vt:variant>
        <vt:lpwstr/>
      </vt:variant>
      <vt:variant>
        <vt:i4>5177376</vt:i4>
      </vt:variant>
      <vt:variant>
        <vt:i4>372</vt:i4>
      </vt:variant>
      <vt:variant>
        <vt:i4>0</vt:i4>
      </vt:variant>
      <vt:variant>
        <vt:i4>5</vt:i4>
      </vt:variant>
      <vt:variant>
        <vt:lpwstr>https://www.lawcouncil.asn.au/files/web-pdf/Justice Project/Final Report/Justice Project _ Final Report in full.pdf</vt:lpwstr>
      </vt:variant>
      <vt:variant>
        <vt:lpwstr/>
      </vt:variant>
      <vt:variant>
        <vt:i4>6094942</vt:i4>
      </vt:variant>
      <vt:variant>
        <vt:i4>369</vt:i4>
      </vt:variant>
      <vt:variant>
        <vt:i4>0</vt:i4>
      </vt:variant>
      <vt:variant>
        <vt:i4>5</vt:i4>
      </vt:variant>
      <vt:variant>
        <vt:lpwstr>https://www.ag.gov.au/rights-and-protections/human-rights-and-anti-discrimination/human-rights-scrutiny/public-sector-guidance-sheets/right-effective-remedy</vt:lpwstr>
      </vt:variant>
      <vt:variant>
        <vt:lpwstr/>
      </vt:variant>
      <vt:variant>
        <vt:i4>2555963</vt:i4>
      </vt:variant>
      <vt:variant>
        <vt:i4>366</vt:i4>
      </vt:variant>
      <vt:variant>
        <vt:i4>0</vt:i4>
      </vt:variant>
      <vt:variant>
        <vt:i4>5</vt:i4>
      </vt:variant>
      <vt:variant>
        <vt:lpwstr>https://www.dfat.gov.au/sites/default/files/stocktake-on-business-and-human-rights-in-australia.pdf</vt:lpwstr>
      </vt:variant>
      <vt:variant>
        <vt:lpwstr/>
      </vt:variant>
      <vt:variant>
        <vt:i4>4390982</vt:i4>
      </vt:variant>
      <vt:variant>
        <vt:i4>363</vt:i4>
      </vt:variant>
      <vt:variant>
        <vt:i4>0</vt:i4>
      </vt:variant>
      <vt:variant>
        <vt:i4>5</vt:i4>
      </vt:variant>
      <vt:variant>
        <vt:lpwstr>https://www.business-humanrights.org/en/from-us/human-rights-defenders-database/</vt:lpwstr>
      </vt:variant>
      <vt:variant>
        <vt:lpwstr/>
      </vt:variant>
      <vt:variant>
        <vt:i4>7536678</vt:i4>
      </vt:variant>
      <vt:variant>
        <vt:i4>360</vt:i4>
      </vt:variant>
      <vt:variant>
        <vt:i4>0</vt:i4>
      </vt:variant>
      <vt:variant>
        <vt:i4>5</vt:i4>
      </vt:variant>
      <vt:variant>
        <vt:lpwstr>https://media.business-humanrights.org/media/documents/HRD_2020_Snapshot_EN_v9.pdf</vt:lpwstr>
      </vt:variant>
      <vt:variant>
        <vt:lpwstr/>
      </vt:variant>
      <vt:variant>
        <vt:i4>2359344</vt:i4>
      </vt:variant>
      <vt:variant>
        <vt:i4>357</vt:i4>
      </vt:variant>
      <vt:variant>
        <vt:i4>0</vt:i4>
      </vt:variant>
      <vt:variant>
        <vt:i4>5</vt:i4>
      </vt:variant>
      <vt:variant>
        <vt:lpwstr>https://undocs.org/A/HRC/32/19</vt:lpwstr>
      </vt:variant>
      <vt:variant>
        <vt:lpwstr/>
      </vt:variant>
      <vt:variant>
        <vt:i4>6619170</vt:i4>
      </vt:variant>
      <vt:variant>
        <vt:i4>354</vt:i4>
      </vt:variant>
      <vt:variant>
        <vt:i4>0</vt:i4>
      </vt:variant>
      <vt:variant>
        <vt:i4>5</vt:i4>
      </vt:variant>
      <vt:variant>
        <vt:lpwstr>https://www.ohchr.org/EN/Issues/Business/Pages/OHCHRaccountabilityandremedyproject.aspx</vt:lpwstr>
      </vt:variant>
      <vt:variant>
        <vt:lpwstr/>
      </vt:variant>
      <vt:variant>
        <vt:i4>3604576</vt:i4>
      </vt:variant>
      <vt:variant>
        <vt:i4>351</vt:i4>
      </vt:variant>
      <vt:variant>
        <vt:i4>0</vt:i4>
      </vt:variant>
      <vt:variant>
        <vt:i4>5</vt:i4>
      </vt:variant>
      <vt:variant>
        <vt:lpwstr>https://shiftproject.org/resource/the-problem-with-how-we-measure-business-respect-for-human-rights-2/</vt:lpwstr>
      </vt:variant>
      <vt:variant>
        <vt:lpwstr/>
      </vt:variant>
      <vt:variant>
        <vt:i4>3932277</vt:i4>
      </vt:variant>
      <vt:variant>
        <vt:i4>348</vt:i4>
      </vt:variant>
      <vt:variant>
        <vt:i4>0</vt:i4>
      </vt:variant>
      <vt:variant>
        <vt:i4>5</vt:i4>
      </vt:variant>
      <vt:variant>
        <vt:lpwstr>http://www.fidh.org/IMG/pdf/from_policies_to_impacts_analysing_modern_slavery_risks_in_portfolio_companies.pdf</vt:lpwstr>
      </vt:variant>
      <vt:variant>
        <vt:lpwstr/>
      </vt:variant>
      <vt:variant>
        <vt:i4>4718600</vt:i4>
      </vt:variant>
      <vt:variant>
        <vt:i4>345</vt:i4>
      </vt:variant>
      <vt:variant>
        <vt:i4>0</vt:i4>
      </vt:variant>
      <vt:variant>
        <vt:i4>5</vt:i4>
      </vt:variant>
      <vt:variant>
        <vt:lpwstr>https://www.fastinitiative.org/wp-content/uploads/Blueprint-DIGITAL-3.pdf</vt:lpwstr>
      </vt:variant>
      <vt:variant>
        <vt:lpwstr/>
      </vt:variant>
      <vt:variant>
        <vt:i4>5767245</vt:i4>
      </vt:variant>
      <vt:variant>
        <vt:i4>342</vt:i4>
      </vt:variant>
      <vt:variant>
        <vt:i4>0</vt:i4>
      </vt:variant>
      <vt:variant>
        <vt:i4>5</vt:i4>
      </vt:variant>
      <vt:variant>
        <vt:lpwstr>https://www.globalreporting.org/standards/media/2605/universal-exposure-draft.pdf</vt:lpwstr>
      </vt:variant>
      <vt:variant>
        <vt:lpwstr/>
      </vt:variant>
      <vt:variant>
        <vt:i4>1835076</vt:i4>
      </vt:variant>
      <vt:variant>
        <vt:i4>339</vt:i4>
      </vt:variant>
      <vt:variant>
        <vt:i4>0</vt:i4>
      </vt:variant>
      <vt:variant>
        <vt:i4>5</vt:i4>
      </vt:variant>
      <vt:variant>
        <vt:lpwstr>https://eur-lex.europa.eu/legal-content/EN/TXT/?uri=celex:32020R0852</vt:lpwstr>
      </vt:variant>
      <vt:variant>
        <vt:lpwstr/>
      </vt:variant>
      <vt:variant>
        <vt:i4>8257594</vt:i4>
      </vt:variant>
      <vt:variant>
        <vt:i4>333</vt:i4>
      </vt:variant>
      <vt:variant>
        <vt:i4>0</vt:i4>
      </vt:variant>
      <vt:variant>
        <vt:i4>5</vt:i4>
      </vt:variant>
      <vt:variant>
        <vt:lpwstr>https://www.lexology.com/library/detail.aspx?g=3db898b8-84d5-48d5-b38f-74e141000ea1</vt:lpwstr>
      </vt:variant>
      <vt:variant>
        <vt:lpwstr/>
      </vt:variant>
      <vt:variant>
        <vt:i4>5767261</vt:i4>
      </vt:variant>
      <vt:variant>
        <vt:i4>330</vt:i4>
      </vt:variant>
      <vt:variant>
        <vt:i4>0</vt:i4>
      </vt:variant>
      <vt:variant>
        <vt:i4>5</vt:i4>
      </vt:variant>
      <vt:variant>
        <vt:lpwstr>file:///C:\Users\lauren.zanetti\AppData\Local\Microsoft\Windows\INetCache\Content.Outlook\UG73VWWJ\Denielle Harrison and Charlotte Bancilhon, ‘Double and dynamic: How to enhance the value of your materiality assessment’, Business for Social Responsibility (Blog, 9 February 2021) %3chttps:\www.bsr.org\en\our-insights\blog-view\double-and-dynamic-how-to-enhance-the-value-of-your-materiality-assessment</vt:lpwstr>
      </vt:variant>
      <vt:variant>
        <vt:lpwstr/>
      </vt:variant>
      <vt:variant>
        <vt:i4>7864416</vt:i4>
      </vt:variant>
      <vt:variant>
        <vt:i4>327</vt:i4>
      </vt:variant>
      <vt:variant>
        <vt:i4>0</vt:i4>
      </vt:variant>
      <vt:variant>
        <vt:i4>5</vt:i4>
      </vt:variant>
      <vt:variant>
        <vt:lpwstr>https://www.unpri.org/download?ac=10795</vt:lpwstr>
      </vt:variant>
      <vt:variant>
        <vt:lpwstr/>
      </vt:variant>
      <vt:variant>
        <vt:i4>5111878</vt:i4>
      </vt:variant>
      <vt:variant>
        <vt:i4>324</vt:i4>
      </vt:variant>
      <vt:variant>
        <vt:i4>0</vt:i4>
      </vt:variant>
      <vt:variant>
        <vt:i4>5</vt:i4>
      </vt:variant>
      <vt:variant>
        <vt:lpwstr>https://www.climateaction100.org/</vt:lpwstr>
      </vt:variant>
      <vt:variant>
        <vt:lpwstr/>
      </vt:variant>
      <vt:variant>
        <vt:i4>5373980</vt:i4>
      </vt:variant>
      <vt:variant>
        <vt:i4>321</vt:i4>
      </vt:variant>
      <vt:variant>
        <vt:i4>0</vt:i4>
      </vt:variant>
      <vt:variant>
        <vt:i4>5</vt:i4>
      </vt:variant>
      <vt:variant>
        <vt:lpwstr>https://www.smh.com.au/business/companies/investors-to-turn-up-heat-on-australia-s-biggest-emitters-20210322-p57cwk.html</vt:lpwstr>
      </vt:variant>
      <vt:variant>
        <vt:lpwstr/>
      </vt:variant>
      <vt:variant>
        <vt:i4>5636102</vt:i4>
      </vt:variant>
      <vt:variant>
        <vt:i4>318</vt:i4>
      </vt:variant>
      <vt:variant>
        <vt:i4>0</vt:i4>
      </vt:variant>
      <vt:variant>
        <vt:i4>5</vt:i4>
      </vt:variant>
      <vt:variant>
        <vt:lpwstr>https://www.forbes.com/sites/bhaktimirchandani/2021/06/28/what-you-need-to-know-about-the-2021-proxy-season/?sh=9739b1e7f5e1</vt:lpwstr>
      </vt:variant>
      <vt:variant>
        <vt:lpwstr/>
      </vt:variant>
      <vt:variant>
        <vt:i4>6750264</vt:i4>
      </vt:variant>
      <vt:variant>
        <vt:i4>315</vt:i4>
      </vt:variant>
      <vt:variant>
        <vt:i4>0</vt:i4>
      </vt:variant>
      <vt:variant>
        <vt:i4>5</vt:i4>
      </vt:variant>
      <vt:variant>
        <vt:lpwstr>https://thelawreviews.co.uk/title/the-shareholder-rights-and-activism-review/australia</vt:lpwstr>
      </vt:variant>
      <vt:variant>
        <vt:lpwstr/>
      </vt:variant>
      <vt:variant>
        <vt:i4>983066</vt:i4>
      </vt:variant>
      <vt:variant>
        <vt:i4>312</vt:i4>
      </vt:variant>
      <vt:variant>
        <vt:i4>0</vt:i4>
      </vt:variant>
      <vt:variant>
        <vt:i4>5</vt:i4>
      </vt:variant>
      <vt:variant>
        <vt:lpwstr>https://thelawreviews.co.uk/organisation/herbert-smith-freehills-llp</vt:lpwstr>
      </vt:variant>
      <vt:variant>
        <vt:lpwstr/>
      </vt:variant>
      <vt:variant>
        <vt:i4>524413</vt:i4>
      </vt:variant>
      <vt:variant>
        <vt:i4>309</vt:i4>
      </vt:variant>
      <vt:variant>
        <vt:i4>0</vt:i4>
      </vt:variant>
      <vt:variant>
        <vt:i4>5</vt:i4>
      </vt:variant>
      <vt:variant>
        <vt:lpwstr>https://thelawreviews.co.uk/authors/Barry_Wang</vt:lpwstr>
      </vt:variant>
      <vt:variant>
        <vt:lpwstr/>
      </vt:variant>
      <vt:variant>
        <vt:i4>7536671</vt:i4>
      </vt:variant>
      <vt:variant>
        <vt:i4>306</vt:i4>
      </vt:variant>
      <vt:variant>
        <vt:i4>0</vt:i4>
      </vt:variant>
      <vt:variant>
        <vt:i4>5</vt:i4>
      </vt:variant>
      <vt:variant>
        <vt:lpwstr>https://thelawreviews.co.uk/authors/Timothy_Stutt</vt:lpwstr>
      </vt:variant>
      <vt:variant>
        <vt:lpwstr/>
      </vt:variant>
      <vt:variant>
        <vt:i4>6553600</vt:i4>
      </vt:variant>
      <vt:variant>
        <vt:i4>303</vt:i4>
      </vt:variant>
      <vt:variant>
        <vt:i4>0</vt:i4>
      </vt:variant>
      <vt:variant>
        <vt:i4>5</vt:i4>
      </vt:variant>
      <vt:variant>
        <vt:lpwstr>https://thelawreviews.co.uk/authors/Quentin_Digby</vt:lpwstr>
      </vt:variant>
      <vt:variant>
        <vt:lpwstr/>
      </vt:variant>
      <vt:variant>
        <vt:i4>3801162</vt:i4>
      </vt:variant>
      <vt:variant>
        <vt:i4>300</vt:i4>
      </vt:variant>
      <vt:variant>
        <vt:i4>0</vt:i4>
      </vt:variant>
      <vt:variant>
        <vt:i4>5</vt:i4>
      </vt:variant>
      <vt:variant>
        <vt:lpwstr>https://papers.ssrn.com/sol3/papers.cfm?abstract_id=3833467</vt:lpwstr>
      </vt:variant>
      <vt:variant>
        <vt:lpwstr/>
      </vt:variant>
      <vt:variant>
        <vt:i4>4390917</vt:i4>
      </vt:variant>
      <vt:variant>
        <vt:i4>297</vt:i4>
      </vt:variant>
      <vt:variant>
        <vt:i4>0</vt:i4>
      </vt:variant>
      <vt:variant>
        <vt:i4>5</vt:i4>
      </vt:variant>
      <vt:variant>
        <vt:lpwstr>https://www.blackrock.com/corporate/literature/publication/blk-commentary-engagement-on-human-rights.pdf</vt:lpwstr>
      </vt:variant>
      <vt:variant>
        <vt:lpwstr/>
      </vt:variant>
      <vt:variant>
        <vt:i4>3145844</vt:i4>
      </vt:variant>
      <vt:variant>
        <vt:i4>294</vt:i4>
      </vt:variant>
      <vt:variant>
        <vt:i4>0</vt:i4>
      </vt:variant>
      <vt:variant>
        <vt:i4>5</vt:i4>
      </vt:variant>
      <vt:variant>
        <vt:lpwstr>https://static1.squarespace.com/static/547df270e4b0ba184dfc490e/t/58cad912e58c6274180b58b6/1489688854754/Metrics-Report-final-1.pdf</vt:lpwstr>
      </vt:variant>
      <vt:variant>
        <vt:lpwstr/>
      </vt:variant>
      <vt:variant>
        <vt:i4>5177419</vt:i4>
      </vt:variant>
      <vt:variant>
        <vt:i4>291</vt:i4>
      </vt:variant>
      <vt:variant>
        <vt:i4>0</vt:i4>
      </vt:variant>
      <vt:variant>
        <vt:i4>5</vt:i4>
      </vt:variant>
      <vt:variant>
        <vt:lpwstr>https://www.whitecase.com/sites/default/files/2021-06/amplifying-s-esg-investor-myth-buster-final.pdf</vt:lpwstr>
      </vt:variant>
      <vt:variant>
        <vt:lpwstr/>
      </vt:variant>
      <vt:variant>
        <vt:i4>3145844</vt:i4>
      </vt:variant>
      <vt:variant>
        <vt:i4>288</vt:i4>
      </vt:variant>
      <vt:variant>
        <vt:i4>0</vt:i4>
      </vt:variant>
      <vt:variant>
        <vt:i4>5</vt:i4>
      </vt:variant>
      <vt:variant>
        <vt:lpwstr>https://static1.squarespace.com/static/547df270e4b0ba184dfc490e/t/58cad912e58c6274180b58b6/1489688854754/Metrics-Report-final-1.pdf</vt:lpwstr>
      </vt:variant>
      <vt:variant>
        <vt:lpwstr/>
      </vt:variant>
      <vt:variant>
        <vt:i4>6094924</vt:i4>
      </vt:variant>
      <vt:variant>
        <vt:i4>285</vt:i4>
      </vt:variant>
      <vt:variant>
        <vt:i4>0</vt:i4>
      </vt:variant>
      <vt:variant>
        <vt:i4>5</vt:i4>
      </vt:variant>
      <vt:variant>
        <vt:lpwstr>https://responsibleinvestment.org/wp-content/uploads/2020/10/RIAA-RI-Benchmark-Report-Australia-2020.pdf</vt:lpwstr>
      </vt:variant>
      <vt:variant>
        <vt:lpwstr/>
      </vt:variant>
      <vt:variant>
        <vt:i4>1507410</vt:i4>
      </vt:variant>
      <vt:variant>
        <vt:i4>282</vt:i4>
      </vt:variant>
      <vt:variant>
        <vt:i4>0</vt:i4>
      </vt:variant>
      <vt:variant>
        <vt:i4>5</vt:i4>
      </vt:variant>
      <vt:variant>
        <vt:lpwstr>https://undocs.org/A/HRC/47/39/Add.1</vt:lpwstr>
      </vt:variant>
      <vt:variant>
        <vt:lpwstr/>
      </vt:variant>
      <vt:variant>
        <vt:i4>6160453</vt:i4>
      </vt:variant>
      <vt:variant>
        <vt:i4>279</vt:i4>
      </vt:variant>
      <vt:variant>
        <vt:i4>0</vt:i4>
      </vt:variant>
      <vt:variant>
        <vt:i4>5</vt:i4>
      </vt:variant>
      <vt:variant>
        <vt:lpwstr>https://www.unepfi.org/wordpress/wp-content/uploads/2019/10/Fiduciary-duty-21st-century-final-report.pdf</vt:lpwstr>
      </vt:variant>
      <vt:variant>
        <vt:lpwstr/>
      </vt:variant>
      <vt:variant>
        <vt:i4>720989</vt:i4>
      </vt:variant>
      <vt:variant>
        <vt:i4>276</vt:i4>
      </vt:variant>
      <vt:variant>
        <vt:i4>0</vt:i4>
      </vt:variant>
      <vt:variant>
        <vt:i4>5</vt:i4>
      </vt:variant>
      <vt:variant>
        <vt:lpwstr>https://www.responsible-investor.com/articles/fiona-reynolds-and-john-ruggie-what-institutional-investors-need-to-know-about-the-s-in-esg</vt:lpwstr>
      </vt:variant>
      <vt:variant>
        <vt:lpwstr/>
      </vt:variant>
      <vt:variant>
        <vt:i4>2752568</vt:i4>
      </vt:variant>
      <vt:variant>
        <vt:i4>273</vt:i4>
      </vt:variant>
      <vt:variant>
        <vt:i4>0</vt:i4>
      </vt:variant>
      <vt:variant>
        <vt:i4>5</vt:i4>
      </vt:variant>
      <vt:variant>
        <vt:lpwstr>https://www.iccr.org/investing-rights-way-guide-investors-business-and-human-rights</vt:lpwstr>
      </vt:variant>
      <vt:variant>
        <vt:lpwstr/>
      </vt:variant>
      <vt:variant>
        <vt:i4>852049</vt:i4>
      </vt:variant>
      <vt:variant>
        <vt:i4>270</vt:i4>
      </vt:variant>
      <vt:variant>
        <vt:i4>0</vt:i4>
      </vt:variant>
      <vt:variant>
        <vt:i4>5</vt:i4>
      </vt:variant>
      <vt:variant>
        <vt:lpwstr>https://www.ohchr.org/Documents/Issues/Business/B-Tech/B-Tech-Briefing-Investment.pdf</vt:lpwstr>
      </vt:variant>
      <vt:variant>
        <vt:lpwstr/>
      </vt:variant>
      <vt:variant>
        <vt:i4>3211300</vt:i4>
      </vt:variant>
      <vt:variant>
        <vt:i4>267</vt:i4>
      </vt:variant>
      <vt:variant>
        <vt:i4>0</vt:i4>
      </vt:variant>
      <vt:variant>
        <vt:i4>5</vt:i4>
      </vt:variant>
      <vt:variant>
        <vt:lpwstr>https://mneguidelines.oecd.org/RBC-for-Institutional-Investors.pdf</vt:lpwstr>
      </vt:variant>
      <vt:variant>
        <vt:lpwstr/>
      </vt:variant>
      <vt:variant>
        <vt:i4>5373953</vt:i4>
      </vt:variant>
      <vt:variant>
        <vt:i4>264</vt:i4>
      </vt:variant>
      <vt:variant>
        <vt:i4>0</vt:i4>
      </vt:variant>
      <vt:variant>
        <vt:i4>5</vt:i4>
      </vt:variant>
      <vt:variant>
        <vt:lpwstr>https://www.unpri.org/human-rights-and-labour-standards/why-and-how-investors-should-act-on-human-rights/6636.article</vt:lpwstr>
      </vt:variant>
      <vt:variant>
        <vt:lpwstr/>
      </vt:variant>
      <vt:variant>
        <vt:i4>3342440</vt:i4>
      </vt:variant>
      <vt:variant>
        <vt:i4>261</vt:i4>
      </vt:variant>
      <vt:variant>
        <vt:i4>0</vt:i4>
      </vt:variant>
      <vt:variant>
        <vt:i4>5</vt:i4>
      </vt:variant>
      <vt:variant>
        <vt:lpwstr>https://www.ohchr.org/Documents/Issues/Business/UNGPs10/Stocktaking-investor-implementation.pdf</vt:lpwstr>
      </vt:variant>
      <vt:variant>
        <vt:lpwstr/>
      </vt:variant>
      <vt:variant>
        <vt:i4>5505045</vt:i4>
      </vt:variant>
      <vt:variant>
        <vt:i4>258</vt:i4>
      </vt:variant>
      <vt:variant>
        <vt:i4>0</vt:i4>
      </vt:variant>
      <vt:variant>
        <vt:i4>5</vt:i4>
      </vt:variant>
      <vt:variant>
        <vt:lpwstr>https://www.afr.com/policy/energy-and-climate/asx200-companies-committed-to-net-zero-targets-treble-in-a-year-20210820-p58kkp</vt:lpwstr>
      </vt:variant>
      <vt:variant>
        <vt:lpwstr/>
      </vt:variant>
      <vt:variant>
        <vt:i4>2818080</vt:i4>
      </vt:variant>
      <vt:variant>
        <vt:i4>255</vt:i4>
      </vt:variant>
      <vt:variant>
        <vt:i4>0</vt:i4>
      </vt:variant>
      <vt:variant>
        <vt:i4>5</vt:i4>
      </vt:variant>
      <vt:variant>
        <vt:lpwstr>https://unglobalcompact.org.au/wp-content/uploads/2020/07/Climate-Change-and-Health-Report.pdf</vt:lpwstr>
      </vt:variant>
      <vt:variant>
        <vt:lpwstr/>
      </vt:variant>
      <vt:variant>
        <vt:i4>1835103</vt:i4>
      </vt:variant>
      <vt:variant>
        <vt:i4>252</vt:i4>
      </vt:variant>
      <vt:variant>
        <vt:i4>0</vt:i4>
      </vt:variant>
      <vt:variant>
        <vt:i4>5</vt:i4>
      </vt:variant>
      <vt:variant>
        <vt:lpwstr>https://aicd.companydirectors.com.au/-/media/cd2/resources/advocacy/research/2021/pdf/climate-risk-governance-guide-a4-30pp-web.ashx</vt:lpwstr>
      </vt:variant>
      <vt:variant>
        <vt:lpwstr/>
      </vt:variant>
      <vt:variant>
        <vt:i4>5046371</vt:i4>
      </vt:variant>
      <vt:variant>
        <vt:i4>249</vt:i4>
      </vt:variant>
      <vt:variant>
        <vt:i4>0</vt:i4>
      </vt:variant>
      <vt:variant>
        <vt:i4>5</vt:i4>
      </vt:variant>
      <vt:variant>
        <vt:lpwstr>https://www.australianclimateroundtable.org.au/wp-content/uploads/2020/08/ACR_statement_on_climate_impacts-August_2020.pdf</vt:lpwstr>
      </vt:variant>
      <vt:variant>
        <vt:lpwstr/>
      </vt:variant>
      <vt:variant>
        <vt:i4>2424925</vt:i4>
      </vt:variant>
      <vt:variant>
        <vt:i4>246</vt:i4>
      </vt:variant>
      <vt:variant>
        <vt:i4>0</vt:i4>
      </vt:variant>
      <vt:variant>
        <vt:i4>5</vt:i4>
      </vt:variant>
      <vt:variant>
        <vt:lpwstr>https://igcc.org.au/wp-content/uploads/2021/07/IGCC-Investors-role-in-an-Equitable-Transition-to-net-zero-emissions_FINAL-150720211-copy.pdf</vt:lpwstr>
      </vt:variant>
      <vt:variant>
        <vt:lpwstr/>
      </vt:variant>
      <vt:variant>
        <vt:i4>3080226</vt:i4>
      </vt:variant>
      <vt:variant>
        <vt:i4>243</vt:i4>
      </vt:variant>
      <vt:variant>
        <vt:i4>0</vt:i4>
      </vt:variant>
      <vt:variant>
        <vt:i4>5</vt:i4>
      </vt:variant>
      <vt:variant>
        <vt:lpwstr>https://aus01.safelinks.protection.outlook.com/?url=https%3A%2F%2Fwww.smh.com.au%2Fpolitics%2Ffederal%2Fbusiness-urges-government-to-take-net-zero-pledge-to-un-climate-talks-20210831-p58nma.html&amp;data=04%7C01%7Clauren.zanetti%40humanrights.gov.au%7C89e577e2765a48933fb008d970dc1c87%7Cea4cdebd454f4218919b7adc32bf1549%7C0%7C0%7C637664913013624139%7CUnknown%7CTWFpbGZsb3d8eyJWIjoiMC4wLjAwMDAiLCJQIjoiV2luMzIiLCJBTiI6Ik1haWwiLCJXVCI6Mn0%3D%7C1000&amp;sdata=adg%2FUkwJ3W%2BETmc3DMzHELdpgmLsjwl3TzKpd3aj%2FyU%3D&amp;reserved=0</vt:lpwstr>
      </vt:variant>
      <vt:variant>
        <vt:lpwstr/>
      </vt:variant>
      <vt:variant>
        <vt:i4>5046371</vt:i4>
      </vt:variant>
      <vt:variant>
        <vt:i4>240</vt:i4>
      </vt:variant>
      <vt:variant>
        <vt:i4>0</vt:i4>
      </vt:variant>
      <vt:variant>
        <vt:i4>5</vt:i4>
      </vt:variant>
      <vt:variant>
        <vt:lpwstr>https://www.australianclimateroundtable.org.au/wp-content/uploads/2020/08/ACR_statement_on_climate_impacts-August_2020.pdf</vt:lpwstr>
      </vt:variant>
      <vt:variant>
        <vt:lpwstr/>
      </vt:variant>
      <vt:variant>
        <vt:i4>7471144</vt:i4>
      </vt:variant>
      <vt:variant>
        <vt:i4>237</vt:i4>
      </vt:variant>
      <vt:variant>
        <vt:i4>0</vt:i4>
      </vt:variant>
      <vt:variant>
        <vt:i4>5</vt:i4>
      </vt:variant>
      <vt:variant>
        <vt:lpwstr>https://www.investordaily.com.au/latest-news/49729-key-groups-call-on-pm-to-halve-emissions-by-2030</vt:lpwstr>
      </vt:variant>
      <vt:variant>
        <vt:lpwstr/>
      </vt:variant>
      <vt:variant>
        <vt:i4>2687089</vt:i4>
      </vt:variant>
      <vt:variant>
        <vt:i4>234</vt:i4>
      </vt:variant>
      <vt:variant>
        <vt:i4>0</vt:i4>
      </vt:variant>
      <vt:variant>
        <vt:i4>5</vt:i4>
      </vt:variant>
      <vt:variant>
        <vt:lpwstr>https://www.businessinsider.com.au/australia-climate-investors</vt:lpwstr>
      </vt:variant>
      <vt:variant>
        <vt:lpwstr/>
      </vt:variant>
      <vt:variant>
        <vt:i4>1966147</vt:i4>
      </vt:variant>
      <vt:variant>
        <vt:i4>231</vt:i4>
      </vt:variant>
      <vt:variant>
        <vt:i4>0</vt:i4>
      </vt:variant>
      <vt:variant>
        <vt:i4>5</vt:i4>
      </vt:variant>
      <vt:variant>
        <vt:lpwstr>https://www.abc.net.au/news/2021-08-20/climate-change-ipcc-australia-uk-conference-glasgow/100392252</vt:lpwstr>
      </vt:variant>
      <vt:variant>
        <vt:lpwstr/>
      </vt:variant>
      <vt:variant>
        <vt:i4>3604576</vt:i4>
      </vt:variant>
      <vt:variant>
        <vt:i4>228</vt:i4>
      </vt:variant>
      <vt:variant>
        <vt:i4>0</vt:i4>
      </vt:variant>
      <vt:variant>
        <vt:i4>5</vt:i4>
      </vt:variant>
      <vt:variant>
        <vt:lpwstr>https://www.theguardian.com/australia-news/2021/aug/22/german-ambassador-joins-calls-for-morrison-government-to-take-more-ambitious-climate-action</vt:lpwstr>
      </vt:variant>
      <vt:variant>
        <vt:lpwstr/>
      </vt:variant>
      <vt:variant>
        <vt:i4>1769493</vt:i4>
      </vt:variant>
      <vt:variant>
        <vt:i4>225</vt:i4>
      </vt:variant>
      <vt:variant>
        <vt:i4>0</vt:i4>
      </vt:variant>
      <vt:variant>
        <vt:i4>5</vt:i4>
      </vt:variant>
      <vt:variant>
        <vt:lpwstr>https://www.theguardian.com/australia-news/2021/jul/28/us-european-and-uk-diplomats-meet-to-encourage-australia-to-ramp-up-climate-action</vt:lpwstr>
      </vt:variant>
      <vt:variant>
        <vt:lpwstr/>
      </vt:variant>
      <vt:variant>
        <vt:i4>6029390</vt:i4>
      </vt:variant>
      <vt:variant>
        <vt:i4>222</vt:i4>
      </vt:variant>
      <vt:variant>
        <vt:i4>0</vt:i4>
      </vt:variant>
      <vt:variant>
        <vt:i4>5</vt:i4>
      </vt:variant>
      <vt:variant>
        <vt:lpwstr>https://www.smh.com.au/environment/climate-change/still-in-the-control-cabin-time-running-out-to-limit-warming-ipcc-says-20210809-p58h9j.html</vt:lpwstr>
      </vt:variant>
      <vt:variant>
        <vt:lpwstr/>
      </vt:variant>
      <vt:variant>
        <vt:i4>2359392</vt:i4>
      </vt:variant>
      <vt:variant>
        <vt:i4>219</vt:i4>
      </vt:variant>
      <vt:variant>
        <vt:i4>0</vt:i4>
      </vt:variant>
      <vt:variant>
        <vt:i4>5</vt:i4>
      </vt:variant>
      <vt:variant>
        <vt:lpwstr>https://newclimate.org/wp-content/uploads/2019/12/CCPI-2020-Results_Web_Version.pdf</vt:lpwstr>
      </vt:variant>
      <vt:variant>
        <vt:lpwstr/>
      </vt:variant>
      <vt:variant>
        <vt:i4>1048601</vt:i4>
      </vt:variant>
      <vt:variant>
        <vt:i4>216</vt:i4>
      </vt:variant>
      <vt:variant>
        <vt:i4>0</vt:i4>
      </vt:variant>
      <vt:variant>
        <vt:i4>5</vt:i4>
      </vt:variant>
      <vt:variant>
        <vt:lpwstr>https://dashboards.sdgindex.org/downloads</vt:lpwstr>
      </vt:variant>
      <vt:variant>
        <vt:lpwstr/>
      </vt:variant>
      <vt:variant>
        <vt:i4>1703943</vt:i4>
      </vt:variant>
      <vt:variant>
        <vt:i4>213</vt:i4>
      </vt:variant>
      <vt:variant>
        <vt:i4>0</vt:i4>
      </vt:variant>
      <vt:variant>
        <vt:i4>5</vt:i4>
      </vt:variant>
      <vt:variant>
        <vt:lpwstr>https://dashboards.sdgindex.org/</vt:lpwstr>
      </vt:variant>
      <vt:variant>
        <vt:lpwstr/>
      </vt:variant>
      <vt:variant>
        <vt:i4>5374021</vt:i4>
      </vt:variant>
      <vt:variant>
        <vt:i4>210</vt:i4>
      </vt:variant>
      <vt:variant>
        <vt:i4>0</vt:i4>
      </vt:variant>
      <vt:variant>
        <vt:i4>5</vt:i4>
      </vt:variant>
      <vt:variant>
        <vt:lpwstr>https://www.bbc.com/news/world-australia-56854558</vt:lpwstr>
      </vt:variant>
      <vt:variant>
        <vt:lpwstr/>
      </vt:variant>
      <vt:variant>
        <vt:i4>1441818</vt:i4>
      </vt:variant>
      <vt:variant>
        <vt:i4>207</vt:i4>
      </vt:variant>
      <vt:variant>
        <vt:i4>0</vt:i4>
      </vt:variant>
      <vt:variant>
        <vt:i4>5</vt:i4>
      </vt:variant>
      <vt:variant>
        <vt:lpwstr>http://dx.doi.org/10.3390/su1315839&gt;.</vt:lpwstr>
      </vt:variant>
      <vt:variant>
        <vt:lpwstr/>
      </vt:variant>
      <vt:variant>
        <vt:i4>8192060</vt:i4>
      </vt:variant>
      <vt:variant>
        <vt:i4>204</vt:i4>
      </vt:variant>
      <vt:variant>
        <vt:i4>0</vt:i4>
      </vt:variant>
      <vt:variant>
        <vt:i4>5</vt:i4>
      </vt:variant>
      <vt:variant>
        <vt:lpwstr>https://uitspraken.rechtspraak.nl/inziendocument?id=ECLI:NL:RBDHA:2021:5339</vt:lpwstr>
      </vt:variant>
      <vt:variant>
        <vt:lpwstr/>
      </vt:variant>
      <vt:variant>
        <vt:i4>6291580</vt:i4>
      </vt:variant>
      <vt:variant>
        <vt:i4>201</vt:i4>
      </vt:variant>
      <vt:variant>
        <vt:i4>0</vt:i4>
      </vt:variant>
      <vt:variant>
        <vt:i4>5</vt:i4>
      </vt:variant>
      <vt:variant>
        <vt:lpwstr>https://workandclimatechangereport.org/</vt:lpwstr>
      </vt:variant>
      <vt:variant>
        <vt:lpwstr/>
      </vt:variant>
      <vt:variant>
        <vt:i4>2293851</vt:i4>
      </vt:variant>
      <vt:variant>
        <vt:i4>198</vt:i4>
      </vt:variant>
      <vt:variant>
        <vt:i4>0</vt:i4>
      </vt:variant>
      <vt:variant>
        <vt:i4>5</vt:i4>
      </vt:variant>
      <vt:variant>
        <vt:lpwstr>https://www.judgments.fedcourt.gov.au/judgments/Judgments/fca/single/2021/2021fca0560?fbclid=IwAR17zXvBrYMYtiigGtqLr58dMBKzW1M6n1XFqJPGnT3_fFzXhaGEhHNtzLU</vt:lpwstr>
      </vt:variant>
      <vt:variant>
        <vt:lpwstr/>
      </vt:variant>
      <vt:variant>
        <vt:i4>4325395</vt:i4>
      </vt:variant>
      <vt:variant>
        <vt:i4>195</vt:i4>
      </vt:variant>
      <vt:variant>
        <vt:i4>0</vt:i4>
      </vt:variant>
      <vt:variant>
        <vt:i4>5</vt:i4>
      </vt:variant>
      <vt:variant>
        <vt:lpwstr>https://www.clientearth.org/latest/press-office/press/climate-threatened-torres-strait-islanders-bring-human-rights-claim-against-australia/</vt:lpwstr>
      </vt:variant>
      <vt:variant>
        <vt:lpwstr/>
      </vt:variant>
      <vt:variant>
        <vt:i4>1507333</vt:i4>
      </vt:variant>
      <vt:variant>
        <vt:i4>192</vt:i4>
      </vt:variant>
      <vt:variant>
        <vt:i4>0</vt:i4>
      </vt:variant>
      <vt:variant>
        <vt:i4>5</vt:i4>
      </vt:variant>
      <vt:variant>
        <vt:lpwstr>https://novabhre.novalaw.unl.pt/climate-change-looking-beyond-human-rights-due-diligence/</vt:lpwstr>
      </vt:variant>
      <vt:variant>
        <vt:lpwstr/>
      </vt:variant>
      <vt:variant>
        <vt:i4>3801108</vt:i4>
      </vt:variant>
      <vt:variant>
        <vt:i4>189</vt:i4>
      </vt:variant>
      <vt:variant>
        <vt:i4>0</vt:i4>
      </vt:variant>
      <vt:variant>
        <vt:i4>5</vt:i4>
      </vt:variant>
      <vt:variant>
        <vt:lpwstr>https://igcc.org.au/wp-content/uploads/2021/06/ConfusiontoClarity_APlanforMandatoryTCFDalignedDisclosureinAus.pdf</vt:lpwstr>
      </vt:variant>
      <vt:variant>
        <vt:lpwstr/>
      </vt:variant>
      <vt:variant>
        <vt:i4>3801184</vt:i4>
      </vt:variant>
      <vt:variant>
        <vt:i4>186</vt:i4>
      </vt:variant>
      <vt:variant>
        <vt:i4>0</vt:i4>
      </vt:variant>
      <vt:variant>
        <vt:i4>5</vt:i4>
      </vt:variant>
      <vt:variant>
        <vt:lpwstr>https://undocs.org/en/A/74/161</vt:lpwstr>
      </vt:variant>
      <vt:variant>
        <vt:lpwstr/>
      </vt:variant>
      <vt:variant>
        <vt:i4>458782</vt:i4>
      </vt:variant>
      <vt:variant>
        <vt:i4>183</vt:i4>
      </vt:variant>
      <vt:variant>
        <vt:i4>0</vt:i4>
      </vt:variant>
      <vt:variant>
        <vt:i4>5</vt:i4>
      </vt:variant>
      <vt:variant>
        <vt:lpwstr>https://ssrn.com/abstract=2974768</vt:lpwstr>
      </vt:variant>
      <vt:variant>
        <vt:lpwstr/>
      </vt:variant>
      <vt:variant>
        <vt:i4>3801184</vt:i4>
      </vt:variant>
      <vt:variant>
        <vt:i4>180</vt:i4>
      </vt:variant>
      <vt:variant>
        <vt:i4>0</vt:i4>
      </vt:variant>
      <vt:variant>
        <vt:i4>5</vt:i4>
      </vt:variant>
      <vt:variant>
        <vt:lpwstr>https://undocs.org/en/A/74/161</vt:lpwstr>
      </vt:variant>
      <vt:variant>
        <vt:lpwstr/>
      </vt:variant>
      <vt:variant>
        <vt:i4>5439511</vt:i4>
      </vt:variant>
      <vt:variant>
        <vt:i4>177</vt:i4>
      </vt:variant>
      <vt:variant>
        <vt:i4>0</vt:i4>
      </vt:variant>
      <vt:variant>
        <vt:i4>5</vt:i4>
      </vt:variant>
      <vt:variant>
        <vt:lpwstr>https://www.ohchr.org/Documents/Issues/ClimateChange/materials/KMBusiness.pdf</vt:lpwstr>
      </vt:variant>
      <vt:variant>
        <vt:lpwstr/>
      </vt:variant>
      <vt:variant>
        <vt:i4>131141</vt:i4>
      </vt:variant>
      <vt:variant>
        <vt:i4>174</vt:i4>
      </vt:variant>
      <vt:variant>
        <vt:i4>0</vt:i4>
      </vt:variant>
      <vt:variant>
        <vt:i4>5</vt:i4>
      </vt:variant>
      <vt:variant>
        <vt:lpwstr>https://www.ohchr.org/Documents/Publications/FSheet38_FAQ_HR_CC_EN.pdf</vt:lpwstr>
      </vt:variant>
      <vt:variant>
        <vt:lpwstr/>
      </vt:variant>
      <vt:variant>
        <vt:i4>786442</vt:i4>
      </vt:variant>
      <vt:variant>
        <vt:i4>171</vt:i4>
      </vt:variant>
      <vt:variant>
        <vt:i4>0</vt:i4>
      </vt:variant>
      <vt:variant>
        <vt:i4>5</vt:i4>
      </vt:variant>
      <vt:variant>
        <vt:lpwstr>https://www.amnesty.nl/content/uploads/2020/08/Verkenningen2020-climate-change.pdf?x55436</vt:lpwstr>
      </vt:variant>
      <vt:variant>
        <vt:lpwstr/>
      </vt:variant>
      <vt:variant>
        <vt:i4>1245278</vt:i4>
      </vt:variant>
      <vt:variant>
        <vt:i4>165</vt:i4>
      </vt:variant>
      <vt:variant>
        <vt:i4>0</vt:i4>
      </vt:variant>
      <vt:variant>
        <vt:i4>5</vt:i4>
      </vt:variant>
      <vt:variant>
        <vt:lpwstr>https://unfccc.int/resource/docs/2015/cop21/eng/10a01.pdf</vt:lpwstr>
      </vt:variant>
      <vt:variant>
        <vt:lpwstr/>
      </vt:variant>
      <vt:variant>
        <vt:i4>6160442</vt:i4>
      </vt:variant>
      <vt:variant>
        <vt:i4>162</vt:i4>
      </vt:variant>
      <vt:variant>
        <vt:i4>0</vt:i4>
      </vt:variant>
      <vt:variant>
        <vt:i4>5</vt:i4>
      </vt:variant>
      <vt:variant>
        <vt:lpwstr>https://www.ilo.org/wcmsp5/groups/public/---ed_emp/---emp_ent/documents/publication/wcms_432859.pdf</vt:lpwstr>
      </vt:variant>
      <vt:variant>
        <vt:lpwstr/>
      </vt:variant>
      <vt:variant>
        <vt:i4>7667715</vt:i4>
      </vt:variant>
      <vt:variant>
        <vt:i4>159</vt:i4>
      </vt:variant>
      <vt:variant>
        <vt:i4>0</vt:i4>
      </vt:variant>
      <vt:variant>
        <vt:i4>5</vt:i4>
      </vt:variant>
      <vt:variant>
        <vt:lpwstr>https://www.ihrb.org/uploads/reports/Just_Transitions_For_All_-_Business%2C_Human_Rights%2C_and_Climate_Action_-_IHRB_Nov2020.pdf</vt:lpwstr>
      </vt:variant>
      <vt:variant>
        <vt:lpwstr/>
      </vt:variant>
      <vt:variant>
        <vt:i4>131074</vt:i4>
      </vt:variant>
      <vt:variant>
        <vt:i4>156</vt:i4>
      </vt:variant>
      <vt:variant>
        <vt:i4>0</vt:i4>
      </vt:variant>
      <vt:variant>
        <vt:i4>5</vt:i4>
      </vt:variant>
      <vt:variant>
        <vt:lpwstr>https://www.iea.org/reports/net-zero-by-2050</vt:lpwstr>
      </vt:variant>
      <vt:variant>
        <vt:lpwstr/>
      </vt:variant>
      <vt:variant>
        <vt:i4>6226012</vt:i4>
      </vt:variant>
      <vt:variant>
        <vt:i4>153</vt:i4>
      </vt:variant>
      <vt:variant>
        <vt:i4>0</vt:i4>
      </vt:variant>
      <vt:variant>
        <vt:i4>5</vt:i4>
      </vt:variant>
      <vt:variant>
        <vt:lpwstr>https://climateaction.unfccc.int/views/cooperative-initiative-details.html?id=94</vt:lpwstr>
      </vt:variant>
      <vt:variant>
        <vt:lpwstr/>
      </vt:variant>
      <vt:variant>
        <vt:i4>1572967</vt:i4>
      </vt:variant>
      <vt:variant>
        <vt:i4>150</vt:i4>
      </vt:variant>
      <vt:variant>
        <vt:i4>0</vt:i4>
      </vt:variant>
      <vt:variant>
        <vt:i4>5</vt:i4>
      </vt:variant>
      <vt:variant>
        <vt:lpwstr>https://www.ipcc.ch/report/ar6/wg1/downloads/report/IPCC_AR6_WGI_SPM.pdf</vt:lpwstr>
      </vt:variant>
      <vt:variant>
        <vt:lpwstr/>
      </vt:variant>
      <vt:variant>
        <vt:i4>6029390</vt:i4>
      </vt:variant>
      <vt:variant>
        <vt:i4>147</vt:i4>
      </vt:variant>
      <vt:variant>
        <vt:i4>0</vt:i4>
      </vt:variant>
      <vt:variant>
        <vt:i4>5</vt:i4>
      </vt:variant>
      <vt:variant>
        <vt:lpwstr>https://www.smh.com.au/environment/climate-change/still-in-the-control-cabin-time-running-out-to-limit-warming-ipcc-says-20210809-p58h9j.html</vt:lpwstr>
      </vt:variant>
      <vt:variant>
        <vt:lpwstr/>
      </vt:variant>
      <vt:variant>
        <vt:i4>3735671</vt:i4>
      </vt:variant>
      <vt:variant>
        <vt:i4>144</vt:i4>
      </vt:variant>
      <vt:variant>
        <vt:i4>0</vt:i4>
      </vt:variant>
      <vt:variant>
        <vt:i4>5</vt:i4>
      </vt:variant>
      <vt:variant>
        <vt:lpwstr>https://www.weforum.org/agenda/2021/07/2c-global-warming-difference-explained/</vt:lpwstr>
      </vt:variant>
      <vt:variant>
        <vt:lpwstr/>
      </vt:variant>
      <vt:variant>
        <vt:i4>852057</vt:i4>
      </vt:variant>
      <vt:variant>
        <vt:i4>141</vt:i4>
      </vt:variant>
      <vt:variant>
        <vt:i4>0</vt:i4>
      </vt:variant>
      <vt:variant>
        <vt:i4>5</vt:i4>
      </vt:variant>
      <vt:variant>
        <vt:lpwstr>https://www.ipcc.ch/site/assets/uploads/sites/2/2019/05/SR15_SPM_version_report_LR.pdf</vt:lpwstr>
      </vt:variant>
      <vt:variant>
        <vt:lpwstr/>
      </vt:variant>
      <vt:variant>
        <vt:i4>1769514</vt:i4>
      </vt:variant>
      <vt:variant>
        <vt:i4>138</vt:i4>
      </vt:variant>
      <vt:variant>
        <vt:i4>0</vt:i4>
      </vt:variant>
      <vt:variant>
        <vt:i4>5</vt:i4>
      </vt:variant>
      <vt:variant>
        <vt:lpwstr>https://www.ipcc.ch/site/assets/uploads/sites/2/2019/06/SR15_Headline-statements.pdf</vt:lpwstr>
      </vt:variant>
      <vt:variant>
        <vt:lpwstr/>
      </vt:variant>
      <vt:variant>
        <vt:i4>6553716</vt:i4>
      </vt:variant>
      <vt:variant>
        <vt:i4>135</vt:i4>
      </vt:variant>
      <vt:variant>
        <vt:i4>0</vt:i4>
      </vt:variant>
      <vt:variant>
        <vt:i4>5</vt:i4>
      </vt:variant>
      <vt:variant>
        <vt:lpwstr>https://www.sciencedirect.com/science/article/pii/S2214629621001894</vt:lpwstr>
      </vt:variant>
      <vt:variant>
        <vt:lpwstr/>
      </vt:variant>
      <vt:variant>
        <vt:i4>5439585</vt:i4>
      </vt:variant>
      <vt:variant>
        <vt:i4>132</vt:i4>
      </vt:variant>
      <vt:variant>
        <vt:i4>0</vt:i4>
      </vt:variant>
      <vt:variant>
        <vt:i4>5</vt:i4>
      </vt:variant>
      <vt:variant>
        <vt:lpwstr>https://unglobalcompact.org.au/wp-content/uploads/2020/02/GCNA-Climate-HR-blog_v6.pdf</vt:lpwstr>
      </vt:variant>
      <vt:variant>
        <vt:lpwstr/>
      </vt:variant>
      <vt:variant>
        <vt:i4>4259907</vt:i4>
      </vt:variant>
      <vt:variant>
        <vt:i4>129</vt:i4>
      </vt:variant>
      <vt:variant>
        <vt:i4>0</vt:i4>
      </vt:variant>
      <vt:variant>
        <vt:i4>5</vt:i4>
      </vt:variant>
      <vt:variant>
        <vt:lpwstr>https://www.theguardian.com/world/2021/aug/10/ipcc-report-shows-possible-loss-of-entire-countries-within-the-century</vt:lpwstr>
      </vt:variant>
      <vt:variant>
        <vt:lpwstr/>
      </vt:variant>
      <vt:variant>
        <vt:i4>6357045</vt:i4>
      </vt:variant>
      <vt:variant>
        <vt:i4>126</vt:i4>
      </vt:variant>
      <vt:variant>
        <vt:i4>0</vt:i4>
      </vt:variant>
      <vt:variant>
        <vt:i4>5</vt:i4>
      </vt:variant>
      <vt:variant>
        <vt:lpwstr>https://humanrights.gov.au/our-work/aboriginal-and-torres-strait-islander-social-justice/publications/wiyi-yani-u-thangani</vt:lpwstr>
      </vt:variant>
      <vt:variant>
        <vt:lpwstr/>
      </vt:variant>
      <vt:variant>
        <vt:i4>2031694</vt:i4>
      </vt:variant>
      <vt:variant>
        <vt:i4>123</vt:i4>
      </vt:variant>
      <vt:variant>
        <vt:i4>0</vt:i4>
      </vt:variant>
      <vt:variant>
        <vt:i4>5</vt:i4>
      </vt:variant>
      <vt:variant>
        <vt:lpwstr>https://humanrights.gov.au/our-work/commission-general/publications/human-rights-climate-change-2008</vt:lpwstr>
      </vt:variant>
      <vt:variant>
        <vt:lpwstr/>
      </vt:variant>
      <vt:variant>
        <vt:i4>2818080</vt:i4>
      </vt:variant>
      <vt:variant>
        <vt:i4>120</vt:i4>
      </vt:variant>
      <vt:variant>
        <vt:i4>0</vt:i4>
      </vt:variant>
      <vt:variant>
        <vt:i4>5</vt:i4>
      </vt:variant>
      <vt:variant>
        <vt:lpwstr>https://unglobalcompact.org.au/wp-content/uploads/2020/07/Climate-Change-and-Health-Report.pdf</vt:lpwstr>
      </vt:variant>
      <vt:variant>
        <vt:lpwstr/>
      </vt:variant>
      <vt:variant>
        <vt:i4>2097199</vt:i4>
      </vt:variant>
      <vt:variant>
        <vt:i4>117</vt:i4>
      </vt:variant>
      <vt:variant>
        <vt:i4>0</vt:i4>
      </vt:variant>
      <vt:variant>
        <vt:i4>5</vt:i4>
      </vt:variant>
      <vt:variant>
        <vt:lpwstr>https://www.climatecouncil.org.au/wp-content/uploads/2021/01/hitting-home-report-V7-210122.pdf</vt:lpwstr>
      </vt:variant>
      <vt:variant>
        <vt:lpwstr/>
      </vt:variant>
      <vt:variant>
        <vt:i4>3932268</vt:i4>
      </vt:variant>
      <vt:variant>
        <vt:i4>114</vt:i4>
      </vt:variant>
      <vt:variant>
        <vt:i4>0</vt:i4>
      </vt:variant>
      <vt:variant>
        <vt:i4>5</vt:i4>
      </vt:variant>
      <vt:variant>
        <vt:lpwstr>https://www.ipcc.ch/report/ar6/wg1/downloads/factsheets/IPCC_AR6_WGI_Regional_Fact_Sheet_Australasia.pdf</vt:lpwstr>
      </vt:variant>
      <vt:variant>
        <vt:lpwstr/>
      </vt:variant>
      <vt:variant>
        <vt:i4>7012384</vt:i4>
      </vt:variant>
      <vt:variant>
        <vt:i4>111</vt:i4>
      </vt:variant>
      <vt:variant>
        <vt:i4>0</vt:i4>
      </vt:variant>
      <vt:variant>
        <vt:i4>5</vt:i4>
      </vt:variant>
      <vt:variant>
        <vt:lpwstr>https://www.unicef.org/media/105376/file/UNICEF-climate-crisis-child-rights-crisis.pdf</vt:lpwstr>
      </vt:variant>
      <vt:variant>
        <vt:lpwstr/>
      </vt:variant>
      <vt:variant>
        <vt:i4>5374042</vt:i4>
      </vt:variant>
      <vt:variant>
        <vt:i4>108</vt:i4>
      </vt:variant>
      <vt:variant>
        <vt:i4>0</vt:i4>
      </vt:variant>
      <vt:variant>
        <vt:i4>5</vt:i4>
      </vt:variant>
      <vt:variant>
        <vt:lpwstr>https://media.ifrc.org/ifrc/wp-content/uploads/2020/09/Extreme-weather-events-and-COVID-19-V4.pdf</vt:lpwstr>
      </vt:variant>
      <vt:variant>
        <vt:lpwstr/>
      </vt:variant>
      <vt:variant>
        <vt:i4>7864425</vt:i4>
      </vt:variant>
      <vt:variant>
        <vt:i4>105</vt:i4>
      </vt:variant>
      <vt:variant>
        <vt:i4>0</vt:i4>
      </vt:variant>
      <vt:variant>
        <vt:i4>5</vt:i4>
      </vt:variant>
      <vt:variant>
        <vt:lpwstr>https://www.ipcc.ch/report/ar5/wg2/</vt:lpwstr>
      </vt:variant>
      <vt:variant>
        <vt:lpwstr/>
      </vt:variant>
      <vt:variant>
        <vt:i4>2818139</vt:i4>
      </vt:variant>
      <vt:variant>
        <vt:i4>102</vt:i4>
      </vt:variant>
      <vt:variant>
        <vt:i4>0</vt:i4>
      </vt:variant>
      <vt:variant>
        <vt:i4>5</vt:i4>
      </vt:variant>
      <vt:variant>
        <vt:lpwstr>https://www.amnesty.org.au/wp-content/uploads/2021/01/20201127-Amnesty-International-Australia-Submission_Climate-Change-Bills-2.pdf</vt:lpwstr>
      </vt:variant>
      <vt:variant>
        <vt:lpwstr/>
      </vt:variant>
      <vt:variant>
        <vt:i4>2752634</vt:i4>
      </vt:variant>
      <vt:variant>
        <vt:i4>99</vt:i4>
      </vt:variant>
      <vt:variant>
        <vt:i4>0</vt:i4>
      </vt:variant>
      <vt:variant>
        <vt:i4>5</vt:i4>
      </vt:variant>
      <vt:variant>
        <vt:lpwstr>https://undocs.org/A/HRC/RES/41/21</vt:lpwstr>
      </vt:variant>
      <vt:variant>
        <vt:lpwstr/>
      </vt:variant>
      <vt:variant>
        <vt:i4>1507342</vt:i4>
      </vt:variant>
      <vt:variant>
        <vt:i4>96</vt:i4>
      </vt:variant>
      <vt:variant>
        <vt:i4>0</vt:i4>
      </vt:variant>
      <vt:variant>
        <vt:i4>5</vt:i4>
      </vt:variant>
      <vt:variant>
        <vt:lpwstr>https://humanrights.gov.au/our-work/commission-general/publications/human-rights-climate-change-2008%3e;</vt:lpwstr>
      </vt:variant>
      <vt:variant>
        <vt:lpwstr/>
      </vt:variant>
      <vt:variant>
        <vt:i4>2818114</vt:i4>
      </vt:variant>
      <vt:variant>
        <vt:i4>90</vt:i4>
      </vt:variant>
      <vt:variant>
        <vt:i4>0</vt:i4>
      </vt:variant>
      <vt:variant>
        <vt:i4>5</vt:i4>
      </vt:variant>
      <vt:variant>
        <vt:lpwstr>https://www.ipcc.ch/report/ar6/wg1/downloads/report/IPCC_AR6_WGI_SPM.pdf%3e</vt:lpwstr>
      </vt:variant>
      <vt:variant>
        <vt:lpwstr/>
      </vt:variant>
      <vt:variant>
        <vt:i4>3211360</vt:i4>
      </vt:variant>
      <vt:variant>
        <vt:i4>87</vt:i4>
      </vt:variant>
      <vt:variant>
        <vt:i4>0</vt:i4>
      </vt:variant>
      <vt:variant>
        <vt:i4>5</vt:i4>
      </vt:variant>
      <vt:variant>
        <vt:lpwstr>https://www.ohchr.org/Documents/Publications/FSheet38_FAQ_HR_CC_EN.pdf%3e</vt:lpwstr>
      </vt:variant>
      <vt:variant>
        <vt:lpwstr/>
      </vt:variant>
      <vt:variant>
        <vt:i4>3276905</vt:i4>
      </vt:variant>
      <vt:variant>
        <vt:i4>84</vt:i4>
      </vt:variant>
      <vt:variant>
        <vt:i4>0</vt:i4>
      </vt:variant>
      <vt:variant>
        <vt:i4>5</vt:i4>
      </vt:variant>
      <vt:variant>
        <vt:lpwstr>https://humanrights.gov.au/about/news/speeches/aiatsis-summit-keynote-address-truth-change-reckoning-our-past-and-transforming</vt:lpwstr>
      </vt:variant>
      <vt:variant>
        <vt:lpwstr/>
      </vt:variant>
      <vt:variant>
        <vt:i4>3735650</vt:i4>
      </vt:variant>
      <vt:variant>
        <vt:i4>81</vt:i4>
      </vt:variant>
      <vt:variant>
        <vt:i4>0</vt:i4>
      </vt:variant>
      <vt:variant>
        <vt:i4>5</vt:i4>
      </vt:variant>
      <vt:variant>
        <vt:lpwstr>https://www.smh.com.au/business/companies/bhp-first-nations-leaders-strike-eleventh-hour-heritage-deal-before-agm-20201013-p564oh.html</vt:lpwstr>
      </vt:variant>
      <vt:variant>
        <vt:lpwstr/>
      </vt:variant>
      <vt:variant>
        <vt:i4>2228277</vt:i4>
      </vt:variant>
      <vt:variant>
        <vt:i4>78</vt:i4>
      </vt:variant>
      <vt:variant>
        <vt:i4>0</vt:i4>
      </vt:variant>
      <vt:variant>
        <vt:i4>5</vt:i4>
      </vt:variant>
      <vt:variant>
        <vt:lpwstr>https://responsibleinvestment.org/long-work-ahead-building-knowledge-and-capacity-of-investors-on-first-nations-peoples-rights/</vt:lpwstr>
      </vt:variant>
      <vt:variant>
        <vt:lpwstr/>
      </vt:variant>
      <vt:variant>
        <vt:i4>4522078</vt:i4>
      </vt:variant>
      <vt:variant>
        <vt:i4>75</vt:i4>
      </vt:variant>
      <vt:variant>
        <vt:i4>0</vt:i4>
      </vt:variant>
      <vt:variant>
        <vt:i4>5</vt:i4>
      </vt:variant>
      <vt:variant>
        <vt:lpwstr>https://www.reconciliation.org.au/statement-on-rio-tinto/</vt:lpwstr>
      </vt:variant>
      <vt:variant>
        <vt:lpwstr/>
      </vt:variant>
      <vt:variant>
        <vt:i4>3866668</vt:i4>
      </vt:variant>
      <vt:variant>
        <vt:i4>72</vt:i4>
      </vt:variant>
      <vt:variant>
        <vt:i4>0</vt:i4>
      </vt:variant>
      <vt:variant>
        <vt:i4>5</vt:i4>
      </vt:variant>
      <vt:variant>
        <vt:lpwstr>https://www.reconciliation.org.au/statement-on-telstras-reconciliation-action-plan/</vt:lpwstr>
      </vt:variant>
      <vt:variant>
        <vt:lpwstr/>
      </vt:variant>
      <vt:variant>
        <vt:i4>2883683</vt:i4>
      </vt:variant>
      <vt:variant>
        <vt:i4>69</vt:i4>
      </vt:variant>
      <vt:variant>
        <vt:i4>0</vt:i4>
      </vt:variant>
      <vt:variant>
        <vt:i4>5</vt:i4>
      </vt:variant>
      <vt:variant>
        <vt:lpwstr>https://humanrights.gov.au/our-work/aboriginal-and-torres-strait-islander-social-justice/publications/native-title-report-2011</vt:lpwstr>
      </vt:variant>
      <vt:variant>
        <vt:lpwstr/>
      </vt:variant>
      <vt:variant>
        <vt:i4>3145767</vt:i4>
      </vt:variant>
      <vt:variant>
        <vt:i4>66</vt:i4>
      </vt:variant>
      <vt:variant>
        <vt:i4>0</vt:i4>
      </vt:variant>
      <vt:variant>
        <vt:i4>5</vt:i4>
      </vt:variant>
      <vt:variant>
        <vt:lpwstr>https://humanrights.gov.au/our-work/aboriginal-and-torres-strait-islander-social-justice/publications/social-justice-and-2</vt:lpwstr>
      </vt:variant>
      <vt:variant>
        <vt:lpwstr/>
      </vt:variant>
      <vt:variant>
        <vt:i4>3342375</vt:i4>
      </vt:variant>
      <vt:variant>
        <vt:i4>63</vt:i4>
      </vt:variant>
      <vt:variant>
        <vt:i4>0</vt:i4>
      </vt:variant>
      <vt:variant>
        <vt:i4>5</vt:i4>
      </vt:variant>
      <vt:variant>
        <vt:lpwstr>https://humanrights.gov.au/our-work/aboriginal-and-torres-strait-islander-social-justice/publications/social-justice-and-1</vt:lpwstr>
      </vt:variant>
      <vt:variant>
        <vt:lpwstr/>
      </vt:variant>
      <vt:variant>
        <vt:i4>6619174</vt:i4>
      </vt:variant>
      <vt:variant>
        <vt:i4>60</vt:i4>
      </vt:variant>
      <vt:variant>
        <vt:i4>0</vt:i4>
      </vt:variant>
      <vt:variant>
        <vt:i4>5</vt:i4>
      </vt:variant>
      <vt:variant>
        <vt:lpwstr>https://www.aph.gov.au/About_Parliament/House_of_Representatives/About_the_House_News/Media_Releases/Parliamentary_inquiry_into_destruction_of_Indigenous_heritage_sites</vt:lpwstr>
      </vt:variant>
      <vt:variant>
        <vt:lpwstr/>
      </vt:variant>
      <vt:variant>
        <vt:i4>7274530</vt:i4>
      </vt:variant>
      <vt:variant>
        <vt:i4>57</vt:i4>
      </vt:variant>
      <vt:variant>
        <vt:i4>0</vt:i4>
      </vt:variant>
      <vt:variant>
        <vt:i4>5</vt:i4>
      </vt:variant>
      <vt:variant>
        <vt:lpwstr>https://www.theguardian.com/business/2020/sep/11/rio-tinto-ceo-senior-executives-resign-juukan-gorge-debacle-caves</vt:lpwstr>
      </vt:variant>
      <vt:variant>
        <vt:lpwstr/>
      </vt:variant>
      <vt:variant>
        <vt:i4>7471213</vt:i4>
      </vt:variant>
      <vt:variant>
        <vt:i4>54</vt:i4>
      </vt:variant>
      <vt:variant>
        <vt:i4>0</vt:i4>
      </vt:variant>
      <vt:variant>
        <vt:i4>5</vt:i4>
      </vt:variant>
      <vt:variant>
        <vt:lpwstr>https://www.smh.com.au/business/companies/investors-teamed-up-to-roast-rio-over-rock-shelter-blast-warn-departures-are-first-step-20200914-p55vhl.html</vt:lpwstr>
      </vt:variant>
      <vt:variant>
        <vt:lpwstr/>
      </vt:variant>
      <vt:variant>
        <vt:i4>2687012</vt:i4>
      </vt:variant>
      <vt:variant>
        <vt:i4>51</vt:i4>
      </vt:variant>
      <vt:variant>
        <vt:i4>0</vt:i4>
      </vt:variant>
      <vt:variant>
        <vt:i4>5</vt:i4>
      </vt:variant>
      <vt:variant>
        <vt:lpwstr>https://www.ft.com/content/6db79b46-8e46-4e89-8688-97064effbc61</vt:lpwstr>
      </vt:variant>
      <vt:variant>
        <vt:lpwstr/>
      </vt:variant>
      <vt:variant>
        <vt:i4>7143542</vt:i4>
      </vt:variant>
      <vt:variant>
        <vt:i4>48</vt:i4>
      </vt:variant>
      <vt:variant>
        <vt:i4>0</vt:i4>
      </vt:variant>
      <vt:variant>
        <vt:i4>5</vt:i4>
      </vt:variant>
      <vt:variant>
        <vt:lpwstr>https://declaration.humanrights.gov.au/know-it</vt:lpwstr>
      </vt:variant>
      <vt:variant>
        <vt:lpwstr/>
      </vt:variant>
      <vt:variant>
        <vt:i4>2883618</vt:i4>
      </vt:variant>
      <vt:variant>
        <vt:i4>45</vt:i4>
      </vt:variant>
      <vt:variant>
        <vt:i4>0</vt:i4>
      </vt:variant>
      <vt:variant>
        <vt:i4>5</vt:i4>
      </vt:variant>
      <vt:variant>
        <vt:lpwstr>https://www.allens.com.au/insights-news/insights/2020/06/new-eu-mandatory-human-rights-and-environmental-due-diligence-regime/</vt:lpwstr>
      </vt:variant>
      <vt:variant>
        <vt:lpwstr/>
      </vt:variant>
      <vt:variant>
        <vt:i4>4718606</vt:i4>
      </vt:variant>
      <vt:variant>
        <vt:i4>42</vt:i4>
      </vt:variant>
      <vt:variant>
        <vt:i4>0</vt:i4>
      </vt:variant>
      <vt:variant>
        <vt:i4>5</vt:i4>
      </vt:variant>
      <vt:variant>
        <vt:lpwstr>https://www.rightsdd.com/posts/new-german-norwegian-mandatory-human-rights-due-diligence-laws</vt:lpwstr>
      </vt:variant>
      <vt:variant>
        <vt:lpwstr/>
      </vt:variant>
      <vt:variant>
        <vt:i4>8126511</vt:i4>
      </vt:variant>
      <vt:variant>
        <vt:i4>39</vt:i4>
      </vt:variant>
      <vt:variant>
        <vt:i4>0</vt:i4>
      </vt:variant>
      <vt:variant>
        <vt:i4>5</vt:i4>
      </vt:variant>
      <vt:variant>
        <vt:lpwstr>https://www.alrc.gov.au/wp-content/uploads/2020/05/ALRC-CCR-Final-Report-websml.pdf</vt:lpwstr>
      </vt:variant>
      <vt:variant>
        <vt:lpwstr/>
      </vt:variant>
      <vt:variant>
        <vt:i4>3997745</vt:i4>
      </vt:variant>
      <vt:variant>
        <vt:i4>36</vt:i4>
      </vt:variant>
      <vt:variant>
        <vt:i4>0</vt:i4>
      </vt:variant>
      <vt:variant>
        <vt:i4>5</vt:i4>
      </vt:variant>
      <vt:variant>
        <vt:lpwstr>https://lsj.com.au/articles/modern-slavery-reporting-how-have-we-faired-and-whats-next/</vt:lpwstr>
      </vt:variant>
      <vt:variant>
        <vt:lpwstr/>
      </vt:variant>
      <vt:variant>
        <vt:i4>2359388</vt:i4>
      </vt:variant>
      <vt:variant>
        <vt:i4>33</vt:i4>
      </vt:variant>
      <vt:variant>
        <vt:i4>0</vt:i4>
      </vt:variant>
      <vt:variant>
        <vt:i4>5</vt:i4>
      </vt:variant>
      <vt:variant>
        <vt:lpwstr>https://d306pr3pise04h.cloudfront.net/docs/issues_doc%2Fhuman_rights%2FResources%2FGPs_GC+note.pdf</vt:lpwstr>
      </vt:variant>
      <vt:variant>
        <vt:lpwstr/>
      </vt:variant>
      <vt:variant>
        <vt:i4>77</vt:i4>
      </vt:variant>
      <vt:variant>
        <vt:i4>30</vt:i4>
      </vt:variant>
      <vt:variant>
        <vt:i4>0</vt:i4>
      </vt:variant>
      <vt:variant>
        <vt:i4>5</vt:i4>
      </vt:variant>
      <vt:variant>
        <vt:lpwstr>https://unglobalcompact.org.au/the-un-global-compacts-impact-on-the-global-business-and-human-rights-agenda/</vt:lpwstr>
      </vt:variant>
      <vt:variant>
        <vt:lpwstr/>
      </vt:variant>
      <vt:variant>
        <vt:i4>7471205</vt:i4>
      </vt:variant>
      <vt:variant>
        <vt:i4>27</vt:i4>
      </vt:variant>
      <vt:variant>
        <vt:i4>0</vt:i4>
      </vt:variant>
      <vt:variant>
        <vt:i4>5</vt:i4>
      </vt:variant>
      <vt:variant>
        <vt:lpwstr>https://www.humanrights.dk/publications/responsible-business-conduct-cornerstone-2030-agenda-look-implications</vt:lpwstr>
      </vt:variant>
      <vt:variant>
        <vt:lpwstr/>
      </vt:variant>
      <vt:variant>
        <vt:i4>2687010</vt:i4>
      </vt:variant>
      <vt:variant>
        <vt:i4>24</vt:i4>
      </vt:variant>
      <vt:variant>
        <vt:i4>0</vt:i4>
      </vt:variant>
      <vt:variant>
        <vt:i4>5</vt:i4>
      </vt:variant>
      <vt:variant>
        <vt:lpwstr>https://sustainabledevelopment.un.org/post2015/transformingourworld/publication</vt:lpwstr>
      </vt:variant>
      <vt:variant>
        <vt:lpwstr/>
      </vt:variant>
      <vt:variant>
        <vt:i4>2162696</vt:i4>
      </vt:variant>
      <vt:variant>
        <vt:i4>21</vt:i4>
      </vt:variant>
      <vt:variant>
        <vt:i4>0</vt:i4>
      </vt:variant>
      <vt:variant>
        <vt:i4>5</vt:i4>
      </vt:variant>
      <vt:variant>
        <vt:lpwstr>https://www.oecd-ilibrary.org/governance/oecd-guidelines-for-multinational-enterprises_9789264115415-en</vt:lpwstr>
      </vt:variant>
      <vt:variant>
        <vt:lpwstr/>
      </vt:variant>
      <vt:variant>
        <vt:i4>6946936</vt:i4>
      </vt:variant>
      <vt:variant>
        <vt:i4>18</vt:i4>
      </vt:variant>
      <vt:variant>
        <vt:i4>0</vt:i4>
      </vt:variant>
      <vt:variant>
        <vt:i4>5</vt:i4>
      </vt:variant>
      <vt:variant>
        <vt:lpwstr>https://www.dfat.gov.au/sites/default/files/final-msag-priorities-paper.pdf</vt:lpwstr>
      </vt:variant>
      <vt:variant>
        <vt:lpwstr/>
      </vt:variant>
      <vt:variant>
        <vt:i4>7471159</vt:i4>
      </vt:variant>
      <vt:variant>
        <vt:i4>15</vt:i4>
      </vt:variant>
      <vt:variant>
        <vt:i4>0</vt:i4>
      </vt:variant>
      <vt:variant>
        <vt:i4>5</vt:i4>
      </vt:variant>
      <vt:variant>
        <vt:lpwstr>https://globalnaps.org/country/</vt:lpwstr>
      </vt:variant>
      <vt:variant>
        <vt:lpwstr/>
      </vt:variant>
      <vt:variant>
        <vt:i4>2293815</vt:i4>
      </vt:variant>
      <vt:variant>
        <vt:i4>12</vt:i4>
      </vt:variant>
      <vt:variant>
        <vt:i4>0</vt:i4>
      </vt:variant>
      <vt:variant>
        <vt:i4>5</vt:i4>
      </vt:variant>
      <vt:variant>
        <vt:lpwstr>https://undocs.org/A/HRC/47/39</vt:lpwstr>
      </vt:variant>
      <vt:variant>
        <vt:lpwstr/>
      </vt:variant>
      <vt:variant>
        <vt:i4>3080192</vt:i4>
      </vt:variant>
      <vt:variant>
        <vt:i4>9</vt:i4>
      </vt:variant>
      <vt:variant>
        <vt:i4>0</vt:i4>
      </vt:variant>
      <vt:variant>
        <vt:i4>5</vt:i4>
      </vt:variant>
      <vt:variant>
        <vt:lpwstr>https://www.ilo.org/global/topics/geip/WCMS_614394/lang--en/index.htm</vt:lpwstr>
      </vt:variant>
      <vt:variant>
        <vt:lpwstr/>
      </vt:variant>
      <vt:variant>
        <vt:i4>3145798</vt:i4>
      </vt:variant>
      <vt:variant>
        <vt:i4>6</vt:i4>
      </vt:variant>
      <vt:variant>
        <vt:i4>0</vt:i4>
      </vt:variant>
      <vt:variant>
        <vt:i4>5</vt:i4>
      </vt:variant>
      <vt:variant>
        <vt:lpwstr>https://www.ohchr.org/documents/publications/guidingprinciplesbusinesshr_en.pdf</vt:lpwstr>
      </vt:variant>
      <vt:variant>
        <vt:lpwstr/>
      </vt:variant>
      <vt:variant>
        <vt:i4>196618</vt:i4>
      </vt:variant>
      <vt:variant>
        <vt:i4>3</vt:i4>
      </vt:variant>
      <vt:variant>
        <vt:i4>0</vt:i4>
      </vt:variant>
      <vt:variant>
        <vt:i4>5</vt:i4>
      </vt:variant>
      <vt:variant>
        <vt:lpwstr>https://shiftproject.org/resources/ungps101/</vt:lpwstr>
      </vt:variant>
      <vt:variant>
        <vt:lpwstr/>
      </vt:variant>
      <vt:variant>
        <vt:i4>6815778</vt:i4>
      </vt:variant>
      <vt:variant>
        <vt:i4>0</vt:i4>
      </vt:variant>
      <vt:variant>
        <vt:i4>0</vt:i4>
      </vt:variant>
      <vt:variant>
        <vt:i4>5</vt:i4>
      </vt:variant>
      <vt:variant>
        <vt:lpwstr>https://www.ag.gov.au/sites/default/files/2020-12/annex-2-upr-2021.pdf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Lauren Zanetti</dc:creator>
  <cp:keywords/>
  <cp:lastModifiedBy>Jo Stocovaz</cp:lastModifiedBy>
  <cp:revision>2</cp:revision>
  <cp:lastPrinted>1901-01-03T13:00:00Z</cp:lastPrinted>
  <dcterms:created xsi:type="dcterms:W3CDTF">2021-09-21T19:52:00Z</dcterms:created>
  <dcterms:modified xsi:type="dcterms:W3CDTF">2021-09-21T19:52:00Z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0x010100D35ADF46BA01D24A84E76AFD9DDFC7B8</vt:lpwstr>
  </property>
  <property fmtid="{D5CDD505-2E9C-101B-9397-08002B2CF9AE}" pid="3" name="TaxKeyword">
    <vt:lpwstr/>
  </property>
  <property fmtid="{D5CDD505-2E9C-101B-9397-08002B2CF9AE}" pid="4" name="Document Type">
    <vt:lpwstr/>
  </property>
  <property fmtid="{D5CDD505-2E9C-101B-9397-08002B2CF9AE}" pid="5" name="_dlc_DocIdItemGuid">
    <vt:lpwstr>cc6bff01-20b6-47c9-9217-0b8b7507a5de</vt:lpwstr>
  </property>
</Properties>
</file>